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256" r:id="rId2"/>
    <p:sldId id="258" r:id="rId3"/>
    <p:sldId id="273" r:id="rId4"/>
    <p:sldId id="274" r:id="rId5"/>
    <p:sldId id="275" r:id="rId6"/>
    <p:sldId id="277" r:id="rId7"/>
    <p:sldId id="276" r:id="rId8"/>
    <p:sldId id="279" r:id="rId9"/>
    <p:sldId id="278" r:id="rId10"/>
    <p:sldId id="280" r:id="rId11"/>
    <p:sldId id="272" r:id="rId12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A0255F"/>
    <a:srgbClr val="D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0529"/>
  </p:normalViewPr>
  <p:slideViewPr>
    <p:cSldViewPr snapToGrid="0" snapToObjects="1">
      <p:cViewPr varScale="1">
        <p:scale>
          <a:sx n="144" d="100"/>
          <a:sy n="144" d="100"/>
        </p:scale>
        <p:origin x="3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AEB3-E715-B641-AFD0-2B1A74E07C89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E37B-EFB2-2D44-9B47-D05EA0B755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94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EE37B-EFB2-2D44-9B47-D05EA0B755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76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EE37B-EFB2-2D44-9B47-D05EA0B7559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98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314E5320-DDFD-49FF-A3EA-0B29AEE67547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1D635C-56A2-40F5-B0BA-DEDEDAACF2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D7CF4-0A2D-4AC5-A427-03F19F45A70D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D00BC-2A52-4030-964B-89DEA86CED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A0EB-4B55-4511-B38A-B4923C5F89F9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B8CD-2634-4926-8EBC-6FB656478D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1FD49-9071-4B72-8783-B51B65A6C151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28CA3-9668-437A-8B46-F616277CD5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8FFA7-1F26-4D54-84DE-D2CB78505022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945EB-CF5B-4B6C-A7FD-F1EFE6933D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B31DA-D6F8-4B3F-83CB-51ACE99F69B2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941EC-9B6D-4F5D-8EA8-7AEEEC8FD1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3F1E3-6708-441B-8F57-FF2CF1996C12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E98B9-16F3-49E6-B1CE-80E2ECCA8F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84840-6087-4AF7-B07F-E5869CF5C23D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3866-699E-4CF3-A119-C6FD0D19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AC0D5-345C-4134-9FD8-4FC0E27126D0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D281B-A9F2-414F-9760-76C46C99C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DC900-E7BD-4350-85AD-CA0400CB642E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8B56C-84E1-4A4C-8203-9DD79F33C9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876BD-24CE-4135-8487-982B1B1499E5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6C0A-14E6-40CC-A710-E163476322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B3433594-51D4-4F35-9BC4-3F2CDB3359E1}" type="datetime1">
              <a:rPr lang="zh-CN" altLang="en-US"/>
              <a:pPr/>
              <a:t>2020/6/12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F2D024EB-E688-4F94-9D6D-0BDE28FD91D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组合服务变更影响分析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93A70E-821F-BC4D-933B-1ABB77903E17}"/>
              </a:ext>
            </a:extLst>
          </p:cNvPr>
          <p:cNvSpPr/>
          <p:nvPr/>
        </p:nvSpPr>
        <p:spPr>
          <a:xfrm>
            <a:off x="5681093" y="5344837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第十一组</a:t>
            </a:r>
            <a:endParaRPr kumimoji="1" lang="en-US" altLang="zh-CN" dirty="0"/>
          </a:p>
          <a:p>
            <a:r>
              <a:rPr kumimoji="1" lang="zh-CN" altLang="en-US" dirty="0"/>
              <a:t>组员：王智楷 周慧聪 孟令涵</a:t>
            </a:r>
          </a:p>
        </p:txBody>
      </p:sp>
    </p:spTree>
    <p:extLst>
      <p:ext uri="{BB962C8B-B14F-4D97-AF65-F5344CB8AC3E}">
        <p14:creationId xmlns:p14="http://schemas.microsoft.com/office/powerpoint/2010/main" val="248768267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4992-4C0D-1149-90B2-8D4DC07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72C66-ADFB-1346-BA34-0FB4439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74E38A-3EB6-D246-8E5A-9C1405B7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1E034-967C-BE49-82AB-1697F24B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93" y="1667342"/>
            <a:ext cx="5377413" cy="35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3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3C9C-C3FD-6E4B-8D09-8BAAFB9B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32694"/>
            <a:ext cx="8142287" cy="4392612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sz="3600" dirty="0"/>
          </a:p>
          <a:p>
            <a:pPr marL="0" indent="0" algn="ctr">
              <a:buNone/>
            </a:pPr>
            <a:endParaRPr kumimoji="1" lang="en-US" altLang="zh-CN" sz="3600" dirty="0"/>
          </a:p>
          <a:p>
            <a:pPr marL="0" indent="0" algn="ctr">
              <a:buNone/>
            </a:pPr>
            <a:endParaRPr kumimoji="1" lang="en-US" altLang="zh-CN" sz="3600" dirty="0"/>
          </a:p>
          <a:p>
            <a:pPr marL="0" indent="0" algn="ctr">
              <a:buNone/>
            </a:pPr>
            <a:r>
              <a:rPr kumimoji="1" lang="zh-CN" altLang="en-US" sz="3600" dirty="0"/>
              <a:t>谢谢！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85A9-E9A8-2E48-9CB4-C2068337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5BBC9-A566-9843-B566-029ACB26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5209-8B78-A145-8F30-75A94D23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51E4D-1017-D347-8511-106F47CE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组合服务由一系列执行不同功能的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服务组成，不同的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服务之间通过串行、循环、分支等结构配合执行。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一个大型的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组合服务项目的开发涉及到不同的角色，如：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服务开发者，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组合服务集成者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组合服务测试者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等。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E8120-71C9-E349-B8EF-0202AF3A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2A58D-E9D1-B74D-8B3D-FACC71F6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1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06B0-6769-CD47-AB75-28054B19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F6D47-920C-0C41-8158-8C51C1F2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Web</a:t>
            </a:r>
            <a:r>
              <a:rPr kumimoji="1" lang="zh-CN" altLang="en-US" sz="2000" dirty="0"/>
              <a:t>组合服务项目的演化过程中，每个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服务都可能会发生</a:t>
            </a:r>
            <a:r>
              <a:rPr kumimoji="1" lang="zh-CN" altLang="en-US" sz="2000" dirty="0">
                <a:solidFill>
                  <a:srgbClr val="FF0000"/>
                </a:solidFill>
              </a:rPr>
              <a:t>增、删、改、换</a:t>
            </a:r>
            <a:r>
              <a:rPr kumimoji="1" lang="zh-CN" altLang="en-US" sz="2000" dirty="0"/>
              <a:t>的变更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导致变更的角色可能是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服务开发者，</a:t>
            </a:r>
            <a:r>
              <a:rPr kumimoji="1" lang="en-US" altLang="zh-CN" sz="2000" dirty="0"/>
              <a:t>Web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组合服务集成者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-US" altLang="zh-CN" sz="2000" dirty="0"/>
              <a:t>Web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组合服务测试者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等，变更发生时通常不会主动通知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9E1E8-79DC-8443-AD18-19C11E5D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2E8CF-2099-024F-A8E6-DD07229F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75F60-F825-3941-9C7A-8A22470A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5" y="2391636"/>
            <a:ext cx="4493308" cy="25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B7F73-E5F8-7B46-9C5F-0A933416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85975-0C31-594E-9FFF-DEF8D7D6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如何准确识别组合服务中的变更？</a:t>
            </a:r>
            <a:endParaRPr kumimoji="1" lang="en-US" altLang="zh-CN" dirty="0"/>
          </a:p>
          <a:p>
            <a:r>
              <a:rPr kumimoji="1" lang="zh-CN" altLang="en-US" dirty="0"/>
              <a:t>从服务集成者的视角出发，识别组合服务的变更不难，但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服务是一个黑盒，如何识别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服务的变更？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23D01-57C4-604C-ACF7-F2A3C63C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B0C6D-9367-C74A-9915-10808791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00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12B6D-D4E8-1E4D-B276-4A38D2B3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变更分析方法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1EA0-F330-E646-AE20-4A00824A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分别解析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组合服务所涉及的 </a:t>
            </a:r>
            <a:r>
              <a:rPr kumimoji="1" lang="en-US" altLang="zh-CN" dirty="0"/>
              <a:t>xml</a:t>
            </a:r>
            <a:r>
              <a:rPr kumimoji="1" lang="zh-CN" altLang="en-US" dirty="0"/>
              <a:t> 文档（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bpel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wsdl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xsd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</a:t>
            </a:r>
            <a:r>
              <a:rPr kumimoji="1" lang="en-US" altLang="zh-CN" dirty="0" err="1"/>
              <a:t>bpel</a:t>
            </a:r>
            <a:r>
              <a:rPr kumimoji="1" lang="zh-CN" altLang="en-US" dirty="0"/>
              <a:t>文档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头文件部分：获取</a:t>
            </a:r>
            <a:r>
              <a:rPr kumimoji="1" lang="en-US" altLang="zh-CN" dirty="0" err="1"/>
              <a:t>bpel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&lt;variable&gt;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portType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对应涉及的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服务和相应的</a:t>
            </a:r>
            <a:r>
              <a:rPr kumimoji="1" lang="en-US" altLang="zh-CN" dirty="0"/>
              <a:t>message</a:t>
            </a:r>
          </a:p>
          <a:p>
            <a:pPr lvl="2"/>
            <a:r>
              <a:rPr kumimoji="1" lang="en-US" altLang="zh-CN" dirty="0"/>
              <a:t>Sequence</a:t>
            </a:r>
            <a:r>
              <a:rPr kumimoji="1" lang="zh-CN" altLang="en-US" dirty="0"/>
              <a:t> 部分：将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标签转换为</a:t>
            </a:r>
            <a:r>
              <a:rPr kumimoji="1" lang="en-US" altLang="zh-CN" dirty="0"/>
              <a:t>AST</a:t>
            </a:r>
          </a:p>
          <a:p>
            <a:pPr lvl="3"/>
            <a:r>
              <a:rPr kumimoji="1" lang="zh-CN" altLang="en-US" dirty="0"/>
              <a:t>其中为了方便数据依赖分析，遇到 </a:t>
            </a:r>
            <a:r>
              <a:rPr kumimoji="1" lang="en-US" altLang="zh-CN" dirty="0"/>
              <a:t>&lt;invoke&gt;,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&lt;receive&gt;, &lt;reply&gt;, &lt;assign&gt;</a:t>
            </a:r>
            <a:r>
              <a:rPr kumimoji="1" lang="zh-CN" altLang="en-US" dirty="0"/>
              <a:t> 时记录下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对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遇到</a:t>
            </a:r>
            <a:r>
              <a:rPr kumimoji="1" lang="en-US" altLang="zh-CN" dirty="0"/>
              <a:t>&lt;condition&gt;</a:t>
            </a:r>
            <a:r>
              <a:rPr kumimoji="1" lang="zh-CN" altLang="en-US" dirty="0"/>
              <a:t>是提取其中的变量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</a:t>
            </a:r>
            <a:r>
              <a:rPr kumimoji="1" lang="en-US" altLang="zh-CN" dirty="0" err="1"/>
              <a:t>wsdl</a:t>
            </a:r>
            <a:r>
              <a:rPr kumimoji="1" lang="zh-CN" altLang="en-US" dirty="0"/>
              <a:t>文档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获取</a:t>
            </a:r>
            <a:r>
              <a:rPr kumimoji="1" lang="en-US" altLang="zh-CN" dirty="0"/>
              <a:t>&lt;types&gt;</a:t>
            </a:r>
            <a:r>
              <a:rPr kumimoji="1" lang="zh-CN" altLang="en-US" dirty="0"/>
              <a:t>下定义的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和相关约束条件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读取其余标签，并利用 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存取这些标签之间的关系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1141A-E3E2-2243-BE02-C0A5BC6F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C6697-9EB1-D948-AA73-77F1B38B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50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FFAE-936A-7147-BC4D-FAE74928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变更分析方法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2EFCC-AF93-F74C-AD2C-BAD48855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对于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服务的变更识别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组合服务中的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服务会以 </a:t>
            </a:r>
            <a:r>
              <a:rPr kumimoji="1" lang="en-US" altLang="zh-CN" dirty="0"/>
              <a:t>&lt;variable&gt;</a:t>
            </a:r>
            <a:r>
              <a:rPr kumimoji="1" lang="zh-CN" altLang="en-US" dirty="0"/>
              <a:t>的形式声明，因此我们通过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和对应的</a:t>
            </a:r>
            <a:r>
              <a:rPr kumimoji="1" lang="en-US" altLang="zh-CN" dirty="0" err="1"/>
              <a:t>portType</a:t>
            </a:r>
            <a:r>
              <a:rPr kumimoji="1" lang="zh-CN" altLang="en-US" dirty="0"/>
              <a:t>定位到相关的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BH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新引入和被删除的比较声明部分即可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服务以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级别的粒度自底而上的比较：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WP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portType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pPr lvl="1"/>
            <a:r>
              <a:rPr kumimoji="1" lang="zh-CN" altLang="en-US" dirty="0"/>
              <a:t>每个变更能够对应到组合服务中的</a:t>
            </a:r>
            <a:r>
              <a:rPr kumimoji="1" lang="en-US" altLang="zh-CN" dirty="0"/>
              <a:t>variable</a:t>
            </a:r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7F03F-6A78-944F-85FE-7A65C267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A6F59-17E0-3A4A-9274-2520349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8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3A9E9-FF48-4445-86AC-05DB1B52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变更分析方法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581BA-3975-8442-A0B0-EB4A92ED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对于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组合服务的变更，比较两个版本的</a:t>
            </a:r>
            <a:r>
              <a:rPr kumimoji="1" lang="en-US" altLang="zh-CN" dirty="0"/>
              <a:t>AST</a:t>
            </a:r>
            <a:r>
              <a:rPr kumimoji="1" lang="zh-CN" altLang="en-US" dirty="0"/>
              <a:t>，提取变更中的所有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（</a:t>
            </a:r>
            <a:r>
              <a:rPr kumimoji="1" lang="en-US" altLang="zh-CN" dirty="0">
                <a:solidFill>
                  <a:srgbClr val="FF0000"/>
                </a:solidFill>
              </a:rPr>
              <a:t>BAST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B408C-FA0A-8F4F-9097-D0EC2AD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D6660-E1A4-B94B-A6F6-5CC58DEB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4E0071-0516-7349-9076-9F71F653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34" y="2910231"/>
            <a:ext cx="4901444" cy="21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3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C34D1-AFA2-F74B-81C5-9F2136B8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变更分析方法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17D86-DF61-6442-B8C2-E61AAFDD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被识别到的变更以 </a:t>
            </a:r>
            <a:r>
              <a:rPr kumimoji="1" lang="en-US" altLang="zh-CN" dirty="0"/>
              <a:t>&lt;variable&gt;</a:t>
            </a:r>
            <a:r>
              <a:rPr kumimoji="1" lang="zh-CN" altLang="en-US" dirty="0"/>
              <a:t> 存于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内都存储了</a:t>
            </a:r>
            <a:r>
              <a:rPr kumimoji="1" lang="en-US" altLang="zh-CN" dirty="0"/>
              <a:t>define-use</a:t>
            </a:r>
            <a:r>
              <a:rPr kumimoji="1" lang="zh-CN" altLang="en-US" dirty="0"/>
              <a:t>对、是否为控制节点等信息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可以被用来进行后续的分析，如：测</a:t>
            </a:r>
            <a:r>
              <a:rPr kumimoji="1" lang="zh-CN" altLang="en-US"/>
              <a:t>试用例生成、约简等等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C03BE-6C0B-DA48-BAC8-BC897B41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B7170-2331-E646-B71F-0DF7FE85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85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4A6F-AAF5-2A43-9B3C-EEF2AC5A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变更分析方法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B9DD7B3C-BF86-AC43-9643-D3B5CD3C36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87967"/>
                  </p:ext>
                </p:extLst>
              </p:nvPr>
            </p:nvGraphicFramePr>
            <p:xfrm>
              <a:off x="500857" y="2060156"/>
              <a:ext cx="8142285" cy="323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9065">
                      <a:extLst>
                        <a:ext uri="{9D8B030D-6E8A-4147-A177-3AD203B41FA5}">
                          <a16:colId xmlns:a16="http://schemas.microsoft.com/office/drawing/2014/main" val="720210506"/>
                        </a:ext>
                      </a:extLst>
                    </a:gridCol>
                    <a:gridCol w="1322773">
                      <a:extLst>
                        <a:ext uri="{9D8B030D-6E8A-4147-A177-3AD203B41FA5}">
                          <a16:colId xmlns:a16="http://schemas.microsoft.com/office/drawing/2014/main" val="2206228872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3742108749"/>
                        </a:ext>
                      </a:extLst>
                    </a:gridCol>
                    <a:gridCol w="1242873">
                      <a:extLst>
                        <a:ext uri="{9D8B030D-6E8A-4147-A177-3AD203B41FA5}">
                          <a16:colId xmlns:a16="http://schemas.microsoft.com/office/drawing/2014/main" val="2046228178"/>
                        </a:ext>
                      </a:extLst>
                    </a:gridCol>
                    <a:gridCol w="2952556">
                      <a:extLst>
                        <a:ext uri="{9D8B030D-6E8A-4147-A177-3AD203B41FA5}">
                          <a16:colId xmlns:a16="http://schemas.microsoft.com/office/drawing/2014/main" val="1042735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规则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变更类型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变更模式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6642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∅→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zh-CN" altLang="en-US" dirty="0"/>
                            <a:t> 为新增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BH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添加新的服务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13408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INVOKE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zh-CN" altLang="en-US" dirty="0"/>
                            <a:t> 被调用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调用服务的其他 </a:t>
                          </a:r>
                          <a:r>
                            <a:rPr lang="en-US" altLang="zh-CN" dirty="0"/>
                            <a:t>operation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643937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EDIT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 变更 </a:t>
                          </a:r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WP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外部服务被编辑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15565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REPLACE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被</a:t>
                          </a:r>
                          <a:r>
                            <a:rPr lang="en-US" altLang="zh-CN" dirty="0"/>
                            <a:t>R</a:t>
                          </a:r>
                          <a:r>
                            <a:rPr lang="zh-CN" altLang="en-US" dirty="0"/>
                            <a:t>替换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原服务被其他外部替换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28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BH/BAST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新增外部服务并替换原服务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9364090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→∅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DELETE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被删除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外部服务被删去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72360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SPARE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未被调用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暂时搁置外部服务某一</a:t>
                          </a:r>
                          <a:r>
                            <a:rPr lang="en-US" altLang="zh-CN" dirty="0"/>
                            <a:t>operation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7714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B9DD7B3C-BF86-AC43-9643-D3B5CD3C36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87967"/>
                  </p:ext>
                </p:extLst>
              </p:nvPr>
            </p:nvGraphicFramePr>
            <p:xfrm>
              <a:off x="500857" y="2060156"/>
              <a:ext cx="8142285" cy="323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9065">
                      <a:extLst>
                        <a:ext uri="{9D8B030D-6E8A-4147-A177-3AD203B41FA5}">
                          <a16:colId xmlns:a16="http://schemas.microsoft.com/office/drawing/2014/main" val="720210506"/>
                        </a:ext>
                      </a:extLst>
                    </a:gridCol>
                    <a:gridCol w="1322773">
                      <a:extLst>
                        <a:ext uri="{9D8B030D-6E8A-4147-A177-3AD203B41FA5}">
                          <a16:colId xmlns:a16="http://schemas.microsoft.com/office/drawing/2014/main" val="2206228872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3742108749"/>
                        </a:ext>
                      </a:extLst>
                    </a:gridCol>
                    <a:gridCol w="1242873">
                      <a:extLst>
                        <a:ext uri="{9D8B030D-6E8A-4147-A177-3AD203B41FA5}">
                          <a16:colId xmlns:a16="http://schemas.microsoft.com/office/drawing/2014/main" val="2046228178"/>
                        </a:ext>
                      </a:extLst>
                    </a:gridCol>
                    <a:gridCol w="2952556">
                      <a:extLst>
                        <a:ext uri="{9D8B030D-6E8A-4147-A177-3AD203B41FA5}">
                          <a16:colId xmlns:a16="http://schemas.microsoft.com/office/drawing/2014/main" val="1042735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规则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变更类型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描述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方法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变更模式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664266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62" t="-54237" r="-517308" b="-2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ADD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zh-CN" altLang="en-US" dirty="0"/>
                            <a:t> 为新增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BH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添加新的服务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13408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INVOKE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zh-CN" altLang="en-US" dirty="0"/>
                            <a:t> 被调用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调用服务的其他 </a:t>
                          </a:r>
                          <a:r>
                            <a:rPr lang="en-US" altLang="zh-CN" dirty="0"/>
                            <a:t>operation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643937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62" t="-103409" r="-517308" b="-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EDIT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 变更 </a:t>
                          </a:r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WP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外部服务被编辑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15565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REPLACE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被</a:t>
                          </a:r>
                          <a:r>
                            <a:rPr lang="en-US" altLang="zh-CN" dirty="0"/>
                            <a:t>R</a:t>
                          </a:r>
                          <a:r>
                            <a:rPr lang="zh-CN" altLang="en-US" dirty="0"/>
                            <a:t>替换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原服务被其他外部替换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53028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BH/BAST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新增外部服务并替换原服务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9364090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62" t="-223750" r="-517308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DELETE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被删除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外部服务被删去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7236091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SPARE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</a:t>
                          </a:r>
                          <a:r>
                            <a:rPr lang="zh-CN" altLang="en-US" dirty="0"/>
                            <a:t>未被调用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BAST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暂时搁置外部服务某一</a:t>
                          </a:r>
                          <a:r>
                            <a:rPr lang="en-US" altLang="zh-CN" dirty="0"/>
                            <a:t>operation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7714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59A09-D05A-9841-8F94-59108C52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2020/6/12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33D46F-3EBE-9945-9194-A39572FE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93664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11317</TotalTime>
  <Words>613</Words>
  <Application>Microsoft Macintosh PowerPoint</Application>
  <PresentationFormat>全屏显示(4:3)</PresentationFormat>
  <Paragraphs>108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SimSun</vt:lpstr>
      <vt:lpstr>Arial</vt:lpstr>
      <vt:lpstr>Cambria Math</vt:lpstr>
      <vt:lpstr>Times New Roman</vt:lpstr>
      <vt:lpstr>Wingdings</vt:lpstr>
      <vt:lpstr>默认主题</vt:lpstr>
      <vt:lpstr>Web 组合服务变更影响分析</vt:lpstr>
      <vt:lpstr>背景</vt:lpstr>
      <vt:lpstr>问题</vt:lpstr>
      <vt:lpstr>挑战</vt:lpstr>
      <vt:lpstr>变更分析方法</vt:lpstr>
      <vt:lpstr>变更分析方法</vt:lpstr>
      <vt:lpstr>变更分析方法</vt:lpstr>
      <vt:lpstr>变更分析方法</vt:lpstr>
      <vt:lpstr>变更分析方法</vt:lpstr>
      <vt:lpstr>效果</vt:lpstr>
      <vt:lpstr>PowerPoint 演示文稿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xinmeng xia</dc:creator>
  <cp:lastModifiedBy>Microsoft Office User</cp:lastModifiedBy>
  <cp:revision>1156</cp:revision>
  <dcterms:created xsi:type="dcterms:W3CDTF">2017-10-17T08:40:04Z</dcterms:created>
  <dcterms:modified xsi:type="dcterms:W3CDTF">2020-06-12T06:52:43Z</dcterms:modified>
</cp:coreProperties>
</file>