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Montserrat Black"/>
      <p:bold r:id="rId30"/>
      <p:boldItalic r:id="rId31"/>
    </p:embeddedFont>
    <p:embeddedFont>
      <p:font typeface="Montserrat"/>
      <p:regular r:id="rId32"/>
      <p:bold r:id="rId33"/>
      <p:italic r:id="rId34"/>
      <p:boldItalic r:id="rId35"/>
    </p:embeddedFont>
    <p:embeddedFont>
      <p:font typeface="Maven Pro"/>
      <p:regular r:id="rId36"/>
      <p:bold r:id="rId37"/>
    </p:embeddedFont>
    <p:embeddedFont>
      <p:font typeface="Montserrat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9ABDC7-7E9E-4093-BC98-2ED1D782B7DA}">
  <a:tblStyle styleId="{039ABDC7-7E9E-4093-BC98-2ED1D782B7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67C4BC7-5FD3-426F-9733-BB239F8272C4}" styleName="Table_1">
    <a:wholeTbl>
      <a:tcTxStyle>
        <a:font>
          <a:latin typeface="Arial"/>
          <a:ea typeface="Arial"/>
          <a:cs typeface="Arial"/>
        </a:font>
        <a:srgbClr val="000000"/>
      </a:tcTxStyle>
      <a:tcStyle>
        <a:tcBdr>
          <a:left>
            <a:ln cap="flat" cmpd="sng" w="8650">
              <a:solidFill>
                <a:srgbClr val="000000"/>
              </a:solidFill>
              <a:prstDash val="solid"/>
              <a:round/>
              <a:headEnd len="sm" w="sm" type="none"/>
              <a:tailEnd len="sm" w="sm" type="none"/>
            </a:ln>
          </a:left>
          <a:right>
            <a:ln cap="flat" cmpd="sng" w="8650">
              <a:solidFill>
                <a:srgbClr val="000000"/>
              </a:solidFill>
              <a:prstDash val="solid"/>
              <a:round/>
              <a:headEnd len="sm" w="sm" type="none"/>
              <a:tailEnd len="sm" w="sm" type="none"/>
            </a:ln>
          </a:right>
          <a:top>
            <a:ln cap="flat" cmpd="sng" w="8650">
              <a:solidFill>
                <a:srgbClr val="000000"/>
              </a:solidFill>
              <a:prstDash val="solid"/>
              <a:round/>
              <a:headEnd len="sm" w="sm" type="none"/>
              <a:tailEnd len="sm" w="sm" type="none"/>
            </a:ln>
          </a:top>
          <a:bottom>
            <a:ln cap="flat" cmpd="sng" w="8650">
              <a:solidFill>
                <a:srgbClr val="000000"/>
              </a:solidFill>
              <a:prstDash val="solid"/>
              <a:round/>
              <a:headEnd len="sm" w="sm" type="none"/>
              <a:tailEnd len="sm" w="sm" type="none"/>
            </a:ln>
          </a:bottom>
          <a:insideH>
            <a:ln cap="flat" cmpd="sng" w="8650">
              <a:solidFill>
                <a:srgbClr val="000000"/>
              </a:solidFill>
              <a:prstDash val="solid"/>
              <a:round/>
              <a:headEnd len="sm" w="sm" type="none"/>
              <a:tailEnd len="sm" w="sm" type="none"/>
            </a:ln>
          </a:insideH>
          <a:insideV>
            <a:ln cap="flat" cmpd="sng" w="86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lack-boldItalic.fntdata"/><Relationship Id="rId30" Type="http://schemas.openxmlformats.org/officeDocument/2006/relationships/font" Target="fonts/MontserratBlack-bold.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39" Type="http://schemas.openxmlformats.org/officeDocument/2006/relationships/font" Target="fonts/MontserratExtraBold-boldItalic.fntdata"/><Relationship Id="rId16" Type="http://schemas.openxmlformats.org/officeDocument/2006/relationships/slide" Target="slides/slide10.xml"/><Relationship Id="rId38" Type="http://schemas.openxmlformats.org/officeDocument/2006/relationships/font" Target="fonts/MontserratExtra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7201798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7201798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6a1812992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6a1812992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6a181299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6a181299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d47afc5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d47afc5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d47afc5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d47afc5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a6a181299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a6a181299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ed47afc5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ed47afc5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d47afc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d47afc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d47afc5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d47afc5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d47afc5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d47afc5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d47afc5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d47afc5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a181299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a181299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6a1812992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6a181299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6a1812992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6a1812992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d47afc5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d47afc5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p:cSld name="TITLE_1">
    <p:bg>
      <p:bgPr>
        <a:solidFill>
          <a:srgbClr val="57068C"/>
        </a:solidFill>
      </p:bgPr>
    </p:bg>
    <p:spTree>
      <p:nvGrpSpPr>
        <p:cNvPr id="273" name="Shape 273"/>
        <p:cNvGrpSpPr/>
        <p:nvPr/>
      </p:nvGrpSpPr>
      <p:grpSpPr>
        <a:xfrm>
          <a:off x="0" y="0"/>
          <a:ext cx="0" cy="0"/>
          <a:chOff x="0" y="0"/>
          <a:chExt cx="0" cy="0"/>
        </a:xfrm>
      </p:grpSpPr>
      <p:pic>
        <p:nvPicPr>
          <p:cNvPr id="274" name="Google Shape;274;p1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75" name="Google Shape;275;p13"/>
          <p:cNvSpPr txBox="1"/>
          <p:nvPr>
            <p:ph type="title"/>
          </p:nvPr>
        </p:nvSpPr>
        <p:spPr>
          <a:xfrm>
            <a:off x="316949" y="1243943"/>
            <a:ext cx="8265600" cy="1909800"/>
          </a:xfrm>
          <a:prstGeom prst="rect">
            <a:avLst/>
          </a:prstGeom>
        </p:spPr>
        <p:txBody>
          <a:bodyPr anchorCtr="0" anchor="b" bIns="91425" lIns="91425" spcFirstLastPara="1" rIns="91425" wrap="square" tIns="91425">
            <a:norm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76" name="Google Shape;276;p1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77" name="Google Shape;277;p13"/>
          <p:cNvSpPr txBox="1"/>
          <p:nvPr>
            <p:ph idx="1" type="subTitle"/>
          </p:nvPr>
        </p:nvSpPr>
        <p:spPr>
          <a:xfrm>
            <a:off x="307600" y="3119750"/>
            <a:ext cx="4761000" cy="779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2000">
                <a:solidFill>
                  <a:srgbClr val="FFFFFF"/>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278" name="Google Shape;278;p13"/>
          <p:cNvSpPr txBox="1"/>
          <p:nvPr>
            <p:ph idx="2" type="body"/>
          </p:nvPr>
        </p:nvSpPr>
        <p:spPr>
          <a:xfrm>
            <a:off x="307600" y="4145050"/>
            <a:ext cx="2436000" cy="657600"/>
          </a:xfrm>
          <a:prstGeom prst="rect">
            <a:avLst/>
          </a:prstGeom>
        </p:spPr>
        <p:txBody>
          <a:bodyPr anchorCtr="0" anchor="t" bIns="91425" lIns="91425" spcFirstLastPara="1" rIns="91425" wrap="square" tIns="91425">
            <a:norm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298450" lvl="1" marL="914400" rtl="0">
              <a:lnSpc>
                <a:spcPct val="125000"/>
              </a:lnSpc>
              <a:spcBef>
                <a:spcPts val="0"/>
              </a:spcBef>
              <a:spcAft>
                <a:spcPts val="0"/>
              </a:spcAft>
              <a:buClr>
                <a:srgbClr val="FFFFFF"/>
              </a:buClr>
              <a:buSzPts val="1100"/>
              <a:buChar char="○"/>
              <a:defRPr>
                <a:solidFill>
                  <a:srgbClr val="FFFFFF"/>
                </a:solidFill>
              </a:defRPr>
            </a:lvl2pPr>
            <a:lvl3pPr indent="-298450" lvl="2" marL="1371600" rtl="0">
              <a:lnSpc>
                <a:spcPct val="125000"/>
              </a:lnSpc>
              <a:spcBef>
                <a:spcPts val="0"/>
              </a:spcBef>
              <a:spcAft>
                <a:spcPts val="0"/>
              </a:spcAft>
              <a:buClr>
                <a:srgbClr val="FFFFFF"/>
              </a:buClr>
              <a:buSzPts val="1100"/>
              <a:buChar char="■"/>
              <a:defRPr>
                <a:solidFill>
                  <a:srgbClr val="FFFFFF"/>
                </a:solidFill>
              </a:defRPr>
            </a:lvl3pPr>
            <a:lvl4pPr indent="-298450" lvl="3" marL="1828800" rtl="0">
              <a:lnSpc>
                <a:spcPct val="125000"/>
              </a:lnSpc>
              <a:spcBef>
                <a:spcPts val="0"/>
              </a:spcBef>
              <a:spcAft>
                <a:spcPts val="0"/>
              </a:spcAft>
              <a:buClr>
                <a:srgbClr val="FFFFFF"/>
              </a:buClr>
              <a:buSzPts val="1100"/>
              <a:buChar char="●"/>
              <a:defRPr>
                <a:solidFill>
                  <a:srgbClr val="FFFFFF"/>
                </a:solidFill>
              </a:defRPr>
            </a:lvl4pPr>
            <a:lvl5pPr indent="-298450" lvl="4" marL="2286000" rtl="0">
              <a:lnSpc>
                <a:spcPct val="125000"/>
              </a:lnSpc>
              <a:spcBef>
                <a:spcPts val="0"/>
              </a:spcBef>
              <a:spcAft>
                <a:spcPts val="0"/>
              </a:spcAft>
              <a:buClr>
                <a:srgbClr val="FFFFFF"/>
              </a:buClr>
              <a:buSzPts val="1100"/>
              <a:buChar char="○"/>
              <a:defRPr>
                <a:solidFill>
                  <a:srgbClr val="FFFFFF"/>
                </a:solidFill>
              </a:defRPr>
            </a:lvl5pPr>
            <a:lvl6pPr indent="-298450" lvl="5" marL="2743200" rtl="0">
              <a:lnSpc>
                <a:spcPct val="125000"/>
              </a:lnSpc>
              <a:spcBef>
                <a:spcPts val="0"/>
              </a:spcBef>
              <a:spcAft>
                <a:spcPts val="0"/>
              </a:spcAft>
              <a:buClr>
                <a:srgbClr val="FFFFFF"/>
              </a:buClr>
              <a:buSzPts val="1100"/>
              <a:buChar char="■"/>
              <a:defRPr>
                <a:solidFill>
                  <a:srgbClr val="FFFFFF"/>
                </a:solidFill>
              </a:defRPr>
            </a:lvl6pPr>
            <a:lvl7pPr indent="-298450" lvl="6" marL="3200400" rtl="0">
              <a:lnSpc>
                <a:spcPct val="125000"/>
              </a:lnSpc>
              <a:spcBef>
                <a:spcPts val="0"/>
              </a:spcBef>
              <a:spcAft>
                <a:spcPts val="0"/>
              </a:spcAft>
              <a:buClr>
                <a:srgbClr val="FFFFFF"/>
              </a:buClr>
              <a:buSzPts val="1100"/>
              <a:buChar char="●"/>
              <a:defRPr>
                <a:solidFill>
                  <a:srgbClr val="FFFFFF"/>
                </a:solidFill>
              </a:defRPr>
            </a:lvl7pPr>
            <a:lvl8pPr indent="-298450" lvl="7" marL="3657600" rtl="0">
              <a:lnSpc>
                <a:spcPct val="125000"/>
              </a:lnSpc>
              <a:spcBef>
                <a:spcPts val="0"/>
              </a:spcBef>
              <a:spcAft>
                <a:spcPts val="0"/>
              </a:spcAft>
              <a:buClr>
                <a:srgbClr val="FFFFFF"/>
              </a:buClr>
              <a:buSzPts val="1100"/>
              <a:buChar char="○"/>
              <a:defRPr>
                <a:solidFill>
                  <a:srgbClr val="FFFFFF"/>
                </a:solidFill>
              </a:defRPr>
            </a:lvl8pPr>
            <a:lvl9pPr indent="-298450" lvl="8" marL="4114800" rtl="0">
              <a:lnSpc>
                <a:spcPct val="125000"/>
              </a:lnSpc>
              <a:spcBef>
                <a:spcPts val="0"/>
              </a:spcBef>
              <a:spcAft>
                <a:spcPts val="0"/>
              </a:spcAft>
              <a:buClr>
                <a:srgbClr val="FFFFFF"/>
              </a:buClr>
              <a:buSzPts val="1100"/>
              <a:buChar char="■"/>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6949" y="1243943"/>
            <a:ext cx="8265600" cy="190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6000"/>
              <a:t>Euro option Pricing Method</a:t>
            </a:r>
            <a:endParaRPr sz="3600">
              <a:latin typeface="Maven Pro"/>
              <a:ea typeface="Maven Pro"/>
              <a:cs typeface="Maven Pro"/>
              <a:sym typeface="Maven Pro"/>
            </a:endParaRPr>
          </a:p>
          <a:p>
            <a:pPr indent="0" lvl="0" marL="0" rtl="0" algn="l">
              <a:spcBef>
                <a:spcPts val="0"/>
              </a:spcBef>
              <a:spcAft>
                <a:spcPts val="0"/>
              </a:spcAft>
              <a:buNone/>
            </a:pPr>
            <a:r>
              <a:t/>
            </a:r>
            <a:endParaRPr sz="6000"/>
          </a:p>
        </p:txBody>
      </p:sp>
      <p:sp>
        <p:nvSpPr>
          <p:cNvPr id="284" name="Google Shape;284;p14"/>
          <p:cNvSpPr txBox="1"/>
          <p:nvPr>
            <p:ph idx="1" type="subTitle"/>
          </p:nvPr>
        </p:nvSpPr>
        <p:spPr>
          <a:xfrm>
            <a:off x="307600" y="3119750"/>
            <a:ext cx="6069900" cy="8664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rPr b="1" lang="en" sz="4300">
                <a:solidFill>
                  <a:schemeClr val="lt1"/>
                </a:solidFill>
              </a:rPr>
              <a:t>Speaker: Baiji Ye(by2351), Charlie Yi(cy2578), Ruibin Jacky Chen(rjc579)</a:t>
            </a:r>
            <a:endParaRPr b="1" sz="4300">
              <a:solidFill>
                <a:schemeClr val="lt1"/>
              </a:solidFill>
            </a:endParaRPr>
          </a:p>
          <a:p>
            <a:pPr indent="0" lvl="0" marL="0" rtl="0" algn="l">
              <a:lnSpc>
                <a:spcPct val="100000"/>
              </a:lnSpc>
              <a:spcBef>
                <a:spcPts val="0"/>
              </a:spcBef>
              <a:spcAft>
                <a:spcPts val="0"/>
              </a:spcAft>
              <a:buNone/>
            </a:pPr>
            <a:r>
              <a:t/>
            </a:r>
            <a:endParaRPr b="1" sz="4300">
              <a:solidFill>
                <a:schemeClr val="lt1"/>
              </a:solidFill>
            </a:endParaRPr>
          </a:p>
          <a:p>
            <a:pPr indent="0" lvl="0" marL="0" rtl="0" algn="l">
              <a:lnSpc>
                <a:spcPct val="100000"/>
              </a:lnSpc>
              <a:spcBef>
                <a:spcPts val="0"/>
              </a:spcBef>
              <a:spcAft>
                <a:spcPts val="0"/>
              </a:spcAft>
              <a:buNone/>
            </a:pPr>
            <a:br>
              <a:rPr b="1" lang="en" sz="4300">
                <a:solidFill>
                  <a:schemeClr val="lt1"/>
                </a:solidFill>
              </a:rPr>
            </a:br>
            <a:r>
              <a:rPr b="1" lang="en" sz="4300">
                <a:solidFill>
                  <a:schemeClr val="lt1"/>
                </a:solidFill>
              </a:rPr>
              <a:t>Instruction by Professor Daniel Totouom-Tangho</a:t>
            </a:r>
            <a:endParaRPr b="1" sz="4300">
              <a:solidFill>
                <a:schemeClr val="lt1"/>
              </a:solidFill>
            </a:endParaRPr>
          </a:p>
          <a:p>
            <a:pPr indent="0" lvl="0" marL="0" rtl="0" algn="l">
              <a:spcBef>
                <a:spcPts val="0"/>
              </a:spcBef>
              <a:spcAft>
                <a:spcPts val="120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Applications and Limitations</a:t>
            </a:r>
            <a:endParaRPr/>
          </a:p>
        </p:txBody>
      </p:sp>
      <p:sp>
        <p:nvSpPr>
          <p:cNvPr id="360" name="Google Shape;360;p23"/>
          <p:cNvSpPr txBox="1"/>
          <p:nvPr>
            <p:ph idx="1" type="body"/>
          </p:nvPr>
        </p:nvSpPr>
        <p:spPr>
          <a:xfrm>
            <a:off x="903750" y="1630950"/>
            <a:ext cx="3508800" cy="2775000"/>
          </a:xfrm>
          <a:prstGeom prst="rect">
            <a:avLst/>
          </a:prstGeom>
        </p:spPr>
        <p:txBody>
          <a:bodyPr anchorCtr="0" anchor="t" bIns="91425" lIns="91425" spcFirstLastPara="1" rIns="91425" wrap="square" tIns="91425">
            <a:normAutofit lnSpcReduction="10000"/>
          </a:bodyPr>
          <a:lstStyle/>
          <a:p>
            <a:pPr indent="0" lvl="0" marL="0" rtl="0" algn="ctr">
              <a:spcBef>
                <a:spcPts val="1400"/>
              </a:spcBef>
              <a:spcAft>
                <a:spcPts val="0"/>
              </a:spcAft>
              <a:buNone/>
            </a:pPr>
            <a:r>
              <a:rPr b="1" lang="en" sz="1400">
                <a:solidFill>
                  <a:schemeClr val="dk1"/>
                </a:solidFill>
                <a:latin typeface="Times New Roman"/>
                <a:ea typeface="Times New Roman"/>
                <a:cs typeface="Times New Roman"/>
                <a:sym typeface="Times New Roman"/>
              </a:rPr>
              <a:t>Applications</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Merton's Jump Diffusion Method is commonly used in financial modeling and risk management.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method can also be applied in other areas such as option pricing, credit risk modeling, and portfolio optimization.</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61" name="Google Shape;361;p23"/>
          <p:cNvSpPr txBox="1"/>
          <p:nvPr/>
        </p:nvSpPr>
        <p:spPr>
          <a:xfrm>
            <a:off x="4851125" y="1630950"/>
            <a:ext cx="3840900" cy="299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Merton's Jump Diffusion Method assumes a continuous-time framework, which may not accurately capture real-world market dynamics.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method relies on several assumptions, including the distribution of jumps, which may not hold in practice.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ph type="title"/>
          </p:nvPr>
        </p:nvSpPr>
        <p:spPr>
          <a:xfrm>
            <a:off x="9850" y="346075"/>
            <a:ext cx="4114800" cy="84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Code Initialized Parameters</a:t>
            </a:r>
            <a:endParaRPr sz="2000"/>
          </a:p>
        </p:txBody>
      </p:sp>
      <p:graphicFrame>
        <p:nvGraphicFramePr>
          <p:cNvPr id="367" name="Google Shape;367;p24"/>
          <p:cNvGraphicFramePr/>
          <p:nvPr/>
        </p:nvGraphicFramePr>
        <p:xfrm>
          <a:off x="407450" y="1270625"/>
          <a:ext cx="3000000" cy="3000000"/>
        </p:xfrm>
        <a:graphic>
          <a:graphicData uri="http://schemas.openxmlformats.org/drawingml/2006/table">
            <a:tbl>
              <a:tblPr>
                <a:noFill/>
                <a:tableStyleId>{039ABDC7-7E9E-4093-BC98-2ED1D782B7DA}</a:tableStyleId>
              </a:tblPr>
              <a:tblGrid>
                <a:gridCol w="2045400"/>
                <a:gridCol w="572950"/>
                <a:gridCol w="701250"/>
              </a:tblGrid>
              <a:tr h="505575">
                <a:tc>
                  <a:txBody>
                    <a:bodyPr/>
                    <a:lstStyle/>
                    <a:p>
                      <a:pPr indent="0" lvl="0" marL="0" rtl="0" algn="ctr">
                        <a:lnSpc>
                          <a:spcPct val="115000"/>
                        </a:lnSpc>
                        <a:spcBef>
                          <a:spcPts val="1200"/>
                        </a:spcBef>
                        <a:spcAft>
                          <a:spcPts val="1200"/>
                        </a:spcAft>
                        <a:buNone/>
                      </a:pPr>
                      <a:r>
                        <a:rPr b="1" lang="en" sz="1100">
                          <a:solidFill>
                            <a:srgbClr val="374151"/>
                          </a:solidFill>
                          <a:latin typeface="Times New Roman"/>
                          <a:ea typeface="Times New Roman"/>
                          <a:cs typeface="Times New Roman"/>
                          <a:sym typeface="Times New Roman"/>
                        </a:rPr>
                        <a:t>Description</a:t>
                      </a:r>
                      <a:endParaRPr b="1"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solidFill>
                            <a:srgbClr val="374151"/>
                          </a:solidFill>
                          <a:latin typeface="Times New Roman"/>
                          <a:ea typeface="Times New Roman"/>
                          <a:cs typeface="Times New Roman"/>
                          <a:sym typeface="Times New Roman"/>
                        </a:rPr>
                        <a:t>Symbol</a:t>
                      </a:r>
                      <a:endParaRPr b="1"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solidFill>
                            <a:srgbClr val="374151"/>
                          </a:solidFill>
                          <a:latin typeface="Times New Roman"/>
                          <a:ea typeface="Times New Roman"/>
                          <a:cs typeface="Times New Roman"/>
                          <a:sym typeface="Times New Roman"/>
                        </a:rPr>
                        <a:t>Value</a:t>
                      </a:r>
                      <a:endParaRPr b="1"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557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Maturity</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T</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1</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557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Strike</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K</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100</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557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Interest Rate</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r</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0.05</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557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Dividend Rate</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q</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0.03</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557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Volatility</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sigma</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0.1</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0557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Underlying Asset Price Range</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S</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50-150</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graphicFrame>
        <p:nvGraphicFramePr>
          <p:cNvPr id="368" name="Google Shape;368;p24"/>
          <p:cNvGraphicFramePr/>
          <p:nvPr/>
        </p:nvGraphicFramePr>
        <p:xfrm>
          <a:off x="4168138" y="158275"/>
          <a:ext cx="3000000" cy="3000000"/>
        </p:xfrm>
        <a:graphic>
          <a:graphicData uri="http://schemas.openxmlformats.org/drawingml/2006/table">
            <a:tbl>
              <a:tblPr>
                <a:noFill/>
                <a:tableStyleId>{039ABDC7-7E9E-4093-BC98-2ED1D782B7DA}</a:tableStyleId>
              </a:tblPr>
              <a:tblGrid>
                <a:gridCol w="2630075"/>
                <a:gridCol w="938125"/>
                <a:gridCol w="706650"/>
              </a:tblGrid>
              <a:tr h="43552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Init Volatility</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v0</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0.04</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43552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Correlation</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rho</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-0.7</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43552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 Reversion Rate</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kappa</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2</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43552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Long-run variance</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theta</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0.04</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43552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Volatility</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sigma</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0.3</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435525">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Jump intensity</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lmbda</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0.5</a:t>
                      </a:r>
                      <a:endParaRPr sz="1100">
                        <a:solidFill>
                          <a:srgbClr val="374151"/>
                        </a:solidFill>
                        <a:latin typeface="Times New Roman"/>
                        <a:ea typeface="Times New Roman"/>
                        <a:cs typeface="Times New Roman"/>
                        <a:sym typeface="Times New Roman"/>
                      </a:endParaRPr>
                    </a:p>
                  </a:txBody>
                  <a:tcPr marT="9525" marB="9525" marR="9525" marL="952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graphicFrame>
        <p:nvGraphicFramePr>
          <p:cNvPr id="369" name="Google Shape;369;p24"/>
          <p:cNvGraphicFramePr/>
          <p:nvPr/>
        </p:nvGraphicFramePr>
        <p:xfrm>
          <a:off x="4148288" y="3328025"/>
          <a:ext cx="3000000" cy="3000000"/>
        </p:xfrm>
        <a:graphic>
          <a:graphicData uri="http://schemas.openxmlformats.org/drawingml/2006/table">
            <a:tbl>
              <a:tblPr>
                <a:noFill/>
                <a:tableStyleId>{567C4BC7-5FD3-426F-9733-BB239F8272C4}</a:tableStyleId>
              </a:tblPr>
              <a:tblGrid>
                <a:gridCol w="2806750"/>
                <a:gridCol w="786250"/>
                <a:gridCol w="701700"/>
              </a:tblGrid>
              <a:tr h="514350">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Average Jump Size</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mu_j</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-0.1</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14350">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Jump Volatility</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sigma_j</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0.2</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514350">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Jump Intensity</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lmbda</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165100" rtl="0" algn="ctr">
                        <a:lnSpc>
                          <a:spcPct val="115000"/>
                        </a:lnSpc>
                        <a:spcBef>
                          <a:spcPts val="1200"/>
                        </a:spcBef>
                        <a:spcAft>
                          <a:spcPts val="1200"/>
                        </a:spcAft>
                        <a:buNone/>
                      </a:pPr>
                      <a:r>
                        <a:rPr lang="en" sz="1100">
                          <a:solidFill>
                            <a:srgbClr val="374151"/>
                          </a:solidFill>
                          <a:latin typeface="Times New Roman"/>
                          <a:ea typeface="Times New Roman"/>
                          <a:cs typeface="Times New Roman"/>
                          <a:sym typeface="Times New Roman"/>
                        </a:rPr>
                        <a:t>0.5</a:t>
                      </a:r>
                      <a:endParaRPr sz="1100">
                        <a:solidFill>
                          <a:srgbClr val="374151"/>
                        </a:solidFill>
                        <a:latin typeface="Times New Roman"/>
                        <a:ea typeface="Times New Roman"/>
                        <a:cs typeface="Times New Roman"/>
                        <a:sym typeface="Times New Roman"/>
                      </a:endParaRPr>
                    </a:p>
                  </a:txBody>
                  <a:tcPr marT="12700" marB="12700" marR="12700" marL="12700"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ph type="title"/>
          </p:nvPr>
        </p:nvSpPr>
        <p:spPr>
          <a:xfrm>
            <a:off x="253900" y="16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Comparative Analysis：Call Option Values</a:t>
            </a:r>
            <a:endParaRPr/>
          </a:p>
        </p:txBody>
      </p:sp>
      <p:pic>
        <p:nvPicPr>
          <p:cNvPr id="375" name="Google Shape;375;p25"/>
          <p:cNvPicPr preferRelativeResize="0"/>
          <p:nvPr/>
        </p:nvPicPr>
        <p:blipFill>
          <a:blip r:embed="rId3">
            <a:alphaModFix/>
          </a:blip>
          <a:stretch>
            <a:fillRect/>
          </a:stretch>
        </p:blipFill>
        <p:spPr>
          <a:xfrm>
            <a:off x="1418888" y="737025"/>
            <a:ext cx="6306232" cy="410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ph type="title"/>
          </p:nvPr>
        </p:nvSpPr>
        <p:spPr>
          <a:xfrm>
            <a:off x="311700" y="27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Analysis：Put Option Values</a:t>
            </a:r>
            <a:endParaRPr/>
          </a:p>
        </p:txBody>
      </p:sp>
      <p:pic>
        <p:nvPicPr>
          <p:cNvPr id="381" name="Google Shape;381;p26"/>
          <p:cNvPicPr preferRelativeResize="0"/>
          <p:nvPr/>
        </p:nvPicPr>
        <p:blipFill>
          <a:blip r:embed="rId3">
            <a:alphaModFix/>
          </a:blip>
          <a:stretch>
            <a:fillRect/>
          </a:stretch>
        </p:blipFill>
        <p:spPr>
          <a:xfrm>
            <a:off x="1688025" y="815100"/>
            <a:ext cx="6255074" cy="406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7" name="Google Shape;387;p27"/>
          <p:cNvSpPr txBox="1"/>
          <p:nvPr>
            <p:ph idx="1" type="body"/>
          </p:nvPr>
        </p:nvSpPr>
        <p:spPr>
          <a:xfrm>
            <a:off x="251250" y="1257150"/>
            <a:ext cx="8806500" cy="3739500"/>
          </a:xfrm>
          <a:prstGeom prst="rect">
            <a:avLst/>
          </a:prstGeom>
        </p:spPr>
        <p:txBody>
          <a:bodyPr anchorCtr="0" anchor="t" bIns="91425" lIns="91425" spcFirstLastPara="1" rIns="91425" wrap="square" tIns="91425">
            <a:normAutofit fontScale="32500" lnSpcReduction="20000"/>
          </a:bodyPr>
          <a:lstStyle/>
          <a:p>
            <a:pPr indent="-228600" lvl="0" marL="457200" rtl="0" algn="l">
              <a:spcBef>
                <a:spcPts val="1500"/>
              </a:spcBef>
              <a:spcAft>
                <a:spcPts val="0"/>
              </a:spcAft>
              <a:buClr>
                <a:srgbClr val="374151"/>
              </a:buClr>
              <a:buSzPct val="100000"/>
              <a:buFont typeface="Times"/>
              <a:buNone/>
            </a:pPr>
            <a:r>
              <a:t/>
            </a:r>
            <a:endParaRPr sz="1200">
              <a:solidFill>
                <a:srgbClr val="374151"/>
              </a:solidFill>
              <a:latin typeface="Times"/>
              <a:ea typeface="Times"/>
              <a:cs typeface="Times"/>
              <a:sym typeface="Times"/>
            </a:endParaRPr>
          </a:p>
          <a:p>
            <a:pPr indent="-228600" lvl="0" marL="457200" rtl="0" algn="l">
              <a:spcBef>
                <a:spcPts val="0"/>
              </a:spcBef>
              <a:spcAft>
                <a:spcPts val="0"/>
              </a:spcAft>
              <a:buClr>
                <a:srgbClr val="374151"/>
              </a:buClr>
              <a:buSzPct val="100000"/>
              <a:buFont typeface="Times"/>
              <a:buNone/>
            </a:pPr>
            <a:r>
              <a:rPr lang="en" sz="4300">
                <a:solidFill>
                  <a:srgbClr val="374151"/>
                </a:solidFill>
                <a:latin typeface="Times"/>
                <a:ea typeface="Times"/>
                <a:cs typeface="Times"/>
                <a:sym typeface="Times"/>
              </a:rPr>
              <a:t>1.Black-Scholes-Merton (BSM) Model: This is the most basic model for option pricing. It assumes that stock prices follow a Geometric Brownian Motion and that volatility is constant.</a:t>
            </a:r>
            <a:endParaRPr sz="4300">
              <a:solidFill>
                <a:srgbClr val="374151"/>
              </a:solidFill>
              <a:latin typeface="Times"/>
              <a:ea typeface="Times"/>
              <a:cs typeface="Times"/>
              <a:sym typeface="Times"/>
            </a:endParaRPr>
          </a:p>
          <a:p>
            <a:pPr indent="-228600" lvl="0" marL="457200" rtl="0" algn="l">
              <a:spcBef>
                <a:spcPts val="0"/>
              </a:spcBef>
              <a:spcAft>
                <a:spcPts val="0"/>
              </a:spcAft>
              <a:buClr>
                <a:srgbClr val="374151"/>
              </a:buClr>
              <a:buSzPct val="100000"/>
              <a:buFont typeface="Times"/>
              <a:buNone/>
            </a:pPr>
            <a:r>
              <a:rPr lang="en" sz="4300">
                <a:solidFill>
                  <a:srgbClr val="374151"/>
                </a:solidFill>
                <a:latin typeface="Times"/>
                <a:ea typeface="Times"/>
                <a:cs typeface="Times"/>
                <a:sym typeface="Times"/>
              </a:rPr>
              <a:t>2.Heston Model: This model is an advancement of the BSM model. It allows for changing volatility over time, treating both asset prices and volatility as stochastic processes. This improvement aligns the model more closely with actual market behaviors, where volatility is indeed not constant.</a:t>
            </a:r>
            <a:endParaRPr sz="4300">
              <a:solidFill>
                <a:srgbClr val="374151"/>
              </a:solidFill>
              <a:latin typeface="Times"/>
              <a:ea typeface="Times"/>
              <a:cs typeface="Times"/>
              <a:sym typeface="Times"/>
            </a:endParaRPr>
          </a:p>
          <a:p>
            <a:pPr indent="-228600" lvl="0" marL="457200" rtl="0" algn="l">
              <a:spcBef>
                <a:spcPts val="0"/>
              </a:spcBef>
              <a:spcAft>
                <a:spcPts val="0"/>
              </a:spcAft>
              <a:buClr>
                <a:srgbClr val="374151"/>
              </a:buClr>
              <a:buSzPct val="100000"/>
              <a:buFont typeface="Times"/>
              <a:buNone/>
            </a:pPr>
            <a:r>
              <a:rPr lang="en" sz="4300">
                <a:solidFill>
                  <a:srgbClr val="374151"/>
                </a:solidFill>
                <a:latin typeface="Times"/>
                <a:ea typeface="Times"/>
                <a:cs typeface="Times"/>
                <a:sym typeface="Times"/>
              </a:rPr>
              <a:t>3.Merton’s Jump Diffusion Model (MJD): This model enhances the BSM model by introducing a "jump" component. This addition allows for sudden and significant changes in asset prices, mimicking market emergencies. The MJD model combines continuous Brownian motion with randomly occurring jumps to reflect price changes.</a:t>
            </a:r>
            <a:endParaRPr sz="4300">
              <a:solidFill>
                <a:srgbClr val="374151"/>
              </a:solidFill>
              <a:latin typeface="Times"/>
              <a:ea typeface="Times"/>
              <a:cs typeface="Times"/>
              <a:sym typeface="Times"/>
            </a:endParaRPr>
          </a:p>
          <a:p>
            <a:pPr indent="0" lvl="0" marL="0" rtl="0" algn="l">
              <a:spcBef>
                <a:spcPts val="1500"/>
              </a:spcBef>
              <a:spcAft>
                <a:spcPts val="0"/>
              </a:spcAft>
              <a:buNone/>
            </a:pPr>
            <a:r>
              <a:t/>
            </a:r>
            <a:endParaRPr sz="4300">
              <a:solidFill>
                <a:srgbClr val="374151"/>
              </a:solidFill>
              <a:latin typeface="Times"/>
              <a:ea typeface="Times"/>
              <a:cs typeface="Times"/>
              <a:sym typeface="Times"/>
            </a:endParaRPr>
          </a:p>
          <a:p>
            <a:pPr indent="0" lvl="0" marL="0" rtl="0" algn="l">
              <a:spcBef>
                <a:spcPts val="1500"/>
              </a:spcBef>
              <a:spcAft>
                <a:spcPts val="0"/>
              </a:spcAft>
              <a:buNone/>
            </a:pPr>
            <a:r>
              <a:rPr lang="en" sz="4300">
                <a:solidFill>
                  <a:srgbClr val="374151"/>
                </a:solidFill>
                <a:latin typeface="Times"/>
                <a:ea typeface="Times"/>
                <a:cs typeface="Times"/>
                <a:sym typeface="Times"/>
              </a:rPr>
              <a:t>Option pricing tends to be highest with Heston, followed by MJD, and lowest with BSM. Heston's higher pricing is attributed to its handling of volatility changes, especially the volatility smile, while MJD's "jump" feature also leads to higher pricing compared to BSM. The dual-process approach of the Heston model makes it more sensitive to price changes, potentially leading to higher option pricing.</a:t>
            </a:r>
            <a:endParaRPr sz="4300">
              <a:solidFill>
                <a:srgbClr val="374151"/>
              </a:solidFill>
              <a:latin typeface="Times"/>
              <a:ea typeface="Times"/>
              <a:cs typeface="Times"/>
              <a:sym typeface="Times"/>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idx="1" type="body"/>
          </p:nvPr>
        </p:nvSpPr>
        <p:spPr>
          <a:xfrm>
            <a:off x="311700" y="6424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600"/>
          </a:p>
          <a:p>
            <a:pPr indent="0" lvl="0" marL="0" rtl="0" algn="ctr">
              <a:spcBef>
                <a:spcPts val="1200"/>
              </a:spcBef>
              <a:spcAft>
                <a:spcPts val="0"/>
              </a:spcAft>
              <a:buNone/>
            </a:pPr>
            <a:r>
              <a:t/>
            </a:r>
            <a:endParaRPr sz="3600">
              <a:latin typeface="Times New Roman"/>
              <a:ea typeface="Times New Roman"/>
              <a:cs typeface="Times New Roman"/>
              <a:sym typeface="Times New Roman"/>
            </a:endParaRPr>
          </a:p>
          <a:p>
            <a:pPr indent="0" lvl="0" marL="0" rtl="0" algn="ctr">
              <a:spcBef>
                <a:spcPts val="1200"/>
              </a:spcBef>
              <a:spcAft>
                <a:spcPts val="1200"/>
              </a:spcAft>
              <a:buNone/>
            </a:pPr>
            <a:r>
              <a:rPr lang="en" sz="3600">
                <a:latin typeface="Times New Roman"/>
                <a:ea typeface="Times New Roman"/>
                <a:cs typeface="Times New Roman"/>
                <a:sym typeface="Times New Roman"/>
              </a:rPr>
              <a:t>Thanks</a:t>
            </a:r>
            <a:endParaRPr sz="3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290" name="Google Shape;290;p15"/>
          <p:cNvSpPr txBox="1"/>
          <p:nvPr>
            <p:ph idx="1" type="body"/>
          </p:nvPr>
        </p:nvSpPr>
        <p:spPr>
          <a:xfrm>
            <a:off x="1303800" y="1720475"/>
            <a:ext cx="7030500" cy="25416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Black Scholes Merton Model (BSM)</a:t>
            </a:r>
            <a:endParaRPr sz="18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800">
              <a:latin typeface="Times New Roman"/>
              <a:ea typeface="Times New Roman"/>
              <a:cs typeface="Times New Roman"/>
              <a:sym typeface="Times New Roman"/>
            </a:endParaRPr>
          </a:p>
          <a:p>
            <a:pPr indent="-342900" lvl="0" marL="457200" rtl="0" algn="l">
              <a:lnSpc>
                <a:spcPct val="9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Heston Model</a:t>
            </a:r>
            <a:endParaRPr sz="18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800">
              <a:latin typeface="Times New Roman"/>
              <a:ea typeface="Times New Roman"/>
              <a:cs typeface="Times New Roman"/>
              <a:sym typeface="Times New Roman"/>
            </a:endParaRPr>
          </a:p>
          <a:p>
            <a:pPr indent="-342900" lvl="0" marL="457200" rtl="0" algn="l">
              <a:lnSpc>
                <a:spcPct val="9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Merton’s Jump-Diffusion Method</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14425" y="258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Black Scholes Merton Model (BSM) </a:t>
            </a:r>
            <a:endParaRPr/>
          </a:p>
        </p:txBody>
      </p:sp>
      <p:pic>
        <p:nvPicPr>
          <p:cNvPr id="296" name="Google Shape;296;p16"/>
          <p:cNvPicPr preferRelativeResize="0"/>
          <p:nvPr/>
        </p:nvPicPr>
        <p:blipFill>
          <a:blip r:embed="rId3">
            <a:alphaModFix/>
          </a:blip>
          <a:stretch>
            <a:fillRect/>
          </a:stretch>
        </p:blipFill>
        <p:spPr>
          <a:xfrm>
            <a:off x="311700" y="1064763"/>
            <a:ext cx="3532351" cy="372850"/>
          </a:xfrm>
          <a:prstGeom prst="rect">
            <a:avLst/>
          </a:prstGeom>
          <a:noFill/>
          <a:ln>
            <a:noFill/>
          </a:ln>
        </p:spPr>
      </p:pic>
      <p:pic>
        <p:nvPicPr>
          <p:cNvPr id="297" name="Google Shape;297;p16"/>
          <p:cNvPicPr preferRelativeResize="0"/>
          <p:nvPr/>
        </p:nvPicPr>
        <p:blipFill>
          <a:blip r:embed="rId4">
            <a:alphaModFix/>
          </a:blip>
          <a:stretch>
            <a:fillRect/>
          </a:stretch>
        </p:blipFill>
        <p:spPr>
          <a:xfrm>
            <a:off x="381525" y="1437600"/>
            <a:ext cx="3672000" cy="372850"/>
          </a:xfrm>
          <a:prstGeom prst="rect">
            <a:avLst/>
          </a:prstGeom>
          <a:noFill/>
          <a:ln>
            <a:noFill/>
          </a:ln>
        </p:spPr>
      </p:pic>
      <p:pic>
        <p:nvPicPr>
          <p:cNvPr id="298" name="Google Shape;298;p16"/>
          <p:cNvPicPr preferRelativeResize="0"/>
          <p:nvPr/>
        </p:nvPicPr>
        <p:blipFill>
          <a:blip r:embed="rId5">
            <a:alphaModFix/>
          </a:blip>
          <a:stretch>
            <a:fillRect/>
          </a:stretch>
        </p:blipFill>
        <p:spPr>
          <a:xfrm>
            <a:off x="381525" y="1810450"/>
            <a:ext cx="3004875" cy="938375"/>
          </a:xfrm>
          <a:prstGeom prst="rect">
            <a:avLst/>
          </a:prstGeom>
          <a:noFill/>
          <a:ln>
            <a:noFill/>
          </a:ln>
        </p:spPr>
      </p:pic>
      <p:sp>
        <p:nvSpPr>
          <p:cNvPr id="299" name="Google Shape;299;p16"/>
          <p:cNvSpPr txBox="1"/>
          <p:nvPr/>
        </p:nvSpPr>
        <p:spPr>
          <a:xfrm>
            <a:off x="4358125" y="1017725"/>
            <a:ext cx="4633500" cy="3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Underlying Assumptions: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Constant dividend rate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Constant Risk-free rate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Stock Price follows a Geometric Brownian Motion (GBM)</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No transaction cost or additional costs for options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No arbitrage opportunity during the entire duration of options. </a:t>
            </a:r>
            <a:endParaRPr sz="1800">
              <a:solidFill>
                <a:schemeClr val="dk2"/>
              </a:solidFill>
              <a:latin typeface="Times New Roman"/>
              <a:ea typeface="Times New Roman"/>
              <a:cs typeface="Times New Roman"/>
              <a:sym typeface="Times New Roman"/>
            </a:endParaRPr>
          </a:p>
        </p:txBody>
      </p:sp>
      <p:sp>
        <p:nvSpPr>
          <p:cNvPr id="300" name="Google Shape;300;p16"/>
          <p:cNvSpPr txBox="1"/>
          <p:nvPr/>
        </p:nvSpPr>
        <p:spPr>
          <a:xfrm>
            <a:off x="383600" y="2924475"/>
            <a:ext cx="3672000" cy="19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C(S,t) = Call option price</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P(S,t) = Put option price</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S(t) = stock price at time t.</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K = Strike Price</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r = rate</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N() = standard normal distribution</a:t>
            </a:r>
            <a:endParaRPr sz="1800">
              <a:solidFill>
                <a:schemeClr val="dk2"/>
              </a:solidFill>
              <a:latin typeface="Times New Roman"/>
              <a:ea typeface="Times New Roman"/>
              <a:cs typeface="Times New Roman"/>
              <a:sym typeface="Times New Roman"/>
            </a:endParaRPr>
          </a:p>
        </p:txBody>
      </p:sp>
      <p:pic>
        <p:nvPicPr>
          <p:cNvPr id="301" name="Google Shape;301;p16"/>
          <p:cNvPicPr preferRelativeResize="0"/>
          <p:nvPr/>
        </p:nvPicPr>
        <p:blipFill>
          <a:blip r:embed="rId6">
            <a:alphaModFix/>
          </a:blip>
          <a:stretch>
            <a:fillRect/>
          </a:stretch>
        </p:blipFill>
        <p:spPr>
          <a:xfrm>
            <a:off x="4901425" y="3962550"/>
            <a:ext cx="3101775" cy="47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Heston Model Basic Assumption</a:t>
            </a:r>
            <a:endParaRPr/>
          </a:p>
        </p:txBody>
      </p:sp>
      <p:pic>
        <p:nvPicPr>
          <p:cNvPr id="307" name="Google Shape;307;p17"/>
          <p:cNvPicPr preferRelativeResize="0"/>
          <p:nvPr/>
        </p:nvPicPr>
        <p:blipFill>
          <a:blip r:embed="rId3">
            <a:alphaModFix/>
          </a:blip>
          <a:stretch>
            <a:fillRect/>
          </a:stretch>
        </p:blipFill>
        <p:spPr>
          <a:xfrm>
            <a:off x="106275" y="1202100"/>
            <a:ext cx="5229350" cy="2073175"/>
          </a:xfrm>
          <a:prstGeom prst="rect">
            <a:avLst/>
          </a:prstGeom>
          <a:noFill/>
          <a:ln>
            <a:noFill/>
          </a:ln>
        </p:spPr>
      </p:pic>
      <p:sp>
        <p:nvSpPr>
          <p:cNvPr id="308" name="Google Shape;308;p17"/>
          <p:cNvSpPr txBox="1"/>
          <p:nvPr/>
        </p:nvSpPr>
        <p:spPr>
          <a:xfrm>
            <a:off x="5102000" y="1083900"/>
            <a:ext cx="3900000" cy="4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Basic Assumptions: </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Stock price follows a Geometric Brownian Motion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dvt</a:t>
            </a:r>
            <a:r>
              <a:rPr lang="en" sz="1800">
                <a:solidFill>
                  <a:schemeClr val="dk2"/>
                </a:solidFill>
                <a:latin typeface="Times New Roman"/>
                <a:ea typeface="Times New Roman"/>
                <a:cs typeface="Times New Roman"/>
                <a:sym typeface="Times New Roman"/>
              </a:rPr>
              <a:t> follows a Cox-Ingersoll Ross method (CIR process)</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K</a:t>
            </a:r>
            <a:r>
              <a:rPr lang="en" sz="1800">
                <a:solidFill>
                  <a:schemeClr val="dk2"/>
                </a:solidFill>
                <a:latin typeface="Times New Roman"/>
                <a:ea typeface="Times New Roman"/>
                <a:cs typeface="Times New Roman"/>
                <a:sym typeface="Times New Roman"/>
              </a:rPr>
              <a:t> = rate of mean inversion</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Theta: mean of long-term variance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dW1 and dW2 are two separate standard brownian motions with correlation rho.</a:t>
            </a:r>
            <a:endParaRPr sz="1800">
              <a:solidFill>
                <a:schemeClr val="dk2"/>
              </a:solidFill>
              <a:latin typeface="Times New Roman"/>
              <a:ea typeface="Times New Roman"/>
              <a:cs typeface="Times New Roman"/>
              <a:sym typeface="Times New Roman"/>
            </a:endParaRPr>
          </a:p>
        </p:txBody>
      </p:sp>
      <p:pic>
        <p:nvPicPr>
          <p:cNvPr id="309" name="Google Shape;309;p17"/>
          <p:cNvPicPr preferRelativeResize="0"/>
          <p:nvPr/>
        </p:nvPicPr>
        <p:blipFill>
          <a:blip r:embed="rId4">
            <a:alphaModFix/>
          </a:blip>
          <a:stretch>
            <a:fillRect/>
          </a:stretch>
        </p:blipFill>
        <p:spPr>
          <a:xfrm>
            <a:off x="180675" y="3213000"/>
            <a:ext cx="5229350" cy="7982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290500" y="5919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Heston vs. Black Scholes – What’s the difference?</a:t>
            </a:r>
            <a:endParaRPr/>
          </a:p>
        </p:txBody>
      </p:sp>
      <p:sp>
        <p:nvSpPr>
          <p:cNvPr id="315" name="Google Shape;315;p18"/>
          <p:cNvSpPr txBox="1"/>
          <p:nvPr>
            <p:ph idx="1" type="body"/>
          </p:nvPr>
        </p:nvSpPr>
        <p:spPr>
          <a:xfrm>
            <a:off x="311700" y="1416350"/>
            <a:ext cx="8520600" cy="3589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Black Scholes follows ONE process, stock price follows Geometric Brownian Motions (GBM)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Heston has TWO processes, stock price that follows GBM and the change of variance following Cox Ingersoll Ross Process (CIR)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One assumes the sigma to be a constant, while the other assumes that the standard deviation will follow process.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Have 2 correlated Brownian Motions (dW1 and dW2) vs only one Brownian motions for Black Scholes.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Heston consider volatility smile, which consider different volatility for in the money, at the money and out of the money. </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285125" y="1402175"/>
            <a:ext cx="3941400" cy="21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Merton’s Jump Diffusion Method</a:t>
            </a:r>
            <a:endParaRPr sz="3200"/>
          </a:p>
        </p:txBody>
      </p:sp>
      <p:pic>
        <p:nvPicPr>
          <p:cNvPr id="321" name="Google Shape;321;p19"/>
          <p:cNvPicPr preferRelativeResize="0"/>
          <p:nvPr/>
        </p:nvPicPr>
        <p:blipFill>
          <a:blip r:embed="rId3">
            <a:alphaModFix/>
          </a:blip>
          <a:stretch>
            <a:fillRect/>
          </a:stretch>
        </p:blipFill>
        <p:spPr>
          <a:xfrm>
            <a:off x="4405500" y="152400"/>
            <a:ext cx="4377592"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Merton's Jump Diffusion Method</a:t>
            </a:r>
            <a:endParaRPr/>
          </a:p>
        </p:txBody>
      </p:sp>
      <p:sp>
        <p:nvSpPr>
          <p:cNvPr id="327" name="Google Shape;327;p20"/>
          <p:cNvSpPr txBox="1"/>
          <p:nvPr>
            <p:ph idx="1" type="body"/>
          </p:nvPr>
        </p:nvSpPr>
        <p:spPr>
          <a:xfrm>
            <a:off x="550925" y="1790550"/>
            <a:ext cx="8127900" cy="110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Merton's Jump Diffusion model is a financial modeling that think the possibility of sudden jumps in asset prices. Jump processes represent the happen of unexpected events, such as stock news, economic shocks like GDP/911</a:t>
            </a:r>
            <a:endParaRPr/>
          </a:p>
        </p:txBody>
      </p:sp>
      <p:pic>
        <p:nvPicPr>
          <p:cNvPr id="328" name="Google Shape;328;p20"/>
          <p:cNvPicPr preferRelativeResize="0"/>
          <p:nvPr/>
        </p:nvPicPr>
        <p:blipFill>
          <a:blip r:embed="rId3">
            <a:alphaModFix/>
          </a:blip>
          <a:stretch>
            <a:fillRect/>
          </a:stretch>
        </p:blipFill>
        <p:spPr>
          <a:xfrm>
            <a:off x="484675" y="3269000"/>
            <a:ext cx="2020358" cy="572700"/>
          </a:xfrm>
          <a:prstGeom prst="rect">
            <a:avLst/>
          </a:prstGeom>
          <a:noFill/>
          <a:ln>
            <a:noFill/>
          </a:ln>
        </p:spPr>
      </p:pic>
      <p:sp>
        <p:nvSpPr>
          <p:cNvPr id="329" name="Google Shape;329;p20"/>
          <p:cNvSpPr txBox="1"/>
          <p:nvPr/>
        </p:nvSpPr>
        <p:spPr>
          <a:xfrm>
            <a:off x="385450" y="3987225"/>
            <a:ext cx="3568500" cy="6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Times New Roman"/>
                <a:ea typeface="Times New Roman"/>
                <a:cs typeface="Times New Roman"/>
                <a:sym typeface="Times New Roman"/>
              </a:rPr>
              <a:t>This is the geometric brownian for the stock price follow a diffusion process</a:t>
            </a:r>
            <a:endParaRPr sz="1800">
              <a:solidFill>
                <a:schemeClr val="dk2"/>
              </a:solidFill>
            </a:endParaRPr>
          </a:p>
        </p:txBody>
      </p:sp>
      <p:pic>
        <p:nvPicPr>
          <p:cNvPr id="330" name="Google Shape;330;p20"/>
          <p:cNvPicPr preferRelativeResize="0"/>
          <p:nvPr/>
        </p:nvPicPr>
        <p:blipFill>
          <a:blip r:embed="rId4">
            <a:alphaModFix/>
          </a:blip>
          <a:stretch>
            <a:fillRect/>
          </a:stretch>
        </p:blipFill>
        <p:spPr>
          <a:xfrm>
            <a:off x="4983550" y="3199850"/>
            <a:ext cx="3175883" cy="611400"/>
          </a:xfrm>
          <a:prstGeom prst="rect">
            <a:avLst/>
          </a:prstGeom>
          <a:noFill/>
          <a:ln>
            <a:noFill/>
          </a:ln>
        </p:spPr>
      </p:pic>
      <p:sp>
        <p:nvSpPr>
          <p:cNvPr id="331" name="Google Shape;331;p20"/>
          <p:cNvSpPr txBox="1"/>
          <p:nvPr/>
        </p:nvSpPr>
        <p:spPr>
          <a:xfrm>
            <a:off x="4876525" y="4006575"/>
            <a:ext cx="3282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"jump" term to the original geometric Brownian motion equation. Jump is Related to arrival(poisson), Size(Log-Normal)</a:t>
            </a:r>
            <a:endParaRPr sz="900">
              <a:solidFill>
                <a:schemeClr val="dk2"/>
              </a:solidFill>
            </a:endParaRPr>
          </a:p>
        </p:txBody>
      </p:sp>
      <p:sp>
        <p:nvSpPr>
          <p:cNvPr id="332" name="Google Shape;332;p20"/>
          <p:cNvSpPr txBox="1"/>
          <p:nvPr/>
        </p:nvSpPr>
        <p:spPr>
          <a:xfrm>
            <a:off x="1049950" y="2688050"/>
            <a:ext cx="7044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BSM</a:t>
            </a:r>
            <a:endParaRPr sz="1800">
              <a:solidFill>
                <a:schemeClr val="dk2"/>
              </a:solidFill>
            </a:endParaRPr>
          </a:p>
        </p:txBody>
      </p:sp>
      <p:sp>
        <p:nvSpPr>
          <p:cNvPr id="333" name="Google Shape;333;p20"/>
          <p:cNvSpPr txBox="1"/>
          <p:nvPr/>
        </p:nvSpPr>
        <p:spPr>
          <a:xfrm>
            <a:off x="5863775" y="2688050"/>
            <a:ext cx="7350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JMD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Merton's Jump Diffusion Method assumptions</a:t>
            </a:r>
            <a:endParaRPr/>
          </a:p>
        </p:txBody>
      </p:sp>
      <p:sp>
        <p:nvSpPr>
          <p:cNvPr id="339" name="Google Shape;33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1"/>
              </a:buClr>
              <a:buSzPts val="1300"/>
              <a:buFont typeface="Times New Roman"/>
              <a:buChar char="●"/>
            </a:pPr>
            <a:r>
              <a:rPr lang="en">
                <a:solidFill>
                  <a:schemeClr val="dk1"/>
                </a:solidFill>
                <a:highlight>
                  <a:schemeClr val="lt1"/>
                </a:highlight>
                <a:latin typeface="Times New Roman"/>
                <a:ea typeface="Times New Roman"/>
                <a:cs typeface="Times New Roman"/>
                <a:sym typeface="Times New Roman"/>
              </a:rPr>
              <a:t>The asset price follows a geometric Brownian motion, which assumes that the rate of return on the asset is normally distributed.</a:t>
            </a:r>
            <a:endParaRPr>
              <a:solidFill>
                <a:schemeClr val="dk1"/>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a:solidFill>
                  <a:schemeClr val="dk1"/>
                </a:solidFill>
                <a:highlight>
                  <a:schemeClr val="lt1"/>
                </a:highlight>
                <a:latin typeface="Times New Roman"/>
                <a:ea typeface="Times New Roman"/>
                <a:cs typeface="Times New Roman"/>
                <a:sym typeface="Times New Roman"/>
              </a:rPr>
              <a:t>The asset price can experience sudden jumps or discontinuous movements at random times. These jumps are modeled as a Poisson process.</a:t>
            </a:r>
            <a:endParaRPr>
              <a:solidFill>
                <a:schemeClr val="dk1"/>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a:solidFill>
                  <a:schemeClr val="dk1"/>
                </a:solidFill>
                <a:highlight>
                  <a:schemeClr val="lt1"/>
                </a:highlight>
                <a:latin typeface="Times New Roman"/>
                <a:ea typeface="Times New Roman"/>
                <a:cs typeface="Times New Roman"/>
                <a:sym typeface="Times New Roman"/>
              </a:rPr>
              <a:t>The size of the jumps follows a </a:t>
            </a:r>
            <a:r>
              <a:rPr lang="en">
                <a:solidFill>
                  <a:schemeClr val="dk1"/>
                </a:solidFill>
                <a:highlight>
                  <a:schemeClr val="lt1"/>
                </a:highlight>
                <a:latin typeface="Times New Roman"/>
                <a:ea typeface="Times New Roman"/>
                <a:cs typeface="Times New Roman"/>
                <a:sym typeface="Times New Roman"/>
              </a:rPr>
              <a:t>log-normal</a:t>
            </a:r>
            <a:r>
              <a:rPr lang="en">
                <a:solidFill>
                  <a:schemeClr val="dk1"/>
                </a:solidFill>
                <a:highlight>
                  <a:schemeClr val="lt1"/>
                </a:highlight>
                <a:latin typeface="Times New Roman"/>
                <a:ea typeface="Times New Roman"/>
                <a:cs typeface="Times New Roman"/>
                <a:sym typeface="Times New Roman"/>
              </a:rPr>
              <a:t> distribution, representing the relative change in the asset price.</a:t>
            </a:r>
            <a:endParaRPr>
              <a:solidFill>
                <a:schemeClr val="dk1"/>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a:solidFill>
                  <a:schemeClr val="dk1"/>
                </a:solidFill>
                <a:highlight>
                  <a:schemeClr val="lt1"/>
                </a:highlight>
                <a:latin typeface="Times New Roman"/>
                <a:ea typeface="Times New Roman"/>
                <a:cs typeface="Times New Roman"/>
                <a:sym typeface="Times New Roman"/>
              </a:rPr>
              <a:t>The intensity of the jump process is constant over time.</a:t>
            </a:r>
            <a:endParaRPr>
              <a:solidFill>
                <a:schemeClr val="dk1"/>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a:solidFill>
                  <a:schemeClr val="dk1"/>
                </a:solidFill>
                <a:highlight>
                  <a:schemeClr val="lt1"/>
                </a:highlight>
                <a:latin typeface="Times New Roman"/>
                <a:ea typeface="Times New Roman"/>
                <a:cs typeface="Times New Roman"/>
                <a:sym typeface="Times New Roman"/>
              </a:rPr>
              <a:t>The risk-free interest rate is constant and known.There are no transaction costs or taxes.</a:t>
            </a:r>
            <a:endParaRPr>
              <a:solidFill>
                <a:schemeClr val="dk1"/>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a:solidFill>
                  <a:schemeClr val="dk1"/>
                </a:solidFill>
                <a:highlight>
                  <a:schemeClr val="lt1"/>
                </a:highlight>
                <a:latin typeface="Times New Roman"/>
                <a:ea typeface="Times New Roman"/>
                <a:cs typeface="Times New Roman"/>
                <a:sym typeface="Times New Roman"/>
              </a:rPr>
              <a:t>The market is frictionless and efficient, with no arbitrage opportunities.</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311700" y="14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Merton’s Jump-Diffusion Model</a:t>
            </a:r>
            <a:endParaRPr/>
          </a:p>
        </p:txBody>
      </p:sp>
      <p:pic>
        <p:nvPicPr>
          <p:cNvPr id="345" name="Google Shape;345;p22"/>
          <p:cNvPicPr preferRelativeResize="0"/>
          <p:nvPr/>
        </p:nvPicPr>
        <p:blipFill>
          <a:blip r:embed="rId3">
            <a:alphaModFix/>
          </a:blip>
          <a:stretch>
            <a:fillRect/>
          </a:stretch>
        </p:blipFill>
        <p:spPr>
          <a:xfrm>
            <a:off x="4757476" y="1335227"/>
            <a:ext cx="3498000" cy="446123"/>
          </a:xfrm>
          <a:prstGeom prst="rect">
            <a:avLst/>
          </a:prstGeom>
          <a:noFill/>
          <a:ln>
            <a:noFill/>
          </a:ln>
        </p:spPr>
      </p:pic>
      <p:sp>
        <p:nvSpPr>
          <p:cNvPr id="346" name="Google Shape;346;p22"/>
          <p:cNvSpPr txBox="1"/>
          <p:nvPr/>
        </p:nvSpPr>
        <p:spPr>
          <a:xfrm>
            <a:off x="538275" y="790775"/>
            <a:ext cx="3498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Stock Price under merton Jump-Diffusion Model</a:t>
            </a:r>
            <a:r>
              <a:rPr lang="en" sz="1200">
                <a:solidFill>
                  <a:srgbClr val="374151"/>
                </a:solidFill>
                <a:latin typeface="Roboto"/>
                <a:ea typeface="Roboto"/>
                <a:cs typeface="Roboto"/>
                <a:sym typeface="Roboto"/>
              </a:rPr>
              <a:t>:</a:t>
            </a:r>
            <a:endParaRPr sz="1800">
              <a:solidFill>
                <a:schemeClr val="dk2"/>
              </a:solidFill>
            </a:endParaRPr>
          </a:p>
        </p:txBody>
      </p:sp>
      <p:pic>
        <p:nvPicPr>
          <p:cNvPr id="347" name="Google Shape;347;p22"/>
          <p:cNvPicPr preferRelativeResize="0"/>
          <p:nvPr/>
        </p:nvPicPr>
        <p:blipFill>
          <a:blip r:embed="rId4">
            <a:alphaModFix/>
          </a:blip>
          <a:stretch>
            <a:fillRect/>
          </a:stretch>
        </p:blipFill>
        <p:spPr>
          <a:xfrm>
            <a:off x="570825" y="1115238"/>
            <a:ext cx="3077425" cy="666100"/>
          </a:xfrm>
          <a:prstGeom prst="rect">
            <a:avLst/>
          </a:prstGeom>
          <a:noFill/>
          <a:ln>
            <a:noFill/>
          </a:ln>
        </p:spPr>
      </p:pic>
      <p:sp>
        <p:nvSpPr>
          <p:cNvPr id="348" name="Google Shape;348;p22"/>
          <p:cNvSpPr txBox="1"/>
          <p:nvPr/>
        </p:nvSpPr>
        <p:spPr>
          <a:xfrm>
            <a:off x="438600" y="1913850"/>
            <a:ext cx="3847500" cy="31233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rgbClr val="374151"/>
                </a:solidFill>
                <a:latin typeface="Roboto"/>
                <a:ea typeface="Roboto"/>
                <a:cs typeface="Roboto"/>
                <a:sym typeface="Roboto"/>
              </a:rPr>
              <a:t>     is the initial stock price adjusted for </a:t>
            </a:r>
            <a:r>
              <a:rPr i="1" lang="en" sz="1450">
                <a:solidFill>
                  <a:srgbClr val="374151"/>
                </a:solidFill>
                <a:latin typeface="Times New Roman"/>
                <a:ea typeface="Times New Roman"/>
                <a:cs typeface="Times New Roman"/>
                <a:sym typeface="Times New Roman"/>
              </a:rPr>
              <a:t>n</a:t>
            </a:r>
            <a:r>
              <a:rPr lang="en" sz="1200">
                <a:solidFill>
                  <a:srgbClr val="374151"/>
                </a:solidFill>
                <a:latin typeface="Roboto"/>
                <a:ea typeface="Roboto"/>
                <a:cs typeface="Roboto"/>
                <a:sym typeface="Roboto"/>
              </a:rPr>
              <a:t> jumps that have occurred up to time zero.</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rPr lang="en" sz="1200">
                <a:solidFill>
                  <a:srgbClr val="374151"/>
                </a:solidFill>
                <a:latin typeface="Roboto"/>
                <a:ea typeface="Roboto"/>
                <a:cs typeface="Roboto"/>
                <a:sym typeface="Roboto"/>
              </a:rPr>
              <a:t>r is the risk-free interest rate.</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rPr lang="en" sz="1200">
                <a:solidFill>
                  <a:srgbClr val="374151"/>
                </a:solidFill>
                <a:latin typeface="Roboto"/>
                <a:ea typeface="Roboto"/>
                <a:cs typeface="Roboto"/>
                <a:sym typeface="Roboto"/>
              </a:rPr>
              <a:t>σ</a:t>
            </a:r>
            <a:r>
              <a:rPr lang="en" sz="1200">
                <a:solidFill>
                  <a:srgbClr val="374151"/>
                </a:solidFill>
                <a:latin typeface="Roboto"/>
                <a:ea typeface="Roboto"/>
                <a:cs typeface="Roboto"/>
                <a:sym typeface="Roboto"/>
              </a:rPr>
              <a:t>_n is the volatility of the stock return due to the diffusion process, adjusted for n jumps.</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rPr lang="en" sz="1200">
                <a:solidFill>
                  <a:srgbClr val="374151"/>
                </a:solidFill>
                <a:latin typeface="Roboto"/>
                <a:ea typeface="Roboto"/>
                <a:cs typeface="Roboto"/>
                <a:sym typeface="Roboto"/>
              </a:rPr>
              <a:t>W_t is a standard Brownian motion.</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rPr lang="en" sz="1200">
                <a:solidFill>
                  <a:srgbClr val="374151"/>
                </a:solidFill>
                <a:latin typeface="Roboto"/>
                <a:ea typeface="Roboto"/>
                <a:cs typeface="Roboto"/>
                <a:sym typeface="Roboto"/>
              </a:rPr>
              <a:t>The exponent                  adjusts the expected return by the variance of the stock due to continuous trading, while σ_nW_t captures the random fluctuations.</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200">
              <a:solidFill>
                <a:srgbClr val="374151"/>
              </a:solidFill>
              <a:latin typeface="Roboto"/>
              <a:ea typeface="Roboto"/>
              <a:cs typeface="Roboto"/>
              <a:sym typeface="Roboto"/>
            </a:endParaRPr>
          </a:p>
        </p:txBody>
      </p:sp>
      <p:pic>
        <p:nvPicPr>
          <p:cNvPr id="349" name="Google Shape;349;p22"/>
          <p:cNvPicPr preferRelativeResize="0"/>
          <p:nvPr/>
        </p:nvPicPr>
        <p:blipFill>
          <a:blip r:embed="rId5">
            <a:alphaModFix/>
          </a:blip>
          <a:stretch>
            <a:fillRect/>
          </a:stretch>
        </p:blipFill>
        <p:spPr>
          <a:xfrm>
            <a:off x="485100" y="1975200"/>
            <a:ext cx="246325" cy="303700"/>
          </a:xfrm>
          <a:prstGeom prst="rect">
            <a:avLst/>
          </a:prstGeom>
          <a:noFill/>
          <a:ln>
            <a:noFill/>
          </a:ln>
        </p:spPr>
      </p:pic>
      <p:pic>
        <p:nvPicPr>
          <p:cNvPr id="350" name="Google Shape;350;p22"/>
          <p:cNvPicPr preferRelativeResize="0"/>
          <p:nvPr/>
        </p:nvPicPr>
        <p:blipFill>
          <a:blip r:embed="rId6">
            <a:alphaModFix/>
          </a:blip>
          <a:stretch>
            <a:fillRect/>
          </a:stretch>
        </p:blipFill>
        <p:spPr>
          <a:xfrm>
            <a:off x="1530525" y="4251850"/>
            <a:ext cx="522892" cy="193975"/>
          </a:xfrm>
          <a:prstGeom prst="rect">
            <a:avLst/>
          </a:prstGeom>
          <a:noFill/>
          <a:ln>
            <a:noFill/>
          </a:ln>
        </p:spPr>
      </p:pic>
      <p:sp>
        <p:nvSpPr>
          <p:cNvPr id="351" name="Google Shape;351;p22"/>
          <p:cNvSpPr txBox="1"/>
          <p:nvPr/>
        </p:nvSpPr>
        <p:spPr>
          <a:xfrm>
            <a:off x="4572000" y="790775"/>
            <a:ext cx="44391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Call Option Pricing under merton Jump-Diffusion Model</a:t>
            </a:r>
            <a:r>
              <a:rPr lang="en" sz="1200">
                <a:solidFill>
                  <a:srgbClr val="374151"/>
                </a:solidFill>
                <a:latin typeface="Roboto"/>
                <a:ea typeface="Roboto"/>
                <a:cs typeface="Roboto"/>
                <a:sym typeface="Roboto"/>
              </a:rPr>
              <a:t>:</a:t>
            </a:r>
            <a:endParaRPr sz="1800">
              <a:solidFill>
                <a:schemeClr val="dk2"/>
              </a:solidFill>
            </a:endParaRPr>
          </a:p>
        </p:txBody>
      </p:sp>
      <p:pic>
        <p:nvPicPr>
          <p:cNvPr id="352" name="Google Shape;352;p22"/>
          <p:cNvPicPr preferRelativeResize="0"/>
          <p:nvPr/>
        </p:nvPicPr>
        <p:blipFill>
          <a:blip r:embed="rId7">
            <a:alphaModFix/>
          </a:blip>
          <a:stretch>
            <a:fillRect/>
          </a:stretch>
        </p:blipFill>
        <p:spPr>
          <a:xfrm>
            <a:off x="4757475" y="2151399"/>
            <a:ext cx="605325" cy="240900"/>
          </a:xfrm>
          <a:prstGeom prst="rect">
            <a:avLst/>
          </a:prstGeom>
          <a:noFill/>
          <a:ln>
            <a:noFill/>
          </a:ln>
        </p:spPr>
      </p:pic>
      <p:sp>
        <p:nvSpPr>
          <p:cNvPr id="353" name="Google Shape;353;p22"/>
          <p:cNvSpPr txBox="1"/>
          <p:nvPr/>
        </p:nvSpPr>
        <p:spPr>
          <a:xfrm>
            <a:off x="4728150" y="2057775"/>
            <a:ext cx="4126800" cy="3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              </a:t>
            </a:r>
            <a:r>
              <a:rPr lang="en" sz="1300">
                <a:solidFill>
                  <a:schemeClr val="dk2"/>
                </a:solidFill>
              </a:rPr>
              <a:t>is the price of the call option at maturity T, given n jumps.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The summation over n accounts for all possible numbers of jumps that could occur by time 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                      is the price of the call option given that n specific jumps have occurred by time T.</a:t>
            </a:r>
            <a:endParaRPr sz="1300">
              <a:solidFill>
                <a:schemeClr val="dk2"/>
              </a:solidFill>
            </a:endParaRPr>
          </a:p>
        </p:txBody>
      </p:sp>
      <p:pic>
        <p:nvPicPr>
          <p:cNvPr id="354" name="Google Shape;354;p22"/>
          <p:cNvPicPr preferRelativeResize="0"/>
          <p:nvPr/>
        </p:nvPicPr>
        <p:blipFill>
          <a:blip r:embed="rId8">
            <a:alphaModFix/>
          </a:blip>
          <a:stretch>
            <a:fillRect/>
          </a:stretch>
        </p:blipFill>
        <p:spPr>
          <a:xfrm>
            <a:off x="4797350" y="3355044"/>
            <a:ext cx="942187" cy="24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