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Platypi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01" d="100"/>
          <a:sy n="10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‹#›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"/>
              <a:buNone/>
            </a:pPr>
            <a:r>
              <a:rPr lang="en-US" sz="44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Nike Inc. Trading Strategy Analysis</a:t>
            </a:r>
            <a:endParaRPr sz="4450" b="0" i="0" u="none" strike="noStrike" cap="none"/>
          </a:p>
        </p:txBody>
      </p:sp>
      <p:sp>
        <p:nvSpPr>
          <p:cNvPr id="46" name="Google Shape;46;p10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This presentation analyzes Nike Inc. (NKE) stock performance from 2005-2025. We'll examine return statistics, time series modeling, and compare three trading strategies.</a:t>
            </a:r>
            <a:endParaRPr sz="1750" b="0" i="0" u="none" strike="noStrike" cap="none" dirty="0"/>
          </a:p>
        </p:txBody>
      </p:sp>
      <p:sp>
        <p:nvSpPr>
          <p:cNvPr id="47" name="Google Shape;47;p10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7810" y="5491639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>
            <a:off x="6756440" y="5467112"/>
            <a:ext cx="2104906" cy="39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504C49"/>
                </a:solidFill>
              </a:rPr>
              <a:t>By: </a:t>
            </a:r>
            <a:r>
              <a:rPr lang="en-US" sz="2200" b="1" i="0" u="none" strike="noStrike" cap="none" dirty="0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Charlie </a:t>
            </a:r>
            <a:r>
              <a:rPr lang="en-US" sz="2200" b="1" dirty="0">
                <a:solidFill>
                  <a:srgbClr val="504C49"/>
                </a:solidFill>
              </a:rPr>
              <a:t>Y</a:t>
            </a:r>
            <a:r>
              <a:rPr lang="en-US" sz="2200" b="1" i="0" u="none" strike="noStrike" cap="none" dirty="0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200" b="0" i="0" u="none" strike="noStrike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7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771049" y="3359468"/>
            <a:ext cx="7316748" cy="68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300"/>
              <a:buFont typeface="Platypi"/>
              <a:buNone/>
            </a:pPr>
            <a:r>
              <a:rPr lang="en-US" sz="430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Data Overview &amp; Statistics</a:t>
            </a:r>
            <a:endParaRPr sz="4300" b="0" i="0" u="none" strike="noStrike" cap="none"/>
          </a:p>
        </p:txBody>
      </p:sp>
      <p:sp>
        <p:nvSpPr>
          <p:cNvPr id="57" name="Google Shape;57;p11"/>
          <p:cNvSpPr/>
          <p:nvPr/>
        </p:nvSpPr>
        <p:spPr>
          <a:xfrm>
            <a:off x="771049" y="4488418"/>
            <a:ext cx="4142423" cy="72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5700"/>
              <a:buFont typeface="Platypi"/>
              <a:buNone/>
            </a:pPr>
            <a:r>
              <a:rPr lang="en-US" sz="57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5,032</a:t>
            </a:r>
            <a:endParaRPr sz="5700" b="0" i="0" u="none" strike="noStrike" cap="none"/>
          </a:p>
        </p:txBody>
      </p:sp>
      <p:sp>
        <p:nvSpPr>
          <p:cNvPr id="58" name="Google Shape;58;p11"/>
          <p:cNvSpPr/>
          <p:nvPr/>
        </p:nvSpPr>
        <p:spPr>
          <a:xfrm>
            <a:off x="1465421" y="5490567"/>
            <a:ext cx="2753678" cy="3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150"/>
              <a:buFont typeface="Platypi"/>
              <a:buNone/>
            </a:pPr>
            <a:r>
              <a:rPr lang="en-US" sz="215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Trading Days</a:t>
            </a:r>
            <a:endParaRPr sz="2150" b="0" i="0" u="none" strike="noStrike" cap="none"/>
          </a:p>
        </p:txBody>
      </p:sp>
      <p:sp>
        <p:nvSpPr>
          <p:cNvPr id="59" name="Google Shape;59;p11"/>
          <p:cNvSpPr/>
          <p:nvPr/>
        </p:nvSpPr>
        <p:spPr>
          <a:xfrm>
            <a:off x="771049" y="5966936"/>
            <a:ext cx="414242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Daily adjusted closing prices from March 2005 to February 2025</a:t>
            </a:r>
            <a:endParaRPr sz="1700" b="0" i="0" u="none" strike="noStrike" cap="none"/>
          </a:p>
        </p:txBody>
      </p:sp>
      <p:sp>
        <p:nvSpPr>
          <p:cNvPr id="60" name="Google Shape;60;p11"/>
          <p:cNvSpPr/>
          <p:nvPr/>
        </p:nvSpPr>
        <p:spPr>
          <a:xfrm>
            <a:off x="5243870" y="4488418"/>
            <a:ext cx="4142542" cy="72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5700"/>
              <a:buFont typeface="Platypi"/>
              <a:buNone/>
            </a:pPr>
            <a:r>
              <a:rPr lang="en-US" sz="57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11.2%</a:t>
            </a:r>
            <a:endParaRPr sz="5700" b="0" i="0" u="none" strike="noStrike" cap="none"/>
          </a:p>
        </p:txBody>
      </p:sp>
      <p:sp>
        <p:nvSpPr>
          <p:cNvPr id="61" name="Google Shape;61;p11"/>
          <p:cNvSpPr/>
          <p:nvPr/>
        </p:nvSpPr>
        <p:spPr>
          <a:xfrm>
            <a:off x="5938242" y="5490567"/>
            <a:ext cx="2753678" cy="3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150"/>
              <a:buFont typeface="Platypi"/>
              <a:buNone/>
            </a:pPr>
            <a:r>
              <a:rPr lang="en-US" sz="215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Annual Return</a:t>
            </a:r>
            <a:endParaRPr sz="2150" b="0" i="0" u="none" strike="noStrike" cap="none"/>
          </a:p>
        </p:txBody>
      </p:sp>
      <p:sp>
        <p:nvSpPr>
          <p:cNvPr id="62" name="Google Shape;62;p11"/>
          <p:cNvSpPr/>
          <p:nvPr/>
        </p:nvSpPr>
        <p:spPr>
          <a:xfrm>
            <a:off x="5243870" y="5966936"/>
            <a:ext cx="414254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Mean annualized log return</a:t>
            </a:r>
            <a:endParaRPr sz="1700" b="0" i="0" u="none" strike="noStrike" cap="none"/>
          </a:p>
        </p:txBody>
      </p:sp>
      <p:sp>
        <p:nvSpPr>
          <p:cNvPr id="63" name="Google Shape;63;p11"/>
          <p:cNvSpPr/>
          <p:nvPr/>
        </p:nvSpPr>
        <p:spPr>
          <a:xfrm>
            <a:off x="9716810" y="4488418"/>
            <a:ext cx="4142542" cy="72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5700"/>
              <a:buFont typeface="Platypi"/>
              <a:buNone/>
            </a:pPr>
            <a:r>
              <a:rPr lang="en-US" sz="57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28.9%</a:t>
            </a:r>
            <a:endParaRPr sz="5700" b="0" i="0" u="none" strike="noStrike" cap="none"/>
          </a:p>
        </p:txBody>
      </p:sp>
      <p:sp>
        <p:nvSpPr>
          <p:cNvPr id="64" name="Google Shape;64;p11"/>
          <p:cNvSpPr/>
          <p:nvPr/>
        </p:nvSpPr>
        <p:spPr>
          <a:xfrm>
            <a:off x="10411182" y="5490567"/>
            <a:ext cx="2753678" cy="3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150"/>
              <a:buFont typeface="Platypi"/>
              <a:buNone/>
            </a:pPr>
            <a:r>
              <a:rPr lang="en-US" sz="215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Volatility</a:t>
            </a:r>
            <a:endParaRPr sz="2150" b="0" i="0" u="none" strike="noStrike" cap="none"/>
          </a:p>
        </p:txBody>
      </p:sp>
      <p:sp>
        <p:nvSpPr>
          <p:cNvPr id="65" name="Google Shape;65;p11"/>
          <p:cNvSpPr/>
          <p:nvPr/>
        </p:nvSpPr>
        <p:spPr>
          <a:xfrm>
            <a:off x="9716810" y="5966936"/>
            <a:ext cx="414254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Annualized standard deviation</a:t>
            </a:r>
            <a:endParaRPr sz="1700" b="0" i="0" u="none" strike="noStrike" cap="none"/>
          </a:p>
        </p:txBody>
      </p:sp>
      <p:sp>
        <p:nvSpPr>
          <p:cNvPr id="66" name="Google Shape;66;p11"/>
          <p:cNvSpPr/>
          <p:nvPr/>
        </p:nvSpPr>
        <p:spPr>
          <a:xfrm>
            <a:off x="771049" y="6919555"/>
            <a:ext cx="1308830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The return distribution shows negative skewness (-0.21) and high excess kurtosis (12.72). This indicates fatter tails than a normal distribution.</a:t>
            </a:r>
            <a:endParaRPr sz="17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6280190" y="1549003"/>
            <a:ext cx="6024205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"/>
              <a:buNone/>
            </a:pPr>
            <a:r>
              <a:rPr lang="en-US" sz="44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Time Series Modeling</a:t>
            </a:r>
            <a:endParaRPr sz="4450" b="0" i="0" u="none" strike="noStrike" cap="none"/>
          </a:p>
        </p:txBody>
      </p:sp>
      <p:pic>
        <p:nvPicPr>
          <p:cNvPr id="74" name="Google Shape;74;p1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190" y="259794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7754422" y="28247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Model Selection</a:t>
            </a:r>
            <a:endParaRPr sz="2200" b="0" i="0" u="none" strike="noStrike" cap="none"/>
          </a:p>
        </p:txBody>
      </p:sp>
      <p:sp>
        <p:nvSpPr>
          <p:cNvPr id="76" name="Google Shape;76;p12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ARIMA(1,0,1) with non-zero mean identified as best fit</a:t>
            </a:r>
            <a:endParaRPr sz="1750" b="0" i="0" u="none" strike="noStrike" cap="none"/>
          </a:p>
        </p:txBody>
      </p:sp>
      <p:pic>
        <p:nvPicPr>
          <p:cNvPr id="77" name="Google Shape;77;p1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0190" y="395882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/>
          <p:nvPr/>
        </p:nvSpPr>
        <p:spPr>
          <a:xfrm>
            <a:off x="7754422" y="4185642"/>
            <a:ext cx="3077408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Parameter Estimation</a:t>
            </a:r>
            <a:endParaRPr sz="2200" b="0" i="0" u="none" strike="noStrike" cap="none"/>
          </a:p>
        </p:txBody>
      </p:sp>
      <p:sp>
        <p:nvSpPr>
          <p:cNvPr id="79" name="Google Shape;79;p12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AR(1): 0.7150, MA(1): -0.7563, Mean: 0.0004</a:t>
            </a:r>
            <a:endParaRPr sz="1750" b="0" i="0" u="none" strike="noStrike" cap="none"/>
          </a:p>
        </p:txBody>
      </p:sp>
      <p:pic>
        <p:nvPicPr>
          <p:cNvPr id="80" name="Google Shape;80;p12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0190" y="5319713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7754422" y="5546527"/>
            <a:ext cx="3261003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Stationarity Confirmed</a:t>
            </a:r>
            <a:endParaRPr sz="2200" b="0" i="0" u="none" strike="noStrike" cap="none"/>
          </a:p>
        </p:txBody>
      </p:sp>
      <p:sp>
        <p:nvSpPr>
          <p:cNvPr id="82" name="Google Shape;82;p12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ADF test statistic: -17.5 (p-value: 0.01)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"/>
              <a:buNone/>
            </a:pPr>
            <a:r>
              <a:rPr lang="en-US" sz="44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Trading Strategies Implemented</a:t>
            </a:r>
            <a:endParaRPr sz="4450" b="0" i="0" u="none" strike="noStrike" cap="none"/>
          </a:p>
        </p:txBody>
      </p:sp>
      <p:sp>
        <p:nvSpPr>
          <p:cNvPr id="90" name="Google Shape;90;p13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5260" y="351520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7017306" y="355056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Buy-and-Hold (B&amp;H)</a:t>
            </a:r>
            <a:endParaRPr sz="2200" b="0" i="0" u="none" strike="noStrike" cap="none"/>
          </a:p>
        </p:txBody>
      </p:sp>
      <p:sp>
        <p:nvSpPr>
          <p:cNvPr id="93" name="Google Shape;93;p13"/>
          <p:cNvSpPr/>
          <p:nvPr/>
        </p:nvSpPr>
        <p:spPr>
          <a:xfrm>
            <a:off x="7017306" y="4040981"/>
            <a:ext cx="2899410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Simple strategy of buying and holding the stock throughout the period</a:t>
            </a:r>
            <a:endParaRPr sz="1750" b="0" i="0" u="none" strike="noStrike" cap="none"/>
          </a:p>
        </p:txBody>
      </p:sp>
      <p:sp>
        <p:nvSpPr>
          <p:cNvPr id="94" name="Google Shape;94;p13"/>
          <p:cNvSpPr/>
          <p:nvPr/>
        </p:nvSpPr>
        <p:spPr>
          <a:xfrm>
            <a:off x="102002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85274" y="351520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10937319" y="3550563"/>
            <a:ext cx="289941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Time Series Momentum (TSM)</a:t>
            </a:r>
            <a:endParaRPr sz="2200" b="0" i="0" u="none" strike="noStrike" cap="none"/>
          </a:p>
        </p:txBody>
      </p:sp>
      <p:sp>
        <p:nvSpPr>
          <p:cNvPr id="97" name="Google Shape;97;p13"/>
          <p:cNvSpPr/>
          <p:nvPr/>
        </p:nvSpPr>
        <p:spPr>
          <a:xfrm>
            <a:off x="10937319" y="4395311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252/21 day lookback/holding period configuration</a:t>
            </a:r>
            <a:endParaRPr sz="1750" b="0" i="0" u="none" strike="noStrike" cap="none"/>
          </a:p>
        </p:txBody>
      </p:sp>
      <p:sp>
        <p:nvSpPr>
          <p:cNvPr id="98" name="Google Shape;98;p13"/>
          <p:cNvSpPr/>
          <p:nvPr/>
        </p:nvSpPr>
        <p:spPr>
          <a:xfrm>
            <a:off x="62801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5260" y="562582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7017306" y="5661184"/>
            <a:ext cx="4132659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Simple Moving Average (SMA)</a:t>
            </a:r>
            <a:endParaRPr sz="2200" b="0" i="0" u="none" strike="noStrike" cap="none"/>
          </a:p>
        </p:txBody>
      </p:sp>
      <p:sp>
        <p:nvSpPr>
          <p:cNvPr id="101" name="Google Shape;101;p13"/>
          <p:cNvSpPr/>
          <p:nvPr/>
        </p:nvSpPr>
        <p:spPr>
          <a:xfrm>
            <a:off x="7017306" y="6151602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126/30 day short/long moving average crossover selected as optimal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793790" y="1251109"/>
            <a:ext cx="10333673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"/>
              <a:buNone/>
            </a:pPr>
            <a:r>
              <a:rPr lang="en-US" sz="44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10-Year Rolling Window Performance</a:t>
            </a:r>
            <a:endParaRPr sz="4450" b="0" i="0" u="none" strike="noStrike" cap="none"/>
          </a:p>
        </p:txBody>
      </p:sp>
      <p:sp>
        <p:nvSpPr>
          <p:cNvPr id="108" name="Google Shape;108;p14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Returns</a:t>
            </a:r>
            <a:endParaRPr sz="2200" b="0" i="0" u="none" strike="noStrike" cap="none"/>
          </a:p>
        </p:txBody>
      </p:sp>
      <p:sp>
        <p:nvSpPr>
          <p:cNvPr id="109" name="Google Shape;109;p14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B&amp;H: 18.0% &gt; TSM: 13.2% &gt; SMA: 7.3%</a:t>
            </a:r>
            <a:endParaRPr sz="1750" b="0" i="0" u="none" strike="noStrike" cap="none"/>
          </a:p>
        </p:txBody>
      </p:sp>
      <p:pic>
        <p:nvPicPr>
          <p:cNvPr id="110" name="Google Shape;110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731" y="31765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Sharpe Ratio</a:t>
            </a:r>
            <a:endParaRPr sz="2200" b="0" i="0" u="none" strike="noStrike" cap="none"/>
          </a:p>
        </p:txBody>
      </p:sp>
      <p:sp>
        <p:nvSpPr>
          <p:cNvPr id="113" name="Google Shape;113;p1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B&amp;H: 0.747 &gt; TSM: 0.665 &gt; SMA: 0.499</a:t>
            </a:r>
            <a:endParaRPr sz="1750" b="0" i="0" u="none" strike="noStrike" cap="none"/>
          </a:p>
        </p:txBody>
      </p:sp>
      <p:pic>
        <p:nvPicPr>
          <p:cNvPr id="114" name="Google Shape;114;p1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2604" y="35650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Max Drawdown</a:t>
            </a:r>
            <a:endParaRPr sz="2200" b="0" i="0" u="none" strike="noStrike" cap="none"/>
          </a:p>
        </p:txBody>
      </p:sp>
      <p:sp>
        <p:nvSpPr>
          <p:cNvPr id="117" name="Google Shape;117;p14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TSM: 33.8% &lt; SMA: 34.6% &lt; B&amp;H: 43.0%</a:t>
            </a:r>
            <a:endParaRPr sz="1750" b="0" i="0" u="none" strike="noStrike" cap="none"/>
          </a:p>
        </p:txBody>
      </p:sp>
      <p:pic>
        <p:nvPicPr>
          <p:cNvPr id="118" name="Google Shape;118;p14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4103" y="5790962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Significance</a:t>
            </a:r>
            <a:endParaRPr sz="2200" b="0" i="0" u="none" strike="noStrike" cap="none"/>
          </a:p>
        </p:txBody>
      </p:sp>
      <p:sp>
        <p:nvSpPr>
          <p:cNvPr id="121" name="Google Shape;121;p14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All performance differences statistically significant (p &lt; 0.001)</a:t>
            </a:r>
            <a:endParaRPr sz="1750" b="0" i="0" u="none" strike="noStrike" cap="none"/>
          </a:p>
        </p:txBody>
      </p:sp>
      <p:pic>
        <p:nvPicPr>
          <p:cNvPr id="122" name="Google Shape;122;p14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38230" y="5402461"/>
            <a:ext cx="339328" cy="42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762119" y="600075"/>
            <a:ext cx="6856690" cy="6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250"/>
              <a:buFont typeface="Platypi"/>
              <a:buNone/>
            </a:pPr>
            <a:r>
              <a:rPr lang="en-US" sz="42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Performance Distribution</a:t>
            </a:r>
            <a:endParaRPr sz="4250" b="0" i="0" u="none" strike="noStrike" cap="none"/>
          </a:p>
        </p:txBody>
      </p:sp>
      <p:pic>
        <p:nvPicPr>
          <p:cNvPr id="130" name="Google Shape;130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19" y="1715929"/>
            <a:ext cx="11226403" cy="431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3730823" y="6034564"/>
            <a:ext cx="217646" cy="217646"/>
          </a:xfrm>
          <a:prstGeom prst="roundRect">
            <a:avLst>
              <a:gd name="adj" fmla="val 8403"/>
            </a:avLst>
          </a:prstGeom>
          <a:solidFill>
            <a:srgbClr val="3B23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009430" y="6034564"/>
            <a:ext cx="393144" cy="21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700" b="0" i="0" u="none" strike="noStrike" cap="none"/>
          </a:p>
        </p:txBody>
      </p:sp>
      <p:sp>
        <p:nvSpPr>
          <p:cNvPr id="133" name="Google Shape;133;p15"/>
          <p:cNvSpPr/>
          <p:nvPr/>
        </p:nvSpPr>
        <p:spPr>
          <a:xfrm>
            <a:off x="5869543" y="6034564"/>
            <a:ext cx="217646" cy="217646"/>
          </a:xfrm>
          <a:prstGeom prst="roundRect">
            <a:avLst>
              <a:gd name="adj" fmla="val 8403"/>
            </a:avLst>
          </a:prstGeom>
          <a:solidFill>
            <a:srgbClr val="7043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6148149" y="6034564"/>
            <a:ext cx="732830" cy="21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 sz="1700" b="0" i="0" u="none" strike="noStrike" cap="none"/>
          </a:p>
        </p:txBody>
      </p:sp>
      <p:sp>
        <p:nvSpPr>
          <p:cNvPr id="135" name="Google Shape;135;p15"/>
          <p:cNvSpPr/>
          <p:nvPr/>
        </p:nvSpPr>
        <p:spPr>
          <a:xfrm>
            <a:off x="8347948" y="6034564"/>
            <a:ext cx="217646" cy="217646"/>
          </a:xfrm>
          <a:prstGeom prst="roundRect">
            <a:avLst>
              <a:gd name="adj" fmla="val 8403"/>
            </a:avLst>
          </a:prstGeom>
          <a:solidFill>
            <a:srgbClr val="A56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8626554" y="6034564"/>
            <a:ext cx="417314" cy="21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sz="1700" b="0" i="0" u="none" strike="noStrike" cap="none"/>
          </a:p>
        </p:txBody>
      </p:sp>
      <p:sp>
        <p:nvSpPr>
          <p:cNvPr id="137" name="Google Shape;137;p15"/>
          <p:cNvSpPr/>
          <p:nvPr/>
        </p:nvSpPr>
        <p:spPr>
          <a:xfrm>
            <a:off x="762119" y="6932771"/>
            <a:ext cx="13106162" cy="69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B&amp;H shows highest returns but widest distribution. TSM offers moderate returns with less variability. SMA provides lowest returns with moderate variability. Sharpe Ratio show similar ranking for risk-adjusted returns (Sharpe Ratio)</a:t>
            </a:r>
            <a:endParaRPr sz="1700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6280190" y="1089779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"/>
              <a:buNone/>
            </a:pPr>
            <a:r>
              <a:rPr lang="en-US" sz="4450" b="0" i="0" u="none" strike="noStrike" cap="none">
                <a:solidFill>
                  <a:srgbClr val="201B18"/>
                </a:solidFill>
                <a:latin typeface="Platypi"/>
                <a:ea typeface="Platypi"/>
                <a:cs typeface="Platypi"/>
                <a:sym typeface="Platypi"/>
              </a:rPr>
              <a:t>Key Findings &amp; Conclusions</a:t>
            </a:r>
            <a:endParaRPr sz="4450" b="0" i="0" u="none" strike="noStrike" cap="none"/>
          </a:p>
        </p:txBody>
      </p:sp>
      <p:sp>
        <p:nvSpPr>
          <p:cNvPr id="145" name="Google Shape;145;p16"/>
          <p:cNvSpPr/>
          <p:nvPr/>
        </p:nvSpPr>
        <p:spPr>
          <a:xfrm>
            <a:off x="6280190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507004" y="30743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B&amp;H Superiority</a:t>
            </a:r>
            <a:endParaRPr sz="2200" b="0" i="0" u="none" strike="noStrike" cap="none"/>
          </a:p>
        </p:txBody>
      </p:sp>
      <p:sp>
        <p:nvSpPr>
          <p:cNvPr id="147" name="Google Shape;147;p16"/>
          <p:cNvSpPr/>
          <p:nvPr/>
        </p:nvSpPr>
        <p:spPr>
          <a:xfrm>
            <a:off x="6507004" y="3564731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Buy-and-Hold significantly outperformed both TSM and SMA strategies in terms of returns and Sharpe ratio.</a:t>
            </a:r>
            <a:endParaRPr sz="1750" b="0" i="0" u="none" strike="noStrike" cap="none"/>
          </a:p>
        </p:txBody>
      </p:sp>
      <p:sp>
        <p:nvSpPr>
          <p:cNvPr id="148" name="Google Shape;148;p16"/>
          <p:cNvSpPr/>
          <p:nvPr/>
        </p:nvSpPr>
        <p:spPr>
          <a:xfrm>
            <a:off x="10171867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0398681" y="30743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Risk Tradeoff</a:t>
            </a:r>
            <a:endParaRPr sz="2200" b="0" i="0" u="none" strike="noStrike" cap="none"/>
          </a:p>
        </p:txBody>
      </p:sp>
      <p:sp>
        <p:nvSpPr>
          <p:cNvPr id="150" name="Google Shape;150;p16"/>
          <p:cNvSpPr/>
          <p:nvPr/>
        </p:nvSpPr>
        <p:spPr>
          <a:xfrm>
            <a:off x="10398681" y="3564731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B&amp;H showed highest returns but also highest drawdowns (43%). TSM and SMA offered better downside protection.</a:t>
            </a:r>
            <a:endParaRPr sz="1750" b="0" i="0" u="none" strike="noStrike" cap="none"/>
          </a:p>
        </p:txBody>
      </p:sp>
      <p:sp>
        <p:nvSpPr>
          <p:cNvPr id="151" name="Google Shape;151;p16"/>
          <p:cNvSpPr/>
          <p:nvPr/>
        </p:nvSpPr>
        <p:spPr>
          <a:xfrm>
            <a:off x="62801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507004" y="5696783"/>
            <a:ext cx="3194447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"/>
              <a:buNone/>
            </a:pPr>
            <a:r>
              <a:rPr lang="en-US" sz="2200" b="0" i="0" u="none" strike="noStrike" cap="none">
                <a:solidFill>
                  <a:srgbClr val="504C49"/>
                </a:solidFill>
                <a:latin typeface="Platypi"/>
                <a:ea typeface="Platypi"/>
                <a:cs typeface="Platypi"/>
                <a:sym typeface="Platypi"/>
              </a:rPr>
              <a:t>Statistical Significance</a:t>
            </a:r>
            <a:endParaRPr sz="2200" b="0" i="0" u="none" strike="noStrike" cap="none"/>
          </a:p>
        </p:txBody>
      </p:sp>
      <p:sp>
        <p:nvSpPr>
          <p:cNvPr id="153" name="Google Shape;153;p16"/>
          <p:cNvSpPr/>
          <p:nvPr/>
        </p:nvSpPr>
        <p:spPr>
          <a:xfrm>
            <a:off x="6507004" y="6187202"/>
            <a:ext cx="7102793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All performance differences between strategies were statistically significant (p &lt; 0.001).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自定义</PresentationFormat>
  <Paragraphs>56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Platypi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Green</cp:lastModifiedBy>
  <cp:revision>1</cp:revision>
  <dcterms:modified xsi:type="dcterms:W3CDTF">2025-04-30T04:39:59Z</dcterms:modified>
</cp:coreProperties>
</file>