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60">
          <p15:clr>
            <a:srgbClr val="000000"/>
          </p15:clr>
        </p15:guide>
        <p15:guide id="2" orient="horz" pos="1620">
          <p15:clr>
            <a:srgbClr val="000000"/>
          </p15:clr>
        </p15:guide>
        <p15:guide id="3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0" roundtripDataSignature="AMtx7mjL0letMSXWFFjgHEJ3rwJxSBH+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3F58C0-D00C-4A06-9B5C-36BEB8FEA1A4}">
  <a:tblStyle styleId="{1C3F58C0-D00C-4A06-9B5C-36BEB8FEA1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60" orient="horz"/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b7b3e287_2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107b7b3e28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07b7b3e287_2_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b7b3e287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107b7b3e287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5" name="Google Shape;175;g107b7b3e287_2_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7b7b3e287_5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107b7b3e287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8" name="Google Shape;188;g107b7b3e287_5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85287072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1098528707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4" name="Google Shape;204;g10985287072_0_1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985287072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109852870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8" name="Google Shape;218;g10985287072_0_1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85287072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1098528707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2" name="Google Shape;232;g10985287072_0_1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85287072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1098528707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0985287072_0_1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72d2ddc0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g1072d2dd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072d2ddc07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all the predictors in out implementation</a:t>
            </a:r>
            <a:endParaRPr/>
          </a:p>
        </p:txBody>
      </p:sp>
      <p:sp>
        <p:nvSpPr>
          <p:cNvPr id="270" name="Google Shape;270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7b7b3e287_4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107b7b3e287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07b7b3e287_4_10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5abf1393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g105abf139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105abf13931_0_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5abf1393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105abf139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05abf13931_0_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985287072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g1098528707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10985287072_0_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5abf13931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g105abf139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105abf13931_0_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5abf13931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g105abf1393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105abf13931_0_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5abf13931_0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g105abf1393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105abf13931_0_2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985287072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g1098528707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10985287072_0_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7b7b3e287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g107b7b3e28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107b7b3e287_4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738f4617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g10738f461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10738f46177_0_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738f461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g10738f46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10738f46177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7b7b3e287_4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g107b7b3e28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107b7b3e287_4_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72367eb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10772367e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10772367eb3_0_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7b7b3e287_6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g107b7b3e287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g107b7b3e287_6_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72ff870e3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1072ff870e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1072ff870e3_0_19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72ff870e3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g1072ff870e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1072ff870e3_0_1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7b7b3e287_6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g107b7b3e287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107b7b3e287_6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72ff870e3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g1072ff870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g1072ff870e3_0_1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72ff870e3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g1072ff870e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g1072ff870e3_0_1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72ff870e3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g1072ff870e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g1072ff870e3_0_10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72ff870e3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g1072ff870e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g1072ff870e3_0_1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7b7b3e287_4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g107b7b3e287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g107b7b3e287_4_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72367eb3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10772367e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0772367eb3_0_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2ff870e3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g1072ff870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g1072ff870e3_0_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985287072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g109852870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g10985287072_0_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72ff870e3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Google Shape;602;g1072ff870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g1072ff870e3_0_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2ff870e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1072ff87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solidFill>
                  <a:schemeClr val="dk1"/>
                </a:solidFill>
                <a:highlight>
                  <a:srgbClr val="FFFFFF"/>
                </a:highlight>
              </a:rPr>
              <a:t>linear, non-linear, local models and consensus models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chemeClr val="dk1"/>
                </a:solidFill>
                <a:highlight>
                  <a:srgbClr val="FFFFFF"/>
                </a:highlight>
              </a:rPr>
              <a:t>to select the optimal subsets of molecular descriptors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072ff870e3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2ff870e3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1072ff870e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072ff870e3_0_9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2ff870e3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1072ff870e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072ff870e3_0_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2ff870e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1072ff870e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072ff870e3_0_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2ff870e3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1072ff870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165" name="Google Shape;165;g1072ff870e3_3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5abf13931_0_2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g105abf13931_0_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5abf13931_0_26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05abf13931_0_2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g105abf13931_0_2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g105abf13931_0_2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105abf13931_0_2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5abf13931_0_2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g105abf13931_0_2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5abf13931_0_27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g105abf13931_0_27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105abf13931_0_2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5abf13931_0_2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5abf13931_0_277"/>
          <p:cNvSpPr txBox="1"/>
          <p:nvPr>
            <p:ph type="title"/>
          </p:nvPr>
        </p:nvSpPr>
        <p:spPr>
          <a:xfrm>
            <a:off x="457200" y="1643542"/>
            <a:ext cx="822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i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g105abf13931_0_277"/>
          <p:cNvSpPr txBox="1"/>
          <p:nvPr>
            <p:ph idx="1" type="body"/>
          </p:nvPr>
        </p:nvSpPr>
        <p:spPr>
          <a:xfrm>
            <a:off x="1485900" y="2114550"/>
            <a:ext cx="61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105abf13931_0_277"/>
          <p:cNvSpPr txBox="1"/>
          <p:nvPr>
            <p:ph idx="2" type="body"/>
          </p:nvPr>
        </p:nvSpPr>
        <p:spPr>
          <a:xfrm>
            <a:off x="2743200" y="2669355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5abf13931_0_282"/>
          <p:cNvSpPr txBox="1"/>
          <p:nvPr>
            <p:ph idx="1" type="body"/>
          </p:nvPr>
        </p:nvSpPr>
        <p:spPr>
          <a:xfrm>
            <a:off x="228600" y="731519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" name="Google Shape;17;g105abf13931_0_282"/>
          <p:cNvSpPr txBox="1"/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05abf13931_0_2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g105abf13931_0_2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g105abf13931_0_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05abf13931_0_2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g105abf13931_0_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5abf13931_0_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05abf13931_0_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g105abf13931_0_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5abf13931_0_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05abf13931_0_2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5abf13931_0_2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105abf13931_0_2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5abf13931_0_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g105abf13931_0_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5abf13931_0_2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g105abf13931_0_2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g105abf13931_0_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abf13931_0_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05abf13931_0_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105abf13931_0_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53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50.png"/><Relationship Id="rId5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46.png"/><Relationship Id="rId5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5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5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2.jpg" id="68" name="Google Shape;68;g107b7b3e287_2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07b7b3e287_2_1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107b7b3e287_2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07b7b3e287_2_14"/>
          <p:cNvSpPr txBox="1"/>
          <p:nvPr/>
        </p:nvSpPr>
        <p:spPr>
          <a:xfrm>
            <a:off x="0" y="1267125"/>
            <a:ext cx="9144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1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EECS E6690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Lei Lyu (ll3433)</a:t>
            </a:r>
            <a:endParaRPr b="1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Yang Yu (yy3102)</a:t>
            </a:r>
            <a:endParaRPr b="1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Wenxiang Zhou (wz2542)</a:t>
            </a:r>
            <a:endParaRPr b="1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Yi Chen (yc4029)</a:t>
            </a:r>
            <a:endParaRPr b="1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7b7b3e287_2_14"/>
          <p:cNvSpPr txBox="1"/>
          <p:nvPr/>
        </p:nvSpPr>
        <p:spPr>
          <a:xfrm>
            <a:off x="0" y="4695825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TRANSCENDING DISCIPLINES, TRANSFORMING LIVES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7b7b3e287_2_2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07b7b3e287_2_26"/>
          <p:cNvSpPr txBox="1"/>
          <p:nvPr/>
        </p:nvSpPr>
        <p:spPr>
          <a:xfrm>
            <a:off x="228600" y="0"/>
            <a:ext cx="66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07b7b3e287_2_26"/>
          <p:cNvSpPr txBox="1"/>
          <p:nvPr/>
        </p:nvSpPr>
        <p:spPr>
          <a:xfrm>
            <a:off x="712775" y="3323550"/>
            <a:ext cx="31296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 dividing: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41 Attributes, 1055 instances</a:t>
            </a:r>
            <a:endParaRPr b="0" i="0" sz="17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training set: 837      test set: 218</a:t>
            </a:r>
            <a:endParaRPr b="0" i="0" sz="17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5-fold cross-validation</a:t>
            </a:r>
            <a:endParaRPr b="0" i="0" sz="17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7b7b3e287_2_2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107b7b3e287_2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07b7b3e287_2_26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07b7b3e287_2_26"/>
          <p:cNvPicPr preferRelativeResize="0"/>
          <p:nvPr/>
        </p:nvPicPr>
        <p:blipFill rotWithShape="1">
          <a:blip r:embed="rId4">
            <a:alphaModFix/>
          </a:blip>
          <a:srcRect b="0" l="0" r="0" t="2056"/>
          <a:stretch/>
        </p:blipFill>
        <p:spPr>
          <a:xfrm>
            <a:off x="76200" y="652275"/>
            <a:ext cx="8839199" cy="25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07b7b3e287_2_26"/>
          <p:cNvSpPr txBox="1"/>
          <p:nvPr/>
        </p:nvSpPr>
        <p:spPr>
          <a:xfrm>
            <a:off x="4236325" y="3590088"/>
            <a:ext cx="31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 Class: </a:t>
            </a:r>
            <a:endParaRPr b="0" i="0" sz="17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RB: ready biodegradable</a:t>
            </a:r>
            <a:endParaRPr b="0" i="0" sz="17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NRB: not ready biodegradable</a:t>
            </a:r>
            <a:endParaRPr b="0" i="0" sz="17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7b7b3e287_5_1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07b7b3e287_5_13"/>
          <p:cNvSpPr txBox="1"/>
          <p:nvPr/>
        </p:nvSpPr>
        <p:spPr>
          <a:xfrm>
            <a:off x="3276600" y="742950"/>
            <a:ext cx="2667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ability to correctly predict NRB molecules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TP: # true positives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FN: # false negatives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07b7b3e287_5_13"/>
          <p:cNvSpPr txBox="1"/>
          <p:nvPr/>
        </p:nvSpPr>
        <p:spPr>
          <a:xfrm>
            <a:off x="228600" y="0"/>
            <a:ext cx="66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7b7b3e287_5_13"/>
          <p:cNvSpPr txBox="1"/>
          <p:nvPr/>
        </p:nvSpPr>
        <p:spPr>
          <a:xfrm>
            <a:off x="228600" y="742950"/>
            <a:ext cx="2667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ability to correctly predict RB molecules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TN: # true negatives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FP: # false positives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07b7b3e287_5_1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07b7b3e287_5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07b7b3e287_5_13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107b7b3e287_5_13"/>
          <p:cNvPicPr preferRelativeResize="0"/>
          <p:nvPr/>
        </p:nvPicPr>
        <p:blipFill rotWithShape="1">
          <a:blip r:embed="rId4">
            <a:alphaModFix/>
          </a:blip>
          <a:srcRect b="4419" l="0" r="53819" t="-4420"/>
          <a:stretch/>
        </p:blipFill>
        <p:spPr>
          <a:xfrm>
            <a:off x="270050" y="1959975"/>
            <a:ext cx="23665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07b7b3e287_5_13"/>
          <p:cNvPicPr preferRelativeResize="0"/>
          <p:nvPr/>
        </p:nvPicPr>
        <p:blipFill rotWithShape="1">
          <a:blip r:embed="rId5">
            <a:alphaModFix/>
          </a:blip>
          <a:srcRect b="0" l="55827" r="0" t="0"/>
          <a:stretch/>
        </p:blipFill>
        <p:spPr>
          <a:xfrm>
            <a:off x="3375100" y="2009600"/>
            <a:ext cx="2263574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07b7b3e287_5_13"/>
          <p:cNvSpPr txBox="1"/>
          <p:nvPr/>
        </p:nvSpPr>
        <p:spPr>
          <a:xfrm>
            <a:off x="6248400" y="742950"/>
            <a:ext cx="266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classification error rate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107b7b3e287_5_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5325" y="1918500"/>
            <a:ext cx="2740750" cy="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85287072_0_15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0985287072_0_156"/>
          <p:cNvSpPr txBox="1"/>
          <p:nvPr/>
        </p:nvSpPr>
        <p:spPr>
          <a:xfrm>
            <a:off x="228600" y="0"/>
            <a:ext cx="66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k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earest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eighbors (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0985287072_0_15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10985287072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0985287072_0_156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g10985287072_0_156"/>
          <p:cNvGraphicFramePr/>
          <p:nvPr/>
        </p:nvGraphicFramePr>
        <p:xfrm>
          <a:off x="4474575" y="244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{1C3F58C0-D00C-4A06-9B5C-36BEB8FEA1A4}</a:tableStyleId>
              </a:tblPr>
              <a:tblGrid>
                <a:gridCol w="1300350"/>
                <a:gridCol w="965475"/>
                <a:gridCol w="1032475"/>
                <a:gridCol w="988550"/>
              </a:tblGrid>
              <a:tr h="43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/>
                        <a:t>Techniques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Sp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KNN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(paper)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0.15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KNN (reproduced)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0.12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0.90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0.83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2" name="Google Shape;212;g10985287072_0_156"/>
          <p:cNvSpPr txBox="1"/>
          <p:nvPr/>
        </p:nvSpPr>
        <p:spPr>
          <a:xfrm>
            <a:off x="228600" y="607075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reproduce result: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985287072_0_156"/>
          <p:cNvSpPr txBox="1"/>
          <p:nvPr/>
        </p:nvSpPr>
        <p:spPr>
          <a:xfrm>
            <a:off x="4474575" y="1141775"/>
            <a:ext cx="3592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 descriptors selected</a:t>
            </a:r>
            <a:endParaRPr b="0" i="0" sz="1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Euclidean distance</a:t>
            </a:r>
            <a:endParaRPr b="0" i="0" sz="1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10985287072_0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88275"/>
            <a:ext cx="4169774" cy="2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85287072_0_141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0985287072_0_141"/>
          <p:cNvSpPr txBox="1"/>
          <p:nvPr/>
        </p:nvSpPr>
        <p:spPr>
          <a:xfrm>
            <a:off x="228600" y="0"/>
            <a:ext cx="764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artial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east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quares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iscriminant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nalysis (PLSDA)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985287072_0_14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10985287072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0985287072_0_141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g10985287072_0_141"/>
          <p:cNvGraphicFramePr/>
          <p:nvPr/>
        </p:nvGraphicFramePr>
        <p:xfrm>
          <a:off x="4550775" y="213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{1C3F58C0-D00C-4A06-9B5C-36BEB8FEA1A4}</a:tableStyleId>
              </a:tblPr>
              <a:tblGrid>
                <a:gridCol w="1300350"/>
                <a:gridCol w="965475"/>
                <a:gridCol w="1032475"/>
                <a:gridCol w="988550"/>
              </a:tblGrid>
              <a:tr h="43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/>
                        <a:t>Techniques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Sp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PLSDA (paper)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0.15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PLSDA (reproduced)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0.15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0.92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FF"/>
                          </a:solidFill>
                        </a:rPr>
                        <a:t>0.72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26" name="Google Shape;226;g10985287072_0_141"/>
          <p:cNvSpPr txBox="1"/>
          <p:nvPr/>
        </p:nvSpPr>
        <p:spPr>
          <a:xfrm>
            <a:off x="228600" y="607075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reproduce result: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0985287072_0_141"/>
          <p:cNvSpPr txBox="1"/>
          <p:nvPr/>
        </p:nvSpPr>
        <p:spPr>
          <a:xfrm>
            <a:off x="4550775" y="1294175"/>
            <a:ext cx="359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 descriptors selected</a:t>
            </a:r>
            <a:endParaRPr b="0" i="0" sz="1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10985287072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00" y="1298925"/>
            <a:ext cx="4169774" cy="2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985287072_0_17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0985287072_0_170"/>
          <p:cNvSpPr txBox="1"/>
          <p:nvPr/>
        </p:nvSpPr>
        <p:spPr>
          <a:xfrm>
            <a:off x="228600" y="0"/>
            <a:ext cx="66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support vector machines (SVM)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985287072_0_17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10985287072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0985287072_0_17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g10985287072_0_170"/>
          <p:cNvGraphicFramePr/>
          <p:nvPr/>
        </p:nvGraphicFramePr>
        <p:xfrm>
          <a:off x="4550775" y="213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{1C3F58C0-D00C-4A06-9B5C-36BEB8FEA1A4}</a:tableStyleId>
              </a:tblPr>
              <a:tblGrid>
                <a:gridCol w="1300350"/>
                <a:gridCol w="965475"/>
                <a:gridCol w="1032475"/>
                <a:gridCol w="988550"/>
              </a:tblGrid>
              <a:tr h="43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/>
                        <a:t>Techniques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Sp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SVM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(paper)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0.14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0.91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SVM (reproduced)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FF"/>
                          </a:solidFill>
                        </a:rPr>
                        <a:t>0.15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0.92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FF"/>
                          </a:solidFill>
                        </a:rPr>
                        <a:t>0.72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40" name="Google Shape;240;g10985287072_0_170"/>
          <p:cNvSpPr txBox="1"/>
          <p:nvPr/>
        </p:nvSpPr>
        <p:spPr>
          <a:xfrm>
            <a:off x="228600" y="607075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reproduce result: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0985287072_0_170"/>
          <p:cNvSpPr txBox="1"/>
          <p:nvPr/>
        </p:nvSpPr>
        <p:spPr>
          <a:xfrm>
            <a:off x="4550775" y="1294175"/>
            <a:ext cx="359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 descriptors selected</a:t>
            </a:r>
            <a:endParaRPr b="0" i="0" sz="1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10985287072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12075"/>
            <a:ext cx="4169774" cy="2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985287072_0_18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0985287072_0_184"/>
          <p:cNvSpPr txBox="1"/>
          <p:nvPr/>
        </p:nvSpPr>
        <p:spPr>
          <a:xfrm>
            <a:off x="228600" y="0"/>
            <a:ext cx="66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SVM-improved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0985287072_0_18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g10985287072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0985287072_0_184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g10985287072_0_184"/>
          <p:cNvGraphicFramePr/>
          <p:nvPr/>
        </p:nvGraphicFramePr>
        <p:xfrm>
          <a:off x="4474575" y="206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{1C3F58C0-D00C-4A06-9B5C-36BEB8FEA1A4}</a:tableStyleId>
              </a:tblPr>
              <a:tblGrid>
                <a:gridCol w="1300350"/>
                <a:gridCol w="965475"/>
                <a:gridCol w="1032475"/>
                <a:gridCol w="988550"/>
              </a:tblGrid>
              <a:tr h="43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US" sz="1300" u="none" cap="none" strike="noStrike"/>
                        <a:t>Techniques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ER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Sp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Sn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SVM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(paper)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0.14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0.91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SVM (reproduce</a:t>
                      </a:r>
                      <a:r>
                        <a:rPr lang="en-US"/>
                        <a:t>d</a:t>
                      </a:r>
                      <a:r>
                        <a:rPr lang="en-US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FF"/>
                          </a:solidFill>
                        </a:rPr>
                        <a:t>0.15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0.92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FF"/>
                          </a:solidFill>
                        </a:rPr>
                        <a:t>0.72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SVM (improved)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0.12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0.93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FF"/>
                          </a:solidFill>
                        </a:rPr>
                        <a:t>0.76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g10985287072_0_184"/>
          <p:cNvSpPr txBox="1"/>
          <p:nvPr/>
        </p:nvSpPr>
        <p:spPr>
          <a:xfrm>
            <a:off x="228600" y="607075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reproduce result: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0985287072_0_184"/>
          <p:cNvSpPr txBox="1"/>
          <p:nvPr/>
        </p:nvSpPr>
        <p:spPr>
          <a:xfrm>
            <a:off x="4474575" y="848175"/>
            <a:ext cx="3592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1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descriptors</a:t>
            </a:r>
            <a:endParaRPr b="0" i="0" sz="1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5-fold cross-validation ==&gt;7-fold</a:t>
            </a:r>
            <a:endParaRPr b="0" i="0" sz="1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g10985287072_0_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00" y="1479375"/>
            <a:ext cx="4169774" cy="2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grey.jpg" id="262" name="Google Shape;262;g1072d2ddc0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072d2ddc07_0_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1072d2ddc0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072d2ddc07_0_0"/>
          <p:cNvSpPr txBox="1"/>
          <p:nvPr/>
        </p:nvSpPr>
        <p:spPr>
          <a:xfrm>
            <a:off x="0" y="1709850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3: Other Techniques 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072d2ddc07_0_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/>
        </p:nvSpPr>
        <p:spPr>
          <a:xfrm>
            <a:off x="0" y="0"/>
            <a:ext cx="4572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954600" y="1536150"/>
            <a:ext cx="2662800" cy="207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893975"/>
            <a:ext cx="3275850" cy="33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7b7b3e287_4_109"/>
          <p:cNvSpPr txBox="1"/>
          <p:nvPr/>
        </p:nvSpPr>
        <p:spPr>
          <a:xfrm>
            <a:off x="0" y="0"/>
            <a:ext cx="4572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07b7b3e287_4_109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LDA(Linear Discriminant Analysis)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07b7b3e287_4_10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g107b7b3e287_4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07b7b3e287_4_109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107b7b3e287_4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775" y="782650"/>
            <a:ext cx="4743298" cy="293068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07b7b3e287_4_109"/>
          <p:cNvSpPr txBox="1"/>
          <p:nvPr/>
        </p:nvSpPr>
        <p:spPr>
          <a:xfrm>
            <a:off x="255575" y="732750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 Code</a:t>
            </a:r>
            <a:endParaRPr b="1"/>
          </a:p>
        </p:txBody>
      </p:sp>
      <p:pic>
        <p:nvPicPr>
          <p:cNvPr id="291" name="Google Shape;291;g107b7b3e287_4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588" y="1132950"/>
            <a:ext cx="4007975" cy="178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5abf13931_0_30"/>
          <p:cNvSpPr txBox="1"/>
          <p:nvPr/>
        </p:nvSpPr>
        <p:spPr>
          <a:xfrm>
            <a:off x="0" y="0"/>
            <a:ext cx="4572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05abf13931_0_30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05abf13931_0_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105abf13931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05abf13931_0_3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105abf13931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00" y="1132950"/>
            <a:ext cx="4005072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105abf13931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3775" y="732750"/>
            <a:ext cx="4745738" cy="29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05abf13931_0_30"/>
          <p:cNvSpPr txBox="1"/>
          <p:nvPr/>
        </p:nvSpPr>
        <p:spPr>
          <a:xfrm>
            <a:off x="255575" y="732750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 Code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grey.jpg" id="78" name="Google Shape;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0" y="174360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1: Dataset description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3258450" y="2225100"/>
            <a:ext cx="262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QSAR biodegradation Data Set</a:t>
            </a:r>
            <a:endParaRPr b="0" i="1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5abf13931_0_20"/>
          <p:cNvSpPr txBox="1"/>
          <p:nvPr/>
        </p:nvSpPr>
        <p:spPr>
          <a:xfrm>
            <a:off x="0" y="0"/>
            <a:ext cx="4572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05abf13931_0_20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Tree(Without pruning)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05abf13931_0_2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g105abf13931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05abf13931_0_2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105abf13931_0_20"/>
          <p:cNvPicPr preferRelativeResize="0"/>
          <p:nvPr/>
        </p:nvPicPr>
        <p:blipFill rotWithShape="1">
          <a:blip r:embed="rId4">
            <a:alphaModFix/>
          </a:blip>
          <a:srcRect b="0" l="4110" r="3090" t="0"/>
          <a:stretch/>
        </p:blipFill>
        <p:spPr>
          <a:xfrm>
            <a:off x="636575" y="776025"/>
            <a:ext cx="7673901" cy="39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05abf13931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75" y="577450"/>
            <a:ext cx="6781799" cy="37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985287072_0_49"/>
          <p:cNvSpPr txBox="1"/>
          <p:nvPr/>
        </p:nvSpPr>
        <p:spPr>
          <a:xfrm>
            <a:off x="0" y="0"/>
            <a:ext cx="4572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0985287072_0_49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Tree(Without pruning)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0985287072_0_4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g10985287072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985287072_0_49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10985287072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913" y="618863"/>
            <a:ext cx="6344184" cy="39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5abf13931_0_65"/>
          <p:cNvSpPr txBox="1"/>
          <p:nvPr/>
        </p:nvSpPr>
        <p:spPr>
          <a:xfrm>
            <a:off x="0" y="0"/>
            <a:ext cx="4572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05abf13931_0_65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Tree(Pruning)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05abf13931_0_6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105abf13931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05abf13931_0_65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105abf13931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924" y="904325"/>
            <a:ext cx="4407254" cy="10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05abf13931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213" y="3036887"/>
            <a:ext cx="3976163" cy="10884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05abf13931_0_65"/>
          <p:cNvSpPr txBox="1"/>
          <p:nvPr/>
        </p:nvSpPr>
        <p:spPr>
          <a:xfrm>
            <a:off x="297925" y="2299300"/>
            <a:ext cx="335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CP(Complexity Parameter) in rpart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5abf13931_0_82"/>
          <p:cNvSpPr txBox="1"/>
          <p:nvPr/>
        </p:nvSpPr>
        <p:spPr>
          <a:xfrm>
            <a:off x="0" y="0"/>
            <a:ext cx="4572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105abf13931_0_82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Tree(Pruning)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05abf13931_0_8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g105abf13931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105abf13931_0_82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105abf13931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1903" y="785925"/>
            <a:ext cx="5857922" cy="35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05abf13931_0_82"/>
          <p:cNvSpPr/>
          <p:nvPr/>
        </p:nvSpPr>
        <p:spPr>
          <a:xfrm>
            <a:off x="6402675" y="2952750"/>
            <a:ext cx="348000" cy="364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105abf13931_0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186125"/>
            <a:ext cx="2598750" cy="75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105abf13931_0_82"/>
          <p:cNvSpPr txBox="1"/>
          <p:nvPr/>
        </p:nvSpPr>
        <p:spPr>
          <a:xfrm>
            <a:off x="255575" y="785925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 Code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5abf13931_0_289"/>
          <p:cNvSpPr txBox="1"/>
          <p:nvPr/>
        </p:nvSpPr>
        <p:spPr>
          <a:xfrm>
            <a:off x="0" y="0"/>
            <a:ext cx="4572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05abf13931_0_289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Tree(Pruning)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05abf13931_0_28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g105abf13931_0_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05abf13931_0_289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105abf13931_0_289"/>
          <p:cNvPicPr preferRelativeResize="0"/>
          <p:nvPr/>
        </p:nvPicPr>
        <p:blipFill rotWithShape="1">
          <a:blip r:embed="rId4">
            <a:alphaModFix/>
          </a:blip>
          <a:srcRect b="5626" l="4340" r="2704" t="5759"/>
          <a:stretch/>
        </p:blipFill>
        <p:spPr>
          <a:xfrm>
            <a:off x="1118375" y="1129650"/>
            <a:ext cx="6907226" cy="346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05abf13931_0_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63" y="652813"/>
            <a:ext cx="6781801" cy="37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985287072_0_68"/>
          <p:cNvSpPr txBox="1"/>
          <p:nvPr/>
        </p:nvSpPr>
        <p:spPr>
          <a:xfrm>
            <a:off x="0" y="0"/>
            <a:ext cx="4572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0985287072_0_68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Tree(Pruning)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0985287072_0_6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g10985287072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10985287072_0_68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g10985287072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913" y="614100"/>
            <a:ext cx="6344184" cy="39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7b7b3e287_4_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107b7b3e287_4_0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07b7b3e287_4_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g107b7b3e287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07b7b3e287_4_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g107b7b3e287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75" y="938325"/>
            <a:ext cx="3373751" cy="36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107b7b3e287_4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6495" y="1222733"/>
            <a:ext cx="4944827" cy="31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07b7b3e287_4_0"/>
          <p:cNvSpPr txBox="1"/>
          <p:nvPr/>
        </p:nvSpPr>
        <p:spPr>
          <a:xfrm>
            <a:off x="255575" y="497650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Cross Validation</a:t>
            </a:r>
            <a:endParaRPr b="1"/>
          </a:p>
        </p:txBody>
      </p:sp>
      <p:sp>
        <p:nvSpPr>
          <p:cNvPr id="391" name="Google Shape;391;g107b7b3e287_4_0"/>
          <p:cNvSpPr/>
          <p:nvPr/>
        </p:nvSpPr>
        <p:spPr>
          <a:xfrm>
            <a:off x="5319250" y="1594775"/>
            <a:ext cx="542400" cy="364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738f46177_0_1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0738f46177_0_10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0738f46177_0_1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g10738f4617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0738f46177_0_1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10738f4617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124625"/>
            <a:ext cx="3877825" cy="1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0738f46177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426" y="724437"/>
            <a:ext cx="4745738" cy="29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0738f46177_0_10"/>
          <p:cNvSpPr txBox="1"/>
          <p:nvPr/>
        </p:nvSpPr>
        <p:spPr>
          <a:xfrm>
            <a:off x="228600" y="724425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 Code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738f46177_0_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0738f46177_0_0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0738f46177_0_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g10738f4617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0738f46177_0_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10738f4617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861900"/>
            <a:ext cx="2781424" cy="37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0738f46177_0_0"/>
          <p:cNvSpPr txBox="1"/>
          <p:nvPr/>
        </p:nvSpPr>
        <p:spPr>
          <a:xfrm>
            <a:off x="228600" y="461700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Cross Validation</a:t>
            </a:r>
            <a:endParaRPr b="1"/>
          </a:p>
        </p:txBody>
      </p:sp>
      <p:pic>
        <p:nvPicPr>
          <p:cNvPr id="417" name="Google Shape;417;g10738f46177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4301" y="1077188"/>
            <a:ext cx="5345044" cy="33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10738f46177_0_0"/>
          <p:cNvSpPr/>
          <p:nvPr/>
        </p:nvSpPr>
        <p:spPr>
          <a:xfrm>
            <a:off x="4802450" y="1460650"/>
            <a:ext cx="386700" cy="364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7b7b3e287_4_1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107b7b3e287_4_17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07b7b3e287_4_1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g107b7b3e287_4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07b7b3e287_4_17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107b7b3e287_4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700" y="808012"/>
            <a:ext cx="4764025" cy="291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107b7b3e287_4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208200"/>
            <a:ext cx="3793824" cy="1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107b7b3e287_4_17"/>
          <p:cNvSpPr txBox="1"/>
          <p:nvPr/>
        </p:nvSpPr>
        <p:spPr>
          <a:xfrm>
            <a:off x="228600" y="724425"/>
            <a:ext cx="2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 Code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72367eb3_0_8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772367eb3_0_8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0772367eb3_0_8"/>
          <p:cNvSpPr/>
          <p:nvPr/>
        </p:nvSpPr>
        <p:spPr>
          <a:xfrm>
            <a:off x="228600" y="742950"/>
            <a:ext cx="3177300" cy="3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Various kinds of chemicals are left in the environment by industry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Many of the chemicals are not biodegradable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Information about biodegradability of chemicals are not yet abundant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0772367eb3_0_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10772367eb3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0772367eb3_0_8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0772367eb3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114" y="457200"/>
            <a:ext cx="5486887" cy="42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7b7b3e287_6_2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107b7b3e287_6_25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 (with Freund coefficient)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07b7b3e287_6_2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g107b7b3e287_6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107b7b3e287_6_25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g107b7b3e287_6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2075" y="665013"/>
            <a:ext cx="6099860" cy="3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07b7b3e287_6_25"/>
          <p:cNvSpPr/>
          <p:nvPr/>
        </p:nvSpPr>
        <p:spPr>
          <a:xfrm>
            <a:off x="2932025" y="3131850"/>
            <a:ext cx="333000" cy="324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72ff870e3_0_19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1072ff870e3_0_196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 (with Freund coefficient)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072ff870e3_0_19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1072ff870e3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1072ff870e3_0_196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g1072ff870e3_0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900" y="618862"/>
            <a:ext cx="6344184" cy="39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72ff870e3_0_18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1072ff870e3_0_183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 with Breiman coefficient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72ff870e3_0_18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g1072ff870e3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1072ff870e3_0_183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g1072ff870e3_0_183"/>
          <p:cNvPicPr preferRelativeResize="0"/>
          <p:nvPr/>
        </p:nvPicPr>
        <p:blipFill rotWithShape="1">
          <a:blip r:embed="rId4">
            <a:alphaModFix/>
          </a:blip>
          <a:srcRect b="0" l="0" r="0" t="9329"/>
          <a:stretch/>
        </p:blipFill>
        <p:spPr>
          <a:xfrm>
            <a:off x="228600" y="702700"/>
            <a:ext cx="5890145" cy="375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g1072ff870e3_0_183"/>
          <p:cNvCxnSpPr/>
          <p:nvPr/>
        </p:nvCxnSpPr>
        <p:spPr>
          <a:xfrm>
            <a:off x="2441150" y="2601900"/>
            <a:ext cx="13863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g1072ff870e3_0_183"/>
          <p:cNvCxnSpPr/>
          <p:nvPr/>
        </p:nvCxnSpPr>
        <p:spPr>
          <a:xfrm>
            <a:off x="3737075" y="2712400"/>
            <a:ext cx="26721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68" name="Google Shape;468;g1072ff870e3_0_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1800" y="2412600"/>
            <a:ext cx="20288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7b7b3e287_6_1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107b7b3e287_6_13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 with Breiman coefficient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07b7b3e287_6_1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g107b7b3e287_6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107b7b3e287_6_13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g107b7b3e287_6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1176" y="789938"/>
            <a:ext cx="5701649" cy="35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107b7b3e287_6_13"/>
          <p:cNvSpPr/>
          <p:nvPr/>
        </p:nvSpPr>
        <p:spPr>
          <a:xfrm>
            <a:off x="6077750" y="2865575"/>
            <a:ext cx="291300" cy="276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72ff870e3_0_13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1072ff870e3_0_139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 with Breiman coefficient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072ff870e3_0_1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g1072ff870e3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072ff870e3_0_139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g1072ff870e3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913" y="672850"/>
            <a:ext cx="6344184" cy="39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0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Neural Network (NN): 1 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75" y="561925"/>
            <a:ext cx="6415011" cy="401966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0"/>
          <p:cNvSpPr txBox="1"/>
          <p:nvPr/>
        </p:nvSpPr>
        <p:spPr>
          <a:xfrm>
            <a:off x="6811100" y="1345600"/>
            <a:ext cx="21789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 Layer 1: 400 units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0"/>
          <p:cNvSpPr txBox="1"/>
          <p:nvPr/>
        </p:nvSpPr>
        <p:spPr>
          <a:xfrm>
            <a:off x="7403300" y="658400"/>
            <a:ext cx="9945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>
            <a:off x="6986900" y="3411850"/>
            <a:ext cx="1827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Layer: 2 units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7621550" y="2025250"/>
            <a:ext cx="558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ReLu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7291700" y="2704900"/>
            <a:ext cx="1217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Dropout Layer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0"/>
          <p:cNvSpPr txBox="1"/>
          <p:nvPr/>
        </p:nvSpPr>
        <p:spPr>
          <a:xfrm>
            <a:off x="7477850" y="4084888"/>
            <a:ext cx="845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30"/>
          <p:cNvCxnSpPr>
            <a:stCxn id="504" idx="2"/>
            <a:endCxn id="503" idx="0"/>
          </p:cNvCxnSpPr>
          <p:nvPr/>
        </p:nvCxnSpPr>
        <p:spPr>
          <a:xfrm>
            <a:off x="7900550" y="1058600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0" name="Google Shape;510;p30"/>
          <p:cNvCxnSpPr>
            <a:stCxn id="503" idx="2"/>
            <a:endCxn id="506" idx="0"/>
          </p:cNvCxnSpPr>
          <p:nvPr/>
        </p:nvCxnSpPr>
        <p:spPr>
          <a:xfrm>
            <a:off x="7900550" y="1745800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1" name="Google Shape;511;p30"/>
          <p:cNvCxnSpPr>
            <a:stCxn id="506" idx="2"/>
            <a:endCxn id="507" idx="0"/>
          </p:cNvCxnSpPr>
          <p:nvPr/>
        </p:nvCxnSpPr>
        <p:spPr>
          <a:xfrm>
            <a:off x="7900550" y="2425450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2" name="Google Shape;512;p30"/>
          <p:cNvCxnSpPr>
            <a:stCxn id="507" idx="2"/>
            <a:endCxn id="505" idx="0"/>
          </p:cNvCxnSpPr>
          <p:nvPr/>
        </p:nvCxnSpPr>
        <p:spPr>
          <a:xfrm>
            <a:off x="7900550" y="3105100"/>
            <a:ext cx="0" cy="3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3" name="Google Shape;513;p30"/>
          <p:cNvCxnSpPr>
            <a:stCxn id="505" idx="2"/>
            <a:endCxn id="508" idx="0"/>
          </p:cNvCxnSpPr>
          <p:nvPr/>
        </p:nvCxnSpPr>
        <p:spPr>
          <a:xfrm>
            <a:off x="7900550" y="3812050"/>
            <a:ext cx="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72ff870e3_0_11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1072ff870e3_0_117"/>
          <p:cNvSpPr txBox="1"/>
          <p:nvPr/>
        </p:nvSpPr>
        <p:spPr>
          <a:xfrm>
            <a:off x="228600" y="0"/>
            <a:ext cx="62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Neural Network (NN): 1 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072ff870e3_0_11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g1072ff870e3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1072ff870e3_0_117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g1072ff870e3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913" y="672837"/>
            <a:ext cx="6344184" cy="39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072ff870e3_0_10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1072ff870e3_0_106"/>
          <p:cNvSpPr txBox="1"/>
          <p:nvPr/>
        </p:nvSpPr>
        <p:spPr>
          <a:xfrm>
            <a:off x="228600" y="0"/>
            <a:ext cx="70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Neural Network (DNN): 2 hidden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072ff870e3_0_10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g1072ff870e3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1072ff870e3_0_106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Google Shape;535;g1072ff870e3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775" y="536775"/>
            <a:ext cx="6502432" cy="40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g1072ff870e3_0_106"/>
          <p:cNvSpPr txBox="1"/>
          <p:nvPr/>
        </p:nvSpPr>
        <p:spPr>
          <a:xfrm>
            <a:off x="6811100" y="924063"/>
            <a:ext cx="21789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 Layer 1: 400 units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1072ff870e3_0_106"/>
          <p:cNvSpPr txBox="1"/>
          <p:nvPr/>
        </p:nvSpPr>
        <p:spPr>
          <a:xfrm>
            <a:off x="7403300" y="457200"/>
            <a:ext cx="9945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1072ff870e3_0_106"/>
          <p:cNvSpPr txBox="1"/>
          <p:nvPr/>
        </p:nvSpPr>
        <p:spPr>
          <a:xfrm>
            <a:off x="6988500" y="3830313"/>
            <a:ext cx="1827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Layer: 2 units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1072ff870e3_0_106"/>
          <p:cNvSpPr txBox="1"/>
          <p:nvPr/>
        </p:nvSpPr>
        <p:spPr>
          <a:xfrm>
            <a:off x="7621550" y="1390925"/>
            <a:ext cx="558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ReLu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1072ff870e3_0_106"/>
          <p:cNvSpPr txBox="1"/>
          <p:nvPr/>
        </p:nvSpPr>
        <p:spPr>
          <a:xfrm>
            <a:off x="7293300" y="1870000"/>
            <a:ext cx="1217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Dropout Layer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1072ff870e3_0_106"/>
          <p:cNvSpPr txBox="1"/>
          <p:nvPr/>
        </p:nvSpPr>
        <p:spPr>
          <a:xfrm>
            <a:off x="7479450" y="4322300"/>
            <a:ext cx="845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1072ff870e3_0_106"/>
          <p:cNvSpPr txBox="1"/>
          <p:nvPr/>
        </p:nvSpPr>
        <p:spPr>
          <a:xfrm>
            <a:off x="6878250" y="2342988"/>
            <a:ext cx="20478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 Layer 2: 50 units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1072ff870e3_0_106"/>
          <p:cNvSpPr txBox="1"/>
          <p:nvPr/>
        </p:nvSpPr>
        <p:spPr>
          <a:xfrm>
            <a:off x="7621550" y="2815975"/>
            <a:ext cx="558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ReLu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1072ff870e3_0_106"/>
          <p:cNvSpPr txBox="1"/>
          <p:nvPr/>
        </p:nvSpPr>
        <p:spPr>
          <a:xfrm>
            <a:off x="7293300" y="3282238"/>
            <a:ext cx="1217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Dropout Layer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g1072ff870e3_0_106"/>
          <p:cNvCxnSpPr>
            <a:stCxn id="537" idx="2"/>
            <a:endCxn id="536" idx="0"/>
          </p:cNvCxnSpPr>
          <p:nvPr/>
        </p:nvCxnSpPr>
        <p:spPr>
          <a:xfrm>
            <a:off x="7900550" y="857400"/>
            <a:ext cx="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g1072ff870e3_0_106"/>
          <p:cNvCxnSpPr>
            <a:stCxn id="539" idx="0"/>
            <a:endCxn id="536" idx="2"/>
          </p:cNvCxnSpPr>
          <p:nvPr/>
        </p:nvCxnSpPr>
        <p:spPr>
          <a:xfrm rot="10800000">
            <a:off x="7900550" y="1324325"/>
            <a:ext cx="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g1072ff870e3_0_106"/>
          <p:cNvCxnSpPr>
            <a:stCxn id="540" idx="0"/>
            <a:endCxn id="539" idx="2"/>
          </p:cNvCxnSpPr>
          <p:nvPr/>
        </p:nvCxnSpPr>
        <p:spPr>
          <a:xfrm rot="10800000">
            <a:off x="7900650" y="1791100"/>
            <a:ext cx="15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g1072ff870e3_0_106"/>
          <p:cNvCxnSpPr>
            <a:stCxn id="543" idx="0"/>
            <a:endCxn id="542" idx="2"/>
          </p:cNvCxnSpPr>
          <p:nvPr/>
        </p:nvCxnSpPr>
        <p:spPr>
          <a:xfrm flipH="1" rot="10800000">
            <a:off x="7900550" y="2743075"/>
            <a:ext cx="1500" cy="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9" name="Google Shape;549;g1072ff870e3_0_106"/>
          <p:cNvCxnSpPr>
            <a:stCxn id="542" idx="0"/>
            <a:endCxn id="540" idx="2"/>
          </p:cNvCxnSpPr>
          <p:nvPr/>
        </p:nvCxnSpPr>
        <p:spPr>
          <a:xfrm rot="10800000">
            <a:off x="7902150" y="2270088"/>
            <a:ext cx="0" cy="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g1072ff870e3_0_106"/>
          <p:cNvCxnSpPr>
            <a:stCxn id="544" idx="0"/>
            <a:endCxn id="543" idx="2"/>
          </p:cNvCxnSpPr>
          <p:nvPr/>
        </p:nvCxnSpPr>
        <p:spPr>
          <a:xfrm rot="10800000">
            <a:off x="7900650" y="3216238"/>
            <a:ext cx="1500" cy="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g1072ff870e3_0_106"/>
          <p:cNvCxnSpPr>
            <a:endCxn id="544" idx="2"/>
          </p:cNvCxnSpPr>
          <p:nvPr/>
        </p:nvCxnSpPr>
        <p:spPr>
          <a:xfrm rot="10800000">
            <a:off x="7902150" y="3682438"/>
            <a:ext cx="0" cy="1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2" name="Google Shape;552;g1072ff870e3_0_106"/>
          <p:cNvCxnSpPr>
            <a:stCxn id="541" idx="0"/>
            <a:endCxn id="541" idx="0"/>
          </p:cNvCxnSpPr>
          <p:nvPr/>
        </p:nvCxnSpPr>
        <p:spPr>
          <a:xfrm>
            <a:off x="7902150" y="4322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g1072ff870e3_0_106"/>
          <p:cNvCxnSpPr>
            <a:stCxn id="541" idx="0"/>
            <a:endCxn id="538" idx="2"/>
          </p:cNvCxnSpPr>
          <p:nvPr/>
        </p:nvCxnSpPr>
        <p:spPr>
          <a:xfrm rot="10800000">
            <a:off x="7902150" y="4230500"/>
            <a:ext cx="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72ff870e3_0_12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1072ff870e3_0_127"/>
          <p:cNvSpPr txBox="1"/>
          <p:nvPr/>
        </p:nvSpPr>
        <p:spPr>
          <a:xfrm>
            <a:off x="228600" y="0"/>
            <a:ext cx="70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Neural Network (DNN): 2 hidden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1072ff870e3_0_12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g1072ff870e3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72ff870e3_0_127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g1072ff870e3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913" y="618862"/>
            <a:ext cx="6344184" cy="39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grey.jpg" id="570" name="Google Shape;570;g107b7b3e287_4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107b7b3e287_4_5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2" name="Google Shape;572;g107b7b3e287_4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107b7b3e287_4_53"/>
          <p:cNvSpPr txBox="1"/>
          <p:nvPr/>
        </p:nvSpPr>
        <p:spPr>
          <a:xfrm>
            <a:off x="0" y="1709850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4: 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107b7b3e287_4_53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72367eb3_0_2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772367eb3_0_20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0772367eb3_0_20"/>
          <p:cNvSpPr/>
          <p:nvPr/>
        </p:nvSpPr>
        <p:spPr>
          <a:xfrm>
            <a:off x="228600" y="742950"/>
            <a:ext cx="8762100" cy="3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QSAR (Quantitative Structure-Activity Relationships) is used to predict the biodegradability of chemicals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QSAR biodegradation data set was built to develop QSAR models for studying the relationship between chemical structure and biodegradability of molecules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Experimental values collected from webpage of the National Institute of Technology and Evaluation of Japan (NITE)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0772367eb3_0_2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10772367eb3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0772367eb3_0_2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72ff870e3_0_18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1072ff870e3_0_18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Model 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072ff870e3_0_1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g1072ff870e3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1072ff870e3_0_18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5" name="Google Shape;585;g1072ff870e3_0_18"/>
          <p:cNvGraphicFramePr/>
          <p:nvPr/>
        </p:nvGraphicFramePr>
        <p:xfrm>
          <a:off x="285150" y="9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{1C3F58C0-D00C-4A06-9B5C-36BEB8FEA1A4}</a:tableStyleId>
              </a:tblPr>
              <a:tblGrid>
                <a:gridCol w="1300350"/>
                <a:gridCol w="965475"/>
                <a:gridCol w="1032475"/>
                <a:gridCol w="988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Techniques</a:t>
                      </a:r>
                      <a:endParaRPr sz="13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Specificity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Sensitivity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SVM+D.S.</a:t>
                      </a:r>
                      <a:endParaRPr sz="13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85.3%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91.8%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72.2%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KNN+D.S.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87.6%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89.7%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83.3%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PLSDA+D.S.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85.3%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91.8%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72.2%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LDA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85.3%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91.8%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72.2%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Naive Bayes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72.9%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62.3%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94.4%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Tree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78.4%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75%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80.3%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Pruning Tree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81.7%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75%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85.2%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SVM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87.6%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93.2%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76.4%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86" name="Google Shape;586;g1072ff870e3_0_18"/>
          <p:cNvSpPr txBox="1"/>
          <p:nvPr/>
        </p:nvSpPr>
        <p:spPr>
          <a:xfrm>
            <a:off x="255575" y="498100"/>
            <a:ext cx="304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D.S. = descriptors selection</a:t>
            </a:r>
            <a:endParaRPr b="0" i="0" sz="1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7" name="Google Shape;587;g1072ff870e3_0_18"/>
          <p:cNvGraphicFramePr/>
          <p:nvPr/>
        </p:nvGraphicFramePr>
        <p:xfrm>
          <a:off x="4648200" y="9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{1C3F58C0-D00C-4A06-9B5C-36BEB8FEA1A4}</a:tableStyleId>
              </a:tblPr>
              <a:tblGrid>
                <a:gridCol w="1371400"/>
                <a:gridCol w="955425"/>
                <a:gridCol w="1082700"/>
                <a:gridCol w="1068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Techniques</a:t>
                      </a:r>
                      <a:endParaRPr sz="13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Specificity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Sensitivity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Bagging</a:t>
                      </a:r>
                      <a:endParaRPr sz="13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87.6%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93.8%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75.0%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88.1%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95.2%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73.6%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Adaboost (with Breiman coef.)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87.2%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92.5%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76.4%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Adaboost (with Freud coef.)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85.8%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91.1%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75.0%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Neural Network (NN)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88.5%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88.4%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88.9%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DNN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87.6%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92.5%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77.8%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985287072_0_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10985287072_0_4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Model 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0985287072_0_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6" name="Google Shape;596;g10985287072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10985287072_0_4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g10985287072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624" y="662950"/>
            <a:ext cx="6178750" cy="38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10985287072_0_4"/>
          <p:cNvSpPr/>
          <p:nvPr/>
        </p:nvSpPr>
        <p:spPr>
          <a:xfrm>
            <a:off x="2695800" y="959250"/>
            <a:ext cx="1290000" cy="2116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072ff870e3_0_3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1072ff870e3_0_36"/>
          <p:cNvSpPr txBox="1"/>
          <p:nvPr/>
        </p:nvSpPr>
        <p:spPr>
          <a:xfrm>
            <a:off x="228600" y="0"/>
            <a:ext cx="25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Consensus Model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1072ff870e3_0_3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g1072ff870e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072ff870e3_0_36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0" name="Google Shape;610;g1072ff870e3_0_36"/>
          <p:cNvGraphicFramePr/>
          <p:nvPr/>
        </p:nvGraphicFramePr>
        <p:xfrm>
          <a:off x="463988" y="5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{1C3F58C0-D00C-4A06-9B5C-36BEB8FEA1A4}</a:tableStyleId>
              </a:tblPr>
              <a:tblGrid>
                <a:gridCol w="4634075"/>
                <a:gridCol w="1086050"/>
                <a:gridCol w="1160000"/>
                <a:gridCol w="1255550"/>
              </a:tblGrid>
              <a:tr h="54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Consensus Model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Specificity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Sensitivity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C1: </a:t>
                      </a: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(SVM+D.S.) + (</a:t>
                      </a: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KNN+D.S.) + (PLSDA+D.S.)</a:t>
                      </a:r>
                      <a:endParaRPr sz="1300" u="none" cap="none" strike="noStrike">
                        <a:solidFill>
                          <a:schemeClr val="lt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87.61%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93.15%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76.39%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C2: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NN + SVM + </a:t>
                      </a: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KNN+D.S.)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88.99%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92.47%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81.94%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C3: NN + DNN + </a:t>
                      </a: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KNN+D.S.)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89.91%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92.47%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84.72%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C4: NN + Adaboost (with Breiman coef.)  + </a:t>
                      </a: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(</a:t>
                      </a: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KNN+D.S.)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90.37%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93.15%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84.72%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C5: NN + Random Forest + </a:t>
                      </a: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KNN+D.S.)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89.91%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93.15%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83.33%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C6: NN + Bagging + </a:t>
                      </a: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KNN+D.S.)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88.99%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91.78%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83.33%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C7: NN + Adaboost (with Freund coef.) + </a:t>
                      </a: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(</a:t>
                      </a: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KNN+D.S.) 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90.37%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93.84%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83.33%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980000"/>
                          </a:highlight>
                        </a:rPr>
                        <a:t>C8: NN * 2 + Adaboost (with Freud coef.) + Adaboost (with Breiman coef.) + </a:t>
                      </a: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highlight>
                            <a:srgbClr val="980000"/>
                          </a:highlight>
                        </a:rPr>
                        <a:t>(</a:t>
                      </a: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980000"/>
                          </a:highlight>
                        </a:rPr>
                        <a:t>KNN+D.S.)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980000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980000"/>
                          </a:highlight>
                        </a:rPr>
                        <a:t>90.83%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980000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980000"/>
                          </a:highlight>
                        </a:rPr>
                        <a:t>93.84%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980000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highlight>
                            <a:srgbClr val="980000"/>
                          </a:highlight>
                        </a:rPr>
                        <a:t>84.72%</a:t>
                      </a:r>
                      <a:endParaRPr sz="1400" u="none" cap="none" strike="noStrike">
                        <a:solidFill>
                          <a:schemeClr val="lt1"/>
                        </a:solidFill>
                        <a:highlight>
                          <a:srgbClr val="980000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campus3.jpg" id="615" name="Google Shape;6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8"/>
          <p:cNvSpPr txBox="1"/>
          <p:nvPr/>
        </p:nvSpPr>
        <p:spPr>
          <a:xfrm>
            <a:off x="0" y="971550"/>
            <a:ext cx="914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en-US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Thanks For Listening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Lei Lyu (ll3433)</a:t>
            </a:r>
            <a:endParaRPr b="1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Yang Yu (yy3102)</a:t>
            </a:r>
            <a:endParaRPr b="1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Wenxiang Zhou (wz2542)</a:t>
            </a:r>
            <a:endParaRPr b="1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Yi Chen (yc4029)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8" name="Google Shape;6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8"/>
          <p:cNvSpPr txBox="1"/>
          <p:nvPr/>
        </p:nvSpPr>
        <p:spPr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TRANSCENDING DISCIPLINES, TRANSFORMING LIVES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ff870e3_0_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072ff870e3_0_0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072ff870e3_0_0"/>
          <p:cNvSpPr/>
          <p:nvPr/>
        </p:nvSpPr>
        <p:spPr>
          <a:xfrm>
            <a:off x="228600" y="742950"/>
            <a:ext cx="43434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Instances: 1055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where 356 molecules are ready biodegradable (RB) and 699 are not ready biodegradable (NRB)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Attributes: 41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selected using many classification modeling methods combined with genetic algorithms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Correlations between descriptors: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072ff870e3_0_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072ff870e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072ff870e3_0_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072ff870e3_0_0"/>
          <p:cNvSpPr txBox="1"/>
          <p:nvPr/>
        </p:nvSpPr>
        <p:spPr>
          <a:xfrm>
            <a:off x="5062255" y="512250"/>
            <a:ext cx="316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Heatmap of variable correlations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1072ff870e3_0_0"/>
          <p:cNvPicPr preferRelativeResize="0"/>
          <p:nvPr/>
        </p:nvPicPr>
        <p:blipFill rotWithShape="1">
          <a:blip r:embed="rId4">
            <a:alphaModFix/>
          </a:blip>
          <a:srcRect b="0" l="13820" r="15880" t="0"/>
          <a:stretch/>
        </p:blipFill>
        <p:spPr>
          <a:xfrm>
            <a:off x="4619425" y="906600"/>
            <a:ext cx="4135929" cy="36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2ff870e3_0_9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072ff870e3_0_90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Descriptors PCA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072ff870e3_0_9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1072ff870e3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072ff870e3_0_9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072ff870e3_0_90"/>
          <p:cNvSpPr txBox="1"/>
          <p:nvPr/>
        </p:nvSpPr>
        <p:spPr>
          <a:xfrm>
            <a:off x="1832700" y="548225"/>
            <a:ext cx="11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Plot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072ff870e3_0_90"/>
          <p:cNvSpPr txBox="1"/>
          <p:nvPr/>
        </p:nvSpPr>
        <p:spPr>
          <a:xfrm>
            <a:off x="6114700" y="545975"/>
            <a:ext cx="11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Loading Plot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1072ff870e3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500" y="1034963"/>
            <a:ext cx="3393205" cy="350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072ff870e3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25" y="1034950"/>
            <a:ext cx="4784175" cy="32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2ff870e3_0_4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072ff870e3_0_49"/>
          <p:cNvSpPr txBox="1"/>
          <p:nvPr/>
        </p:nvSpPr>
        <p:spPr>
          <a:xfrm>
            <a:off x="228600" y="0"/>
            <a:ext cx="63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Paper’s SVM Descriptors PCA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072ff870e3_0_4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072ff870e3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072ff870e3_0_49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072ff870e3_0_49"/>
          <p:cNvPicPr preferRelativeResize="0"/>
          <p:nvPr/>
        </p:nvPicPr>
        <p:blipFill rotWithShape="1">
          <a:blip r:embed="rId4">
            <a:alphaModFix/>
          </a:blip>
          <a:srcRect b="0" l="0" r="7577" t="0"/>
          <a:stretch/>
        </p:blipFill>
        <p:spPr>
          <a:xfrm>
            <a:off x="92125" y="932916"/>
            <a:ext cx="5282425" cy="35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072ff870e3_0_49"/>
          <p:cNvPicPr preferRelativeResize="0"/>
          <p:nvPr/>
        </p:nvPicPr>
        <p:blipFill rotWithShape="1">
          <a:blip r:embed="rId5">
            <a:alphaModFix/>
          </a:blip>
          <a:srcRect b="0" l="19769" r="18309" t="0"/>
          <a:stretch/>
        </p:blipFill>
        <p:spPr>
          <a:xfrm>
            <a:off x="5374550" y="898175"/>
            <a:ext cx="3545151" cy="359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072ff870e3_0_49"/>
          <p:cNvSpPr txBox="1"/>
          <p:nvPr/>
        </p:nvSpPr>
        <p:spPr>
          <a:xfrm>
            <a:off x="1832700" y="497200"/>
            <a:ext cx="11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Plot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072ff870e3_0_49"/>
          <p:cNvSpPr txBox="1"/>
          <p:nvPr/>
        </p:nvSpPr>
        <p:spPr>
          <a:xfrm>
            <a:off x="6445475" y="477588"/>
            <a:ext cx="11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Loading Plot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72ff870e3_0_7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72ff870e3_0_75"/>
          <p:cNvSpPr txBox="1"/>
          <p:nvPr/>
        </p:nvSpPr>
        <p:spPr>
          <a:xfrm>
            <a:off x="228600" y="0"/>
            <a:ext cx="57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Paper’s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NN Descriptors PCA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072ff870e3_0_7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1072ff870e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072ff870e3_0_75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072ff870e3_0_75"/>
          <p:cNvSpPr txBox="1"/>
          <p:nvPr/>
        </p:nvSpPr>
        <p:spPr>
          <a:xfrm>
            <a:off x="1832700" y="497200"/>
            <a:ext cx="113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Plot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072ff870e3_0_75"/>
          <p:cNvSpPr txBox="1"/>
          <p:nvPr/>
        </p:nvSpPr>
        <p:spPr>
          <a:xfrm>
            <a:off x="6445475" y="477600"/>
            <a:ext cx="124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Loading Plot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072ff870e3_0_75"/>
          <p:cNvPicPr preferRelativeResize="0"/>
          <p:nvPr/>
        </p:nvPicPr>
        <p:blipFill rotWithShape="1">
          <a:blip r:embed="rId4">
            <a:alphaModFix/>
          </a:blip>
          <a:srcRect b="0" l="0" r="8998" t="0"/>
          <a:stretch/>
        </p:blipFill>
        <p:spPr>
          <a:xfrm>
            <a:off x="255575" y="932899"/>
            <a:ext cx="4679701" cy="34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072ff870e3_0_75"/>
          <p:cNvPicPr preferRelativeResize="0"/>
          <p:nvPr/>
        </p:nvPicPr>
        <p:blipFill rotWithShape="1">
          <a:blip r:embed="rId5">
            <a:alphaModFix/>
          </a:blip>
          <a:srcRect b="0" l="18874" r="18874" t="0"/>
          <a:stretch/>
        </p:blipFill>
        <p:spPr>
          <a:xfrm>
            <a:off x="5424894" y="917176"/>
            <a:ext cx="3470381" cy="34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grey.jpg" id="167" name="Google Shape;167;g1072ff870e3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072ff870e3_3_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1072ff870e3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072ff870e3_3_0"/>
          <p:cNvSpPr txBox="1"/>
          <p:nvPr/>
        </p:nvSpPr>
        <p:spPr>
          <a:xfrm>
            <a:off x="0" y="1723525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2: Paper detail and reproduce</a:t>
            </a:r>
            <a:endParaRPr b="0" i="1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KNN, PLSDA, SVM</a:t>
            </a:r>
            <a:endParaRPr b="0" i="1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072ff870e3_3_0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QSAR Ready Biodegradability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str>0x0101000DE64AEEDD9B7A4D93545ACBE97D4615</vt:lpstr>
  </property>
</Properties>
</file>