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60">
          <p15:clr>
            <a:srgbClr val="000000"/>
          </p15:clr>
        </p15:guide>
        <p15:guide id="2" orient="horz" pos="1620">
          <p15:clr>
            <a:srgbClr val="000000"/>
          </p15:clr>
        </p15:guide>
        <p15:guide id="3" pos="2880">
          <p15:clr>
            <a:srgbClr val="000000"/>
          </p15:clr>
        </p15:guide>
      </p15:sldGuideLst>
    </p:ext>
    <p:ext uri="http://customooxmlschemas.google.com/">
      <go:slidesCustomData xmlns:go="http://customooxmlschemas.google.com/" r:id="rId47" roundtripDataSignature="AMtx7mitVnnR0D/JjNd4An/39zkINPVR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B18465-A0AD-4D4D-8836-E8411EB0A604}">
  <a:tblStyle styleId="{D1B18465-A0AD-4D4D-8836-E8411EB0A6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60" orient="horz"/>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b7b3e287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g107b7b3e287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107b7b3e287_2_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7b7b3e287_2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107b7b3e287_2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600">
                <a:solidFill>
                  <a:schemeClr val="dk1"/>
                </a:solidFill>
              </a:rPr>
              <a:t>The original paper used</a:t>
            </a:r>
            <a:r>
              <a:rPr lang="en-US" sz="1600">
                <a:solidFill>
                  <a:schemeClr val="dk1"/>
                </a:solidFill>
              </a:rPr>
              <a:t> k nearest neighbors, partial least squares discriminant analysis, and support vector machines, as well as their consensus models. 	</a:t>
            </a:r>
            <a:endParaRPr sz="1600">
              <a:solidFill>
                <a:schemeClr val="dk1"/>
              </a:solidFill>
            </a:endParaRPr>
          </a:p>
          <a:p>
            <a:pPr indent="0" lvl="0" marL="0" rtl="0" algn="l">
              <a:lnSpc>
                <a:spcPct val="115000"/>
              </a:lnSpc>
              <a:spcBef>
                <a:spcPts val="2000"/>
              </a:spcBef>
              <a:spcAft>
                <a:spcPts val="2000"/>
              </a:spcAft>
              <a:buSzPts val="1100"/>
              <a:buNone/>
            </a:pPr>
            <a:r>
              <a:rPr lang="en-US" sz="1600">
                <a:solidFill>
                  <a:schemeClr val="dk1"/>
                </a:solidFill>
              </a:rPr>
              <a:t>The dataset has 41 attributes and 1055 instances, the paper divided it into training set with 837 instances and test set with 218 instances. It used 5-fold cross-validation.</a:t>
            </a:r>
            <a:endParaRPr sz="1600">
              <a:solidFill>
                <a:schemeClr val="dk1"/>
              </a:solidFill>
            </a:endParaRPr>
          </a:p>
        </p:txBody>
      </p:sp>
      <p:sp>
        <p:nvSpPr>
          <p:cNvPr id="175" name="Google Shape;175;g107b7b3e287_2_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7b7b3e287_5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107b7b3e287_5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700"/>
              </a:spcBef>
              <a:spcAft>
                <a:spcPts val="0"/>
              </a:spcAft>
              <a:buSzPts val="1100"/>
              <a:buNone/>
            </a:pPr>
            <a:r>
              <a:rPr lang="en-US" sz="1600">
                <a:solidFill>
                  <a:schemeClr val="dk1"/>
                </a:solidFill>
              </a:rPr>
              <a:t>Classification models were evaluated on the basis of specificity and sensitivity, which are the ability to correctly predict RB and NRB molecules, respectively. In particular, Sp and Sn were calculated with the following equations: </a:t>
            </a:r>
            <a:endParaRPr sz="1600">
              <a:solidFill>
                <a:schemeClr val="dk1"/>
              </a:solidFill>
            </a:endParaRPr>
          </a:p>
          <a:p>
            <a:pPr indent="0" lvl="0" marL="0" rtl="0" algn="l">
              <a:lnSpc>
                <a:spcPct val="115000"/>
              </a:lnSpc>
              <a:spcBef>
                <a:spcPts val="1700"/>
              </a:spcBef>
              <a:spcAft>
                <a:spcPts val="0"/>
              </a:spcAft>
              <a:buSzPts val="1100"/>
              <a:buNone/>
            </a:pPr>
            <a:r>
              <a:rPr lang="en-US" sz="1600">
                <a:solidFill>
                  <a:schemeClr val="dk1"/>
                </a:solidFill>
              </a:rPr>
              <a:t>where, TN and TP are the number of true negatives and true positives, and FN and FP are the number of false negatives and false positives, respectively. Being a two-class model, consider that the sensitivity of one class corresponds to the specificity of the other class. In addition, the classification error rate (ER) was calculated.</a:t>
            </a:r>
            <a:endParaRPr sz="1600">
              <a:solidFill>
                <a:schemeClr val="dk1"/>
              </a:solidFill>
            </a:endParaRPr>
          </a:p>
          <a:p>
            <a:pPr indent="0" lvl="0" marL="0" rtl="0" algn="l">
              <a:lnSpc>
                <a:spcPct val="115000"/>
              </a:lnSpc>
              <a:spcBef>
                <a:spcPts val="1700"/>
              </a:spcBef>
              <a:spcAft>
                <a:spcPts val="1700"/>
              </a:spcAft>
              <a:buSzPts val="1100"/>
              <a:buNone/>
            </a:pPr>
            <a:r>
              <a:rPr lang="en-US" sz="1600">
                <a:solidFill>
                  <a:schemeClr val="dk1"/>
                </a:solidFill>
              </a:rPr>
              <a:t>(These indices were used in order to better estimate classification performances in presence of a data set with unequal number of molecules in each class. )</a:t>
            </a:r>
            <a:endParaRPr sz="1600">
              <a:solidFill>
                <a:schemeClr val="dk1"/>
              </a:solidFill>
            </a:endParaRPr>
          </a:p>
        </p:txBody>
      </p:sp>
      <p:sp>
        <p:nvSpPr>
          <p:cNvPr id="188" name="Google Shape;188;g107b7b3e287_5_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72ff870e3_3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1072ff870e3_3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600">
                <a:solidFill>
                  <a:schemeClr val="dk1"/>
                </a:solidFill>
              </a:rPr>
              <a:t>In KNN, a molecule is classified according to the majority of its k nearest neighbors in the descriptors space. This work use Euclidean distance. The k value giving the lowest classification error in cross-validation was selected as the optimal one.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US" sz="1600">
                <a:solidFill>
                  <a:schemeClr val="dk1"/>
                </a:solidFill>
              </a:rPr>
              <a:t>This is our reproduce work result compared with the original paper work. Our reproduce work has lower ER.</a:t>
            </a:r>
            <a:endParaRPr sz="1600">
              <a:solidFill>
                <a:schemeClr val="dk1"/>
              </a:solidFill>
            </a:endParaRPr>
          </a:p>
        </p:txBody>
      </p:sp>
      <p:sp>
        <p:nvSpPr>
          <p:cNvPr id="204" name="Google Shape;204;g1072ff870e3_3_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2ff870e3_3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g1072ff870e3_3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PLSDA is a classification technique that profits the properties of partial least squares regression  with the discrimination power of a classification technique. It finds fundamental relations between the matrix of descriptors and the class vector by calculating latent variables (LVs).</a:t>
            </a:r>
            <a:endParaRPr sz="1600">
              <a:solidFill>
                <a:schemeClr val="dk1"/>
              </a:solidFill>
            </a:endParaRPr>
          </a:p>
          <a:p>
            <a:pPr indent="0" lvl="0" marL="0" rtl="0" algn="l">
              <a:spcBef>
                <a:spcPts val="1200"/>
              </a:spcBef>
              <a:spcAft>
                <a:spcPts val="0"/>
              </a:spcAft>
              <a:buClr>
                <a:schemeClr val="dk1"/>
              </a:buClr>
              <a:buSzPts val="1100"/>
              <a:buFont typeface="Arial"/>
              <a:buNone/>
            </a:pPr>
            <a:r>
              <a:rPr lang="en-US" sz="1600">
                <a:solidFill>
                  <a:schemeClr val="dk1"/>
                </a:solidFill>
              </a:rPr>
              <a:t>From the result, we can see that o</a:t>
            </a:r>
            <a:r>
              <a:rPr lang="en-US" sz="1600">
                <a:solidFill>
                  <a:schemeClr val="dk1"/>
                </a:solidFill>
              </a:rPr>
              <a:t>ur reproduce work has the same ER with higher Sp.</a:t>
            </a:r>
            <a:endParaRPr sz="16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600">
              <a:solidFill>
                <a:schemeClr val="dk1"/>
              </a:solidFill>
            </a:endParaRPr>
          </a:p>
        </p:txBody>
      </p:sp>
      <p:sp>
        <p:nvSpPr>
          <p:cNvPr id="218" name="Google Shape;218;g1072ff870e3_3_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72ff870e3_3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g1072ff870e3_3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600">
                <a:solidFill>
                  <a:schemeClr val="dk1"/>
                </a:solidFill>
              </a:rPr>
              <a:t>SVM define a decision boundary that optimally separates two classes by maximizing the distance between them.	</a:t>
            </a:r>
            <a:endParaRPr sz="1600">
              <a:solidFill>
                <a:schemeClr val="dk1"/>
              </a:solidFill>
            </a:endParaRPr>
          </a:p>
          <a:p>
            <a:pPr indent="0" lvl="0" marL="0" rtl="0" algn="l">
              <a:spcBef>
                <a:spcPts val="0"/>
              </a:spcBef>
              <a:spcAft>
                <a:spcPts val="0"/>
              </a:spcAft>
              <a:buSzPts val="1100"/>
              <a:buNone/>
            </a:pPr>
            <a:r>
              <a:t/>
            </a:r>
            <a:endParaRPr sz="1600">
              <a:solidFill>
                <a:schemeClr val="dk1"/>
              </a:solidFill>
            </a:endParaRPr>
          </a:p>
          <a:p>
            <a:pPr indent="0" lvl="0" marL="0" rtl="0" algn="l">
              <a:spcBef>
                <a:spcPts val="0"/>
              </a:spcBef>
              <a:spcAft>
                <a:spcPts val="0"/>
              </a:spcAft>
              <a:buSzPts val="1100"/>
              <a:buNone/>
            </a:pPr>
            <a:r>
              <a:rPr lang="en-US" sz="1600">
                <a:solidFill>
                  <a:schemeClr val="dk1"/>
                </a:solidFill>
              </a:rPr>
              <a:t>From the result, we can see that our reproduce work seems no so good.</a:t>
            </a:r>
            <a:endParaRPr sz="1600">
              <a:solidFill>
                <a:schemeClr val="dk1"/>
              </a:solidFill>
            </a:endParaRPr>
          </a:p>
          <a:p>
            <a:pPr indent="0" lvl="0" marL="0" rtl="0" algn="l">
              <a:spcBef>
                <a:spcPts val="0"/>
              </a:spcBef>
              <a:spcAft>
                <a:spcPts val="0"/>
              </a:spcAft>
              <a:buSzPts val="1100"/>
              <a:buNone/>
            </a:pPr>
            <a:r>
              <a:rPr lang="en-US" sz="1600">
                <a:solidFill>
                  <a:schemeClr val="dk1"/>
                </a:solidFill>
              </a:rPr>
              <a:t>	</a:t>
            </a:r>
            <a:endParaRPr sz="1600">
              <a:solidFill>
                <a:schemeClr val="dk1"/>
              </a:solidFill>
            </a:endParaRPr>
          </a:p>
        </p:txBody>
      </p:sp>
      <p:sp>
        <p:nvSpPr>
          <p:cNvPr id="232" name="Google Shape;232;g1072ff870e3_3_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b7b3e287_5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g107b7b3e287_5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we improved the SVM by change 5-fold cross-validation to 7-fold. and it has great result.</a:t>
            </a:r>
            <a:endParaRPr/>
          </a:p>
        </p:txBody>
      </p:sp>
      <p:sp>
        <p:nvSpPr>
          <p:cNvPr id="246" name="Google Shape;246;g107b7b3e287_5_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72d2ddc0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g1072d2ddc0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072d2ddc07_0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all the predictors in out implementation</a:t>
            </a:r>
            <a:endParaRPr/>
          </a:p>
        </p:txBody>
      </p:sp>
      <p:sp>
        <p:nvSpPr>
          <p:cNvPr id="270" name="Google Shape;270;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7b7b3e287_4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g107b7b3e287_4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07b7b3e287_4_10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abf1393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105abf13931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05abf13931_0_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5abf1393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105abf13931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105abf13931_0_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5abf13931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105abf13931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105abf13931_0_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5abf1393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g105abf13931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05abf13931_0_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5abf13931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g105abf13931_0_2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05abf13931_0_28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7b7b3e287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g107b7b3e287_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07b7b3e287_4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738f4617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g10738f4617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10738f46177_0_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738f4617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g10738f4617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0738f46177_0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7b7b3e287_4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g107b7b3e287_4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07b7b3e287_4_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7b7b3e287_6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g107b7b3e287_6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107b7b3e287_6_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72ff870e3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g1072ff870e3_0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072ff870e3_0_19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772367eb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g10772367eb3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0772367eb3_0_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72ff870e3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g1072ff870e3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072ff870e3_0_1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7b7b3e287_6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g107b7b3e287_6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07b7b3e287_6_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72ff870e3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g1072ff870e3_0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1072ff870e3_0_1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72ff870e3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g1072ff870e3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072ff870e3_0_1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72ff870e3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g1072ff870e3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1072ff870e3_0_10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72ff870e3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g1072ff870e3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1072ff870e3_0_1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7b7b3e287_4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g107b7b3e287_4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107b7b3e287_4_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72ff870e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g1072ff870e3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1072ff870e3_0_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72ff870e3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g1072ff870e3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1072ff870e3_0_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72367eb3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10772367eb3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0772367eb3_0_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72ff870e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g1072ff870e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750">
                <a:solidFill>
                  <a:schemeClr val="dk1"/>
                </a:solidFill>
                <a:highlight>
                  <a:srgbClr val="FFFFFF"/>
                </a:highlight>
              </a:rPr>
              <a:t>linear, non-linear, local models and consensus models</a:t>
            </a:r>
            <a:endParaRPr sz="7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750">
                <a:solidFill>
                  <a:schemeClr val="dk1"/>
                </a:solidFill>
                <a:highlight>
                  <a:srgbClr val="FFFFFF"/>
                </a:highlight>
              </a:rPr>
              <a:t>to select the optimal subsets of molecular descriptors</a:t>
            </a:r>
            <a:endParaRPr sz="750">
              <a:solidFill>
                <a:schemeClr val="dk1"/>
              </a:solidFill>
              <a:highlight>
                <a:srgbClr val="FFFFFF"/>
              </a:highlight>
            </a:endParaRPr>
          </a:p>
          <a:p>
            <a:pPr indent="0" lvl="0" marL="0" rtl="0" algn="l">
              <a:spcBef>
                <a:spcPts val="0"/>
              </a:spcBef>
              <a:spcAft>
                <a:spcPts val="0"/>
              </a:spcAft>
              <a:buNone/>
            </a:pPr>
            <a:r>
              <a:t/>
            </a:r>
            <a:endParaRPr/>
          </a:p>
        </p:txBody>
      </p:sp>
      <p:sp>
        <p:nvSpPr>
          <p:cNvPr id="110" name="Google Shape;110;g1072ff870e3_0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2ff870e3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g1072ff870e3_0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072ff870e3_0_9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2ff870e3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1072ff870e3_0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072ff870e3_0_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2ff870e3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1072ff870e3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072ff870e3_0_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2ff870e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g1072ff870e3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t>Ok, let me introduce the paper detail and our reproduce to you.</a:t>
            </a:r>
            <a:endParaRPr sz="1600"/>
          </a:p>
        </p:txBody>
      </p:sp>
      <p:sp>
        <p:nvSpPr>
          <p:cNvPr id="165" name="Google Shape;165;g1072ff870e3_3_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05abf13931_0_23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05abf13931_0_23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05abf13931_0_2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05abf13931_0_27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05abf13931_0_27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05abf13931_0_2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05abf13931_0_2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4" name="Shape 54"/>
        <p:cNvGrpSpPr/>
        <p:nvPr/>
      </p:nvGrpSpPr>
      <p:grpSpPr>
        <a:xfrm>
          <a:off x="0" y="0"/>
          <a:ext cx="0" cy="0"/>
          <a:chOff x="0" y="0"/>
          <a:chExt cx="0" cy="0"/>
        </a:xfrm>
      </p:grpSpPr>
      <p:sp>
        <p:nvSpPr>
          <p:cNvPr id="55" name="Google Shape;55;g105abf13931_0_277"/>
          <p:cNvSpPr txBox="1"/>
          <p:nvPr>
            <p:ph type="title"/>
          </p:nvPr>
        </p:nvSpPr>
        <p:spPr>
          <a:xfrm>
            <a:off x="457200" y="1643542"/>
            <a:ext cx="8229600" cy="5847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Clr>
                <a:srgbClr val="FFFFFF"/>
              </a:buClr>
              <a:buSzPts val="3200"/>
              <a:buFont typeface="Calibri"/>
              <a:buNone/>
              <a:defRPr i="1" sz="32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g105abf13931_0_277"/>
          <p:cNvSpPr txBox="1"/>
          <p:nvPr>
            <p:ph idx="1" type="body"/>
          </p:nvPr>
        </p:nvSpPr>
        <p:spPr>
          <a:xfrm>
            <a:off x="1485900" y="2114550"/>
            <a:ext cx="6172200" cy="369300"/>
          </a:xfrm>
          <a:prstGeom prst="rect">
            <a:avLst/>
          </a:prstGeom>
          <a:noFill/>
          <a:ln>
            <a:noFill/>
          </a:ln>
        </p:spPr>
        <p:txBody>
          <a:bodyPr anchorCtr="0" anchor="t" bIns="45700" lIns="91425" spcFirstLastPara="1" rIns="91425" wrap="square" tIns="45700">
            <a:spAutoFit/>
          </a:bodyPr>
          <a:lstStyle>
            <a:lvl1pPr indent="-228600" lvl="0" marL="457200" rtl="0" algn="ctr">
              <a:spcBef>
                <a:spcPts val="360"/>
              </a:spcBef>
              <a:spcAft>
                <a:spcPts val="0"/>
              </a:spcAft>
              <a:buClr>
                <a:srgbClr val="FFFFFF"/>
              </a:buClr>
              <a:buSzPts val="1800"/>
              <a:buNone/>
              <a:defRPr i="1" sz="1800">
                <a:solidFill>
                  <a:srgbClr val="FFFFFF"/>
                </a:solidFill>
              </a:defRPr>
            </a:lvl1pPr>
            <a:lvl2pPr indent="-228600" lvl="1" marL="914400" rtl="0" algn="ctr">
              <a:spcBef>
                <a:spcPts val="1200"/>
              </a:spcBef>
              <a:spcAft>
                <a:spcPts val="0"/>
              </a:spcAft>
              <a:buClr>
                <a:srgbClr val="FFFFFF"/>
              </a:buClr>
              <a:buSzPts val="1800"/>
              <a:buNone/>
              <a:defRPr i="1" sz="1800">
                <a:solidFill>
                  <a:srgbClr val="FFFFFF"/>
                </a:solidFill>
              </a:defRPr>
            </a:lvl2pPr>
            <a:lvl3pPr indent="-228600" lvl="2" marL="1371600" rtl="0" algn="ctr">
              <a:spcBef>
                <a:spcPts val="1200"/>
              </a:spcBef>
              <a:spcAft>
                <a:spcPts val="0"/>
              </a:spcAft>
              <a:buClr>
                <a:srgbClr val="FFFFFF"/>
              </a:buClr>
              <a:buSzPts val="1800"/>
              <a:buNone/>
              <a:defRPr i="1" sz="1800">
                <a:solidFill>
                  <a:srgbClr val="FFFFFF"/>
                </a:solidFill>
              </a:defRPr>
            </a:lvl3pPr>
            <a:lvl4pPr indent="-228600" lvl="3" marL="1828800" rtl="0" algn="ctr">
              <a:spcBef>
                <a:spcPts val="1200"/>
              </a:spcBef>
              <a:spcAft>
                <a:spcPts val="0"/>
              </a:spcAft>
              <a:buClr>
                <a:srgbClr val="FFFFFF"/>
              </a:buClr>
              <a:buSzPts val="1800"/>
              <a:buNone/>
              <a:defRPr i="1" sz="1800">
                <a:solidFill>
                  <a:srgbClr val="FFFFFF"/>
                </a:solidFill>
              </a:defRPr>
            </a:lvl4pPr>
            <a:lvl5pPr indent="-228600" lvl="4" marL="2286000" rtl="0" algn="ctr">
              <a:spcBef>
                <a:spcPts val="1200"/>
              </a:spcBef>
              <a:spcAft>
                <a:spcPts val="0"/>
              </a:spcAft>
              <a:buClr>
                <a:srgbClr val="FFFFFF"/>
              </a:buClr>
              <a:buSzPts val="1800"/>
              <a:buNone/>
              <a:defRPr i="1" sz="1800">
                <a:solidFill>
                  <a:srgbClr val="FFFFFF"/>
                </a:solidFill>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05abf13931_0_277"/>
          <p:cNvSpPr txBox="1"/>
          <p:nvPr>
            <p:ph idx="2" type="body"/>
          </p:nvPr>
        </p:nvSpPr>
        <p:spPr>
          <a:xfrm>
            <a:off x="2743200" y="2669355"/>
            <a:ext cx="3657600" cy="369300"/>
          </a:xfrm>
          <a:prstGeom prst="rect">
            <a:avLst/>
          </a:prstGeom>
          <a:noFill/>
          <a:ln>
            <a:noFill/>
          </a:ln>
        </p:spPr>
        <p:txBody>
          <a:bodyPr anchorCtr="0" anchor="t" bIns="45700" lIns="91425" spcFirstLastPara="1" rIns="91425" wrap="square" tIns="45700">
            <a:spAutoFit/>
          </a:bodyPr>
          <a:lstStyle>
            <a:lvl1pPr indent="-228600" lvl="0" marL="457200" rtl="0" algn="ctr">
              <a:spcBef>
                <a:spcPts val="360"/>
              </a:spcBef>
              <a:spcAft>
                <a:spcPts val="0"/>
              </a:spcAft>
              <a:buClr>
                <a:srgbClr val="FFFFFF"/>
              </a:buClr>
              <a:buSzPts val="1800"/>
              <a:buNone/>
              <a:defRPr i="1" sz="1800">
                <a:solidFill>
                  <a:srgbClr val="FFFFFF"/>
                </a:solidFill>
              </a:defRPr>
            </a:lvl1pPr>
            <a:lvl2pPr indent="-228600" lvl="1" marL="914400" rtl="0" algn="ctr">
              <a:spcBef>
                <a:spcPts val="1200"/>
              </a:spcBef>
              <a:spcAft>
                <a:spcPts val="0"/>
              </a:spcAft>
              <a:buClr>
                <a:srgbClr val="FFFFFF"/>
              </a:buClr>
              <a:buSzPts val="1800"/>
              <a:buNone/>
              <a:defRPr i="1" sz="1800">
                <a:solidFill>
                  <a:srgbClr val="FFFFFF"/>
                </a:solidFill>
              </a:defRPr>
            </a:lvl2pPr>
            <a:lvl3pPr indent="-228600" lvl="2" marL="1371600" rtl="0" algn="ctr">
              <a:spcBef>
                <a:spcPts val="1200"/>
              </a:spcBef>
              <a:spcAft>
                <a:spcPts val="0"/>
              </a:spcAft>
              <a:buClr>
                <a:srgbClr val="FFFFFF"/>
              </a:buClr>
              <a:buSzPts val="1800"/>
              <a:buNone/>
              <a:defRPr i="1" sz="1800">
                <a:solidFill>
                  <a:srgbClr val="FFFFFF"/>
                </a:solidFill>
              </a:defRPr>
            </a:lvl3pPr>
            <a:lvl4pPr indent="-228600" lvl="3" marL="1828800" rtl="0" algn="ctr">
              <a:spcBef>
                <a:spcPts val="1200"/>
              </a:spcBef>
              <a:spcAft>
                <a:spcPts val="0"/>
              </a:spcAft>
              <a:buClr>
                <a:srgbClr val="FFFFFF"/>
              </a:buClr>
              <a:buSzPts val="1800"/>
              <a:buNone/>
              <a:defRPr i="1" sz="1800">
                <a:solidFill>
                  <a:srgbClr val="FFFFFF"/>
                </a:solidFill>
              </a:defRPr>
            </a:lvl4pPr>
            <a:lvl5pPr indent="-228600" lvl="4" marL="2286000" rtl="0" algn="ctr">
              <a:spcBef>
                <a:spcPts val="1200"/>
              </a:spcBef>
              <a:spcAft>
                <a:spcPts val="0"/>
              </a:spcAft>
              <a:buClr>
                <a:srgbClr val="FFFFFF"/>
              </a:buClr>
              <a:buSzPts val="1800"/>
              <a:buNone/>
              <a:defRPr i="1" sz="1800">
                <a:solidFill>
                  <a:srgbClr val="FFFFFF"/>
                </a:solidFill>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8"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g105abf13931_0_282"/>
          <p:cNvSpPr txBox="1"/>
          <p:nvPr>
            <p:ph idx="1" type="body"/>
          </p:nvPr>
        </p:nvSpPr>
        <p:spPr>
          <a:xfrm>
            <a:off x="228600" y="731519"/>
            <a:ext cx="4343400" cy="3886200"/>
          </a:xfrm>
          <a:prstGeom prst="rect">
            <a:avLst/>
          </a:prstGeom>
          <a:noFill/>
          <a:ln>
            <a:noFill/>
          </a:ln>
        </p:spPr>
        <p:txBody>
          <a:bodyPr anchorCtr="0" anchor="t" bIns="45700" lIns="91425" spcFirstLastPara="1" rIns="91425" wrap="square" tIns="45700">
            <a:spAutoFit/>
          </a:bodyPr>
          <a:lstStyle>
            <a:lvl1pPr indent="-228600" lvl="0" marL="457200" rtl="0" algn="l">
              <a:spcBef>
                <a:spcPts val="400"/>
              </a:spcBef>
              <a:spcAft>
                <a:spcPts val="0"/>
              </a:spcAft>
              <a:buClr>
                <a:schemeClr val="dk1"/>
              </a:buClr>
              <a:buSzPts val="2000"/>
              <a:buNone/>
              <a:defRPr sz="2000"/>
            </a:lvl1pPr>
            <a:lvl2pPr indent="-228600" lvl="1" marL="914400" rtl="0" algn="l">
              <a:spcBef>
                <a:spcPts val="1200"/>
              </a:spcBef>
              <a:spcAft>
                <a:spcPts val="0"/>
              </a:spcAft>
              <a:buClr>
                <a:schemeClr val="dk1"/>
              </a:buClr>
              <a:buSzPts val="1200"/>
              <a:buNone/>
              <a:defRPr sz="1200"/>
            </a:lvl2pPr>
            <a:lvl3pPr indent="-228600" lvl="2" marL="1371600" rtl="0" algn="l">
              <a:spcBef>
                <a:spcPts val="1200"/>
              </a:spcBef>
              <a:spcAft>
                <a:spcPts val="0"/>
              </a:spcAft>
              <a:buClr>
                <a:schemeClr val="dk1"/>
              </a:buClr>
              <a:buSzPts val="1000"/>
              <a:buNone/>
              <a:defRPr sz="1000"/>
            </a:lvl3pPr>
            <a:lvl4pPr indent="-228600" lvl="3" marL="1828800" rtl="0" algn="l">
              <a:spcBef>
                <a:spcPts val="1200"/>
              </a:spcBef>
              <a:spcAft>
                <a:spcPts val="0"/>
              </a:spcAft>
              <a:buClr>
                <a:schemeClr val="dk1"/>
              </a:buClr>
              <a:buSzPts val="900"/>
              <a:buNone/>
              <a:defRPr sz="900"/>
            </a:lvl4pPr>
            <a:lvl5pPr indent="-228600" lvl="4" marL="2286000" rtl="0" algn="l">
              <a:spcBef>
                <a:spcPts val="1200"/>
              </a:spcBef>
              <a:spcAft>
                <a:spcPts val="0"/>
              </a:spcAft>
              <a:buClr>
                <a:schemeClr val="dk1"/>
              </a:buClr>
              <a:buSzPts val="900"/>
              <a:buNone/>
              <a:defRPr sz="900"/>
            </a:lvl5pPr>
            <a:lvl6pPr indent="-228600" lvl="5" marL="2743200" rtl="0" algn="l">
              <a:spcBef>
                <a:spcPts val="1200"/>
              </a:spcBef>
              <a:spcAft>
                <a:spcPts val="0"/>
              </a:spcAft>
              <a:buClr>
                <a:schemeClr val="dk1"/>
              </a:buClr>
              <a:buSzPts val="900"/>
              <a:buNone/>
              <a:defRPr sz="900"/>
            </a:lvl6pPr>
            <a:lvl7pPr indent="-228600" lvl="6" marL="3200400" rtl="0" algn="l">
              <a:spcBef>
                <a:spcPts val="1200"/>
              </a:spcBef>
              <a:spcAft>
                <a:spcPts val="0"/>
              </a:spcAft>
              <a:buClr>
                <a:schemeClr val="dk1"/>
              </a:buClr>
              <a:buSzPts val="900"/>
              <a:buNone/>
              <a:defRPr sz="900"/>
            </a:lvl7pPr>
            <a:lvl8pPr indent="-228600" lvl="7" marL="3657600" rtl="0" algn="l">
              <a:spcBef>
                <a:spcPts val="1200"/>
              </a:spcBef>
              <a:spcAft>
                <a:spcPts val="0"/>
              </a:spcAft>
              <a:buClr>
                <a:schemeClr val="dk1"/>
              </a:buClr>
              <a:buSzPts val="900"/>
              <a:buNone/>
              <a:defRPr sz="900"/>
            </a:lvl8pPr>
            <a:lvl9pPr indent="-228600" lvl="8" marL="4114800" rtl="0" algn="l">
              <a:spcBef>
                <a:spcPts val="1200"/>
              </a:spcBef>
              <a:spcAft>
                <a:spcPts val="1200"/>
              </a:spcAft>
              <a:buClr>
                <a:schemeClr val="dk1"/>
              </a:buClr>
              <a:buSzPts val="900"/>
              <a:buNone/>
              <a:defRPr sz="900"/>
            </a:lvl9pPr>
          </a:lstStyle>
          <a:p/>
        </p:txBody>
      </p:sp>
      <p:sp>
        <p:nvSpPr>
          <p:cNvPr id="61" name="Google Shape;61;g105abf13931_0_282"/>
          <p:cNvSpPr txBox="1"/>
          <p:nvPr>
            <p:ph type="title"/>
          </p:nvPr>
        </p:nvSpPr>
        <p:spPr>
          <a:xfrm>
            <a:off x="228600" y="0"/>
            <a:ext cx="4343400" cy="457200"/>
          </a:xfrm>
          <a:prstGeom prst="rect">
            <a:avLst/>
          </a:prstGeom>
          <a:noFill/>
          <a:ln>
            <a:noFill/>
          </a:ln>
        </p:spPr>
        <p:txBody>
          <a:bodyPr anchorCtr="0" anchor="t" bIns="45700" lIns="91425" spcFirstLastPara="1" rIns="91425" wrap="square" tIns="45700">
            <a:spAutoFit/>
          </a:bodyPr>
          <a:lstStyle>
            <a:lvl1pPr lvl="0" rtl="0" algn="l">
              <a:spcBef>
                <a:spcPts val="0"/>
              </a:spcBef>
              <a:spcAft>
                <a:spcPts val="0"/>
              </a:spcAft>
              <a:buClr>
                <a:srgbClr val="FFFFFF"/>
              </a:buClr>
              <a:buSzPts val="2400"/>
              <a:buFont typeface="Calibri"/>
              <a:buNone/>
              <a:defRPr sz="2400">
                <a:solidFill>
                  <a:srgbClr val="FFFFFF"/>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2"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05abf13931_0_2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05abf13931_0_2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05abf13931_0_2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05abf13931_0_2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05abf13931_0_2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05abf13931_0_2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05abf13931_0_2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05abf13931_0_2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05abf13931_0_2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05abf13931_0_2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05abf13931_0_2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05abf13931_0_25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05abf13931_0_25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05abf13931_0_2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05abf13931_0_25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05abf13931_0_2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05abf13931_0_2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05abf13931_0_26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05abf13931_0_26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05abf13931_0_26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05abf13931_0_2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05abf13931_0_26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05abf13931_0_2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05abf13931_0_2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05abf13931_0_2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05abf13931_0_2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24.png"/><Relationship Id="rId6"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0.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40.png"/><Relationship Id="rId5"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16x9_BG-02.jpg" id="68" name="Google Shape;68;g107b7b3e287_2_14"/>
          <p:cNvPicPr preferRelativeResize="0"/>
          <p:nvPr/>
        </p:nvPicPr>
        <p:blipFill rotWithShape="1">
          <a:blip r:embed="rId3">
            <a:alphaModFix/>
          </a:blip>
          <a:srcRect b="0" l="0" r="0" t="0"/>
          <a:stretch/>
        </p:blipFill>
        <p:spPr>
          <a:xfrm>
            <a:off x="0" y="0"/>
            <a:ext cx="9144000" cy="4781550"/>
          </a:xfrm>
          <a:prstGeom prst="rect">
            <a:avLst/>
          </a:prstGeom>
          <a:noFill/>
          <a:ln>
            <a:noFill/>
          </a:ln>
        </p:spPr>
      </p:pic>
      <p:sp>
        <p:nvSpPr>
          <p:cNvPr id="69" name="Google Shape;69;g107b7b3e287_2_14"/>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70" name="Google Shape;70;g107b7b3e287_2_14"/>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71" name="Google Shape;71;g107b7b3e287_2_14"/>
          <p:cNvSpPr txBox="1"/>
          <p:nvPr/>
        </p:nvSpPr>
        <p:spPr>
          <a:xfrm>
            <a:off x="0" y="1267125"/>
            <a:ext cx="91440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3200">
                <a:solidFill>
                  <a:schemeClr val="lt1"/>
                </a:solidFill>
                <a:latin typeface="Calibri"/>
                <a:ea typeface="Calibri"/>
                <a:cs typeface="Calibri"/>
                <a:sym typeface="Calibri"/>
              </a:rPr>
              <a:t>QSAR Ready Biodegradability Prediction</a:t>
            </a:r>
            <a:endParaRPr i="1" sz="32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i="1" lang="en-US" sz="1800">
                <a:solidFill>
                  <a:schemeClr val="lt1"/>
                </a:solidFill>
                <a:latin typeface="Calibri"/>
                <a:ea typeface="Calibri"/>
                <a:cs typeface="Calibri"/>
                <a:sym typeface="Calibri"/>
              </a:rPr>
              <a:t>EECS E6690 Project Presentation</a:t>
            </a:r>
            <a:endParaRPr/>
          </a:p>
          <a:p>
            <a:pPr indent="0" lvl="0" marL="0" marR="0" rtl="0" algn="ctr">
              <a:lnSpc>
                <a:spcPct val="100000"/>
              </a:lnSpc>
              <a:spcBef>
                <a:spcPts val="0"/>
              </a:spcBef>
              <a:spcAft>
                <a:spcPts val="0"/>
              </a:spcAft>
              <a:buClr>
                <a:schemeClr val="dk1"/>
              </a:buClr>
              <a:buSzPts val="1800"/>
              <a:buFont typeface="Calibri"/>
              <a:buNone/>
            </a:pPr>
            <a:r>
              <a:t/>
            </a:r>
            <a:endParaRPr b="0" i="1" sz="1800" u="non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Lei Lyu (ll3433)</a:t>
            </a:r>
            <a:endParaRPr b="1" i="1"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Yang Yu (yy3102)</a:t>
            </a:r>
            <a:endParaRPr b="1" i="1"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Wenxiang Zhou (wz2542)</a:t>
            </a:r>
            <a:endParaRPr b="1" i="1"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Yi Chen (yc4029)</a:t>
            </a:r>
            <a:endParaRPr b="1" i="1" sz="1800">
              <a:solidFill>
                <a:schemeClr val="lt1"/>
              </a:solidFill>
              <a:latin typeface="Calibri"/>
              <a:ea typeface="Calibri"/>
              <a:cs typeface="Calibri"/>
              <a:sym typeface="Calibri"/>
            </a:endParaRPr>
          </a:p>
        </p:txBody>
      </p:sp>
      <p:sp>
        <p:nvSpPr>
          <p:cNvPr id="72" name="Google Shape;72;g107b7b3e287_2_14"/>
          <p:cNvSpPr txBox="1"/>
          <p:nvPr/>
        </p:nvSpPr>
        <p:spPr>
          <a:xfrm>
            <a:off x="0" y="4695825"/>
            <a:ext cx="914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chemeClr val="lt1"/>
              </a:buClr>
              <a:buSzPts val="1200"/>
              <a:buFont typeface="Calibri"/>
              <a:buNone/>
            </a:pPr>
            <a:r>
              <a:rPr b="0" i="1" lang="en-US" sz="1200" u="none">
                <a:solidFill>
                  <a:schemeClr val="lt1"/>
                </a:solidFill>
                <a:latin typeface="Calibri"/>
                <a:ea typeface="Calibri"/>
                <a:cs typeface="Calibri"/>
                <a:sym typeface="Calibri"/>
              </a:rPr>
              <a:t>TRANSCENDING DISCIPLINES, TRANSFORMING LIVES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07b7b3e287_2_26"/>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8" name="Google Shape;178;g107b7b3e287_2_26"/>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Quick View</a:t>
            </a:r>
            <a:endParaRPr/>
          </a:p>
        </p:txBody>
      </p:sp>
      <p:sp>
        <p:nvSpPr>
          <p:cNvPr id="179" name="Google Shape;179;g107b7b3e287_2_26"/>
          <p:cNvSpPr txBox="1"/>
          <p:nvPr/>
        </p:nvSpPr>
        <p:spPr>
          <a:xfrm>
            <a:off x="712775" y="3323550"/>
            <a:ext cx="3129600" cy="14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Calibri"/>
              <a:buNone/>
            </a:pPr>
            <a:r>
              <a:rPr lang="en-US" sz="2000">
                <a:solidFill>
                  <a:schemeClr val="dk1"/>
                </a:solidFill>
                <a:latin typeface="Calibri"/>
                <a:ea typeface="Calibri"/>
                <a:cs typeface="Calibri"/>
                <a:sym typeface="Calibri"/>
              </a:rPr>
              <a:t>Data set dividing:</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41 Attributes, 1055 instances</a:t>
            </a:r>
            <a:endParaRPr sz="1700">
              <a:solidFill>
                <a:srgbClr val="40404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training set: 837      test set: 218</a:t>
            </a:r>
            <a:endParaRPr sz="1700">
              <a:solidFill>
                <a:srgbClr val="40404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5-fold cross-validation</a:t>
            </a:r>
            <a:endParaRPr sz="17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rPr b="0" i="0" lang="en-US" sz="2000" u="none">
                <a:solidFill>
                  <a:srgbClr val="404040"/>
                </a:solidFill>
                <a:latin typeface="Calibri"/>
                <a:ea typeface="Calibri"/>
                <a:cs typeface="Calibri"/>
                <a:sym typeface="Calibri"/>
              </a:rPr>
              <a:t> </a:t>
            </a:r>
            <a:endParaRPr/>
          </a:p>
        </p:txBody>
      </p:sp>
      <p:sp>
        <p:nvSpPr>
          <p:cNvPr id="180" name="Google Shape;180;g107b7b3e287_2_2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1" name="Google Shape;181;g107b7b3e287_2_2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82" name="Google Shape;182;g107b7b3e287_2_26"/>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183" name="Google Shape;183;g107b7b3e287_2_26"/>
          <p:cNvPicPr preferRelativeResize="0"/>
          <p:nvPr/>
        </p:nvPicPr>
        <p:blipFill rotWithShape="1">
          <a:blip r:embed="rId4">
            <a:alphaModFix/>
          </a:blip>
          <a:srcRect b="0" l="0" r="0" t="2056"/>
          <a:stretch/>
        </p:blipFill>
        <p:spPr>
          <a:xfrm>
            <a:off x="76200" y="652275"/>
            <a:ext cx="8839199" cy="2556900"/>
          </a:xfrm>
          <a:prstGeom prst="rect">
            <a:avLst/>
          </a:prstGeom>
          <a:noFill/>
          <a:ln>
            <a:noFill/>
          </a:ln>
        </p:spPr>
      </p:pic>
      <p:sp>
        <p:nvSpPr>
          <p:cNvPr id="184" name="Google Shape;184;g107b7b3e287_2_26"/>
          <p:cNvSpPr txBox="1"/>
          <p:nvPr/>
        </p:nvSpPr>
        <p:spPr>
          <a:xfrm>
            <a:off x="4236325" y="3590088"/>
            <a:ext cx="3129600" cy="877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2 Class: </a:t>
            </a:r>
            <a:endParaRPr sz="1700">
              <a:solidFill>
                <a:srgbClr val="40404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RB: ready biodegradable</a:t>
            </a:r>
            <a:endParaRPr sz="1700">
              <a:solidFill>
                <a:srgbClr val="40404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solidFill>
                  <a:srgbClr val="404040"/>
                </a:solidFill>
                <a:latin typeface="Calibri"/>
                <a:ea typeface="Calibri"/>
                <a:cs typeface="Calibri"/>
                <a:sym typeface="Calibri"/>
              </a:rPr>
              <a:t>NRB: not ready biodegradable</a:t>
            </a:r>
            <a:endParaRPr sz="1700">
              <a:solidFill>
                <a:srgbClr val="40404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07b7b3e287_5_13"/>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1" name="Google Shape;191;g107b7b3e287_5_13"/>
          <p:cNvSpPr txBox="1"/>
          <p:nvPr/>
        </p:nvSpPr>
        <p:spPr>
          <a:xfrm>
            <a:off x="3276600" y="742950"/>
            <a:ext cx="2667000" cy="32016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Sensitivity:</a:t>
            </a:r>
            <a:endParaRPr sz="2200">
              <a:solidFill>
                <a:schemeClr val="dk1"/>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the ability to correctly predict NRB molecules</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TP: # true positives</a:t>
            </a:r>
            <a:endParaRPr sz="2000">
              <a:solidFill>
                <a:srgbClr val="404040"/>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FN: # false negatives</a:t>
            </a:r>
            <a:endParaRPr sz="2000">
              <a:solidFill>
                <a:srgbClr val="404040"/>
              </a:solidFill>
              <a:latin typeface="Calibri"/>
              <a:ea typeface="Calibri"/>
              <a:cs typeface="Calibri"/>
              <a:sym typeface="Calibri"/>
            </a:endParaRPr>
          </a:p>
        </p:txBody>
      </p:sp>
      <p:sp>
        <p:nvSpPr>
          <p:cNvPr id="192" name="Google Shape;192;g107b7b3e287_5_13"/>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Model Validation</a:t>
            </a:r>
            <a:endParaRPr/>
          </a:p>
        </p:txBody>
      </p:sp>
      <p:sp>
        <p:nvSpPr>
          <p:cNvPr id="193" name="Google Shape;193;g107b7b3e287_5_13"/>
          <p:cNvSpPr txBox="1"/>
          <p:nvPr/>
        </p:nvSpPr>
        <p:spPr>
          <a:xfrm>
            <a:off x="228600" y="742950"/>
            <a:ext cx="2667000" cy="32016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Specificity:</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the ability to correctly predict RB molecules</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TN: # true negatives</a:t>
            </a:r>
            <a:endParaRPr sz="2000">
              <a:solidFill>
                <a:srgbClr val="404040"/>
              </a:solidFill>
              <a:latin typeface="Calibri"/>
              <a:ea typeface="Calibri"/>
              <a:cs typeface="Calibri"/>
              <a:sym typeface="Calibri"/>
            </a:endParaRPr>
          </a:p>
          <a:p>
            <a:pPr indent="0" lvl="0" marL="0" marR="0" rtl="0" algn="l">
              <a:lnSpc>
                <a:spcPct val="100000"/>
              </a:lnSpc>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FP: # false positives</a:t>
            </a:r>
            <a:endParaRPr sz="2000">
              <a:solidFill>
                <a:srgbClr val="404040"/>
              </a:solidFill>
              <a:latin typeface="Calibri"/>
              <a:ea typeface="Calibri"/>
              <a:cs typeface="Calibri"/>
              <a:sym typeface="Calibri"/>
            </a:endParaRPr>
          </a:p>
        </p:txBody>
      </p:sp>
      <p:sp>
        <p:nvSpPr>
          <p:cNvPr id="194" name="Google Shape;194;g107b7b3e287_5_1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95" name="Google Shape;195;g107b7b3e287_5_1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96" name="Google Shape;196;g107b7b3e287_5_13"/>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197" name="Google Shape;197;g107b7b3e287_5_13"/>
          <p:cNvPicPr preferRelativeResize="0"/>
          <p:nvPr/>
        </p:nvPicPr>
        <p:blipFill rotWithShape="1">
          <a:blip r:embed="rId4">
            <a:alphaModFix/>
          </a:blip>
          <a:srcRect b="4419" l="0" r="53819" t="-4420"/>
          <a:stretch/>
        </p:blipFill>
        <p:spPr>
          <a:xfrm>
            <a:off x="270050" y="1959975"/>
            <a:ext cx="2366550" cy="914400"/>
          </a:xfrm>
          <a:prstGeom prst="rect">
            <a:avLst/>
          </a:prstGeom>
          <a:noFill/>
          <a:ln>
            <a:noFill/>
          </a:ln>
        </p:spPr>
      </p:pic>
      <p:pic>
        <p:nvPicPr>
          <p:cNvPr id="198" name="Google Shape;198;g107b7b3e287_5_13"/>
          <p:cNvPicPr preferRelativeResize="0"/>
          <p:nvPr/>
        </p:nvPicPr>
        <p:blipFill rotWithShape="1">
          <a:blip r:embed="rId4">
            <a:alphaModFix/>
          </a:blip>
          <a:srcRect b="0" l="55828" r="0" t="0"/>
          <a:stretch/>
        </p:blipFill>
        <p:spPr>
          <a:xfrm>
            <a:off x="3375100" y="2009600"/>
            <a:ext cx="2263574" cy="914400"/>
          </a:xfrm>
          <a:prstGeom prst="rect">
            <a:avLst/>
          </a:prstGeom>
          <a:noFill/>
          <a:ln>
            <a:noFill/>
          </a:ln>
        </p:spPr>
      </p:pic>
      <p:sp>
        <p:nvSpPr>
          <p:cNvPr id="199" name="Google Shape;199;g107b7b3e287_5_13"/>
          <p:cNvSpPr txBox="1"/>
          <p:nvPr/>
        </p:nvSpPr>
        <p:spPr>
          <a:xfrm>
            <a:off x="6248400" y="742950"/>
            <a:ext cx="2667000" cy="10467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ER</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l">
              <a:spcBef>
                <a:spcPts val="0"/>
              </a:spcBef>
              <a:spcAft>
                <a:spcPts val="0"/>
              </a:spcAft>
              <a:buClr>
                <a:srgbClr val="404040"/>
              </a:buClr>
              <a:buSzPts val="2000"/>
              <a:buFont typeface="Calibri"/>
              <a:buNone/>
            </a:pPr>
            <a:r>
              <a:rPr lang="en-US" sz="2000">
                <a:solidFill>
                  <a:srgbClr val="404040"/>
                </a:solidFill>
                <a:latin typeface="Calibri"/>
                <a:ea typeface="Calibri"/>
                <a:cs typeface="Calibri"/>
                <a:sym typeface="Calibri"/>
              </a:rPr>
              <a:t>the classification error rate</a:t>
            </a:r>
            <a:endParaRPr sz="2000">
              <a:solidFill>
                <a:srgbClr val="404040"/>
              </a:solidFill>
              <a:latin typeface="Calibri"/>
              <a:ea typeface="Calibri"/>
              <a:cs typeface="Calibri"/>
              <a:sym typeface="Calibri"/>
            </a:endParaRPr>
          </a:p>
        </p:txBody>
      </p:sp>
      <p:pic>
        <p:nvPicPr>
          <p:cNvPr id="200" name="Google Shape;200;g107b7b3e287_5_13"/>
          <p:cNvPicPr preferRelativeResize="0"/>
          <p:nvPr/>
        </p:nvPicPr>
        <p:blipFill>
          <a:blip r:embed="rId5">
            <a:alphaModFix/>
          </a:blip>
          <a:stretch>
            <a:fillRect/>
          </a:stretch>
        </p:blipFill>
        <p:spPr>
          <a:xfrm>
            <a:off x="6135325" y="1918500"/>
            <a:ext cx="2740750" cy="96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72ff870e3_3_71"/>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7" name="Google Shape;207;g1072ff870e3_3_71"/>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1</a:t>
            </a:r>
            <a:r>
              <a:rPr lang="en-US" sz="2400">
                <a:solidFill>
                  <a:schemeClr val="lt1"/>
                </a:solidFill>
                <a:latin typeface="Calibri"/>
                <a:ea typeface="Calibri"/>
                <a:cs typeface="Calibri"/>
                <a:sym typeface="Calibri"/>
              </a:rPr>
              <a:t>. k nearest neighbors (KNN)</a:t>
            </a:r>
            <a:endParaRPr/>
          </a:p>
        </p:txBody>
      </p:sp>
      <p:sp>
        <p:nvSpPr>
          <p:cNvPr id="208" name="Google Shape;208;g1072ff870e3_3_71"/>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09" name="Google Shape;209;g1072ff870e3_3_71"/>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10" name="Google Shape;210;g1072ff870e3_3_71"/>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211" name="Google Shape;211;g1072ff870e3_3_71"/>
          <p:cNvGraphicFramePr/>
          <p:nvPr/>
        </p:nvGraphicFramePr>
        <p:xfrm>
          <a:off x="4474575" y="2443563"/>
          <a:ext cx="3000000" cy="3000000"/>
        </p:xfrm>
        <a:graphic>
          <a:graphicData uri="http://schemas.openxmlformats.org/drawingml/2006/table">
            <a:tbl>
              <a:tblPr>
                <a:noFill/>
                <a:tableStyleId>{D1B18465-A0AD-4D4D-8836-E8411EB0A604}</a:tableStyleId>
              </a:tblPr>
              <a:tblGrid>
                <a:gridCol w="1300350"/>
                <a:gridCol w="965475"/>
                <a:gridCol w="1032475"/>
                <a:gridCol w="988550"/>
              </a:tblGrid>
              <a:tr h="439500">
                <a:tc>
                  <a:txBody>
                    <a:bodyPr/>
                    <a:lstStyle/>
                    <a:p>
                      <a:pPr indent="0" lvl="0" marL="0" rtl="0" algn="ctr">
                        <a:spcBef>
                          <a:spcPts val="0"/>
                        </a:spcBef>
                        <a:spcAft>
                          <a:spcPts val="0"/>
                        </a:spcAft>
                        <a:buNone/>
                      </a:pPr>
                      <a:r>
                        <a:rPr b="1" lang="en-US" sz="1300"/>
                        <a:t>Techniques</a:t>
                      </a:r>
                      <a:endParaRPr b="1" sz="13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ER</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 Sp</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Sn</a:t>
                      </a:r>
                      <a:endParaRPr b="1"/>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KNN </a:t>
                      </a:r>
                      <a:endParaRPr/>
                    </a:p>
                    <a:p>
                      <a:pPr indent="0" lvl="0" marL="0" rtl="0" algn="l">
                        <a:spcBef>
                          <a:spcPts val="0"/>
                        </a:spcBef>
                        <a:spcAft>
                          <a:spcPts val="0"/>
                        </a:spcAft>
                        <a:buNone/>
                      </a:pPr>
                      <a:r>
                        <a:rPr lang="en-US"/>
                        <a:t>(paper)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0.15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0.90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KNN (reproduce)</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FF0000"/>
                          </a:solidFill>
                        </a:rPr>
                        <a:t>0.12</a:t>
                      </a:r>
                      <a:endParaRPr>
                        <a:solidFill>
                          <a:srgbClr val="FF0000"/>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0.90</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FF0000"/>
                          </a:solidFill>
                        </a:rPr>
                        <a:t>0.</a:t>
                      </a:r>
                      <a:r>
                        <a:rPr lang="en-US">
                          <a:solidFill>
                            <a:srgbClr val="FF0000"/>
                          </a:solidFill>
                        </a:rPr>
                        <a:t>83</a:t>
                      </a:r>
                      <a:endParaRPr>
                        <a:solidFill>
                          <a:srgbClr val="FF0000"/>
                        </a:solidFill>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pic>
        <p:nvPicPr>
          <p:cNvPr id="212" name="Google Shape;212;g1072ff870e3_3_71"/>
          <p:cNvPicPr preferRelativeResize="0"/>
          <p:nvPr/>
        </p:nvPicPr>
        <p:blipFill>
          <a:blip r:embed="rId4">
            <a:alphaModFix/>
          </a:blip>
          <a:stretch>
            <a:fillRect/>
          </a:stretch>
        </p:blipFill>
        <p:spPr>
          <a:xfrm>
            <a:off x="151600" y="924050"/>
            <a:ext cx="3978125" cy="3656800"/>
          </a:xfrm>
          <a:prstGeom prst="rect">
            <a:avLst/>
          </a:prstGeom>
          <a:noFill/>
          <a:ln>
            <a:noFill/>
          </a:ln>
        </p:spPr>
      </p:pic>
      <p:sp>
        <p:nvSpPr>
          <p:cNvPr id="213" name="Google Shape;213;g1072ff870e3_3_71"/>
          <p:cNvSpPr txBox="1"/>
          <p:nvPr/>
        </p:nvSpPr>
        <p:spPr>
          <a:xfrm>
            <a:off x="228600" y="530875"/>
            <a:ext cx="26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Calibri"/>
              <a:buNone/>
            </a:pPr>
            <a:r>
              <a:rPr lang="en-US" sz="2000">
                <a:solidFill>
                  <a:schemeClr val="dk1"/>
                </a:solidFill>
                <a:latin typeface="Calibri"/>
                <a:ea typeface="Calibri"/>
                <a:cs typeface="Calibri"/>
                <a:sym typeface="Calibri"/>
              </a:rPr>
              <a:t>Our reproduce result:</a:t>
            </a:r>
            <a:r>
              <a:rPr i="0" lang="en-US" sz="2000" u="none">
                <a:solidFill>
                  <a:schemeClr val="dk1"/>
                </a:solidFill>
                <a:latin typeface="Calibri"/>
                <a:ea typeface="Calibri"/>
                <a:cs typeface="Calibri"/>
                <a:sym typeface="Calibri"/>
              </a:rPr>
              <a:t> </a:t>
            </a:r>
            <a:endParaRPr>
              <a:solidFill>
                <a:schemeClr val="dk1"/>
              </a:solidFill>
            </a:endParaRPr>
          </a:p>
        </p:txBody>
      </p:sp>
      <p:sp>
        <p:nvSpPr>
          <p:cNvPr id="214" name="Google Shape;214;g1072ff870e3_3_71"/>
          <p:cNvSpPr txBox="1"/>
          <p:nvPr/>
        </p:nvSpPr>
        <p:spPr>
          <a:xfrm>
            <a:off x="4474575" y="1141775"/>
            <a:ext cx="3592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0000"/>
                </a:solidFill>
                <a:latin typeface="Calibri"/>
                <a:ea typeface="Calibri"/>
                <a:cs typeface="Calibri"/>
                <a:sym typeface="Calibri"/>
              </a:rPr>
              <a:t>12 descriptors selected</a:t>
            </a:r>
            <a:endParaRPr sz="1900">
              <a:solidFill>
                <a:srgbClr val="FF0000"/>
              </a:solidFill>
              <a:latin typeface="Calibri"/>
              <a:ea typeface="Calibri"/>
              <a:cs typeface="Calibri"/>
              <a:sym typeface="Calibri"/>
            </a:endParaRPr>
          </a:p>
          <a:p>
            <a:pPr indent="0" lvl="0" marL="0" rtl="0" algn="l">
              <a:spcBef>
                <a:spcPts val="0"/>
              </a:spcBef>
              <a:spcAft>
                <a:spcPts val="0"/>
              </a:spcAft>
              <a:buNone/>
            </a:pPr>
            <a:r>
              <a:t/>
            </a:r>
            <a:endParaRPr sz="1900">
              <a:solidFill>
                <a:srgbClr val="FF0000"/>
              </a:solidFill>
              <a:latin typeface="Calibri"/>
              <a:ea typeface="Calibri"/>
              <a:cs typeface="Calibri"/>
              <a:sym typeface="Calibri"/>
            </a:endParaRPr>
          </a:p>
          <a:p>
            <a:pPr indent="0" lvl="0" marL="0" rtl="0" algn="l">
              <a:spcBef>
                <a:spcPts val="0"/>
              </a:spcBef>
              <a:spcAft>
                <a:spcPts val="0"/>
              </a:spcAft>
              <a:buNone/>
            </a:pPr>
            <a:r>
              <a:rPr lang="en-US" sz="1900">
                <a:solidFill>
                  <a:srgbClr val="FF0000"/>
                </a:solidFill>
                <a:latin typeface="Calibri"/>
                <a:ea typeface="Calibri"/>
                <a:cs typeface="Calibri"/>
                <a:sym typeface="Calibri"/>
              </a:rPr>
              <a:t>Euclidean distance</a:t>
            </a:r>
            <a:endParaRPr sz="1900">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72ff870e3_3_58"/>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1" name="Google Shape;221;g1072ff870e3_3_58"/>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2</a:t>
            </a:r>
            <a:r>
              <a:rPr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partial least squares </a:t>
            </a:r>
            <a:r>
              <a:rPr lang="en-US" sz="2400">
                <a:solidFill>
                  <a:schemeClr val="lt1"/>
                </a:solidFill>
                <a:latin typeface="Calibri"/>
                <a:ea typeface="Calibri"/>
                <a:cs typeface="Calibri"/>
                <a:sym typeface="Calibri"/>
              </a:rPr>
              <a:t>discriminant</a:t>
            </a:r>
            <a:r>
              <a:rPr lang="en-US" sz="2400">
                <a:solidFill>
                  <a:schemeClr val="lt1"/>
                </a:solidFill>
                <a:latin typeface="Calibri"/>
                <a:ea typeface="Calibri"/>
                <a:cs typeface="Calibri"/>
                <a:sym typeface="Calibri"/>
              </a:rPr>
              <a:t> analysis (</a:t>
            </a:r>
            <a:r>
              <a:rPr lang="en-US" sz="2400">
                <a:solidFill>
                  <a:schemeClr val="lt1"/>
                </a:solidFill>
                <a:latin typeface="Calibri"/>
                <a:ea typeface="Calibri"/>
                <a:cs typeface="Calibri"/>
                <a:sym typeface="Calibri"/>
              </a:rPr>
              <a:t>PLSDA)</a:t>
            </a:r>
            <a:endParaRPr/>
          </a:p>
        </p:txBody>
      </p:sp>
      <p:sp>
        <p:nvSpPr>
          <p:cNvPr id="222" name="Google Shape;222;g1072ff870e3_3_5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23" name="Google Shape;223;g1072ff870e3_3_5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24" name="Google Shape;224;g1072ff870e3_3_58"/>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225" name="Google Shape;225;g1072ff870e3_3_58"/>
          <p:cNvGraphicFramePr/>
          <p:nvPr/>
        </p:nvGraphicFramePr>
        <p:xfrm>
          <a:off x="4474575" y="1910163"/>
          <a:ext cx="3000000" cy="3000000"/>
        </p:xfrm>
        <a:graphic>
          <a:graphicData uri="http://schemas.openxmlformats.org/drawingml/2006/table">
            <a:tbl>
              <a:tblPr>
                <a:noFill/>
                <a:tableStyleId>{D1B18465-A0AD-4D4D-8836-E8411EB0A604}</a:tableStyleId>
              </a:tblPr>
              <a:tblGrid>
                <a:gridCol w="1300350"/>
                <a:gridCol w="965475"/>
                <a:gridCol w="1032475"/>
                <a:gridCol w="988550"/>
              </a:tblGrid>
              <a:tr h="439500">
                <a:tc>
                  <a:txBody>
                    <a:bodyPr/>
                    <a:lstStyle/>
                    <a:p>
                      <a:pPr indent="0" lvl="0" marL="0" rtl="0" algn="ctr">
                        <a:spcBef>
                          <a:spcPts val="0"/>
                        </a:spcBef>
                        <a:spcAft>
                          <a:spcPts val="0"/>
                        </a:spcAft>
                        <a:buNone/>
                      </a:pPr>
                      <a:r>
                        <a:rPr b="1" lang="en-US" sz="1300"/>
                        <a:t>Techniques</a:t>
                      </a:r>
                      <a:endParaRPr b="1" sz="13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ER</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 Sp</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Sn</a:t>
                      </a:r>
                      <a:endParaRPr b="1"/>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PLSDA</a:t>
                      </a:r>
                      <a:r>
                        <a:rPr lang="en-US"/>
                        <a:t> (paper)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0.15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PLSDA</a:t>
                      </a:r>
                      <a:r>
                        <a:rPr lang="en-US"/>
                        <a:t> (reproduce)</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0.15</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FF0000"/>
                          </a:solidFill>
                        </a:rPr>
                        <a:t>0.92</a:t>
                      </a:r>
                      <a:endParaRPr>
                        <a:solidFill>
                          <a:srgbClr val="FF0000"/>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0000FF"/>
                          </a:solidFill>
                        </a:rPr>
                        <a:t>0.72</a:t>
                      </a:r>
                      <a:endParaRPr>
                        <a:solidFill>
                          <a:srgbClr val="0000FF"/>
                        </a:solidFill>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226" name="Google Shape;226;g1072ff870e3_3_58"/>
          <p:cNvSpPr txBox="1"/>
          <p:nvPr/>
        </p:nvSpPr>
        <p:spPr>
          <a:xfrm>
            <a:off x="228600" y="530875"/>
            <a:ext cx="26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Calibri"/>
              <a:buNone/>
            </a:pPr>
            <a:r>
              <a:rPr lang="en-US" sz="2000">
                <a:solidFill>
                  <a:schemeClr val="dk1"/>
                </a:solidFill>
                <a:latin typeface="Calibri"/>
                <a:ea typeface="Calibri"/>
                <a:cs typeface="Calibri"/>
                <a:sym typeface="Calibri"/>
              </a:rPr>
              <a:t>Our reproduce result:</a:t>
            </a:r>
            <a:r>
              <a:rPr i="0" lang="en-US" sz="2000" u="none">
                <a:solidFill>
                  <a:schemeClr val="dk1"/>
                </a:solidFill>
                <a:latin typeface="Calibri"/>
                <a:ea typeface="Calibri"/>
                <a:cs typeface="Calibri"/>
                <a:sym typeface="Calibri"/>
              </a:rPr>
              <a:t> </a:t>
            </a:r>
            <a:endParaRPr>
              <a:solidFill>
                <a:schemeClr val="dk1"/>
              </a:solidFill>
            </a:endParaRPr>
          </a:p>
        </p:txBody>
      </p:sp>
      <p:sp>
        <p:nvSpPr>
          <p:cNvPr id="227" name="Google Shape;227;g1072ff870e3_3_58"/>
          <p:cNvSpPr txBox="1"/>
          <p:nvPr/>
        </p:nvSpPr>
        <p:spPr>
          <a:xfrm>
            <a:off x="4474575" y="1065575"/>
            <a:ext cx="359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0000"/>
                </a:solidFill>
                <a:latin typeface="Calibri"/>
                <a:ea typeface="Calibri"/>
                <a:cs typeface="Calibri"/>
                <a:sym typeface="Calibri"/>
              </a:rPr>
              <a:t>23</a:t>
            </a:r>
            <a:r>
              <a:rPr lang="en-US" sz="1900">
                <a:solidFill>
                  <a:srgbClr val="FF0000"/>
                </a:solidFill>
                <a:latin typeface="Calibri"/>
                <a:ea typeface="Calibri"/>
                <a:cs typeface="Calibri"/>
                <a:sym typeface="Calibri"/>
              </a:rPr>
              <a:t> descriptors selected</a:t>
            </a:r>
            <a:endParaRPr sz="1900">
              <a:solidFill>
                <a:srgbClr val="FF0000"/>
              </a:solidFill>
              <a:latin typeface="Calibri"/>
              <a:ea typeface="Calibri"/>
              <a:cs typeface="Calibri"/>
              <a:sym typeface="Calibri"/>
            </a:endParaRPr>
          </a:p>
        </p:txBody>
      </p:sp>
      <p:pic>
        <p:nvPicPr>
          <p:cNvPr id="228" name="Google Shape;228;g1072ff870e3_3_58"/>
          <p:cNvPicPr preferRelativeResize="0"/>
          <p:nvPr/>
        </p:nvPicPr>
        <p:blipFill>
          <a:blip r:embed="rId4">
            <a:alphaModFix/>
          </a:blip>
          <a:stretch>
            <a:fillRect/>
          </a:stretch>
        </p:blipFill>
        <p:spPr>
          <a:xfrm>
            <a:off x="179375" y="953369"/>
            <a:ext cx="3905824" cy="35948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72ff870e3_3_82"/>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5" name="Google Shape;235;g1072ff870e3_3_82"/>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3</a:t>
            </a:r>
            <a:r>
              <a:rPr lang="en-US" sz="2400">
                <a:solidFill>
                  <a:schemeClr val="lt1"/>
                </a:solidFill>
                <a:latin typeface="Calibri"/>
                <a:ea typeface="Calibri"/>
                <a:cs typeface="Calibri"/>
                <a:sym typeface="Calibri"/>
              </a:rPr>
              <a:t>. support vector machines (SVM)</a:t>
            </a:r>
            <a:endParaRPr/>
          </a:p>
        </p:txBody>
      </p:sp>
      <p:sp>
        <p:nvSpPr>
          <p:cNvPr id="236" name="Google Shape;236;g1072ff870e3_3_8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37" name="Google Shape;237;g1072ff870e3_3_8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38" name="Google Shape;238;g1072ff870e3_3_82"/>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239" name="Google Shape;239;g1072ff870e3_3_82"/>
          <p:cNvGraphicFramePr/>
          <p:nvPr/>
        </p:nvGraphicFramePr>
        <p:xfrm>
          <a:off x="4474575" y="1910163"/>
          <a:ext cx="3000000" cy="3000000"/>
        </p:xfrm>
        <a:graphic>
          <a:graphicData uri="http://schemas.openxmlformats.org/drawingml/2006/table">
            <a:tbl>
              <a:tblPr>
                <a:noFill/>
                <a:tableStyleId>{D1B18465-A0AD-4D4D-8836-E8411EB0A604}</a:tableStyleId>
              </a:tblPr>
              <a:tblGrid>
                <a:gridCol w="1300350"/>
                <a:gridCol w="965475"/>
                <a:gridCol w="1032475"/>
                <a:gridCol w="988550"/>
              </a:tblGrid>
              <a:tr h="439500">
                <a:tc>
                  <a:txBody>
                    <a:bodyPr/>
                    <a:lstStyle/>
                    <a:p>
                      <a:pPr indent="0" lvl="0" marL="0" rtl="0" algn="ctr">
                        <a:spcBef>
                          <a:spcPts val="0"/>
                        </a:spcBef>
                        <a:spcAft>
                          <a:spcPts val="0"/>
                        </a:spcAft>
                        <a:buNone/>
                      </a:pPr>
                      <a:r>
                        <a:rPr b="1" lang="en-US" sz="1300"/>
                        <a:t>Techniques</a:t>
                      </a:r>
                      <a:endParaRPr b="1" sz="13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ER</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 Sp</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Sn</a:t>
                      </a:r>
                      <a:endParaRPr b="1"/>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a:t>
                      </a:r>
                      <a:r>
                        <a:rPr lang="en-US"/>
                        <a:t> </a:t>
                      </a:r>
                      <a:endParaRPr/>
                    </a:p>
                    <a:p>
                      <a:pPr indent="0" lvl="0" marL="0" rtl="0" algn="l">
                        <a:spcBef>
                          <a:spcPts val="0"/>
                        </a:spcBef>
                        <a:spcAft>
                          <a:spcPts val="0"/>
                        </a:spcAft>
                        <a:buNone/>
                      </a:pPr>
                      <a:r>
                        <a:rPr lang="en-US"/>
                        <a:t>(paper)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0.14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0.91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a:t>
                      </a:r>
                      <a:r>
                        <a:rPr lang="en-US"/>
                        <a:t> (reproduce)</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0000FF"/>
                          </a:solidFill>
                        </a:rPr>
                        <a:t>0.15</a:t>
                      </a:r>
                      <a:endParaRPr>
                        <a:solidFill>
                          <a:srgbClr val="0000FF"/>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FF0000"/>
                          </a:solidFill>
                        </a:rPr>
                        <a:t>0.92</a:t>
                      </a:r>
                      <a:endParaRPr>
                        <a:solidFill>
                          <a:srgbClr val="FF0000"/>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rgbClr val="0000FF"/>
                          </a:solidFill>
                        </a:rPr>
                        <a:t>0.72</a:t>
                      </a:r>
                      <a:endParaRPr>
                        <a:solidFill>
                          <a:srgbClr val="0000FF"/>
                        </a:solidFill>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240" name="Google Shape;240;g1072ff870e3_3_82"/>
          <p:cNvSpPr txBox="1"/>
          <p:nvPr/>
        </p:nvSpPr>
        <p:spPr>
          <a:xfrm>
            <a:off x="228600" y="530875"/>
            <a:ext cx="26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Calibri"/>
              <a:buNone/>
            </a:pPr>
            <a:r>
              <a:rPr lang="en-US" sz="2000">
                <a:solidFill>
                  <a:schemeClr val="dk1"/>
                </a:solidFill>
                <a:latin typeface="Calibri"/>
                <a:ea typeface="Calibri"/>
                <a:cs typeface="Calibri"/>
                <a:sym typeface="Calibri"/>
              </a:rPr>
              <a:t>Our reproduce result:</a:t>
            </a:r>
            <a:r>
              <a:rPr i="0" lang="en-US" sz="2000" u="none">
                <a:solidFill>
                  <a:schemeClr val="dk1"/>
                </a:solidFill>
                <a:latin typeface="Calibri"/>
                <a:ea typeface="Calibri"/>
                <a:cs typeface="Calibri"/>
                <a:sym typeface="Calibri"/>
              </a:rPr>
              <a:t> </a:t>
            </a:r>
            <a:endParaRPr>
              <a:solidFill>
                <a:schemeClr val="dk1"/>
              </a:solidFill>
            </a:endParaRPr>
          </a:p>
        </p:txBody>
      </p:sp>
      <p:sp>
        <p:nvSpPr>
          <p:cNvPr id="241" name="Google Shape;241;g1072ff870e3_3_82"/>
          <p:cNvSpPr txBox="1"/>
          <p:nvPr/>
        </p:nvSpPr>
        <p:spPr>
          <a:xfrm>
            <a:off x="4474575" y="1065575"/>
            <a:ext cx="359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0000"/>
                </a:solidFill>
                <a:latin typeface="Calibri"/>
                <a:ea typeface="Calibri"/>
                <a:cs typeface="Calibri"/>
                <a:sym typeface="Calibri"/>
              </a:rPr>
              <a:t>14 descriptors selected</a:t>
            </a:r>
            <a:endParaRPr sz="1900">
              <a:solidFill>
                <a:srgbClr val="FF0000"/>
              </a:solidFill>
              <a:latin typeface="Calibri"/>
              <a:ea typeface="Calibri"/>
              <a:cs typeface="Calibri"/>
              <a:sym typeface="Calibri"/>
            </a:endParaRPr>
          </a:p>
        </p:txBody>
      </p:sp>
      <p:pic>
        <p:nvPicPr>
          <p:cNvPr id="242" name="Google Shape;242;g1072ff870e3_3_82"/>
          <p:cNvPicPr preferRelativeResize="0"/>
          <p:nvPr/>
        </p:nvPicPr>
        <p:blipFill>
          <a:blip r:embed="rId4">
            <a:alphaModFix/>
          </a:blip>
          <a:stretch>
            <a:fillRect/>
          </a:stretch>
        </p:blipFill>
        <p:spPr>
          <a:xfrm>
            <a:off x="152400" y="939329"/>
            <a:ext cx="3978126" cy="36917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7b7b3e287_5_48"/>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9" name="Google Shape;249;g107b7b3e287_5_48"/>
          <p:cNvSpPr txBox="1"/>
          <p:nvPr/>
        </p:nvSpPr>
        <p:spPr>
          <a:xfrm>
            <a:off x="228600" y="0"/>
            <a:ext cx="66990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SVM-improved</a:t>
            </a:r>
            <a:endParaRPr/>
          </a:p>
        </p:txBody>
      </p:sp>
      <p:sp>
        <p:nvSpPr>
          <p:cNvPr id="250" name="Google Shape;250;g107b7b3e287_5_4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51" name="Google Shape;251;g107b7b3e287_5_4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52" name="Google Shape;252;g107b7b3e287_5_48"/>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253" name="Google Shape;253;g107b7b3e287_5_48"/>
          <p:cNvGraphicFramePr/>
          <p:nvPr/>
        </p:nvGraphicFramePr>
        <p:xfrm>
          <a:off x="4474575" y="1910163"/>
          <a:ext cx="3000000" cy="3000000"/>
        </p:xfrm>
        <a:graphic>
          <a:graphicData uri="http://schemas.openxmlformats.org/drawingml/2006/table">
            <a:tbl>
              <a:tblPr>
                <a:noFill/>
                <a:tableStyleId>{D1B18465-A0AD-4D4D-8836-E8411EB0A604}</a:tableStyleId>
              </a:tblPr>
              <a:tblGrid>
                <a:gridCol w="1300350"/>
                <a:gridCol w="965475"/>
                <a:gridCol w="1032475"/>
                <a:gridCol w="988550"/>
              </a:tblGrid>
              <a:tr h="439500">
                <a:tc>
                  <a:txBody>
                    <a:bodyPr/>
                    <a:lstStyle/>
                    <a:p>
                      <a:pPr indent="0" lvl="0" marL="0" rtl="0" algn="ctr">
                        <a:spcBef>
                          <a:spcPts val="0"/>
                        </a:spcBef>
                        <a:spcAft>
                          <a:spcPts val="0"/>
                        </a:spcAft>
                        <a:buNone/>
                      </a:pPr>
                      <a:r>
                        <a:rPr b="1" lang="en-US" sz="1300"/>
                        <a:t>Techniques</a:t>
                      </a:r>
                      <a:endParaRPr b="1" sz="13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ER</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 Sp</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Sn</a:t>
                      </a:r>
                      <a:endParaRPr b="1"/>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 </a:t>
                      </a:r>
                      <a:endParaRPr/>
                    </a:p>
                    <a:p>
                      <a:pPr indent="0" lvl="0" marL="0" rtl="0" algn="l">
                        <a:spcBef>
                          <a:spcPts val="0"/>
                        </a:spcBef>
                        <a:spcAft>
                          <a:spcPts val="0"/>
                        </a:spcAft>
                        <a:buNone/>
                      </a:pPr>
                      <a:r>
                        <a:rPr lang="en-US"/>
                        <a:t>(paper)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0.14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0.91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 (reproduce)</a:t>
                      </a:r>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0000FF"/>
                          </a:solidFill>
                        </a:rPr>
                        <a:t>0.15</a:t>
                      </a:r>
                      <a:endParaRPr>
                        <a:solidFill>
                          <a:srgbClr val="0000FF"/>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FF0000"/>
                          </a:solidFill>
                        </a:rPr>
                        <a:t>0.92</a:t>
                      </a:r>
                      <a:endParaRPr>
                        <a:solidFill>
                          <a:srgbClr val="FF0000"/>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0000FF"/>
                          </a:solidFill>
                        </a:rPr>
                        <a:t>0.72</a:t>
                      </a:r>
                      <a:endParaRPr>
                        <a:solidFill>
                          <a:srgbClr val="0000FF"/>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 (reproduce-</a:t>
                      </a:r>
                      <a:r>
                        <a:rPr lang="en-US"/>
                        <a:t>improved</a:t>
                      </a:r>
                      <a:r>
                        <a:rPr lang="en-US"/>
                        <a: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FF0000"/>
                          </a:solidFill>
                        </a:rPr>
                        <a:t>0.12</a:t>
                      </a:r>
                      <a:endParaRPr>
                        <a:solidFill>
                          <a:srgbClr val="FF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FF0000"/>
                          </a:solidFill>
                        </a:rPr>
                        <a:t>0.93</a:t>
                      </a:r>
                      <a:endParaRPr>
                        <a:solidFill>
                          <a:srgbClr val="FF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0000FF"/>
                          </a:solidFill>
                        </a:rPr>
                        <a:t>0.76</a:t>
                      </a:r>
                      <a:endParaRPr>
                        <a:solidFill>
                          <a:srgbClr val="0000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4" name="Google Shape;254;g107b7b3e287_5_48"/>
          <p:cNvSpPr txBox="1"/>
          <p:nvPr/>
        </p:nvSpPr>
        <p:spPr>
          <a:xfrm>
            <a:off x="228600" y="530875"/>
            <a:ext cx="26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Calibri"/>
              <a:buNone/>
            </a:pPr>
            <a:r>
              <a:rPr lang="en-US" sz="2000">
                <a:solidFill>
                  <a:schemeClr val="dk1"/>
                </a:solidFill>
                <a:latin typeface="Calibri"/>
                <a:ea typeface="Calibri"/>
                <a:cs typeface="Calibri"/>
                <a:sym typeface="Calibri"/>
              </a:rPr>
              <a:t>Our reproduce result:</a:t>
            </a:r>
            <a:r>
              <a:rPr i="0" lang="en-US" sz="2000" u="none">
                <a:solidFill>
                  <a:schemeClr val="dk1"/>
                </a:solidFill>
                <a:latin typeface="Calibri"/>
                <a:ea typeface="Calibri"/>
                <a:cs typeface="Calibri"/>
                <a:sym typeface="Calibri"/>
              </a:rPr>
              <a:t> </a:t>
            </a:r>
            <a:endParaRPr>
              <a:solidFill>
                <a:schemeClr val="dk1"/>
              </a:solidFill>
            </a:endParaRPr>
          </a:p>
        </p:txBody>
      </p:sp>
      <p:sp>
        <p:nvSpPr>
          <p:cNvPr id="255" name="Google Shape;255;g107b7b3e287_5_48"/>
          <p:cNvSpPr txBox="1"/>
          <p:nvPr/>
        </p:nvSpPr>
        <p:spPr>
          <a:xfrm>
            <a:off x="4474575" y="695775"/>
            <a:ext cx="3592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0000"/>
                </a:solidFill>
                <a:latin typeface="Calibri"/>
                <a:ea typeface="Calibri"/>
                <a:cs typeface="Calibri"/>
                <a:sym typeface="Calibri"/>
              </a:rPr>
              <a:t>14 descriptors selected</a:t>
            </a:r>
            <a:endParaRPr sz="1900">
              <a:solidFill>
                <a:srgbClr val="FF0000"/>
              </a:solidFill>
              <a:latin typeface="Calibri"/>
              <a:ea typeface="Calibri"/>
              <a:cs typeface="Calibri"/>
              <a:sym typeface="Calibri"/>
            </a:endParaRPr>
          </a:p>
          <a:p>
            <a:pPr indent="0" lvl="0" marL="0" rtl="0" algn="l">
              <a:spcBef>
                <a:spcPts val="0"/>
              </a:spcBef>
              <a:spcAft>
                <a:spcPts val="0"/>
              </a:spcAft>
              <a:buNone/>
            </a:pPr>
            <a:r>
              <a:t/>
            </a:r>
            <a:endParaRPr sz="1900">
              <a:solidFill>
                <a:srgbClr val="FF0000"/>
              </a:solidFill>
              <a:latin typeface="Calibri"/>
              <a:ea typeface="Calibri"/>
              <a:cs typeface="Calibri"/>
              <a:sym typeface="Calibri"/>
            </a:endParaRPr>
          </a:p>
          <a:p>
            <a:pPr indent="0" lvl="0" marL="0" rtl="0" algn="l">
              <a:spcBef>
                <a:spcPts val="0"/>
              </a:spcBef>
              <a:spcAft>
                <a:spcPts val="0"/>
              </a:spcAft>
              <a:buNone/>
            </a:pPr>
            <a:r>
              <a:rPr lang="en-US" sz="1900">
                <a:solidFill>
                  <a:srgbClr val="FF0000"/>
                </a:solidFill>
                <a:latin typeface="Calibri"/>
                <a:ea typeface="Calibri"/>
                <a:cs typeface="Calibri"/>
                <a:sym typeface="Calibri"/>
              </a:rPr>
              <a:t>5-fold cross-validation ==&gt;7-fold</a:t>
            </a:r>
            <a:endParaRPr sz="1900">
              <a:solidFill>
                <a:srgbClr val="FF0000"/>
              </a:solidFill>
              <a:latin typeface="Calibri"/>
              <a:ea typeface="Calibri"/>
              <a:cs typeface="Calibri"/>
              <a:sym typeface="Calibri"/>
            </a:endParaRPr>
          </a:p>
        </p:txBody>
      </p:sp>
      <p:pic>
        <p:nvPicPr>
          <p:cNvPr id="256" name="Google Shape;256;g107b7b3e287_5_48"/>
          <p:cNvPicPr preferRelativeResize="0"/>
          <p:nvPr/>
        </p:nvPicPr>
        <p:blipFill>
          <a:blip r:embed="rId4">
            <a:alphaModFix/>
          </a:blip>
          <a:stretch>
            <a:fillRect/>
          </a:stretch>
        </p:blipFill>
        <p:spPr>
          <a:xfrm>
            <a:off x="140775" y="939325"/>
            <a:ext cx="4093549" cy="3655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16x9_grey.jpg" id="262" name="Google Shape;262;g1072d2ddc07_0_0"/>
          <p:cNvPicPr preferRelativeResize="0"/>
          <p:nvPr/>
        </p:nvPicPr>
        <p:blipFill rotWithShape="1">
          <a:blip r:embed="rId3">
            <a:alphaModFix/>
          </a:blip>
          <a:srcRect b="0" l="0" r="0" t="0"/>
          <a:stretch/>
        </p:blipFill>
        <p:spPr>
          <a:xfrm>
            <a:off x="0" y="0"/>
            <a:ext cx="9143998" cy="5143500"/>
          </a:xfrm>
          <a:prstGeom prst="rect">
            <a:avLst/>
          </a:prstGeom>
          <a:noFill/>
          <a:ln>
            <a:noFill/>
          </a:ln>
        </p:spPr>
      </p:pic>
      <p:sp>
        <p:nvSpPr>
          <p:cNvPr id="263" name="Google Shape;263;g1072d2ddc07_0_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64" name="Google Shape;264;g1072d2ddc07_0_0"/>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265" name="Google Shape;265;g1072d2ddc07_0_0"/>
          <p:cNvSpPr txBox="1"/>
          <p:nvPr/>
        </p:nvSpPr>
        <p:spPr>
          <a:xfrm>
            <a:off x="0" y="1709850"/>
            <a:ext cx="9144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3200">
                <a:solidFill>
                  <a:schemeClr val="lt1"/>
                </a:solidFill>
                <a:latin typeface="Calibri"/>
                <a:ea typeface="Calibri"/>
                <a:cs typeface="Calibri"/>
                <a:sym typeface="Calibri"/>
              </a:rPr>
              <a:t>Part 3: Other Techniques Implementation</a:t>
            </a:r>
            <a:endParaRPr/>
          </a:p>
          <a:p>
            <a:pPr indent="0" lvl="0" marL="0" marR="0" rtl="0" algn="l">
              <a:lnSpc>
                <a:spcPct val="100000"/>
              </a:lnSpc>
              <a:spcBef>
                <a:spcPts val="0"/>
              </a:spcBef>
              <a:spcAft>
                <a:spcPts val="0"/>
              </a:spcAft>
              <a:buClr>
                <a:schemeClr val="lt1"/>
              </a:buClr>
              <a:buSzPts val="1800"/>
              <a:buFont typeface="Calibri"/>
              <a:buNone/>
            </a:pPr>
            <a:r>
              <a:t/>
            </a:r>
            <a:endParaRPr i="1" sz="1800">
              <a:solidFill>
                <a:schemeClr val="lt1"/>
              </a:solidFill>
              <a:latin typeface="Calibri"/>
              <a:ea typeface="Calibri"/>
              <a:cs typeface="Calibri"/>
              <a:sym typeface="Calibri"/>
            </a:endParaRPr>
          </a:p>
        </p:txBody>
      </p:sp>
      <p:sp>
        <p:nvSpPr>
          <p:cNvPr id="266" name="Google Shape;266;g1072d2ddc07_0_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3" name="Google Shape;273;p23"/>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Overview</a:t>
            </a:r>
            <a:endParaRPr/>
          </a:p>
        </p:txBody>
      </p:sp>
      <p:sp>
        <p:nvSpPr>
          <p:cNvPr id="274" name="Google Shape;274;p23"/>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75" name="Google Shape;275;p23"/>
          <p:cNvPicPr preferRelativeResize="0"/>
          <p:nvPr/>
        </p:nvPicPr>
        <p:blipFill rotWithShape="1">
          <a:blip r:embed="rId3">
            <a:alphaModFix/>
          </a:blip>
          <a:srcRect b="0" l="0" r="0" t="0"/>
          <a:stretch/>
        </p:blipFill>
        <p:spPr>
          <a:xfrm>
            <a:off x="7162800" y="4803775"/>
            <a:ext cx="1827212" cy="222250"/>
          </a:xfrm>
          <a:prstGeom prst="rect">
            <a:avLst/>
          </a:prstGeom>
          <a:noFill/>
          <a:ln>
            <a:noFill/>
          </a:ln>
        </p:spPr>
      </p:pic>
      <p:sp>
        <p:nvSpPr>
          <p:cNvPr id="276" name="Google Shape;276;p23"/>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277" name="Google Shape;277;p23"/>
          <p:cNvSpPr/>
          <p:nvPr/>
        </p:nvSpPr>
        <p:spPr>
          <a:xfrm>
            <a:off x="954600" y="1536150"/>
            <a:ext cx="2662800" cy="2075700"/>
          </a:xfrm>
          <a:prstGeom prst="ellipse">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400">
                <a:solidFill>
                  <a:schemeClr val="lt1"/>
                </a:solidFill>
              </a:rPr>
              <a:t>Methods</a:t>
            </a:r>
            <a:endParaRPr sz="3400">
              <a:solidFill>
                <a:schemeClr val="lt1"/>
              </a:solidFill>
            </a:endParaRPr>
          </a:p>
        </p:txBody>
      </p:sp>
      <p:pic>
        <p:nvPicPr>
          <p:cNvPr id="278" name="Google Shape;278;p23"/>
          <p:cNvPicPr preferRelativeResize="0"/>
          <p:nvPr/>
        </p:nvPicPr>
        <p:blipFill>
          <a:blip r:embed="rId4">
            <a:alphaModFix/>
          </a:blip>
          <a:stretch>
            <a:fillRect/>
          </a:stretch>
        </p:blipFill>
        <p:spPr>
          <a:xfrm>
            <a:off x="4572000" y="893975"/>
            <a:ext cx="3275850" cy="336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07b7b3e287_4_109"/>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5" name="Google Shape;285;g107b7b3e287_4_109"/>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LDA(Linear Discriminant Analysis)</a:t>
            </a:r>
            <a:endParaRPr/>
          </a:p>
        </p:txBody>
      </p:sp>
      <p:sp>
        <p:nvSpPr>
          <p:cNvPr id="286" name="Google Shape;286;g107b7b3e287_4_10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87" name="Google Shape;287;g107b7b3e287_4_10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288" name="Google Shape;288;g107b7b3e287_4_109"/>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289" name="Google Shape;289;g107b7b3e287_4_109"/>
          <p:cNvPicPr preferRelativeResize="0"/>
          <p:nvPr/>
        </p:nvPicPr>
        <p:blipFill>
          <a:blip r:embed="rId4">
            <a:alphaModFix/>
          </a:blip>
          <a:stretch>
            <a:fillRect/>
          </a:stretch>
        </p:blipFill>
        <p:spPr>
          <a:xfrm>
            <a:off x="3999950" y="1017850"/>
            <a:ext cx="4572001" cy="3229776"/>
          </a:xfrm>
          <a:prstGeom prst="rect">
            <a:avLst/>
          </a:prstGeom>
          <a:noFill/>
          <a:ln>
            <a:noFill/>
          </a:ln>
        </p:spPr>
      </p:pic>
      <p:sp>
        <p:nvSpPr>
          <p:cNvPr id="290" name="Google Shape;290;g107b7b3e287_4_109"/>
          <p:cNvSpPr txBox="1"/>
          <p:nvPr/>
        </p:nvSpPr>
        <p:spPr>
          <a:xfrm>
            <a:off x="228600" y="800100"/>
            <a:ext cx="386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t>lda.fit &lt;- lda(class ~ ., data = qsar_train)</a:t>
            </a:r>
            <a:endParaRPr/>
          </a:p>
          <a:p>
            <a:pPr indent="0" lvl="0" marL="0" rtl="0" algn="l">
              <a:spcBef>
                <a:spcPts val="0"/>
              </a:spcBef>
              <a:spcAft>
                <a:spcPts val="0"/>
              </a:spcAft>
              <a:buClr>
                <a:schemeClr val="dk1"/>
              </a:buClr>
              <a:buSzPts val="1100"/>
              <a:buFont typeface="Arial"/>
              <a:buNone/>
            </a:pPr>
            <a:r>
              <a:rPr lang="en-US"/>
              <a:t>lda.pred &lt;- predict(lda.fit, qsar_test)</a:t>
            </a:r>
            <a:endParaRPr/>
          </a:p>
          <a:p>
            <a:pPr indent="0" lvl="0" marL="0" rtl="0" algn="l">
              <a:spcBef>
                <a:spcPts val="0"/>
              </a:spcBef>
              <a:spcAft>
                <a:spcPts val="0"/>
              </a:spcAft>
              <a:buClr>
                <a:schemeClr val="dk1"/>
              </a:buClr>
              <a:buSzPts val="1100"/>
              <a:buFont typeface="Arial"/>
              <a:buNone/>
            </a:pPr>
            <a:r>
              <a:rPr lang="en-US"/>
              <a:t>table(lda.class, qsar_test$class)</a:t>
            </a:r>
            <a:endParaRPr/>
          </a:p>
          <a:p>
            <a:pPr indent="0" lvl="0" marL="0" rtl="0" algn="l">
              <a:spcBef>
                <a:spcPts val="0"/>
              </a:spcBef>
              <a:spcAft>
                <a:spcPts val="0"/>
              </a:spcAft>
              <a:buClr>
                <a:schemeClr val="dk1"/>
              </a:buClr>
              <a:buSzPts val="1100"/>
              <a:buFont typeface="Arial"/>
              <a:buNone/>
            </a:pPr>
            <a:r>
              <a:rPr lang="en-US"/>
              <a:t>mean(lda.class == qsar_test$class)</a:t>
            </a:r>
            <a:endParaRPr/>
          </a:p>
          <a:p>
            <a:pPr indent="0" lvl="0" marL="0" rtl="0" algn="l">
              <a:spcBef>
                <a:spcPts val="0"/>
              </a:spcBef>
              <a:spcAft>
                <a:spcPts val="0"/>
              </a:spcAft>
              <a:buNone/>
            </a:pPr>
            <a:r>
              <a:t/>
            </a:r>
            <a:endParaRPr/>
          </a:p>
        </p:txBody>
      </p:sp>
      <p:sp>
        <p:nvSpPr>
          <p:cNvPr id="291" name="Google Shape;291;g107b7b3e287_4_109"/>
          <p:cNvSpPr/>
          <p:nvPr/>
        </p:nvSpPr>
        <p:spPr>
          <a:xfrm>
            <a:off x="5045725" y="378635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05abf13931_0_30"/>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8" name="Google Shape;298;g105abf13931_0_30"/>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Naive Bayes</a:t>
            </a:r>
            <a:endParaRPr/>
          </a:p>
        </p:txBody>
      </p:sp>
      <p:sp>
        <p:nvSpPr>
          <p:cNvPr id="299" name="Google Shape;299;g105abf13931_0_3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00" name="Google Shape;300;g105abf13931_0_3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01" name="Google Shape;301;g105abf13931_0_3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302" name="Google Shape;302;g105abf13931_0_30"/>
          <p:cNvPicPr preferRelativeResize="0"/>
          <p:nvPr/>
        </p:nvPicPr>
        <p:blipFill>
          <a:blip r:embed="rId4">
            <a:alphaModFix/>
          </a:blip>
          <a:stretch>
            <a:fillRect/>
          </a:stretch>
        </p:blipFill>
        <p:spPr>
          <a:xfrm>
            <a:off x="4033825" y="985775"/>
            <a:ext cx="4572002" cy="3185974"/>
          </a:xfrm>
          <a:prstGeom prst="rect">
            <a:avLst/>
          </a:prstGeom>
          <a:noFill/>
          <a:ln>
            <a:noFill/>
          </a:ln>
        </p:spPr>
      </p:pic>
      <p:sp>
        <p:nvSpPr>
          <p:cNvPr id="303" name="Google Shape;303;g105abf13931_0_30"/>
          <p:cNvSpPr txBox="1"/>
          <p:nvPr/>
        </p:nvSpPr>
        <p:spPr>
          <a:xfrm>
            <a:off x="228600" y="793875"/>
            <a:ext cx="457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nb.fit &lt;- naiveBayes(class ~.,data = qsar_train)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nb.class &lt;- predict(nb.fit, qsar_test)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table(nb.class, qsar_test$class)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mean(nb.class == qsar_test$class)</a:t>
            </a:r>
            <a:endParaRPr>
              <a:solidFill>
                <a:schemeClr val="dk1"/>
              </a:solidFill>
            </a:endParaRPr>
          </a:p>
          <a:p>
            <a:pPr indent="0" lvl="0" marL="0" rtl="0" algn="l">
              <a:spcBef>
                <a:spcPts val="0"/>
              </a:spcBef>
              <a:spcAft>
                <a:spcPts val="0"/>
              </a:spcAft>
              <a:buNone/>
            </a:pPr>
            <a:r>
              <a:t/>
            </a:r>
            <a:endParaRPr/>
          </a:p>
        </p:txBody>
      </p:sp>
      <p:sp>
        <p:nvSpPr>
          <p:cNvPr id="304" name="Google Shape;304;g105abf13931_0_30"/>
          <p:cNvSpPr/>
          <p:nvPr/>
        </p:nvSpPr>
        <p:spPr>
          <a:xfrm>
            <a:off x="5084375" y="372835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16x9_grey.jpg" id="78" name="Google Shape;78;p12"/>
          <p:cNvPicPr preferRelativeResize="0"/>
          <p:nvPr/>
        </p:nvPicPr>
        <p:blipFill rotWithShape="1">
          <a:blip r:embed="rId3">
            <a:alphaModFix/>
          </a:blip>
          <a:srcRect b="0" l="0" r="0" t="0"/>
          <a:stretch/>
        </p:blipFill>
        <p:spPr>
          <a:xfrm>
            <a:off x="0" y="0"/>
            <a:ext cx="9143998" cy="5143500"/>
          </a:xfrm>
          <a:prstGeom prst="rect">
            <a:avLst/>
          </a:prstGeom>
          <a:noFill/>
          <a:ln>
            <a:noFill/>
          </a:ln>
        </p:spPr>
      </p:pic>
      <p:sp>
        <p:nvSpPr>
          <p:cNvPr id="79" name="Google Shape;79;p12"/>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4">
            <a:alphaModFix/>
          </a:blip>
          <a:srcRect b="0" l="0" r="0" t="0"/>
          <a:stretch/>
        </p:blipFill>
        <p:spPr>
          <a:xfrm>
            <a:off x="7162800" y="4803775"/>
            <a:ext cx="1827212" cy="222250"/>
          </a:xfrm>
          <a:prstGeom prst="rect">
            <a:avLst/>
          </a:prstGeom>
          <a:noFill/>
          <a:ln>
            <a:noFill/>
          </a:ln>
        </p:spPr>
      </p:pic>
      <p:sp>
        <p:nvSpPr>
          <p:cNvPr id="81" name="Google Shape;81;p12"/>
          <p:cNvSpPr txBox="1"/>
          <p:nvPr/>
        </p:nvSpPr>
        <p:spPr>
          <a:xfrm>
            <a:off x="0" y="1743600"/>
            <a:ext cx="9144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3200">
                <a:solidFill>
                  <a:schemeClr val="lt1"/>
                </a:solidFill>
                <a:latin typeface="Calibri"/>
                <a:ea typeface="Calibri"/>
                <a:cs typeface="Calibri"/>
                <a:sym typeface="Calibri"/>
              </a:rPr>
              <a:t>Part 1: Dataset description</a:t>
            </a:r>
            <a:r>
              <a:rPr b="0" i="1" lang="en-US" sz="3200" u="none">
                <a:solidFill>
                  <a:schemeClr val="lt1"/>
                </a:solidFill>
                <a:latin typeface="Calibri"/>
                <a:ea typeface="Calibri"/>
                <a:cs typeface="Calibri"/>
                <a:sym typeface="Calibri"/>
              </a:rPr>
              <a:t> </a:t>
            </a:r>
            <a:endParaRPr/>
          </a:p>
        </p:txBody>
      </p:sp>
      <p:sp>
        <p:nvSpPr>
          <p:cNvPr id="82" name="Google Shape;82;p12"/>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83" name="Google Shape;83;p12"/>
          <p:cNvSpPr txBox="1"/>
          <p:nvPr/>
        </p:nvSpPr>
        <p:spPr>
          <a:xfrm>
            <a:off x="3258450" y="2225100"/>
            <a:ext cx="262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500">
                <a:solidFill>
                  <a:srgbClr val="FFFFFF"/>
                </a:solidFill>
                <a:latin typeface="Calibri"/>
                <a:ea typeface="Calibri"/>
                <a:cs typeface="Calibri"/>
                <a:sym typeface="Calibri"/>
              </a:rPr>
              <a:t>QSAR biodegradation Data Set</a:t>
            </a:r>
            <a:endParaRPr i="1" sz="15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05abf13931_0_20"/>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1" name="Google Shape;311;g105abf13931_0_20"/>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Decision Tree(Without pruning)</a:t>
            </a:r>
            <a:endParaRPr/>
          </a:p>
        </p:txBody>
      </p:sp>
      <p:sp>
        <p:nvSpPr>
          <p:cNvPr id="312" name="Google Shape;312;g105abf13931_0_2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13" name="Google Shape;313;g105abf13931_0_2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14" name="Google Shape;314;g105abf13931_0_2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315" name="Google Shape;315;g105abf13931_0_20"/>
          <p:cNvSpPr txBox="1"/>
          <p:nvPr/>
        </p:nvSpPr>
        <p:spPr>
          <a:xfrm>
            <a:off x="228600" y="549463"/>
            <a:ext cx="48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q.rpart &lt;- rpart(class~., data=q_train, method = 'class', cp=0)</a:t>
            </a:r>
            <a:endParaRPr>
              <a:latin typeface="Calibri"/>
              <a:ea typeface="Calibri"/>
              <a:cs typeface="Calibri"/>
              <a:sym typeface="Calibri"/>
            </a:endParaRPr>
          </a:p>
        </p:txBody>
      </p:sp>
      <p:pic>
        <p:nvPicPr>
          <p:cNvPr id="316" name="Google Shape;316;g105abf13931_0_20"/>
          <p:cNvPicPr preferRelativeResize="0"/>
          <p:nvPr/>
        </p:nvPicPr>
        <p:blipFill>
          <a:blip r:embed="rId4">
            <a:alphaModFix/>
          </a:blip>
          <a:stretch>
            <a:fillRect/>
          </a:stretch>
        </p:blipFill>
        <p:spPr>
          <a:xfrm>
            <a:off x="255575" y="582900"/>
            <a:ext cx="8175549" cy="3982175"/>
          </a:xfrm>
          <a:prstGeom prst="rect">
            <a:avLst/>
          </a:prstGeom>
          <a:noFill/>
          <a:ln>
            <a:noFill/>
          </a:ln>
        </p:spPr>
      </p:pic>
      <p:pic>
        <p:nvPicPr>
          <p:cNvPr id="317" name="Google Shape;317;g105abf13931_0_20"/>
          <p:cNvPicPr preferRelativeResize="0"/>
          <p:nvPr/>
        </p:nvPicPr>
        <p:blipFill>
          <a:blip r:embed="rId5">
            <a:alphaModFix/>
          </a:blip>
          <a:stretch>
            <a:fillRect/>
          </a:stretch>
        </p:blipFill>
        <p:spPr>
          <a:xfrm>
            <a:off x="255575" y="949675"/>
            <a:ext cx="5491700" cy="3417025"/>
          </a:xfrm>
          <a:prstGeom prst="rect">
            <a:avLst/>
          </a:prstGeom>
          <a:noFill/>
          <a:ln>
            <a:noFill/>
          </a:ln>
        </p:spPr>
      </p:pic>
      <p:sp>
        <p:nvSpPr>
          <p:cNvPr id="318" name="Google Shape;318;g105abf13931_0_20"/>
          <p:cNvSpPr/>
          <p:nvPr/>
        </p:nvSpPr>
        <p:spPr>
          <a:xfrm>
            <a:off x="1487800" y="388305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05abf13931_0_65"/>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5" name="Google Shape;325;g105abf13931_0_65"/>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Decision Tree(Pruning)</a:t>
            </a:r>
            <a:endParaRPr/>
          </a:p>
        </p:txBody>
      </p:sp>
      <p:sp>
        <p:nvSpPr>
          <p:cNvPr id="326" name="Google Shape;326;g105abf13931_0_6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7" name="Google Shape;327;g105abf13931_0_6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28" name="Google Shape;328;g105abf13931_0_65"/>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329" name="Google Shape;329;g105abf13931_0_65"/>
          <p:cNvPicPr preferRelativeResize="0"/>
          <p:nvPr/>
        </p:nvPicPr>
        <p:blipFill>
          <a:blip r:embed="rId4">
            <a:alphaModFix/>
          </a:blip>
          <a:stretch>
            <a:fillRect/>
          </a:stretch>
        </p:blipFill>
        <p:spPr>
          <a:xfrm>
            <a:off x="297924" y="904325"/>
            <a:ext cx="4407254" cy="1088500"/>
          </a:xfrm>
          <a:prstGeom prst="rect">
            <a:avLst/>
          </a:prstGeom>
          <a:noFill/>
          <a:ln>
            <a:noFill/>
          </a:ln>
        </p:spPr>
      </p:pic>
      <p:pic>
        <p:nvPicPr>
          <p:cNvPr id="330" name="Google Shape;330;g105abf13931_0_65"/>
          <p:cNvPicPr preferRelativeResize="0"/>
          <p:nvPr/>
        </p:nvPicPr>
        <p:blipFill>
          <a:blip r:embed="rId5">
            <a:alphaModFix/>
          </a:blip>
          <a:stretch>
            <a:fillRect/>
          </a:stretch>
        </p:blipFill>
        <p:spPr>
          <a:xfrm>
            <a:off x="412213" y="3036887"/>
            <a:ext cx="3976163" cy="1088487"/>
          </a:xfrm>
          <a:prstGeom prst="rect">
            <a:avLst/>
          </a:prstGeom>
          <a:noFill/>
          <a:ln>
            <a:noFill/>
          </a:ln>
        </p:spPr>
      </p:pic>
      <p:sp>
        <p:nvSpPr>
          <p:cNvPr id="331" name="Google Shape;331;g105abf13931_0_65"/>
          <p:cNvSpPr txBox="1"/>
          <p:nvPr/>
        </p:nvSpPr>
        <p:spPr>
          <a:xfrm>
            <a:off x="297925" y="2299300"/>
            <a:ext cx="335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CP(Complexity Parameter) in rpart</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05abf13931_0_82"/>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8" name="Google Shape;338;g105abf13931_0_82"/>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Decision Tree(Pruning)</a:t>
            </a:r>
            <a:endParaRPr/>
          </a:p>
        </p:txBody>
      </p:sp>
      <p:sp>
        <p:nvSpPr>
          <p:cNvPr id="339" name="Google Shape;339;g105abf13931_0_82"/>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40" name="Google Shape;340;g105abf13931_0_82"/>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41" name="Google Shape;341;g105abf13931_0_82"/>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342" name="Google Shape;342;g105abf13931_0_82"/>
          <p:cNvSpPr txBox="1"/>
          <p:nvPr/>
        </p:nvSpPr>
        <p:spPr>
          <a:xfrm>
            <a:off x="255575" y="876300"/>
            <a:ext cx="1916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latin typeface="Calibri"/>
                <a:ea typeface="Calibri"/>
                <a:cs typeface="Calibri"/>
                <a:sym typeface="Calibri"/>
              </a:rPr>
              <a:t>printcp(q.rpart)</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latin typeface="Calibri"/>
                <a:ea typeface="Calibri"/>
                <a:cs typeface="Calibri"/>
                <a:sym typeface="Calibri"/>
              </a:rPr>
              <a:t>plotcp(q.rpart)</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43" name="Google Shape;343;g105abf13931_0_82"/>
          <p:cNvPicPr preferRelativeResize="0"/>
          <p:nvPr/>
        </p:nvPicPr>
        <p:blipFill>
          <a:blip r:embed="rId4">
            <a:alphaModFix/>
          </a:blip>
          <a:stretch>
            <a:fillRect/>
          </a:stretch>
        </p:blipFill>
        <p:spPr>
          <a:xfrm>
            <a:off x="2655875" y="785913"/>
            <a:ext cx="5905500" cy="3571667"/>
          </a:xfrm>
          <a:prstGeom prst="rect">
            <a:avLst/>
          </a:prstGeom>
          <a:noFill/>
          <a:ln>
            <a:noFill/>
          </a:ln>
        </p:spPr>
      </p:pic>
      <p:sp>
        <p:nvSpPr>
          <p:cNvPr id="344" name="Google Shape;344;g105abf13931_0_82"/>
          <p:cNvSpPr/>
          <p:nvPr/>
        </p:nvSpPr>
        <p:spPr>
          <a:xfrm>
            <a:off x="6187650" y="3032250"/>
            <a:ext cx="348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500"/>
                                        <p:tgtEl>
                                          <p:spTgt spid="3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05abf13931_0_289"/>
          <p:cNvSpPr txBox="1"/>
          <p:nvPr/>
        </p:nvSpPr>
        <p:spPr>
          <a:xfrm>
            <a:off x="0" y="0"/>
            <a:ext cx="4572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1" name="Google Shape;351;g105abf13931_0_289"/>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Decision Tree(Pruning)</a:t>
            </a:r>
            <a:endParaRPr/>
          </a:p>
        </p:txBody>
      </p:sp>
      <p:sp>
        <p:nvSpPr>
          <p:cNvPr id="352" name="Google Shape;352;g105abf13931_0_28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53" name="Google Shape;353;g105abf13931_0_28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54" name="Google Shape;354;g105abf13931_0_289"/>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355" name="Google Shape;355;g105abf13931_0_289"/>
          <p:cNvSpPr txBox="1"/>
          <p:nvPr/>
        </p:nvSpPr>
        <p:spPr>
          <a:xfrm>
            <a:off x="228600" y="571500"/>
            <a:ext cx="72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q.prune &lt;- rpart(class~., data=q_train, method = 'class', cp=0.0089286)</a:t>
            </a:r>
            <a:endParaRPr/>
          </a:p>
        </p:txBody>
      </p:sp>
      <p:pic>
        <p:nvPicPr>
          <p:cNvPr id="356" name="Google Shape;356;g105abf13931_0_289"/>
          <p:cNvPicPr preferRelativeResize="0"/>
          <p:nvPr/>
        </p:nvPicPr>
        <p:blipFill>
          <a:blip r:embed="rId4">
            <a:alphaModFix/>
          </a:blip>
          <a:stretch>
            <a:fillRect/>
          </a:stretch>
        </p:blipFill>
        <p:spPr>
          <a:xfrm>
            <a:off x="152400" y="1094287"/>
            <a:ext cx="6534630" cy="3439612"/>
          </a:xfrm>
          <a:prstGeom prst="rect">
            <a:avLst/>
          </a:prstGeom>
          <a:noFill/>
          <a:ln>
            <a:noFill/>
          </a:ln>
        </p:spPr>
      </p:pic>
      <p:pic>
        <p:nvPicPr>
          <p:cNvPr id="357" name="Google Shape;357;g105abf13931_0_289"/>
          <p:cNvPicPr preferRelativeResize="0"/>
          <p:nvPr/>
        </p:nvPicPr>
        <p:blipFill>
          <a:blip r:embed="rId5">
            <a:alphaModFix/>
          </a:blip>
          <a:stretch>
            <a:fillRect/>
          </a:stretch>
        </p:blipFill>
        <p:spPr>
          <a:xfrm>
            <a:off x="4572000" y="1354937"/>
            <a:ext cx="4252449" cy="2948138"/>
          </a:xfrm>
          <a:prstGeom prst="rect">
            <a:avLst/>
          </a:prstGeom>
          <a:noFill/>
          <a:ln>
            <a:noFill/>
          </a:ln>
        </p:spPr>
      </p:pic>
      <p:pic>
        <p:nvPicPr>
          <p:cNvPr id="358" name="Google Shape;358;g105abf13931_0_289"/>
          <p:cNvPicPr preferRelativeResize="0"/>
          <p:nvPr/>
        </p:nvPicPr>
        <p:blipFill>
          <a:blip r:embed="rId6">
            <a:alphaModFix/>
          </a:blip>
          <a:stretch>
            <a:fillRect/>
          </a:stretch>
        </p:blipFill>
        <p:spPr>
          <a:xfrm>
            <a:off x="266700" y="1395338"/>
            <a:ext cx="4267199" cy="2876851"/>
          </a:xfrm>
          <a:prstGeom prst="rect">
            <a:avLst/>
          </a:prstGeom>
          <a:noFill/>
          <a:ln>
            <a:noFill/>
          </a:ln>
        </p:spPr>
      </p:pic>
      <p:sp>
        <p:nvSpPr>
          <p:cNvPr id="359" name="Google Shape;359;g105abf13931_0_289"/>
          <p:cNvSpPr/>
          <p:nvPr/>
        </p:nvSpPr>
        <p:spPr>
          <a:xfrm>
            <a:off x="5529125" y="390770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05abf13931_0_289"/>
          <p:cNvSpPr/>
          <p:nvPr/>
        </p:nvSpPr>
        <p:spPr>
          <a:xfrm>
            <a:off x="1176125" y="3907700"/>
            <a:ext cx="7383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7b7b3e287_4_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7" name="Google Shape;367;g107b7b3e287_4_0"/>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Bagging</a:t>
            </a:r>
            <a:endParaRPr/>
          </a:p>
        </p:txBody>
      </p:sp>
      <p:sp>
        <p:nvSpPr>
          <p:cNvPr id="368" name="Google Shape;368;g107b7b3e287_4_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69" name="Google Shape;369;g107b7b3e287_4_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70" name="Google Shape;370;g107b7b3e287_4_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371" name="Google Shape;371;g107b7b3e287_4_0"/>
          <p:cNvSpPr txBox="1"/>
          <p:nvPr/>
        </p:nvSpPr>
        <p:spPr>
          <a:xfrm>
            <a:off x="255575" y="744250"/>
            <a:ext cx="470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Parameter choose: How many trees to build?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use Cross Validation</a:t>
            </a:r>
            <a:endParaRPr/>
          </a:p>
        </p:txBody>
      </p:sp>
      <p:pic>
        <p:nvPicPr>
          <p:cNvPr id="372" name="Google Shape;372;g107b7b3e287_4_0"/>
          <p:cNvPicPr preferRelativeResize="0"/>
          <p:nvPr/>
        </p:nvPicPr>
        <p:blipFill>
          <a:blip r:embed="rId4">
            <a:alphaModFix/>
          </a:blip>
          <a:stretch>
            <a:fillRect/>
          </a:stretch>
        </p:blipFill>
        <p:spPr>
          <a:xfrm>
            <a:off x="404388" y="1760163"/>
            <a:ext cx="6848475" cy="2466975"/>
          </a:xfrm>
          <a:prstGeom prst="rect">
            <a:avLst/>
          </a:prstGeom>
          <a:noFill/>
          <a:ln>
            <a:noFill/>
          </a:ln>
        </p:spPr>
      </p:pic>
      <p:pic>
        <p:nvPicPr>
          <p:cNvPr id="373" name="Google Shape;373;g107b7b3e287_4_0"/>
          <p:cNvPicPr preferRelativeResize="0"/>
          <p:nvPr/>
        </p:nvPicPr>
        <p:blipFill>
          <a:blip r:embed="rId5">
            <a:alphaModFix/>
          </a:blip>
          <a:stretch>
            <a:fillRect/>
          </a:stretch>
        </p:blipFill>
        <p:spPr>
          <a:xfrm>
            <a:off x="3866495" y="1361170"/>
            <a:ext cx="4944827" cy="3102749"/>
          </a:xfrm>
          <a:prstGeom prst="rect">
            <a:avLst/>
          </a:prstGeom>
          <a:noFill/>
          <a:ln>
            <a:noFill/>
          </a:ln>
        </p:spPr>
      </p:pic>
      <p:sp>
        <p:nvSpPr>
          <p:cNvPr id="374" name="Google Shape;374;g107b7b3e287_4_0"/>
          <p:cNvSpPr/>
          <p:nvPr/>
        </p:nvSpPr>
        <p:spPr>
          <a:xfrm>
            <a:off x="5335775" y="1760175"/>
            <a:ext cx="5424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0738f46177_0_1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1" name="Google Shape;381;g10738f46177_0_10"/>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Bagging</a:t>
            </a:r>
            <a:endParaRPr/>
          </a:p>
        </p:txBody>
      </p:sp>
      <p:sp>
        <p:nvSpPr>
          <p:cNvPr id="382" name="Google Shape;382;g10738f46177_0_1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83" name="Google Shape;383;g10738f46177_0_1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84" name="Google Shape;384;g10738f46177_0_1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385" name="Google Shape;385;g10738f46177_0_10"/>
          <p:cNvPicPr preferRelativeResize="0"/>
          <p:nvPr/>
        </p:nvPicPr>
        <p:blipFill>
          <a:blip r:embed="rId4">
            <a:alphaModFix/>
          </a:blip>
          <a:stretch>
            <a:fillRect/>
          </a:stretch>
        </p:blipFill>
        <p:spPr>
          <a:xfrm>
            <a:off x="255575" y="820600"/>
            <a:ext cx="7097999" cy="1436775"/>
          </a:xfrm>
          <a:prstGeom prst="rect">
            <a:avLst/>
          </a:prstGeom>
          <a:noFill/>
          <a:ln>
            <a:noFill/>
          </a:ln>
        </p:spPr>
      </p:pic>
      <p:pic>
        <p:nvPicPr>
          <p:cNvPr id="386" name="Google Shape;386;g10738f46177_0_10"/>
          <p:cNvPicPr preferRelativeResize="0"/>
          <p:nvPr/>
        </p:nvPicPr>
        <p:blipFill>
          <a:blip r:embed="rId5">
            <a:alphaModFix/>
          </a:blip>
          <a:stretch>
            <a:fillRect/>
          </a:stretch>
        </p:blipFill>
        <p:spPr>
          <a:xfrm>
            <a:off x="2930875" y="820600"/>
            <a:ext cx="5869227" cy="3647150"/>
          </a:xfrm>
          <a:prstGeom prst="rect">
            <a:avLst/>
          </a:prstGeom>
          <a:noFill/>
          <a:ln>
            <a:noFill/>
          </a:ln>
        </p:spPr>
      </p:pic>
      <p:sp>
        <p:nvSpPr>
          <p:cNvPr id="387" name="Google Shape;387;g10738f46177_0_10"/>
          <p:cNvSpPr/>
          <p:nvPr/>
        </p:nvSpPr>
        <p:spPr>
          <a:xfrm>
            <a:off x="4310900" y="3933200"/>
            <a:ext cx="987300" cy="457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0738f46177_0_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4" name="Google Shape;394;g10738f46177_0_0"/>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Random Forest</a:t>
            </a:r>
            <a:endParaRPr/>
          </a:p>
        </p:txBody>
      </p:sp>
      <p:sp>
        <p:nvSpPr>
          <p:cNvPr id="395" name="Google Shape;395;g10738f46177_0_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96" name="Google Shape;396;g10738f46177_0_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397" name="Google Shape;397;g10738f46177_0_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398" name="Google Shape;398;g10738f46177_0_0"/>
          <p:cNvSpPr txBox="1"/>
          <p:nvPr/>
        </p:nvSpPr>
        <p:spPr>
          <a:xfrm>
            <a:off x="255575" y="643688"/>
            <a:ext cx="3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Cross Validation</a:t>
            </a:r>
            <a:endParaRPr/>
          </a:p>
        </p:txBody>
      </p:sp>
      <p:pic>
        <p:nvPicPr>
          <p:cNvPr id="399" name="Google Shape;399;g10738f46177_0_0"/>
          <p:cNvPicPr preferRelativeResize="0"/>
          <p:nvPr/>
        </p:nvPicPr>
        <p:blipFill>
          <a:blip r:embed="rId4">
            <a:alphaModFix/>
          </a:blip>
          <a:stretch>
            <a:fillRect/>
          </a:stretch>
        </p:blipFill>
        <p:spPr>
          <a:xfrm>
            <a:off x="265100" y="1394488"/>
            <a:ext cx="6762750" cy="2476500"/>
          </a:xfrm>
          <a:prstGeom prst="rect">
            <a:avLst/>
          </a:prstGeom>
          <a:noFill/>
          <a:ln>
            <a:noFill/>
          </a:ln>
        </p:spPr>
      </p:pic>
      <p:pic>
        <p:nvPicPr>
          <p:cNvPr id="400" name="Google Shape;400;g10738f46177_0_0"/>
          <p:cNvPicPr preferRelativeResize="0"/>
          <p:nvPr/>
        </p:nvPicPr>
        <p:blipFill>
          <a:blip r:embed="rId5">
            <a:alphaModFix/>
          </a:blip>
          <a:stretch>
            <a:fillRect/>
          </a:stretch>
        </p:blipFill>
        <p:spPr>
          <a:xfrm>
            <a:off x="3449701" y="955776"/>
            <a:ext cx="5345044" cy="3353901"/>
          </a:xfrm>
          <a:prstGeom prst="rect">
            <a:avLst/>
          </a:prstGeom>
          <a:noFill/>
          <a:ln>
            <a:noFill/>
          </a:ln>
        </p:spPr>
      </p:pic>
      <p:sp>
        <p:nvSpPr>
          <p:cNvPr id="401" name="Google Shape;401;g10738f46177_0_0"/>
          <p:cNvSpPr/>
          <p:nvPr/>
        </p:nvSpPr>
        <p:spPr>
          <a:xfrm>
            <a:off x="4984375" y="1394500"/>
            <a:ext cx="3867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07b7b3e287_4_17"/>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8" name="Google Shape;408;g107b7b3e287_4_17"/>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Random Forest</a:t>
            </a:r>
            <a:endParaRPr/>
          </a:p>
        </p:txBody>
      </p:sp>
      <p:sp>
        <p:nvSpPr>
          <p:cNvPr id="409" name="Google Shape;409;g107b7b3e287_4_1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10" name="Google Shape;410;g107b7b3e287_4_1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11" name="Google Shape;411;g107b7b3e287_4_17"/>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12" name="Google Shape;412;g107b7b3e287_4_17"/>
          <p:cNvPicPr preferRelativeResize="0"/>
          <p:nvPr/>
        </p:nvPicPr>
        <p:blipFill>
          <a:blip r:embed="rId4">
            <a:alphaModFix/>
          </a:blip>
          <a:stretch>
            <a:fillRect/>
          </a:stretch>
        </p:blipFill>
        <p:spPr>
          <a:xfrm>
            <a:off x="228600" y="765048"/>
            <a:ext cx="7323049" cy="1516100"/>
          </a:xfrm>
          <a:prstGeom prst="rect">
            <a:avLst/>
          </a:prstGeom>
          <a:noFill/>
          <a:ln>
            <a:noFill/>
          </a:ln>
        </p:spPr>
      </p:pic>
      <p:pic>
        <p:nvPicPr>
          <p:cNvPr id="413" name="Google Shape;413;g107b7b3e287_4_17"/>
          <p:cNvPicPr preferRelativeResize="0"/>
          <p:nvPr/>
        </p:nvPicPr>
        <p:blipFill>
          <a:blip r:embed="rId5">
            <a:alphaModFix/>
          </a:blip>
          <a:stretch>
            <a:fillRect/>
          </a:stretch>
        </p:blipFill>
        <p:spPr>
          <a:xfrm>
            <a:off x="2977960" y="758013"/>
            <a:ext cx="5765091" cy="3627462"/>
          </a:xfrm>
          <a:prstGeom prst="rect">
            <a:avLst/>
          </a:prstGeom>
          <a:noFill/>
          <a:ln>
            <a:noFill/>
          </a:ln>
        </p:spPr>
      </p:pic>
      <p:sp>
        <p:nvSpPr>
          <p:cNvPr id="414" name="Google Shape;414;g107b7b3e287_4_17"/>
          <p:cNvSpPr/>
          <p:nvPr/>
        </p:nvSpPr>
        <p:spPr>
          <a:xfrm>
            <a:off x="4388275" y="384435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500"/>
                                        <p:tgtEl>
                                          <p:spTgt spid="41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07b7b3e287_6_25"/>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1" name="Google Shape;421;g107b7b3e287_6_25"/>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AdaBoost (with Freund coefficient)</a:t>
            </a:r>
            <a:endParaRPr/>
          </a:p>
        </p:txBody>
      </p:sp>
      <p:sp>
        <p:nvSpPr>
          <p:cNvPr id="422" name="Google Shape;422;g107b7b3e287_6_2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23" name="Google Shape;423;g107b7b3e287_6_2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24" name="Google Shape;424;g107b7b3e287_6_25"/>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25" name="Google Shape;425;g107b7b3e287_6_25"/>
          <p:cNvPicPr preferRelativeResize="0"/>
          <p:nvPr/>
        </p:nvPicPr>
        <p:blipFill>
          <a:blip r:embed="rId4">
            <a:alphaModFix/>
          </a:blip>
          <a:stretch>
            <a:fillRect/>
          </a:stretch>
        </p:blipFill>
        <p:spPr>
          <a:xfrm>
            <a:off x="1522075" y="553850"/>
            <a:ext cx="6099860" cy="3827500"/>
          </a:xfrm>
          <a:prstGeom prst="rect">
            <a:avLst/>
          </a:prstGeom>
          <a:noFill/>
          <a:ln>
            <a:noFill/>
          </a:ln>
        </p:spPr>
      </p:pic>
      <p:sp>
        <p:nvSpPr>
          <p:cNvPr id="426" name="Google Shape;426;g107b7b3e287_6_25"/>
          <p:cNvSpPr/>
          <p:nvPr/>
        </p:nvSpPr>
        <p:spPr>
          <a:xfrm>
            <a:off x="2932025" y="3131850"/>
            <a:ext cx="333000" cy="32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072ff870e3_0_196"/>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3" name="Google Shape;433;g1072ff870e3_0_196"/>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AdaBoost (with Freund coefficient)</a:t>
            </a:r>
            <a:endParaRPr/>
          </a:p>
        </p:txBody>
      </p:sp>
      <p:sp>
        <p:nvSpPr>
          <p:cNvPr id="434" name="Google Shape;434;g1072ff870e3_0_19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35" name="Google Shape;435;g1072ff870e3_0_19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36" name="Google Shape;436;g1072ff870e3_0_196"/>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37" name="Google Shape;437;g1072ff870e3_0_196"/>
          <p:cNvPicPr preferRelativeResize="0"/>
          <p:nvPr/>
        </p:nvPicPr>
        <p:blipFill>
          <a:blip r:embed="rId4">
            <a:alphaModFix/>
          </a:blip>
          <a:stretch>
            <a:fillRect/>
          </a:stretch>
        </p:blipFill>
        <p:spPr>
          <a:xfrm>
            <a:off x="1461600" y="627064"/>
            <a:ext cx="6220801" cy="3903387"/>
          </a:xfrm>
          <a:prstGeom prst="rect">
            <a:avLst/>
          </a:prstGeom>
          <a:noFill/>
          <a:ln>
            <a:noFill/>
          </a:ln>
        </p:spPr>
      </p:pic>
      <p:sp>
        <p:nvSpPr>
          <p:cNvPr id="438" name="Google Shape;438;g1072ff870e3_0_196"/>
          <p:cNvSpPr/>
          <p:nvPr/>
        </p:nvSpPr>
        <p:spPr>
          <a:xfrm>
            <a:off x="3062575" y="387525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772367eb3_0_8"/>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0" name="Google Shape;90;g10772367eb3_0_8"/>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i="1" lang="en-US" sz="2400">
                <a:solidFill>
                  <a:schemeClr val="lt1"/>
                </a:solidFill>
                <a:latin typeface="Calibri"/>
                <a:ea typeface="Calibri"/>
                <a:cs typeface="Calibri"/>
                <a:sym typeface="Calibri"/>
              </a:rPr>
              <a:t>Dataset Description</a:t>
            </a:r>
            <a:r>
              <a:rPr lang="en-US" sz="2400">
                <a:solidFill>
                  <a:schemeClr val="lt1"/>
                </a:solidFill>
                <a:latin typeface="Calibri"/>
                <a:ea typeface="Calibri"/>
                <a:cs typeface="Calibri"/>
                <a:sym typeface="Calibri"/>
              </a:rPr>
              <a:t> </a:t>
            </a:r>
            <a:endParaRPr/>
          </a:p>
        </p:txBody>
      </p:sp>
      <p:sp>
        <p:nvSpPr>
          <p:cNvPr id="91" name="Google Shape;91;g10772367eb3_0_8"/>
          <p:cNvSpPr/>
          <p:nvPr/>
        </p:nvSpPr>
        <p:spPr>
          <a:xfrm>
            <a:off x="228600" y="742950"/>
            <a:ext cx="3177300" cy="3614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Various kinds of chemicals are left in the environment by industry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Many of the chemicals are not biodegradable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Information about biodegradability of chemicals are not yet abundant</a:t>
            </a:r>
            <a:endParaRPr sz="2000">
              <a:solidFill>
                <a:srgbClr val="3F3F3F"/>
              </a:solidFill>
              <a:latin typeface="Calibri"/>
              <a:ea typeface="Calibri"/>
              <a:cs typeface="Calibri"/>
              <a:sym typeface="Calibri"/>
            </a:endParaRPr>
          </a:p>
        </p:txBody>
      </p:sp>
      <p:sp>
        <p:nvSpPr>
          <p:cNvPr id="92" name="Google Shape;92;g10772367eb3_0_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3" name="Google Shape;93;g10772367eb3_0_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94" name="Google Shape;94;g10772367eb3_0_8"/>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95" name="Google Shape;95;g10772367eb3_0_8"/>
          <p:cNvPicPr preferRelativeResize="0"/>
          <p:nvPr/>
        </p:nvPicPr>
        <p:blipFill>
          <a:blip r:embed="rId4">
            <a:alphaModFix/>
          </a:blip>
          <a:stretch>
            <a:fillRect/>
          </a:stretch>
        </p:blipFill>
        <p:spPr>
          <a:xfrm>
            <a:off x="3657114" y="457200"/>
            <a:ext cx="5486887" cy="4229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072ff870e3_0_183"/>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5" name="Google Shape;445;g1072ff870e3_0_183"/>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AdaBoost with Breiman coefficient</a:t>
            </a:r>
            <a:endParaRPr/>
          </a:p>
        </p:txBody>
      </p:sp>
      <p:sp>
        <p:nvSpPr>
          <p:cNvPr id="446" name="Google Shape;446;g1072ff870e3_0_18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47" name="Google Shape;447;g1072ff870e3_0_18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48" name="Google Shape;448;g1072ff870e3_0_183"/>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49" name="Google Shape;449;g1072ff870e3_0_183"/>
          <p:cNvPicPr preferRelativeResize="0"/>
          <p:nvPr/>
        </p:nvPicPr>
        <p:blipFill rotWithShape="1">
          <a:blip r:embed="rId4">
            <a:alphaModFix/>
          </a:blip>
          <a:srcRect b="0" l="0" r="0" t="9329"/>
          <a:stretch/>
        </p:blipFill>
        <p:spPr>
          <a:xfrm>
            <a:off x="228600" y="702700"/>
            <a:ext cx="5890145" cy="3752126"/>
          </a:xfrm>
          <a:prstGeom prst="rect">
            <a:avLst/>
          </a:prstGeom>
          <a:noFill/>
          <a:ln>
            <a:noFill/>
          </a:ln>
        </p:spPr>
      </p:pic>
      <p:cxnSp>
        <p:nvCxnSpPr>
          <p:cNvPr id="450" name="Google Shape;450;g1072ff870e3_0_183"/>
          <p:cNvCxnSpPr/>
          <p:nvPr/>
        </p:nvCxnSpPr>
        <p:spPr>
          <a:xfrm>
            <a:off x="2441150" y="2601900"/>
            <a:ext cx="1386300" cy="2310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g1072ff870e3_0_183"/>
          <p:cNvCxnSpPr/>
          <p:nvPr/>
        </p:nvCxnSpPr>
        <p:spPr>
          <a:xfrm>
            <a:off x="3737075" y="2712400"/>
            <a:ext cx="2672100" cy="40200"/>
          </a:xfrm>
          <a:prstGeom prst="straightConnector1">
            <a:avLst/>
          </a:prstGeom>
          <a:noFill/>
          <a:ln cap="flat" cmpd="sng" w="9525">
            <a:solidFill>
              <a:schemeClr val="dk2"/>
            </a:solidFill>
            <a:prstDash val="solid"/>
            <a:round/>
            <a:headEnd len="med" w="med" type="none"/>
            <a:tailEnd len="med" w="med" type="triangle"/>
          </a:ln>
        </p:spPr>
      </p:cxnSp>
      <p:pic>
        <p:nvPicPr>
          <p:cNvPr id="452" name="Google Shape;452;g1072ff870e3_0_183"/>
          <p:cNvPicPr preferRelativeResize="0"/>
          <p:nvPr/>
        </p:nvPicPr>
        <p:blipFill>
          <a:blip r:embed="rId5">
            <a:alphaModFix/>
          </a:blip>
          <a:stretch>
            <a:fillRect/>
          </a:stretch>
        </p:blipFill>
        <p:spPr>
          <a:xfrm>
            <a:off x="6611800" y="2412600"/>
            <a:ext cx="2028825" cy="60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07b7b3e287_6_13"/>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9" name="Google Shape;459;g107b7b3e287_6_13"/>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AdaBoost with Breiman coefficient</a:t>
            </a:r>
            <a:endParaRPr/>
          </a:p>
        </p:txBody>
      </p:sp>
      <p:sp>
        <p:nvSpPr>
          <p:cNvPr id="460" name="Google Shape;460;g107b7b3e287_6_1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61" name="Google Shape;461;g107b7b3e287_6_13"/>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62" name="Google Shape;462;g107b7b3e287_6_13"/>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63" name="Google Shape;463;g107b7b3e287_6_13"/>
          <p:cNvPicPr preferRelativeResize="0"/>
          <p:nvPr/>
        </p:nvPicPr>
        <p:blipFill>
          <a:blip r:embed="rId4">
            <a:alphaModFix/>
          </a:blip>
          <a:stretch>
            <a:fillRect/>
          </a:stretch>
        </p:blipFill>
        <p:spPr>
          <a:xfrm>
            <a:off x="1721176" y="789938"/>
            <a:ext cx="5701649" cy="3577650"/>
          </a:xfrm>
          <a:prstGeom prst="rect">
            <a:avLst/>
          </a:prstGeom>
          <a:noFill/>
          <a:ln>
            <a:noFill/>
          </a:ln>
        </p:spPr>
      </p:pic>
      <p:sp>
        <p:nvSpPr>
          <p:cNvPr id="464" name="Google Shape;464;g107b7b3e287_6_13"/>
          <p:cNvSpPr/>
          <p:nvPr/>
        </p:nvSpPr>
        <p:spPr>
          <a:xfrm>
            <a:off x="6077750" y="2865575"/>
            <a:ext cx="291300" cy="276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072ff870e3_0_139"/>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1" name="Google Shape;471;g1072ff870e3_0_139"/>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AdaBoost with Breiman coefficient</a:t>
            </a:r>
            <a:endParaRPr/>
          </a:p>
        </p:txBody>
      </p:sp>
      <p:sp>
        <p:nvSpPr>
          <p:cNvPr id="472" name="Google Shape;472;g1072ff870e3_0_13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73" name="Google Shape;473;g1072ff870e3_0_13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474" name="Google Shape;474;g1072ff870e3_0_139"/>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75" name="Google Shape;475;g1072ff870e3_0_139"/>
          <p:cNvPicPr preferRelativeResize="0"/>
          <p:nvPr/>
        </p:nvPicPr>
        <p:blipFill>
          <a:blip r:embed="rId4">
            <a:alphaModFix/>
          </a:blip>
          <a:stretch>
            <a:fillRect/>
          </a:stretch>
        </p:blipFill>
        <p:spPr>
          <a:xfrm>
            <a:off x="1958309" y="728134"/>
            <a:ext cx="5876325" cy="3687250"/>
          </a:xfrm>
          <a:prstGeom prst="rect">
            <a:avLst/>
          </a:prstGeom>
          <a:noFill/>
          <a:ln>
            <a:noFill/>
          </a:ln>
        </p:spPr>
      </p:pic>
      <p:sp>
        <p:nvSpPr>
          <p:cNvPr id="476" name="Google Shape;476;g1072ff870e3_0_139"/>
          <p:cNvSpPr/>
          <p:nvPr/>
        </p:nvSpPr>
        <p:spPr>
          <a:xfrm>
            <a:off x="3444275" y="3802675"/>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3" name="Google Shape;483;p30"/>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Neural Network (NN): 1 hidden layer</a:t>
            </a:r>
            <a:endParaRPr/>
          </a:p>
        </p:txBody>
      </p:sp>
      <p:sp>
        <p:nvSpPr>
          <p:cNvPr id="484" name="Google Shape;484;p30"/>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85" name="Google Shape;485;p30"/>
          <p:cNvPicPr preferRelativeResize="0"/>
          <p:nvPr/>
        </p:nvPicPr>
        <p:blipFill rotWithShape="1">
          <a:blip r:embed="rId3">
            <a:alphaModFix/>
          </a:blip>
          <a:srcRect b="0" l="0" r="0" t="0"/>
          <a:stretch/>
        </p:blipFill>
        <p:spPr>
          <a:xfrm>
            <a:off x="7162800" y="4803775"/>
            <a:ext cx="1827212" cy="222250"/>
          </a:xfrm>
          <a:prstGeom prst="rect">
            <a:avLst/>
          </a:prstGeom>
          <a:noFill/>
          <a:ln>
            <a:noFill/>
          </a:ln>
        </p:spPr>
      </p:pic>
      <p:sp>
        <p:nvSpPr>
          <p:cNvPr id="486" name="Google Shape;486;p3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487" name="Google Shape;487;p30"/>
          <p:cNvPicPr preferRelativeResize="0"/>
          <p:nvPr/>
        </p:nvPicPr>
        <p:blipFill>
          <a:blip r:embed="rId4">
            <a:alphaModFix/>
          </a:blip>
          <a:stretch>
            <a:fillRect/>
          </a:stretch>
        </p:blipFill>
        <p:spPr>
          <a:xfrm>
            <a:off x="255575" y="561925"/>
            <a:ext cx="6415011" cy="4019662"/>
          </a:xfrm>
          <a:prstGeom prst="rect">
            <a:avLst/>
          </a:prstGeom>
          <a:noFill/>
          <a:ln>
            <a:noFill/>
          </a:ln>
        </p:spPr>
      </p:pic>
      <p:sp>
        <p:nvSpPr>
          <p:cNvPr id="488" name="Google Shape;488;p30"/>
          <p:cNvSpPr txBox="1"/>
          <p:nvPr/>
        </p:nvSpPr>
        <p:spPr>
          <a:xfrm>
            <a:off x="6811100" y="1345600"/>
            <a:ext cx="21789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Hidden Layer 1: 400 units</a:t>
            </a:r>
            <a:endParaRPr>
              <a:solidFill>
                <a:schemeClr val="lt1"/>
              </a:solidFill>
              <a:latin typeface="Calibri"/>
              <a:ea typeface="Calibri"/>
              <a:cs typeface="Calibri"/>
              <a:sym typeface="Calibri"/>
            </a:endParaRPr>
          </a:p>
        </p:txBody>
      </p:sp>
      <p:sp>
        <p:nvSpPr>
          <p:cNvPr id="489" name="Google Shape;489;p30"/>
          <p:cNvSpPr txBox="1"/>
          <p:nvPr/>
        </p:nvSpPr>
        <p:spPr>
          <a:xfrm>
            <a:off x="7403300" y="658400"/>
            <a:ext cx="9945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Input</a:t>
            </a:r>
            <a:r>
              <a:rPr lang="en-US">
                <a:solidFill>
                  <a:schemeClr val="lt1"/>
                </a:solidFill>
                <a:latin typeface="Calibri"/>
                <a:ea typeface="Calibri"/>
                <a:cs typeface="Calibri"/>
                <a:sym typeface="Calibri"/>
              </a:rPr>
              <a:t> Layer</a:t>
            </a:r>
            <a:endParaRPr>
              <a:solidFill>
                <a:schemeClr val="lt1"/>
              </a:solidFill>
              <a:latin typeface="Calibri"/>
              <a:ea typeface="Calibri"/>
              <a:cs typeface="Calibri"/>
              <a:sym typeface="Calibri"/>
            </a:endParaRPr>
          </a:p>
        </p:txBody>
      </p:sp>
      <p:sp>
        <p:nvSpPr>
          <p:cNvPr id="490" name="Google Shape;490;p30"/>
          <p:cNvSpPr txBox="1"/>
          <p:nvPr/>
        </p:nvSpPr>
        <p:spPr>
          <a:xfrm>
            <a:off x="6986900" y="3411850"/>
            <a:ext cx="18273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Output Layer: 2 units</a:t>
            </a:r>
            <a:endParaRPr>
              <a:solidFill>
                <a:schemeClr val="lt1"/>
              </a:solidFill>
              <a:latin typeface="Calibri"/>
              <a:ea typeface="Calibri"/>
              <a:cs typeface="Calibri"/>
              <a:sym typeface="Calibri"/>
            </a:endParaRPr>
          </a:p>
        </p:txBody>
      </p:sp>
      <p:sp>
        <p:nvSpPr>
          <p:cNvPr id="491" name="Google Shape;491;p30"/>
          <p:cNvSpPr txBox="1"/>
          <p:nvPr/>
        </p:nvSpPr>
        <p:spPr>
          <a:xfrm>
            <a:off x="7621550" y="2025250"/>
            <a:ext cx="558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ReLu</a:t>
            </a:r>
            <a:endParaRPr>
              <a:solidFill>
                <a:schemeClr val="lt1"/>
              </a:solidFill>
              <a:latin typeface="Calibri"/>
              <a:ea typeface="Calibri"/>
              <a:cs typeface="Calibri"/>
              <a:sym typeface="Calibri"/>
            </a:endParaRPr>
          </a:p>
        </p:txBody>
      </p:sp>
      <p:sp>
        <p:nvSpPr>
          <p:cNvPr id="492" name="Google Shape;492;p30"/>
          <p:cNvSpPr txBox="1"/>
          <p:nvPr/>
        </p:nvSpPr>
        <p:spPr>
          <a:xfrm>
            <a:off x="7291700" y="2704900"/>
            <a:ext cx="1217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Dropout</a:t>
            </a:r>
            <a:r>
              <a:rPr lang="en-US">
                <a:solidFill>
                  <a:schemeClr val="lt1"/>
                </a:solidFill>
                <a:latin typeface="Calibri"/>
                <a:ea typeface="Calibri"/>
                <a:cs typeface="Calibri"/>
                <a:sym typeface="Calibri"/>
              </a:rPr>
              <a:t> Layer</a:t>
            </a:r>
            <a:endParaRPr>
              <a:solidFill>
                <a:schemeClr val="lt1"/>
              </a:solidFill>
              <a:latin typeface="Calibri"/>
              <a:ea typeface="Calibri"/>
              <a:cs typeface="Calibri"/>
              <a:sym typeface="Calibri"/>
            </a:endParaRPr>
          </a:p>
        </p:txBody>
      </p:sp>
      <p:sp>
        <p:nvSpPr>
          <p:cNvPr id="493" name="Google Shape;493;p30"/>
          <p:cNvSpPr txBox="1"/>
          <p:nvPr/>
        </p:nvSpPr>
        <p:spPr>
          <a:xfrm>
            <a:off x="7477850" y="4084888"/>
            <a:ext cx="8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Softmax</a:t>
            </a:r>
            <a:endParaRPr>
              <a:solidFill>
                <a:schemeClr val="lt1"/>
              </a:solidFill>
              <a:latin typeface="Calibri"/>
              <a:ea typeface="Calibri"/>
              <a:cs typeface="Calibri"/>
              <a:sym typeface="Calibri"/>
            </a:endParaRPr>
          </a:p>
        </p:txBody>
      </p:sp>
      <p:cxnSp>
        <p:nvCxnSpPr>
          <p:cNvPr id="494" name="Google Shape;494;p30"/>
          <p:cNvCxnSpPr>
            <a:stCxn id="489" idx="2"/>
            <a:endCxn id="488" idx="0"/>
          </p:cNvCxnSpPr>
          <p:nvPr/>
        </p:nvCxnSpPr>
        <p:spPr>
          <a:xfrm>
            <a:off x="7900550" y="1058600"/>
            <a:ext cx="0" cy="2871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30"/>
          <p:cNvCxnSpPr>
            <a:stCxn id="488" idx="2"/>
            <a:endCxn id="491" idx="0"/>
          </p:cNvCxnSpPr>
          <p:nvPr/>
        </p:nvCxnSpPr>
        <p:spPr>
          <a:xfrm>
            <a:off x="7900550" y="1745800"/>
            <a:ext cx="0" cy="2796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0"/>
          <p:cNvCxnSpPr>
            <a:stCxn id="491" idx="2"/>
            <a:endCxn id="492" idx="0"/>
          </p:cNvCxnSpPr>
          <p:nvPr/>
        </p:nvCxnSpPr>
        <p:spPr>
          <a:xfrm>
            <a:off x="7900550" y="2425450"/>
            <a:ext cx="0" cy="2796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0"/>
          <p:cNvCxnSpPr>
            <a:stCxn id="492" idx="2"/>
            <a:endCxn id="490" idx="0"/>
          </p:cNvCxnSpPr>
          <p:nvPr/>
        </p:nvCxnSpPr>
        <p:spPr>
          <a:xfrm>
            <a:off x="7900550" y="3105100"/>
            <a:ext cx="0" cy="3069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0"/>
          <p:cNvCxnSpPr>
            <a:stCxn id="490" idx="2"/>
            <a:endCxn id="493" idx="0"/>
          </p:cNvCxnSpPr>
          <p:nvPr/>
        </p:nvCxnSpPr>
        <p:spPr>
          <a:xfrm>
            <a:off x="7900550" y="3812050"/>
            <a:ext cx="0" cy="27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072ff870e3_0_117"/>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5" name="Google Shape;505;g1072ff870e3_0_117"/>
          <p:cNvSpPr txBox="1"/>
          <p:nvPr/>
        </p:nvSpPr>
        <p:spPr>
          <a:xfrm>
            <a:off x="228600" y="0"/>
            <a:ext cx="62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Neural Network (NN): 1 hidden layer</a:t>
            </a:r>
            <a:endParaRPr/>
          </a:p>
        </p:txBody>
      </p:sp>
      <p:sp>
        <p:nvSpPr>
          <p:cNvPr id="506" name="Google Shape;506;g1072ff870e3_0_11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07" name="Google Shape;507;g1072ff870e3_0_11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508" name="Google Shape;508;g1072ff870e3_0_117"/>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509" name="Google Shape;509;g1072ff870e3_0_117"/>
          <p:cNvPicPr preferRelativeResize="0"/>
          <p:nvPr/>
        </p:nvPicPr>
        <p:blipFill>
          <a:blip r:embed="rId4">
            <a:alphaModFix/>
          </a:blip>
          <a:stretch>
            <a:fillRect/>
          </a:stretch>
        </p:blipFill>
        <p:spPr>
          <a:xfrm>
            <a:off x="1448525" y="611850"/>
            <a:ext cx="6246953" cy="3919799"/>
          </a:xfrm>
          <a:prstGeom prst="rect">
            <a:avLst/>
          </a:prstGeom>
          <a:noFill/>
          <a:ln>
            <a:noFill/>
          </a:ln>
        </p:spPr>
      </p:pic>
      <p:sp>
        <p:nvSpPr>
          <p:cNvPr id="510" name="Google Shape;510;g1072ff870e3_0_117"/>
          <p:cNvSpPr/>
          <p:nvPr/>
        </p:nvSpPr>
        <p:spPr>
          <a:xfrm>
            <a:off x="3034725" y="3883025"/>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072ff870e3_0_106"/>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7" name="Google Shape;517;g1072ff870e3_0_106"/>
          <p:cNvSpPr txBox="1"/>
          <p:nvPr/>
        </p:nvSpPr>
        <p:spPr>
          <a:xfrm>
            <a:off x="228600" y="0"/>
            <a:ext cx="7064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Deep </a:t>
            </a:r>
            <a:r>
              <a:rPr lang="en-US" sz="2400">
                <a:solidFill>
                  <a:schemeClr val="lt1"/>
                </a:solidFill>
                <a:latin typeface="Calibri"/>
                <a:ea typeface="Calibri"/>
                <a:cs typeface="Calibri"/>
                <a:sym typeface="Calibri"/>
              </a:rPr>
              <a:t>Neural Network (DNN): 2 hidden layers</a:t>
            </a:r>
            <a:endParaRPr/>
          </a:p>
        </p:txBody>
      </p:sp>
      <p:sp>
        <p:nvSpPr>
          <p:cNvPr id="518" name="Google Shape;518;g1072ff870e3_0_10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19" name="Google Shape;519;g1072ff870e3_0_10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520" name="Google Shape;520;g1072ff870e3_0_106"/>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521" name="Google Shape;521;g1072ff870e3_0_106"/>
          <p:cNvPicPr preferRelativeResize="0"/>
          <p:nvPr/>
        </p:nvPicPr>
        <p:blipFill>
          <a:blip r:embed="rId4">
            <a:alphaModFix/>
          </a:blip>
          <a:stretch>
            <a:fillRect/>
          </a:stretch>
        </p:blipFill>
        <p:spPr>
          <a:xfrm>
            <a:off x="170775" y="536775"/>
            <a:ext cx="6502432" cy="4074450"/>
          </a:xfrm>
          <a:prstGeom prst="rect">
            <a:avLst/>
          </a:prstGeom>
          <a:noFill/>
          <a:ln>
            <a:noFill/>
          </a:ln>
        </p:spPr>
      </p:pic>
      <p:sp>
        <p:nvSpPr>
          <p:cNvPr id="522" name="Google Shape;522;g1072ff870e3_0_106"/>
          <p:cNvSpPr txBox="1"/>
          <p:nvPr/>
        </p:nvSpPr>
        <p:spPr>
          <a:xfrm>
            <a:off x="6811100" y="924063"/>
            <a:ext cx="21789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Hidden Layer 1: 400 units</a:t>
            </a:r>
            <a:endParaRPr>
              <a:solidFill>
                <a:schemeClr val="lt1"/>
              </a:solidFill>
              <a:latin typeface="Calibri"/>
              <a:ea typeface="Calibri"/>
              <a:cs typeface="Calibri"/>
              <a:sym typeface="Calibri"/>
            </a:endParaRPr>
          </a:p>
        </p:txBody>
      </p:sp>
      <p:sp>
        <p:nvSpPr>
          <p:cNvPr id="523" name="Google Shape;523;g1072ff870e3_0_106"/>
          <p:cNvSpPr txBox="1"/>
          <p:nvPr/>
        </p:nvSpPr>
        <p:spPr>
          <a:xfrm>
            <a:off x="7403300" y="457200"/>
            <a:ext cx="994500" cy="40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Input Layer</a:t>
            </a:r>
            <a:endParaRPr>
              <a:solidFill>
                <a:schemeClr val="lt1"/>
              </a:solidFill>
              <a:latin typeface="Calibri"/>
              <a:ea typeface="Calibri"/>
              <a:cs typeface="Calibri"/>
              <a:sym typeface="Calibri"/>
            </a:endParaRPr>
          </a:p>
        </p:txBody>
      </p:sp>
      <p:sp>
        <p:nvSpPr>
          <p:cNvPr id="524" name="Google Shape;524;g1072ff870e3_0_106"/>
          <p:cNvSpPr txBox="1"/>
          <p:nvPr/>
        </p:nvSpPr>
        <p:spPr>
          <a:xfrm>
            <a:off x="6988500" y="3830313"/>
            <a:ext cx="18273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Output Layer: 2 units</a:t>
            </a:r>
            <a:endParaRPr>
              <a:solidFill>
                <a:schemeClr val="lt1"/>
              </a:solidFill>
              <a:latin typeface="Calibri"/>
              <a:ea typeface="Calibri"/>
              <a:cs typeface="Calibri"/>
              <a:sym typeface="Calibri"/>
            </a:endParaRPr>
          </a:p>
        </p:txBody>
      </p:sp>
      <p:sp>
        <p:nvSpPr>
          <p:cNvPr id="525" name="Google Shape;525;g1072ff870e3_0_106"/>
          <p:cNvSpPr txBox="1"/>
          <p:nvPr/>
        </p:nvSpPr>
        <p:spPr>
          <a:xfrm>
            <a:off x="7621550" y="1390925"/>
            <a:ext cx="558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ReLu</a:t>
            </a:r>
            <a:endParaRPr>
              <a:solidFill>
                <a:schemeClr val="lt1"/>
              </a:solidFill>
              <a:latin typeface="Calibri"/>
              <a:ea typeface="Calibri"/>
              <a:cs typeface="Calibri"/>
              <a:sym typeface="Calibri"/>
            </a:endParaRPr>
          </a:p>
        </p:txBody>
      </p:sp>
      <p:sp>
        <p:nvSpPr>
          <p:cNvPr id="526" name="Google Shape;526;g1072ff870e3_0_106"/>
          <p:cNvSpPr txBox="1"/>
          <p:nvPr/>
        </p:nvSpPr>
        <p:spPr>
          <a:xfrm>
            <a:off x="7293300" y="1870000"/>
            <a:ext cx="1217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Dropout Layer</a:t>
            </a:r>
            <a:endParaRPr>
              <a:solidFill>
                <a:schemeClr val="lt1"/>
              </a:solidFill>
              <a:latin typeface="Calibri"/>
              <a:ea typeface="Calibri"/>
              <a:cs typeface="Calibri"/>
              <a:sym typeface="Calibri"/>
            </a:endParaRPr>
          </a:p>
        </p:txBody>
      </p:sp>
      <p:sp>
        <p:nvSpPr>
          <p:cNvPr id="527" name="Google Shape;527;g1072ff870e3_0_106"/>
          <p:cNvSpPr txBox="1"/>
          <p:nvPr/>
        </p:nvSpPr>
        <p:spPr>
          <a:xfrm>
            <a:off x="7479450" y="4322300"/>
            <a:ext cx="8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Softmax</a:t>
            </a:r>
            <a:endParaRPr>
              <a:solidFill>
                <a:schemeClr val="lt1"/>
              </a:solidFill>
              <a:latin typeface="Calibri"/>
              <a:ea typeface="Calibri"/>
              <a:cs typeface="Calibri"/>
              <a:sym typeface="Calibri"/>
            </a:endParaRPr>
          </a:p>
        </p:txBody>
      </p:sp>
      <p:sp>
        <p:nvSpPr>
          <p:cNvPr id="528" name="Google Shape;528;g1072ff870e3_0_106"/>
          <p:cNvSpPr txBox="1"/>
          <p:nvPr/>
        </p:nvSpPr>
        <p:spPr>
          <a:xfrm>
            <a:off x="6878250" y="2342988"/>
            <a:ext cx="20478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Hidden Layer 2: 50 units</a:t>
            </a:r>
            <a:endParaRPr>
              <a:solidFill>
                <a:schemeClr val="lt1"/>
              </a:solidFill>
              <a:latin typeface="Calibri"/>
              <a:ea typeface="Calibri"/>
              <a:cs typeface="Calibri"/>
              <a:sym typeface="Calibri"/>
            </a:endParaRPr>
          </a:p>
        </p:txBody>
      </p:sp>
      <p:sp>
        <p:nvSpPr>
          <p:cNvPr id="529" name="Google Shape;529;g1072ff870e3_0_106"/>
          <p:cNvSpPr txBox="1"/>
          <p:nvPr/>
        </p:nvSpPr>
        <p:spPr>
          <a:xfrm>
            <a:off x="7621550" y="2815975"/>
            <a:ext cx="558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ReLu</a:t>
            </a:r>
            <a:endParaRPr>
              <a:solidFill>
                <a:schemeClr val="lt1"/>
              </a:solidFill>
              <a:latin typeface="Calibri"/>
              <a:ea typeface="Calibri"/>
              <a:cs typeface="Calibri"/>
              <a:sym typeface="Calibri"/>
            </a:endParaRPr>
          </a:p>
        </p:txBody>
      </p:sp>
      <p:sp>
        <p:nvSpPr>
          <p:cNvPr id="530" name="Google Shape;530;g1072ff870e3_0_106"/>
          <p:cNvSpPr txBox="1"/>
          <p:nvPr/>
        </p:nvSpPr>
        <p:spPr>
          <a:xfrm>
            <a:off x="7293300" y="3282238"/>
            <a:ext cx="12177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Dropout Layer</a:t>
            </a:r>
            <a:endParaRPr>
              <a:solidFill>
                <a:schemeClr val="lt1"/>
              </a:solidFill>
              <a:latin typeface="Calibri"/>
              <a:ea typeface="Calibri"/>
              <a:cs typeface="Calibri"/>
              <a:sym typeface="Calibri"/>
            </a:endParaRPr>
          </a:p>
        </p:txBody>
      </p:sp>
      <p:cxnSp>
        <p:nvCxnSpPr>
          <p:cNvPr id="531" name="Google Shape;531;g1072ff870e3_0_106"/>
          <p:cNvCxnSpPr>
            <a:stCxn id="523" idx="2"/>
            <a:endCxn id="522" idx="0"/>
          </p:cNvCxnSpPr>
          <p:nvPr/>
        </p:nvCxnSpPr>
        <p:spPr>
          <a:xfrm>
            <a:off x="7900550" y="857400"/>
            <a:ext cx="0" cy="666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g1072ff870e3_0_106"/>
          <p:cNvCxnSpPr>
            <a:stCxn id="525" idx="0"/>
            <a:endCxn id="522" idx="2"/>
          </p:cNvCxnSpPr>
          <p:nvPr/>
        </p:nvCxnSpPr>
        <p:spPr>
          <a:xfrm rot="10800000">
            <a:off x="7900550" y="1324325"/>
            <a:ext cx="0" cy="666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g1072ff870e3_0_106"/>
          <p:cNvCxnSpPr>
            <a:stCxn id="526" idx="0"/>
            <a:endCxn id="525" idx="2"/>
          </p:cNvCxnSpPr>
          <p:nvPr/>
        </p:nvCxnSpPr>
        <p:spPr>
          <a:xfrm rot="10800000">
            <a:off x="7900650" y="1791100"/>
            <a:ext cx="1500" cy="789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g1072ff870e3_0_106"/>
          <p:cNvCxnSpPr>
            <a:stCxn id="529" idx="0"/>
            <a:endCxn id="528" idx="2"/>
          </p:cNvCxnSpPr>
          <p:nvPr/>
        </p:nvCxnSpPr>
        <p:spPr>
          <a:xfrm flipH="1" rot="10800000">
            <a:off x="7900550" y="2743075"/>
            <a:ext cx="1500" cy="729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g1072ff870e3_0_106"/>
          <p:cNvCxnSpPr>
            <a:stCxn id="528" idx="0"/>
            <a:endCxn id="526" idx="2"/>
          </p:cNvCxnSpPr>
          <p:nvPr/>
        </p:nvCxnSpPr>
        <p:spPr>
          <a:xfrm rot="10800000">
            <a:off x="7902150" y="2270088"/>
            <a:ext cx="0" cy="729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g1072ff870e3_0_106"/>
          <p:cNvCxnSpPr>
            <a:stCxn id="530" idx="0"/>
            <a:endCxn id="529" idx="2"/>
          </p:cNvCxnSpPr>
          <p:nvPr/>
        </p:nvCxnSpPr>
        <p:spPr>
          <a:xfrm rot="10800000">
            <a:off x="7900650" y="3216238"/>
            <a:ext cx="1500" cy="660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g1072ff870e3_0_106"/>
          <p:cNvCxnSpPr>
            <a:endCxn id="530" idx="2"/>
          </p:cNvCxnSpPr>
          <p:nvPr/>
        </p:nvCxnSpPr>
        <p:spPr>
          <a:xfrm rot="10800000">
            <a:off x="7902150" y="3682438"/>
            <a:ext cx="0" cy="1479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g1072ff870e3_0_106"/>
          <p:cNvCxnSpPr>
            <a:stCxn id="527" idx="0"/>
            <a:endCxn id="527" idx="0"/>
          </p:cNvCxnSpPr>
          <p:nvPr/>
        </p:nvCxnSpPr>
        <p:spPr>
          <a:xfrm>
            <a:off x="7902150" y="4322300"/>
            <a:ext cx="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g1072ff870e3_0_106"/>
          <p:cNvCxnSpPr>
            <a:stCxn id="527" idx="0"/>
            <a:endCxn id="524" idx="2"/>
          </p:cNvCxnSpPr>
          <p:nvPr/>
        </p:nvCxnSpPr>
        <p:spPr>
          <a:xfrm rot="10800000">
            <a:off x="7902150" y="4230500"/>
            <a:ext cx="0" cy="9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1072ff870e3_0_127"/>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6" name="Google Shape;546;g1072ff870e3_0_127"/>
          <p:cNvSpPr txBox="1"/>
          <p:nvPr/>
        </p:nvSpPr>
        <p:spPr>
          <a:xfrm>
            <a:off x="228600" y="0"/>
            <a:ext cx="7064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Deep Neural Network (DNN): 2 hidden layers</a:t>
            </a:r>
            <a:endParaRPr/>
          </a:p>
        </p:txBody>
      </p:sp>
      <p:sp>
        <p:nvSpPr>
          <p:cNvPr id="547" name="Google Shape;547;g1072ff870e3_0_127"/>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48" name="Google Shape;548;g1072ff870e3_0_127"/>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549" name="Google Shape;549;g1072ff870e3_0_127"/>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550" name="Google Shape;550;g1072ff870e3_0_127"/>
          <p:cNvPicPr preferRelativeResize="0"/>
          <p:nvPr/>
        </p:nvPicPr>
        <p:blipFill>
          <a:blip r:embed="rId4">
            <a:alphaModFix/>
          </a:blip>
          <a:stretch>
            <a:fillRect/>
          </a:stretch>
        </p:blipFill>
        <p:spPr>
          <a:xfrm>
            <a:off x="1546100" y="673075"/>
            <a:ext cx="6051797" cy="3797351"/>
          </a:xfrm>
          <a:prstGeom prst="rect">
            <a:avLst/>
          </a:prstGeom>
          <a:noFill/>
          <a:ln>
            <a:noFill/>
          </a:ln>
        </p:spPr>
      </p:pic>
      <p:sp>
        <p:nvSpPr>
          <p:cNvPr id="551" name="Google Shape;551;g1072ff870e3_0_127"/>
          <p:cNvSpPr/>
          <p:nvPr/>
        </p:nvSpPr>
        <p:spPr>
          <a:xfrm>
            <a:off x="3094250" y="3832800"/>
            <a:ext cx="855000" cy="36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descr="16x9_grey.jpg" id="557" name="Google Shape;557;g107b7b3e287_4_53"/>
          <p:cNvPicPr preferRelativeResize="0"/>
          <p:nvPr/>
        </p:nvPicPr>
        <p:blipFill rotWithShape="1">
          <a:blip r:embed="rId3">
            <a:alphaModFix/>
          </a:blip>
          <a:srcRect b="0" l="0" r="0" t="0"/>
          <a:stretch/>
        </p:blipFill>
        <p:spPr>
          <a:xfrm>
            <a:off x="0" y="0"/>
            <a:ext cx="9143998" cy="5143500"/>
          </a:xfrm>
          <a:prstGeom prst="rect">
            <a:avLst/>
          </a:prstGeom>
          <a:noFill/>
          <a:ln>
            <a:noFill/>
          </a:ln>
        </p:spPr>
      </p:pic>
      <p:sp>
        <p:nvSpPr>
          <p:cNvPr id="558" name="Google Shape;558;g107b7b3e287_4_53"/>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59" name="Google Shape;559;g107b7b3e287_4_53"/>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560" name="Google Shape;560;g107b7b3e287_4_53"/>
          <p:cNvSpPr txBox="1"/>
          <p:nvPr/>
        </p:nvSpPr>
        <p:spPr>
          <a:xfrm>
            <a:off x="0" y="1709850"/>
            <a:ext cx="9144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3200">
                <a:solidFill>
                  <a:schemeClr val="lt1"/>
                </a:solidFill>
                <a:latin typeface="Calibri"/>
                <a:ea typeface="Calibri"/>
                <a:cs typeface="Calibri"/>
                <a:sym typeface="Calibri"/>
              </a:rPr>
              <a:t>Part 4: Conclusion</a:t>
            </a:r>
            <a:endParaRPr/>
          </a:p>
          <a:p>
            <a:pPr indent="0" lvl="0" marL="0" marR="0" rtl="0" algn="l">
              <a:lnSpc>
                <a:spcPct val="100000"/>
              </a:lnSpc>
              <a:spcBef>
                <a:spcPts val="0"/>
              </a:spcBef>
              <a:spcAft>
                <a:spcPts val="0"/>
              </a:spcAft>
              <a:buClr>
                <a:schemeClr val="lt1"/>
              </a:buClr>
              <a:buSzPts val="1800"/>
              <a:buFont typeface="Calibri"/>
              <a:buNone/>
            </a:pPr>
            <a:r>
              <a:t/>
            </a:r>
            <a:endParaRPr i="1" sz="1800">
              <a:solidFill>
                <a:schemeClr val="lt1"/>
              </a:solidFill>
              <a:latin typeface="Calibri"/>
              <a:ea typeface="Calibri"/>
              <a:cs typeface="Calibri"/>
              <a:sym typeface="Calibri"/>
            </a:endParaRPr>
          </a:p>
        </p:txBody>
      </p:sp>
      <p:sp>
        <p:nvSpPr>
          <p:cNvPr id="561" name="Google Shape;561;g107b7b3e287_4_53"/>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1072ff870e3_0_18"/>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8" name="Google Shape;568;g1072ff870e3_0_18"/>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Individual Model Summary</a:t>
            </a:r>
            <a:endParaRPr/>
          </a:p>
        </p:txBody>
      </p:sp>
      <p:sp>
        <p:nvSpPr>
          <p:cNvPr id="569" name="Google Shape;569;g1072ff870e3_0_18"/>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70" name="Google Shape;570;g1072ff870e3_0_18"/>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571" name="Google Shape;571;g1072ff870e3_0_18"/>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572" name="Google Shape;572;g1072ff870e3_0_18"/>
          <p:cNvGraphicFramePr/>
          <p:nvPr/>
        </p:nvGraphicFramePr>
        <p:xfrm>
          <a:off x="285150" y="975100"/>
          <a:ext cx="3000000" cy="3000000"/>
        </p:xfrm>
        <a:graphic>
          <a:graphicData uri="http://schemas.openxmlformats.org/drawingml/2006/table">
            <a:tbl>
              <a:tblPr>
                <a:noFill/>
                <a:tableStyleId>{D1B18465-A0AD-4D4D-8836-E8411EB0A604}</a:tableStyleId>
              </a:tblPr>
              <a:tblGrid>
                <a:gridCol w="1300350"/>
                <a:gridCol w="965475"/>
                <a:gridCol w="1032475"/>
                <a:gridCol w="988550"/>
              </a:tblGrid>
              <a:tr h="381000">
                <a:tc>
                  <a:txBody>
                    <a:bodyPr/>
                    <a:lstStyle/>
                    <a:p>
                      <a:pPr indent="0" lvl="0" marL="0" rtl="0" algn="ctr">
                        <a:spcBef>
                          <a:spcPts val="0"/>
                        </a:spcBef>
                        <a:spcAft>
                          <a:spcPts val="0"/>
                        </a:spcAft>
                        <a:buNone/>
                      </a:pPr>
                      <a:r>
                        <a:rPr lang="en-US" sz="1300"/>
                        <a:t>Techniques</a:t>
                      </a:r>
                      <a:endParaRPr sz="1300"/>
                    </a:p>
                  </a:txBody>
                  <a:tcPr marT="91425" marB="91425" marR="91425" marL="91425" anchor="ctr"/>
                </a:tc>
                <a:tc>
                  <a:txBody>
                    <a:bodyPr/>
                    <a:lstStyle/>
                    <a:p>
                      <a:pPr indent="0" lvl="0" marL="0" rtl="0" algn="ctr">
                        <a:spcBef>
                          <a:spcPts val="0"/>
                        </a:spcBef>
                        <a:spcAft>
                          <a:spcPts val="0"/>
                        </a:spcAft>
                        <a:buNone/>
                      </a:pPr>
                      <a:r>
                        <a:rPr lang="en-US"/>
                        <a:t>Accuracy</a:t>
                      </a:r>
                      <a:endParaRPr/>
                    </a:p>
                  </a:txBody>
                  <a:tcPr marT="91425" marB="91425" marR="91425" marL="91425" anchor="ctr"/>
                </a:tc>
                <a:tc>
                  <a:txBody>
                    <a:bodyPr/>
                    <a:lstStyle/>
                    <a:p>
                      <a:pPr indent="0" lvl="0" marL="0" rtl="0" algn="ctr">
                        <a:spcBef>
                          <a:spcPts val="0"/>
                        </a:spcBef>
                        <a:spcAft>
                          <a:spcPts val="0"/>
                        </a:spcAft>
                        <a:buNone/>
                      </a:pPr>
                      <a:r>
                        <a:rPr lang="en-US"/>
                        <a:t> Specificity</a:t>
                      </a:r>
                      <a:endParaRPr/>
                    </a:p>
                  </a:txBody>
                  <a:tcPr marT="91425" marB="91425" marR="91425" marL="91425" anchor="ctr"/>
                </a:tc>
                <a:tc>
                  <a:txBody>
                    <a:bodyPr/>
                    <a:lstStyle/>
                    <a:p>
                      <a:pPr indent="0" lvl="0" marL="0" rtl="0" algn="ctr">
                        <a:spcBef>
                          <a:spcPts val="0"/>
                        </a:spcBef>
                        <a:spcAft>
                          <a:spcPts val="0"/>
                        </a:spcAft>
                        <a:buNone/>
                      </a:pPr>
                      <a:r>
                        <a:rPr lang="en-US"/>
                        <a:t>S</a:t>
                      </a:r>
                      <a:r>
                        <a:rPr lang="en-US"/>
                        <a:t>ensitivity</a:t>
                      </a:r>
                      <a:endParaRPr/>
                    </a:p>
                  </a:txBody>
                  <a:tcPr marT="91425" marB="91425" marR="91425" marL="91425" anchor="ctr"/>
                </a:tc>
              </a:tr>
              <a:tr h="381000">
                <a:tc>
                  <a:txBody>
                    <a:bodyPr/>
                    <a:lstStyle/>
                    <a:p>
                      <a:pPr indent="0" lvl="0" marL="0" rtl="0" algn="l">
                        <a:spcBef>
                          <a:spcPts val="0"/>
                        </a:spcBef>
                        <a:spcAft>
                          <a:spcPts val="0"/>
                        </a:spcAft>
                        <a:buNone/>
                      </a:pPr>
                      <a:r>
                        <a:rPr lang="en-US" sz="1300"/>
                        <a:t>SVM+D.S.</a:t>
                      </a:r>
                      <a:endParaRPr sz="1300"/>
                    </a:p>
                  </a:txBody>
                  <a:tcPr marT="91425" marB="91425" marR="91425" marL="91425" anchor="ctr"/>
                </a:tc>
                <a:tc>
                  <a:txBody>
                    <a:bodyPr/>
                    <a:lstStyle/>
                    <a:p>
                      <a:pPr indent="0" lvl="0" marL="0" rtl="0" algn="ctr">
                        <a:spcBef>
                          <a:spcPts val="0"/>
                        </a:spcBef>
                        <a:spcAft>
                          <a:spcPts val="0"/>
                        </a:spcAft>
                        <a:buNone/>
                      </a:pPr>
                      <a:r>
                        <a:rPr lang="en-US"/>
                        <a:t>85.3%</a:t>
                      </a:r>
                      <a:endParaRPr/>
                    </a:p>
                  </a:txBody>
                  <a:tcPr marT="91425" marB="91425" marR="91425" marL="91425" anchor="ctr"/>
                </a:tc>
                <a:tc>
                  <a:txBody>
                    <a:bodyPr/>
                    <a:lstStyle/>
                    <a:p>
                      <a:pPr indent="0" lvl="0" marL="0" rtl="0" algn="ctr">
                        <a:spcBef>
                          <a:spcPts val="0"/>
                        </a:spcBef>
                        <a:spcAft>
                          <a:spcPts val="0"/>
                        </a:spcAft>
                        <a:buNone/>
                      </a:pPr>
                      <a:r>
                        <a:rPr lang="en-US"/>
                        <a:t>91.8%</a:t>
                      </a:r>
                      <a:endParaRPr/>
                    </a:p>
                  </a:txBody>
                  <a:tcPr marT="91425" marB="91425" marR="91425" marL="91425" anchor="ctr"/>
                </a:tc>
                <a:tc>
                  <a:txBody>
                    <a:bodyPr/>
                    <a:lstStyle/>
                    <a:p>
                      <a:pPr indent="0" lvl="0" marL="0" rtl="0" algn="ctr">
                        <a:spcBef>
                          <a:spcPts val="0"/>
                        </a:spcBef>
                        <a:spcAft>
                          <a:spcPts val="0"/>
                        </a:spcAft>
                        <a:buNone/>
                      </a:pPr>
                      <a:r>
                        <a:rPr lang="en-US"/>
                        <a:t>72.2%</a:t>
                      </a:r>
                      <a:endParaRPr/>
                    </a:p>
                  </a:txBody>
                  <a:tcPr marT="91425" marB="91425" marR="91425" marL="91425" anchor="ctr"/>
                </a:tc>
              </a:tr>
              <a:tr h="381000">
                <a:tc>
                  <a:txBody>
                    <a:bodyPr/>
                    <a:lstStyle/>
                    <a:p>
                      <a:pPr indent="0" lvl="0" marL="0" rtl="0" algn="l">
                        <a:spcBef>
                          <a:spcPts val="0"/>
                        </a:spcBef>
                        <a:spcAft>
                          <a:spcPts val="0"/>
                        </a:spcAft>
                        <a:buNone/>
                      </a:pPr>
                      <a:r>
                        <a:rPr lang="en-US"/>
                        <a:t>KNN+D.S.</a:t>
                      </a:r>
                      <a:endParaRPr/>
                    </a:p>
                  </a:txBody>
                  <a:tcPr marT="91425" marB="91425" marR="91425" marL="91425" anchor="ctr"/>
                </a:tc>
                <a:tc>
                  <a:txBody>
                    <a:bodyPr/>
                    <a:lstStyle/>
                    <a:p>
                      <a:pPr indent="0" lvl="0" marL="0" rtl="0" algn="ctr">
                        <a:spcBef>
                          <a:spcPts val="0"/>
                        </a:spcBef>
                        <a:spcAft>
                          <a:spcPts val="0"/>
                        </a:spcAft>
                        <a:buNone/>
                      </a:pPr>
                      <a:r>
                        <a:rPr lang="en-US"/>
                        <a:t>87.6%</a:t>
                      </a:r>
                      <a:endParaRPr/>
                    </a:p>
                  </a:txBody>
                  <a:tcPr marT="91425" marB="91425" marR="91425" marL="91425" anchor="ctr"/>
                </a:tc>
                <a:tc>
                  <a:txBody>
                    <a:bodyPr/>
                    <a:lstStyle/>
                    <a:p>
                      <a:pPr indent="0" lvl="0" marL="0" rtl="0" algn="ctr">
                        <a:spcBef>
                          <a:spcPts val="0"/>
                        </a:spcBef>
                        <a:spcAft>
                          <a:spcPts val="0"/>
                        </a:spcAft>
                        <a:buNone/>
                      </a:pPr>
                      <a:r>
                        <a:rPr lang="en-US"/>
                        <a:t>89.7%</a:t>
                      </a:r>
                      <a:endParaRPr/>
                    </a:p>
                  </a:txBody>
                  <a:tcPr marT="91425" marB="91425" marR="91425" marL="91425" anchor="ctr"/>
                </a:tc>
                <a:tc>
                  <a:txBody>
                    <a:bodyPr/>
                    <a:lstStyle/>
                    <a:p>
                      <a:pPr indent="0" lvl="0" marL="0" rtl="0" algn="ctr">
                        <a:spcBef>
                          <a:spcPts val="0"/>
                        </a:spcBef>
                        <a:spcAft>
                          <a:spcPts val="0"/>
                        </a:spcAft>
                        <a:buNone/>
                      </a:pPr>
                      <a:r>
                        <a:rPr lang="en-US"/>
                        <a:t>83.3%</a:t>
                      </a:r>
                      <a:endParaRPr/>
                    </a:p>
                  </a:txBody>
                  <a:tcPr marT="91425" marB="91425" marR="91425" marL="91425" anchor="ctr"/>
                </a:tc>
              </a:tr>
              <a:tr h="381000">
                <a:tc>
                  <a:txBody>
                    <a:bodyPr/>
                    <a:lstStyle/>
                    <a:p>
                      <a:pPr indent="0" lvl="0" marL="0" rtl="0" algn="l">
                        <a:spcBef>
                          <a:spcPts val="0"/>
                        </a:spcBef>
                        <a:spcAft>
                          <a:spcPts val="0"/>
                        </a:spcAft>
                        <a:buNone/>
                      </a:pPr>
                      <a:r>
                        <a:rPr lang="en-US"/>
                        <a:t>PLSDA+D.S.</a:t>
                      </a:r>
                      <a:endParaRPr/>
                    </a:p>
                  </a:txBody>
                  <a:tcPr marT="91425" marB="91425" marR="91425" marL="91425" anchor="ctr"/>
                </a:tc>
                <a:tc>
                  <a:txBody>
                    <a:bodyPr/>
                    <a:lstStyle/>
                    <a:p>
                      <a:pPr indent="0" lvl="0" marL="0" rtl="0" algn="ctr">
                        <a:spcBef>
                          <a:spcPts val="0"/>
                        </a:spcBef>
                        <a:spcAft>
                          <a:spcPts val="0"/>
                        </a:spcAft>
                        <a:buNone/>
                      </a:pPr>
                      <a:r>
                        <a:rPr lang="en-US"/>
                        <a:t>85.3%</a:t>
                      </a:r>
                      <a:endParaRPr/>
                    </a:p>
                  </a:txBody>
                  <a:tcPr marT="91425" marB="91425" marR="91425" marL="91425" anchor="ctr"/>
                </a:tc>
                <a:tc>
                  <a:txBody>
                    <a:bodyPr/>
                    <a:lstStyle/>
                    <a:p>
                      <a:pPr indent="0" lvl="0" marL="0" rtl="0" algn="ctr">
                        <a:spcBef>
                          <a:spcPts val="0"/>
                        </a:spcBef>
                        <a:spcAft>
                          <a:spcPts val="0"/>
                        </a:spcAft>
                        <a:buNone/>
                      </a:pPr>
                      <a:r>
                        <a:rPr lang="en-US"/>
                        <a:t>91.8%</a:t>
                      </a:r>
                      <a:endParaRPr/>
                    </a:p>
                  </a:txBody>
                  <a:tcPr marT="91425" marB="91425" marR="91425" marL="91425" anchor="ctr"/>
                </a:tc>
                <a:tc>
                  <a:txBody>
                    <a:bodyPr/>
                    <a:lstStyle/>
                    <a:p>
                      <a:pPr indent="0" lvl="0" marL="0" rtl="0" algn="ctr">
                        <a:spcBef>
                          <a:spcPts val="0"/>
                        </a:spcBef>
                        <a:spcAft>
                          <a:spcPts val="0"/>
                        </a:spcAft>
                        <a:buNone/>
                      </a:pPr>
                      <a:r>
                        <a:rPr lang="en-US"/>
                        <a:t>72.2%</a:t>
                      </a:r>
                      <a:endParaRPr/>
                    </a:p>
                  </a:txBody>
                  <a:tcPr marT="91425" marB="91425" marR="91425" marL="91425" anchor="ctr"/>
                </a:tc>
              </a:tr>
              <a:tr h="381000">
                <a:tc>
                  <a:txBody>
                    <a:bodyPr/>
                    <a:lstStyle/>
                    <a:p>
                      <a:pPr indent="0" lvl="0" marL="0" rtl="0" algn="l">
                        <a:spcBef>
                          <a:spcPts val="0"/>
                        </a:spcBef>
                        <a:spcAft>
                          <a:spcPts val="0"/>
                        </a:spcAft>
                        <a:buNone/>
                      </a:pPr>
                      <a:r>
                        <a:rPr lang="en-US"/>
                        <a:t>LDA</a:t>
                      </a:r>
                      <a:endParaRPr/>
                    </a:p>
                  </a:txBody>
                  <a:tcPr marT="91425" marB="91425" marR="91425" marL="91425" anchor="ctr"/>
                </a:tc>
                <a:tc>
                  <a:txBody>
                    <a:bodyPr/>
                    <a:lstStyle/>
                    <a:p>
                      <a:pPr indent="0" lvl="0" marL="0" rtl="0" algn="ctr">
                        <a:spcBef>
                          <a:spcPts val="0"/>
                        </a:spcBef>
                        <a:spcAft>
                          <a:spcPts val="0"/>
                        </a:spcAft>
                        <a:buNone/>
                      </a:pPr>
                      <a:r>
                        <a:rPr lang="en-US"/>
                        <a:t>85.3%</a:t>
                      </a:r>
                      <a:endParaRPr/>
                    </a:p>
                  </a:txBody>
                  <a:tcPr marT="91425" marB="91425" marR="91425" marL="91425" anchor="ctr"/>
                </a:tc>
                <a:tc>
                  <a:txBody>
                    <a:bodyPr/>
                    <a:lstStyle/>
                    <a:p>
                      <a:pPr indent="0" lvl="0" marL="0" rtl="0" algn="ctr">
                        <a:spcBef>
                          <a:spcPts val="0"/>
                        </a:spcBef>
                        <a:spcAft>
                          <a:spcPts val="0"/>
                        </a:spcAft>
                        <a:buNone/>
                      </a:pPr>
                      <a:r>
                        <a:rPr lang="en-US"/>
                        <a:t>91.8%</a:t>
                      </a:r>
                      <a:endParaRPr/>
                    </a:p>
                  </a:txBody>
                  <a:tcPr marT="91425" marB="91425" marR="91425" marL="91425" anchor="ctr"/>
                </a:tc>
                <a:tc>
                  <a:txBody>
                    <a:bodyPr/>
                    <a:lstStyle/>
                    <a:p>
                      <a:pPr indent="0" lvl="0" marL="0" rtl="0" algn="ctr">
                        <a:spcBef>
                          <a:spcPts val="0"/>
                        </a:spcBef>
                        <a:spcAft>
                          <a:spcPts val="0"/>
                        </a:spcAft>
                        <a:buNone/>
                      </a:pPr>
                      <a:r>
                        <a:rPr lang="en-US"/>
                        <a:t>72.2%</a:t>
                      </a:r>
                      <a:endParaRPr/>
                    </a:p>
                  </a:txBody>
                  <a:tcPr marT="91425" marB="91425" marR="91425" marL="91425" anchor="ctr"/>
                </a:tc>
              </a:tr>
              <a:tr h="381000">
                <a:tc>
                  <a:txBody>
                    <a:bodyPr/>
                    <a:lstStyle/>
                    <a:p>
                      <a:pPr indent="0" lvl="0" marL="0" rtl="0" algn="l">
                        <a:spcBef>
                          <a:spcPts val="0"/>
                        </a:spcBef>
                        <a:spcAft>
                          <a:spcPts val="0"/>
                        </a:spcAft>
                        <a:buNone/>
                      </a:pPr>
                      <a:r>
                        <a:rPr lang="en-US"/>
                        <a:t>Naive Bayes</a:t>
                      </a:r>
                      <a:endParaRPr/>
                    </a:p>
                  </a:txBody>
                  <a:tcPr marT="91425" marB="91425" marR="91425" marL="91425" anchor="ctr"/>
                </a:tc>
                <a:tc>
                  <a:txBody>
                    <a:bodyPr/>
                    <a:lstStyle/>
                    <a:p>
                      <a:pPr indent="0" lvl="0" marL="0" rtl="0" algn="ctr">
                        <a:spcBef>
                          <a:spcPts val="0"/>
                        </a:spcBef>
                        <a:spcAft>
                          <a:spcPts val="0"/>
                        </a:spcAft>
                        <a:buNone/>
                      </a:pPr>
                      <a:r>
                        <a:rPr lang="en-US"/>
                        <a:t>72.9%</a:t>
                      </a:r>
                      <a:endParaRPr/>
                    </a:p>
                  </a:txBody>
                  <a:tcPr marT="91425" marB="91425" marR="91425" marL="91425" anchor="ctr"/>
                </a:tc>
                <a:tc>
                  <a:txBody>
                    <a:bodyPr/>
                    <a:lstStyle/>
                    <a:p>
                      <a:pPr indent="0" lvl="0" marL="0" rtl="0" algn="ctr">
                        <a:spcBef>
                          <a:spcPts val="0"/>
                        </a:spcBef>
                        <a:spcAft>
                          <a:spcPts val="0"/>
                        </a:spcAft>
                        <a:buNone/>
                      </a:pPr>
                      <a:r>
                        <a:rPr lang="en-US"/>
                        <a:t>62.3%</a:t>
                      </a:r>
                      <a:endParaRPr/>
                    </a:p>
                  </a:txBody>
                  <a:tcPr marT="91425" marB="91425" marR="91425" marL="91425" anchor="ctr"/>
                </a:tc>
                <a:tc>
                  <a:txBody>
                    <a:bodyPr/>
                    <a:lstStyle/>
                    <a:p>
                      <a:pPr indent="0" lvl="0" marL="0" rtl="0" algn="ctr">
                        <a:spcBef>
                          <a:spcPts val="0"/>
                        </a:spcBef>
                        <a:spcAft>
                          <a:spcPts val="0"/>
                        </a:spcAft>
                        <a:buNone/>
                      </a:pPr>
                      <a:r>
                        <a:rPr lang="en-US"/>
                        <a:t>94.4%</a:t>
                      </a:r>
                      <a:endParaRPr/>
                    </a:p>
                  </a:txBody>
                  <a:tcPr marT="91425" marB="91425" marR="91425" marL="91425" anchor="ctr"/>
                </a:tc>
              </a:tr>
              <a:tr h="381000">
                <a:tc>
                  <a:txBody>
                    <a:bodyPr/>
                    <a:lstStyle/>
                    <a:p>
                      <a:pPr indent="0" lvl="0" marL="0" rtl="0" algn="l">
                        <a:spcBef>
                          <a:spcPts val="0"/>
                        </a:spcBef>
                        <a:spcAft>
                          <a:spcPts val="0"/>
                        </a:spcAft>
                        <a:buNone/>
                      </a:pPr>
                      <a:r>
                        <a:rPr lang="en-US"/>
                        <a:t>Tree</a:t>
                      </a:r>
                      <a:endParaRPr/>
                    </a:p>
                  </a:txBody>
                  <a:tcPr marT="91425" marB="91425" marR="91425" marL="91425" anchor="ctr"/>
                </a:tc>
                <a:tc>
                  <a:txBody>
                    <a:bodyPr/>
                    <a:lstStyle/>
                    <a:p>
                      <a:pPr indent="0" lvl="0" marL="0" rtl="0" algn="ctr">
                        <a:spcBef>
                          <a:spcPts val="0"/>
                        </a:spcBef>
                        <a:spcAft>
                          <a:spcPts val="0"/>
                        </a:spcAft>
                        <a:buNone/>
                      </a:pPr>
                      <a:r>
                        <a:rPr lang="en-US"/>
                        <a:t>78.4%</a:t>
                      </a:r>
                      <a:endParaRPr/>
                    </a:p>
                  </a:txBody>
                  <a:tcPr marT="91425" marB="91425" marR="91425" marL="91425" anchor="ctr"/>
                </a:tc>
                <a:tc>
                  <a:txBody>
                    <a:bodyPr/>
                    <a:lstStyle/>
                    <a:p>
                      <a:pPr indent="0" lvl="0" marL="0" rtl="0" algn="ctr">
                        <a:spcBef>
                          <a:spcPts val="0"/>
                        </a:spcBef>
                        <a:spcAft>
                          <a:spcPts val="0"/>
                        </a:spcAft>
                        <a:buNone/>
                      </a:pPr>
                      <a:r>
                        <a:rPr lang="en-US"/>
                        <a:t>75%</a:t>
                      </a:r>
                      <a:endParaRPr/>
                    </a:p>
                  </a:txBody>
                  <a:tcPr marT="91425" marB="91425" marR="91425" marL="91425" anchor="ctr"/>
                </a:tc>
                <a:tc>
                  <a:txBody>
                    <a:bodyPr/>
                    <a:lstStyle/>
                    <a:p>
                      <a:pPr indent="0" lvl="0" marL="0" rtl="0" algn="ctr">
                        <a:spcBef>
                          <a:spcPts val="0"/>
                        </a:spcBef>
                        <a:spcAft>
                          <a:spcPts val="0"/>
                        </a:spcAft>
                        <a:buNone/>
                      </a:pPr>
                      <a:r>
                        <a:rPr lang="en-US"/>
                        <a:t>80.3%</a:t>
                      </a:r>
                      <a:endParaRPr/>
                    </a:p>
                  </a:txBody>
                  <a:tcPr marT="91425" marB="91425" marR="91425" marL="91425" anchor="ctr"/>
                </a:tc>
              </a:tr>
              <a:tr h="381000">
                <a:tc>
                  <a:txBody>
                    <a:bodyPr/>
                    <a:lstStyle/>
                    <a:p>
                      <a:pPr indent="0" lvl="0" marL="0" rtl="0" algn="l">
                        <a:spcBef>
                          <a:spcPts val="0"/>
                        </a:spcBef>
                        <a:spcAft>
                          <a:spcPts val="0"/>
                        </a:spcAft>
                        <a:buNone/>
                      </a:pPr>
                      <a:r>
                        <a:rPr lang="en-US"/>
                        <a:t>Pruning Tree</a:t>
                      </a:r>
                      <a:endParaRPr/>
                    </a:p>
                  </a:txBody>
                  <a:tcPr marT="91425" marB="91425" marR="91425" marL="91425" anchor="ctr"/>
                </a:tc>
                <a:tc>
                  <a:txBody>
                    <a:bodyPr/>
                    <a:lstStyle/>
                    <a:p>
                      <a:pPr indent="0" lvl="0" marL="0" rtl="0" algn="ctr">
                        <a:spcBef>
                          <a:spcPts val="0"/>
                        </a:spcBef>
                        <a:spcAft>
                          <a:spcPts val="0"/>
                        </a:spcAft>
                        <a:buNone/>
                      </a:pPr>
                      <a:r>
                        <a:rPr lang="en-US"/>
                        <a:t>81.7%</a:t>
                      </a:r>
                      <a:endParaRPr/>
                    </a:p>
                  </a:txBody>
                  <a:tcPr marT="91425" marB="91425" marR="91425" marL="91425" anchor="ctr"/>
                </a:tc>
                <a:tc>
                  <a:txBody>
                    <a:bodyPr/>
                    <a:lstStyle/>
                    <a:p>
                      <a:pPr indent="0" lvl="0" marL="0" rtl="0" algn="ctr">
                        <a:spcBef>
                          <a:spcPts val="0"/>
                        </a:spcBef>
                        <a:spcAft>
                          <a:spcPts val="0"/>
                        </a:spcAft>
                        <a:buNone/>
                      </a:pPr>
                      <a:r>
                        <a:rPr lang="en-US"/>
                        <a:t>75%</a:t>
                      </a:r>
                      <a:endParaRPr/>
                    </a:p>
                  </a:txBody>
                  <a:tcPr marT="91425" marB="91425" marR="91425" marL="91425" anchor="ctr"/>
                </a:tc>
                <a:tc>
                  <a:txBody>
                    <a:bodyPr/>
                    <a:lstStyle/>
                    <a:p>
                      <a:pPr indent="0" lvl="0" marL="0" rtl="0" algn="ctr">
                        <a:spcBef>
                          <a:spcPts val="0"/>
                        </a:spcBef>
                        <a:spcAft>
                          <a:spcPts val="0"/>
                        </a:spcAft>
                        <a:buNone/>
                      </a:pPr>
                      <a:r>
                        <a:rPr lang="en-US"/>
                        <a:t>85.2%</a:t>
                      </a:r>
                      <a:endParaRPr/>
                    </a:p>
                  </a:txBody>
                  <a:tcPr marT="91425" marB="91425" marR="91425" marL="91425" anchor="ctr"/>
                </a:tc>
              </a:tr>
              <a:tr h="381000">
                <a:tc>
                  <a:txBody>
                    <a:bodyPr/>
                    <a:lstStyle/>
                    <a:p>
                      <a:pPr indent="0" lvl="0" marL="0" rtl="0" algn="l">
                        <a:spcBef>
                          <a:spcPts val="0"/>
                        </a:spcBef>
                        <a:spcAft>
                          <a:spcPts val="0"/>
                        </a:spcAft>
                        <a:buNone/>
                      </a:pPr>
                      <a:r>
                        <a:rPr lang="en-US"/>
                        <a:t>SVM</a:t>
                      </a:r>
                      <a:endParaRPr/>
                    </a:p>
                  </a:txBody>
                  <a:tcPr marT="91425" marB="91425" marR="91425" marL="91425" anchor="ctr"/>
                </a:tc>
                <a:tc>
                  <a:txBody>
                    <a:bodyPr/>
                    <a:lstStyle/>
                    <a:p>
                      <a:pPr indent="0" lvl="0" marL="0" rtl="0" algn="ctr">
                        <a:spcBef>
                          <a:spcPts val="0"/>
                        </a:spcBef>
                        <a:spcAft>
                          <a:spcPts val="0"/>
                        </a:spcAft>
                        <a:buNone/>
                      </a:pPr>
                      <a:r>
                        <a:rPr lang="en-US"/>
                        <a:t>87.6%</a:t>
                      </a:r>
                      <a:endParaRPr/>
                    </a:p>
                  </a:txBody>
                  <a:tcPr marT="91425" marB="91425" marR="91425" marL="91425" anchor="ctr"/>
                </a:tc>
                <a:tc>
                  <a:txBody>
                    <a:bodyPr/>
                    <a:lstStyle/>
                    <a:p>
                      <a:pPr indent="0" lvl="0" marL="0" rtl="0" algn="ctr">
                        <a:spcBef>
                          <a:spcPts val="0"/>
                        </a:spcBef>
                        <a:spcAft>
                          <a:spcPts val="0"/>
                        </a:spcAft>
                        <a:buNone/>
                      </a:pPr>
                      <a:r>
                        <a:rPr lang="en-US"/>
                        <a:t>93.2%</a:t>
                      </a:r>
                      <a:endParaRPr/>
                    </a:p>
                  </a:txBody>
                  <a:tcPr marT="91425" marB="91425" marR="91425" marL="91425" anchor="ctr"/>
                </a:tc>
                <a:tc>
                  <a:txBody>
                    <a:bodyPr/>
                    <a:lstStyle/>
                    <a:p>
                      <a:pPr indent="0" lvl="0" marL="0" rtl="0" algn="ctr">
                        <a:spcBef>
                          <a:spcPts val="0"/>
                        </a:spcBef>
                        <a:spcAft>
                          <a:spcPts val="0"/>
                        </a:spcAft>
                        <a:buNone/>
                      </a:pPr>
                      <a:r>
                        <a:rPr lang="en-US"/>
                        <a:t>76.4%</a:t>
                      </a:r>
                      <a:endParaRPr/>
                    </a:p>
                  </a:txBody>
                  <a:tcPr marT="91425" marB="91425" marR="91425" marL="91425" anchor="ctr"/>
                </a:tc>
              </a:tr>
            </a:tbl>
          </a:graphicData>
        </a:graphic>
      </p:graphicFrame>
      <p:sp>
        <p:nvSpPr>
          <p:cNvPr id="573" name="Google Shape;573;g1072ff870e3_0_18"/>
          <p:cNvSpPr txBox="1"/>
          <p:nvPr/>
        </p:nvSpPr>
        <p:spPr>
          <a:xfrm>
            <a:off x="255575" y="498100"/>
            <a:ext cx="304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rgbClr val="FF0000"/>
                </a:solidFill>
                <a:latin typeface="Calibri"/>
                <a:ea typeface="Calibri"/>
                <a:cs typeface="Calibri"/>
                <a:sym typeface="Calibri"/>
              </a:rPr>
              <a:t>D.S. = descriptors selection</a:t>
            </a:r>
            <a:endParaRPr sz="1900">
              <a:solidFill>
                <a:srgbClr val="FF0000"/>
              </a:solidFill>
              <a:latin typeface="Calibri"/>
              <a:ea typeface="Calibri"/>
              <a:cs typeface="Calibri"/>
              <a:sym typeface="Calibri"/>
            </a:endParaRPr>
          </a:p>
        </p:txBody>
      </p:sp>
      <p:graphicFrame>
        <p:nvGraphicFramePr>
          <p:cNvPr id="574" name="Google Shape;574;g1072ff870e3_0_18"/>
          <p:cNvGraphicFramePr/>
          <p:nvPr/>
        </p:nvGraphicFramePr>
        <p:xfrm>
          <a:off x="4648200" y="975100"/>
          <a:ext cx="3000000" cy="3000000"/>
        </p:xfrm>
        <a:graphic>
          <a:graphicData uri="http://schemas.openxmlformats.org/drawingml/2006/table">
            <a:tbl>
              <a:tblPr>
                <a:noFill/>
                <a:tableStyleId>{D1B18465-A0AD-4D4D-8836-E8411EB0A604}</a:tableStyleId>
              </a:tblPr>
              <a:tblGrid>
                <a:gridCol w="1371400"/>
                <a:gridCol w="955425"/>
                <a:gridCol w="1082700"/>
                <a:gridCol w="1068775"/>
              </a:tblGrid>
              <a:tr h="381000">
                <a:tc>
                  <a:txBody>
                    <a:bodyPr/>
                    <a:lstStyle/>
                    <a:p>
                      <a:pPr indent="0" lvl="0" marL="0" rtl="0" algn="ctr">
                        <a:spcBef>
                          <a:spcPts val="0"/>
                        </a:spcBef>
                        <a:spcAft>
                          <a:spcPts val="0"/>
                        </a:spcAft>
                        <a:buNone/>
                      </a:pPr>
                      <a:r>
                        <a:rPr lang="en-US" sz="1300"/>
                        <a:t>Techniques</a:t>
                      </a:r>
                      <a:endParaRPr sz="1300"/>
                    </a:p>
                  </a:txBody>
                  <a:tcPr marT="91425" marB="91425" marR="91425" marL="91425" anchor="ctr"/>
                </a:tc>
                <a:tc>
                  <a:txBody>
                    <a:bodyPr/>
                    <a:lstStyle/>
                    <a:p>
                      <a:pPr indent="0" lvl="0" marL="0" rtl="0" algn="ctr">
                        <a:spcBef>
                          <a:spcPts val="0"/>
                        </a:spcBef>
                        <a:spcAft>
                          <a:spcPts val="0"/>
                        </a:spcAft>
                        <a:buNone/>
                      </a:pPr>
                      <a:r>
                        <a:rPr lang="en-US"/>
                        <a:t>Accuracy</a:t>
                      </a:r>
                      <a:endParaRPr/>
                    </a:p>
                  </a:txBody>
                  <a:tcPr marT="91425" marB="91425" marR="91425" marL="91425" anchor="ctr"/>
                </a:tc>
                <a:tc>
                  <a:txBody>
                    <a:bodyPr/>
                    <a:lstStyle/>
                    <a:p>
                      <a:pPr indent="0" lvl="0" marL="0" rtl="0" algn="ctr">
                        <a:spcBef>
                          <a:spcPts val="0"/>
                        </a:spcBef>
                        <a:spcAft>
                          <a:spcPts val="0"/>
                        </a:spcAft>
                        <a:buNone/>
                      </a:pPr>
                      <a:r>
                        <a:rPr lang="en-US"/>
                        <a:t> Specificity</a:t>
                      </a:r>
                      <a:endParaRPr/>
                    </a:p>
                  </a:txBody>
                  <a:tcPr marT="91425" marB="91425" marR="91425" marL="91425" anchor="ctr"/>
                </a:tc>
                <a:tc>
                  <a:txBody>
                    <a:bodyPr/>
                    <a:lstStyle/>
                    <a:p>
                      <a:pPr indent="0" lvl="0" marL="0" rtl="0" algn="ctr">
                        <a:spcBef>
                          <a:spcPts val="0"/>
                        </a:spcBef>
                        <a:spcAft>
                          <a:spcPts val="0"/>
                        </a:spcAft>
                        <a:buNone/>
                      </a:pPr>
                      <a:r>
                        <a:rPr lang="en-US"/>
                        <a:t>Sensitivity</a:t>
                      </a:r>
                      <a:endParaRPr/>
                    </a:p>
                  </a:txBody>
                  <a:tcPr marT="91425" marB="91425" marR="91425" marL="91425" anchor="ctr"/>
                </a:tc>
              </a:tr>
              <a:tr h="381000">
                <a:tc>
                  <a:txBody>
                    <a:bodyPr/>
                    <a:lstStyle/>
                    <a:p>
                      <a:pPr indent="0" lvl="0" marL="0" rtl="0" algn="l">
                        <a:spcBef>
                          <a:spcPts val="0"/>
                        </a:spcBef>
                        <a:spcAft>
                          <a:spcPts val="0"/>
                        </a:spcAft>
                        <a:buNone/>
                      </a:pPr>
                      <a:r>
                        <a:rPr lang="en-US" sz="1300"/>
                        <a:t>Bagging</a:t>
                      </a:r>
                      <a:endParaRPr sz="1300"/>
                    </a:p>
                  </a:txBody>
                  <a:tcPr marT="91425" marB="91425" marR="91425" marL="91425" anchor="ctr"/>
                </a:tc>
                <a:tc>
                  <a:txBody>
                    <a:bodyPr/>
                    <a:lstStyle/>
                    <a:p>
                      <a:pPr indent="0" lvl="0" marL="0" rtl="0" algn="ctr">
                        <a:spcBef>
                          <a:spcPts val="0"/>
                        </a:spcBef>
                        <a:spcAft>
                          <a:spcPts val="0"/>
                        </a:spcAft>
                        <a:buNone/>
                      </a:pPr>
                      <a:r>
                        <a:rPr lang="en-US"/>
                        <a:t>87.6%</a:t>
                      </a:r>
                      <a:endParaRPr/>
                    </a:p>
                  </a:txBody>
                  <a:tcPr marT="91425" marB="91425" marR="91425" marL="91425" anchor="ctr"/>
                </a:tc>
                <a:tc>
                  <a:txBody>
                    <a:bodyPr/>
                    <a:lstStyle/>
                    <a:p>
                      <a:pPr indent="0" lvl="0" marL="0" rtl="0" algn="ctr">
                        <a:spcBef>
                          <a:spcPts val="0"/>
                        </a:spcBef>
                        <a:spcAft>
                          <a:spcPts val="0"/>
                        </a:spcAft>
                        <a:buNone/>
                      </a:pPr>
                      <a:r>
                        <a:rPr lang="en-US"/>
                        <a:t>93.8%</a:t>
                      </a:r>
                      <a:endParaRPr/>
                    </a:p>
                  </a:txBody>
                  <a:tcPr marT="91425" marB="91425" marR="91425" marL="91425" anchor="ctr"/>
                </a:tc>
                <a:tc>
                  <a:txBody>
                    <a:bodyPr/>
                    <a:lstStyle/>
                    <a:p>
                      <a:pPr indent="0" lvl="0" marL="0" rtl="0" algn="ctr">
                        <a:spcBef>
                          <a:spcPts val="0"/>
                        </a:spcBef>
                        <a:spcAft>
                          <a:spcPts val="0"/>
                        </a:spcAft>
                        <a:buNone/>
                      </a:pPr>
                      <a:r>
                        <a:rPr lang="en-US"/>
                        <a:t>75.0%</a:t>
                      </a:r>
                      <a:endParaRPr/>
                    </a:p>
                  </a:txBody>
                  <a:tcPr marT="91425" marB="91425" marR="91425" marL="91425" anchor="ctr"/>
                </a:tc>
              </a:tr>
              <a:tr h="381000">
                <a:tc>
                  <a:txBody>
                    <a:bodyPr/>
                    <a:lstStyle/>
                    <a:p>
                      <a:pPr indent="0" lvl="0" marL="0" rtl="0" algn="l">
                        <a:spcBef>
                          <a:spcPts val="0"/>
                        </a:spcBef>
                        <a:spcAft>
                          <a:spcPts val="0"/>
                        </a:spcAft>
                        <a:buNone/>
                      </a:pPr>
                      <a:r>
                        <a:rPr lang="en-US"/>
                        <a:t>Random Forest</a:t>
                      </a:r>
                      <a:endParaRPr/>
                    </a:p>
                  </a:txBody>
                  <a:tcPr marT="91425" marB="91425" marR="91425" marL="91425" anchor="ctr"/>
                </a:tc>
                <a:tc>
                  <a:txBody>
                    <a:bodyPr/>
                    <a:lstStyle/>
                    <a:p>
                      <a:pPr indent="0" lvl="0" marL="0" rtl="0" algn="ctr">
                        <a:spcBef>
                          <a:spcPts val="0"/>
                        </a:spcBef>
                        <a:spcAft>
                          <a:spcPts val="0"/>
                        </a:spcAft>
                        <a:buNone/>
                      </a:pPr>
                      <a:r>
                        <a:rPr lang="en-US"/>
                        <a:t>88.1%</a:t>
                      </a:r>
                      <a:endParaRPr/>
                    </a:p>
                  </a:txBody>
                  <a:tcPr marT="91425" marB="91425" marR="91425" marL="91425" anchor="ctr"/>
                </a:tc>
                <a:tc>
                  <a:txBody>
                    <a:bodyPr/>
                    <a:lstStyle/>
                    <a:p>
                      <a:pPr indent="0" lvl="0" marL="0" rtl="0" algn="ctr">
                        <a:spcBef>
                          <a:spcPts val="0"/>
                        </a:spcBef>
                        <a:spcAft>
                          <a:spcPts val="0"/>
                        </a:spcAft>
                        <a:buNone/>
                      </a:pPr>
                      <a:r>
                        <a:rPr lang="en-US"/>
                        <a:t>95.2%</a:t>
                      </a:r>
                      <a:endParaRPr/>
                    </a:p>
                  </a:txBody>
                  <a:tcPr marT="91425" marB="91425" marR="91425" marL="91425" anchor="ctr"/>
                </a:tc>
                <a:tc>
                  <a:txBody>
                    <a:bodyPr/>
                    <a:lstStyle/>
                    <a:p>
                      <a:pPr indent="0" lvl="0" marL="0" rtl="0" algn="ctr">
                        <a:spcBef>
                          <a:spcPts val="0"/>
                        </a:spcBef>
                        <a:spcAft>
                          <a:spcPts val="0"/>
                        </a:spcAft>
                        <a:buNone/>
                      </a:pPr>
                      <a:r>
                        <a:rPr lang="en-US"/>
                        <a:t>73.6%</a:t>
                      </a:r>
                      <a:endParaRPr/>
                    </a:p>
                  </a:txBody>
                  <a:tcPr marT="91425" marB="91425" marR="91425" marL="91425" anchor="ctr"/>
                </a:tc>
              </a:tr>
              <a:tr h="381000">
                <a:tc>
                  <a:txBody>
                    <a:bodyPr/>
                    <a:lstStyle/>
                    <a:p>
                      <a:pPr indent="0" lvl="0" marL="0" rtl="0" algn="l">
                        <a:spcBef>
                          <a:spcPts val="0"/>
                        </a:spcBef>
                        <a:spcAft>
                          <a:spcPts val="0"/>
                        </a:spcAft>
                        <a:buNone/>
                      </a:pPr>
                      <a:r>
                        <a:rPr lang="en-US"/>
                        <a:t>Adaboost (with Breiman coef.)</a:t>
                      </a:r>
                      <a:endParaRPr/>
                    </a:p>
                  </a:txBody>
                  <a:tcPr marT="91425" marB="91425" marR="91425" marL="91425" anchor="ctr"/>
                </a:tc>
                <a:tc>
                  <a:txBody>
                    <a:bodyPr/>
                    <a:lstStyle/>
                    <a:p>
                      <a:pPr indent="0" lvl="0" marL="0" rtl="0" algn="ctr">
                        <a:spcBef>
                          <a:spcPts val="0"/>
                        </a:spcBef>
                        <a:spcAft>
                          <a:spcPts val="0"/>
                        </a:spcAft>
                        <a:buNone/>
                      </a:pPr>
                      <a:r>
                        <a:rPr lang="en-US"/>
                        <a:t>87.2%</a:t>
                      </a:r>
                      <a:endParaRPr/>
                    </a:p>
                  </a:txBody>
                  <a:tcPr marT="91425" marB="91425" marR="91425" marL="91425" anchor="ctr"/>
                </a:tc>
                <a:tc>
                  <a:txBody>
                    <a:bodyPr/>
                    <a:lstStyle/>
                    <a:p>
                      <a:pPr indent="0" lvl="0" marL="0" rtl="0" algn="ctr">
                        <a:spcBef>
                          <a:spcPts val="0"/>
                        </a:spcBef>
                        <a:spcAft>
                          <a:spcPts val="0"/>
                        </a:spcAft>
                        <a:buNone/>
                      </a:pPr>
                      <a:r>
                        <a:rPr lang="en-US"/>
                        <a:t>92.5%</a:t>
                      </a:r>
                      <a:endParaRPr/>
                    </a:p>
                  </a:txBody>
                  <a:tcPr marT="91425" marB="91425" marR="91425" marL="91425" anchor="ctr"/>
                </a:tc>
                <a:tc>
                  <a:txBody>
                    <a:bodyPr/>
                    <a:lstStyle/>
                    <a:p>
                      <a:pPr indent="0" lvl="0" marL="0" rtl="0" algn="ctr">
                        <a:spcBef>
                          <a:spcPts val="0"/>
                        </a:spcBef>
                        <a:spcAft>
                          <a:spcPts val="0"/>
                        </a:spcAft>
                        <a:buNone/>
                      </a:pPr>
                      <a:r>
                        <a:rPr lang="en-US"/>
                        <a:t>76.4%</a:t>
                      </a:r>
                      <a:endParaRPr/>
                    </a:p>
                  </a:txBody>
                  <a:tcPr marT="91425" marB="91425" marR="91425" marL="91425" anchor="ctr"/>
                </a:tc>
              </a:tr>
              <a:tr h="381000">
                <a:tc>
                  <a:txBody>
                    <a:bodyPr/>
                    <a:lstStyle/>
                    <a:p>
                      <a:pPr indent="0" lvl="0" marL="0" rtl="0" algn="l">
                        <a:spcBef>
                          <a:spcPts val="0"/>
                        </a:spcBef>
                        <a:spcAft>
                          <a:spcPts val="0"/>
                        </a:spcAft>
                        <a:buNone/>
                      </a:pPr>
                      <a:r>
                        <a:rPr lang="en-US"/>
                        <a:t>Adaboost (with Freud coef.)</a:t>
                      </a:r>
                      <a:endParaRPr/>
                    </a:p>
                  </a:txBody>
                  <a:tcPr marT="91425" marB="91425" marR="91425" marL="91425" anchor="ctr"/>
                </a:tc>
                <a:tc>
                  <a:txBody>
                    <a:bodyPr/>
                    <a:lstStyle/>
                    <a:p>
                      <a:pPr indent="0" lvl="0" marL="0" rtl="0" algn="ctr">
                        <a:spcBef>
                          <a:spcPts val="0"/>
                        </a:spcBef>
                        <a:spcAft>
                          <a:spcPts val="0"/>
                        </a:spcAft>
                        <a:buNone/>
                      </a:pPr>
                      <a:r>
                        <a:rPr lang="en-US"/>
                        <a:t>85.8%</a:t>
                      </a:r>
                      <a:endParaRPr/>
                    </a:p>
                  </a:txBody>
                  <a:tcPr marT="91425" marB="91425" marR="91425" marL="91425" anchor="ctr"/>
                </a:tc>
                <a:tc>
                  <a:txBody>
                    <a:bodyPr/>
                    <a:lstStyle/>
                    <a:p>
                      <a:pPr indent="0" lvl="0" marL="0" rtl="0" algn="ctr">
                        <a:spcBef>
                          <a:spcPts val="0"/>
                        </a:spcBef>
                        <a:spcAft>
                          <a:spcPts val="0"/>
                        </a:spcAft>
                        <a:buNone/>
                      </a:pPr>
                      <a:r>
                        <a:rPr lang="en-US"/>
                        <a:t>91.1%</a:t>
                      </a:r>
                      <a:endParaRPr/>
                    </a:p>
                  </a:txBody>
                  <a:tcPr marT="91425" marB="91425" marR="91425" marL="91425" anchor="ctr"/>
                </a:tc>
                <a:tc>
                  <a:txBody>
                    <a:bodyPr/>
                    <a:lstStyle/>
                    <a:p>
                      <a:pPr indent="0" lvl="0" marL="0" rtl="0" algn="ctr">
                        <a:spcBef>
                          <a:spcPts val="0"/>
                        </a:spcBef>
                        <a:spcAft>
                          <a:spcPts val="0"/>
                        </a:spcAft>
                        <a:buNone/>
                      </a:pPr>
                      <a:r>
                        <a:rPr lang="en-US"/>
                        <a:t>75.0%</a:t>
                      </a:r>
                      <a:endParaRPr/>
                    </a:p>
                  </a:txBody>
                  <a:tcPr marT="91425" marB="91425" marR="91425" marL="91425" anchor="ctr"/>
                </a:tc>
              </a:tr>
              <a:tr h="381000">
                <a:tc>
                  <a:txBody>
                    <a:bodyPr/>
                    <a:lstStyle/>
                    <a:p>
                      <a:pPr indent="0" lvl="0" marL="0" rtl="0" algn="l">
                        <a:spcBef>
                          <a:spcPts val="0"/>
                        </a:spcBef>
                        <a:spcAft>
                          <a:spcPts val="0"/>
                        </a:spcAft>
                        <a:buNone/>
                      </a:pPr>
                      <a:r>
                        <a:rPr lang="en-US">
                          <a:solidFill>
                            <a:srgbClr val="FF0000"/>
                          </a:solidFill>
                        </a:rPr>
                        <a:t>Neural Network (NN)</a:t>
                      </a:r>
                      <a:endParaRPr>
                        <a:solidFill>
                          <a:srgbClr val="FF0000"/>
                        </a:solidFill>
                      </a:endParaRPr>
                    </a:p>
                  </a:txBody>
                  <a:tcPr marT="91425" marB="91425" marR="91425" marL="91425" anchor="ctr"/>
                </a:tc>
                <a:tc>
                  <a:txBody>
                    <a:bodyPr/>
                    <a:lstStyle/>
                    <a:p>
                      <a:pPr indent="0" lvl="0" marL="0" rtl="0" algn="ctr">
                        <a:spcBef>
                          <a:spcPts val="0"/>
                        </a:spcBef>
                        <a:spcAft>
                          <a:spcPts val="0"/>
                        </a:spcAft>
                        <a:buNone/>
                      </a:pPr>
                      <a:r>
                        <a:rPr lang="en-US">
                          <a:solidFill>
                            <a:srgbClr val="FF0000"/>
                          </a:solidFill>
                        </a:rPr>
                        <a:t>88.5%</a:t>
                      </a:r>
                      <a:endParaRPr>
                        <a:solidFill>
                          <a:srgbClr val="FF0000"/>
                        </a:solidFill>
                      </a:endParaRPr>
                    </a:p>
                  </a:txBody>
                  <a:tcPr marT="91425" marB="91425" marR="91425" marL="91425" anchor="ctr"/>
                </a:tc>
                <a:tc>
                  <a:txBody>
                    <a:bodyPr/>
                    <a:lstStyle/>
                    <a:p>
                      <a:pPr indent="0" lvl="0" marL="0" rtl="0" algn="ctr">
                        <a:spcBef>
                          <a:spcPts val="0"/>
                        </a:spcBef>
                        <a:spcAft>
                          <a:spcPts val="0"/>
                        </a:spcAft>
                        <a:buNone/>
                      </a:pPr>
                      <a:r>
                        <a:rPr lang="en-US">
                          <a:solidFill>
                            <a:srgbClr val="FF0000"/>
                          </a:solidFill>
                        </a:rPr>
                        <a:t>88.4%</a:t>
                      </a:r>
                      <a:endParaRPr>
                        <a:solidFill>
                          <a:srgbClr val="FF0000"/>
                        </a:solidFill>
                      </a:endParaRPr>
                    </a:p>
                  </a:txBody>
                  <a:tcPr marT="91425" marB="91425" marR="91425" marL="91425" anchor="ctr"/>
                </a:tc>
                <a:tc>
                  <a:txBody>
                    <a:bodyPr/>
                    <a:lstStyle/>
                    <a:p>
                      <a:pPr indent="0" lvl="0" marL="0" rtl="0" algn="ctr">
                        <a:spcBef>
                          <a:spcPts val="0"/>
                        </a:spcBef>
                        <a:spcAft>
                          <a:spcPts val="0"/>
                        </a:spcAft>
                        <a:buNone/>
                      </a:pPr>
                      <a:r>
                        <a:rPr lang="en-US">
                          <a:solidFill>
                            <a:srgbClr val="FF0000"/>
                          </a:solidFill>
                        </a:rPr>
                        <a:t>88.9%</a:t>
                      </a:r>
                      <a:endParaRPr>
                        <a:solidFill>
                          <a:srgbClr val="FF0000"/>
                        </a:solidFill>
                      </a:endParaRPr>
                    </a:p>
                  </a:txBody>
                  <a:tcPr marT="91425" marB="91425" marR="91425" marL="91425" anchor="ctr"/>
                </a:tc>
              </a:tr>
              <a:tr h="381000">
                <a:tc>
                  <a:txBody>
                    <a:bodyPr/>
                    <a:lstStyle/>
                    <a:p>
                      <a:pPr indent="0" lvl="0" marL="0" rtl="0" algn="l">
                        <a:spcBef>
                          <a:spcPts val="0"/>
                        </a:spcBef>
                        <a:spcAft>
                          <a:spcPts val="0"/>
                        </a:spcAft>
                        <a:buNone/>
                      </a:pPr>
                      <a:r>
                        <a:rPr lang="en-US">
                          <a:solidFill>
                            <a:schemeClr val="dk1"/>
                          </a:solidFill>
                        </a:rPr>
                        <a:t>DNN</a:t>
                      </a:r>
                      <a:endParaRPr/>
                    </a:p>
                  </a:txBody>
                  <a:tcPr marT="91425" marB="91425" marR="91425" marL="91425" anchor="ctr"/>
                </a:tc>
                <a:tc>
                  <a:txBody>
                    <a:bodyPr/>
                    <a:lstStyle/>
                    <a:p>
                      <a:pPr indent="0" lvl="0" marL="0" rtl="0" algn="ctr">
                        <a:spcBef>
                          <a:spcPts val="0"/>
                        </a:spcBef>
                        <a:spcAft>
                          <a:spcPts val="0"/>
                        </a:spcAft>
                        <a:buNone/>
                      </a:pPr>
                      <a:r>
                        <a:rPr lang="en-US"/>
                        <a:t>87.6%</a:t>
                      </a:r>
                      <a:endParaRPr/>
                    </a:p>
                  </a:txBody>
                  <a:tcPr marT="91425" marB="91425" marR="91425" marL="91425" anchor="ctr"/>
                </a:tc>
                <a:tc>
                  <a:txBody>
                    <a:bodyPr/>
                    <a:lstStyle/>
                    <a:p>
                      <a:pPr indent="0" lvl="0" marL="0" rtl="0" algn="ctr">
                        <a:spcBef>
                          <a:spcPts val="0"/>
                        </a:spcBef>
                        <a:spcAft>
                          <a:spcPts val="0"/>
                        </a:spcAft>
                        <a:buNone/>
                      </a:pPr>
                      <a:r>
                        <a:rPr lang="en-US"/>
                        <a:t>92.5%</a:t>
                      </a:r>
                      <a:endParaRPr/>
                    </a:p>
                  </a:txBody>
                  <a:tcPr marT="91425" marB="91425" marR="91425" marL="91425" anchor="ctr"/>
                </a:tc>
                <a:tc>
                  <a:txBody>
                    <a:bodyPr/>
                    <a:lstStyle/>
                    <a:p>
                      <a:pPr indent="0" lvl="0" marL="0" rtl="0" algn="ctr">
                        <a:spcBef>
                          <a:spcPts val="0"/>
                        </a:spcBef>
                        <a:spcAft>
                          <a:spcPts val="0"/>
                        </a:spcAft>
                        <a:buNone/>
                      </a:pPr>
                      <a:r>
                        <a:rPr lang="en-US"/>
                        <a:t>77.8%</a:t>
                      </a:r>
                      <a:endParaRPr/>
                    </a:p>
                  </a:txBody>
                  <a:tcPr marT="91425" marB="91425" marR="91425" marL="91425" anchor="ctr"/>
                </a:tc>
              </a:tr>
            </a:tbl>
          </a:graphicData>
        </a:graphic>
      </p:graphicFrame>
      <p:pic>
        <p:nvPicPr>
          <p:cNvPr id="575" name="Google Shape;575;g1072ff870e3_0_18"/>
          <p:cNvPicPr preferRelativeResize="0"/>
          <p:nvPr/>
        </p:nvPicPr>
        <p:blipFill>
          <a:blip r:embed="rId4">
            <a:alphaModFix/>
          </a:blip>
          <a:stretch>
            <a:fillRect/>
          </a:stretch>
        </p:blipFill>
        <p:spPr>
          <a:xfrm>
            <a:off x="1546100" y="673075"/>
            <a:ext cx="6051797" cy="3797351"/>
          </a:xfrm>
          <a:prstGeom prst="rect">
            <a:avLst/>
          </a:prstGeom>
          <a:noFill/>
          <a:ln>
            <a:noFill/>
          </a:ln>
        </p:spPr>
      </p:pic>
      <p:sp>
        <p:nvSpPr>
          <p:cNvPr id="576" name="Google Shape;576;g1072ff870e3_0_18"/>
          <p:cNvSpPr/>
          <p:nvPr/>
        </p:nvSpPr>
        <p:spPr>
          <a:xfrm>
            <a:off x="2812850" y="874000"/>
            <a:ext cx="2270400" cy="2280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072ff870e3_0_36"/>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83" name="Google Shape;583;g1072ff870e3_0_36"/>
          <p:cNvSpPr txBox="1"/>
          <p:nvPr/>
        </p:nvSpPr>
        <p:spPr>
          <a:xfrm>
            <a:off x="228600" y="0"/>
            <a:ext cx="2523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Consensus</a:t>
            </a:r>
            <a:r>
              <a:rPr lang="en-US" sz="2400">
                <a:solidFill>
                  <a:schemeClr val="lt1"/>
                </a:solidFill>
                <a:latin typeface="Calibri"/>
                <a:ea typeface="Calibri"/>
                <a:cs typeface="Calibri"/>
                <a:sym typeface="Calibri"/>
              </a:rPr>
              <a:t> Model </a:t>
            </a:r>
            <a:endParaRPr/>
          </a:p>
        </p:txBody>
      </p:sp>
      <p:sp>
        <p:nvSpPr>
          <p:cNvPr id="584" name="Google Shape;584;g1072ff870e3_0_36"/>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85" name="Google Shape;585;g1072ff870e3_0_36"/>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586" name="Google Shape;586;g1072ff870e3_0_36"/>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graphicFrame>
        <p:nvGraphicFramePr>
          <p:cNvPr id="587" name="Google Shape;587;g1072ff870e3_0_36"/>
          <p:cNvGraphicFramePr/>
          <p:nvPr/>
        </p:nvGraphicFramePr>
        <p:xfrm>
          <a:off x="463988" y="589150"/>
          <a:ext cx="3000000" cy="3000000"/>
        </p:xfrm>
        <a:graphic>
          <a:graphicData uri="http://schemas.openxmlformats.org/drawingml/2006/table">
            <a:tbl>
              <a:tblPr>
                <a:noFill/>
                <a:tableStyleId>{D1B18465-A0AD-4D4D-8836-E8411EB0A604}</a:tableStyleId>
              </a:tblPr>
              <a:tblGrid>
                <a:gridCol w="4634075"/>
                <a:gridCol w="1086050"/>
                <a:gridCol w="1160000"/>
                <a:gridCol w="1255550"/>
              </a:tblGrid>
              <a:tr h="546425">
                <a:tc>
                  <a:txBody>
                    <a:bodyPr/>
                    <a:lstStyle/>
                    <a:p>
                      <a:pPr indent="0" lvl="0" marL="0" rtl="0" algn="ctr">
                        <a:spcBef>
                          <a:spcPts val="0"/>
                        </a:spcBef>
                        <a:spcAft>
                          <a:spcPts val="0"/>
                        </a:spcAft>
                        <a:buNone/>
                      </a:pPr>
                      <a:r>
                        <a:rPr lang="en-US" sz="1300"/>
                        <a:t>Consensus Model</a:t>
                      </a:r>
                      <a:endParaRPr sz="1300"/>
                    </a:p>
                  </a:txBody>
                  <a:tcPr marT="91425" marB="91425" marR="91425" marL="91425" anchor="ctr">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t>Accuracy</a:t>
                      </a:r>
                      <a:endParaRPr/>
                    </a:p>
                  </a:txBody>
                  <a:tcPr marT="91425" marB="91425" marR="91425" marL="91425" anchor="ctr">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t> Specificity</a:t>
                      </a:r>
                      <a:endParaRPr/>
                    </a:p>
                  </a:txBody>
                  <a:tcPr marT="91425" marB="91425" marR="91425" marL="91425" anchor="ctr">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t>Sensitivity</a:t>
                      </a:r>
                      <a:endParaRPr/>
                    </a:p>
                  </a:txBody>
                  <a:tcPr marT="91425" marB="91425" marR="91425" marL="91425" anchor="ctr">
                    <a:lnB cap="flat" cmpd="sng" w="9525">
                      <a:solidFill>
                        <a:schemeClr val="dk2"/>
                      </a:solidFill>
                      <a:prstDash val="solid"/>
                      <a:round/>
                      <a:headEnd len="sm" w="sm" type="none"/>
                      <a:tailEnd len="sm" w="sm" type="none"/>
                    </a:lnB>
                  </a:tcPr>
                </a:tc>
              </a:tr>
              <a:tr h="368450">
                <a:tc>
                  <a:txBody>
                    <a:bodyPr/>
                    <a:lstStyle/>
                    <a:p>
                      <a:pPr indent="0" lvl="0" marL="0" rtl="0" algn="l">
                        <a:spcBef>
                          <a:spcPts val="0"/>
                        </a:spcBef>
                        <a:spcAft>
                          <a:spcPts val="0"/>
                        </a:spcAft>
                        <a:buNone/>
                      </a:pPr>
                      <a:r>
                        <a:rPr lang="en-US">
                          <a:solidFill>
                            <a:schemeClr val="lt1"/>
                          </a:solidFill>
                          <a:highlight>
                            <a:srgbClr val="0000FF"/>
                          </a:highlight>
                        </a:rPr>
                        <a:t>C1: </a:t>
                      </a:r>
                      <a:r>
                        <a:rPr lang="en-US" sz="1300">
                          <a:solidFill>
                            <a:schemeClr val="lt1"/>
                          </a:solidFill>
                          <a:highlight>
                            <a:srgbClr val="0000FF"/>
                          </a:highlight>
                        </a:rPr>
                        <a:t>(</a:t>
                      </a:r>
                      <a:r>
                        <a:rPr lang="en-US" sz="1300">
                          <a:solidFill>
                            <a:schemeClr val="lt1"/>
                          </a:solidFill>
                          <a:highlight>
                            <a:srgbClr val="0000FF"/>
                          </a:highlight>
                        </a:rPr>
                        <a:t>SVM+D.S.) + (</a:t>
                      </a:r>
                      <a:r>
                        <a:rPr lang="en-US">
                          <a:solidFill>
                            <a:schemeClr val="lt1"/>
                          </a:solidFill>
                          <a:highlight>
                            <a:srgbClr val="0000FF"/>
                          </a:highlight>
                        </a:rPr>
                        <a:t>KNN+D.S.) + (PLSDA+D.S.)</a:t>
                      </a:r>
                      <a:endParaRPr sz="1300">
                        <a:solidFill>
                          <a:schemeClr val="lt1"/>
                        </a:solidFill>
                        <a:highlight>
                          <a:srgbClr val="0000FF"/>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highlight>
                            <a:srgbClr val="0000FF"/>
                          </a:highlight>
                        </a:rPr>
                        <a:t>87.61%</a:t>
                      </a:r>
                      <a:endParaRPr>
                        <a:solidFill>
                          <a:schemeClr val="lt1"/>
                        </a:solidFill>
                        <a:highlight>
                          <a:srgbClr val="0000FF"/>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highlight>
                            <a:srgbClr val="0000FF"/>
                          </a:highlight>
                        </a:rPr>
                        <a:t>93.15%</a:t>
                      </a:r>
                      <a:endParaRPr>
                        <a:solidFill>
                          <a:schemeClr val="lt1"/>
                        </a:solidFill>
                        <a:highlight>
                          <a:srgbClr val="0000FF"/>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highlight>
                            <a:srgbClr val="0000FF"/>
                          </a:highlight>
                        </a:rPr>
                        <a:t>76.39%</a:t>
                      </a:r>
                      <a:endParaRPr>
                        <a:solidFill>
                          <a:schemeClr val="lt1"/>
                        </a:solidFill>
                        <a:highlight>
                          <a:srgbClr val="0000FF"/>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t>C2: </a:t>
                      </a:r>
                      <a:r>
                        <a:rPr lang="en-US">
                          <a:solidFill>
                            <a:schemeClr val="dk1"/>
                          </a:solidFill>
                        </a:rPr>
                        <a:t>NN + SVM + </a:t>
                      </a:r>
                      <a:r>
                        <a:rPr lang="en-US" sz="1300">
                          <a:solidFill>
                            <a:schemeClr val="dk1"/>
                          </a:solidFill>
                        </a:rPr>
                        <a:t>(</a:t>
                      </a:r>
                      <a:r>
                        <a:rPr lang="en-US">
                          <a:solidFill>
                            <a:schemeClr val="dk1"/>
                          </a:solidFill>
                        </a:rPr>
                        <a:t>KNN+D.S.)</a:t>
                      </a:r>
                      <a:endParaRPr/>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en-US"/>
                        <a:t>88.99%</a:t>
                      </a:r>
                      <a:endParaRPr/>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en-US"/>
                        <a:t>92.47%</a:t>
                      </a:r>
                      <a:endParaRPr/>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en-US"/>
                        <a:t>81.94%</a:t>
                      </a:r>
                      <a:endParaRPr/>
                    </a:p>
                  </a:txBody>
                  <a:tcPr marT="91425" marB="91425" marR="91425" marL="91425" anchor="ctr">
                    <a:lnT cap="flat" cmpd="sng" w="9525">
                      <a:solidFill>
                        <a:schemeClr val="dk2"/>
                      </a:solidFill>
                      <a:prstDash val="solid"/>
                      <a:round/>
                      <a:headEnd len="sm" w="sm" type="none"/>
                      <a:tailEnd len="sm" w="sm" type="none"/>
                    </a:lnT>
                  </a:tcPr>
                </a:tc>
              </a:tr>
              <a:tr h="396200">
                <a:tc>
                  <a:txBody>
                    <a:bodyPr/>
                    <a:lstStyle/>
                    <a:p>
                      <a:pPr indent="0" lvl="0" marL="0" rtl="0" algn="l">
                        <a:spcBef>
                          <a:spcPts val="0"/>
                        </a:spcBef>
                        <a:spcAft>
                          <a:spcPts val="0"/>
                        </a:spcAft>
                        <a:buNone/>
                      </a:pPr>
                      <a:r>
                        <a:rPr lang="en-US"/>
                        <a:t>C3: NN + DNN + </a:t>
                      </a:r>
                      <a:r>
                        <a:rPr lang="en-US" sz="1300">
                          <a:solidFill>
                            <a:schemeClr val="dk1"/>
                          </a:solidFill>
                        </a:rPr>
                        <a:t>(</a:t>
                      </a:r>
                      <a:r>
                        <a:rPr lang="en-US">
                          <a:solidFill>
                            <a:schemeClr val="dk1"/>
                          </a:solidFill>
                        </a:rPr>
                        <a:t>KNN+D.S.)</a:t>
                      </a:r>
                      <a:endParaRPr/>
                    </a:p>
                  </a:txBody>
                  <a:tcPr marT="91425" marB="91425" marR="91425" marL="91425" anchor="ctr"/>
                </a:tc>
                <a:tc>
                  <a:txBody>
                    <a:bodyPr/>
                    <a:lstStyle/>
                    <a:p>
                      <a:pPr indent="0" lvl="0" marL="0" rtl="0" algn="ctr">
                        <a:spcBef>
                          <a:spcPts val="0"/>
                        </a:spcBef>
                        <a:spcAft>
                          <a:spcPts val="0"/>
                        </a:spcAft>
                        <a:buNone/>
                      </a:pPr>
                      <a:r>
                        <a:rPr lang="en-US"/>
                        <a:t>89.91%</a:t>
                      </a:r>
                      <a:endParaRPr/>
                    </a:p>
                  </a:txBody>
                  <a:tcPr marT="91425" marB="91425" marR="91425" marL="91425" anchor="ctr"/>
                </a:tc>
                <a:tc>
                  <a:txBody>
                    <a:bodyPr/>
                    <a:lstStyle/>
                    <a:p>
                      <a:pPr indent="0" lvl="0" marL="0" rtl="0" algn="ctr">
                        <a:spcBef>
                          <a:spcPts val="0"/>
                        </a:spcBef>
                        <a:spcAft>
                          <a:spcPts val="0"/>
                        </a:spcAft>
                        <a:buNone/>
                      </a:pPr>
                      <a:r>
                        <a:rPr lang="en-US"/>
                        <a:t>92.47%</a:t>
                      </a:r>
                      <a:endParaRPr/>
                    </a:p>
                  </a:txBody>
                  <a:tcPr marT="91425" marB="91425" marR="91425" marL="91425" anchor="ctr"/>
                </a:tc>
                <a:tc>
                  <a:txBody>
                    <a:bodyPr/>
                    <a:lstStyle/>
                    <a:p>
                      <a:pPr indent="0" lvl="0" marL="0" rtl="0" algn="ctr">
                        <a:spcBef>
                          <a:spcPts val="0"/>
                        </a:spcBef>
                        <a:spcAft>
                          <a:spcPts val="0"/>
                        </a:spcAft>
                        <a:buNone/>
                      </a:pPr>
                      <a:r>
                        <a:rPr lang="en-US"/>
                        <a:t>84.72%</a:t>
                      </a:r>
                      <a:endParaRPr/>
                    </a:p>
                  </a:txBody>
                  <a:tcPr marT="91425" marB="91425" marR="91425" marL="91425" anchor="ctr"/>
                </a:tc>
              </a:tr>
              <a:tr h="396200">
                <a:tc>
                  <a:txBody>
                    <a:bodyPr/>
                    <a:lstStyle/>
                    <a:p>
                      <a:pPr indent="0" lvl="0" marL="0" rtl="0" algn="l">
                        <a:spcBef>
                          <a:spcPts val="0"/>
                        </a:spcBef>
                        <a:spcAft>
                          <a:spcPts val="0"/>
                        </a:spcAft>
                        <a:buNone/>
                      </a:pPr>
                      <a:r>
                        <a:rPr lang="en-US">
                          <a:solidFill>
                            <a:schemeClr val="lt1"/>
                          </a:solidFill>
                          <a:highlight>
                            <a:srgbClr val="FF0000"/>
                          </a:highlight>
                        </a:rPr>
                        <a:t>C4: NN + </a:t>
                      </a:r>
                      <a:r>
                        <a:rPr lang="en-US">
                          <a:solidFill>
                            <a:schemeClr val="lt1"/>
                          </a:solidFill>
                          <a:highlight>
                            <a:srgbClr val="FF0000"/>
                          </a:highlight>
                        </a:rPr>
                        <a:t>Adaboost (with Breiman coef.)  + </a:t>
                      </a:r>
                      <a:r>
                        <a:rPr lang="en-US" sz="1300">
                          <a:solidFill>
                            <a:schemeClr val="lt1"/>
                          </a:solidFill>
                          <a:highlight>
                            <a:srgbClr val="FF0000"/>
                          </a:highlight>
                        </a:rPr>
                        <a:t>(</a:t>
                      </a:r>
                      <a:r>
                        <a:rPr lang="en-US">
                          <a:solidFill>
                            <a:schemeClr val="lt1"/>
                          </a:solidFill>
                          <a:highlight>
                            <a:srgbClr val="FF0000"/>
                          </a:highlight>
                        </a:rPr>
                        <a:t>KNN+D.S.)</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90.37</a:t>
                      </a:r>
                      <a:r>
                        <a:rPr lang="en-US">
                          <a:solidFill>
                            <a:schemeClr val="lt1"/>
                          </a:solidFill>
                          <a:highlight>
                            <a:srgbClr val="FF0000"/>
                          </a:highlight>
                        </a:rPr>
                        <a:t>%</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93.15%</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84.72%</a:t>
                      </a:r>
                      <a:endParaRPr>
                        <a:solidFill>
                          <a:schemeClr val="lt1"/>
                        </a:solidFill>
                        <a:highlight>
                          <a:srgbClr val="FF0000"/>
                        </a:highlight>
                      </a:endParaRPr>
                    </a:p>
                  </a:txBody>
                  <a:tcPr marT="91425" marB="91425" marR="91425" marL="91425" anchor="ctr"/>
                </a:tc>
              </a:tr>
              <a:tr h="396200">
                <a:tc>
                  <a:txBody>
                    <a:bodyPr/>
                    <a:lstStyle/>
                    <a:p>
                      <a:pPr indent="0" lvl="0" marL="0" rtl="0" algn="l">
                        <a:spcBef>
                          <a:spcPts val="0"/>
                        </a:spcBef>
                        <a:spcAft>
                          <a:spcPts val="0"/>
                        </a:spcAft>
                        <a:buNone/>
                      </a:pPr>
                      <a:r>
                        <a:rPr lang="en-US"/>
                        <a:t>C5: NN + Random Forest + </a:t>
                      </a:r>
                      <a:r>
                        <a:rPr lang="en-US" sz="1300">
                          <a:solidFill>
                            <a:schemeClr val="dk1"/>
                          </a:solidFill>
                        </a:rPr>
                        <a:t>(</a:t>
                      </a:r>
                      <a:r>
                        <a:rPr lang="en-US">
                          <a:solidFill>
                            <a:schemeClr val="dk1"/>
                          </a:solidFill>
                        </a:rPr>
                        <a:t>KNN+D.S.)</a:t>
                      </a:r>
                      <a:endParaRPr/>
                    </a:p>
                  </a:txBody>
                  <a:tcPr marT="91425" marB="91425" marR="91425" marL="91425" anchor="ctr"/>
                </a:tc>
                <a:tc>
                  <a:txBody>
                    <a:bodyPr/>
                    <a:lstStyle/>
                    <a:p>
                      <a:pPr indent="0" lvl="0" marL="0" rtl="0" algn="ctr">
                        <a:spcBef>
                          <a:spcPts val="0"/>
                        </a:spcBef>
                        <a:spcAft>
                          <a:spcPts val="0"/>
                        </a:spcAft>
                        <a:buNone/>
                      </a:pPr>
                      <a:r>
                        <a:rPr lang="en-US"/>
                        <a:t>89.91%</a:t>
                      </a:r>
                      <a:endParaRPr/>
                    </a:p>
                  </a:txBody>
                  <a:tcPr marT="91425" marB="91425" marR="91425" marL="91425" anchor="ctr"/>
                </a:tc>
                <a:tc>
                  <a:txBody>
                    <a:bodyPr/>
                    <a:lstStyle/>
                    <a:p>
                      <a:pPr indent="0" lvl="0" marL="0" rtl="0" algn="ctr">
                        <a:spcBef>
                          <a:spcPts val="0"/>
                        </a:spcBef>
                        <a:spcAft>
                          <a:spcPts val="0"/>
                        </a:spcAft>
                        <a:buNone/>
                      </a:pPr>
                      <a:r>
                        <a:rPr lang="en-US"/>
                        <a:t>93.15%</a:t>
                      </a:r>
                      <a:endParaRPr/>
                    </a:p>
                  </a:txBody>
                  <a:tcPr marT="91425" marB="91425" marR="91425" marL="91425" anchor="ctr"/>
                </a:tc>
                <a:tc>
                  <a:txBody>
                    <a:bodyPr/>
                    <a:lstStyle/>
                    <a:p>
                      <a:pPr indent="0" lvl="0" marL="0" rtl="0" algn="ctr">
                        <a:spcBef>
                          <a:spcPts val="0"/>
                        </a:spcBef>
                        <a:spcAft>
                          <a:spcPts val="0"/>
                        </a:spcAft>
                        <a:buNone/>
                      </a:pPr>
                      <a:r>
                        <a:rPr lang="en-US"/>
                        <a:t>83.33%</a:t>
                      </a:r>
                      <a:endParaRPr/>
                    </a:p>
                  </a:txBody>
                  <a:tcPr marT="91425" marB="91425" marR="91425" marL="91425" anchor="ctr"/>
                </a:tc>
              </a:tr>
              <a:tr h="396200">
                <a:tc>
                  <a:txBody>
                    <a:bodyPr/>
                    <a:lstStyle/>
                    <a:p>
                      <a:pPr indent="0" lvl="0" marL="0" rtl="0" algn="l">
                        <a:spcBef>
                          <a:spcPts val="0"/>
                        </a:spcBef>
                        <a:spcAft>
                          <a:spcPts val="0"/>
                        </a:spcAft>
                        <a:buNone/>
                      </a:pPr>
                      <a:r>
                        <a:rPr lang="en-US"/>
                        <a:t>C6: NN + Bagging + </a:t>
                      </a:r>
                      <a:r>
                        <a:rPr lang="en-US" sz="1300">
                          <a:solidFill>
                            <a:schemeClr val="dk1"/>
                          </a:solidFill>
                        </a:rPr>
                        <a:t>(</a:t>
                      </a:r>
                      <a:r>
                        <a:rPr lang="en-US">
                          <a:solidFill>
                            <a:schemeClr val="dk1"/>
                          </a:solidFill>
                        </a:rPr>
                        <a:t>KNN+D.S.)</a:t>
                      </a:r>
                      <a:endParaRPr/>
                    </a:p>
                  </a:txBody>
                  <a:tcPr marT="91425" marB="91425" marR="91425" marL="91425" anchor="ctr"/>
                </a:tc>
                <a:tc>
                  <a:txBody>
                    <a:bodyPr/>
                    <a:lstStyle/>
                    <a:p>
                      <a:pPr indent="0" lvl="0" marL="0" rtl="0" algn="ctr">
                        <a:spcBef>
                          <a:spcPts val="0"/>
                        </a:spcBef>
                        <a:spcAft>
                          <a:spcPts val="0"/>
                        </a:spcAft>
                        <a:buNone/>
                      </a:pPr>
                      <a:r>
                        <a:rPr lang="en-US"/>
                        <a:t>88.99%</a:t>
                      </a:r>
                      <a:endParaRPr/>
                    </a:p>
                  </a:txBody>
                  <a:tcPr marT="91425" marB="91425" marR="91425" marL="91425" anchor="ctr"/>
                </a:tc>
                <a:tc>
                  <a:txBody>
                    <a:bodyPr/>
                    <a:lstStyle/>
                    <a:p>
                      <a:pPr indent="0" lvl="0" marL="0" rtl="0" algn="ctr">
                        <a:spcBef>
                          <a:spcPts val="0"/>
                        </a:spcBef>
                        <a:spcAft>
                          <a:spcPts val="0"/>
                        </a:spcAft>
                        <a:buNone/>
                      </a:pPr>
                      <a:r>
                        <a:rPr lang="en-US"/>
                        <a:t>91.78%</a:t>
                      </a:r>
                      <a:endParaRPr/>
                    </a:p>
                  </a:txBody>
                  <a:tcPr marT="91425" marB="91425" marR="91425" marL="91425" anchor="ctr"/>
                </a:tc>
                <a:tc>
                  <a:txBody>
                    <a:bodyPr/>
                    <a:lstStyle/>
                    <a:p>
                      <a:pPr indent="0" lvl="0" marL="0" rtl="0" algn="ctr">
                        <a:spcBef>
                          <a:spcPts val="0"/>
                        </a:spcBef>
                        <a:spcAft>
                          <a:spcPts val="0"/>
                        </a:spcAft>
                        <a:buNone/>
                      </a:pPr>
                      <a:r>
                        <a:rPr lang="en-US"/>
                        <a:t>83.33%</a:t>
                      </a:r>
                      <a:endParaRPr/>
                    </a:p>
                  </a:txBody>
                  <a:tcPr marT="91425" marB="91425" marR="91425" marL="91425" anchor="ctr"/>
                </a:tc>
              </a:tr>
              <a:tr h="396200">
                <a:tc>
                  <a:txBody>
                    <a:bodyPr/>
                    <a:lstStyle/>
                    <a:p>
                      <a:pPr indent="0" lvl="0" marL="0" rtl="0" algn="l">
                        <a:spcBef>
                          <a:spcPts val="0"/>
                        </a:spcBef>
                        <a:spcAft>
                          <a:spcPts val="0"/>
                        </a:spcAft>
                        <a:buNone/>
                      </a:pPr>
                      <a:r>
                        <a:rPr lang="en-US">
                          <a:solidFill>
                            <a:schemeClr val="lt1"/>
                          </a:solidFill>
                          <a:highlight>
                            <a:srgbClr val="FF0000"/>
                          </a:highlight>
                        </a:rPr>
                        <a:t>C7: </a:t>
                      </a:r>
                      <a:r>
                        <a:rPr lang="en-US">
                          <a:solidFill>
                            <a:schemeClr val="lt1"/>
                          </a:solidFill>
                          <a:highlight>
                            <a:srgbClr val="FF0000"/>
                          </a:highlight>
                        </a:rPr>
                        <a:t>NN + Adaboost (with Freund coef.) + </a:t>
                      </a:r>
                      <a:r>
                        <a:rPr lang="en-US" sz="1300">
                          <a:solidFill>
                            <a:schemeClr val="lt1"/>
                          </a:solidFill>
                          <a:highlight>
                            <a:srgbClr val="FF0000"/>
                          </a:highlight>
                        </a:rPr>
                        <a:t>(</a:t>
                      </a:r>
                      <a:r>
                        <a:rPr lang="en-US">
                          <a:solidFill>
                            <a:schemeClr val="lt1"/>
                          </a:solidFill>
                          <a:highlight>
                            <a:srgbClr val="FF0000"/>
                          </a:highlight>
                        </a:rPr>
                        <a:t>KNN+D.S.) </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90.37%</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93.84%</a:t>
                      </a:r>
                      <a:endParaRPr>
                        <a:solidFill>
                          <a:schemeClr val="lt1"/>
                        </a:solidFill>
                        <a:highlight>
                          <a:srgbClr val="FF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FF0000"/>
                          </a:highlight>
                        </a:rPr>
                        <a:t>83.33%</a:t>
                      </a:r>
                      <a:endParaRPr>
                        <a:solidFill>
                          <a:schemeClr val="lt1"/>
                        </a:solidFill>
                        <a:highlight>
                          <a:srgbClr val="FF0000"/>
                        </a:highlight>
                      </a:endParaRPr>
                    </a:p>
                  </a:txBody>
                  <a:tcPr marT="91425" marB="91425" marR="91425" marL="91425" anchor="ctr"/>
                </a:tc>
              </a:tr>
              <a:tr h="396200">
                <a:tc>
                  <a:txBody>
                    <a:bodyPr/>
                    <a:lstStyle/>
                    <a:p>
                      <a:pPr indent="0" lvl="0" marL="0" rtl="0" algn="l">
                        <a:spcBef>
                          <a:spcPts val="0"/>
                        </a:spcBef>
                        <a:spcAft>
                          <a:spcPts val="0"/>
                        </a:spcAft>
                        <a:buNone/>
                      </a:pPr>
                      <a:r>
                        <a:rPr lang="en-US">
                          <a:solidFill>
                            <a:schemeClr val="lt1"/>
                          </a:solidFill>
                          <a:highlight>
                            <a:srgbClr val="980000"/>
                          </a:highlight>
                        </a:rPr>
                        <a:t>C8: NN * 2 + </a:t>
                      </a:r>
                      <a:r>
                        <a:rPr lang="en-US">
                          <a:solidFill>
                            <a:schemeClr val="lt1"/>
                          </a:solidFill>
                          <a:highlight>
                            <a:srgbClr val="980000"/>
                          </a:highlight>
                        </a:rPr>
                        <a:t>Adaboost (with Freud coef.) + Adaboost (with Breiman coef.) + </a:t>
                      </a:r>
                      <a:r>
                        <a:rPr lang="en-US" sz="1300">
                          <a:solidFill>
                            <a:schemeClr val="lt1"/>
                          </a:solidFill>
                          <a:highlight>
                            <a:srgbClr val="980000"/>
                          </a:highlight>
                        </a:rPr>
                        <a:t>(</a:t>
                      </a:r>
                      <a:r>
                        <a:rPr lang="en-US">
                          <a:solidFill>
                            <a:schemeClr val="lt1"/>
                          </a:solidFill>
                          <a:highlight>
                            <a:srgbClr val="980000"/>
                          </a:highlight>
                        </a:rPr>
                        <a:t>KNN+D.S.)</a:t>
                      </a:r>
                      <a:endParaRPr>
                        <a:solidFill>
                          <a:schemeClr val="lt1"/>
                        </a:solidFill>
                        <a:highlight>
                          <a:srgbClr val="98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980000"/>
                          </a:highlight>
                        </a:rPr>
                        <a:t>90.83%</a:t>
                      </a:r>
                      <a:endParaRPr>
                        <a:solidFill>
                          <a:schemeClr val="lt1"/>
                        </a:solidFill>
                        <a:highlight>
                          <a:srgbClr val="98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980000"/>
                          </a:highlight>
                        </a:rPr>
                        <a:t>93.84%</a:t>
                      </a:r>
                      <a:endParaRPr>
                        <a:solidFill>
                          <a:schemeClr val="lt1"/>
                        </a:solidFill>
                        <a:highlight>
                          <a:srgbClr val="980000"/>
                        </a:highlight>
                      </a:endParaRPr>
                    </a:p>
                  </a:txBody>
                  <a:tcPr marT="91425" marB="91425" marR="91425" marL="91425" anchor="ctr"/>
                </a:tc>
                <a:tc>
                  <a:txBody>
                    <a:bodyPr/>
                    <a:lstStyle/>
                    <a:p>
                      <a:pPr indent="0" lvl="0" marL="0" rtl="0" algn="ctr">
                        <a:spcBef>
                          <a:spcPts val="0"/>
                        </a:spcBef>
                        <a:spcAft>
                          <a:spcPts val="0"/>
                        </a:spcAft>
                        <a:buNone/>
                      </a:pPr>
                      <a:r>
                        <a:rPr lang="en-US">
                          <a:solidFill>
                            <a:schemeClr val="lt1"/>
                          </a:solidFill>
                          <a:highlight>
                            <a:srgbClr val="980000"/>
                          </a:highlight>
                        </a:rPr>
                        <a:t>84.72%</a:t>
                      </a:r>
                      <a:endParaRPr>
                        <a:solidFill>
                          <a:schemeClr val="lt1"/>
                        </a:solidFill>
                        <a:highlight>
                          <a:srgbClr val="980000"/>
                        </a:highlight>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0772367eb3_0_2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2" name="Google Shape;102;g10772367eb3_0_20"/>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i="1" lang="en-US" sz="2400">
                <a:solidFill>
                  <a:schemeClr val="lt1"/>
                </a:solidFill>
                <a:latin typeface="Calibri"/>
                <a:ea typeface="Calibri"/>
                <a:cs typeface="Calibri"/>
                <a:sym typeface="Calibri"/>
              </a:rPr>
              <a:t>Dataset Description</a:t>
            </a:r>
            <a:r>
              <a:rPr lang="en-US" sz="2400">
                <a:solidFill>
                  <a:schemeClr val="lt1"/>
                </a:solidFill>
                <a:latin typeface="Calibri"/>
                <a:ea typeface="Calibri"/>
                <a:cs typeface="Calibri"/>
                <a:sym typeface="Calibri"/>
              </a:rPr>
              <a:t> </a:t>
            </a:r>
            <a:endParaRPr/>
          </a:p>
        </p:txBody>
      </p:sp>
      <p:sp>
        <p:nvSpPr>
          <p:cNvPr id="103" name="Google Shape;103;g10772367eb3_0_20"/>
          <p:cNvSpPr/>
          <p:nvPr/>
        </p:nvSpPr>
        <p:spPr>
          <a:xfrm>
            <a:off x="228600" y="742950"/>
            <a:ext cx="8762100" cy="3682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QSAR (Quantitative Structure-Activity Relationships) is used to predict the biodegradability of chemicals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QSAR biodegradation data set was built to develop QSAR models for studying the relationship between chemical structure and biodegradability of molecules</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Experimental values collected from webpage of the National Institute of Technology and Evaluation of Japan (NITE)</a:t>
            </a:r>
            <a:endParaRPr sz="2000">
              <a:solidFill>
                <a:srgbClr val="3F3F3F"/>
              </a:solidFill>
              <a:latin typeface="Calibri"/>
              <a:ea typeface="Calibri"/>
              <a:cs typeface="Calibri"/>
              <a:sym typeface="Calibri"/>
            </a:endParaRPr>
          </a:p>
        </p:txBody>
      </p:sp>
      <p:sp>
        <p:nvSpPr>
          <p:cNvPr id="104" name="Google Shape;104;g10772367eb3_0_2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5" name="Google Shape;105;g10772367eb3_0_2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06" name="Google Shape;106;g10772367eb3_0_2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descr="16x9_campus3.jpg" id="592" name="Google Shape;592;p8"/>
          <p:cNvPicPr preferRelativeResize="0"/>
          <p:nvPr/>
        </p:nvPicPr>
        <p:blipFill rotWithShape="1">
          <a:blip r:embed="rId3">
            <a:alphaModFix/>
          </a:blip>
          <a:srcRect b="0" l="0" r="0" t="0"/>
          <a:stretch/>
        </p:blipFill>
        <p:spPr>
          <a:xfrm>
            <a:off x="0" y="0"/>
            <a:ext cx="9144000" cy="4695825"/>
          </a:xfrm>
          <a:prstGeom prst="rect">
            <a:avLst/>
          </a:prstGeom>
          <a:noFill/>
          <a:ln>
            <a:noFill/>
          </a:ln>
        </p:spPr>
      </p:pic>
      <p:sp>
        <p:nvSpPr>
          <p:cNvPr id="593" name="Google Shape;593;p8"/>
          <p:cNvSpPr txBox="1"/>
          <p:nvPr/>
        </p:nvSpPr>
        <p:spPr>
          <a:xfrm>
            <a:off x="0" y="971550"/>
            <a:ext cx="9144000" cy="212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4200">
                <a:solidFill>
                  <a:schemeClr val="lt1"/>
                </a:solidFill>
                <a:latin typeface="Calibri"/>
                <a:ea typeface="Calibri"/>
                <a:cs typeface="Calibri"/>
                <a:sym typeface="Calibri"/>
              </a:rPr>
              <a:t>Thanks For Listening</a:t>
            </a:r>
            <a:endParaRPr sz="2400"/>
          </a:p>
          <a:p>
            <a:pPr indent="0" lvl="0" marL="0" marR="0" rtl="0" algn="l">
              <a:lnSpc>
                <a:spcPct val="100000"/>
              </a:lnSpc>
              <a:spcBef>
                <a:spcPts val="0"/>
              </a:spcBef>
              <a:spcAft>
                <a:spcPts val="0"/>
              </a:spcAft>
              <a:buClr>
                <a:schemeClr val="dk1"/>
              </a:buClr>
              <a:buSzPts val="1800"/>
              <a:buFont typeface="Calibri"/>
              <a:buNone/>
            </a:pPr>
            <a:r>
              <a:t/>
            </a:r>
            <a:endParaRPr b="0" i="1" sz="1800" u="none">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Lei Lyu (ll3433)</a:t>
            </a:r>
            <a:endParaRPr b="1" i="1" sz="18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Yang Yu (yy3102)</a:t>
            </a:r>
            <a:endParaRPr b="1" i="1" sz="18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Wenxiang Zhou (wz2542)</a:t>
            </a:r>
            <a:endParaRPr b="1" i="1" sz="18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800"/>
              <a:buFont typeface="Calibri"/>
              <a:buNone/>
            </a:pPr>
            <a:r>
              <a:rPr b="1" i="1" lang="en-US" sz="1800">
                <a:solidFill>
                  <a:schemeClr val="lt1"/>
                </a:solidFill>
                <a:latin typeface="Calibri"/>
                <a:ea typeface="Calibri"/>
                <a:cs typeface="Calibri"/>
                <a:sym typeface="Calibri"/>
              </a:rPr>
              <a:t>Yi Chen (yc4029)</a:t>
            </a:r>
            <a:endParaRPr i="1" sz="1800">
              <a:solidFill>
                <a:schemeClr val="lt1"/>
              </a:solidFill>
              <a:latin typeface="Calibri"/>
              <a:ea typeface="Calibri"/>
              <a:cs typeface="Calibri"/>
              <a:sym typeface="Calibri"/>
            </a:endParaRPr>
          </a:p>
        </p:txBody>
      </p:sp>
      <p:sp>
        <p:nvSpPr>
          <p:cNvPr id="594" name="Google Shape;594;p8"/>
          <p:cNvSpPr txBox="1"/>
          <p:nvPr/>
        </p:nvSpPr>
        <p:spPr>
          <a:xfrm>
            <a:off x="0" y="4686300"/>
            <a:ext cx="9144000" cy="457200"/>
          </a:xfrm>
          <a:prstGeom prst="rect">
            <a:avLst/>
          </a:prstGeom>
          <a:solidFill>
            <a:srgbClr val="1A2C64"/>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95" name="Google Shape;595;p8"/>
          <p:cNvPicPr preferRelativeResize="0"/>
          <p:nvPr/>
        </p:nvPicPr>
        <p:blipFill rotWithShape="1">
          <a:blip r:embed="rId4">
            <a:alphaModFix/>
          </a:blip>
          <a:srcRect b="0" l="0" r="0" t="0"/>
          <a:stretch/>
        </p:blipFill>
        <p:spPr>
          <a:xfrm>
            <a:off x="7162800" y="4803775"/>
            <a:ext cx="1827212" cy="222250"/>
          </a:xfrm>
          <a:prstGeom prst="rect">
            <a:avLst/>
          </a:prstGeom>
          <a:noFill/>
          <a:ln>
            <a:noFill/>
          </a:ln>
        </p:spPr>
      </p:pic>
      <p:sp>
        <p:nvSpPr>
          <p:cNvPr id="596" name="Google Shape;596;p8"/>
          <p:cNvSpPr txBox="1"/>
          <p:nvPr/>
        </p:nvSpPr>
        <p:spPr>
          <a:xfrm>
            <a:off x="0" y="4695825"/>
            <a:ext cx="9144000" cy="390525"/>
          </a:xfrm>
          <a:prstGeom prst="rect">
            <a:avLst/>
          </a:prstGeom>
          <a:no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chemeClr val="lt1"/>
              </a:buClr>
              <a:buSzPts val="1200"/>
              <a:buFont typeface="Calibri"/>
              <a:buNone/>
            </a:pPr>
            <a:r>
              <a:rPr b="0" i="1" lang="en-US" sz="1200" u="none">
                <a:solidFill>
                  <a:schemeClr val="lt1"/>
                </a:solidFill>
                <a:latin typeface="Calibri"/>
                <a:ea typeface="Calibri"/>
                <a:cs typeface="Calibri"/>
                <a:sym typeface="Calibri"/>
              </a:rPr>
              <a:t>TRANSCENDING DISCIPLINES, TRANSFORMING LIVES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72ff870e3_0_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3" name="Google Shape;113;g1072ff870e3_0_0"/>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i="1" lang="en-US" sz="2400">
                <a:solidFill>
                  <a:schemeClr val="lt1"/>
                </a:solidFill>
                <a:latin typeface="Calibri"/>
                <a:ea typeface="Calibri"/>
                <a:cs typeface="Calibri"/>
                <a:sym typeface="Calibri"/>
              </a:rPr>
              <a:t>Dataset Description</a:t>
            </a:r>
            <a:r>
              <a:rPr lang="en-US" sz="2400">
                <a:solidFill>
                  <a:schemeClr val="lt1"/>
                </a:solidFill>
                <a:latin typeface="Calibri"/>
                <a:ea typeface="Calibri"/>
                <a:cs typeface="Calibri"/>
                <a:sym typeface="Calibri"/>
              </a:rPr>
              <a:t> </a:t>
            </a:r>
            <a:endParaRPr/>
          </a:p>
        </p:txBody>
      </p:sp>
      <p:sp>
        <p:nvSpPr>
          <p:cNvPr id="114" name="Google Shape;114;g1072ff870e3_0_0"/>
          <p:cNvSpPr/>
          <p:nvPr/>
        </p:nvSpPr>
        <p:spPr>
          <a:xfrm>
            <a:off x="228600" y="742950"/>
            <a:ext cx="4343400" cy="36351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Number of Instances: 1055</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rgbClr val="3F3F3F"/>
                </a:solidFill>
                <a:latin typeface="Calibri"/>
                <a:ea typeface="Calibri"/>
                <a:cs typeface="Calibri"/>
                <a:sym typeface="Calibri"/>
              </a:rPr>
              <a:t>where 356 molecules are ready biodegradable (RB) and 699 are not ready biodegradable (NRB)</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3F3F3F"/>
              </a:buClr>
              <a:buSzPts val="2000"/>
              <a:buFont typeface="Calibri"/>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Number of Attributes: 41</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Clr>
                <a:srgbClr val="3F3F3F"/>
              </a:buClr>
              <a:buSzPts val="2000"/>
              <a:buFont typeface="Calibri"/>
              <a:buNone/>
            </a:pPr>
            <a:r>
              <a:rPr lang="en-US" sz="2000">
                <a:solidFill>
                  <a:srgbClr val="3F3F3F"/>
                </a:solidFill>
                <a:latin typeface="Calibri"/>
                <a:ea typeface="Calibri"/>
                <a:cs typeface="Calibri"/>
                <a:sym typeface="Calibri"/>
              </a:rPr>
              <a:t>selected using many classification modeling methods combined with genetic algorithms</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Clr>
                <a:srgbClr val="3F3F3F"/>
              </a:buClr>
              <a:buSzPts val="2000"/>
              <a:buFont typeface="Calibri"/>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Correlations between descriptors: </a:t>
            </a:r>
            <a:endParaRPr sz="2000">
              <a:solidFill>
                <a:srgbClr val="3F3F3F"/>
              </a:solidFill>
              <a:latin typeface="Calibri"/>
              <a:ea typeface="Calibri"/>
              <a:cs typeface="Calibri"/>
              <a:sym typeface="Calibri"/>
            </a:endParaRPr>
          </a:p>
        </p:txBody>
      </p:sp>
      <p:sp>
        <p:nvSpPr>
          <p:cNvPr id="115" name="Google Shape;115;g1072ff870e3_0_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6" name="Google Shape;116;g1072ff870e3_0_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17" name="Google Shape;117;g1072ff870e3_0_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118" name="Google Shape;118;g1072ff870e3_0_0"/>
          <p:cNvPicPr preferRelativeResize="0"/>
          <p:nvPr/>
        </p:nvPicPr>
        <p:blipFill>
          <a:blip r:embed="rId4">
            <a:alphaModFix/>
          </a:blip>
          <a:stretch>
            <a:fillRect/>
          </a:stretch>
        </p:blipFill>
        <p:spPr>
          <a:xfrm>
            <a:off x="4905375" y="457200"/>
            <a:ext cx="4238625" cy="4238625"/>
          </a:xfrm>
          <a:prstGeom prst="rect">
            <a:avLst/>
          </a:prstGeom>
          <a:noFill/>
          <a:ln>
            <a:noFill/>
          </a:ln>
        </p:spPr>
      </p:pic>
      <p:sp>
        <p:nvSpPr>
          <p:cNvPr id="119" name="Google Shape;119;g1072ff870e3_0_0"/>
          <p:cNvSpPr txBox="1"/>
          <p:nvPr/>
        </p:nvSpPr>
        <p:spPr>
          <a:xfrm>
            <a:off x="6776025" y="867900"/>
            <a:ext cx="2214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1500"/>
              <a:t>Heatmap of variable correlations</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72ff870e3_0_90"/>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6" name="Google Shape;126;g1072ff870e3_0_90"/>
          <p:cNvSpPr txBox="1"/>
          <p:nvPr/>
        </p:nvSpPr>
        <p:spPr>
          <a:xfrm>
            <a:off x="228600" y="0"/>
            <a:ext cx="434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All</a:t>
            </a:r>
            <a:r>
              <a:rPr lang="en-US" sz="2400">
                <a:solidFill>
                  <a:schemeClr val="lt1"/>
                </a:solidFill>
                <a:latin typeface="Calibri"/>
                <a:ea typeface="Calibri"/>
                <a:cs typeface="Calibri"/>
                <a:sym typeface="Calibri"/>
              </a:rPr>
              <a:t> Descriptors PCA</a:t>
            </a:r>
            <a:endParaRPr/>
          </a:p>
        </p:txBody>
      </p:sp>
      <p:sp>
        <p:nvSpPr>
          <p:cNvPr id="127" name="Google Shape;127;g1072ff870e3_0_9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28" name="Google Shape;128;g1072ff870e3_0_90"/>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29" name="Google Shape;129;g1072ff870e3_0_9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130" name="Google Shape;130;g1072ff870e3_0_90"/>
          <p:cNvSpPr txBox="1"/>
          <p:nvPr/>
        </p:nvSpPr>
        <p:spPr>
          <a:xfrm>
            <a:off x="1832700" y="497200"/>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Score Plot</a:t>
            </a:r>
            <a:endParaRPr>
              <a:latin typeface="Calibri"/>
              <a:ea typeface="Calibri"/>
              <a:cs typeface="Calibri"/>
              <a:sym typeface="Calibri"/>
            </a:endParaRPr>
          </a:p>
        </p:txBody>
      </p:sp>
      <p:sp>
        <p:nvSpPr>
          <p:cNvPr id="131" name="Google Shape;131;g1072ff870e3_0_90"/>
          <p:cNvSpPr txBox="1"/>
          <p:nvPr/>
        </p:nvSpPr>
        <p:spPr>
          <a:xfrm>
            <a:off x="6445475" y="477588"/>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Loading Plot</a:t>
            </a:r>
            <a:endParaRPr>
              <a:latin typeface="Calibri"/>
              <a:ea typeface="Calibri"/>
              <a:cs typeface="Calibri"/>
              <a:sym typeface="Calibri"/>
            </a:endParaRPr>
          </a:p>
        </p:txBody>
      </p:sp>
      <p:pic>
        <p:nvPicPr>
          <p:cNvPr id="132" name="Google Shape;132;g1072ff870e3_0_90"/>
          <p:cNvPicPr preferRelativeResize="0"/>
          <p:nvPr/>
        </p:nvPicPr>
        <p:blipFill rotWithShape="1">
          <a:blip r:embed="rId4">
            <a:alphaModFix/>
          </a:blip>
          <a:srcRect b="0" l="0" r="8424" t="0"/>
          <a:stretch/>
        </p:blipFill>
        <p:spPr>
          <a:xfrm>
            <a:off x="152400" y="1040000"/>
            <a:ext cx="5281699" cy="3503699"/>
          </a:xfrm>
          <a:prstGeom prst="rect">
            <a:avLst/>
          </a:prstGeom>
          <a:noFill/>
          <a:ln>
            <a:noFill/>
          </a:ln>
        </p:spPr>
      </p:pic>
      <p:pic>
        <p:nvPicPr>
          <p:cNvPr id="133" name="Google Shape;133;g1072ff870e3_0_90"/>
          <p:cNvPicPr preferRelativeResize="0"/>
          <p:nvPr/>
        </p:nvPicPr>
        <p:blipFill rotWithShape="1">
          <a:blip r:embed="rId5">
            <a:alphaModFix/>
          </a:blip>
          <a:srcRect b="0" l="19503" r="18480" t="0"/>
          <a:stretch/>
        </p:blipFill>
        <p:spPr>
          <a:xfrm>
            <a:off x="5510300" y="1088938"/>
            <a:ext cx="3462760" cy="3503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072ff870e3_0_49"/>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0" name="Google Shape;140;g1072ff870e3_0_49"/>
          <p:cNvSpPr txBox="1"/>
          <p:nvPr/>
        </p:nvSpPr>
        <p:spPr>
          <a:xfrm>
            <a:off x="228600" y="0"/>
            <a:ext cx="6371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Paper’s SVM Descriptors PCA</a:t>
            </a:r>
            <a:endParaRPr/>
          </a:p>
        </p:txBody>
      </p:sp>
      <p:sp>
        <p:nvSpPr>
          <p:cNvPr id="141" name="Google Shape;141;g1072ff870e3_0_49"/>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42" name="Google Shape;142;g1072ff870e3_0_49"/>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43" name="Google Shape;143;g1072ff870e3_0_49"/>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pic>
        <p:nvPicPr>
          <p:cNvPr id="144" name="Google Shape;144;g1072ff870e3_0_49"/>
          <p:cNvPicPr preferRelativeResize="0"/>
          <p:nvPr/>
        </p:nvPicPr>
        <p:blipFill rotWithShape="1">
          <a:blip r:embed="rId4">
            <a:alphaModFix/>
          </a:blip>
          <a:srcRect b="0" l="0" r="7578" t="0"/>
          <a:stretch/>
        </p:blipFill>
        <p:spPr>
          <a:xfrm>
            <a:off x="92125" y="932916"/>
            <a:ext cx="5282425" cy="3557634"/>
          </a:xfrm>
          <a:prstGeom prst="rect">
            <a:avLst/>
          </a:prstGeom>
          <a:noFill/>
          <a:ln>
            <a:noFill/>
          </a:ln>
        </p:spPr>
      </p:pic>
      <p:pic>
        <p:nvPicPr>
          <p:cNvPr id="145" name="Google Shape;145;g1072ff870e3_0_49"/>
          <p:cNvPicPr preferRelativeResize="0"/>
          <p:nvPr/>
        </p:nvPicPr>
        <p:blipFill rotWithShape="1">
          <a:blip r:embed="rId5">
            <a:alphaModFix/>
          </a:blip>
          <a:srcRect b="0" l="19770" r="18309" t="0"/>
          <a:stretch/>
        </p:blipFill>
        <p:spPr>
          <a:xfrm>
            <a:off x="5374550" y="898175"/>
            <a:ext cx="3545151" cy="3592374"/>
          </a:xfrm>
          <a:prstGeom prst="rect">
            <a:avLst/>
          </a:prstGeom>
          <a:noFill/>
          <a:ln>
            <a:noFill/>
          </a:ln>
        </p:spPr>
      </p:pic>
      <p:sp>
        <p:nvSpPr>
          <p:cNvPr id="146" name="Google Shape;146;g1072ff870e3_0_49"/>
          <p:cNvSpPr txBox="1"/>
          <p:nvPr/>
        </p:nvSpPr>
        <p:spPr>
          <a:xfrm>
            <a:off x="1832700" y="497200"/>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Score Plot</a:t>
            </a:r>
            <a:endParaRPr>
              <a:latin typeface="Calibri"/>
              <a:ea typeface="Calibri"/>
              <a:cs typeface="Calibri"/>
              <a:sym typeface="Calibri"/>
            </a:endParaRPr>
          </a:p>
        </p:txBody>
      </p:sp>
      <p:sp>
        <p:nvSpPr>
          <p:cNvPr id="147" name="Google Shape;147;g1072ff870e3_0_49"/>
          <p:cNvSpPr txBox="1"/>
          <p:nvPr/>
        </p:nvSpPr>
        <p:spPr>
          <a:xfrm>
            <a:off x="6445475" y="477588"/>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Loading</a:t>
            </a:r>
            <a:r>
              <a:rPr lang="en-US">
                <a:latin typeface="Calibri"/>
                <a:ea typeface="Calibri"/>
                <a:cs typeface="Calibri"/>
                <a:sym typeface="Calibri"/>
              </a:rPr>
              <a:t> Plot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072ff870e3_0_75"/>
          <p:cNvSpPr txBox="1"/>
          <p:nvPr/>
        </p:nvSpPr>
        <p:spPr>
          <a:xfrm>
            <a:off x="0" y="0"/>
            <a:ext cx="9144000" cy="4572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4" name="Google Shape;154;g1072ff870e3_0_75"/>
          <p:cNvSpPr txBox="1"/>
          <p:nvPr/>
        </p:nvSpPr>
        <p:spPr>
          <a:xfrm>
            <a:off x="228600" y="0"/>
            <a:ext cx="5768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Paper’s KNN</a:t>
            </a:r>
            <a:r>
              <a:rPr lang="en-US" sz="2400">
                <a:solidFill>
                  <a:schemeClr val="lt1"/>
                </a:solidFill>
                <a:latin typeface="Calibri"/>
                <a:ea typeface="Calibri"/>
                <a:cs typeface="Calibri"/>
                <a:sym typeface="Calibri"/>
              </a:rPr>
              <a:t> Descriptors PCA</a:t>
            </a:r>
            <a:endParaRPr/>
          </a:p>
        </p:txBody>
      </p:sp>
      <p:sp>
        <p:nvSpPr>
          <p:cNvPr id="155" name="Google Shape;155;g1072ff870e3_0_75"/>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6" name="Google Shape;156;g1072ff870e3_0_75"/>
          <p:cNvPicPr preferRelativeResize="0"/>
          <p:nvPr/>
        </p:nvPicPr>
        <p:blipFill rotWithShape="1">
          <a:blip r:embed="rId3">
            <a:alphaModFix/>
          </a:blip>
          <a:srcRect b="0" l="0" r="0" t="0"/>
          <a:stretch/>
        </p:blipFill>
        <p:spPr>
          <a:xfrm>
            <a:off x="7162800" y="4803775"/>
            <a:ext cx="1827214" cy="222250"/>
          </a:xfrm>
          <a:prstGeom prst="rect">
            <a:avLst/>
          </a:prstGeom>
          <a:noFill/>
          <a:ln>
            <a:noFill/>
          </a:ln>
        </p:spPr>
      </p:pic>
      <p:sp>
        <p:nvSpPr>
          <p:cNvPr id="157" name="Google Shape;157;g1072ff870e3_0_75"/>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
        <p:nvSpPr>
          <p:cNvPr id="158" name="Google Shape;158;g1072ff870e3_0_75"/>
          <p:cNvSpPr txBox="1"/>
          <p:nvPr/>
        </p:nvSpPr>
        <p:spPr>
          <a:xfrm>
            <a:off x="1832700" y="497200"/>
            <a:ext cx="1135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Score Plot</a:t>
            </a:r>
            <a:endParaRPr sz="1500">
              <a:latin typeface="Calibri"/>
              <a:ea typeface="Calibri"/>
              <a:cs typeface="Calibri"/>
              <a:sym typeface="Calibri"/>
            </a:endParaRPr>
          </a:p>
        </p:txBody>
      </p:sp>
      <p:sp>
        <p:nvSpPr>
          <p:cNvPr id="159" name="Google Shape;159;g1072ff870e3_0_75"/>
          <p:cNvSpPr txBox="1"/>
          <p:nvPr/>
        </p:nvSpPr>
        <p:spPr>
          <a:xfrm>
            <a:off x="6445475" y="477600"/>
            <a:ext cx="124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Loading Plot</a:t>
            </a:r>
            <a:endParaRPr sz="1500">
              <a:latin typeface="Calibri"/>
              <a:ea typeface="Calibri"/>
              <a:cs typeface="Calibri"/>
              <a:sym typeface="Calibri"/>
            </a:endParaRPr>
          </a:p>
        </p:txBody>
      </p:sp>
      <p:pic>
        <p:nvPicPr>
          <p:cNvPr id="160" name="Google Shape;160;g1072ff870e3_0_75"/>
          <p:cNvPicPr preferRelativeResize="0"/>
          <p:nvPr/>
        </p:nvPicPr>
        <p:blipFill rotWithShape="1">
          <a:blip r:embed="rId4">
            <a:alphaModFix/>
          </a:blip>
          <a:srcRect b="0" l="0" r="8999" t="0"/>
          <a:stretch/>
        </p:blipFill>
        <p:spPr>
          <a:xfrm>
            <a:off x="255575" y="932899"/>
            <a:ext cx="4679701" cy="3482325"/>
          </a:xfrm>
          <a:prstGeom prst="rect">
            <a:avLst/>
          </a:prstGeom>
          <a:noFill/>
          <a:ln>
            <a:noFill/>
          </a:ln>
        </p:spPr>
      </p:pic>
      <p:pic>
        <p:nvPicPr>
          <p:cNvPr id="161" name="Google Shape;161;g1072ff870e3_0_75"/>
          <p:cNvPicPr preferRelativeResize="0"/>
          <p:nvPr/>
        </p:nvPicPr>
        <p:blipFill rotWithShape="1">
          <a:blip r:embed="rId5">
            <a:alphaModFix/>
          </a:blip>
          <a:srcRect b="0" l="18874" r="18874" t="0"/>
          <a:stretch/>
        </p:blipFill>
        <p:spPr>
          <a:xfrm>
            <a:off x="5424894" y="917176"/>
            <a:ext cx="3470381" cy="3498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16x9_grey.jpg" id="167" name="Google Shape;167;g1072ff870e3_3_0"/>
          <p:cNvPicPr preferRelativeResize="0"/>
          <p:nvPr/>
        </p:nvPicPr>
        <p:blipFill rotWithShape="1">
          <a:blip r:embed="rId3">
            <a:alphaModFix/>
          </a:blip>
          <a:srcRect b="0" l="0" r="0" t="0"/>
          <a:stretch/>
        </p:blipFill>
        <p:spPr>
          <a:xfrm>
            <a:off x="0" y="0"/>
            <a:ext cx="9143998" cy="5143500"/>
          </a:xfrm>
          <a:prstGeom prst="rect">
            <a:avLst/>
          </a:prstGeom>
          <a:noFill/>
          <a:ln>
            <a:noFill/>
          </a:ln>
        </p:spPr>
      </p:pic>
      <p:sp>
        <p:nvSpPr>
          <p:cNvPr id="168" name="Google Shape;168;g1072ff870e3_3_0"/>
          <p:cNvSpPr txBox="1"/>
          <p:nvPr/>
        </p:nvSpPr>
        <p:spPr>
          <a:xfrm>
            <a:off x="0" y="4686300"/>
            <a:ext cx="9144000" cy="457200"/>
          </a:xfrm>
          <a:prstGeom prst="rect">
            <a:avLst/>
          </a:prstGeom>
          <a:solidFill>
            <a:srgbClr val="1A2C64"/>
          </a:solidFill>
          <a:ln>
            <a:noFill/>
          </a:ln>
          <a:effectLst>
            <a:outerShdw blurRad="63500" dir="5400000" dist="23000">
              <a:srgbClr val="808080">
                <a:alpha val="349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9" name="Google Shape;169;g1072ff870e3_3_0"/>
          <p:cNvPicPr preferRelativeResize="0"/>
          <p:nvPr/>
        </p:nvPicPr>
        <p:blipFill rotWithShape="1">
          <a:blip r:embed="rId4">
            <a:alphaModFix/>
          </a:blip>
          <a:srcRect b="0" l="0" r="0" t="0"/>
          <a:stretch/>
        </p:blipFill>
        <p:spPr>
          <a:xfrm>
            <a:off x="7162800" y="4803775"/>
            <a:ext cx="1827214" cy="222250"/>
          </a:xfrm>
          <a:prstGeom prst="rect">
            <a:avLst/>
          </a:prstGeom>
          <a:noFill/>
          <a:ln>
            <a:noFill/>
          </a:ln>
        </p:spPr>
      </p:pic>
      <p:sp>
        <p:nvSpPr>
          <p:cNvPr id="170" name="Google Shape;170;g1072ff870e3_3_0"/>
          <p:cNvSpPr txBox="1"/>
          <p:nvPr/>
        </p:nvSpPr>
        <p:spPr>
          <a:xfrm>
            <a:off x="0" y="1723525"/>
            <a:ext cx="9144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alibri"/>
              <a:buNone/>
            </a:pPr>
            <a:r>
              <a:rPr i="1" lang="en-US" sz="3200">
                <a:solidFill>
                  <a:schemeClr val="lt1"/>
                </a:solidFill>
                <a:latin typeface="Calibri"/>
                <a:ea typeface="Calibri"/>
                <a:cs typeface="Calibri"/>
                <a:sym typeface="Calibri"/>
              </a:rPr>
              <a:t>Part 2: Paper detail and reproduce</a:t>
            </a:r>
            <a:endParaRPr i="1" sz="3200">
              <a:solidFill>
                <a:schemeClr val="lt1"/>
              </a:solidFill>
              <a:latin typeface="Calibri"/>
              <a:ea typeface="Calibri"/>
              <a:cs typeface="Calibri"/>
              <a:sym typeface="Calibri"/>
            </a:endParaRPr>
          </a:p>
          <a:p>
            <a:pPr indent="0" lvl="0" marL="0" rtl="0" algn="ctr">
              <a:spcBef>
                <a:spcPts val="0"/>
              </a:spcBef>
              <a:spcAft>
                <a:spcPts val="0"/>
              </a:spcAft>
              <a:buClr>
                <a:schemeClr val="lt1"/>
              </a:buClr>
              <a:buSzPts val="1800"/>
              <a:buFont typeface="Calibri"/>
              <a:buNone/>
            </a:pPr>
            <a:r>
              <a:rPr i="1" lang="en-US" sz="1800">
                <a:solidFill>
                  <a:schemeClr val="lt1"/>
                </a:solidFill>
                <a:latin typeface="Calibri"/>
                <a:ea typeface="Calibri"/>
                <a:cs typeface="Calibri"/>
                <a:sym typeface="Calibri"/>
              </a:rPr>
              <a:t>KNN, PLSDA, SVM</a:t>
            </a:r>
            <a:endParaRPr i="1" sz="3200">
              <a:solidFill>
                <a:schemeClr val="lt1"/>
              </a:solidFill>
              <a:latin typeface="Calibri"/>
              <a:ea typeface="Calibri"/>
              <a:cs typeface="Calibri"/>
              <a:sym typeface="Calibri"/>
            </a:endParaRPr>
          </a:p>
        </p:txBody>
      </p:sp>
      <p:sp>
        <p:nvSpPr>
          <p:cNvPr id="171" name="Google Shape;171;g1072ff870e3_3_0"/>
          <p:cNvSpPr txBox="1"/>
          <p:nvPr/>
        </p:nvSpPr>
        <p:spPr>
          <a:xfrm>
            <a:off x="255587" y="4695825"/>
            <a:ext cx="6781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chemeClr val="lt1"/>
              </a:buClr>
              <a:buSzPts val="1200"/>
              <a:buFont typeface="Calibri"/>
              <a:buNone/>
            </a:pPr>
            <a:fld id="{00000000-1234-1234-1234-123412341234}" type="slidenum">
              <a:rPr b="1" i="0" lang="en-US" sz="1200" u="none">
                <a:solidFill>
                  <a:schemeClr val="lt1"/>
                </a:solidFill>
                <a:latin typeface="Calibri"/>
                <a:ea typeface="Calibri"/>
                <a:cs typeface="Calibri"/>
                <a:sym typeface="Calibri"/>
              </a:rPr>
              <a:t>‹#›</a:t>
            </a:fld>
            <a:r>
              <a:rPr b="1" i="0" lang="en-US" sz="1200" u="none">
                <a:solidFill>
                  <a:schemeClr val="lt1"/>
                </a:solidFill>
                <a:latin typeface="Calibri"/>
                <a:ea typeface="Calibri"/>
                <a:cs typeface="Calibri"/>
                <a:sym typeface="Calibri"/>
              </a:rPr>
              <a:t> </a:t>
            </a:r>
            <a:r>
              <a:rPr b="0" i="0" lang="en-US" sz="1200" u="none">
                <a:solidFill>
                  <a:schemeClr val="lt1"/>
                </a:solidFill>
                <a:latin typeface="Calibri"/>
                <a:ea typeface="Calibri"/>
                <a:cs typeface="Calibri"/>
                <a:sym typeface="Calibri"/>
              </a:rPr>
              <a:t>|</a:t>
            </a:r>
            <a:r>
              <a:rPr b="1" i="0" lang="en-US" sz="1200" u="none">
                <a:solidFill>
                  <a:schemeClr val="lt1"/>
                </a:solidFill>
                <a:latin typeface="Calibri"/>
                <a:ea typeface="Calibri"/>
                <a:cs typeface="Calibri"/>
                <a:sym typeface="Calibri"/>
              </a:rPr>
              <a:t> </a:t>
            </a:r>
            <a:r>
              <a:rPr b="1" lang="en-US" sz="1200">
                <a:solidFill>
                  <a:schemeClr val="lt1"/>
                </a:solidFill>
                <a:latin typeface="Calibri"/>
                <a:ea typeface="Calibri"/>
                <a:cs typeface="Calibri"/>
                <a:sym typeface="Calibri"/>
              </a:rPr>
              <a:t> </a:t>
            </a:r>
            <a:r>
              <a:rPr i="1" lang="en-US" sz="1200">
                <a:solidFill>
                  <a:schemeClr val="lt1"/>
                </a:solidFill>
                <a:latin typeface="Calibri"/>
                <a:ea typeface="Calibri"/>
                <a:cs typeface="Calibri"/>
                <a:sym typeface="Calibri"/>
              </a:rPr>
              <a:t>QSAR Ready Biodegradability Prediction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2010-04-12T23:12:02Z</dcterms:created>
  <dc:creator>Diana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str>0x0101000DE64AEEDD9B7A4D93545ACBE97D4615</vt:lpstr>
  </property>
</Properties>
</file>