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585" r:id="rId2"/>
    <p:sldId id="624" r:id="rId3"/>
    <p:sldId id="679" r:id="rId4"/>
    <p:sldId id="682" r:id="rId5"/>
    <p:sldId id="680" r:id="rId6"/>
    <p:sldId id="683" r:id="rId7"/>
    <p:sldId id="685" r:id="rId8"/>
    <p:sldId id="686" r:id="rId9"/>
    <p:sldId id="690" r:id="rId10"/>
    <p:sldId id="695" r:id="rId11"/>
    <p:sldId id="689" r:id="rId12"/>
    <p:sldId id="710" r:id="rId13"/>
    <p:sldId id="709" r:id="rId14"/>
    <p:sldId id="704" r:id="rId15"/>
    <p:sldId id="705" r:id="rId16"/>
    <p:sldId id="684" r:id="rId17"/>
    <p:sldId id="687" r:id="rId18"/>
    <p:sldId id="688" r:id="rId19"/>
    <p:sldId id="691" r:id="rId20"/>
    <p:sldId id="692" r:id="rId21"/>
    <p:sldId id="706" r:id="rId22"/>
    <p:sldId id="702" r:id="rId23"/>
    <p:sldId id="693" r:id="rId24"/>
    <p:sldId id="694" r:id="rId25"/>
    <p:sldId id="696" r:id="rId26"/>
    <p:sldId id="699" r:id="rId27"/>
    <p:sldId id="700" r:id="rId28"/>
    <p:sldId id="701" r:id="rId29"/>
    <p:sldId id="703" r:id="rId30"/>
    <p:sldId id="707" r:id="rId31"/>
    <p:sldId id="708" r:id="rId32"/>
    <p:sldId id="647" r:id="rId33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600"/>
    <a:srgbClr val="0000CC"/>
    <a:srgbClr val="FF66CC"/>
    <a:srgbClr val="0000FF"/>
    <a:srgbClr val="0066CC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2317" autoAdjust="0"/>
  </p:normalViewPr>
  <p:slideViewPr>
    <p:cSldViewPr snapToObjects="1">
      <p:cViewPr>
        <p:scale>
          <a:sx n="80" d="100"/>
          <a:sy n="80" d="100"/>
        </p:scale>
        <p:origin x="-1884" y="-156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78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D88E-BFE1-4BED-8848-FE49CA9836B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BBA7A074-C9E8-4ED1-B7E8-2CD5F3AEAD74}">
      <dgm:prSet phldrT="[文字]"/>
      <dgm:spPr/>
      <dgm:t>
        <a:bodyPr/>
        <a:lstStyle/>
        <a:p>
          <a:r>
            <a:rPr lang="en-US" altLang="zh-TW" dirty="0" err="1" smtClean="0"/>
            <a:t>DataSet</a:t>
          </a:r>
          <a:endParaRPr lang="zh-TW" altLang="en-US" dirty="0"/>
        </a:p>
      </dgm:t>
    </dgm:pt>
    <dgm:pt modelId="{BC347CC3-47A7-4037-9C24-2FF43D343877}" type="par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16F12054-5C24-4C6C-BF8A-9184496AF6E3}" type="sib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FB61D0EE-CDDA-4B12-BD79-60F0488060C8}">
      <dgm:prSet phldrT="[文字]"/>
      <dgm:spPr/>
      <dgm:t>
        <a:bodyPr/>
        <a:lstStyle/>
        <a:p>
          <a:r>
            <a:rPr lang="en-US" altLang="zh-TW" dirty="0" smtClean="0"/>
            <a:t>DataTable1</a:t>
          </a:r>
          <a:endParaRPr lang="zh-TW" altLang="en-US" dirty="0"/>
        </a:p>
      </dgm:t>
    </dgm:pt>
    <dgm:pt modelId="{FF863357-08E0-4839-B0FB-7DF7DE26F9B1}" type="par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08937197-B19F-46B0-83A2-6C3974D19A81}" type="sib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99474783-8B54-466A-A471-101DC33FD031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13CF6B60-657E-4E6D-B018-28ECCACD3D68}" type="par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B142AEE1-9084-46B7-B832-F6E11C249E19}" type="sib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475EC3C8-D01F-4450-BFD7-5DF9CF06765D}">
      <dgm:prSet phldrT="[文字]"/>
      <dgm:spPr/>
      <dgm:t>
        <a:bodyPr/>
        <a:lstStyle/>
        <a:p>
          <a:r>
            <a:rPr lang="en-US" altLang="zh-TW" dirty="0" smtClean="0"/>
            <a:t>DataTable2</a:t>
          </a:r>
          <a:endParaRPr lang="zh-TW" altLang="en-US" dirty="0"/>
        </a:p>
      </dgm:t>
    </dgm:pt>
    <dgm:pt modelId="{8114D7C4-1624-4EBC-965F-D93682902AF9}" type="par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05B7D1A7-42A8-4CBB-AF88-C0F1787D37F1}" type="sib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3FE1DB46-943E-480C-AA5F-C9C7E76DB3F2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387E1308-DF0C-4E10-BE5A-29CFABBFE22C}" type="par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388A279F-8CBA-48E5-809E-B06B75584632}" type="sib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E4D93C91-E751-4D38-AE53-4C3DFEDCCB72}">
      <dgm:prSet phldrT="[文字]"/>
      <dgm:spPr/>
      <dgm:t>
        <a:bodyPr/>
        <a:lstStyle/>
        <a:p>
          <a:r>
            <a:rPr lang="en-US" altLang="zh-TW" dirty="0" smtClean="0"/>
            <a:t>DataRow2</a:t>
          </a:r>
          <a:endParaRPr lang="zh-TW" altLang="en-US" dirty="0"/>
        </a:p>
      </dgm:t>
    </dgm:pt>
    <dgm:pt modelId="{2488ADFE-4B95-46DA-ACB7-3CDE84F98C9B}" type="par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ED665A4C-4265-414C-AB9D-95871256EE60}" type="sib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91629473-3362-4C03-87DD-AC2E3BA5282C}" type="pres">
      <dgm:prSet presAssocID="{1224D88E-BFE1-4BED-8848-FE49CA9836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D073C2C-69B5-4B62-9176-9E5CF3E20492}" type="pres">
      <dgm:prSet presAssocID="{BBA7A074-C9E8-4ED1-B7E8-2CD5F3AEAD74}" presName="root1" presStyleCnt="0"/>
      <dgm:spPr/>
    </dgm:pt>
    <dgm:pt modelId="{6E72EB0F-FF1A-406F-B934-AD199277ED3B}" type="pres">
      <dgm:prSet presAssocID="{BBA7A074-C9E8-4ED1-B7E8-2CD5F3AEAD7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DFDE2AE-B58F-4676-BCDA-16C61698B9D2}" type="pres">
      <dgm:prSet presAssocID="{BBA7A074-C9E8-4ED1-B7E8-2CD5F3AEAD74}" presName="level2hierChild" presStyleCnt="0"/>
      <dgm:spPr/>
    </dgm:pt>
    <dgm:pt modelId="{A45ED2A3-FC42-496D-A3AC-C13583517347}" type="pres">
      <dgm:prSet presAssocID="{FF863357-08E0-4839-B0FB-7DF7DE26F9B1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259D4E55-EABB-4E9D-A4A9-A3D0B3FD9EAA}" type="pres">
      <dgm:prSet presAssocID="{FF863357-08E0-4839-B0FB-7DF7DE26F9B1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F25C8556-BF22-45E5-AA68-83B85317096B}" type="pres">
      <dgm:prSet presAssocID="{FB61D0EE-CDDA-4B12-BD79-60F0488060C8}" presName="root2" presStyleCnt="0"/>
      <dgm:spPr/>
    </dgm:pt>
    <dgm:pt modelId="{8EAC670A-1184-4AEB-A6EC-439218C7C28B}" type="pres">
      <dgm:prSet presAssocID="{FB61D0EE-CDDA-4B12-BD79-60F0488060C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F45511-DB08-46DA-A411-D102719ABB74}" type="pres">
      <dgm:prSet presAssocID="{FB61D0EE-CDDA-4B12-BD79-60F0488060C8}" presName="level3hierChild" presStyleCnt="0"/>
      <dgm:spPr/>
    </dgm:pt>
    <dgm:pt modelId="{EF30B777-E76E-476C-BA1C-8BC29D6C8E73}" type="pres">
      <dgm:prSet presAssocID="{13CF6B60-657E-4E6D-B018-28ECCACD3D68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26817500-B4CF-4046-82B5-CC33F656B283}" type="pres">
      <dgm:prSet presAssocID="{13CF6B60-657E-4E6D-B018-28ECCACD3D68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4D947F65-AD03-4FB4-848E-CF27B00DDC74}" type="pres">
      <dgm:prSet presAssocID="{99474783-8B54-466A-A471-101DC33FD031}" presName="root2" presStyleCnt="0"/>
      <dgm:spPr/>
    </dgm:pt>
    <dgm:pt modelId="{155E8BBD-A61F-4451-84BA-03AEE4DA6997}" type="pres">
      <dgm:prSet presAssocID="{99474783-8B54-466A-A471-101DC33FD03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891F08-D847-4215-94C7-5B575945C4F3}" type="pres">
      <dgm:prSet presAssocID="{99474783-8B54-466A-A471-101DC33FD031}" presName="level3hierChild" presStyleCnt="0"/>
      <dgm:spPr/>
    </dgm:pt>
    <dgm:pt modelId="{C8F906B3-8F3B-4E7F-813B-AA94BF06722F}" type="pres">
      <dgm:prSet presAssocID="{8114D7C4-1624-4EBC-965F-D93682902AF9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316D97B6-C309-462D-9E98-CF37FEC37622}" type="pres">
      <dgm:prSet presAssocID="{8114D7C4-1624-4EBC-965F-D93682902AF9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C746BA3-6A77-4983-84EB-E2A162B3F40E}" type="pres">
      <dgm:prSet presAssocID="{475EC3C8-D01F-4450-BFD7-5DF9CF06765D}" presName="root2" presStyleCnt="0"/>
      <dgm:spPr/>
    </dgm:pt>
    <dgm:pt modelId="{76E8EB8B-3E9C-4F1C-B23F-1042AACA9277}" type="pres">
      <dgm:prSet presAssocID="{475EC3C8-D01F-4450-BFD7-5DF9CF0676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FFF30-ABE8-4D8A-AD3B-E17DFA2D01F2}" type="pres">
      <dgm:prSet presAssocID="{475EC3C8-D01F-4450-BFD7-5DF9CF06765D}" presName="level3hierChild" presStyleCnt="0"/>
      <dgm:spPr/>
    </dgm:pt>
    <dgm:pt modelId="{28D6D5E0-1F68-4559-AE95-1F3419ECF491}" type="pres">
      <dgm:prSet presAssocID="{387E1308-DF0C-4E10-BE5A-29CFABBFE22C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D5B7BFB3-DCED-4B54-A641-13C097E90730}" type="pres">
      <dgm:prSet presAssocID="{387E1308-DF0C-4E10-BE5A-29CFABBFE22C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1EC09754-3A9A-428C-AEAD-7D0589872AC9}" type="pres">
      <dgm:prSet presAssocID="{3FE1DB46-943E-480C-AA5F-C9C7E76DB3F2}" presName="root2" presStyleCnt="0"/>
      <dgm:spPr/>
    </dgm:pt>
    <dgm:pt modelId="{E966AD9F-F754-43FE-91E4-F5CAD423C3B0}" type="pres">
      <dgm:prSet presAssocID="{3FE1DB46-943E-480C-AA5F-C9C7E76DB3F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A9DFDD-24D7-4CCB-A390-CC67E90E536A}" type="pres">
      <dgm:prSet presAssocID="{3FE1DB46-943E-480C-AA5F-C9C7E76DB3F2}" presName="level3hierChild" presStyleCnt="0"/>
      <dgm:spPr/>
    </dgm:pt>
    <dgm:pt modelId="{7CAD4DB3-AAFD-4874-BF2C-0DC4DEADEA2A}" type="pres">
      <dgm:prSet presAssocID="{2488ADFE-4B95-46DA-ACB7-3CDE84F98C9B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8C87E999-6DD4-4F6F-9BF9-0B0827376569}" type="pres">
      <dgm:prSet presAssocID="{2488ADFE-4B95-46DA-ACB7-3CDE84F98C9B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EC3D34FC-007B-4FC2-9D87-74BF2E2DA2DD}" type="pres">
      <dgm:prSet presAssocID="{E4D93C91-E751-4D38-AE53-4C3DFEDCCB72}" presName="root2" presStyleCnt="0"/>
      <dgm:spPr/>
    </dgm:pt>
    <dgm:pt modelId="{B4DB6ABD-736C-44E2-B97B-3D3C7B491AC4}" type="pres">
      <dgm:prSet presAssocID="{E4D93C91-E751-4D38-AE53-4C3DFEDCCB7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C0FFF7-8EA1-42D9-94A4-B6C14299192C}" type="pres">
      <dgm:prSet presAssocID="{E4D93C91-E751-4D38-AE53-4C3DFEDCCB72}" presName="level3hierChild" presStyleCnt="0"/>
      <dgm:spPr/>
    </dgm:pt>
  </dgm:ptLst>
  <dgm:cxnLst>
    <dgm:cxn modelId="{6ECF953C-B10E-46CD-8231-4EB6682EA817}" type="presOf" srcId="{8114D7C4-1624-4EBC-965F-D93682902AF9}" destId="{316D97B6-C309-462D-9E98-CF37FEC37622}" srcOrd="1" destOrd="0" presId="urn:microsoft.com/office/officeart/2005/8/layout/hierarchy2"/>
    <dgm:cxn modelId="{4541786F-83DB-4517-8EA2-B0DBA9A633DA}" type="presOf" srcId="{FF863357-08E0-4839-B0FB-7DF7DE26F9B1}" destId="{A45ED2A3-FC42-496D-A3AC-C13583517347}" srcOrd="0" destOrd="0" presId="urn:microsoft.com/office/officeart/2005/8/layout/hierarchy2"/>
    <dgm:cxn modelId="{CDDA9434-84CE-4A06-950F-C2ED1A7AFD9F}" type="presOf" srcId="{BBA7A074-C9E8-4ED1-B7E8-2CD5F3AEAD74}" destId="{6E72EB0F-FF1A-406F-B934-AD199277ED3B}" srcOrd="0" destOrd="0" presId="urn:microsoft.com/office/officeart/2005/8/layout/hierarchy2"/>
    <dgm:cxn modelId="{0923DE70-54E4-4204-9D9B-966D5C65CCD6}" srcId="{475EC3C8-D01F-4450-BFD7-5DF9CF06765D}" destId="{3FE1DB46-943E-480C-AA5F-C9C7E76DB3F2}" srcOrd="0" destOrd="0" parTransId="{387E1308-DF0C-4E10-BE5A-29CFABBFE22C}" sibTransId="{388A279F-8CBA-48E5-809E-B06B75584632}"/>
    <dgm:cxn modelId="{8CC6A891-11D1-4970-BE50-9DBD3911BDB3}" type="presOf" srcId="{13CF6B60-657E-4E6D-B018-28ECCACD3D68}" destId="{26817500-B4CF-4046-82B5-CC33F656B283}" srcOrd="1" destOrd="0" presId="urn:microsoft.com/office/officeart/2005/8/layout/hierarchy2"/>
    <dgm:cxn modelId="{5D70C52C-7F92-4148-A09B-DB999940EDD6}" type="presOf" srcId="{FF863357-08E0-4839-B0FB-7DF7DE26F9B1}" destId="{259D4E55-EABB-4E9D-A4A9-A3D0B3FD9EAA}" srcOrd="1" destOrd="0" presId="urn:microsoft.com/office/officeart/2005/8/layout/hierarchy2"/>
    <dgm:cxn modelId="{5D193FBA-AB98-44BB-BD56-05C140FF727F}" type="presOf" srcId="{8114D7C4-1624-4EBC-965F-D93682902AF9}" destId="{C8F906B3-8F3B-4E7F-813B-AA94BF06722F}" srcOrd="0" destOrd="0" presId="urn:microsoft.com/office/officeart/2005/8/layout/hierarchy2"/>
    <dgm:cxn modelId="{ABA6561F-7D3C-4709-AE73-1D3F29CE0B1A}" type="presOf" srcId="{FB61D0EE-CDDA-4B12-BD79-60F0488060C8}" destId="{8EAC670A-1184-4AEB-A6EC-439218C7C28B}" srcOrd="0" destOrd="0" presId="urn:microsoft.com/office/officeart/2005/8/layout/hierarchy2"/>
    <dgm:cxn modelId="{1BFC3CB5-A2F2-4D03-80F3-DA5F55B71F49}" type="presOf" srcId="{387E1308-DF0C-4E10-BE5A-29CFABBFE22C}" destId="{D5B7BFB3-DCED-4B54-A641-13C097E90730}" srcOrd="1" destOrd="0" presId="urn:microsoft.com/office/officeart/2005/8/layout/hierarchy2"/>
    <dgm:cxn modelId="{B19B2C03-2867-436A-9945-EB48C4346BC8}" type="presOf" srcId="{1224D88E-BFE1-4BED-8848-FE49CA9836B1}" destId="{91629473-3362-4C03-87DD-AC2E3BA5282C}" srcOrd="0" destOrd="0" presId="urn:microsoft.com/office/officeart/2005/8/layout/hierarchy2"/>
    <dgm:cxn modelId="{9C123EA7-1996-4EDA-BE70-0666A568F851}" type="presOf" srcId="{E4D93C91-E751-4D38-AE53-4C3DFEDCCB72}" destId="{B4DB6ABD-736C-44E2-B97B-3D3C7B491AC4}" srcOrd="0" destOrd="0" presId="urn:microsoft.com/office/officeart/2005/8/layout/hierarchy2"/>
    <dgm:cxn modelId="{74D2BCBA-EFBF-43EB-B713-C72F2A017422}" type="presOf" srcId="{475EC3C8-D01F-4450-BFD7-5DF9CF06765D}" destId="{76E8EB8B-3E9C-4F1C-B23F-1042AACA9277}" srcOrd="0" destOrd="0" presId="urn:microsoft.com/office/officeart/2005/8/layout/hierarchy2"/>
    <dgm:cxn modelId="{6443BF18-3743-4165-B56D-C6D36249A4F4}" type="presOf" srcId="{13CF6B60-657E-4E6D-B018-28ECCACD3D68}" destId="{EF30B777-E76E-476C-BA1C-8BC29D6C8E73}" srcOrd="0" destOrd="0" presId="urn:microsoft.com/office/officeart/2005/8/layout/hierarchy2"/>
    <dgm:cxn modelId="{CFC1427C-C519-4435-95B9-21A6AA4CAD5D}" type="presOf" srcId="{2488ADFE-4B95-46DA-ACB7-3CDE84F98C9B}" destId="{7CAD4DB3-AAFD-4874-BF2C-0DC4DEADEA2A}" srcOrd="0" destOrd="0" presId="urn:microsoft.com/office/officeart/2005/8/layout/hierarchy2"/>
    <dgm:cxn modelId="{67CA65CE-3D57-49C0-815E-E3784E88253E}" srcId="{FB61D0EE-CDDA-4B12-BD79-60F0488060C8}" destId="{99474783-8B54-466A-A471-101DC33FD031}" srcOrd="0" destOrd="0" parTransId="{13CF6B60-657E-4E6D-B018-28ECCACD3D68}" sibTransId="{B142AEE1-9084-46B7-B832-F6E11C249E19}"/>
    <dgm:cxn modelId="{71C2E64A-46BE-44B4-9FDE-9E9E9CCE1AAE}" type="presOf" srcId="{3FE1DB46-943E-480C-AA5F-C9C7E76DB3F2}" destId="{E966AD9F-F754-43FE-91E4-F5CAD423C3B0}" srcOrd="0" destOrd="0" presId="urn:microsoft.com/office/officeart/2005/8/layout/hierarchy2"/>
    <dgm:cxn modelId="{16300DFD-495B-4F2A-A7D5-1796075641F4}" type="presOf" srcId="{387E1308-DF0C-4E10-BE5A-29CFABBFE22C}" destId="{28D6D5E0-1F68-4559-AE95-1F3419ECF491}" srcOrd="0" destOrd="0" presId="urn:microsoft.com/office/officeart/2005/8/layout/hierarchy2"/>
    <dgm:cxn modelId="{02448DC5-28F3-4C1B-A659-D8E4EC56493B}" type="presOf" srcId="{99474783-8B54-466A-A471-101DC33FD031}" destId="{155E8BBD-A61F-4451-84BA-03AEE4DA6997}" srcOrd="0" destOrd="0" presId="urn:microsoft.com/office/officeart/2005/8/layout/hierarchy2"/>
    <dgm:cxn modelId="{AF0F4BB3-6F02-4D90-AA49-B7C099B2D8E7}" srcId="{BBA7A074-C9E8-4ED1-B7E8-2CD5F3AEAD74}" destId="{FB61D0EE-CDDA-4B12-BD79-60F0488060C8}" srcOrd="0" destOrd="0" parTransId="{FF863357-08E0-4839-B0FB-7DF7DE26F9B1}" sibTransId="{08937197-B19F-46B0-83A2-6C3974D19A81}"/>
    <dgm:cxn modelId="{9B971F94-B5A5-42DF-940C-A226A7FB586E}" srcId="{1224D88E-BFE1-4BED-8848-FE49CA9836B1}" destId="{BBA7A074-C9E8-4ED1-B7E8-2CD5F3AEAD74}" srcOrd="0" destOrd="0" parTransId="{BC347CC3-47A7-4037-9C24-2FF43D343877}" sibTransId="{16F12054-5C24-4C6C-BF8A-9184496AF6E3}"/>
    <dgm:cxn modelId="{7E1DDC8E-8B72-4D79-90BF-87D7A6245487}" srcId="{BBA7A074-C9E8-4ED1-B7E8-2CD5F3AEAD74}" destId="{475EC3C8-D01F-4450-BFD7-5DF9CF06765D}" srcOrd="1" destOrd="0" parTransId="{8114D7C4-1624-4EBC-965F-D93682902AF9}" sibTransId="{05B7D1A7-42A8-4CBB-AF88-C0F1787D37F1}"/>
    <dgm:cxn modelId="{3F2F1966-2109-45AF-97CE-F0247286CEB8}" type="presOf" srcId="{2488ADFE-4B95-46DA-ACB7-3CDE84F98C9B}" destId="{8C87E999-6DD4-4F6F-9BF9-0B0827376569}" srcOrd="1" destOrd="0" presId="urn:microsoft.com/office/officeart/2005/8/layout/hierarchy2"/>
    <dgm:cxn modelId="{EC2DA88B-A87F-4BF9-AE0A-82F018BB817F}" srcId="{475EC3C8-D01F-4450-BFD7-5DF9CF06765D}" destId="{E4D93C91-E751-4D38-AE53-4C3DFEDCCB72}" srcOrd="1" destOrd="0" parTransId="{2488ADFE-4B95-46DA-ACB7-3CDE84F98C9B}" sibTransId="{ED665A4C-4265-414C-AB9D-95871256EE60}"/>
    <dgm:cxn modelId="{4FEC9872-8C42-42F0-BE9E-BBDDF567CF00}" type="presParOf" srcId="{91629473-3362-4C03-87DD-AC2E3BA5282C}" destId="{6D073C2C-69B5-4B62-9176-9E5CF3E20492}" srcOrd="0" destOrd="0" presId="urn:microsoft.com/office/officeart/2005/8/layout/hierarchy2"/>
    <dgm:cxn modelId="{CDE67BF7-370B-444C-B87D-1A21054DDA6C}" type="presParOf" srcId="{6D073C2C-69B5-4B62-9176-9E5CF3E20492}" destId="{6E72EB0F-FF1A-406F-B934-AD199277ED3B}" srcOrd="0" destOrd="0" presId="urn:microsoft.com/office/officeart/2005/8/layout/hierarchy2"/>
    <dgm:cxn modelId="{E0B7ECA7-D077-4E40-9EBB-26774167697A}" type="presParOf" srcId="{6D073C2C-69B5-4B62-9176-9E5CF3E20492}" destId="{DDFDE2AE-B58F-4676-BCDA-16C61698B9D2}" srcOrd="1" destOrd="0" presId="urn:microsoft.com/office/officeart/2005/8/layout/hierarchy2"/>
    <dgm:cxn modelId="{0E8B5907-4CD5-414A-8969-3B88FF9D100E}" type="presParOf" srcId="{DDFDE2AE-B58F-4676-BCDA-16C61698B9D2}" destId="{A45ED2A3-FC42-496D-A3AC-C13583517347}" srcOrd="0" destOrd="0" presId="urn:microsoft.com/office/officeart/2005/8/layout/hierarchy2"/>
    <dgm:cxn modelId="{FA63E4C8-A34D-4082-970A-66A2141388DF}" type="presParOf" srcId="{A45ED2A3-FC42-496D-A3AC-C13583517347}" destId="{259D4E55-EABB-4E9D-A4A9-A3D0B3FD9EAA}" srcOrd="0" destOrd="0" presId="urn:microsoft.com/office/officeart/2005/8/layout/hierarchy2"/>
    <dgm:cxn modelId="{5BAA2C98-1199-4F75-9FA9-0814E3E0A238}" type="presParOf" srcId="{DDFDE2AE-B58F-4676-BCDA-16C61698B9D2}" destId="{F25C8556-BF22-45E5-AA68-83B85317096B}" srcOrd="1" destOrd="0" presId="urn:microsoft.com/office/officeart/2005/8/layout/hierarchy2"/>
    <dgm:cxn modelId="{785FEC1D-C449-4F83-B7C3-7E7CF7E108F1}" type="presParOf" srcId="{F25C8556-BF22-45E5-AA68-83B85317096B}" destId="{8EAC670A-1184-4AEB-A6EC-439218C7C28B}" srcOrd="0" destOrd="0" presId="urn:microsoft.com/office/officeart/2005/8/layout/hierarchy2"/>
    <dgm:cxn modelId="{FE2A3785-8CAB-4DE6-A2E5-B86C1F8FDA82}" type="presParOf" srcId="{F25C8556-BF22-45E5-AA68-83B85317096B}" destId="{F8F45511-DB08-46DA-A411-D102719ABB74}" srcOrd="1" destOrd="0" presId="urn:microsoft.com/office/officeart/2005/8/layout/hierarchy2"/>
    <dgm:cxn modelId="{0238A754-2349-4977-A2C6-A595BF6C9D05}" type="presParOf" srcId="{F8F45511-DB08-46DA-A411-D102719ABB74}" destId="{EF30B777-E76E-476C-BA1C-8BC29D6C8E73}" srcOrd="0" destOrd="0" presId="urn:microsoft.com/office/officeart/2005/8/layout/hierarchy2"/>
    <dgm:cxn modelId="{2BEECEFF-9CC5-4442-8A81-3E3863D4A161}" type="presParOf" srcId="{EF30B777-E76E-476C-BA1C-8BC29D6C8E73}" destId="{26817500-B4CF-4046-82B5-CC33F656B283}" srcOrd="0" destOrd="0" presId="urn:microsoft.com/office/officeart/2005/8/layout/hierarchy2"/>
    <dgm:cxn modelId="{8C4973F5-5EF4-4AC3-87A5-8DAC5B253871}" type="presParOf" srcId="{F8F45511-DB08-46DA-A411-D102719ABB74}" destId="{4D947F65-AD03-4FB4-848E-CF27B00DDC74}" srcOrd="1" destOrd="0" presId="urn:microsoft.com/office/officeart/2005/8/layout/hierarchy2"/>
    <dgm:cxn modelId="{3F02BE8E-5B3F-42B9-A720-84E2692738EE}" type="presParOf" srcId="{4D947F65-AD03-4FB4-848E-CF27B00DDC74}" destId="{155E8BBD-A61F-4451-84BA-03AEE4DA6997}" srcOrd="0" destOrd="0" presId="urn:microsoft.com/office/officeart/2005/8/layout/hierarchy2"/>
    <dgm:cxn modelId="{155A6410-DAC8-4B6A-90E8-4B1F36C24571}" type="presParOf" srcId="{4D947F65-AD03-4FB4-848E-CF27B00DDC74}" destId="{E5891F08-D847-4215-94C7-5B575945C4F3}" srcOrd="1" destOrd="0" presId="urn:microsoft.com/office/officeart/2005/8/layout/hierarchy2"/>
    <dgm:cxn modelId="{ABD1F8DB-EB47-4090-A551-1D3F3EE8F002}" type="presParOf" srcId="{DDFDE2AE-B58F-4676-BCDA-16C61698B9D2}" destId="{C8F906B3-8F3B-4E7F-813B-AA94BF06722F}" srcOrd="2" destOrd="0" presId="urn:microsoft.com/office/officeart/2005/8/layout/hierarchy2"/>
    <dgm:cxn modelId="{5C3D40F8-CE0F-499D-A935-0E07DF96A634}" type="presParOf" srcId="{C8F906B3-8F3B-4E7F-813B-AA94BF06722F}" destId="{316D97B6-C309-462D-9E98-CF37FEC37622}" srcOrd="0" destOrd="0" presId="urn:microsoft.com/office/officeart/2005/8/layout/hierarchy2"/>
    <dgm:cxn modelId="{34CD2FD5-7FE1-4823-B552-14308C633978}" type="presParOf" srcId="{DDFDE2AE-B58F-4676-BCDA-16C61698B9D2}" destId="{9C746BA3-6A77-4983-84EB-E2A162B3F40E}" srcOrd="3" destOrd="0" presId="urn:microsoft.com/office/officeart/2005/8/layout/hierarchy2"/>
    <dgm:cxn modelId="{0B5777DE-B19E-42DB-9A56-ED9CEE1C8110}" type="presParOf" srcId="{9C746BA3-6A77-4983-84EB-E2A162B3F40E}" destId="{76E8EB8B-3E9C-4F1C-B23F-1042AACA9277}" srcOrd="0" destOrd="0" presId="urn:microsoft.com/office/officeart/2005/8/layout/hierarchy2"/>
    <dgm:cxn modelId="{89FA19D0-AD32-4A8C-A487-7B35CE98C527}" type="presParOf" srcId="{9C746BA3-6A77-4983-84EB-E2A162B3F40E}" destId="{AD9FFF30-ABE8-4D8A-AD3B-E17DFA2D01F2}" srcOrd="1" destOrd="0" presId="urn:microsoft.com/office/officeart/2005/8/layout/hierarchy2"/>
    <dgm:cxn modelId="{5F5A20E0-A5A7-4232-9608-67BED9C0D2BD}" type="presParOf" srcId="{AD9FFF30-ABE8-4D8A-AD3B-E17DFA2D01F2}" destId="{28D6D5E0-1F68-4559-AE95-1F3419ECF491}" srcOrd="0" destOrd="0" presId="urn:microsoft.com/office/officeart/2005/8/layout/hierarchy2"/>
    <dgm:cxn modelId="{E6923B3C-F108-4A20-936B-4FFBD23654DD}" type="presParOf" srcId="{28D6D5E0-1F68-4559-AE95-1F3419ECF491}" destId="{D5B7BFB3-DCED-4B54-A641-13C097E90730}" srcOrd="0" destOrd="0" presId="urn:microsoft.com/office/officeart/2005/8/layout/hierarchy2"/>
    <dgm:cxn modelId="{E1F6F9D9-EA49-4A33-9CD1-095A3F1E2993}" type="presParOf" srcId="{AD9FFF30-ABE8-4D8A-AD3B-E17DFA2D01F2}" destId="{1EC09754-3A9A-428C-AEAD-7D0589872AC9}" srcOrd="1" destOrd="0" presId="urn:microsoft.com/office/officeart/2005/8/layout/hierarchy2"/>
    <dgm:cxn modelId="{84AD97BB-C6E6-48F4-9314-EF2B5466446F}" type="presParOf" srcId="{1EC09754-3A9A-428C-AEAD-7D0589872AC9}" destId="{E966AD9F-F754-43FE-91E4-F5CAD423C3B0}" srcOrd="0" destOrd="0" presId="urn:microsoft.com/office/officeart/2005/8/layout/hierarchy2"/>
    <dgm:cxn modelId="{1AB8F2F6-7BFB-4C6C-AF1D-8FD8E11F1F97}" type="presParOf" srcId="{1EC09754-3A9A-428C-AEAD-7D0589872AC9}" destId="{A2A9DFDD-24D7-4CCB-A390-CC67E90E536A}" srcOrd="1" destOrd="0" presId="urn:microsoft.com/office/officeart/2005/8/layout/hierarchy2"/>
    <dgm:cxn modelId="{D56D9440-1A52-4689-95A3-596AAA0C8245}" type="presParOf" srcId="{AD9FFF30-ABE8-4D8A-AD3B-E17DFA2D01F2}" destId="{7CAD4DB3-AAFD-4874-BF2C-0DC4DEADEA2A}" srcOrd="2" destOrd="0" presId="urn:microsoft.com/office/officeart/2005/8/layout/hierarchy2"/>
    <dgm:cxn modelId="{4472637D-E474-4C84-8BA2-2CB15B46216A}" type="presParOf" srcId="{7CAD4DB3-AAFD-4874-BF2C-0DC4DEADEA2A}" destId="{8C87E999-6DD4-4F6F-9BF9-0B0827376569}" srcOrd="0" destOrd="0" presId="urn:microsoft.com/office/officeart/2005/8/layout/hierarchy2"/>
    <dgm:cxn modelId="{28AFEC68-334F-43CD-9C77-5FB6FC05C3A8}" type="presParOf" srcId="{AD9FFF30-ABE8-4D8A-AD3B-E17DFA2D01F2}" destId="{EC3D34FC-007B-4FC2-9D87-74BF2E2DA2DD}" srcOrd="3" destOrd="0" presId="urn:microsoft.com/office/officeart/2005/8/layout/hierarchy2"/>
    <dgm:cxn modelId="{79FDDC01-FB00-4D08-AC7D-E89EA01DDC5B}" type="presParOf" srcId="{EC3D34FC-007B-4FC2-9D87-74BF2E2DA2DD}" destId="{B4DB6ABD-736C-44E2-B97B-3D3C7B491AC4}" srcOrd="0" destOrd="0" presId="urn:microsoft.com/office/officeart/2005/8/layout/hierarchy2"/>
    <dgm:cxn modelId="{F4D13802-F145-4828-BB70-AEF3715D9411}" type="presParOf" srcId="{EC3D34FC-007B-4FC2-9D87-74BF2E2DA2DD}" destId="{4EC0FFF7-8EA1-42D9-94A4-B6C1429919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26CF110C-5A92-41AD-BF19-73ED8D4E7E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4689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51A5AB4C-8F21-4872-B7BE-EB3097A12A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2650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20DC44C-2AFA-44A6-AFD5-29B8DC34D888}" type="slidenum">
              <a:rPr lang="en-US" altLang="zh-TW" sz="1200" b="0" smtClean="0">
                <a:solidFill>
                  <a:schemeClr val="tx1"/>
                </a:solidFill>
              </a:rPr>
              <a:pPr/>
              <a:t>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/>
              <a:t>select * from </a:t>
            </a:r>
          </a:p>
          <a:p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	select *, ROW_NUMBER() OVER(ORDER BY t1.ProductName) AS </a:t>
            </a:r>
            <a:r>
              <a:rPr lang="en-US" altLang="zh-TW" dirty="0" err="1" smtClean="0"/>
              <a:t>RowNum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	from Products t1</a:t>
            </a:r>
          </a:p>
          <a:p>
            <a:r>
              <a:rPr lang="en-US" altLang="zh-TW" dirty="0" smtClean="0"/>
              <a:t>) t2</a:t>
            </a:r>
          </a:p>
          <a:p>
            <a:r>
              <a:rPr lang="en-US" altLang="zh-TW" dirty="0" smtClean="0"/>
              <a:t>where t2.RowNum between 1 and 10</a:t>
            </a:r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/>
              <a:t>DECLARE @</a:t>
            </a:r>
            <a:r>
              <a:rPr lang="en-US" altLang="zh-TW" dirty="0" err="1" smtClean="0"/>
              <a:t>customerId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nchar</a:t>
            </a:r>
            <a:r>
              <a:rPr lang="en-US" altLang="zh-TW" dirty="0" smtClean="0"/>
              <a:t>(5)</a:t>
            </a:r>
          </a:p>
          <a:p>
            <a:r>
              <a:rPr lang="en-US" altLang="zh-TW" dirty="0" smtClean="0"/>
              <a:t>DECLARE @city as 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(15)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DECLARE </a:t>
            </a:r>
            <a:r>
              <a:rPr lang="en-US" altLang="zh-TW" dirty="0" err="1" smtClean="0"/>
              <a:t>customer_cursor</a:t>
            </a:r>
            <a:r>
              <a:rPr lang="en-US" altLang="zh-TW" dirty="0" smtClean="0"/>
              <a:t> CURSOR FOR </a:t>
            </a:r>
          </a:p>
          <a:p>
            <a:r>
              <a:rPr lang="en-US" altLang="zh-TW" dirty="0" smtClean="0"/>
              <a:t>SELECT top 10 </a:t>
            </a:r>
            <a:r>
              <a:rPr lang="en-US" altLang="zh-TW" dirty="0" err="1" smtClean="0"/>
              <a:t>customerId</a:t>
            </a:r>
            <a:r>
              <a:rPr lang="en-US" altLang="zh-TW" dirty="0" smtClean="0"/>
              <a:t>, city from customers</a:t>
            </a:r>
          </a:p>
          <a:p>
            <a:r>
              <a:rPr lang="en-US" altLang="zh-TW" dirty="0" smtClean="0"/>
              <a:t>order by </a:t>
            </a:r>
            <a:r>
              <a:rPr lang="en-US" altLang="zh-TW" dirty="0" err="1" smtClean="0"/>
              <a:t>customerid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customer_cursor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FETCH NEXT FROM </a:t>
            </a:r>
            <a:r>
              <a:rPr lang="en-US" altLang="zh-TW" dirty="0" err="1" smtClean="0"/>
              <a:t>customer_cursor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INTO @</a:t>
            </a:r>
            <a:r>
              <a:rPr lang="en-US" altLang="zh-TW" dirty="0" err="1" smtClean="0"/>
              <a:t>customerId</a:t>
            </a:r>
            <a:r>
              <a:rPr lang="en-US" altLang="zh-TW" dirty="0" smtClean="0"/>
              <a:t>, @city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WHILE @@FETCH_STATUS = 0</a:t>
            </a:r>
          </a:p>
          <a:p>
            <a:r>
              <a:rPr lang="en-US" altLang="zh-TW" dirty="0" smtClean="0"/>
              <a:t>BEGIN</a:t>
            </a:r>
          </a:p>
          <a:p>
            <a:r>
              <a:rPr lang="en-US" altLang="zh-TW" dirty="0" smtClean="0"/>
              <a:t>    PRINT @</a:t>
            </a:r>
            <a:r>
              <a:rPr lang="en-US" altLang="zh-TW" dirty="0" err="1" smtClean="0"/>
              <a:t>customerId</a:t>
            </a:r>
            <a:r>
              <a:rPr lang="en-US" altLang="zh-TW" dirty="0" smtClean="0"/>
              <a:t> + ' ' + @city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	FETCH NEXT FROM </a:t>
            </a:r>
            <a:r>
              <a:rPr lang="en-US" altLang="zh-TW" dirty="0" err="1" smtClean="0"/>
              <a:t>customer_cursor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	INTO @</a:t>
            </a:r>
            <a:r>
              <a:rPr lang="en-US" altLang="zh-TW" dirty="0" err="1" smtClean="0"/>
              <a:t>customerId</a:t>
            </a:r>
            <a:r>
              <a:rPr lang="en-US" altLang="zh-TW" dirty="0" smtClean="0"/>
              <a:t>, @city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END </a:t>
            </a:r>
          </a:p>
          <a:p>
            <a:r>
              <a:rPr lang="en-US" altLang="zh-TW" dirty="0" smtClean="0"/>
              <a:t>CLOSE </a:t>
            </a:r>
            <a:r>
              <a:rPr lang="en-US" altLang="zh-TW" dirty="0" err="1" smtClean="0"/>
              <a:t>customer_cursor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DEALLOCATE </a:t>
            </a:r>
            <a:r>
              <a:rPr lang="en-US" altLang="zh-TW" dirty="0" err="1" smtClean="0"/>
              <a:t>customer_cursor</a:t>
            </a:r>
            <a:r>
              <a:rPr lang="en-US" altLang="zh-TW" dirty="0" smtClean="0"/>
              <a:t>;</a:t>
            </a:r>
            <a:endParaRPr lang="zh-TW" altLang="en-US" dirty="0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731086B-538D-4F65-8D17-3FCBFBB12038}" type="slidenum">
              <a:rPr lang="en-US" altLang="zh-TW" sz="1200" b="0" smtClean="0">
                <a:solidFill>
                  <a:schemeClr val="tx1"/>
                </a:solidFill>
              </a:rPr>
              <a:pPr/>
              <a:t>14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/>
              <a:t>Temp Table</a:t>
            </a:r>
          </a:p>
          <a:p>
            <a:r>
              <a:rPr lang="en-US" altLang="zh-TW" dirty="0" smtClean="0"/>
              <a:t>CREATE TABLE #Products (</a:t>
            </a:r>
          </a:p>
          <a:p>
            <a:r>
              <a:rPr lang="en-US" altLang="zh-TW" dirty="0" smtClean="0"/>
              <a:t>PID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primary key,</a:t>
            </a:r>
          </a:p>
          <a:p>
            <a:r>
              <a:rPr lang="en-US" altLang="zh-TW" dirty="0" err="1" smtClean="0"/>
              <a:t>PName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(40) )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INSERT INTO #Products (PID, </a:t>
            </a:r>
            <a:r>
              <a:rPr lang="en-US" altLang="zh-TW" dirty="0" err="1" smtClean="0"/>
              <a:t>PName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SELECT top 100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ProductName</a:t>
            </a:r>
            <a:endParaRPr lang="en-US" altLang="zh-TW" dirty="0" smtClean="0"/>
          </a:p>
          <a:p>
            <a:r>
              <a:rPr lang="en-US" altLang="zh-TW" dirty="0" smtClean="0"/>
              <a:t>FROM Products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select * from #Products t1 </a:t>
            </a:r>
          </a:p>
          <a:p>
            <a:r>
              <a:rPr lang="en-US" altLang="zh-TW" dirty="0" smtClean="0"/>
              <a:t>inner join [Order Details] t2 on t1.PID = t2.ProductID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drop table #Products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Table Variables</a:t>
            </a:r>
          </a:p>
          <a:p>
            <a:r>
              <a:rPr lang="en-US" altLang="zh-TW" dirty="0" smtClean="0"/>
              <a:t>DECLARE @Products TABLE (</a:t>
            </a:r>
          </a:p>
          <a:p>
            <a:r>
              <a:rPr lang="en-US" altLang="zh-TW" dirty="0" smtClean="0"/>
              <a:t>PID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primary key,</a:t>
            </a:r>
          </a:p>
          <a:p>
            <a:r>
              <a:rPr lang="en-US" altLang="zh-TW" dirty="0" err="1" smtClean="0"/>
              <a:t>PName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(40) )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INSERT INTO @Products (PID, </a:t>
            </a:r>
            <a:r>
              <a:rPr lang="en-US" altLang="zh-TW" dirty="0" err="1" smtClean="0"/>
              <a:t>PName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SELECT top 100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ProductName</a:t>
            </a:r>
            <a:endParaRPr lang="en-US" altLang="zh-TW" dirty="0" smtClean="0"/>
          </a:p>
          <a:p>
            <a:r>
              <a:rPr lang="en-US" altLang="zh-TW" dirty="0" smtClean="0"/>
              <a:t>FROM Products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select * from @Products t1 </a:t>
            </a:r>
          </a:p>
          <a:p>
            <a:r>
              <a:rPr lang="en-US" altLang="zh-TW" dirty="0" smtClean="0"/>
              <a:t>inner join [Order Details] t2 on t1.PID = t2.ProductID</a:t>
            </a: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A6ACA14-2F1A-480F-8F3E-5FEE88B0FCA0}" type="slidenum">
              <a:rPr lang="en-US" altLang="zh-TW" sz="1200" b="0" smtClean="0">
                <a:solidFill>
                  <a:schemeClr val="tx1"/>
                </a:solidFill>
              </a:rPr>
              <a:pPr/>
              <a:t>15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6C4BA827-28F6-4D2E-950F-0641B3DB4D4C}" type="slidenum">
              <a:rPr lang="en-US" altLang="zh-TW" sz="1200" b="0" smtClean="0">
                <a:solidFill>
                  <a:schemeClr val="tx1"/>
                </a:solidFill>
              </a:rPr>
              <a:pPr/>
              <a:t>16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EB3992C-D070-44B7-8049-4AC1B9DD4F49}" type="slidenum">
              <a:rPr lang="en-US" altLang="zh-TW" sz="1200" b="0" smtClean="0">
                <a:solidFill>
                  <a:schemeClr val="tx1"/>
                </a:solidFill>
              </a:rPr>
              <a:pPr/>
              <a:t>17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69CC601A-49B3-4D75-9840-EC1BDE98EA86}" type="slidenum">
              <a:rPr lang="en-US" altLang="zh-TW" sz="1200" b="0" smtClean="0">
                <a:solidFill>
                  <a:schemeClr val="tx1"/>
                </a:solidFill>
              </a:rPr>
              <a:pPr/>
              <a:t>18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E1D2A128-0FCD-4E75-86E8-9CA2D06026C4}" type="slidenum">
              <a:rPr lang="en-US" altLang="zh-TW" sz="1200" b="0" smtClean="0">
                <a:solidFill>
                  <a:schemeClr val="tx1"/>
                </a:solidFill>
              </a:rPr>
              <a:pPr/>
              <a:t>19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7AF3C8C-DA49-459A-985F-3F3C96AA054E}" type="slidenum">
              <a:rPr lang="en-US" altLang="zh-TW" sz="1200" b="0" smtClean="0">
                <a:solidFill>
                  <a:schemeClr val="tx1"/>
                </a:solidFill>
              </a:rPr>
              <a:pPr/>
              <a:t>20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A66C5C8-D2AF-48C0-B362-9AADC52B3D89}" type="slidenum">
              <a:rPr lang="en-US" altLang="zh-TW" sz="1200" b="0" smtClean="0">
                <a:solidFill>
                  <a:schemeClr val="tx1"/>
                </a:solidFill>
              </a:rPr>
              <a:pPr/>
              <a:t>21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7DC9515-F439-46B1-B2BF-E355167315DF}" type="slidenum">
              <a:rPr lang="en-US" altLang="zh-TW" sz="1200" b="0" smtClean="0">
                <a:solidFill>
                  <a:schemeClr val="tx1"/>
                </a:solidFill>
              </a:rPr>
              <a:pPr/>
              <a:t>22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5A3EA42-6770-4128-B0D2-C237099D546D}" type="slidenum">
              <a:rPr lang="en-US" altLang="zh-TW" sz="1200" b="0" smtClean="0">
                <a:solidFill>
                  <a:schemeClr val="tx1"/>
                </a:solidFill>
              </a:rPr>
              <a:pPr/>
              <a:t>23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21EE08-737A-48D0-B464-150BC01C8E58}" type="slidenum">
              <a:rPr lang="en-US" altLang="zh-TW" sz="1200" b="0" smtClean="0">
                <a:solidFill>
                  <a:schemeClr val="tx1"/>
                </a:solidFill>
              </a:rPr>
              <a:pPr/>
              <a:t>24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EB8E74D-4F84-4C69-9165-7088F39780F9}" type="slidenum">
              <a:rPr lang="en-US" altLang="zh-TW" sz="1200" b="0" smtClean="0">
                <a:solidFill>
                  <a:schemeClr val="tx1"/>
                </a:solidFill>
              </a:rPr>
              <a:pPr/>
              <a:t>25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7A748B0-7A9A-494C-BF66-59F3E41A9C12}" type="slidenum">
              <a:rPr lang="en-US" altLang="zh-TW" sz="1200" b="0" smtClean="0">
                <a:solidFill>
                  <a:schemeClr val="tx1"/>
                </a:solidFill>
              </a:rPr>
              <a:pPr/>
              <a:t>26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D73E449-F5F1-4DF9-B023-ECE57AE8D6DD}" type="slidenum">
              <a:rPr lang="en-US" altLang="zh-TW" sz="1200" b="0" smtClean="0">
                <a:solidFill>
                  <a:schemeClr val="tx1"/>
                </a:solidFill>
              </a:rPr>
              <a:pPr/>
              <a:t>27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E20C2C18-8D4B-49AA-8A90-2497D5043F1C}" type="slidenum">
              <a:rPr lang="en-US" altLang="zh-TW" sz="1200" b="0" smtClean="0">
                <a:solidFill>
                  <a:schemeClr val="tx1"/>
                </a:solidFill>
              </a:rPr>
              <a:pPr/>
              <a:t>28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134AD5E-D53E-4BB1-ACBC-227651E01165}" type="slidenum">
              <a:rPr lang="en-US" altLang="zh-TW" sz="1200" b="0" smtClean="0">
                <a:solidFill>
                  <a:schemeClr val="tx1"/>
                </a:solidFill>
              </a:rPr>
              <a:pPr/>
              <a:t>29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D73E449-F5F1-4DF9-B023-ECE57AE8D6DD}" type="slidenum">
              <a:rPr lang="en-US" altLang="zh-TW" sz="1200" b="0" smtClean="0">
                <a:solidFill>
                  <a:schemeClr val="tx1"/>
                </a:solidFill>
              </a:rPr>
              <a:pPr/>
              <a:t>30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 smtClean="0"/>
              <a:t>找出沒有購買記錄的商品</a:t>
            </a:r>
            <a:endParaRPr lang="en-US" altLang="zh-TW" dirty="0" smtClean="0"/>
          </a:p>
          <a:p>
            <a:r>
              <a:rPr lang="en-US" altLang="zh-TW" dirty="0" smtClean="0"/>
              <a:t>select * from Products t1</a:t>
            </a:r>
          </a:p>
          <a:p>
            <a:r>
              <a:rPr lang="en-US" altLang="zh-TW" dirty="0" smtClean="0"/>
              <a:t>left join [Order Details] t2 on t1.ProductID = t2.ProductID</a:t>
            </a:r>
          </a:p>
          <a:p>
            <a:r>
              <a:rPr lang="en-US" altLang="zh-TW" dirty="0" smtClean="0"/>
              <a:t>where t2.ProductID is null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LEFT JOIN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INNER JOIN</a:t>
            </a:r>
          </a:p>
          <a:p>
            <a:r>
              <a:rPr lang="en-US" altLang="zh-TW" dirty="0" smtClean="0"/>
              <a:t>select * from Products t1</a:t>
            </a:r>
          </a:p>
          <a:p>
            <a:r>
              <a:rPr lang="en-US" altLang="zh-TW" dirty="0" smtClean="0"/>
              <a:t>left join [Order Details] t2 on t1.ProductID = t2.ProductID</a:t>
            </a:r>
          </a:p>
          <a:p>
            <a:r>
              <a:rPr lang="en-US" altLang="zh-TW" dirty="0" smtClean="0"/>
              <a:t>where t2.Quantity &gt; 100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select * from Products t1</a:t>
            </a:r>
          </a:p>
          <a:p>
            <a:r>
              <a:rPr lang="fr-FR" altLang="zh-TW" dirty="0" smtClean="0"/>
              <a:t>inner join [Order Details] t2 on t1.ProductID = t2.ProductID</a:t>
            </a:r>
          </a:p>
          <a:p>
            <a:r>
              <a:rPr lang="en-US" altLang="zh-TW" dirty="0" smtClean="0"/>
              <a:t>where t2.Quantity &gt; 100</a:t>
            </a:r>
          </a:p>
          <a:p>
            <a:endParaRPr lang="zh-TW" altLang="en-US" dirty="0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A4A91DF-2DB1-49F5-8789-B92D262F586B}" type="slidenum">
              <a:rPr lang="en-US" altLang="zh-TW" sz="1200" b="0" smtClean="0">
                <a:solidFill>
                  <a:schemeClr val="tx1"/>
                </a:solidFill>
              </a:rPr>
              <a:pPr/>
              <a:t>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D73E449-F5F1-4DF9-B023-ECE57AE8D6DD}" type="slidenum">
              <a:rPr lang="en-US" altLang="zh-TW" sz="1200" b="0" smtClean="0">
                <a:solidFill>
                  <a:schemeClr val="tx1"/>
                </a:solidFill>
              </a:rPr>
              <a:pPr/>
              <a:t>31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/>
              <a:t>select 1 as A, 2 as B, 3 as C</a:t>
            </a:r>
          </a:p>
          <a:p>
            <a:r>
              <a:rPr lang="en-US" altLang="zh-TW" dirty="0" smtClean="0"/>
              <a:t>union</a:t>
            </a:r>
          </a:p>
          <a:p>
            <a:r>
              <a:rPr lang="pt-BR" altLang="zh-TW" dirty="0" smtClean="0"/>
              <a:t>select 1 as D, 2 as E, 3 as F</a:t>
            </a:r>
          </a:p>
          <a:p>
            <a:endParaRPr lang="pt-BR" altLang="zh-TW" dirty="0" smtClean="0"/>
          </a:p>
          <a:p>
            <a:r>
              <a:rPr lang="en-US" altLang="zh-TW" dirty="0" smtClean="0"/>
              <a:t>select 1 as A, 2 as B, 3 as C</a:t>
            </a:r>
          </a:p>
          <a:p>
            <a:r>
              <a:rPr lang="en-US" altLang="zh-TW" dirty="0" smtClean="0"/>
              <a:t>union all</a:t>
            </a:r>
          </a:p>
          <a:p>
            <a:r>
              <a:rPr lang="pt-BR" altLang="zh-TW" dirty="0" smtClean="0"/>
              <a:t>select 1 as D, 2 as E, 3 as F</a:t>
            </a:r>
            <a:endParaRPr lang="zh-TW" altLang="en-US" dirty="0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774B0E2-D7E5-493A-BFBE-B22F01C3C396}" type="slidenum">
              <a:rPr lang="en-US" altLang="zh-TW" sz="1200" b="0" smtClean="0">
                <a:solidFill>
                  <a:schemeClr val="tx1"/>
                </a:solidFill>
              </a:rPr>
              <a:pPr/>
              <a:t>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/>
              <a:t>SELECT</a:t>
            </a:r>
            <a:r>
              <a:rPr lang="zh-TW" altLang="en-US" b="1" dirty="0" smtClean="0"/>
              <a:t>欄位</a:t>
            </a:r>
            <a:endParaRPr lang="en-US" altLang="zh-TW" b="1" dirty="0" smtClean="0"/>
          </a:p>
          <a:p>
            <a:r>
              <a:rPr lang="en-US" altLang="zh-TW" dirty="0" smtClean="0"/>
              <a:t>select *, (select </a:t>
            </a:r>
            <a:r>
              <a:rPr lang="en-US" altLang="zh-TW" dirty="0" err="1" smtClean="0"/>
              <a:t>ProductName</a:t>
            </a:r>
            <a:r>
              <a:rPr lang="en-US" altLang="zh-TW" dirty="0" smtClean="0"/>
              <a:t> from Products where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 = t1.ProductID) from [Order Details] t1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EXIST</a:t>
            </a:r>
            <a:r>
              <a:rPr lang="zh-TW" altLang="en-US" b="1" dirty="0" smtClean="0"/>
              <a:t>子查詢</a:t>
            </a:r>
            <a:endParaRPr lang="en-US" altLang="zh-TW" b="1" dirty="0" smtClean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子查詢未指定欄位與主查詢相同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只要子查詢有結果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就會回傳整個主查詢的結果</a:t>
            </a:r>
            <a:endParaRPr lang="en-US" altLang="zh-TW" dirty="0" smtClean="0"/>
          </a:p>
          <a:p>
            <a:r>
              <a:rPr lang="en-US" altLang="zh-TW" dirty="0" smtClean="0"/>
              <a:t>select * from Region t1</a:t>
            </a:r>
          </a:p>
          <a:p>
            <a:r>
              <a:rPr lang="en-US" altLang="zh-TW" dirty="0" smtClean="0"/>
              <a:t>where exists</a:t>
            </a:r>
          </a:p>
          <a:p>
            <a:r>
              <a:rPr lang="en-US" altLang="zh-TW" dirty="0" smtClean="0"/>
              <a:t>(select * from Region t2 where </a:t>
            </a:r>
            <a:r>
              <a:rPr lang="en-US" altLang="zh-TW" dirty="0" err="1" smtClean="0"/>
              <a:t>RegionDescription</a:t>
            </a:r>
            <a:r>
              <a:rPr lang="en-US" altLang="zh-TW" dirty="0" smtClean="0"/>
              <a:t> = 'Eastern')</a:t>
            </a:r>
          </a:p>
          <a:p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select * from Region t1</a:t>
            </a:r>
          </a:p>
          <a:p>
            <a:r>
              <a:rPr lang="en-US" altLang="zh-TW" dirty="0" smtClean="0"/>
              <a:t>where exists</a:t>
            </a:r>
          </a:p>
          <a:p>
            <a:r>
              <a:rPr lang="en-US" altLang="zh-TW" dirty="0" smtClean="0"/>
              <a:t>(select * from Region t2 where </a:t>
            </a:r>
            <a:r>
              <a:rPr lang="en-US" altLang="zh-TW" dirty="0" err="1" smtClean="0"/>
              <a:t>RegionDescription</a:t>
            </a:r>
            <a:r>
              <a:rPr lang="en-US" altLang="zh-TW" dirty="0" smtClean="0"/>
              <a:t> = 'Eastern' </a:t>
            </a:r>
          </a:p>
          <a:p>
            <a:r>
              <a:rPr lang="en-US" altLang="zh-TW" dirty="0" smtClean="0"/>
              <a:t> and t1.RegionID = t2.RegionID )</a:t>
            </a:r>
          </a:p>
          <a:p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zh-TW" altLang="en-US" b="1" dirty="0" smtClean="0"/>
              <a:t>使用</a:t>
            </a:r>
            <a:r>
              <a:rPr lang="en-US" altLang="zh-TW" b="1" dirty="0" smtClean="0"/>
              <a:t>NOT EXIST</a:t>
            </a:r>
            <a:r>
              <a:rPr lang="zh-TW" altLang="en-US" b="1" dirty="0" smtClean="0"/>
              <a:t>找出沒有購買記錄的商品</a:t>
            </a:r>
            <a:endParaRPr lang="en-US" altLang="zh-TW" b="1" dirty="0" smtClean="0"/>
          </a:p>
          <a:p>
            <a:r>
              <a:rPr lang="en-US" altLang="zh-TW" dirty="0" smtClean="0"/>
              <a:t>select * from Products t1</a:t>
            </a:r>
          </a:p>
          <a:p>
            <a:r>
              <a:rPr lang="en-US" altLang="zh-TW" dirty="0" smtClean="0"/>
              <a:t>where not exists </a:t>
            </a:r>
          </a:p>
          <a:p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	select * from [Order Details] t2</a:t>
            </a:r>
          </a:p>
          <a:p>
            <a:r>
              <a:rPr lang="en-US" altLang="zh-TW" dirty="0" smtClean="0"/>
              <a:t>	where t1.ProductID = t2.ProductID</a:t>
            </a:r>
          </a:p>
          <a:p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WHERE</a:t>
            </a:r>
          </a:p>
          <a:p>
            <a:r>
              <a:rPr lang="en-US" altLang="zh-TW" dirty="0" smtClean="0"/>
              <a:t>select * from Products</a:t>
            </a:r>
          </a:p>
          <a:p>
            <a:r>
              <a:rPr lang="en-US" altLang="zh-TW" dirty="0" smtClean="0"/>
              <a:t>where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 in</a:t>
            </a:r>
          </a:p>
          <a:p>
            <a:r>
              <a:rPr lang="en-US" altLang="zh-TW" dirty="0" smtClean="0"/>
              <a:t>(select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 from [Order Details] where Discount &gt; 0.2)</a:t>
            </a:r>
          </a:p>
          <a:p>
            <a:endParaRPr lang="en-US" altLang="zh-TW" dirty="0" smtClean="0"/>
          </a:p>
          <a:p>
            <a:r>
              <a:rPr lang="zh-TW" altLang="en-US" b="1" dirty="0" smtClean="0"/>
              <a:t>一般</a:t>
            </a:r>
            <a:r>
              <a:rPr lang="en-US" altLang="zh-TW" b="1" dirty="0" smtClean="0"/>
              <a:t>JOIN</a:t>
            </a:r>
            <a:r>
              <a:rPr lang="zh-TW" altLang="en-US" b="1" dirty="0" smtClean="0"/>
              <a:t>與子查詢</a:t>
            </a:r>
            <a:r>
              <a:rPr lang="en-US" altLang="zh-TW" b="1" dirty="0" smtClean="0"/>
              <a:t>JOIN</a:t>
            </a:r>
          </a:p>
          <a:p>
            <a:r>
              <a:rPr lang="en-US" altLang="zh-TW" dirty="0" smtClean="0"/>
              <a:t>select t1.* from Products t1</a:t>
            </a:r>
          </a:p>
          <a:p>
            <a:r>
              <a:rPr lang="en-US" altLang="zh-TW" dirty="0" smtClean="0"/>
              <a:t>inner join 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</a:p>
          <a:p>
            <a:r>
              <a:rPr lang="en-US" altLang="zh-TW" dirty="0" smtClean="0"/>
              <a:t>	select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 from [Order Details] t2</a:t>
            </a:r>
          </a:p>
          <a:p>
            <a:r>
              <a:rPr lang="en-US" altLang="zh-TW" dirty="0" smtClean="0"/>
              <a:t>	where t2.Quantity &gt; 100</a:t>
            </a:r>
          </a:p>
          <a:p>
            <a:r>
              <a:rPr lang="en-US" altLang="zh-TW" dirty="0" smtClean="0"/>
              <a:t>	union</a:t>
            </a:r>
          </a:p>
          <a:p>
            <a:r>
              <a:rPr lang="en-US" altLang="zh-TW" dirty="0" smtClean="0"/>
              <a:t>	select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 from [Order Details] t3</a:t>
            </a:r>
          </a:p>
          <a:p>
            <a:r>
              <a:rPr lang="en-US" altLang="zh-TW" dirty="0" smtClean="0"/>
              <a:t>	inner join Orders t4 on t3.OrderID = t4.OrderID </a:t>
            </a:r>
          </a:p>
          <a:p>
            <a:r>
              <a:rPr lang="en-US" altLang="zh-TW" dirty="0" smtClean="0"/>
              <a:t>	inner join Customers t5 on t4.CustomerID = t5.CustomerID</a:t>
            </a:r>
          </a:p>
          <a:p>
            <a:r>
              <a:rPr lang="en-US" altLang="zh-TW" dirty="0" smtClean="0"/>
              <a:t>	where t3.Quantity &lt; 2 and t4.ShipCountry = 'Germany' </a:t>
            </a:r>
          </a:p>
          <a:p>
            <a:r>
              <a:rPr lang="en-US" altLang="zh-TW" dirty="0" smtClean="0"/>
              <a:t>		  and t5.CompanyName = 'QUICK-Stop'</a:t>
            </a:r>
          </a:p>
          <a:p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t6 on t1.ProductID = t6.ProductID</a:t>
            </a:r>
          </a:p>
          <a:p>
            <a:r>
              <a:rPr lang="en-US" altLang="zh-TW" dirty="0" smtClean="0"/>
              <a:t>order by 1 </a:t>
            </a:r>
            <a:r>
              <a:rPr lang="en-US" altLang="zh-TW" dirty="0" err="1" smtClean="0"/>
              <a:t>desc</a:t>
            </a:r>
            <a:endParaRPr lang="en-US" altLang="zh-TW" dirty="0" smtClean="0"/>
          </a:p>
          <a:p>
            <a:r>
              <a:rPr lang="en-US" altLang="zh-TW" dirty="0" smtClean="0"/>
              <a:t>;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select distinct t1.* from products t1 </a:t>
            </a:r>
          </a:p>
          <a:p>
            <a:r>
              <a:rPr lang="fr-FR" altLang="zh-TW" dirty="0" smtClean="0"/>
              <a:t>inner join [Order Details] t2 on t1.ProductID = t2.ProductID</a:t>
            </a:r>
          </a:p>
          <a:p>
            <a:r>
              <a:rPr lang="en-US" altLang="zh-TW" dirty="0" smtClean="0"/>
              <a:t>inner join Orders t3 on t2.OrderID = t3.OrderID</a:t>
            </a:r>
          </a:p>
          <a:p>
            <a:r>
              <a:rPr lang="en-US" altLang="zh-TW" dirty="0" smtClean="0"/>
              <a:t>inner join Customers t4 on t3.CustomerID = t4.CustomerID </a:t>
            </a:r>
          </a:p>
          <a:p>
            <a:r>
              <a:rPr lang="en-US" altLang="zh-TW" dirty="0" smtClean="0"/>
              <a:t>where t2.Quantity &gt; 100 or </a:t>
            </a:r>
          </a:p>
          <a:p>
            <a:r>
              <a:rPr lang="en-US" altLang="zh-TW" dirty="0" smtClean="0"/>
              <a:t>(t2.Quantity &lt; 2 and t3.ShipCountry = 'Germany' and t4.CompanyName = 'QUICK-Stop')</a:t>
            </a:r>
          </a:p>
          <a:p>
            <a:r>
              <a:rPr lang="en-US" altLang="zh-TW" dirty="0" smtClean="0"/>
              <a:t>order by 1 </a:t>
            </a:r>
            <a:r>
              <a:rPr lang="en-US" altLang="zh-TW" dirty="0" err="1" smtClean="0"/>
              <a:t>desc</a:t>
            </a:r>
            <a:endParaRPr lang="en-US" altLang="zh-TW" dirty="0" smtClean="0"/>
          </a:p>
          <a:p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F1EE572-19A6-4967-9261-02BE2A89719B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insert Products (ProductName) values ('Test')</a:t>
            </a:r>
          </a:p>
          <a:p>
            <a:r>
              <a:rPr lang="en-US" altLang="zh-TW" smtClean="0"/>
              <a:t>select @@IDENTITY</a:t>
            </a:r>
          </a:p>
          <a:p>
            <a:endParaRPr lang="en-US" altLang="zh-TW" smtClean="0"/>
          </a:p>
          <a:p>
            <a:r>
              <a:rPr lang="en-US" altLang="zh-TW" smtClean="0"/>
              <a:t>update Products set UnitPrice = UnitPrice</a:t>
            </a:r>
          </a:p>
          <a:p>
            <a:r>
              <a:rPr lang="en-US" altLang="zh-TW" smtClean="0"/>
              <a:t>where CategoryID = 1</a:t>
            </a:r>
            <a:endParaRPr lang="zh-TW" altLang="en-US" smtClean="0"/>
          </a:p>
          <a:p>
            <a:r>
              <a:rPr lang="en-US" altLang="zh-TW" smtClean="0"/>
              <a:t>select @@ROWCOUNT</a:t>
            </a:r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2FEB97B-16C9-499A-952E-6AD7777F00CA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444B426-6294-40D7-A1F5-4E621757063D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2DC5BA3-7AC2-4127-A266-11C1B3EBD938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  <a:p>
            <a:r>
              <a:rPr lang="en-US" altLang="zh-TW" smtClean="0"/>
              <a:t>--begin tran</a:t>
            </a:r>
          </a:p>
          <a:p>
            <a:endParaRPr lang="zh-TW" altLang="en-US" smtClean="0"/>
          </a:p>
          <a:p>
            <a:r>
              <a:rPr lang="en-US" altLang="zh-TW" smtClean="0"/>
              <a:t>update Region set RegionDescription = 'Eastern1' </a:t>
            </a:r>
          </a:p>
          <a:p>
            <a:r>
              <a:rPr lang="en-US" altLang="zh-TW" smtClean="0"/>
              <a:t>where RegionDescription = 'Eastern'</a:t>
            </a:r>
          </a:p>
          <a:p>
            <a:endParaRPr lang="zh-TW" altLang="en-US" smtClean="0"/>
          </a:p>
          <a:p>
            <a:r>
              <a:rPr lang="en-US" altLang="zh-TW" smtClean="0"/>
              <a:t>--commit</a:t>
            </a:r>
          </a:p>
          <a:p>
            <a:r>
              <a:rPr lang="en-US" altLang="zh-TW" smtClean="0"/>
              <a:t>--rollback</a:t>
            </a:r>
          </a:p>
          <a:p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401AC2B9-748C-4ECC-A6FA-520A5EAF9AB2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093026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837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008835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152400"/>
            <a:ext cx="7848600" cy="6096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220562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848600" cy="4876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95398580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96444"/>
      </p:ext>
    </p:extLst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64386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371423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8759783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717888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00673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213295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8367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9264771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7244716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pic>
        <p:nvPicPr>
          <p:cNvPr id="1028" name="Picture 11" descr="新光人壽內容頁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800">
          <a:solidFill>
            <a:srgbClr val="6699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rgbClr val="66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8644(v=sql.90)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zh-tw/library/ms378405(v=sql.100)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blogs.com.tw/hatelove/" TargetMode="External"/><Relationship Id="rId7" Type="http://schemas.openxmlformats.org/officeDocument/2006/relationships/hyperlink" Target="http://www.dotblogs.com.tw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darkthread.net/" TargetMode="External"/><Relationship Id="rId4" Type="http://schemas.openxmlformats.org/officeDocument/2006/relationships/hyperlink" Target="http://www.dotblogs.com.tw/jimmyyu/Default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7928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2052" name="Picture 4" descr="新光人壽封面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62000" y="4872038"/>
            <a:ext cx="7696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buChar char="ü"/>
              <a:defRPr kumimoji="1" sz="28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buChar char="ü"/>
              <a:defRPr kumimoji="1" sz="24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資料庫程式開發概述</a:t>
            </a:r>
            <a:endParaRPr lang="en-US" altLang="zh-TW" sz="2400" b="0">
              <a:solidFill>
                <a:schemeClr val="tx2"/>
              </a:solidFill>
              <a:latin typeface="Verdana" pitchFamily="34" charset="0"/>
              <a:ea typeface="標楷體" pitchFamily="65" charset="-120"/>
              <a:sym typeface="Wingdings 2" pitchFamily="18" charset="2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余朋達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1126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>
                <a:solidFill>
                  <a:schemeClr val="tx2"/>
                </a:solidFill>
              </a:rPr>
              <a:t>Transaction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>
                <a:solidFill>
                  <a:schemeClr val="tx2"/>
                </a:solidFill>
              </a:rPr>
              <a:t>begin tran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>
                <a:solidFill>
                  <a:schemeClr val="tx2"/>
                </a:solidFill>
              </a:rPr>
              <a:t>commit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>
                <a:solidFill>
                  <a:schemeClr val="tx2"/>
                </a:solidFill>
              </a:rPr>
              <a:t>rollback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請慎用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使用</a:t>
            </a:r>
            <a:r>
              <a:rPr lang="en-US" altLang="zh-TW" sz="3000" dirty="0" smtClean="0">
                <a:solidFill>
                  <a:schemeClr val="tx2"/>
                </a:solidFill>
              </a:rPr>
              <a:t>ROW_NUMBER</a:t>
            </a:r>
            <a:r>
              <a:rPr lang="zh-TW" altLang="en-US" sz="3000" dirty="0" smtClean="0">
                <a:solidFill>
                  <a:schemeClr val="tx2"/>
                </a:solidFill>
              </a:rPr>
              <a:t>分頁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>
                <a:solidFill>
                  <a:schemeClr val="tx2"/>
                </a:solidFill>
              </a:rPr>
              <a:t>排序</a:t>
            </a:r>
            <a:r>
              <a:rPr lang="zh-TW" altLang="en-US" sz="2600" dirty="0" smtClean="0">
                <a:solidFill>
                  <a:schemeClr val="tx2"/>
                </a:solidFill>
              </a:rPr>
              <a:t>條件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現在頁數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>
                <a:solidFill>
                  <a:schemeClr val="tx2"/>
                </a:solidFill>
              </a:rPr>
              <a:t>每</a:t>
            </a:r>
            <a:r>
              <a:rPr lang="zh-TW" altLang="en-US" sz="2600" dirty="0" smtClean="0">
                <a:solidFill>
                  <a:schemeClr val="tx2"/>
                </a:solidFill>
              </a:rPr>
              <a:t>頁筆數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索引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叢集索引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類似書籍章節的概念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資料會依據叢集索引排序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每</a:t>
            </a:r>
            <a:r>
              <a:rPr lang="zh-TW" altLang="en-US" sz="1800" dirty="0">
                <a:solidFill>
                  <a:schemeClr val="tx2"/>
                </a:solidFill>
              </a:rPr>
              <a:t>個資料表只能有</a:t>
            </a:r>
            <a:r>
              <a:rPr lang="zh-TW" altLang="en-US" sz="1800" dirty="0" smtClean="0">
                <a:solidFill>
                  <a:schemeClr val="tx2"/>
                </a:solidFill>
              </a:rPr>
              <a:t>一個叢集索引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建立</a:t>
            </a:r>
            <a:r>
              <a:rPr lang="en-US" altLang="zh-TW" sz="1800" dirty="0" smtClean="0">
                <a:solidFill>
                  <a:schemeClr val="tx2"/>
                </a:solidFill>
              </a:rPr>
              <a:t>PK</a:t>
            </a:r>
            <a:r>
              <a:rPr lang="zh-TW" altLang="en-US" sz="1800" dirty="0" smtClean="0">
                <a:solidFill>
                  <a:schemeClr val="tx2"/>
                </a:solidFill>
              </a:rPr>
              <a:t>時會自動建立叢集索引，但可指定為其他欄位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>
                <a:solidFill>
                  <a:schemeClr val="tx2"/>
                </a:solidFill>
              </a:rPr>
              <a:t>非</a:t>
            </a:r>
            <a:r>
              <a:rPr lang="zh-TW" altLang="en-US" sz="2000" dirty="0" smtClean="0">
                <a:solidFill>
                  <a:schemeClr val="tx2"/>
                </a:solidFill>
              </a:rPr>
              <a:t>叢集索引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類似書籍最後面附錄索引的概念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每個資料表可建立多個非叢集索引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索引有其維護成本，並非越多越好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應建立於</a:t>
            </a:r>
            <a:r>
              <a:rPr lang="en-US" altLang="zh-TW" sz="1800" dirty="0" smtClean="0">
                <a:solidFill>
                  <a:schemeClr val="tx2"/>
                </a:solidFill>
              </a:rPr>
              <a:t>FK</a:t>
            </a:r>
            <a:r>
              <a:rPr lang="zh-TW" altLang="en-US" sz="1800" dirty="0" smtClean="0">
                <a:solidFill>
                  <a:schemeClr val="tx2"/>
                </a:solidFill>
              </a:rPr>
              <a:t>或常用來搜尋的欄位，且一致性低的欄位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唯一索引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>
                <a:solidFill>
                  <a:schemeClr val="tx2"/>
                </a:solidFill>
              </a:rPr>
              <a:t>可</a:t>
            </a:r>
            <a:r>
              <a:rPr lang="zh-TW" altLang="en-US" sz="1800" dirty="0" smtClean="0">
                <a:solidFill>
                  <a:schemeClr val="tx2"/>
                </a:solidFill>
              </a:rPr>
              <a:t>確保指定欄位或多個欄位組合擁有唯一的值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718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>
                <a:solidFill>
                  <a:schemeClr val="tx2"/>
                </a:solidFill>
              </a:rPr>
              <a:t>View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>
                <a:solidFill>
                  <a:schemeClr val="tx2"/>
                </a:solidFill>
              </a:rPr>
              <a:t>由一個到數</a:t>
            </a:r>
            <a:r>
              <a:rPr lang="zh-TW" altLang="en-US" sz="2200" dirty="0" smtClean="0">
                <a:solidFill>
                  <a:schemeClr val="tx2"/>
                </a:solidFill>
              </a:rPr>
              <a:t>個</a:t>
            </a:r>
            <a:r>
              <a:rPr lang="zh-TW" altLang="en-US" sz="2200" dirty="0">
                <a:solidFill>
                  <a:schemeClr val="tx2"/>
                </a:solidFill>
              </a:rPr>
              <a:t>資料</a:t>
            </a:r>
            <a:r>
              <a:rPr lang="zh-TW" altLang="en-US" sz="2200" dirty="0" smtClean="0">
                <a:solidFill>
                  <a:schemeClr val="tx2"/>
                </a:solidFill>
              </a:rPr>
              <a:t>表組合成的結果表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>
                <a:solidFill>
                  <a:schemeClr val="tx2"/>
                </a:solidFill>
              </a:rPr>
              <a:t>命名規則</a:t>
            </a:r>
            <a:r>
              <a:rPr lang="zh-TW" altLang="en-US" sz="2200" dirty="0" smtClean="0">
                <a:solidFill>
                  <a:schemeClr val="tx2"/>
                </a:solidFill>
              </a:rPr>
              <a:t>通常以小寫</a:t>
            </a:r>
            <a:r>
              <a:rPr lang="en-US" altLang="zh-TW" sz="2200" dirty="0" smtClean="0">
                <a:solidFill>
                  <a:schemeClr val="tx2"/>
                </a:solidFill>
              </a:rPr>
              <a:t>v</a:t>
            </a:r>
            <a:r>
              <a:rPr lang="zh-TW" altLang="en-US" sz="2200" dirty="0" smtClean="0">
                <a:solidFill>
                  <a:schemeClr val="tx2"/>
                </a:solidFill>
              </a:rPr>
              <a:t>前綴，如</a:t>
            </a:r>
            <a:r>
              <a:rPr lang="en-US" altLang="zh-TW" sz="2200" dirty="0" smtClean="0">
                <a:solidFill>
                  <a:schemeClr val="tx2"/>
                </a:solidFill>
              </a:rPr>
              <a:t>: vOrders1Q2014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>
                <a:solidFill>
                  <a:schemeClr val="tx2"/>
                </a:solidFill>
              </a:rPr>
              <a:t>僅儲存定義，不儲存資料，大部分</a:t>
            </a:r>
            <a:r>
              <a:rPr lang="zh-TW" altLang="en-US" sz="2200" dirty="0">
                <a:solidFill>
                  <a:schemeClr val="tx2"/>
                </a:solidFill>
              </a:rPr>
              <a:t>情況下是</a:t>
            </a:r>
            <a:r>
              <a:rPr lang="zh-TW" altLang="en-US" sz="2200" dirty="0" smtClean="0">
                <a:solidFill>
                  <a:schemeClr val="tx2"/>
                </a:solidFill>
              </a:rPr>
              <a:t>唯讀的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>
                <a:solidFill>
                  <a:schemeClr val="tx2"/>
                </a:solidFill>
              </a:rPr>
              <a:t>隱藏實際</a:t>
            </a:r>
            <a:r>
              <a:rPr lang="zh-TW" altLang="en-US" sz="2200" dirty="0">
                <a:solidFill>
                  <a:schemeClr val="tx2"/>
                </a:solidFill>
              </a:rPr>
              <a:t>資料表</a:t>
            </a:r>
            <a:r>
              <a:rPr lang="zh-TW" altLang="en-US" sz="2200" dirty="0" smtClean="0">
                <a:solidFill>
                  <a:schemeClr val="tx2"/>
                </a:solidFill>
              </a:rPr>
              <a:t>名稱、欄位名稱及複雜邏輯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>
                <a:solidFill>
                  <a:schemeClr val="tx2"/>
                </a:solidFill>
              </a:rPr>
              <a:t>可針對</a:t>
            </a:r>
            <a:r>
              <a:rPr lang="en-US" altLang="zh-TW" sz="2200" dirty="0" smtClean="0">
                <a:solidFill>
                  <a:schemeClr val="tx2"/>
                </a:solidFill>
              </a:rPr>
              <a:t>View</a:t>
            </a:r>
            <a:r>
              <a:rPr lang="zh-TW" altLang="en-US" sz="2200" dirty="0" smtClean="0">
                <a:solidFill>
                  <a:schemeClr val="tx2"/>
                </a:solidFill>
              </a:rPr>
              <a:t>設定權限進行控管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966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>
                <a:solidFill>
                  <a:schemeClr val="tx2"/>
                </a:solidFill>
              </a:rPr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>
                <a:solidFill>
                  <a:schemeClr val="tx2"/>
                </a:solidFill>
              </a:rPr>
              <a:t>Forward-Only </a:t>
            </a:r>
            <a:r>
              <a:rPr lang="en-US" altLang="zh-TW" sz="2000" dirty="0" smtClean="0">
                <a:solidFill>
                  <a:schemeClr val="tx2"/>
                </a:solidFill>
              </a:rPr>
              <a:t>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>
                <a:solidFill>
                  <a:schemeClr val="tx2"/>
                </a:solidFill>
              </a:rPr>
              <a:t>只可</a:t>
            </a:r>
            <a:r>
              <a:rPr lang="zh-TW" altLang="en-US" sz="1600" dirty="0" smtClean="0">
                <a:solidFill>
                  <a:schemeClr val="tx2"/>
                </a:solidFill>
              </a:rPr>
              <a:t>往下一筆資料繼續讀取</a:t>
            </a:r>
            <a:endParaRPr lang="en-US" altLang="zh-TW" sz="1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Static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>
                <a:solidFill>
                  <a:schemeClr val="tx2"/>
                </a:solidFill>
              </a:rPr>
              <a:t>對資料表</a:t>
            </a:r>
            <a:r>
              <a:rPr lang="zh-TW" altLang="en-US" sz="1600" dirty="0" smtClean="0">
                <a:solidFill>
                  <a:schemeClr val="tx2"/>
                </a:solidFill>
              </a:rPr>
              <a:t>的</a:t>
            </a:r>
            <a:r>
              <a:rPr lang="zh-TW" altLang="en-US" sz="1600" dirty="0">
                <a:solidFill>
                  <a:schemeClr val="tx2"/>
                </a:solidFill>
              </a:rPr>
              <a:t>異動</a:t>
            </a:r>
            <a:r>
              <a:rPr lang="zh-TW" altLang="en-US" sz="1600" dirty="0" smtClean="0">
                <a:solidFill>
                  <a:schemeClr val="tx2"/>
                </a:solidFill>
              </a:rPr>
              <a:t>不會即時反應至</a:t>
            </a:r>
            <a:r>
              <a:rPr lang="en-US" altLang="zh-TW" sz="1600" dirty="0" smtClean="0">
                <a:solidFill>
                  <a:schemeClr val="tx2"/>
                </a:solidFill>
              </a:rPr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Dynamic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>
                <a:solidFill>
                  <a:schemeClr val="tx2"/>
                </a:solidFill>
              </a:rPr>
              <a:t>對資料表的異動會即時反應至</a:t>
            </a:r>
            <a:r>
              <a:rPr lang="en-US" altLang="zh-TW" sz="1600" dirty="0" smtClean="0">
                <a:solidFill>
                  <a:schemeClr val="tx2"/>
                </a:solidFill>
              </a:rPr>
              <a:t>Cursor</a:t>
            </a:r>
            <a:endParaRPr lang="en-US" altLang="zh-TW" sz="16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Keyset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>
                <a:solidFill>
                  <a:schemeClr val="tx2"/>
                </a:solidFill>
              </a:rPr>
              <a:t>以索引鍵維護對應表，使</a:t>
            </a:r>
            <a:r>
              <a:rPr lang="en-US" altLang="zh-TW" sz="1600" dirty="0" smtClean="0">
                <a:solidFill>
                  <a:schemeClr val="tx2"/>
                </a:solidFill>
              </a:rPr>
              <a:t>Cursor</a:t>
            </a:r>
            <a:r>
              <a:rPr lang="zh-TW" altLang="en-US" sz="1600" dirty="0" smtClean="0">
                <a:solidFill>
                  <a:schemeClr val="tx2"/>
                </a:solidFill>
              </a:rPr>
              <a:t>中的資料順序不受資料庫異動影響</a:t>
            </a:r>
            <a:endParaRPr lang="en-US" altLang="zh-TW" sz="1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rgbClr val="000000"/>
                </a:solidFill>
              </a:rPr>
              <a:t>使用需注意：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TW" sz="1600" dirty="0" smtClean="0">
                <a:solidFill>
                  <a:schemeClr val="tx2"/>
                </a:solidFill>
              </a:rPr>
              <a:t>Deadlock</a:t>
            </a:r>
            <a:r>
              <a:rPr lang="zh-TW" altLang="en-US" sz="1600" dirty="0" smtClean="0">
                <a:solidFill>
                  <a:schemeClr val="tx2"/>
                </a:solidFill>
              </a:rPr>
              <a:t>、效能不佳</a:t>
            </a:r>
            <a:endParaRPr lang="en-US" altLang="zh-TW" sz="1600" dirty="0" smtClean="0">
              <a:solidFill>
                <a:schemeClr val="tx2"/>
              </a:solidFill>
            </a:endParaRPr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定義</a:t>
            </a:r>
            <a:r>
              <a:rPr lang="zh-TW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zh-TW" sz="1800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US" altLang="zh-TW" sz="1800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US" altLang="zh-TW" sz="1800" dirty="0" smtClean="0">
                <a:solidFill>
                  <a:schemeClr val="tx2"/>
                </a:solidFill>
                <a:hlinkClick r:id="rId3"/>
              </a:rPr>
              <a:t>msdn.microsoft.com/zh-tw/library/ms188644(v=sql.90</a:t>
            </a:r>
            <a:r>
              <a:rPr lang="en-US" altLang="zh-TW" sz="1800" dirty="0">
                <a:solidFill>
                  <a:schemeClr val="tx2"/>
                </a:solidFill>
                <a:hlinkClick r:id="rId3"/>
              </a:rPr>
              <a:t>).</a:t>
            </a:r>
            <a:r>
              <a:rPr lang="en-US" altLang="zh-TW" sz="1800" dirty="0" smtClean="0">
                <a:solidFill>
                  <a:schemeClr val="tx2"/>
                </a:solidFill>
                <a:hlinkClick r:id="rId3"/>
              </a:rPr>
              <a:t>aspx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>
                <a:solidFill>
                  <a:schemeClr val="tx2"/>
                </a:solidFill>
              </a:rPr>
              <a:t>實作</a:t>
            </a:r>
            <a:r>
              <a:rPr lang="zh-TW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zh-TW" sz="18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altLang="zh-TW" sz="1800" dirty="0">
                <a:solidFill>
                  <a:schemeClr val="tx2"/>
                </a:solidFill>
                <a:hlinkClick r:id="rId4"/>
              </a:rPr>
              <a:t>://msdn.microsoft.com/zh-tw/library/ms378405(v=sql.100).</a:t>
            </a:r>
            <a:r>
              <a:rPr lang="en-US" altLang="zh-TW" sz="1800" dirty="0" smtClean="0">
                <a:solidFill>
                  <a:schemeClr val="tx2"/>
                </a:solidFill>
                <a:hlinkClick r:id="rId4"/>
              </a:rPr>
              <a:t>aspx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>
                <a:solidFill>
                  <a:schemeClr val="tx2"/>
                </a:solidFill>
              </a:rPr>
              <a:t>特性</a:t>
            </a:r>
            <a:r>
              <a:rPr lang="zh-TW" altLang="en-US" sz="2000" dirty="0" smtClean="0">
                <a:solidFill>
                  <a:schemeClr val="tx2"/>
                </a:solidFill>
              </a:rPr>
              <a:t>同一般</a:t>
            </a:r>
            <a:r>
              <a:rPr lang="en-US" altLang="zh-TW" sz="2000" dirty="0" smtClean="0">
                <a:solidFill>
                  <a:schemeClr val="tx2"/>
                </a:solidFill>
              </a:rPr>
              <a:t>table</a:t>
            </a:r>
            <a:r>
              <a:rPr lang="zh-TW" altLang="en-US" sz="2000" dirty="0" smtClean="0">
                <a:solidFill>
                  <a:schemeClr val="tx2"/>
                </a:solidFill>
              </a:rPr>
              <a:t>，可建立</a:t>
            </a:r>
            <a:r>
              <a:rPr lang="en-US" altLang="zh-TW" sz="2000" dirty="0" smtClean="0">
                <a:solidFill>
                  <a:schemeClr val="tx2"/>
                </a:solidFill>
              </a:rPr>
              <a:t>PK</a:t>
            </a:r>
            <a:r>
              <a:rPr lang="zh-TW" altLang="en-US" sz="2000" dirty="0" smtClean="0">
                <a:solidFill>
                  <a:schemeClr val="tx2"/>
                </a:solidFill>
              </a:rPr>
              <a:t>、</a:t>
            </a:r>
            <a:r>
              <a:rPr lang="en-US" altLang="zh-TW" sz="2000" dirty="0" smtClean="0">
                <a:solidFill>
                  <a:schemeClr val="tx2"/>
                </a:solidFill>
              </a:rPr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於</a:t>
            </a:r>
            <a:r>
              <a:rPr lang="en-US" altLang="zh-TW" sz="2000" dirty="0" smtClean="0">
                <a:solidFill>
                  <a:schemeClr val="tx2"/>
                </a:solidFill>
              </a:rPr>
              <a:t>SP</a:t>
            </a:r>
            <a:r>
              <a:rPr lang="zh-TW" altLang="en-US" sz="2000" dirty="0" smtClean="0">
                <a:solidFill>
                  <a:schemeClr val="tx2"/>
                </a:solidFill>
              </a:rPr>
              <a:t>執行結束後消滅</a:t>
            </a:r>
            <a:r>
              <a:rPr lang="en-US" altLang="zh-TW" sz="2000" dirty="0" smtClean="0">
                <a:solidFill>
                  <a:schemeClr val="tx2"/>
                </a:solidFill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</a:rPr>
              <a:t>若在</a:t>
            </a:r>
            <a:r>
              <a:rPr lang="en-US" altLang="zh-TW" sz="2000" dirty="0" smtClean="0">
                <a:solidFill>
                  <a:schemeClr val="tx2"/>
                </a:solidFill>
              </a:rPr>
              <a:t>SP</a:t>
            </a:r>
            <a:r>
              <a:rPr lang="zh-TW" altLang="en-US" sz="2000" dirty="0" smtClean="0">
                <a:solidFill>
                  <a:schemeClr val="tx2"/>
                </a:solidFill>
              </a:rPr>
              <a:t>中</a:t>
            </a:r>
            <a:r>
              <a:rPr lang="en-US" altLang="zh-TW" sz="2000" dirty="0" smtClean="0">
                <a:solidFill>
                  <a:schemeClr val="tx2"/>
                </a:solidFill>
              </a:rPr>
              <a:t>create)</a:t>
            </a:r>
            <a:r>
              <a:rPr lang="zh-TW" altLang="en-US" sz="2000" dirty="0" smtClean="0">
                <a:solidFill>
                  <a:schemeClr val="tx2"/>
                </a:solidFill>
              </a:rPr>
              <a:t>，或於</a:t>
            </a:r>
            <a:r>
              <a:rPr lang="en-US" altLang="zh-TW" sz="2000" dirty="0" smtClean="0">
                <a:solidFill>
                  <a:schemeClr val="tx2"/>
                </a:solidFill>
              </a:rPr>
              <a:t>session</a:t>
            </a:r>
            <a:r>
              <a:rPr lang="zh-TW" altLang="en-US" sz="2000" dirty="0" smtClean="0">
                <a:solidFill>
                  <a:schemeClr val="tx2"/>
                </a:solidFill>
              </a:rPr>
              <a:t>結束後消滅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>
                <a:solidFill>
                  <a:schemeClr val="tx2"/>
                </a:solidFill>
              </a:rPr>
              <a:t>在</a:t>
            </a:r>
            <a:r>
              <a:rPr lang="zh-TW" altLang="en-US" sz="2000" dirty="0" smtClean="0">
                <a:solidFill>
                  <a:schemeClr val="tx2"/>
                </a:solidFill>
              </a:rPr>
              <a:t>不同</a:t>
            </a:r>
            <a:r>
              <a:rPr lang="en-US" altLang="zh-TW" sz="2000" dirty="0" smtClean="0">
                <a:solidFill>
                  <a:schemeClr val="tx2"/>
                </a:solidFill>
              </a:rPr>
              <a:t>session</a:t>
            </a:r>
            <a:r>
              <a:rPr lang="zh-TW" altLang="en-US" sz="2000" dirty="0" smtClean="0">
                <a:solidFill>
                  <a:schemeClr val="tx2"/>
                </a:solidFill>
              </a:rPr>
              <a:t>中可建立多個同名的</a:t>
            </a:r>
            <a:r>
              <a:rPr lang="en-US" altLang="zh-TW" sz="2000" dirty="0" smtClean="0">
                <a:solidFill>
                  <a:schemeClr val="tx2"/>
                </a:solidFill>
              </a:rPr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使用</a:t>
            </a:r>
            <a:r>
              <a:rPr lang="zh-TW" altLang="en-US" sz="2000" dirty="0">
                <a:solidFill>
                  <a:schemeClr val="tx2"/>
                </a:solidFill>
              </a:rPr>
              <a:t>後</a:t>
            </a:r>
            <a:r>
              <a:rPr lang="zh-TW" altLang="en-US" sz="2000" dirty="0" smtClean="0">
                <a:solidFill>
                  <a:schemeClr val="tx2"/>
                </a:solidFill>
              </a:rPr>
              <a:t>請記得自行</a:t>
            </a:r>
            <a:r>
              <a:rPr lang="en-US" altLang="zh-TW" sz="2000" dirty="0" smtClean="0">
                <a:solidFill>
                  <a:schemeClr val="tx2"/>
                </a:solidFill>
              </a:rPr>
              <a:t>drop</a:t>
            </a:r>
            <a:endParaRPr lang="en-US" altLang="zh-TW" sz="2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>
                <a:solidFill>
                  <a:schemeClr val="tx2"/>
                </a:solidFill>
              </a:rPr>
              <a:t>Table </a:t>
            </a:r>
            <a:r>
              <a:rPr lang="en-US" altLang="zh-TW" sz="2400" dirty="0" smtClean="0">
                <a:solidFill>
                  <a:schemeClr val="tx2"/>
                </a:solidFill>
              </a:rPr>
              <a:t>Variables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可建立</a:t>
            </a:r>
            <a:r>
              <a:rPr lang="en-US" altLang="zh-TW" sz="2000" dirty="0" smtClean="0">
                <a:solidFill>
                  <a:schemeClr val="tx2"/>
                </a:solidFill>
              </a:rPr>
              <a:t>PK</a:t>
            </a:r>
            <a:r>
              <a:rPr lang="zh-TW" altLang="en-US" sz="2000" dirty="0" smtClean="0">
                <a:solidFill>
                  <a:schemeClr val="tx2"/>
                </a:solidFill>
              </a:rPr>
              <a:t>，不可建立</a:t>
            </a:r>
            <a:r>
              <a:rPr lang="en-US" altLang="zh-TW" sz="2000" dirty="0" smtClean="0">
                <a:solidFill>
                  <a:schemeClr val="tx2"/>
                </a:solidFill>
              </a:rPr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不記錄</a:t>
            </a:r>
            <a:r>
              <a:rPr lang="en-US" altLang="zh-TW" sz="2000" dirty="0" smtClean="0">
                <a:solidFill>
                  <a:schemeClr val="tx2"/>
                </a:solidFill>
              </a:rPr>
              <a:t>Transaction Log</a:t>
            </a:r>
            <a:r>
              <a:rPr lang="zh-TW" altLang="en-US" sz="2000" dirty="0" smtClean="0">
                <a:solidFill>
                  <a:schemeClr val="tx2"/>
                </a:solidFill>
              </a:rPr>
              <a:t>，不支援</a:t>
            </a:r>
            <a:r>
              <a:rPr lang="en-US" altLang="zh-TW" sz="2000" dirty="0" smtClean="0">
                <a:solidFill>
                  <a:schemeClr val="tx2"/>
                </a:solidFill>
              </a:rPr>
              <a:t>Transaction</a:t>
            </a:r>
            <a:r>
              <a:rPr lang="zh-TW" altLang="en-US" sz="2000" dirty="0" smtClean="0">
                <a:solidFill>
                  <a:schemeClr val="tx2"/>
                </a:solidFill>
              </a:rPr>
              <a:t>控制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於程式碼區塊執行結束後消滅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1536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>
                <a:solidFill>
                  <a:schemeClr val="tx2"/>
                </a:solidFill>
              </a:rPr>
              <a:t>Function &amp; Store Procedure</a:t>
            </a:r>
          </a:p>
          <a:p>
            <a:pPr>
              <a:buFont typeface="Wingdings" pitchFamily="2" charset="2"/>
              <a:buChar char="n"/>
            </a:pPr>
            <a:endParaRPr lang="en-US" altLang="zh-TW" sz="24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zh-TW" altLang="en-US" sz="2400" smtClean="0">
              <a:solidFill>
                <a:schemeClr val="tx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2988" y="2276475"/>
          <a:ext cx="7129461" cy="3830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236"/>
                <a:gridCol w="2952605"/>
                <a:gridCol w="3024620"/>
              </a:tblGrid>
              <a:tr h="42318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Function</a:t>
                      </a:r>
                      <a:endParaRPr lang="zh-TW" altLang="en-US" sz="1800" dirty="0"/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Store</a:t>
                      </a:r>
                      <a:r>
                        <a:rPr lang="en-US" altLang="zh-TW" sz="1800" baseline="0" dirty="0" smtClean="0"/>
                        <a:t> Procedure</a:t>
                      </a:r>
                      <a:endParaRPr lang="zh-TW" altLang="en-US" sz="1800" dirty="0"/>
                    </a:p>
                  </a:txBody>
                  <a:tcPr marL="91449" marR="91449" marT="45735" marB="45735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參數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僅支援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input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input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、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output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回傳值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必要、僅可回傳一個值或一個資料集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不必要、可回傳多個資料集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呼叫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直接呼叫、可用於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select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欄位、可用於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where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條件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直接呼叫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錯誤處理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無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有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通常用途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數值轉換、字串處理、共用類的邏輯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較長時間的運算、多個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statement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執行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1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範例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2"/>
                          </a:solidFill>
                        </a:rPr>
                        <a:t>fn_retEmployeeName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2"/>
                          </a:solidFill>
                        </a:rPr>
                        <a:t>SP_GetOrderEmp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1638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>
                <a:solidFill>
                  <a:schemeClr val="tx2"/>
                </a:solidFill>
              </a:rPr>
              <a:t>1 = 1</a:t>
            </a:r>
            <a:r>
              <a:rPr lang="zh-TW" altLang="en-US" sz="3000" smtClean="0">
                <a:solidFill>
                  <a:schemeClr val="tx2"/>
                </a:solidFill>
              </a:rPr>
              <a:t>與動態</a:t>
            </a:r>
            <a:r>
              <a:rPr lang="en-US" altLang="zh-TW" sz="3000" smtClean="0">
                <a:solidFill>
                  <a:schemeClr val="tx2"/>
                </a:solidFill>
              </a:rPr>
              <a:t>WHERE</a:t>
            </a:r>
            <a:r>
              <a:rPr lang="zh-TW" altLang="en-US" sz="3000" smtClean="0">
                <a:solidFill>
                  <a:schemeClr val="tx2"/>
                </a:solidFill>
              </a:rPr>
              <a:t>條件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sqlString = “select * from product where 1=1 ”;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If(productName != “”)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	sqlString += “and ProductName = ” + productName;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If(price &gt; 0)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	sqlString += “and Price = ” + price;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*</a:t>
            </a:r>
            <a:r>
              <a:rPr lang="zh-TW" altLang="en-US" sz="2000" smtClean="0">
                <a:solidFill>
                  <a:schemeClr val="tx2"/>
                </a:solidFill>
              </a:rPr>
              <a:t>可能造成</a:t>
            </a:r>
            <a:r>
              <a:rPr lang="en-US" altLang="zh-TW" sz="2000" smtClean="0">
                <a:solidFill>
                  <a:schemeClr val="tx2"/>
                </a:solidFill>
              </a:rPr>
              <a:t>table scan</a:t>
            </a:r>
            <a:r>
              <a:rPr lang="zh-TW" altLang="en-US" sz="2000" smtClean="0">
                <a:solidFill>
                  <a:schemeClr val="tx2"/>
                </a:solidFill>
              </a:rPr>
              <a:t>，請注意效能問題</a:t>
            </a:r>
            <a:endParaRPr lang="en-US" altLang="zh-TW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>
                <a:solidFill>
                  <a:schemeClr val="tx2"/>
                </a:solidFill>
              </a:rPr>
              <a:t>EXEC</a:t>
            </a:r>
            <a:r>
              <a:rPr lang="zh-TW" altLang="en-US" sz="3000" dirty="0" smtClean="0">
                <a:solidFill>
                  <a:schemeClr val="tx2"/>
                </a:solidFill>
              </a:rPr>
              <a:t>、</a:t>
            </a:r>
            <a:r>
              <a:rPr lang="en-US" altLang="zh-TW" sz="3000" dirty="0" smtClean="0">
                <a:solidFill>
                  <a:schemeClr val="tx2"/>
                </a:solidFill>
              </a:rPr>
              <a:t>SP_EXECUTESQL</a:t>
            </a:r>
            <a:r>
              <a:rPr lang="zh-TW" altLang="en-US" sz="3000" dirty="0" smtClean="0">
                <a:solidFill>
                  <a:schemeClr val="tx2"/>
                </a:solidFill>
              </a:rPr>
              <a:t>、</a:t>
            </a:r>
            <a:r>
              <a:rPr lang="en-US" altLang="zh-TW" sz="3000" dirty="0" smtClean="0">
                <a:solidFill>
                  <a:schemeClr val="tx2"/>
                </a:solidFill>
              </a:rPr>
              <a:t>OUTPUT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smtClean="0">
                <a:solidFill>
                  <a:schemeClr val="tx2"/>
                </a:solidFill>
              </a:rPr>
              <a:t>EXEC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執行指定的</a:t>
            </a:r>
            <a:r>
              <a:rPr lang="en-US" altLang="zh-TW" sz="2000" dirty="0" smtClean="0">
                <a:solidFill>
                  <a:schemeClr val="tx2"/>
                </a:solidFill>
              </a:rPr>
              <a:t>SQL Statement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SP_EXECUTESQL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執行指定的</a:t>
            </a:r>
            <a:r>
              <a:rPr lang="en-US" altLang="zh-TW" sz="2000" dirty="0" smtClean="0">
                <a:solidFill>
                  <a:schemeClr val="tx2"/>
                </a:solidFill>
              </a:rPr>
              <a:t>SQL Statement</a:t>
            </a:r>
            <a:r>
              <a:rPr lang="zh-TW" altLang="en-US" sz="2000" dirty="0" smtClean="0">
                <a:solidFill>
                  <a:schemeClr val="tx2"/>
                </a:solidFill>
              </a:rPr>
              <a:t>，並可使用參數</a:t>
            </a:r>
            <a:r>
              <a:rPr lang="en-US" altLang="zh-TW" sz="2000" dirty="0" smtClean="0">
                <a:solidFill>
                  <a:schemeClr val="tx2"/>
                </a:solidFill>
              </a:rPr>
              <a:t>(input/output)</a:t>
            </a:r>
            <a:r>
              <a:rPr lang="zh-TW" altLang="en-US" sz="2000" dirty="0" smtClean="0">
                <a:solidFill>
                  <a:schemeClr val="tx2"/>
                </a:solidFill>
              </a:rPr>
              <a:t>，可</a:t>
            </a:r>
            <a:r>
              <a:rPr lang="en-US" altLang="zh-TW" sz="2000" dirty="0" smtClean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處理</a:t>
            </a:r>
            <a:r>
              <a:rPr lang="en-US" altLang="zh-TW" sz="2000" dirty="0" smtClean="0">
                <a:solidFill>
                  <a:schemeClr val="tx2"/>
                </a:solidFill>
              </a:rPr>
              <a:t>SQL injection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OUTPUT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輸出</a:t>
            </a:r>
            <a:r>
              <a:rPr lang="zh-TW" altLang="en-US" sz="2000" dirty="0">
                <a:solidFill>
                  <a:schemeClr val="tx2"/>
                </a:solidFill>
              </a:rPr>
              <a:t>指定</a:t>
            </a:r>
            <a:r>
              <a:rPr lang="zh-TW" altLang="en-US" sz="2000" dirty="0" smtClean="0">
                <a:solidFill>
                  <a:schemeClr val="tx2"/>
                </a:solidFill>
              </a:rPr>
              <a:t>變數至訊息中，便於</a:t>
            </a:r>
            <a:r>
              <a:rPr lang="en-US" altLang="zh-TW" sz="2000" dirty="0" smtClean="0">
                <a:solidFill>
                  <a:schemeClr val="tx2"/>
                </a:solidFill>
              </a:rPr>
              <a:t>debug</a:t>
            </a:r>
            <a:endParaRPr lang="zh-TW" altLang="en-US" sz="2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資料物件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DataSet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DataTable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DataRow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DataColumn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DataCell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資料庫圖表 1"/>
          <p:cNvGraphicFramePr/>
          <p:nvPr/>
        </p:nvGraphicFramePr>
        <p:xfrm>
          <a:off x="3947524" y="980728"/>
          <a:ext cx="4562400" cy="200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141788" y="3933825"/>
          <a:ext cx="4344987" cy="173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29"/>
                <a:gridCol w="1448329"/>
                <a:gridCol w="1448329"/>
              </a:tblGrid>
              <a:tr h="3350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DataColumn1</a:t>
                      </a:r>
                      <a:endParaRPr lang="zh-TW" altLang="en-US" sz="1600" dirty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DataColumn2</a:t>
                      </a:r>
                      <a:endParaRPr lang="zh-TW" altLang="en-US" sz="1600" dirty="0" smtClean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DataColumn3</a:t>
                      </a:r>
                      <a:endParaRPr lang="zh-TW" altLang="en-US" sz="1600" dirty="0" smtClean="0"/>
                    </a:p>
                  </a:txBody>
                  <a:tcPr marL="91458" marR="91458" marT="45641" marB="45641"/>
                </a:tc>
              </a:tr>
              <a:tr h="82272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41" marB="45641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</a:txBody>
                  <a:tcPr marL="91458" marR="91458" marT="45641" marB="45641"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 bwMode="auto">
          <a:xfrm>
            <a:off x="6229350" y="2636838"/>
            <a:ext cx="0" cy="936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 bwMode="auto">
          <a:xfrm>
            <a:off x="3948113" y="3573463"/>
            <a:ext cx="4945062" cy="2376487"/>
          </a:xfrm>
          <a:prstGeom prst="round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en-US" sz="4800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48AF8E7F-7D72-4983-A5F7-58B1CD897271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5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96875" y="836613"/>
            <a:ext cx="784701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buChar char="ü"/>
              <a:defRPr kumimoji="1" sz="28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buChar char="ü"/>
              <a:defRPr kumimoji="1" sz="24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目錄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MSSQL</a:t>
            </a:r>
            <a:r>
              <a:rPr kumimoji="0" lang="zh-TW" altLang="en-US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資料庫常用語法</a:t>
            </a:r>
            <a:endParaRPr kumimoji="0" lang="en-US" altLang="zh-TW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 err="1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ADO.Net</a:t>
            </a:r>
            <a:r>
              <a:rPr kumimoji="0" lang="zh-TW" altLang="en-US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概述</a:t>
            </a:r>
            <a:endParaRPr kumimoji="0" lang="en-US" altLang="zh-TW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其他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作業</a:t>
            </a:r>
            <a:endParaRPr kumimoji="0" lang="en-US" altLang="zh-TW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Q&amp;A</a:t>
            </a:r>
            <a:endParaRPr kumimoji="0" lang="zh-TW" altLang="en-US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7451725" y="260350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buChar char="ü"/>
              <a:defRPr kumimoji="1" sz="28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buChar char="ü"/>
              <a:defRPr kumimoji="1" sz="24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b="0">
                <a:solidFill>
                  <a:schemeClr val="tx1"/>
                </a:solidFill>
                <a:ea typeface="標楷體" pitchFamily="65" charset="-120"/>
                <a:sym typeface="Wingdings 2" pitchFamily="18" charset="2"/>
              </a:rPr>
              <a:t>機密等級：密</a:t>
            </a:r>
            <a:endParaRPr lang="zh-TW" altLang="en-US" sz="2400" b="0" u="sng">
              <a:solidFill>
                <a:schemeClr val="tx1"/>
              </a:solidFill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資料處理物件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DataAdapter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將資料從資料庫填入至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DataSet</a:t>
            </a:r>
            <a:r>
              <a:rPr lang="zh-TW" altLang="en-US" sz="2000" dirty="0" smtClean="0">
                <a:solidFill>
                  <a:schemeClr val="tx2"/>
                </a:solidFill>
              </a:rPr>
              <a:t>、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2000" dirty="0" smtClean="0">
                <a:solidFill>
                  <a:schemeClr val="tx2"/>
                </a:solidFill>
              </a:rPr>
              <a:t>中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>
                <a:solidFill>
                  <a:schemeClr val="tx2"/>
                </a:solidFill>
              </a:rPr>
              <a:t>依據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2000" dirty="0" smtClean="0">
                <a:solidFill>
                  <a:schemeClr val="tx2"/>
                </a:solidFill>
              </a:rPr>
              <a:t>中有異動的資料產生</a:t>
            </a:r>
            <a:r>
              <a:rPr lang="en-US" altLang="zh-TW" sz="2000" dirty="0" smtClean="0">
                <a:solidFill>
                  <a:schemeClr val="tx2"/>
                </a:solidFill>
              </a:rPr>
              <a:t>INSERT</a:t>
            </a:r>
            <a:r>
              <a:rPr lang="zh-TW" altLang="en-US" sz="2000" dirty="0" smtClean="0">
                <a:solidFill>
                  <a:schemeClr val="tx2"/>
                </a:solidFill>
              </a:rPr>
              <a:t>、</a:t>
            </a:r>
            <a:r>
              <a:rPr lang="en-US" altLang="zh-TW" sz="2000" dirty="0" smtClean="0">
                <a:solidFill>
                  <a:schemeClr val="tx2"/>
                </a:solidFill>
              </a:rPr>
              <a:t>UPDATE</a:t>
            </a:r>
            <a:r>
              <a:rPr lang="zh-TW" altLang="en-US" sz="2000" dirty="0" smtClean="0">
                <a:solidFill>
                  <a:schemeClr val="tx2"/>
                </a:solidFill>
              </a:rPr>
              <a:t>及</a:t>
            </a:r>
            <a:r>
              <a:rPr lang="en-US" altLang="zh-TW" sz="2000" dirty="0" smtClean="0">
                <a:solidFill>
                  <a:schemeClr val="tx2"/>
                </a:solidFill>
              </a:rPr>
              <a:t>DELETE SQL Command</a:t>
            </a:r>
            <a:r>
              <a:rPr lang="zh-TW" altLang="en-US" sz="2000" dirty="0" smtClean="0">
                <a:solidFill>
                  <a:schemeClr val="tx2"/>
                </a:solidFill>
              </a:rPr>
              <a:t>至資料庫執行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取得資料後即可關閉</a:t>
            </a:r>
            <a:r>
              <a:rPr lang="en-US" altLang="zh-TW" sz="2000" dirty="0" smtClean="0">
                <a:solidFill>
                  <a:schemeClr val="tx2"/>
                </a:solidFill>
              </a:rPr>
              <a:t>Connection</a:t>
            </a: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>
                <a:solidFill>
                  <a:schemeClr val="tx2"/>
                </a:solidFill>
              </a:rPr>
              <a:t>相對較慢</a:t>
            </a:r>
            <a:r>
              <a:rPr lang="zh-TW" altLang="en-US" sz="2000" dirty="0" smtClean="0">
                <a:solidFill>
                  <a:schemeClr val="tx2"/>
                </a:solidFill>
              </a:rPr>
              <a:t>、較占用記憶體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DataReader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>
                <a:solidFill>
                  <a:srgbClr val="000000"/>
                </a:solidFill>
              </a:rPr>
              <a:t>唯讀的資料讀取物件，每次只能讀取一筆資料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>
                <a:solidFill>
                  <a:srgbClr val="000000"/>
                </a:solidFill>
              </a:rPr>
              <a:t>使用</a:t>
            </a:r>
            <a:r>
              <a:rPr lang="en-US" altLang="zh-TW" sz="2000" dirty="0" smtClean="0">
                <a:solidFill>
                  <a:srgbClr val="000000"/>
                </a:solidFill>
              </a:rPr>
              <a:t>Read()</a:t>
            </a:r>
            <a:r>
              <a:rPr lang="zh-TW" altLang="en-US" sz="2000" dirty="0" smtClean="0">
                <a:solidFill>
                  <a:srgbClr val="000000"/>
                </a:solidFill>
              </a:rPr>
              <a:t>移至下一筆，讀取期間</a:t>
            </a:r>
            <a:r>
              <a:rPr lang="en-US" altLang="zh-TW" sz="2000" dirty="0" smtClean="0">
                <a:solidFill>
                  <a:srgbClr val="000000"/>
                </a:solidFill>
              </a:rPr>
              <a:t>Connection</a:t>
            </a:r>
            <a:r>
              <a:rPr lang="zh-TW" altLang="en-US" sz="2000" dirty="0" smtClean="0">
                <a:solidFill>
                  <a:srgbClr val="000000"/>
                </a:solidFill>
              </a:rPr>
              <a:t>必須保持開啟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>
                <a:solidFill>
                  <a:srgbClr val="000000"/>
                </a:solidFill>
              </a:rPr>
              <a:t>相對較快</a:t>
            </a:r>
            <a:r>
              <a:rPr lang="zh-TW" altLang="en-US" sz="2000" dirty="0" smtClean="0">
                <a:solidFill>
                  <a:srgbClr val="000000"/>
                </a:solidFill>
              </a:rPr>
              <a:t>、較不占用記憶體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資料處理物件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SqlBulkCopy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>
                <a:solidFill>
                  <a:srgbClr val="000000"/>
                </a:solidFill>
              </a:rPr>
              <a:t>將資料批次寫入目標資料庫中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>
                <a:solidFill>
                  <a:srgbClr val="000000"/>
                </a:solidFill>
              </a:rPr>
              <a:t>大量資料</a:t>
            </a:r>
            <a:r>
              <a:rPr lang="zh-TW" altLang="en-US" sz="2000" dirty="0" smtClean="0">
                <a:solidFill>
                  <a:srgbClr val="000000"/>
                </a:solidFill>
              </a:rPr>
              <a:t>時執行速度會較迴圈逐筆執行快很多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>
                <a:solidFill>
                  <a:srgbClr val="000000"/>
                </a:solidFill>
              </a:rPr>
              <a:t>僅能寫入</a:t>
            </a:r>
            <a:r>
              <a:rPr lang="en-US" altLang="zh-TW" sz="2000" dirty="0">
                <a:solidFill>
                  <a:srgbClr val="000000"/>
                </a:solidFill>
              </a:rPr>
              <a:t>MSSQL</a:t>
            </a:r>
            <a:r>
              <a:rPr lang="zh-TW" altLang="en-US" sz="2000" dirty="0">
                <a:solidFill>
                  <a:srgbClr val="000000"/>
                </a:solidFill>
              </a:rPr>
              <a:t>資料庫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zh-TW" altLang="en-US" sz="2000" dirty="0">
                <a:solidFill>
                  <a:srgbClr val="000000"/>
                </a:solidFill>
              </a:rPr>
              <a:t>但來源資料不限定資料庫種類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建立</a:t>
            </a:r>
            <a:r>
              <a:rPr lang="en-US" altLang="zh-TW" sz="30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3000" dirty="0" smtClean="0">
                <a:solidFill>
                  <a:schemeClr val="tx2"/>
                </a:solidFill>
              </a:rPr>
              <a:t>間的</a:t>
            </a:r>
            <a:r>
              <a:rPr lang="en-US" altLang="zh-TW" sz="3000" dirty="0" smtClean="0">
                <a:solidFill>
                  <a:schemeClr val="tx2"/>
                </a:solidFill>
              </a:rPr>
              <a:t>Relation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>
                <a:solidFill>
                  <a:schemeClr val="tx2"/>
                </a:solidFill>
              </a:rPr>
              <a:t>使用</a:t>
            </a:r>
            <a:r>
              <a:rPr lang="en-US" altLang="zh-TW" sz="2200" dirty="0" smtClean="0">
                <a:solidFill>
                  <a:schemeClr val="tx2"/>
                </a:solidFill>
              </a:rPr>
              <a:t>SUM, AVG, MIN</a:t>
            </a:r>
            <a:r>
              <a:rPr lang="zh-TW" altLang="en-US" sz="2200" dirty="0" smtClean="0">
                <a:solidFill>
                  <a:schemeClr val="tx2"/>
                </a:solidFill>
              </a:rPr>
              <a:t>等彙總函數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>
                <a:solidFill>
                  <a:schemeClr val="tx2"/>
                </a:solidFill>
              </a:rPr>
              <a:t>使用</a:t>
            </a:r>
            <a:r>
              <a:rPr lang="en-US" altLang="zh-TW" sz="2200" dirty="0" err="1" smtClean="0">
                <a:solidFill>
                  <a:schemeClr val="tx2"/>
                </a:solidFill>
              </a:rPr>
              <a:t>DataRow</a:t>
            </a:r>
            <a:r>
              <a:rPr lang="zh-TW" altLang="en-US" sz="2200" dirty="0" smtClean="0">
                <a:solidFill>
                  <a:schemeClr val="tx2"/>
                </a:solidFill>
              </a:rPr>
              <a:t>取得</a:t>
            </a:r>
            <a:r>
              <a:rPr lang="en-US" altLang="zh-TW" sz="2200" dirty="0" smtClean="0">
                <a:solidFill>
                  <a:schemeClr val="tx2"/>
                </a:solidFill>
              </a:rPr>
              <a:t>Parent</a:t>
            </a:r>
            <a:r>
              <a:rPr lang="zh-TW" altLang="en-US" sz="2200" dirty="0" smtClean="0">
                <a:solidFill>
                  <a:schemeClr val="tx2"/>
                </a:solidFill>
              </a:rPr>
              <a:t>資料列或</a:t>
            </a:r>
            <a:r>
              <a:rPr lang="en-US" altLang="zh-TW" sz="2200" dirty="0" smtClean="0">
                <a:solidFill>
                  <a:schemeClr val="tx2"/>
                </a:solidFill>
              </a:rPr>
              <a:t>Child</a:t>
            </a:r>
            <a:r>
              <a:rPr lang="zh-TW" altLang="en-US" sz="2200" dirty="0" smtClean="0">
                <a:solidFill>
                  <a:schemeClr val="tx2"/>
                </a:solidFill>
              </a:rPr>
              <a:t>資料列</a:t>
            </a:r>
            <a:r>
              <a:rPr lang="zh-TW" altLang="en-US" sz="2200" dirty="0">
                <a:solidFill>
                  <a:schemeClr val="tx2"/>
                </a:solidFill>
              </a:rPr>
              <a:t>集合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使用</a:t>
            </a:r>
            <a:r>
              <a:rPr lang="en-US" altLang="zh-TW" sz="3000" dirty="0" smtClean="0">
                <a:solidFill>
                  <a:schemeClr val="tx2"/>
                </a:solidFill>
              </a:rPr>
              <a:t>using</a:t>
            </a:r>
            <a:r>
              <a:rPr lang="zh-TW" altLang="en-US" sz="3000" dirty="0" smtClean="0">
                <a:solidFill>
                  <a:schemeClr val="tx2"/>
                </a:solidFill>
              </a:rPr>
              <a:t>關鍵字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自動於使用區段結束時釋放物件占用的資源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可</a:t>
            </a:r>
            <a:r>
              <a:rPr lang="zh-TW" altLang="en-US" sz="2600" dirty="0">
                <a:solidFill>
                  <a:schemeClr val="tx2"/>
                </a:solidFill>
              </a:rPr>
              <a:t>使用於</a:t>
            </a:r>
            <a:r>
              <a:rPr lang="zh-TW" altLang="en-US" sz="2600" dirty="0" smtClean="0">
                <a:solidFill>
                  <a:schemeClr val="tx2"/>
                </a:solidFill>
              </a:rPr>
              <a:t>任何實作</a:t>
            </a:r>
            <a:r>
              <a:rPr lang="en-US" altLang="zh-TW" sz="2600" dirty="0" err="1" smtClean="0">
                <a:solidFill>
                  <a:schemeClr val="tx2"/>
                </a:solidFill>
              </a:rPr>
              <a:t>IDisposable</a:t>
            </a:r>
            <a:r>
              <a:rPr lang="zh-TW" altLang="en-US" sz="2600" dirty="0" smtClean="0">
                <a:solidFill>
                  <a:schemeClr val="tx2"/>
                </a:solidFill>
              </a:rPr>
              <a:t>的物件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>
                <a:solidFill>
                  <a:schemeClr val="tx2"/>
                </a:solidFill>
              </a:rPr>
              <a:t>等同</a:t>
            </a:r>
            <a:r>
              <a:rPr lang="zh-TW" altLang="en-US" sz="2600" dirty="0" smtClean="0">
                <a:solidFill>
                  <a:schemeClr val="tx2"/>
                </a:solidFill>
              </a:rPr>
              <a:t>於</a:t>
            </a:r>
            <a:r>
              <a:rPr lang="en-US" altLang="zh-TW" sz="2600" dirty="0">
                <a:solidFill>
                  <a:schemeClr val="tx2"/>
                </a:solidFill>
              </a:rPr>
              <a:t>t</a:t>
            </a:r>
            <a:r>
              <a:rPr lang="en-US" altLang="zh-TW" sz="2600" dirty="0" smtClean="0">
                <a:solidFill>
                  <a:schemeClr val="tx2"/>
                </a:solidFill>
              </a:rPr>
              <a:t>ry finally (</a:t>
            </a:r>
            <a:r>
              <a:rPr lang="zh-TW" altLang="en-US" sz="2600" dirty="0" smtClean="0">
                <a:solidFill>
                  <a:schemeClr val="tx2"/>
                </a:solidFill>
              </a:rPr>
              <a:t>未包含</a:t>
            </a:r>
            <a:r>
              <a:rPr lang="en-US" altLang="zh-TW" sz="2600" dirty="0" smtClean="0">
                <a:solidFill>
                  <a:schemeClr val="tx2"/>
                </a:solidFill>
              </a:rPr>
              <a:t>catch</a:t>
            </a:r>
            <a:r>
              <a:rPr lang="zh-TW" altLang="en-US" sz="2600" dirty="0" smtClean="0">
                <a:solidFill>
                  <a:schemeClr val="tx2"/>
                </a:solidFill>
              </a:rPr>
              <a:t>區段</a:t>
            </a:r>
            <a:r>
              <a:rPr lang="en-US" altLang="zh-TW" sz="26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>
                <a:solidFill>
                  <a:schemeClr val="tx2"/>
                </a:solidFill>
              </a:rPr>
              <a:t>Transaction</a:t>
            </a:r>
            <a:endParaRPr lang="en-US" altLang="zh-TW" sz="30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操作</a:t>
            </a:r>
            <a:r>
              <a:rPr lang="en-US" altLang="zh-TW" sz="2600" dirty="0" smtClean="0">
                <a:solidFill>
                  <a:schemeClr val="tx2"/>
                </a:solidFill>
              </a:rPr>
              <a:t>DB Transaction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>
                <a:solidFill>
                  <a:schemeClr val="tx2"/>
                </a:solidFill>
              </a:rPr>
              <a:t>請慎用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err="1" smtClean="0">
                <a:solidFill>
                  <a:schemeClr val="tx2"/>
                </a:solidFill>
              </a:rPr>
              <a:t>TransactionScope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不需綁定於</a:t>
            </a:r>
            <a:r>
              <a:rPr lang="en-US" altLang="zh-TW" sz="2600" dirty="0" smtClean="0">
                <a:solidFill>
                  <a:schemeClr val="tx2"/>
                </a:solidFill>
              </a:rPr>
              <a:t>connection</a:t>
            </a:r>
            <a:r>
              <a:rPr lang="zh-TW" altLang="en-US" sz="2600" dirty="0" smtClean="0">
                <a:solidFill>
                  <a:schemeClr val="tx2"/>
                </a:solidFill>
              </a:rPr>
              <a:t>中，支援分散式交易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>
                <a:solidFill>
                  <a:schemeClr val="tx2"/>
                </a:solidFill>
              </a:rPr>
              <a:t>可</a:t>
            </a:r>
            <a:r>
              <a:rPr lang="zh-TW" altLang="en-US" sz="2600" dirty="0" smtClean="0">
                <a:solidFill>
                  <a:schemeClr val="tx2"/>
                </a:solidFill>
              </a:rPr>
              <a:t>偵測目前環境是否已經被其他</a:t>
            </a:r>
            <a:r>
              <a:rPr lang="en-US" altLang="zh-TW" sz="2600" dirty="0" err="1" smtClean="0">
                <a:solidFill>
                  <a:schemeClr val="tx2"/>
                </a:solidFill>
              </a:rPr>
              <a:t>TransactionScope</a:t>
            </a:r>
            <a:r>
              <a:rPr lang="zh-TW" altLang="en-US" sz="2600" dirty="0" smtClean="0">
                <a:solidFill>
                  <a:schemeClr val="tx2"/>
                </a:solidFill>
              </a:rPr>
              <a:t>涵蓋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請務必慎用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>
                <a:solidFill>
                  <a:schemeClr val="tx2"/>
                </a:solidFill>
              </a:rPr>
              <a:t>SQL Injection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sqlString</a:t>
            </a:r>
            <a:r>
              <a:rPr lang="en-US" altLang="zh-TW" sz="2600" dirty="0" smtClean="0">
                <a:solidFill>
                  <a:schemeClr val="tx2"/>
                </a:solidFill>
              </a:rPr>
              <a:t> = “</a:t>
            </a:r>
            <a:r>
              <a:rPr lang="en-US" altLang="zh-TW" sz="2600" dirty="0" smtClean="0">
                <a:solidFill>
                  <a:srgbClr val="C00000"/>
                </a:solidFill>
              </a:rPr>
              <a:t>select * from users where id='" + id + "' and </a:t>
            </a:r>
            <a:r>
              <a:rPr lang="en-US" altLang="zh-TW" sz="2600" dirty="0" err="1" smtClean="0">
                <a:solidFill>
                  <a:srgbClr val="C00000"/>
                </a:solidFill>
              </a:rPr>
              <a:t>pwd</a:t>
            </a:r>
            <a:r>
              <a:rPr lang="en-US" altLang="zh-TW" sz="2600" dirty="0" smtClean="0">
                <a:solidFill>
                  <a:srgbClr val="C00000"/>
                </a:solidFill>
              </a:rPr>
              <a:t> = '" + </a:t>
            </a:r>
            <a:r>
              <a:rPr lang="en-US" altLang="zh-TW" sz="2600" dirty="0" err="1" smtClean="0">
                <a:solidFill>
                  <a:srgbClr val="C00000"/>
                </a:solidFill>
              </a:rPr>
              <a:t>pwd</a:t>
            </a:r>
            <a:r>
              <a:rPr lang="en-US" altLang="zh-TW" sz="2600" dirty="0" smtClean="0">
                <a:solidFill>
                  <a:srgbClr val="C00000"/>
                </a:solidFill>
              </a:rPr>
              <a:t> +"'</a:t>
            </a:r>
            <a:r>
              <a:rPr lang="en-US" altLang="zh-TW" sz="2600" dirty="0" smtClean="0">
                <a:solidFill>
                  <a:schemeClr val="tx2"/>
                </a:solidFill>
              </a:rPr>
              <a:t>”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當</a:t>
            </a:r>
            <a:r>
              <a:rPr lang="en-US" altLang="zh-TW" sz="2600" dirty="0" err="1" smtClean="0">
                <a:solidFill>
                  <a:schemeClr val="tx2"/>
                </a:solidFill>
              </a:rPr>
              <a:t>pwd</a:t>
            </a:r>
            <a:r>
              <a:rPr lang="zh-TW" altLang="en-US" sz="2600" dirty="0" smtClean="0">
                <a:solidFill>
                  <a:schemeClr val="tx2"/>
                </a:solidFill>
              </a:rPr>
              <a:t>為</a:t>
            </a:r>
            <a:r>
              <a:rPr lang="en-US" altLang="zh-TW" sz="2600" dirty="0">
                <a:solidFill>
                  <a:schemeClr val="tx2"/>
                </a:solidFill>
              </a:rPr>
              <a:t>『</a:t>
            </a:r>
            <a:r>
              <a:rPr lang="en-US" altLang="zh-TW" sz="2600" dirty="0" smtClean="0">
                <a:solidFill>
                  <a:schemeClr val="tx2"/>
                </a:solidFill>
              </a:rPr>
              <a:t>' or 1=1;--』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當</a:t>
            </a:r>
            <a:r>
              <a:rPr lang="en-US" altLang="zh-TW" sz="2600" dirty="0" smtClean="0">
                <a:solidFill>
                  <a:schemeClr val="tx2"/>
                </a:solidFill>
              </a:rPr>
              <a:t>id</a:t>
            </a:r>
            <a:r>
              <a:rPr lang="zh-TW" altLang="en-US" sz="2600" dirty="0" smtClean="0">
                <a:solidFill>
                  <a:schemeClr val="tx2"/>
                </a:solidFill>
              </a:rPr>
              <a:t>為</a:t>
            </a:r>
            <a:r>
              <a:rPr lang="en-US" altLang="zh-TW" sz="2600" dirty="0" smtClean="0">
                <a:solidFill>
                  <a:schemeClr val="tx2"/>
                </a:solidFill>
              </a:rPr>
              <a:t>『';delete from users;--』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當</a:t>
            </a:r>
            <a:r>
              <a:rPr lang="en-US" altLang="zh-TW" sz="2600" dirty="0" smtClean="0">
                <a:solidFill>
                  <a:schemeClr val="tx2"/>
                </a:solidFill>
              </a:rPr>
              <a:t>id</a:t>
            </a:r>
            <a:r>
              <a:rPr lang="zh-TW" altLang="en-US" sz="2600" dirty="0" smtClean="0">
                <a:solidFill>
                  <a:schemeClr val="tx2"/>
                </a:solidFill>
              </a:rPr>
              <a:t>為</a:t>
            </a:r>
            <a:r>
              <a:rPr lang="en-US" altLang="zh-TW" sz="2600" dirty="0" smtClean="0">
                <a:solidFill>
                  <a:schemeClr val="tx2"/>
                </a:solidFill>
              </a:rPr>
              <a:t>『';drop database </a:t>
            </a:r>
            <a:r>
              <a:rPr lang="en-US" altLang="zh-TW" sz="2600" dirty="0" err="1" smtClean="0">
                <a:solidFill>
                  <a:schemeClr val="tx2"/>
                </a:solidFill>
              </a:rPr>
              <a:t>northwind</a:t>
            </a:r>
            <a:r>
              <a:rPr lang="en-US" altLang="zh-TW" sz="2600" dirty="0" smtClean="0">
                <a:solidFill>
                  <a:schemeClr val="tx2"/>
                </a:solidFill>
              </a:rPr>
              <a:t>;--』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使用</a:t>
            </a:r>
            <a:r>
              <a:rPr lang="en-US" altLang="zh-TW" sz="3000" dirty="0" err="1" smtClean="0">
                <a:solidFill>
                  <a:schemeClr val="tx2"/>
                </a:solidFill>
              </a:rPr>
              <a:t>DbParameter</a:t>
            </a:r>
            <a:r>
              <a:rPr lang="zh-TW" altLang="en-US" sz="3000" dirty="0" smtClean="0">
                <a:solidFill>
                  <a:schemeClr val="tx2"/>
                </a:solidFill>
              </a:rPr>
              <a:t>防止</a:t>
            </a:r>
            <a:r>
              <a:rPr lang="en-US" altLang="zh-TW" sz="3000" dirty="0" smtClean="0">
                <a:solidFill>
                  <a:schemeClr val="tx2"/>
                </a:solidFill>
              </a:rPr>
              <a:t>SQL Injection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>
                <a:solidFill>
                  <a:schemeClr val="tx2"/>
                </a:solidFill>
              </a:rPr>
              <a:t/>
            </a:r>
            <a:br>
              <a:rPr lang="en-US" altLang="zh-TW" sz="2000" b="1" smtClean="0">
                <a:solidFill>
                  <a:schemeClr val="tx2"/>
                </a:solidFill>
              </a:rPr>
            </a:br>
            <a:r>
              <a:rPr lang="zh-TW" altLang="en-US" sz="2000" b="1" smtClean="0">
                <a:solidFill>
                  <a:schemeClr val="tx2"/>
                </a:solidFill>
              </a:rPr>
              <a:t>其他</a:t>
            </a:r>
          </a:p>
        </p:txBody>
      </p:sp>
      <p:sp>
        <p:nvSpPr>
          <p:cNvPr id="27651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>
                <a:solidFill>
                  <a:schemeClr val="tx2"/>
                </a:solidFill>
              </a:rPr>
              <a:t>NotePad++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切換程式語言顯示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常用文字處理功能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多行編輯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錄製巨集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搜尋及</a:t>
            </a:r>
            <a:r>
              <a:rPr lang="en-US" altLang="zh-TW" sz="2400" smtClean="0">
                <a:solidFill>
                  <a:schemeClr val="tx2"/>
                </a:solidFill>
              </a:rPr>
              <a:t>high light</a:t>
            </a:r>
          </a:p>
          <a:p>
            <a:pPr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>
                <a:solidFill>
                  <a:schemeClr val="tx2"/>
                </a:solidFill>
              </a:rPr>
              <a:t/>
            </a:r>
            <a:br>
              <a:rPr lang="en-US" altLang="zh-TW" sz="2000" b="1" smtClean="0">
                <a:solidFill>
                  <a:schemeClr val="tx2"/>
                </a:solidFill>
              </a:rPr>
            </a:br>
            <a:r>
              <a:rPr lang="zh-TW" altLang="en-US" sz="2000" b="1" smtClean="0">
                <a:solidFill>
                  <a:schemeClr val="tx2"/>
                </a:solidFill>
              </a:rPr>
              <a:t>其他</a:t>
            </a:r>
          </a:p>
        </p:txBody>
      </p:sp>
      <p:sp>
        <p:nvSpPr>
          <p:cNvPr id="2867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>
                <a:solidFill>
                  <a:schemeClr val="tx2"/>
                </a:solidFill>
              </a:rPr>
              <a:t>Google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使用雙引號查詢完整詞彙 － </a:t>
            </a:r>
            <a:r>
              <a:rPr lang="en-US" altLang="zh-TW" sz="2400" smtClean="0">
                <a:solidFill>
                  <a:schemeClr val="tx2"/>
                </a:solidFill>
              </a:rPr>
              <a:t>"</a:t>
            </a:r>
            <a:r>
              <a:rPr lang="zh-TW" altLang="en-US" sz="2400" smtClean="0">
                <a:solidFill>
                  <a:schemeClr val="tx2"/>
                </a:solidFill>
              </a:rPr>
              <a:t>投資系統</a:t>
            </a:r>
            <a:r>
              <a:rPr lang="en-US" altLang="zh-TW" sz="2400" smtClean="0">
                <a:solidFill>
                  <a:schemeClr val="tx2"/>
                </a:solidFill>
              </a:rPr>
              <a:t>"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使用減號排除指定關鍵字 － </a:t>
            </a:r>
            <a:r>
              <a:rPr lang="en-US" altLang="zh-TW" sz="2400" smtClean="0">
                <a:solidFill>
                  <a:schemeClr val="tx2"/>
                </a:solidFill>
              </a:rPr>
              <a:t>datareader -msdn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使用</a:t>
            </a:r>
            <a:r>
              <a:rPr lang="en-US" altLang="zh-TW" sz="2400" smtClean="0">
                <a:solidFill>
                  <a:schemeClr val="tx2"/>
                </a:solidFill>
              </a:rPr>
              <a:t>site</a:t>
            </a:r>
            <a:r>
              <a:rPr lang="zh-TW" altLang="en-US" sz="2400" smtClean="0">
                <a:solidFill>
                  <a:schemeClr val="tx2"/>
                </a:solidFill>
              </a:rPr>
              <a:t>指定網域 － </a:t>
            </a:r>
            <a:r>
              <a:rPr lang="en-US" altLang="zh-TW" sz="2000" smtClean="0">
                <a:solidFill>
                  <a:schemeClr val="tx2"/>
                </a:solidFill>
              </a:rPr>
              <a:t>datareader site:msdn.microsoft.com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使用</a:t>
            </a:r>
            <a:r>
              <a:rPr lang="en-US" altLang="zh-TW" sz="2400" smtClean="0">
                <a:solidFill>
                  <a:schemeClr val="tx2"/>
                </a:solidFill>
              </a:rPr>
              <a:t>filetype</a:t>
            </a:r>
            <a:r>
              <a:rPr lang="zh-TW" altLang="en-US" sz="2400" smtClean="0">
                <a:solidFill>
                  <a:schemeClr val="tx2"/>
                </a:solidFill>
              </a:rPr>
              <a:t>指定檔案類型 － 投資 </a:t>
            </a:r>
            <a:r>
              <a:rPr lang="en-US" altLang="zh-TW" sz="2400" smtClean="0">
                <a:solidFill>
                  <a:schemeClr val="tx2"/>
                </a:solidFill>
              </a:rPr>
              <a:t>filetype:pdf</a:t>
            </a:r>
          </a:p>
          <a:p>
            <a:pPr>
              <a:buFont typeface="Wingdings" pitchFamily="2" charset="2"/>
              <a:buChar char="n"/>
            </a:pPr>
            <a:endParaRPr lang="en-US" altLang="zh-TW" sz="28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2800" smtClean="0">
                <a:solidFill>
                  <a:schemeClr val="tx2"/>
                </a:solidFill>
              </a:rPr>
              <a:t>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適合用來查詢，不適合用來閱讀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有時切換為英文會比中文容易理解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>
                <a:solidFill>
                  <a:schemeClr val="tx2"/>
                </a:solidFill>
              </a:rPr>
              <a:t/>
            </a:r>
            <a:br>
              <a:rPr lang="en-US" altLang="zh-TW" sz="2000" b="1" smtClean="0">
                <a:solidFill>
                  <a:schemeClr val="tx2"/>
                </a:solidFill>
              </a:rPr>
            </a:br>
            <a:r>
              <a:rPr lang="zh-TW" altLang="en-US" sz="2000" b="1" smtClean="0">
                <a:solidFill>
                  <a:schemeClr val="tx2"/>
                </a:solidFill>
              </a:rPr>
              <a:t>其他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solidFill>
                  <a:schemeClr val="tx2"/>
                </a:solidFill>
              </a:rPr>
              <a:t>發問時的描述</a:t>
            </a:r>
            <a:endParaRPr lang="en-US" altLang="zh-TW" sz="2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 smtClean="0">
                <a:solidFill>
                  <a:schemeClr val="tx2"/>
                </a:solidFill>
              </a:rPr>
              <a:t>我的程式要做什麼事情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>
                <a:solidFill>
                  <a:schemeClr val="tx2"/>
                </a:solidFill>
              </a:rPr>
              <a:t>我的</a:t>
            </a:r>
            <a:r>
              <a:rPr lang="zh-TW" altLang="en-US" sz="2400" dirty="0" smtClean="0">
                <a:solidFill>
                  <a:schemeClr val="tx2"/>
                </a:solidFill>
              </a:rPr>
              <a:t>程式主要的執行流程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>
                <a:solidFill>
                  <a:schemeClr val="tx2"/>
                </a:solidFill>
              </a:rPr>
              <a:t>目前在哪一個</a:t>
            </a:r>
            <a:r>
              <a:rPr lang="zh-TW" altLang="en-US" sz="2400" dirty="0" smtClean="0">
                <a:solidFill>
                  <a:schemeClr val="tx2"/>
                </a:solidFill>
              </a:rPr>
              <a:t>流程遇到問題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>
                <a:solidFill>
                  <a:schemeClr val="tx2"/>
                </a:solidFill>
              </a:rPr>
              <a:t>操作方式及錯誤訊息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 smtClean="0">
                <a:solidFill>
                  <a:schemeClr val="tx2"/>
                </a:solidFill>
              </a:rPr>
              <a:t>我</a:t>
            </a:r>
            <a:r>
              <a:rPr lang="zh-TW" altLang="en-US" sz="2400" dirty="0">
                <a:solidFill>
                  <a:schemeClr val="tx2"/>
                </a:solidFill>
              </a:rPr>
              <a:t>已經</a:t>
            </a:r>
            <a:r>
              <a:rPr lang="zh-TW" altLang="en-US" sz="2400" dirty="0" smtClean="0">
                <a:solidFill>
                  <a:schemeClr val="tx2"/>
                </a:solidFill>
              </a:rPr>
              <a:t>搜尋</a:t>
            </a:r>
            <a:r>
              <a:rPr lang="en-US" altLang="zh-TW" sz="2400" dirty="0" smtClean="0">
                <a:solidFill>
                  <a:schemeClr val="tx2"/>
                </a:solidFill>
              </a:rPr>
              <a:t>/</a:t>
            </a:r>
            <a:r>
              <a:rPr lang="zh-TW" altLang="en-US" sz="2400" dirty="0" smtClean="0">
                <a:solidFill>
                  <a:schemeClr val="tx2"/>
                </a:solidFill>
              </a:rPr>
              <a:t>嘗試過</a:t>
            </a:r>
            <a:r>
              <a:rPr lang="en-US" altLang="zh-TW" sz="2400" dirty="0" smtClean="0">
                <a:solidFill>
                  <a:schemeClr val="tx2"/>
                </a:solidFill>
              </a:rPr>
              <a:t>A</a:t>
            </a:r>
            <a:r>
              <a:rPr lang="zh-TW" altLang="en-US" sz="2400" dirty="0" smtClean="0">
                <a:solidFill>
                  <a:schemeClr val="tx2"/>
                </a:solidFill>
              </a:rPr>
              <a:t>、</a:t>
            </a:r>
            <a:r>
              <a:rPr lang="en-US" altLang="zh-TW" sz="2400" dirty="0" smtClean="0">
                <a:solidFill>
                  <a:schemeClr val="tx2"/>
                </a:solidFill>
              </a:rPr>
              <a:t>B</a:t>
            </a:r>
            <a:r>
              <a:rPr lang="zh-TW" altLang="en-US" sz="2400" dirty="0" smtClean="0">
                <a:solidFill>
                  <a:schemeClr val="tx2"/>
                </a:solidFill>
              </a:rPr>
              <a:t>、</a:t>
            </a:r>
            <a:r>
              <a:rPr lang="en-US" altLang="zh-TW" sz="2400" dirty="0" smtClean="0">
                <a:solidFill>
                  <a:schemeClr val="tx2"/>
                </a:solidFill>
              </a:rPr>
              <a:t>C</a:t>
            </a:r>
            <a:r>
              <a:rPr lang="zh-TW" altLang="en-US" sz="2400" dirty="0" smtClean="0">
                <a:solidFill>
                  <a:schemeClr val="tx2"/>
                </a:solidFill>
              </a:rPr>
              <a:t>等方法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>
                <a:solidFill>
                  <a:schemeClr val="tx2"/>
                </a:solidFill>
              </a:rPr>
              <a:t/>
            </a:r>
            <a:br>
              <a:rPr lang="en-US" altLang="zh-TW" sz="2000" b="1" smtClean="0">
                <a:solidFill>
                  <a:schemeClr val="tx2"/>
                </a:solidFill>
              </a:rPr>
            </a:br>
            <a:r>
              <a:rPr lang="zh-TW" altLang="en-US" sz="2000" b="1" smtClean="0">
                <a:solidFill>
                  <a:schemeClr val="tx2"/>
                </a:solidFill>
              </a:rPr>
              <a:t>其他</a:t>
            </a:r>
          </a:p>
        </p:txBody>
      </p:sp>
      <p:sp>
        <p:nvSpPr>
          <p:cNvPr id="307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入門系列文章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>
                <a:solidFill>
                  <a:schemeClr val="tx2"/>
                </a:solidFill>
              </a:rPr>
              <a:t>In91(ASP.Net</a:t>
            </a:r>
            <a:r>
              <a:rPr lang="zh-TW" altLang="en-US" sz="2000" smtClean="0">
                <a:solidFill>
                  <a:schemeClr val="tx2"/>
                </a:solidFill>
              </a:rPr>
              <a:t>居多</a:t>
            </a:r>
            <a:r>
              <a:rPr lang="en-US" altLang="zh-TW" sz="2000" smtClean="0">
                <a:solidFill>
                  <a:schemeClr val="tx2"/>
                </a:solidFill>
              </a:rPr>
              <a:t>) </a:t>
            </a:r>
            <a:r>
              <a:rPr lang="en-US" altLang="zh-TW" sz="2000" smtClean="0">
                <a:hlinkClick r:id="rId3"/>
              </a:rPr>
              <a:t>http://www.dotblogs.com.tw/hatelove/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>
                <a:solidFill>
                  <a:schemeClr val="tx2"/>
                </a:solidFill>
              </a:rPr>
              <a:t>Gipi(</a:t>
            </a:r>
            <a:r>
              <a:rPr lang="zh-TW" altLang="en-US" sz="2000" smtClean="0">
                <a:solidFill>
                  <a:schemeClr val="tx2"/>
                </a:solidFill>
              </a:rPr>
              <a:t>已轉型為管理觀念，可參考舊文</a:t>
            </a:r>
            <a:r>
              <a:rPr lang="en-US" altLang="zh-TW" sz="2000" smtClean="0">
                <a:solidFill>
                  <a:schemeClr val="tx2"/>
                </a:solidFill>
              </a:rPr>
              <a:t>) </a:t>
            </a:r>
            <a:r>
              <a:rPr lang="en-US" altLang="zh-TW" sz="2000" smtClean="0">
                <a:hlinkClick r:id="rId4"/>
              </a:rPr>
              <a:t>http://www.dotblogs.com.tw/jimmyyu/Default.aspx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技術文章訂閱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黑暗執行緒 </a:t>
            </a:r>
            <a:r>
              <a:rPr lang="en-US" altLang="zh-TW" sz="2000" smtClean="0">
                <a:hlinkClick r:id="rId5"/>
              </a:rPr>
              <a:t>http://blog.darkthread.net/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保哥 </a:t>
            </a:r>
            <a:r>
              <a:rPr lang="en-US" altLang="zh-TW" sz="2000" smtClean="0">
                <a:solidFill>
                  <a:schemeClr val="tx2"/>
                </a:solidFill>
                <a:hlinkClick r:id="rId6"/>
              </a:rPr>
              <a:t>http://blog.miniasp.com/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點部落 </a:t>
            </a:r>
            <a:r>
              <a:rPr lang="en-US" altLang="zh-TW" sz="2000" smtClean="0">
                <a:hlinkClick r:id="rId7"/>
              </a:rPr>
              <a:t>http://www.dotblogs.com.tw/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INNER (</a:t>
            </a:r>
            <a:r>
              <a:rPr lang="zh-TW" altLang="en-US" sz="2000" dirty="0" smtClean="0">
                <a:solidFill>
                  <a:schemeClr val="tx2"/>
                </a:solidFill>
              </a:rPr>
              <a:t>交集</a:t>
            </a:r>
            <a:r>
              <a:rPr lang="en-US" altLang="zh-TW" sz="20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FULL OUTER (</a:t>
            </a:r>
            <a:r>
              <a:rPr lang="zh-TW" altLang="en-US" sz="2000" dirty="0" smtClean="0">
                <a:solidFill>
                  <a:schemeClr val="tx2"/>
                </a:solidFill>
              </a:rPr>
              <a:t>聯集</a:t>
            </a:r>
            <a:r>
              <a:rPr lang="en-US" altLang="zh-TW" sz="20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LEFT OUTER, RIGHT OUTER (</a:t>
            </a:r>
            <a:r>
              <a:rPr lang="zh-TW" altLang="en-US" sz="2000" dirty="0" smtClean="0">
                <a:solidFill>
                  <a:schemeClr val="tx2"/>
                </a:solidFill>
              </a:rPr>
              <a:t>主表的完全集</a:t>
            </a:r>
            <a:r>
              <a:rPr lang="en-US" altLang="zh-TW" sz="20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CROSS (T1 x T2)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1773238"/>
            <a:ext cx="11525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 descr="http://files.dotblogs.com.tw/jerker/1303/20133181224342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841625"/>
            <a:ext cx="122555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files.dotblogs.com.tw/jerker/1303/20133181229368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002088"/>
            <a:ext cx="12319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76" y="4941167"/>
            <a:ext cx="1962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>
                <a:solidFill>
                  <a:schemeClr val="tx2"/>
                </a:solidFill>
              </a:rPr>
              <a:t/>
            </a:r>
            <a:br>
              <a:rPr lang="en-US" altLang="zh-TW" sz="2000" b="1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作業一</a:t>
            </a:r>
          </a:p>
        </p:txBody>
      </p:sp>
      <p:sp>
        <p:nvSpPr>
          <p:cNvPr id="2867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400" dirty="0" smtClean="0">
                <a:solidFill>
                  <a:schemeClr val="tx2"/>
                </a:solidFill>
              </a:rPr>
              <a:t>SQL</a:t>
            </a:r>
            <a:r>
              <a:rPr lang="zh-TW" altLang="en-US" sz="2400" dirty="0" smtClean="0">
                <a:solidFill>
                  <a:schemeClr val="tx2"/>
                </a:solidFill>
              </a:rPr>
              <a:t>練習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以下單時間查詢過去</a:t>
            </a:r>
            <a:r>
              <a:rPr lang="en-US" altLang="zh-TW" sz="1800" dirty="0" smtClean="0">
                <a:solidFill>
                  <a:schemeClr val="tx2"/>
                </a:solidFill>
              </a:rPr>
              <a:t>17</a:t>
            </a:r>
            <a:r>
              <a:rPr lang="zh-TW" altLang="en-US" sz="1800" dirty="0" smtClean="0">
                <a:solidFill>
                  <a:schemeClr val="tx2"/>
                </a:solidFill>
              </a:rPr>
              <a:t>年的銷售紀錄，並將下單時間轉為民國年顯示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列出每個員工的姓名及直屬主管的姓名，沒有直屬主管時以</a:t>
            </a:r>
            <a:r>
              <a:rPr lang="en-US" altLang="zh-TW" sz="1800" dirty="0" smtClean="0">
                <a:solidFill>
                  <a:schemeClr val="tx2"/>
                </a:solidFill>
              </a:rPr>
              <a:t>’BOSS’</a:t>
            </a:r>
            <a:r>
              <a:rPr lang="zh-TW" altLang="en-US" sz="1800" dirty="0" smtClean="0">
                <a:solidFill>
                  <a:schemeClr val="tx2"/>
                </a:solidFill>
              </a:rPr>
              <a:t>表示 </a:t>
            </a:r>
            <a:r>
              <a:rPr lang="en-US" altLang="zh-TW" sz="1800" dirty="0" smtClean="0">
                <a:solidFill>
                  <a:schemeClr val="tx2"/>
                </a:solidFill>
              </a:rPr>
              <a:t>(</a:t>
            </a:r>
            <a:r>
              <a:rPr lang="zh-TW" altLang="en-US" sz="1800" dirty="0" smtClean="0">
                <a:solidFill>
                  <a:schemeClr val="tx2"/>
                </a:solidFill>
              </a:rPr>
              <a:t>直屬主管欄位為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Employees.ReportsTo</a:t>
            </a:r>
            <a:r>
              <a:rPr lang="en-US" altLang="zh-TW" sz="18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列出</a:t>
            </a:r>
            <a:r>
              <a:rPr lang="zh-TW" altLang="en-US" sz="1800" dirty="0" smtClean="0">
                <a:solidFill>
                  <a:schemeClr val="tx2"/>
                </a:solidFill>
              </a:rPr>
              <a:t>沒有任何購買紀錄的顧客</a:t>
            </a:r>
            <a:r>
              <a:rPr lang="en-US" altLang="zh-TW" sz="1800" dirty="0" smtClean="0">
                <a:solidFill>
                  <a:schemeClr val="tx2"/>
                </a:solidFill>
              </a:rPr>
              <a:t>(</a:t>
            </a:r>
            <a:r>
              <a:rPr lang="zh-TW" altLang="en-US" sz="1800" dirty="0" smtClean="0">
                <a:solidFill>
                  <a:schemeClr val="tx2"/>
                </a:solidFill>
              </a:rPr>
              <a:t>分別用</a:t>
            </a:r>
            <a:r>
              <a:rPr lang="en-US" altLang="zh-TW" sz="1800" dirty="0" smtClean="0">
                <a:solidFill>
                  <a:schemeClr val="tx2"/>
                </a:solidFill>
              </a:rPr>
              <a:t>join</a:t>
            </a:r>
            <a:r>
              <a:rPr lang="zh-TW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TW" sz="1800" dirty="0" smtClean="0">
                <a:solidFill>
                  <a:schemeClr val="tx2"/>
                </a:solidFill>
              </a:rPr>
              <a:t>not exist</a:t>
            </a:r>
            <a:r>
              <a:rPr lang="zh-TW" altLang="en-US" sz="1800" dirty="0" smtClean="0">
                <a:solidFill>
                  <a:schemeClr val="tx2"/>
                </a:solidFill>
              </a:rPr>
              <a:t>及</a:t>
            </a:r>
            <a:r>
              <a:rPr lang="en-US" altLang="zh-TW" sz="1800" dirty="0" smtClean="0">
                <a:solidFill>
                  <a:schemeClr val="tx2"/>
                </a:solidFill>
              </a:rPr>
              <a:t>not in</a:t>
            </a:r>
            <a:r>
              <a:rPr lang="zh-TW" altLang="en-US" sz="1800" dirty="0" smtClean="0">
                <a:solidFill>
                  <a:schemeClr val="tx2"/>
                </a:solidFill>
              </a:rPr>
              <a:t>子查詢</a:t>
            </a:r>
            <a:r>
              <a:rPr lang="en-US" altLang="zh-TW" sz="18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計算出每個員工的不重複銷售客戶數量，並以員工姓名升冪排序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400" dirty="0" smtClean="0">
                <a:solidFill>
                  <a:schemeClr val="tx2"/>
                </a:solidFill>
              </a:rPr>
              <a:t>資料庫物件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撰寫一個</a:t>
            </a:r>
            <a:r>
              <a:rPr lang="en-US" altLang="zh-TW" sz="1800" dirty="0" smtClean="0">
                <a:solidFill>
                  <a:schemeClr val="tx2"/>
                </a:solidFill>
              </a:rPr>
              <a:t>function</a:t>
            </a:r>
            <a:r>
              <a:rPr lang="zh-TW" altLang="en-US" sz="1800" dirty="0" smtClean="0">
                <a:solidFill>
                  <a:schemeClr val="tx2"/>
                </a:solidFill>
              </a:rPr>
              <a:t>：傳入產品編號，回傳產品名稱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撰寫一個</a:t>
            </a:r>
            <a:r>
              <a:rPr lang="en-US" altLang="zh-TW" sz="1800" dirty="0" smtClean="0">
                <a:solidFill>
                  <a:schemeClr val="tx2"/>
                </a:solidFill>
              </a:rPr>
              <a:t>Store Procedure</a:t>
            </a:r>
            <a:r>
              <a:rPr lang="zh-TW" altLang="en-US" sz="1800" dirty="0" smtClean="0">
                <a:solidFill>
                  <a:schemeClr val="tx2"/>
                </a:solidFill>
              </a:rPr>
              <a:t>：</a:t>
            </a:r>
            <a:r>
              <a:rPr lang="en-US" altLang="zh-TW" sz="1800" dirty="0" smtClean="0">
                <a:solidFill>
                  <a:schemeClr val="tx2"/>
                </a:solidFill>
              </a:rPr>
              <a:t/>
            </a:r>
            <a:br>
              <a:rPr lang="en-US" altLang="zh-TW" sz="1800" dirty="0" smtClean="0">
                <a:solidFill>
                  <a:schemeClr val="tx2"/>
                </a:solidFill>
              </a:rPr>
            </a:br>
            <a:r>
              <a:rPr lang="zh-TW" altLang="en-US" sz="1800" dirty="0" smtClean="0">
                <a:solidFill>
                  <a:schemeClr val="tx2"/>
                </a:solidFill>
              </a:rPr>
              <a:t>傳入員工編號，回傳以編號查詢員工資料表的結果；</a:t>
            </a:r>
            <a:r>
              <a:rPr lang="en-US" altLang="zh-TW" sz="1800" dirty="0" smtClean="0">
                <a:solidFill>
                  <a:schemeClr val="tx2"/>
                </a:solidFill>
              </a:rPr>
              <a:t/>
            </a:r>
            <a:br>
              <a:rPr lang="en-US" altLang="zh-TW" sz="1800" dirty="0" smtClean="0">
                <a:solidFill>
                  <a:schemeClr val="tx2"/>
                </a:solidFill>
              </a:rPr>
            </a:br>
            <a:r>
              <a:rPr lang="zh-TW" altLang="en-US" sz="1800" dirty="0" smtClean="0">
                <a:solidFill>
                  <a:schemeClr val="tx2"/>
                </a:solidFill>
              </a:rPr>
              <a:t>若沒有傳入員工編號時，回傳員工資料表的所有資料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0845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>
                <a:solidFill>
                  <a:schemeClr val="tx2"/>
                </a:solidFill>
              </a:rPr>
              <a:t/>
            </a:r>
            <a:br>
              <a:rPr lang="en-US" altLang="zh-TW" sz="2000" b="1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作業二</a:t>
            </a:r>
          </a:p>
        </p:txBody>
      </p:sp>
      <p:sp>
        <p:nvSpPr>
          <p:cNvPr id="2867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400" dirty="0" err="1" smtClean="0">
                <a:solidFill>
                  <a:schemeClr val="tx2"/>
                </a:solidFill>
              </a:rPr>
              <a:t>ADO.Net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寫入一筆資料</a:t>
            </a:r>
            <a:r>
              <a:rPr lang="zh-TW" altLang="en-US" sz="1800" dirty="0" smtClean="0">
                <a:solidFill>
                  <a:schemeClr val="tx2"/>
                </a:solidFill>
              </a:rPr>
              <a:t>至</a:t>
            </a:r>
            <a:r>
              <a:rPr lang="en-US" altLang="zh-TW" sz="1800" smtClean="0">
                <a:solidFill>
                  <a:schemeClr val="tx2"/>
                </a:solidFill>
              </a:rPr>
              <a:t>Products</a:t>
            </a:r>
            <a:r>
              <a:rPr lang="zh-TW" altLang="en-US" sz="1800" smtClean="0">
                <a:solidFill>
                  <a:schemeClr val="tx2"/>
                </a:solidFill>
              </a:rPr>
              <a:t>，</a:t>
            </a:r>
            <a:r>
              <a:rPr lang="zh-TW" altLang="en-US" sz="1800" dirty="0" smtClean="0">
                <a:solidFill>
                  <a:schemeClr val="tx2"/>
                </a:solidFill>
              </a:rPr>
              <a:t>並取得自動編號的值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使用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DataReader</a:t>
            </a:r>
            <a:r>
              <a:rPr lang="zh-TW" altLang="en-US" sz="1800" dirty="0" smtClean="0">
                <a:solidFill>
                  <a:schemeClr val="tx2"/>
                </a:solidFill>
              </a:rPr>
              <a:t>取得</a:t>
            </a:r>
            <a:r>
              <a:rPr lang="zh-TW" altLang="en-US" sz="1800" dirty="0">
                <a:solidFill>
                  <a:schemeClr val="tx2"/>
                </a:solidFill>
              </a:rPr>
              <a:t>任</a:t>
            </a:r>
            <a:r>
              <a:rPr lang="zh-TW" altLang="en-US" sz="1800" dirty="0" smtClean="0">
                <a:solidFill>
                  <a:schemeClr val="tx2"/>
                </a:solidFill>
              </a:rPr>
              <a:t>一個</a:t>
            </a:r>
            <a:r>
              <a:rPr lang="zh-TW" altLang="en-US" sz="1800" dirty="0">
                <a:solidFill>
                  <a:schemeClr val="tx2"/>
                </a:solidFill>
              </a:rPr>
              <a:t>資料</a:t>
            </a:r>
            <a:r>
              <a:rPr lang="zh-TW" altLang="en-US" sz="1800" dirty="0" smtClean="0">
                <a:solidFill>
                  <a:schemeClr val="tx2"/>
                </a:solidFill>
              </a:rPr>
              <a:t>表</a:t>
            </a:r>
            <a:r>
              <a:rPr lang="zh-TW" altLang="en-US" sz="1800" dirty="0">
                <a:solidFill>
                  <a:schemeClr val="tx2"/>
                </a:solidFill>
              </a:rPr>
              <a:t>的前五筆資料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，並逐筆印出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使用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DataAdapter</a:t>
            </a:r>
            <a:r>
              <a:rPr lang="zh-TW" altLang="en-US" sz="1800" dirty="0" smtClean="0">
                <a:solidFill>
                  <a:schemeClr val="tx2"/>
                </a:solidFill>
              </a:rPr>
              <a:t>將</a:t>
            </a:r>
            <a:r>
              <a:rPr lang="en-US" altLang="zh-TW" sz="1800" dirty="0">
                <a:solidFill>
                  <a:schemeClr val="tx2"/>
                </a:solidFill>
              </a:rPr>
              <a:t>[Order Details]</a:t>
            </a:r>
            <a:r>
              <a:rPr lang="zh-TW" altLang="en-US" sz="1800" dirty="0" smtClean="0">
                <a:solidFill>
                  <a:schemeClr val="tx2"/>
                </a:solidFill>
              </a:rPr>
              <a:t>的前五筆資料存入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，並在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1800" dirty="0" smtClean="0">
                <a:solidFill>
                  <a:schemeClr val="tx2"/>
                </a:solidFill>
              </a:rPr>
              <a:t>中自行加入兩筆資料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承上題，在現有的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1800" dirty="0" smtClean="0">
                <a:solidFill>
                  <a:schemeClr val="tx2"/>
                </a:solidFill>
              </a:rPr>
              <a:t>中新增一個</a:t>
            </a:r>
            <a:r>
              <a:rPr lang="en-US" altLang="zh-TW" sz="1800" dirty="0" smtClean="0">
                <a:solidFill>
                  <a:schemeClr val="tx2"/>
                </a:solidFill>
              </a:rPr>
              <a:t>decimal</a:t>
            </a:r>
            <a:r>
              <a:rPr lang="zh-TW" altLang="en-US" sz="1800" dirty="0" smtClean="0">
                <a:solidFill>
                  <a:schemeClr val="tx2"/>
                </a:solidFill>
              </a:rPr>
              <a:t>欄位</a:t>
            </a:r>
            <a:r>
              <a:rPr lang="en-US" altLang="zh-TW" sz="1800" dirty="0" smtClean="0">
                <a:solidFill>
                  <a:schemeClr val="tx2"/>
                </a:solidFill>
              </a:rPr>
              <a:t>: 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TotalAmount</a:t>
            </a:r>
            <a:r>
              <a:rPr lang="zh-TW" altLang="en-US" sz="1800" dirty="0" smtClean="0">
                <a:solidFill>
                  <a:schemeClr val="tx2"/>
                </a:solidFill>
              </a:rPr>
              <a:t>，欄位值等於</a:t>
            </a:r>
            <a:r>
              <a:rPr lang="en-US" altLang="zh-TW" sz="1800" dirty="0">
                <a:solidFill>
                  <a:schemeClr val="tx2"/>
                </a:solidFill>
              </a:rPr>
              <a:t>Quantity * </a:t>
            </a:r>
            <a:r>
              <a:rPr lang="en-US" altLang="zh-TW" sz="1800" dirty="0" err="1">
                <a:solidFill>
                  <a:schemeClr val="tx2"/>
                </a:solidFill>
              </a:rPr>
              <a:t>UnitPrice</a:t>
            </a:r>
            <a:r>
              <a:rPr lang="en-US" altLang="zh-TW" sz="1800" dirty="0">
                <a:solidFill>
                  <a:schemeClr val="tx2"/>
                </a:solidFill>
              </a:rPr>
              <a:t> * (1 - Discount</a:t>
            </a:r>
            <a:r>
              <a:rPr lang="en-US" altLang="zh-TW" sz="1800" dirty="0" smtClean="0">
                <a:solidFill>
                  <a:schemeClr val="tx2"/>
                </a:solidFill>
              </a:rPr>
              <a:t>)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，並逐筆印出資料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使用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SqlParameter</a:t>
            </a:r>
            <a:r>
              <a:rPr lang="zh-TW" altLang="en-US" sz="1800" dirty="0" smtClean="0">
                <a:solidFill>
                  <a:schemeClr val="tx2"/>
                </a:solidFill>
              </a:rPr>
              <a:t>呼叫作業一的</a:t>
            </a:r>
            <a:r>
              <a:rPr lang="en-US" altLang="zh-TW" sz="1800" dirty="0" smtClean="0">
                <a:solidFill>
                  <a:schemeClr val="tx2"/>
                </a:solidFill>
              </a:rPr>
              <a:t>Store Procedure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，並將結果存入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1800" dirty="0" smtClean="0">
                <a:solidFill>
                  <a:schemeClr val="tx2"/>
                </a:solidFill>
              </a:rPr>
              <a:t>後逐筆印出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097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506EA588-B88E-4045-97C1-967481DAA4CD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32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1747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96875" y="3213100"/>
            <a:ext cx="784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buChar char="ü"/>
              <a:defRPr kumimoji="1" sz="28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buChar char="ü"/>
              <a:defRPr kumimoji="1" sz="24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TW" sz="4000" b="0">
                <a:solidFill>
                  <a:schemeClr val="bg1"/>
                </a:solidFill>
                <a:sym typeface="Wingdings 2" pitchFamily="18" charset="2"/>
              </a:rPr>
              <a:t>Q &amp; A</a:t>
            </a:r>
            <a:endParaRPr lang="en-US" altLang="zh-TW" sz="4000" b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>
                <a:solidFill>
                  <a:schemeClr val="tx2"/>
                </a:solidFill>
              </a:rPr>
              <a:t>Join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運用</a:t>
            </a:r>
            <a:r>
              <a:rPr lang="en-US" altLang="zh-TW" sz="2000" smtClean="0">
                <a:solidFill>
                  <a:schemeClr val="tx2"/>
                </a:solidFill>
              </a:rPr>
              <a:t>IS NULL</a:t>
            </a:r>
            <a:r>
              <a:rPr lang="zh-TW" altLang="en-US" sz="2000" smtClean="0">
                <a:solidFill>
                  <a:schemeClr val="tx2"/>
                </a:solidFill>
              </a:rPr>
              <a:t>、</a:t>
            </a:r>
            <a:r>
              <a:rPr lang="en-US" altLang="zh-TW" sz="2000" smtClean="0">
                <a:solidFill>
                  <a:schemeClr val="tx2"/>
                </a:solidFill>
              </a:rPr>
              <a:t>IS NOT NULL</a:t>
            </a: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若針對</a:t>
            </a:r>
            <a:r>
              <a:rPr lang="en-US" altLang="zh-TW" sz="2000" smtClean="0">
                <a:solidFill>
                  <a:schemeClr val="tx2"/>
                </a:solidFill>
              </a:rPr>
              <a:t>LEFT JOIN</a:t>
            </a:r>
            <a:r>
              <a:rPr lang="zh-TW" altLang="en-US" sz="2000" smtClean="0">
                <a:solidFill>
                  <a:schemeClr val="tx2"/>
                </a:solidFill>
              </a:rPr>
              <a:t>或</a:t>
            </a:r>
            <a:r>
              <a:rPr lang="en-US" altLang="zh-TW" sz="2000" smtClean="0">
                <a:solidFill>
                  <a:schemeClr val="tx2"/>
                </a:solidFill>
              </a:rPr>
              <a:t>RIGHT JOIN</a:t>
            </a:r>
            <a:r>
              <a:rPr lang="zh-TW" altLang="en-US" sz="2000" smtClean="0">
                <a:solidFill>
                  <a:schemeClr val="tx2"/>
                </a:solidFill>
              </a:rPr>
              <a:t>中不一定有資料的</a:t>
            </a:r>
            <a:r>
              <a:rPr lang="en-US" altLang="zh-TW" sz="2000" smtClean="0">
                <a:solidFill>
                  <a:schemeClr val="tx2"/>
                </a:solidFill>
              </a:rPr>
              <a:t>Table</a:t>
            </a:r>
            <a:r>
              <a:rPr lang="zh-TW" altLang="en-US" sz="2000" smtClean="0">
                <a:solidFill>
                  <a:schemeClr val="tx2"/>
                </a:solidFill>
              </a:rPr>
              <a:t>指定特定值的</a:t>
            </a:r>
            <a:r>
              <a:rPr lang="en-US" altLang="zh-TW" sz="2000" smtClean="0">
                <a:solidFill>
                  <a:schemeClr val="tx2"/>
                </a:solidFill>
              </a:rPr>
              <a:t>WHERE</a:t>
            </a:r>
            <a:r>
              <a:rPr lang="zh-TW" altLang="en-US" sz="2000" smtClean="0">
                <a:solidFill>
                  <a:schemeClr val="tx2"/>
                </a:solidFill>
              </a:rPr>
              <a:t>條件，則其意涵等同於</a:t>
            </a:r>
            <a:r>
              <a:rPr lang="en-US" altLang="zh-TW" sz="2000" smtClean="0">
                <a:solidFill>
                  <a:schemeClr val="tx2"/>
                </a:solidFill>
              </a:rPr>
              <a:t>INNER JOIN</a:t>
            </a:r>
          </a:p>
        </p:txBody>
      </p:sp>
      <p:pic>
        <p:nvPicPr>
          <p:cNvPr id="5124" name="Picture 2" descr="http://files.dotblogs.com.tw/jerker/1303/2013318122950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28775"/>
            <a:ext cx="1403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14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>
                <a:solidFill>
                  <a:schemeClr val="tx2"/>
                </a:solidFill>
              </a:rPr>
              <a:t>UNION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若多筆資料中所有欄位的值都與其他筆資料完全相同，則只顯示一筆資料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mtClean="0">
                <a:solidFill>
                  <a:schemeClr val="tx2"/>
                </a:solidFill>
              </a:rPr>
              <a:t>UNION ALL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顯示所有重複資料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zh-TW" alt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solidFill>
                  <a:schemeClr val="tx2"/>
                </a:solidFill>
              </a:rPr>
              <a:t>子查詢</a:t>
            </a:r>
            <a:endParaRPr lang="en-US" altLang="zh-TW" sz="2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SELECT </a:t>
            </a:r>
            <a:r>
              <a:rPr lang="zh-TW" altLang="en-US" sz="2400" dirty="0" smtClean="0">
                <a:solidFill>
                  <a:schemeClr val="tx2"/>
                </a:solidFill>
              </a:rPr>
              <a:t>欄位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不建議使用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EXIST</a:t>
            </a:r>
            <a:endParaRPr lang="en-US" altLang="zh-TW" sz="2000" dirty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若子查詢有結果，則執行主查詢敘述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若子查詢無結果，則整個查詢皆無結果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WHERE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zh-TW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8195" name="內容版面配置區 5"/>
          <p:cNvSpPr>
            <a:spLocks noGrp="1"/>
          </p:cNvSpPr>
          <p:nvPr>
            <p:ph idx="1"/>
          </p:nvPr>
        </p:nvSpPr>
        <p:spPr>
          <a:xfrm>
            <a:off x="603250" y="1377950"/>
            <a:ext cx="7848600" cy="48768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dirty="0" smtClean="0">
                <a:solidFill>
                  <a:schemeClr val="tx2"/>
                </a:solidFill>
              </a:rPr>
              <a:t>SELECT @@IDENTITY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INSERT</a:t>
            </a:r>
            <a:r>
              <a:rPr lang="zh-TW" altLang="en-US" sz="2400" dirty="0" smtClean="0">
                <a:solidFill>
                  <a:schemeClr val="tx2"/>
                </a:solidFill>
              </a:rPr>
              <a:t>後取得自動編號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30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>
                <a:solidFill>
                  <a:srgbClr val="000000"/>
                </a:solidFill>
              </a:rPr>
              <a:t>S</a:t>
            </a:r>
            <a:r>
              <a:rPr lang="en-US" altLang="zh-TW" sz="2800" dirty="0" smtClean="0">
                <a:solidFill>
                  <a:schemeClr val="tx2"/>
                </a:solidFill>
              </a:rPr>
              <a:t>ELECT </a:t>
            </a: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IDENT_CURRENT('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TableName</a:t>
            </a:r>
            <a:r>
              <a:rPr lang="en-US" altLang="zh-TW" sz="2800" dirty="0" smtClean="0">
                <a:solidFill>
                  <a:schemeClr val="tx2"/>
                </a:solidFill>
              </a:rPr>
              <a:t>')</a:t>
            </a:r>
            <a:endParaRPr lang="en-US" altLang="zh-TW" sz="3000" dirty="0" smtClean="0">
              <a:solidFill>
                <a:srgbClr val="000000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zh-TW" altLang="en-US" sz="2600" dirty="0" smtClean="0">
                <a:solidFill>
                  <a:schemeClr val="tx2"/>
                </a:solidFill>
              </a:rPr>
              <a:t>取得指定</a:t>
            </a:r>
            <a:r>
              <a:rPr lang="en-US" altLang="zh-TW" sz="2600" dirty="0" smtClean="0">
                <a:solidFill>
                  <a:schemeClr val="tx2"/>
                </a:solidFill>
              </a:rPr>
              <a:t>Table</a:t>
            </a:r>
            <a:r>
              <a:rPr lang="zh-TW" altLang="en-US" sz="2600" dirty="0" smtClean="0">
                <a:solidFill>
                  <a:schemeClr val="tx2"/>
                </a:solidFill>
              </a:rPr>
              <a:t>的目前自動編號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>
                <a:solidFill>
                  <a:schemeClr val="tx2"/>
                </a:solidFill>
              </a:rPr>
              <a:t>SELECT @@ROWCOUNT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UPDATE</a:t>
            </a:r>
            <a:r>
              <a:rPr lang="zh-TW" altLang="en-US" sz="2400" dirty="0" smtClean="0">
                <a:solidFill>
                  <a:schemeClr val="tx2"/>
                </a:solidFill>
              </a:rPr>
              <a:t>、</a:t>
            </a:r>
            <a:r>
              <a:rPr lang="en-US" altLang="zh-TW" sz="2400" dirty="0" smtClean="0">
                <a:solidFill>
                  <a:schemeClr val="tx2"/>
                </a:solidFill>
              </a:rPr>
              <a:t>DELETE</a:t>
            </a:r>
            <a:r>
              <a:rPr lang="zh-TW" altLang="en-US" sz="2400" dirty="0" smtClean="0">
                <a:solidFill>
                  <a:schemeClr val="tx2"/>
                </a:solidFill>
              </a:rPr>
              <a:t>、</a:t>
            </a:r>
            <a:r>
              <a:rPr lang="en-US" altLang="zh-TW" sz="2400" dirty="0" smtClean="0">
                <a:solidFill>
                  <a:schemeClr val="tx2"/>
                </a:solidFill>
              </a:rPr>
              <a:t>INSERT</a:t>
            </a:r>
            <a:r>
              <a:rPr lang="zh-TW" altLang="en-US" sz="2400" dirty="0" smtClean="0">
                <a:solidFill>
                  <a:schemeClr val="tx2"/>
                </a:solidFill>
              </a:rPr>
              <a:t>後取得受影響列數</a:t>
            </a:r>
            <a:endParaRPr lang="en-US" altLang="zh-TW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400" dirty="0" smtClean="0">
                <a:solidFill>
                  <a:schemeClr val="tx2"/>
                </a:solidFill>
              </a:rPr>
              <a:t>時間日期轉換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select CONVERT(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varchar</a:t>
            </a:r>
            <a:r>
              <a:rPr lang="en-US" altLang="zh-TW" sz="2000" dirty="0" smtClean="0">
                <a:solidFill>
                  <a:schemeClr val="tx2"/>
                </a:solidFill>
              </a:rPr>
              <a:t>(10), GETDATE(), 112)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select CONVERT(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datetime</a:t>
            </a:r>
            <a:r>
              <a:rPr lang="en-US" altLang="zh-TW" sz="2000" dirty="0" smtClean="0">
                <a:solidFill>
                  <a:schemeClr val="tx2"/>
                </a:solidFill>
              </a:rPr>
              <a:t>, '20130716', 112)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  <a:hlinkClick r:id="rId3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  <a:hlinkClick r:id="rId3"/>
              </a:rPr>
              <a:t>http://msdn.microsoft.com/zh-tw/library/ms187928.aspx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1024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>
                <a:solidFill>
                  <a:schemeClr val="tx2"/>
                </a:solidFill>
              </a:rPr>
              <a:t>TRUNCATE</a:t>
            </a:r>
            <a:r>
              <a:rPr lang="zh-TW" altLang="en-US" sz="3000" smtClean="0">
                <a:solidFill>
                  <a:schemeClr val="tx2"/>
                </a:solidFill>
              </a:rPr>
              <a:t>、</a:t>
            </a:r>
            <a:r>
              <a:rPr lang="en-US" altLang="zh-TW" sz="3000" smtClean="0">
                <a:solidFill>
                  <a:schemeClr val="tx2"/>
                </a:solidFill>
              </a:rPr>
              <a:t>DELETE</a:t>
            </a:r>
            <a:endParaRPr lang="zh-TW" altLang="en-US" sz="200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>
              <a:solidFill>
                <a:schemeClr val="tx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650" y="2303463"/>
          <a:ext cx="7993063" cy="3189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2134"/>
                <a:gridCol w="2729932"/>
                <a:gridCol w="3390997"/>
              </a:tblGrid>
              <a:tr h="42302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TRUNCATE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DELETE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資料表掃描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觸發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trigger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Transaction Log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速度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較慢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重置自動編號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資料服務部">
  <a:themeElements>
    <a:clrScheme name="資料服務部 10">
      <a:dk1>
        <a:srgbClr val="008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6C00"/>
      </a:accent4>
      <a:accent5>
        <a:srgbClr val="AAE2CA"/>
      </a:accent5>
      <a:accent6>
        <a:srgbClr val="2D2DB9"/>
      </a:accent6>
      <a:hlink>
        <a:srgbClr val="0000CC"/>
      </a:hlink>
      <a:folHlink>
        <a:srgbClr val="333300"/>
      </a:folHlink>
    </a:clrScheme>
    <a:fontScheme name="資料服務部">
      <a:majorFont>
        <a:latin typeface="Times New Roman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lnDef>
  </a:objectDefaults>
  <a:extraClrSchemeLst>
    <a:extraClrScheme>
      <a:clrScheme name="資料服務部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服務部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00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10">
        <a:dk1>
          <a:srgbClr val="008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6C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D:\DOCUME~1\spjang\LOCALS~1\Temp\ppt15.tmp</Template>
  <TotalTime>31421</TotalTime>
  <Words>1804</Words>
  <Application>Microsoft Office PowerPoint</Application>
  <PresentationFormat>如螢幕大小 (4:3)</PresentationFormat>
  <Paragraphs>487</Paragraphs>
  <Slides>32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資料服務部</vt:lpstr>
      <vt:lpstr>PowerPoint 簡報</vt:lpstr>
      <vt:lpstr>PowerPoint 簡報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其他</vt:lpstr>
      <vt:lpstr> 其他</vt:lpstr>
      <vt:lpstr> 其他</vt:lpstr>
      <vt:lpstr> 其他</vt:lpstr>
      <vt:lpstr> 作業一</vt:lpstr>
      <vt:lpstr> 作業二</vt:lpstr>
      <vt:lpstr>PowerPoint 簡報</vt:lpstr>
    </vt:vector>
  </TitlesOfParts>
  <Company>skl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skl</dc:creator>
  <cp:lastModifiedBy>余朋達</cp:lastModifiedBy>
  <cp:revision>1802</cp:revision>
  <dcterms:created xsi:type="dcterms:W3CDTF">2002-06-11T05:25:58Z</dcterms:created>
  <dcterms:modified xsi:type="dcterms:W3CDTF">2014-09-26T09:12:00Z</dcterms:modified>
</cp:coreProperties>
</file>