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8" r:id="rId13"/>
    <p:sldId id="28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8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90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C0918A6A-AF65-4E51-B987-9EDD5312843D}" type="presOf" srcId="{3FE1DB46-943E-480C-AA5F-C9C7E76DB3F2}" destId="{E966AD9F-F754-43FE-91E4-F5CAD423C3B0}" srcOrd="0" destOrd="0" presId="urn:microsoft.com/office/officeart/2005/8/layout/hierarchy2"/>
    <dgm:cxn modelId="{9AB6EBEF-FDD5-441A-846B-490194B87E25}" type="presOf" srcId="{387E1308-DF0C-4E10-BE5A-29CFABBFE22C}" destId="{28D6D5E0-1F68-4559-AE95-1F3419ECF491}" srcOrd="0" destOrd="0" presId="urn:microsoft.com/office/officeart/2005/8/layout/hierarchy2"/>
    <dgm:cxn modelId="{F9F7819F-374D-4942-B31A-046998955451}" type="presOf" srcId="{13CF6B60-657E-4E6D-B018-28ECCACD3D68}" destId="{26817500-B4CF-4046-82B5-CC33F656B283}" srcOrd="1" destOrd="0" presId="urn:microsoft.com/office/officeart/2005/8/layout/hierarchy2"/>
    <dgm:cxn modelId="{1D930514-6437-41F0-9D08-24E9D71E6707}" type="presOf" srcId="{FF863357-08E0-4839-B0FB-7DF7DE26F9B1}" destId="{A45ED2A3-FC42-496D-A3AC-C13583517347}" srcOrd="0" destOrd="0" presId="urn:microsoft.com/office/officeart/2005/8/layout/hierarchy2"/>
    <dgm:cxn modelId="{DCB5964A-B5B7-4D4A-83FC-7D7D2160DD27}" type="presOf" srcId="{1224D88E-BFE1-4BED-8848-FE49CA9836B1}" destId="{91629473-3362-4C03-87DD-AC2E3BA5282C}" srcOrd="0" destOrd="0" presId="urn:microsoft.com/office/officeart/2005/8/layout/hierarchy2"/>
    <dgm:cxn modelId="{3D4DC2C4-F477-475D-8E88-C1ADCFA12028}" type="presOf" srcId="{2488ADFE-4B95-46DA-ACB7-3CDE84F98C9B}" destId="{8C87E999-6DD4-4F6F-9BF9-0B0827376569}" srcOrd="1" destOrd="0" presId="urn:microsoft.com/office/officeart/2005/8/layout/hierarchy2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7F3AC9B0-EC8A-46B4-B88F-E7EB435B4239}" type="presOf" srcId="{E4D93C91-E751-4D38-AE53-4C3DFEDCCB72}" destId="{B4DB6ABD-736C-44E2-B97B-3D3C7B491AC4}" srcOrd="0" destOrd="0" presId="urn:microsoft.com/office/officeart/2005/8/layout/hierarchy2"/>
    <dgm:cxn modelId="{F027753F-6A26-4938-B095-B1BE08C8A046}" type="presOf" srcId="{387E1308-DF0C-4E10-BE5A-29CFABBFE22C}" destId="{D5B7BFB3-DCED-4B54-A641-13C097E90730}" srcOrd="1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91E67AF7-7935-4227-B9A0-79AA4B2A71DF}" type="presOf" srcId="{99474783-8B54-466A-A471-101DC33FD031}" destId="{155E8BBD-A61F-4451-84BA-03AEE4DA6997}" srcOrd="0" destOrd="0" presId="urn:microsoft.com/office/officeart/2005/8/layout/hierarchy2"/>
    <dgm:cxn modelId="{7842E858-4804-46A1-B20E-F04E09585397}" type="presOf" srcId="{FF863357-08E0-4839-B0FB-7DF7DE26F9B1}" destId="{259D4E55-EABB-4E9D-A4A9-A3D0B3FD9EAA}" srcOrd="1" destOrd="0" presId="urn:microsoft.com/office/officeart/2005/8/layout/hierarchy2"/>
    <dgm:cxn modelId="{6AC9C1FF-EAE1-4236-9AE6-AD7BB9D6354D}" type="presOf" srcId="{8114D7C4-1624-4EBC-965F-D93682902AF9}" destId="{C8F906B3-8F3B-4E7F-813B-AA94BF06722F}" srcOrd="0" destOrd="0" presId="urn:microsoft.com/office/officeart/2005/8/layout/hierarchy2"/>
    <dgm:cxn modelId="{DA31B800-FAE8-4A6A-9251-DEB52C6AFAB5}" type="presOf" srcId="{13CF6B60-657E-4E6D-B018-28ECCACD3D68}" destId="{EF30B777-E76E-476C-BA1C-8BC29D6C8E73}" srcOrd="0" destOrd="0" presId="urn:microsoft.com/office/officeart/2005/8/layout/hierarchy2"/>
    <dgm:cxn modelId="{49CD706A-CA24-4758-9302-B0AF8D3EC0FF}" type="presOf" srcId="{2488ADFE-4B95-46DA-ACB7-3CDE84F98C9B}" destId="{7CAD4DB3-AAFD-4874-BF2C-0DC4DEADEA2A}" srcOrd="0" destOrd="0" presId="urn:microsoft.com/office/officeart/2005/8/layout/hierarchy2"/>
    <dgm:cxn modelId="{D0A9C8B0-AE01-483B-8C7D-169AE9A4B1D4}" type="presOf" srcId="{FB61D0EE-CDDA-4B12-BD79-60F0488060C8}" destId="{8EAC670A-1184-4AEB-A6EC-439218C7C28B}" srcOrd="0" destOrd="0" presId="urn:microsoft.com/office/officeart/2005/8/layout/hierarchy2"/>
    <dgm:cxn modelId="{E631FFA3-25BB-44DC-9B02-C9F7E2152109}" type="presOf" srcId="{475EC3C8-D01F-4450-BFD7-5DF9CF06765D}" destId="{76E8EB8B-3E9C-4F1C-B23F-1042AACA9277}" srcOrd="0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2C8BAA94-1EC3-4A37-AE4E-13CA9D187555}" type="presOf" srcId="{8114D7C4-1624-4EBC-965F-D93682902AF9}" destId="{316D97B6-C309-462D-9E98-CF37FEC37622}" srcOrd="1" destOrd="0" presId="urn:microsoft.com/office/officeart/2005/8/layout/hierarchy2"/>
    <dgm:cxn modelId="{3E76A8FF-B8CA-4EDE-9C6B-41128AF63B25}" type="presOf" srcId="{BBA7A074-C9E8-4ED1-B7E8-2CD5F3AEAD74}" destId="{6E72EB0F-FF1A-406F-B934-AD199277ED3B}" srcOrd="0" destOrd="0" presId="urn:microsoft.com/office/officeart/2005/8/layout/hierarchy2"/>
    <dgm:cxn modelId="{AD3E842A-9BAB-44AE-9FAD-943397D4578D}" type="presParOf" srcId="{91629473-3362-4C03-87DD-AC2E3BA5282C}" destId="{6D073C2C-69B5-4B62-9176-9E5CF3E20492}" srcOrd="0" destOrd="0" presId="urn:microsoft.com/office/officeart/2005/8/layout/hierarchy2"/>
    <dgm:cxn modelId="{9307540A-DC15-4E6F-A138-4FB77643DA3A}" type="presParOf" srcId="{6D073C2C-69B5-4B62-9176-9E5CF3E20492}" destId="{6E72EB0F-FF1A-406F-B934-AD199277ED3B}" srcOrd="0" destOrd="0" presId="urn:microsoft.com/office/officeart/2005/8/layout/hierarchy2"/>
    <dgm:cxn modelId="{372AC426-82A6-43A6-8A4D-73B7F17A3C20}" type="presParOf" srcId="{6D073C2C-69B5-4B62-9176-9E5CF3E20492}" destId="{DDFDE2AE-B58F-4676-BCDA-16C61698B9D2}" srcOrd="1" destOrd="0" presId="urn:microsoft.com/office/officeart/2005/8/layout/hierarchy2"/>
    <dgm:cxn modelId="{19B55A3C-8848-4626-857E-55FA4420DB7D}" type="presParOf" srcId="{DDFDE2AE-B58F-4676-BCDA-16C61698B9D2}" destId="{A45ED2A3-FC42-496D-A3AC-C13583517347}" srcOrd="0" destOrd="0" presId="urn:microsoft.com/office/officeart/2005/8/layout/hierarchy2"/>
    <dgm:cxn modelId="{A2E7CC87-EBA7-4587-8211-04A2D40F56C6}" type="presParOf" srcId="{A45ED2A3-FC42-496D-A3AC-C13583517347}" destId="{259D4E55-EABB-4E9D-A4A9-A3D0B3FD9EAA}" srcOrd="0" destOrd="0" presId="urn:microsoft.com/office/officeart/2005/8/layout/hierarchy2"/>
    <dgm:cxn modelId="{5161ED20-C7D4-471A-BDC2-3ED36F5F0564}" type="presParOf" srcId="{DDFDE2AE-B58F-4676-BCDA-16C61698B9D2}" destId="{F25C8556-BF22-45E5-AA68-83B85317096B}" srcOrd="1" destOrd="0" presId="urn:microsoft.com/office/officeart/2005/8/layout/hierarchy2"/>
    <dgm:cxn modelId="{9F789B1D-B510-423D-99AE-63DD42394F48}" type="presParOf" srcId="{F25C8556-BF22-45E5-AA68-83B85317096B}" destId="{8EAC670A-1184-4AEB-A6EC-439218C7C28B}" srcOrd="0" destOrd="0" presId="urn:microsoft.com/office/officeart/2005/8/layout/hierarchy2"/>
    <dgm:cxn modelId="{1A96DCE8-CB0C-4DE7-AC77-B090C20F6CB0}" type="presParOf" srcId="{F25C8556-BF22-45E5-AA68-83B85317096B}" destId="{F8F45511-DB08-46DA-A411-D102719ABB74}" srcOrd="1" destOrd="0" presId="urn:microsoft.com/office/officeart/2005/8/layout/hierarchy2"/>
    <dgm:cxn modelId="{E3BA89D3-120F-4BEE-81C4-78E73E0BECD3}" type="presParOf" srcId="{F8F45511-DB08-46DA-A411-D102719ABB74}" destId="{EF30B777-E76E-476C-BA1C-8BC29D6C8E73}" srcOrd="0" destOrd="0" presId="urn:microsoft.com/office/officeart/2005/8/layout/hierarchy2"/>
    <dgm:cxn modelId="{74817945-EA9D-4427-B658-5197D984E9D2}" type="presParOf" srcId="{EF30B777-E76E-476C-BA1C-8BC29D6C8E73}" destId="{26817500-B4CF-4046-82B5-CC33F656B283}" srcOrd="0" destOrd="0" presId="urn:microsoft.com/office/officeart/2005/8/layout/hierarchy2"/>
    <dgm:cxn modelId="{21FE82D3-F61C-4BA7-9FCF-FA88C844B1E8}" type="presParOf" srcId="{F8F45511-DB08-46DA-A411-D102719ABB74}" destId="{4D947F65-AD03-4FB4-848E-CF27B00DDC74}" srcOrd="1" destOrd="0" presId="urn:microsoft.com/office/officeart/2005/8/layout/hierarchy2"/>
    <dgm:cxn modelId="{CB694F28-3F07-4A90-ACCE-5D6A303025FD}" type="presParOf" srcId="{4D947F65-AD03-4FB4-848E-CF27B00DDC74}" destId="{155E8BBD-A61F-4451-84BA-03AEE4DA6997}" srcOrd="0" destOrd="0" presId="urn:microsoft.com/office/officeart/2005/8/layout/hierarchy2"/>
    <dgm:cxn modelId="{44AEDEA3-0760-454A-A440-D632F32BB341}" type="presParOf" srcId="{4D947F65-AD03-4FB4-848E-CF27B00DDC74}" destId="{E5891F08-D847-4215-94C7-5B575945C4F3}" srcOrd="1" destOrd="0" presId="urn:microsoft.com/office/officeart/2005/8/layout/hierarchy2"/>
    <dgm:cxn modelId="{6D3F7A76-11AA-4B6E-BA9D-B0D994F91E15}" type="presParOf" srcId="{DDFDE2AE-B58F-4676-BCDA-16C61698B9D2}" destId="{C8F906B3-8F3B-4E7F-813B-AA94BF06722F}" srcOrd="2" destOrd="0" presId="urn:microsoft.com/office/officeart/2005/8/layout/hierarchy2"/>
    <dgm:cxn modelId="{8A15A31E-4BBB-4494-9EF2-64B4DF2B16C0}" type="presParOf" srcId="{C8F906B3-8F3B-4E7F-813B-AA94BF06722F}" destId="{316D97B6-C309-462D-9E98-CF37FEC37622}" srcOrd="0" destOrd="0" presId="urn:microsoft.com/office/officeart/2005/8/layout/hierarchy2"/>
    <dgm:cxn modelId="{18A2FE12-77C6-46EA-A345-81BE44CED7F2}" type="presParOf" srcId="{DDFDE2AE-B58F-4676-BCDA-16C61698B9D2}" destId="{9C746BA3-6A77-4983-84EB-E2A162B3F40E}" srcOrd="3" destOrd="0" presId="urn:microsoft.com/office/officeart/2005/8/layout/hierarchy2"/>
    <dgm:cxn modelId="{D827FDAF-BDEE-4556-98E9-792C7F1EC920}" type="presParOf" srcId="{9C746BA3-6A77-4983-84EB-E2A162B3F40E}" destId="{76E8EB8B-3E9C-4F1C-B23F-1042AACA9277}" srcOrd="0" destOrd="0" presId="urn:microsoft.com/office/officeart/2005/8/layout/hierarchy2"/>
    <dgm:cxn modelId="{4A28044D-2775-462B-9FC8-C68D3A79461A}" type="presParOf" srcId="{9C746BA3-6A77-4983-84EB-E2A162B3F40E}" destId="{AD9FFF30-ABE8-4D8A-AD3B-E17DFA2D01F2}" srcOrd="1" destOrd="0" presId="urn:microsoft.com/office/officeart/2005/8/layout/hierarchy2"/>
    <dgm:cxn modelId="{26DABD10-B3F9-4CA3-80E0-8E2609984A1B}" type="presParOf" srcId="{AD9FFF30-ABE8-4D8A-AD3B-E17DFA2D01F2}" destId="{28D6D5E0-1F68-4559-AE95-1F3419ECF491}" srcOrd="0" destOrd="0" presId="urn:microsoft.com/office/officeart/2005/8/layout/hierarchy2"/>
    <dgm:cxn modelId="{57FB4AD6-65D5-46DC-947C-A30922251401}" type="presParOf" srcId="{28D6D5E0-1F68-4559-AE95-1F3419ECF491}" destId="{D5B7BFB3-DCED-4B54-A641-13C097E90730}" srcOrd="0" destOrd="0" presId="urn:microsoft.com/office/officeart/2005/8/layout/hierarchy2"/>
    <dgm:cxn modelId="{2E6F3A70-EA36-4550-ABAB-EDEECE04A213}" type="presParOf" srcId="{AD9FFF30-ABE8-4D8A-AD3B-E17DFA2D01F2}" destId="{1EC09754-3A9A-428C-AEAD-7D0589872AC9}" srcOrd="1" destOrd="0" presId="urn:microsoft.com/office/officeart/2005/8/layout/hierarchy2"/>
    <dgm:cxn modelId="{A08E23F9-5D8A-494B-919A-54E619D14198}" type="presParOf" srcId="{1EC09754-3A9A-428C-AEAD-7D0589872AC9}" destId="{E966AD9F-F754-43FE-91E4-F5CAD423C3B0}" srcOrd="0" destOrd="0" presId="urn:microsoft.com/office/officeart/2005/8/layout/hierarchy2"/>
    <dgm:cxn modelId="{918E13E2-45CB-4E7B-BF58-33A531B5BED0}" type="presParOf" srcId="{1EC09754-3A9A-428C-AEAD-7D0589872AC9}" destId="{A2A9DFDD-24D7-4CCB-A390-CC67E90E536A}" srcOrd="1" destOrd="0" presId="urn:microsoft.com/office/officeart/2005/8/layout/hierarchy2"/>
    <dgm:cxn modelId="{D6BC2331-26A9-4170-B94C-39AFBC2C00E3}" type="presParOf" srcId="{AD9FFF30-ABE8-4D8A-AD3B-E17DFA2D01F2}" destId="{7CAD4DB3-AAFD-4874-BF2C-0DC4DEADEA2A}" srcOrd="2" destOrd="0" presId="urn:microsoft.com/office/officeart/2005/8/layout/hierarchy2"/>
    <dgm:cxn modelId="{84D6F704-5D49-4B52-92E5-409BDE5620DB}" type="presParOf" srcId="{7CAD4DB3-AAFD-4874-BF2C-0DC4DEADEA2A}" destId="{8C87E999-6DD4-4F6F-9BF9-0B0827376569}" srcOrd="0" destOrd="0" presId="urn:microsoft.com/office/officeart/2005/8/layout/hierarchy2"/>
    <dgm:cxn modelId="{79AD22BA-5B70-4899-AEBA-F058F73E5962}" type="presParOf" srcId="{AD9FFF30-ABE8-4D8A-AD3B-E17DFA2D01F2}" destId="{EC3D34FC-007B-4FC2-9D87-74BF2E2DA2DD}" srcOrd="3" destOrd="0" presId="urn:microsoft.com/office/officeart/2005/8/layout/hierarchy2"/>
    <dgm:cxn modelId="{D9FB46B8-BFCB-4D72-9198-B5984E10037D}" type="presParOf" srcId="{EC3D34FC-007B-4FC2-9D87-74BF2E2DA2DD}" destId="{B4DB6ABD-736C-44E2-B97B-3D3C7B491AC4}" srcOrd="0" destOrd="0" presId="urn:microsoft.com/office/officeart/2005/8/layout/hierarchy2"/>
    <dgm:cxn modelId="{3FF5913C-BCCD-449E-BB2F-447049DE4A55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EB0F-FF1A-406F-B934-AD199277ED3B}">
      <dsp:nvSpPr>
        <dsp:cNvPr id="0" name=""/>
        <dsp:cNvSpPr/>
      </dsp:nvSpPr>
      <dsp:spPr>
        <a:xfrm>
          <a:off x="298" y="529993"/>
          <a:ext cx="1200474" cy="60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DataSet</a:t>
          </a:r>
          <a:endParaRPr lang="zh-TW" altLang="en-US" sz="1900" kern="1200" dirty="0"/>
        </a:p>
      </dsp:txBody>
      <dsp:txXfrm>
        <a:off x="17878" y="547573"/>
        <a:ext cx="1165314" cy="565077"/>
      </dsp:txXfrm>
    </dsp:sp>
    <dsp:sp modelId="{A45ED2A3-FC42-496D-A3AC-C13583517347}">
      <dsp:nvSpPr>
        <dsp:cNvPr id="0" name=""/>
        <dsp:cNvSpPr/>
      </dsp:nvSpPr>
      <dsp:spPr>
        <a:xfrm rot="18770822">
          <a:off x="1087809" y="544321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553606"/>
        <a:ext cx="35305" cy="35305"/>
      </dsp:txXfrm>
    </dsp:sp>
    <dsp:sp modelId="{8EAC670A-1184-4AEB-A6EC-439218C7C28B}">
      <dsp:nvSpPr>
        <dsp:cNvPr id="0" name=""/>
        <dsp:cNvSpPr/>
      </dsp:nvSpPr>
      <dsp:spPr>
        <a:xfrm>
          <a:off x="1680962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DataTable1</a:t>
          </a:r>
          <a:endParaRPr lang="zh-TW" altLang="en-US" sz="1900" kern="1200" dirty="0"/>
        </a:p>
      </dsp:txBody>
      <dsp:txXfrm>
        <a:off x="1698542" y="29868"/>
        <a:ext cx="1165314" cy="565077"/>
      </dsp:txXfrm>
    </dsp:sp>
    <dsp:sp modelId="{EF30B777-E76E-476C-BA1C-8BC29D6C8E73}">
      <dsp:nvSpPr>
        <dsp:cNvPr id="0" name=""/>
        <dsp:cNvSpPr/>
      </dsp:nvSpPr>
      <dsp:spPr>
        <a:xfrm>
          <a:off x="2881437" y="285468"/>
          <a:ext cx="48018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480189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9527" y="300402"/>
        <a:ext cx="24009" cy="24009"/>
      </dsp:txXfrm>
    </dsp:sp>
    <dsp:sp modelId="{155E8BBD-A61F-4451-84BA-03AEE4DA6997}">
      <dsp:nvSpPr>
        <dsp:cNvPr id="0" name=""/>
        <dsp:cNvSpPr/>
      </dsp:nvSpPr>
      <dsp:spPr>
        <a:xfrm>
          <a:off x="3361626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29868"/>
        <a:ext cx="1165314" cy="565077"/>
      </dsp:txXfrm>
    </dsp:sp>
    <dsp:sp modelId="{C8F906B3-8F3B-4E7F-813B-AA94BF06722F}">
      <dsp:nvSpPr>
        <dsp:cNvPr id="0" name=""/>
        <dsp:cNvSpPr/>
      </dsp:nvSpPr>
      <dsp:spPr>
        <a:xfrm rot="2829178">
          <a:off x="1087809" y="1062025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1071311"/>
        <a:ext cx="35305" cy="35305"/>
      </dsp:txXfrm>
    </dsp:sp>
    <dsp:sp modelId="{76E8EB8B-3E9C-4F1C-B23F-1042AACA9277}">
      <dsp:nvSpPr>
        <dsp:cNvPr id="0" name=""/>
        <dsp:cNvSpPr/>
      </dsp:nvSpPr>
      <dsp:spPr>
        <a:xfrm>
          <a:off x="1680962" y="1047697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DataTable2</a:t>
          </a:r>
          <a:endParaRPr lang="zh-TW" altLang="en-US" sz="1900" kern="1200" dirty="0"/>
        </a:p>
      </dsp:txBody>
      <dsp:txXfrm>
        <a:off x="1698542" y="1065277"/>
        <a:ext cx="1165314" cy="565077"/>
      </dsp:txXfrm>
    </dsp:sp>
    <dsp:sp modelId="{28D6D5E0-1F68-4559-AE95-1F3419ECF491}">
      <dsp:nvSpPr>
        <dsp:cNvPr id="0" name=""/>
        <dsp:cNvSpPr/>
      </dsp:nvSpPr>
      <dsp:spPr>
        <a:xfrm rot="19457599">
          <a:off x="2825854" y="1148309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160464"/>
        <a:ext cx="29567" cy="29567"/>
      </dsp:txXfrm>
    </dsp:sp>
    <dsp:sp modelId="{E966AD9F-F754-43FE-91E4-F5CAD423C3B0}">
      <dsp:nvSpPr>
        <dsp:cNvPr id="0" name=""/>
        <dsp:cNvSpPr/>
      </dsp:nvSpPr>
      <dsp:spPr>
        <a:xfrm>
          <a:off x="3361626" y="702561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720141"/>
        <a:ext cx="1165314" cy="565077"/>
      </dsp:txXfrm>
    </dsp:sp>
    <dsp:sp modelId="{7CAD4DB3-AAFD-4874-BF2C-0DC4DEADEA2A}">
      <dsp:nvSpPr>
        <dsp:cNvPr id="0" name=""/>
        <dsp:cNvSpPr/>
      </dsp:nvSpPr>
      <dsp:spPr>
        <a:xfrm rot="2142401">
          <a:off x="2825854" y="1493446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505600"/>
        <a:ext cx="29567" cy="29567"/>
      </dsp:txXfrm>
    </dsp:sp>
    <dsp:sp modelId="{B4DB6ABD-736C-44E2-B97B-3D3C7B491AC4}">
      <dsp:nvSpPr>
        <dsp:cNvPr id="0" name=""/>
        <dsp:cNvSpPr/>
      </dsp:nvSpPr>
      <dsp:spPr>
        <a:xfrm>
          <a:off x="3361626" y="1392834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DataRow2</a:t>
          </a:r>
          <a:endParaRPr lang="zh-TW" altLang="en-US" sz="1900" kern="1200" dirty="0"/>
        </a:p>
      </dsp:txBody>
      <dsp:txXfrm>
        <a:off x="3379206" y="1410414"/>
        <a:ext cx="1165314" cy="56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2/25/2015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6553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07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* from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*, ROW_NUMBER() OVER(ORDER BY t1.ProductName) AS RowNum </a:t>
            </a:r>
          </a:p>
          <a:p>
            <a:r>
              <a:rPr lang="en-US" altLang="zh-TW" smtClean="0"/>
              <a:t>	from Products t1</a:t>
            </a:r>
          </a:p>
          <a:p>
            <a:r>
              <a:rPr lang="en-US" altLang="zh-TW" smtClean="0"/>
              <a:t>) t2</a:t>
            </a:r>
          </a:p>
          <a:p>
            <a:r>
              <a:rPr lang="en-US" altLang="zh-TW" smtClean="0"/>
              <a:t>where t2.RowNum between 1 and 10</a:t>
            </a: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D7C13ED-D2D3-4059-A9AC-2D707272C311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DECLARE @customerId as nchar(5)</a:t>
            </a:r>
          </a:p>
          <a:p>
            <a:r>
              <a:rPr lang="en-US" altLang="zh-TW" smtClean="0"/>
              <a:t>DECLARE @city as nvarchar(15)</a:t>
            </a:r>
          </a:p>
          <a:p>
            <a:endParaRPr lang="zh-TW" altLang="en-US" smtClean="0"/>
          </a:p>
          <a:p>
            <a:r>
              <a:rPr lang="en-US" altLang="zh-TW" smtClean="0"/>
              <a:t>DECLARE customer_cursor CURSOR FOR </a:t>
            </a:r>
          </a:p>
          <a:p>
            <a:r>
              <a:rPr lang="en-US" altLang="zh-TW" smtClean="0"/>
              <a:t>SELECT top 10 customerId, city from customers</a:t>
            </a:r>
          </a:p>
          <a:p>
            <a:r>
              <a:rPr lang="en-US" altLang="zh-TW" smtClean="0"/>
              <a:t>order by customerid</a:t>
            </a:r>
          </a:p>
          <a:p>
            <a:endParaRPr lang="zh-TW" altLang="en-US" smtClean="0"/>
          </a:p>
          <a:p>
            <a:r>
              <a:rPr lang="en-US" altLang="zh-TW" smtClean="0"/>
              <a:t>OPEN customer_cursor</a:t>
            </a:r>
          </a:p>
          <a:p>
            <a:endParaRPr lang="zh-TW" altLang="en-US" smtClean="0"/>
          </a:p>
          <a:p>
            <a:r>
              <a:rPr lang="en-US" altLang="zh-TW" smtClean="0"/>
              <a:t>FETCH NEXT FROM customer_cursor </a:t>
            </a:r>
          </a:p>
          <a:p>
            <a:r>
              <a:rPr lang="en-US" altLang="zh-TW" smtClean="0"/>
              <a:t>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WHILE @@FETCH_STATUS = 0</a:t>
            </a:r>
          </a:p>
          <a:p>
            <a:r>
              <a:rPr lang="en-US" altLang="zh-TW" smtClean="0"/>
              <a:t>BEGIN</a:t>
            </a:r>
          </a:p>
          <a:p>
            <a:r>
              <a:rPr lang="en-US" altLang="zh-TW" smtClean="0"/>
              <a:t>    PRINT @customerId + ' ' + @city</a:t>
            </a:r>
          </a:p>
          <a:p>
            <a:endParaRPr lang="zh-TW" altLang="en-US" smtClean="0"/>
          </a:p>
          <a:p>
            <a:r>
              <a:rPr lang="en-US" altLang="zh-TW" smtClean="0"/>
              <a:t>	FETCH NEXT FROM customer_cursor </a:t>
            </a:r>
          </a:p>
          <a:p>
            <a:r>
              <a:rPr lang="en-US" altLang="zh-TW" smtClean="0"/>
              <a:t>	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END </a:t>
            </a:r>
          </a:p>
          <a:p>
            <a:r>
              <a:rPr lang="en-US" altLang="zh-TW" smtClean="0"/>
              <a:t>CLOSE customer_cursor;</a:t>
            </a:r>
          </a:p>
          <a:p>
            <a:r>
              <a:rPr lang="en-US" altLang="zh-TW" smtClean="0"/>
              <a:t>DEALLOCATE customer_cursor;</a:t>
            </a: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A9203ECE-B98F-4413-8A45-B9ED9E18663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Temp Table</a:t>
            </a:r>
          </a:p>
          <a:p>
            <a:r>
              <a:rPr lang="en-US" altLang="zh-TW" smtClean="0"/>
              <a:t>CREATE TABLE #Products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#Products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#Products t1 </a:t>
            </a:r>
          </a:p>
          <a:p>
            <a:r>
              <a:rPr lang="en-US" altLang="zh-TW" smtClean="0"/>
              <a:t>inner join [Order Details] t2 on t1.PID = t2.ProductID</a:t>
            </a:r>
          </a:p>
          <a:p>
            <a:endParaRPr lang="zh-TW" altLang="en-US" smtClean="0"/>
          </a:p>
          <a:p>
            <a:r>
              <a:rPr lang="en-US" altLang="zh-TW" smtClean="0"/>
              <a:t>drop table #Products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b="1" smtClean="0"/>
          </a:p>
          <a:p>
            <a:r>
              <a:rPr lang="en-US" altLang="zh-TW" b="1" smtClean="0"/>
              <a:t>Table Variables</a:t>
            </a:r>
          </a:p>
          <a:p>
            <a:r>
              <a:rPr lang="en-US" altLang="zh-TW" smtClean="0"/>
              <a:t>DECLARE @Products TABLE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@Products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@Products t1 </a:t>
            </a:r>
          </a:p>
          <a:p>
            <a:r>
              <a:rPr lang="en-US" altLang="zh-TW" smtClean="0"/>
              <a:t>inner join [Order Details] t2 on t1.PID = t2.ProductID</a:t>
            </a: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48203D0-1D3B-4397-B444-1E414BF85A3E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394FD2F-6E97-4890-A8F7-3A8974960E2C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313690-7657-4ECE-A3CF-56A4D1ECBB91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18955A-652C-44A4-B2CC-BC84CA899545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922DDA9-194E-4E22-81E2-B204F6D37FDC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98BCB4E-FC17-4FEE-989F-A52B5C29D02E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A66C5C8-D2AF-48C0-B362-9AADC52B3D89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AE2D2A7-53F9-4911-BC6E-691FAB9A95F0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AE4399F-3317-4F99-925D-6EEE2488ABA6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8091EF-14D5-4CC3-A7FE-EBB3BAF74843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7D1BB5E-B353-4676-B88E-F0F75DDF60B9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02EC75B-E33C-4B67-8BA6-1969DA2674FC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1A49EE-7911-4A18-A068-BE96E7038D0B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12C99B7-BC8F-4485-A4F7-3A50C576A47C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DF216A-BE53-4089-8DCB-FE162EE7C301}" type="slidenum">
              <a:rPr lang="en-US" altLang="zh-TW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7AF0E55-E6C7-4E0F-B5B4-3D7117ACE751}" type="slidenum">
              <a:rPr lang="en-US" altLang="zh-TW" sz="1200" b="0" smtClean="0">
                <a:solidFill>
                  <a:schemeClr val="tx1"/>
                </a:solidFill>
              </a:rPr>
              <a:pPr/>
              <a:t>30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/>
              <a:t>找出沒有購買記錄的商品</a:t>
            </a:r>
            <a:endParaRPr lang="en-US" altLang="zh-TW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t2.ProductID is null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LEFT JOIN</a:t>
            </a:r>
            <a:r>
              <a:rPr lang="zh-TW" altLang="en-US" smtClean="0"/>
              <a:t>等於</a:t>
            </a:r>
            <a:r>
              <a:rPr lang="en-US" altLang="zh-TW" smtClean="0"/>
              <a:t>INNER JOIN</a:t>
            </a:r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36DD12-8F99-4CE8-AFB4-B637E4ADF0E8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04F6F30-AF9F-4E18-86AB-72688F93E43A}" type="slidenum">
              <a:rPr lang="en-US" altLang="zh-TW" sz="1200" b="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</a:t>
            </a:r>
          </a:p>
          <a:p>
            <a:r>
              <a:rPr lang="pt-BR" altLang="zh-TW" smtClean="0"/>
              <a:t>select 1 as D, 2 as E, 3 as F</a:t>
            </a:r>
          </a:p>
          <a:p>
            <a:endParaRPr lang="pt-BR" altLang="zh-TW" smtClean="0"/>
          </a:p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 all</a:t>
            </a:r>
          </a:p>
          <a:p>
            <a:r>
              <a:rPr lang="pt-BR" altLang="zh-TW" smtClean="0"/>
              <a:t>select 1 as D, 2 as E, 3 as F</a:t>
            </a: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772E24E-448C-444A-9EFC-C5AA5F823B92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SELECT</a:t>
            </a:r>
            <a:r>
              <a:rPr lang="zh-TW" altLang="en-US" b="1" smtClean="0"/>
              <a:t>欄位</a:t>
            </a:r>
            <a:endParaRPr lang="en-US" altLang="zh-TW" b="1" smtClean="0"/>
          </a:p>
          <a:p>
            <a:r>
              <a:rPr lang="en-US" altLang="zh-TW" smtClean="0"/>
              <a:t>select *, (select ProductName from Products where ProductID = t1.ProductID) from [Order Details] t1</a:t>
            </a:r>
          </a:p>
          <a:p>
            <a:endParaRPr lang="en-US" altLang="zh-TW" smtClean="0"/>
          </a:p>
          <a:p>
            <a:r>
              <a:rPr lang="en-US" altLang="zh-TW" b="1" smtClean="0"/>
              <a:t>EXIST</a:t>
            </a:r>
            <a:r>
              <a:rPr lang="zh-TW" altLang="en-US" b="1" smtClean="0"/>
              <a:t>子查詢</a:t>
            </a:r>
            <a:endParaRPr lang="en-US" altLang="zh-TW" b="1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 </a:t>
            </a:r>
          </a:p>
          <a:p>
            <a:r>
              <a:rPr lang="en-US" altLang="zh-TW" smtClean="0"/>
              <a:t> and t1.RegionID = t2.RegionID 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zh-TW" altLang="en-US" b="1" smtClean="0"/>
              <a:t>使用</a:t>
            </a:r>
            <a:r>
              <a:rPr lang="en-US" altLang="zh-TW" b="1" smtClean="0"/>
              <a:t>NOT EXIST</a:t>
            </a:r>
            <a:r>
              <a:rPr lang="zh-TW" altLang="en-US" b="1" smtClean="0"/>
              <a:t>找出沒有購買記錄的商品</a:t>
            </a:r>
            <a:endParaRPr lang="en-US" altLang="zh-TW" b="1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where not exists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 from [Order Details] t2</a:t>
            </a:r>
          </a:p>
          <a:p>
            <a:r>
              <a:rPr lang="en-US" altLang="zh-TW" smtClean="0"/>
              <a:t>	where t1.ProductID = t2.ProductID</a:t>
            </a:r>
          </a:p>
          <a:p>
            <a:r>
              <a:rPr lang="en-US" altLang="zh-TW" smtClean="0"/>
              <a:t>)</a:t>
            </a:r>
          </a:p>
          <a:p>
            <a:endParaRPr lang="en-US" altLang="zh-TW" smtClean="0"/>
          </a:p>
          <a:p>
            <a:r>
              <a:rPr lang="en-US" altLang="zh-TW" b="1" smtClean="0"/>
              <a:t>WHERE</a:t>
            </a:r>
          </a:p>
          <a:p>
            <a:r>
              <a:rPr lang="en-US" altLang="zh-TW" smtClean="0"/>
              <a:t>select * from Products</a:t>
            </a:r>
          </a:p>
          <a:p>
            <a:r>
              <a:rPr lang="en-US" altLang="zh-TW" smtClean="0"/>
              <a:t>where ProductID in</a:t>
            </a:r>
          </a:p>
          <a:p>
            <a:r>
              <a:rPr lang="en-US" altLang="zh-TW" smtClean="0"/>
              <a:t>(select ProductID from [Order Details] where Discount &gt; 0.2)</a:t>
            </a:r>
          </a:p>
          <a:p>
            <a:endParaRPr lang="en-US" altLang="zh-TW" smtClean="0"/>
          </a:p>
          <a:p>
            <a:r>
              <a:rPr lang="zh-TW" altLang="en-US" b="1" smtClean="0"/>
              <a:t>一般</a:t>
            </a:r>
            <a:r>
              <a:rPr lang="en-US" altLang="zh-TW" b="1" smtClean="0"/>
              <a:t>JOIN</a:t>
            </a:r>
            <a:r>
              <a:rPr lang="zh-TW" altLang="en-US" b="1" smtClean="0"/>
              <a:t>與子查詢</a:t>
            </a:r>
            <a:r>
              <a:rPr lang="en-US" altLang="zh-TW" b="1" smtClean="0"/>
              <a:t>JOIN</a:t>
            </a:r>
          </a:p>
          <a:p>
            <a:r>
              <a:rPr lang="en-US" altLang="zh-TW" smtClean="0"/>
              <a:t>select t1.* from Products t1</a:t>
            </a:r>
          </a:p>
          <a:p>
            <a:r>
              <a:rPr lang="en-US" altLang="zh-TW" smtClean="0"/>
              <a:t>inner join </a:t>
            </a:r>
          </a:p>
          <a:p>
            <a:r>
              <a:rPr lang="en-US" altLang="zh-TW" smtClean="0"/>
              <a:t>(</a:t>
            </a:r>
            <a:r>
              <a:rPr lang="zh-TW" altLang="en-US" smtClean="0"/>
              <a:t> </a:t>
            </a:r>
          </a:p>
          <a:p>
            <a:r>
              <a:rPr lang="en-US" altLang="zh-TW" smtClean="0"/>
              <a:t>	select productid from [Order Details] t2</a:t>
            </a:r>
          </a:p>
          <a:p>
            <a:r>
              <a:rPr lang="en-US" altLang="zh-TW" smtClean="0"/>
              <a:t>	where t2.Quantity &gt; 100</a:t>
            </a:r>
          </a:p>
          <a:p>
            <a:r>
              <a:rPr lang="en-US" altLang="zh-TW" smtClean="0"/>
              <a:t>	union</a:t>
            </a:r>
          </a:p>
          <a:p>
            <a:r>
              <a:rPr lang="en-US" altLang="zh-TW" smtClean="0"/>
              <a:t>	select productid from [Order Details] t3</a:t>
            </a:r>
          </a:p>
          <a:p>
            <a:r>
              <a:rPr lang="en-US" altLang="zh-TW" smtClean="0"/>
              <a:t>	inner join Orders t4 on t3.OrderID = t4.OrderID </a:t>
            </a:r>
          </a:p>
          <a:p>
            <a:r>
              <a:rPr lang="en-US" altLang="zh-TW" smtClean="0"/>
              <a:t>	inner join Customers t5 on t4.CustomerID = t5.CustomerID</a:t>
            </a:r>
          </a:p>
          <a:p>
            <a:r>
              <a:rPr lang="en-US" altLang="zh-TW" smtClean="0"/>
              <a:t>	where t3.Quantity &lt; 2 and t4.ShipCountry = 'Germany' </a:t>
            </a:r>
          </a:p>
          <a:p>
            <a:r>
              <a:rPr lang="en-US" altLang="zh-TW" smtClean="0"/>
              <a:t>		  and t5.CompanyName = 'QUICK-Stop'</a:t>
            </a:r>
          </a:p>
          <a:p>
            <a:r>
              <a:rPr lang="en-US" altLang="zh-TW" smtClean="0"/>
              <a:t>)</a:t>
            </a:r>
          </a:p>
          <a:p>
            <a:r>
              <a:rPr lang="en-US" altLang="zh-TW" smtClean="0"/>
              <a:t>t6 on t1.ProductID = t6.ProductID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zh-TW" altLang="en-US" smtClean="0"/>
          </a:p>
          <a:p>
            <a:r>
              <a:rPr lang="en-US" altLang="zh-TW" smtClean="0"/>
              <a:t>select distinct t1.* from products t1 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inner join Orders t3 on t2.OrderID = t3.OrderID</a:t>
            </a:r>
          </a:p>
          <a:p>
            <a:r>
              <a:rPr lang="en-US" altLang="zh-TW" smtClean="0"/>
              <a:t>inner join Customers t4 on t3.CustomerID = t4.CustomerID </a:t>
            </a:r>
          </a:p>
          <a:p>
            <a:r>
              <a:rPr lang="en-US" altLang="zh-TW" smtClean="0"/>
              <a:t>where t2.Quantity &gt; 100 or </a:t>
            </a:r>
          </a:p>
          <a:p>
            <a:r>
              <a:rPr lang="en-US" altLang="zh-TW" smtClean="0"/>
              <a:t>(t2.Quantity &lt; 2 and t3.ShipCountry = 'Germany' and t4.CompanyName = 'QUICK-Stop')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E4913CF-C40F-42BF-8968-10C21E5F9F46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9399875-247E-4DF9-8510-84A7861BDF41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43C7A43-FC4D-442C-A3C5-65CD375657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E74899-F0B8-4C61-AD22-67F411DDFB34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539F06E-ECD7-48D6-82CC-64C11308092A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zh-tw/library/ms378405(v=sql.10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資料庫程式開發概述</a:t>
            </a:r>
            <a:endParaRPr lang="zh-TW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請慎用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60653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ROW_NUMBER</a:t>
            </a:r>
            <a:r>
              <a:rPr lang="zh-TW" altLang="en-US" sz="3000" dirty="0" smtClean="0"/>
              <a:t>分頁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排序</a:t>
            </a:r>
            <a:r>
              <a:rPr lang="zh-TW" altLang="en-US" sz="2600" dirty="0" smtClean="0"/>
              <a:t>條件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現在頁數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每</a:t>
            </a:r>
            <a:r>
              <a:rPr lang="zh-TW" altLang="en-US" sz="2600" dirty="0" smtClean="0"/>
              <a:t>頁筆數</a:t>
            </a: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450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索引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類似書籍章節的概念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資料會依據叢集索引排序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</a:t>
            </a:r>
            <a:r>
              <a:rPr lang="zh-TW" altLang="en-US" sz="1800" dirty="0"/>
              <a:t>個資料表只能有</a:t>
            </a:r>
            <a:r>
              <a:rPr lang="zh-TW" altLang="en-US" sz="1800" dirty="0" smtClean="0"/>
              <a:t>一個叢集索引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建立</a:t>
            </a:r>
            <a:r>
              <a:rPr lang="en-US" altLang="zh-TW" sz="1800" dirty="0" smtClean="0"/>
              <a:t>PK</a:t>
            </a:r>
            <a:r>
              <a:rPr lang="zh-TW" altLang="en-US" sz="1800" dirty="0" smtClean="0"/>
              <a:t>時會自動建立叢集索引，但可指定為其他欄位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非</a:t>
            </a: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類似書籍最後面附錄索引的概念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每個資料表可建立多個非叢集索引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索引有其維護成本，並非越多越好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應建立於</a:t>
            </a:r>
            <a:r>
              <a:rPr lang="en-US" altLang="zh-TW" sz="1800" dirty="0" smtClean="0"/>
              <a:t>FK</a:t>
            </a:r>
            <a:r>
              <a:rPr lang="zh-TW" altLang="en-US" sz="1800" dirty="0" smtClean="0"/>
              <a:t>或常用來搜尋的欄位，且一致性低的欄位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唯一索引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/>
              <a:t>可</a:t>
            </a:r>
            <a:r>
              <a:rPr lang="zh-TW" altLang="en-US" sz="1800" dirty="0" smtClean="0"/>
              <a:t>確保指定欄位或多個欄位組合擁有唯一的值</a:t>
            </a:r>
            <a:endParaRPr lang="en-US" altLang="zh-TW" sz="18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736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View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由一個到數</a:t>
            </a:r>
            <a:r>
              <a:rPr lang="zh-TW" altLang="en-US" sz="2200" dirty="0" smtClean="0"/>
              <a:t>個</a:t>
            </a:r>
            <a:r>
              <a:rPr lang="zh-TW" altLang="en-US" sz="2200" dirty="0"/>
              <a:t>資料</a:t>
            </a:r>
            <a:r>
              <a:rPr lang="zh-TW" altLang="en-US" sz="2200" dirty="0" smtClean="0"/>
              <a:t>表組合成的結果表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命名規則</a:t>
            </a:r>
            <a:r>
              <a:rPr lang="zh-TW" altLang="en-US" sz="2200" dirty="0" smtClean="0"/>
              <a:t>通常以小寫</a:t>
            </a:r>
            <a:r>
              <a:rPr lang="en-US" altLang="zh-TW" sz="2200" dirty="0" smtClean="0"/>
              <a:t>v</a:t>
            </a:r>
            <a:r>
              <a:rPr lang="zh-TW" altLang="en-US" sz="2200" dirty="0" smtClean="0"/>
              <a:t>前綴，如</a:t>
            </a:r>
            <a:r>
              <a:rPr lang="en-US" altLang="zh-TW" sz="2200" dirty="0" smtClean="0"/>
              <a:t>: vOrders1Q2014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僅儲存定義，不儲存資料，大部分</a:t>
            </a:r>
            <a:r>
              <a:rPr lang="zh-TW" altLang="en-US" sz="2200" dirty="0"/>
              <a:t>情況下是</a:t>
            </a:r>
            <a:r>
              <a:rPr lang="zh-TW" altLang="en-US" sz="2200" dirty="0" smtClean="0"/>
              <a:t>唯讀的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隱藏實際</a:t>
            </a:r>
            <a:r>
              <a:rPr lang="zh-TW" altLang="en-US" sz="2200" dirty="0"/>
              <a:t>資料表</a:t>
            </a:r>
            <a:r>
              <a:rPr lang="zh-TW" altLang="en-US" sz="2200" dirty="0" smtClean="0"/>
              <a:t>名稱、欄位名稱及複雜邏輯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可針對</a:t>
            </a:r>
            <a:r>
              <a:rPr lang="en-US" altLang="zh-TW" sz="2200" dirty="0" smtClean="0"/>
              <a:t>View</a:t>
            </a:r>
            <a:r>
              <a:rPr lang="zh-TW" altLang="en-US" sz="2200" dirty="0" smtClean="0"/>
              <a:t>設定權限進行控管</a:t>
            </a:r>
            <a:endParaRPr lang="en-US" altLang="zh-TW" sz="22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23716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/>
              <a:t>Forward-Only </a:t>
            </a:r>
            <a:r>
              <a:rPr lang="en-US" altLang="zh-TW" sz="2000" dirty="0" smtClean="0"/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只可</a:t>
            </a:r>
            <a:r>
              <a:rPr lang="zh-TW" altLang="en-US" sz="1600" dirty="0" smtClean="0"/>
              <a:t>往下一筆資料繼續讀取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對資料表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異動</a:t>
            </a:r>
            <a:r>
              <a:rPr lang="zh-TW" altLang="en-US" sz="1600" dirty="0" smtClean="0"/>
              <a:t>不會即時反應至</a:t>
            </a:r>
            <a:r>
              <a:rPr lang="en-US" altLang="zh-TW" sz="16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對資料表的異動會即時反應至</a:t>
            </a:r>
            <a:r>
              <a:rPr lang="en-US" altLang="zh-TW" sz="1600" dirty="0" smtClean="0"/>
              <a:t>Cursor</a:t>
            </a: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以索引鍵維護對應表，使</a:t>
            </a:r>
            <a:r>
              <a:rPr lang="en-US" altLang="zh-TW" sz="1600" dirty="0" smtClean="0"/>
              <a:t>Cursor</a:t>
            </a:r>
            <a:r>
              <a:rPr lang="zh-TW" altLang="en-US" sz="1600" dirty="0" smtClean="0"/>
              <a:t>中的資料順序不受資料庫異動影響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使用需注意：</a:t>
            </a:r>
            <a:endParaRPr lang="en-US" altLang="zh-TW" sz="2000" dirty="0" smtClean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Deadlock</a:t>
            </a:r>
            <a:r>
              <a:rPr lang="zh-TW" altLang="en-US" sz="1600" dirty="0" smtClean="0"/>
              <a:t>、效能不佳</a:t>
            </a:r>
            <a:endParaRPr lang="en-US" altLang="zh-TW" sz="1600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/>
              <a:t>定義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msdn.microsoft.com/zh-tw/library/ms188644(v=sql.90</a:t>
            </a:r>
            <a:r>
              <a:rPr lang="en-US" altLang="zh-TW" sz="1800" dirty="0">
                <a:hlinkClick r:id="rId3"/>
              </a:rPr>
              <a:t>).</a:t>
            </a:r>
            <a:r>
              <a:rPr lang="en-US" altLang="zh-TW" sz="1800" dirty="0" smtClean="0">
                <a:hlinkClick r:id="rId3"/>
              </a:rPr>
              <a:t>aspx</a:t>
            </a: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/>
              <a:t>實作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4"/>
              </a:rPr>
              <a:t>http</a:t>
            </a:r>
            <a:r>
              <a:rPr lang="en-US" altLang="zh-TW" sz="1800" dirty="0"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hlinkClick r:id="rId4"/>
              </a:rPr>
              <a:t>aspx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913053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特性</a:t>
            </a:r>
            <a:r>
              <a:rPr lang="zh-TW" altLang="en-US" sz="2000" dirty="0" smtClean="0"/>
              <a:t>同一般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，可建立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執行結束後消滅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若在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中</a:t>
            </a:r>
            <a:r>
              <a:rPr lang="en-US" altLang="zh-TW" sz="2000" dirty="0" smtClean="0"/>
              <a:t>create)</a:t>
            </a:r>
            <a:r>
              <a:rPr lang="zh-TW" altLang="en-US" sz="2000" dirty="0" smtClean="0"/>
              <a:t>，或於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在</a:t>
            </a:r>
            <a:r>
              <a:rPr lang="zh-TW" altLang="en-US" sz="2000" dirty="0" smtClean="0"/>
              <a:t>不同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中可建立多個同名的</a:t>
            </a:r>
            <a:r>
              <a:rPr lang="en-US" altLang="zh-TW" sz="20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請記得自行</a:t>
            </a:r>
            <a:r>
              <a:rPr lang="en-US" altLang="zh-TW" sz="2000" dirty="0" smtClean="0"/>
              <a:t>drop</a:t>
            </a: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/>
              <a:t>Table </a:t>
            </a:r>
            <a:r>
              <a:rPr lang="en-US" altLang="zh-TW" sz="2400" dirty="0" smtClean="0"/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，不可建立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不記錄</a:t>
            </a:r>
            <a:r>
              <a:rPr lang="en-US" altLang="zh-TW" sz="2000" dirty="0" smtClean="0"/>
              <a:t>Transaction Log</a:t>
            </a:r>
            <a:r>
              <a:rPr lang="zh-TW" altLang="en-US" sz="2000" dirty="0" smtClean="0"/>
              <a:t>，不支援</a:t>
            </a:r>
            <a:r>
              <a:rPr lang="en-US" altLang="zh-TW" sz="2000" dirty="0" smtClean="0"/>
              <a:t>Transaction</a:t>
            </a:r>
            <a:r>
              <a:rPr lang="zh-TW" altLang="en-US" sz="2000" dirty="0" smtClean="0"/>
              <a:t>控制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於程式碼區塊執行結束後消滅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6419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/>
          </a:p>
          <a:p>
            <a:pPr>
              <a:buFont typeface="Wingdings" pitchFamily="2" charset="2"/>
              <a:buChar char="n"/>
            </a:pPr>
            <a:endParaRPr lang="zh-TW" altLang="en-US" sz="240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9841"/>
              </p:ext>
            </p:extLst>
          </p:nvPr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Store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</a:rPr>
                        <a:t> Procedure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29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1 = 1</a:t>
            </a:r>
            <a:r>
              <a:rPr lang="zh-TW" altLang="en-US" sz="3000" smtClean="0"/>
              <a:t>與動態</a:t>
            </a:r>
            <a:r>
              <a:rPr lang="en-US" altLang="zh-TW" sz="3000" smtClean="0"/>
              <a:t>WHERE</a:t>
            </a:r>
            <a:r>
              <a:rPr lang="zh-TW" altLang="en-US" sz="3000" smtClean="0"/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*</a:t>
            </a:r>
            <a:r>
              <a:rPr lang="zh-TW" altLang="en-US" sz="2000" smtClean="0"/>
              <a:t>可能造成</a:t>
            </a:r>
            <a:r>
              <a:rPr lang="en-US" altLang="zh-TW" sz="2000" smtClean="0"/>
              <a:t>table scan</a:t>
            </a:r>
            <a:r>
              <a:rPr lang="zh-TW" altLang="en-US" sz="2000" smtClean="0"/>
              <a:t>，請注意效能問題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370031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EXEC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SP_EXECUTESQL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/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  <a:r>
              <a:rPr lang="zh-TW" altLang="en-US" sz="2000" dirty="0" smtClean="0"/>
              <a:t>，並可使用參數</a:t>
            </a:r>
            <a:r>
              <a:rPr lang="en-US" altLang="zh-TW" sz="2000" dirty="0" smtClean="0"/>
              <a:t>(input/output)</a:t>
            </a:r>
            <a:r>
              <a:rPr lang="zh-TW" altLang="en-US" sz="2000" dirty="0" smtClean="0"/>
              <a:t>，可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/>
              <a:t>輸出</a:t>
            </a:r>
            <a:r>
              <a:rPr lang="zh-TW" altLang="en-US" sz="2000" dirty="0"/>
              <a:t>指定</a:t>
            </a:r>
            <a:r>
              <a:rPr lang="zh-TW" altLang="en-US" sz="2000" dirty="0" smtClean="0"/>
              <a:t>變數至訊息中，便於</a:t>
            </a:r>
            <a:r>
              <a:rPr lang="en-US" altLang="zh-TW" sz="2000" dirty="0" smtClean="0"/>
              <a:t>debug</a:t>
            </a:r>
            <a:endParaRPr lang="zh-TW" altLang="en-US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623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DataSet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DataTable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DataRow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DataColumn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DataCell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86873925"/>
              </p:ext>
            </p:extLst>
          </p:nvPr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01404"/>
              </p:ext>
            </p:extLst>
          </p:nvPr>
        </p:nvGraphicFramePr>
        <p:xfrm>
          <a:off x="4141788" y="3933825"/>
          <a:ext cx="4344987" cy="17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106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82271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 bwMode="auto">
          <a:xfrm>
            <a:off x="6318453" y="3573463"/>
            <a:ext cx="204382" cy="847070"/>
          </a:xfrm>
          <a:prstGeom prst="round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en-US" sz="4800">
              <a:solidFill>
                <a:schemeClr val="tx1"/>
              </a:solidFill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735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784701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  <a:endParaRPr lang="zh-TW" altLang="en-US" sz="4000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MSSQL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資料庫常用語法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 err="1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ADO.Net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概述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其他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  <a:endParaRPr kumimoji="0" lang="zh-TW" altLang="en-US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5140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DataAdapter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將資料從資料庫填入至</a:t>
            </a:r>
            <a:r>
              <a:rPr lang="en-US" altLang="zh-TW" sz="2000" dirty="0" err="1" smtClean="0"/>
              <a:t>DataSet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依據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中有異動的資料產生</a:t>
            </a:r>
            <a:r>
              <a:rPr lang="en-US" altLang="zh-TW" sz="2000" dirty="0" smtClean="0"/>
              <a:t>INSERT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UPDATE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DELETE SQL Command</a:t>
            </a:r>
            <a:r>
              <a:rPr lang="zh-TW" altLang="en-US" sz="2000" dirty="0" smtClean="0"/>
              <a:t>至資料庫執行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取得資料後即可關閉</a:t>
            </a:r>
            <a:r>
              <a:rPr lang="en-US" altLang="zh-TW" sz="2000" dirty="0" smtClean="0"/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相對較慢</a:t>
            </a:r>
            <a:r>
              <a:rPr lang="zh-TW" altLang="en-US" sz="2000" dirty="0" smtClean="0"/>
              <a:t>、較占用記憶體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DataReader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唯讀的資料讀取物件，每次只能讀取一筆資料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Read()</a:t>
            </a:r>
            <a:r>
              <a:rPr lang="zh-TW" altLang="en-US" sz="2000" dirty="0" smtClean="0"/>
              <a:t>移至下一筆，讀取期間</a:t>
            </a:r>
            <a:r>
              <a:rPr lang="en-US" altLang="zh-TW" sz="2000" dirty="0" smtClean="0"/>
              <a:t>Connection</a:t>
            </a:r>
            <a:r>
              <a:rPr lang="zh-TW" altLang="en-US" sz="2000" dirty="0" smtClean="0"/>
              <a:t>必須保持開啟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相對較快</a:t>
            </a:r>
            <a:r>
              <a:rPr lang="zh-TW" altLang="en-US" sz="2000" dirty="0" smtClean="0"/>
              <a:t>、較不占用記憶體</a:t>
            </a: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81699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SqlBulkCopy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將資料批次寫入目標資料庫中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大量資料</a:t>
            </a:r>
            <a:r>
              <a:rPr lang="zh-TW" altLang="en-US" sz="2000" dirty="0" smtClean="0"/>
              <a:t>時執行速度會較迴圈逐筆執行快很多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僅能寫入</a:t>
            </a:r>
            <a:r>
              <a:rPr lang="en-US" altLang="zh-TW" sz="2000" dirty="0"/>
              <a:t>MSSQL</a:t>
            </a:r>
            <a:r>
              <a:rPr lang="zh-TW" altLang="en-US" sz="2000" dirty="0"/>
              <a:t>資料庫</a:t>
            </a:r>
            <a:r>
              <a:rPr lang="en-US" altLang="zh-TW" sz="2000" dirty="0"/>
              <a:t>, </a:t>
            </a:r>
            <a:r>
              <a:rPr lang="zh-TW" altLang="en-US" sz="2000" dirty="0"/>
              <a:t>但來源資料不限定資料庫種類</a:t>
            </a:r>
            <a:endParaRPr lang="en-US" altLang="zh-TW" sz="2000" dirty="0"/>
          </a:p>
          <a:p>
            <a:pPr lvl="2">
              <a:buFont typeface="Wingdings" pitchFamily="2" charset="2"/>
              <a:buChar char="p"/>
              <a:defRPr/>
            </a:pPr>
            <a:endParaRPr lang="en-US" altLang="zh-TW" sz="2000" dirty="0"/>
          </a:p>
          <a:p>
            <a:pPr lvl="2">
              <a:buFont typeface="Wingdings" pitchFamily="2" charset="2"/>
              <a:buChar char="n"/>
              <a:defRPr/>
            </a:pP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27592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建立</a:t>
            </a:r>
            <a:r>
              <a:rPr lang="en-US" altLang="zh-TW" sz="3000" dirty="0" err="1" smtClean="0"/>
              <a:t>DataTable</a:t>
            </a:r>
            <a:r>
              <a:rPr lang="zh-TW" altLang="en-US" sz="3000" dirty="0" smtClean="0"/>
              <a:t>間的</a:t>
            </a:r>
            <a:r>
              <a:rPr lang="en-US" altLang="zh-TW" sz="3000" dirty="0" smtClean="0"/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SUM, AVG, MIN</a:t>
            </a:r>
            <a:r>
              <a:rPr lang="zh-TW" altLang="en-US" sz="2200" dirty="0" smtClean="0"/>
              <a:t>等彙總函數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err="1" smtClean="0"/>
              <a:t>DataRow</a:t>
            </a:r>
            <a:r>
              <a:rPr lang="zh-TW" altLang="en-US" sz="2200" dirty="0" smtClean="0"/>
              <a:t>取得</a:t>
            </a:r>
            <a:r>
              <a:rPr lang="en-US" altLang="zh-TW" sz="2200" dirty="0" smtClean="0"/>
              <a:t>Parent</a:t>
            </a:r>
            <a:r>
              <a:rPr lang="zh-TW" altLang="en-US" sz="2200" dirty="0" smtClean="0"/>
              <a:t>資料列或</a:t>
            </a:r>
            <a:r>
              <a:rPr lang="en-US" altLang="zh-TW" sz="2200" dirty="0" smtClean="0"/>
              <a:t>Child</a:t>
            </a:r>
            <a:r>
              <a:rPr lang="zh-TW" altLang="en-US" sz="2200" dirty="0" smtClean="0"/>
              <a:t>資料列</a:t>
            </a:r>
            <a:r>
              <a:rPr lang="zh-TW" altLang="en-US" sz="2200" dirty="0"/>
              <a:t>集合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676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using</a:t>
            </a:r>
            <a:r>
              <a:rPr lang="zh-TW" altLang="en-US" sz="3000" dirty="0" smtClean="0"/>
              <a:t>關鍵字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自動於使用區段結束時釋放物件占用的資源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可</a:t>
            </a:r>
            <a:r>
              <a:rPr lang="zh-TW" altLang="en-US" sz="2600" dirty="0"/>
              <a:t>使用於</a:t>
            </a:r>
            <a:r>
              <a:rPr lang="zh-TW" altLang="en-US" sz="2600" dirty="0" smtClean="0"/>
              <a:t>任何實作</a:t>
            </a:r>
            <a:r>
              <a:rPr lang="en-US" altLang="zh-TW" sz="2600" dirty="0" err="1" smtClean="0"/>
              <a:t>IDisposable</a:t>
            </a:r>
            <a:r>
              <a:rPr lang="zh-TW" altLang="en-US" sz="2600" dirty="0" smtClean="0"/>
              <a:t>的物件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等同</a:t>
            </a:r>
            <a:r>
              <a:rPr lang="zh-TW" altLang="en-US" sz="2600" dirty="0" smtClean="0"/>
              <a:t>於</a:t>
            </a:r>
            <a:r>
              <a:rPr lang="en-US" altLang="zh-TW" sz="2600" dirty="0"/>
              <a:t>t</a:t>
            </a:r>
            <a:r>
              <a:rPr lang="en-US" altLang="zh-TW" sz="2600" dirty="0" smtClean="0"/>
              <a:t>ry finally (</a:t>
            </a:r>
            <a:r>
              <a:rPr lang="zh-TW" altLang="en-US" sz="2600" dirty="0" smtClean="0"/>
              <a:t>未包含</a:t>
            </a:r>
            <a:r>
              <a:rPr lang="en-US" altLang="zh-TW" sz="2600" dirty="0" smtClean="0"/>
              <a:t>catch</a:t>
            </a:r>
            <a:r>
              <a:rPr lang="zh-TW" altLang="en-US" sz="2600" dirty="0" smtClean="0"/>
              <a:t>區段</a:t>
            </a:r>
            <a:r>
              <a:rPr lang="en-US" altLang="zh-TW" sz="26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96775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Transaction</a:t>
            </a:r>
            <a:endParaRPr lang="en-US" altLang="zh-TW" sz="3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操作</a:t>
            </a:r>
            <a:r>
              <a:rPr lang="en-US" altLang="zh-TW" sz="2600" dirty="0" smtClean="0"/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請慎用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/>
              <a:t>TransactionScope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不需綁定於</a:t>
            </a:r>
            <a:r>
              <a:rPr lang="en-US" altLang="zh-TW" sz="2600" dirty="0" smtClean="0"/>
              <a:t>connection</a:t>
            </a:r>
            <a:r>
              <a:rPr lang="zh-TW" altLang="en-US" sz="2600" dirty="0" smtClean="0"/>
              <a:t>中，支援分散式交易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可</a:t>
            </a:r>
            <a:r>
              <a:rPr lang="zh-TW" altLang="en-US" sz="2600" dirty="0" smtClean="0"/>
              <a:t>偵測目前環境是否已經被其他</a:t>
            </a:r>
            <a:r>
              <a:rPr lang="en-US" altLang="zh-TW" sz="2600" dirty="0" err="1" smtClean="0"/>
              <a:t>TransactionScope</a:t>
            </a:r>
            <a:r>
              <a:rPr lang="zh-TW" altLang="en-US" sz="2600" dirty="0" smtClean="0"/>
              <a:t>涵蓋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請務必慎用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109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SQL Injection</a:t>
            </a:r>
            <a:endParaRPr lang="en-US" altLang="zh-TW" sz="16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/>
              <a:t>sqlString</a:t>
            </a:r>
            <a:r>
              <a:rPr lang="en-US" altLang="zh-TW" sz="2600" dirty="0" smtClean="0"/>
              <a:t> = “</a:t>
            </a:r>
            <a:r>
              <a:rPr lang="en-US" altLang="zh-TW" sz="2600" dirty="0" smtClean="0">
                <a:solidFill>
                  <a:srgbClr val="FF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+"'</a:t>
            </a:r>
            <a:r>
              <a:rPr lang="en-US" altLang="zh-TW" sz="2600" dirty="0" smtClean="0"/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err="1" smtClean="0"/>
              <a:t>pwd</a:t>
            </a:r>
            <a:r>
              <a:rPr lang="zh-TW" altLang="en-US" sz="2600" dirty="0" smtClean="0"/>
              <a:t>為</a:t>
            </a:r>
            <a:r>
              <a:rPr lang="en-US" altLang="zh-TW" sz="2600" dirty="0"/>
              <a:t>『</a:t>
            </a:r>
            <a:r>
              <a:rPr lang="en-US" altLang="zh-TW" sz="2600" dirty="0" smtClean="0"/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『';drop database </a:t>
            </a:r>
            <a:r>
              <a:rPr lang="en-US" altLang="zh-TW" sz="2600" dirty="0" err="1" smtClean="0"/>
              <a:t>northwind</a:t>
            </a:r>
            <a:r>
              <a:rPr lang="en-US" altLang="zh-TW" sz="2600" dirty="0" smtClean="0"/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err="1" smtClean="0"/>
              <a:t>DbParameter</a:t>
            </a:r>
            <a:r>
              <a:rPr lang="zh-TW" altLang="en-US" sz="3000" dirty="0" smtClean="0"/>
              <a:t>防止</a:t>
            </a:r>
            <a:r>
              <a:rPr lang="en-US" altLang="zh-TW" sz="3000" dirty="0" smtClean="0"/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34582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457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800" smtClean="0"/>
              <a:t>永遠使用</a:t>
            </a:r>
            <a:r>
              <a:rPr lang="en-US" altLang="zh-TW" sz="2800" smtClean="0"/>
              <a:t>throw</a:t>
            </a:r>
            <a:r>
              <a:rPr lang="zh-TW" altLang="en-US" sz="2800" smtClean="0"/>
              <a:t>，而不使用</a:t>
            </a:r>
            <a:r>
              <a:rPr lang="en-US" altLang="zh-TW" sz="280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</a:t>
            </a:r>
            <a:r>
              <a:rPr lang="zh-TW" altLang="en-US" sz="2000" smtClean="0"/>
              <a:t>保留底層拋出的錯誤堆疊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 ex</a:t>
            </a:r>
            <a:r>
              <a:rPr lang="zh-TW" altLang="en-US" sz="2000" smtClean="0"/>
              <a:t>將會重置錯誤堆疊，增加</a:t>
            </a:r>
            <a:r>
              <a:rPr lang="en-US" altLang="zh-TW" sz="2000" smtClean="0"/>
              <a:t>debug</a:t>
            </a:r>
            <a:r>
              <a:rPr lang="zh-TW" altLang="en-US" sz="2000" smtClean="0"/>
              <a:t>難度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743136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偵錯</a:t>
            </a:r>
            <a:endParaRPr lang="en-US" altLang="zh-TW" sz="16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F9</a:t>
            </a:r>
            <a:r>
              <a:rPr lang="zh-TW" altLang="en-US" sz="1800" smtClean="0"/>
              <a:t>加入</a:t>
            </a:r>
            <a:r>
              <a:rPr lang="en-US" altLang="zh-TW" sz="1800" smtClean="0"/>
              <a:t>/</a:t>
            </a:r>
            <a:r>
              <a:rPr lang="zh-TW" altLang="en-US" sz="1800" smtClean="0"/>
              <a:t>取消中斷點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設定中斷點條件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F5</a:t>
            </a:r>
            <a:r>
              <a:rPr lang="zh-TW" altLang="en-US" sz="1800" smtClean="0"/>
              <a:t>執行至下一個中斷點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F10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不進入子</a:t>
            </a:r>
            <a:r>
              <a:rPr lang="en-US" altLang="zh-TW" sz="1800" smtClean="0"/>
              <a:t>function)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F11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進入子</a:t>
            </a:r>
            <a:r>
              <a:rPr lang="en-US" altLang="zh-TW" sz="1800" smtClean="0"/>
              <a:t>function)</a:t>
            </a:r>
            <a:r>
              <a:rPr lang="zh-TW" altLang="en-US" sz="1800" smtClean="0"/>
              <a:t>、</a:t>
            </a:r>
            <a:r>
              <a:rPr lang="en-US" altLang="zh-TW" sz="1800" smtClean="0"/>
              <a:t>Shift+F11</a:t>
            </a:r>
            <a:r>
              <a:rPr lang="zh-TW" altLang="en-US" sz="1800" smtClean="0"/>
              <a:t>跳出子</a:t>
            </a:r>
            <a:r>
              <a:rPr lang="en-US" altLang="zh-TW" sz="1800" smtClean="0"/>
              <a:t>function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加入監看式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即時運算視窗</a:t>
            </a:r>
            <a:endParaRPr lang="en-US" altLang="zh-TW" sz="1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搜尋</a:t>
            </a:r>
            <a:endParaRPr lang="en-US" altLang="zh-TW" sz="2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F12</a:t>
            </a:r>
            <a:r>
              <a:rPr lang="zh-TW" altLang="en-US" sz="1800" smtClean="0"/>
              <a:t>移至定義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Shift+F12</a:t>
            </a:r>
            <a:r>
              <a:rPr lang="zh-TW" altLang="en-US" sz="1800" smtClean="0"/>
              <a:t>尋找所有參考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ctrl+-</a:t>
            </a:r>
            <a:r>
              <a:rPr lang="zh-TW" altLang="en-US" sz="1800" smtClean="0"/>
              <a:t>移至上一個游標處、</a:t>
            </a:r>
            <a:r>
              <a:rPr lang="en-US" altLang="zh-TW" sz="1800" smtClean="0"/>
              <a:t>ctrl+shift+- </a:t>
            </a:r>
            <a:r>
              <a:rPr lang="zh-TW" altLang="en-US" sz="1800" smtClean="0"/>
              <a:t>移至下一個游標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ctrl+g</a:t>
            </a:r>
            <a:r>
              <a:rPr lang="zh-TW" altLang="en-US" sz="1800" smtClean="0"/>
              <a:t>移至指定行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書籤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380294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切換程式語言顯示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常用文字處理功能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多行編輯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錄製巨集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搜尋及</a:t>
            </a:r>
            <a:r>
              <a:rPr lang="en-US" altLang="zh-TW" sz="2400" smtClean="0"/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29526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使用雙引號查詢完整詞彙 － </a:t>
            </a:r>
            <a:r>
              <a:rPr lang="en-US" altLang="zh-TW" sz="2400" smtClean="0"/>
              <a:t>"</a:t>
            </a:r>
            <a:r>
              <a:rPr lang="zh-TW" altLang="en-US" sz="2400" smtClean="0"/>
              <a:t>投資系統</a:t>
            </a:r>
            <a:r>
              <a:rPr lang="en-US" altLang="zh-TW" sz="2400" smtClean="0"/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使用減號排除指定關鍵字 － </a:t>
            </a:r>
            <a:r>
              <a:rPr lang="en-US" altLang="zh-TW" sz="2400" smtClean="0"/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site</a:t>
            </a:r>
            <a:r>
              <a:rPr lang="zh-TW" altLang="en-US" sz="2400" smtClean="0"/>
              <a:t>指定網域 － </a:t>
            </a:r>
            <a:r>
              <a:rPr lang="en-US" altLang="zh-TW" sz="2000" smtClean="0"/>
              <a:t>datareader site:msdn.microsoft.com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filetype</a:t>
            </a:r>
            <a:r>
              <a:rPr lang="zh-TW" altLang="en-US" sz="2400" smtClean="0"/>
              <a:t>指定檔案類型 － 投資 </a:t>
            </a:r>
            <a:r>
              <a:rPr lang="en-US" altLang="zh-TW" sz="2400" smtClean="0"/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適合用來查詢，不適合用來閱讀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有時切換為英文會比中文容易理解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260511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MSSQL</a:t>
            </a:r>
            <a:r>
              <a:rPr lang="zh-TW" altLang="en-US" sz="2000" b="1" dirty="0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INNER 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FULL OUTER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LEFT OUTER, RIGHT OUTER (</a:t>
            </a:r>
            <a:r>
              <a:rPr lang="zh-TW" altLang="en-US" sz="2000" dirty="0" smtClean="0"/>
              <a:t>主表的完全集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CROSS (T1 x T2)</a:t>
            </a:r>
            <a:endParaRPr lang="zh-TW" altLang="en-US" sz="2000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76" y="4941167"/>
            <a:ext cx="1962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362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發問時的描述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zh-TW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為什麼我的程式跑不出來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</a:t>
            </a:r>
            <a:r>
              <a:rPr lang="zh-TW" altLang="en-US" sz="2400" dirty="0" smtClean="0"/>
              <a:t>的程式要做什麼事情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我的</a:t>
            </a:r>
            <a:r>
              <a:rPr lang="zh-TW" altLang="en-US" sz="2400" dirty="0" smtClean="0"/>
              <a:t>程式主要的執行流程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目前在哪一個</a:t>
            </a:r>
            <a:r>
              <a:rPr lang="zh-TW" altLang="en-US" sz="2400" dirty="0" smtClean="0"/>
              <a:t>流程遇到問題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操作方式及錯誤訊息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我</a:t>
            </a:r>
            <a:r>
              <a:rPr lang="zh-TW" altLang="en-US" sz="2400" dirty="0"/>
              <a:t>已經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嘗試過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等方法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94205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96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入門系列文章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In91(ASP.Net</a:t>
            </a:r>
            <a:r>
              <a:rPr lang="zh-TW" altLang="en-US" sz="2000" smtClean="0"/>
              <a:t>居多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Gipi(</a:t>
            </a:r>
            <a:r>
              <a:rPr lang="zh-TW" altLang="en-US" sz="2000" smtClean="0"/>
              <a:t>已轉型為管理觀念，可參考舊文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技術文章訂閱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保哥 </a:t>
            </a:r>
            <a:r>
              <a:rPr lang="en-US" altLang="zh-TW" sz="2000" smtClean="0">
                <a:hlinkClick r:id="rId6"/>
              </a:rPr>
              <a:t>http://blog.miniasp.com/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078776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116652AD-862F-4BFC-956B-3767DEFF339B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814" y="3142523"/>
            <a:ext cx="6048375" cy="8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zh-TW" altLang="en-US" sz="4800" b="1" u="none">
                <a:solidFill>
                  <a:srgbClr val="4D4D4D"/>
                </a:solidFill>
              </a:rPr>
              <a:t>報告完畢，謝謝指教</a:t>
            </a:r>
          </a:p>
        </p:txBody>
      </p:sp>
    </p:spTree>
    <p:extLst>
      <p:ext uri="{BB962C8B-B14F-4D97-AF65-F5344CB8AC3E}">
        <p14:creationId xmlns:p14="http://schemas.microsoft.com/office/powerpoint/2010/main" val="3981691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運用</a:t>
            </a:r>
            <a:r>
              <a:rPr lang="en-US" altLang="zh-TW" sz="2000" smtClean="0"/>
              <a:t>IS NULL</a:t>
            </a:r>
            <a:r>
              <a:rPr lang="zh-TW" altLang="en-US" sz="2000" smtClean="0"/>
              <a:t>、</a:t>
            </a:r>
            <a:r>
              <a:rPr lang="en-US" altLang="zh-TW" sz="2000" smtClean="0"/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若針對</a:t>
            </a:r>
            <a:r>
              <a:rPr lang="en-US" altLang="zh-TW" sz="2000" smtClean="0"/>
              <a:t>LEFT JOIN</a:t>
            </a:r>
            <a:r>
              <a:rPr lang="zh-TW" altLang="en-US" sz="2000" smtClean="0"/>
              <a:t>或</a:t>
            </a:r>
            <a:r>
              <a:rPr lang="en-US" altLang="zh-TW" sz="2000" smtClean="0"/>
              <a:t>RIGHT JOIN</a:t>
            </a:r>
            <a:r>
              <a:rPr lang="zh-TW" altLang="en-US" sz="2000" smtClean="0"/>
              <a:t>中不一定有資料的</a:t>
            </a:r>
            <a:r>
              <a:rPr lang="en-US" altLang="zh-TW" sz="2000" smtClean="0"/>
              <a:t>Table</a:t>
            </a:r>
            <a:r>
              <a:rPr lang="zh-TW" altLang="en-US" sz="2000" smtClean="0"/>
              <a:t>指定特定值的</a:t>
            </a:r>
            <a:r>
              <a:rPr lang="en-US" altLang="zh-TW" sz="2000" smtClean="0"/>
              <a:t>WHERE</a:t>
            </a:r>
            <a:r>
              <a:rPr lang="zh-TW" altLang="en-US" sz="2000" smtClean="0"/>
              <a:t>條件，則其意涵等同於</a:t>
            </a:r>
            <a:r>
              <a:rPr lang="en-US" altLang="zh-TW" sz="2000" smtClean="0"/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2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若多筆資料中所有欄位的值都與其他筆資料完全相同，則只顯示一筆資料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顯示所有重複資料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63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子查詢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SELECT </a:t>
            </a:r>
            <a:r>
              <a:rPr lang="zh-TW" altLang="en-US" sz="2400" dirty="0" smtClean="0"/>
              <a:t>欄位</a:t>
            </a:r>
            <a:endParaRPr lang="en-US" altLang="zh-TW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不建議使用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EXIST</a:t>
            </a:r>
            <a:endParaRPr lang="en-US" altLang="zh-TW" sz="20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若子查詢有結果，則執行主查詢敘述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若子查詢無結果，則整個查詢皆無結果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92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後取得自動編號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sz="30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</a:t>
            </a:r>
            <a:r>
              <a:rPr lang="en-US" altLang="zh-TW" sz="2800" dirty="0" smtClean="0"/>
              <a:t>ELECT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IDENT_CURRENT('</a:t>
            </a:r>
            <a:r>
              <a:rPr lang="en-US" altLang="zh-TW" sz="2800" dirty="0" err="1" smtClean="0"/>
              <a:t>TableName</a:t>
            </a:r>
            <a:r>
              <a:rPr lang="en-US" altLang="zh-TW" sz="2800" dirty="0" smtClean="0"/>
              <a:t>')</a:t>
            </a: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/>
              <a:t>取得指定</a:t>
            </a:r>
            <a:r>
              <a:rPr lang="en-US" altLang="zh-TW" sz="2600" dirty="0" smtClean="0"/>
              <a:t>Table</a:t>
            </a:r>
            <a:r>
              <a:rPr lang="zh-TW" altLang="en-US" sz="2600" dirty="0" smtClean="0"/>
              <a:t>的目前自動編號</a:t>
            </a: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後取得受影響列數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664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時間日期轉換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varchar</a:t>
            </a:r>
            <a:r>
              <a:rPr lang="en-US" altLang="zh-TW" sz="2000" dirty="0" smtClean="0"/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datetime</a:t>
            </a:r>
            <a:r>
              <a:rPr lang="en-US" altLang="zh-TW" sz="2000" dirty="0" smtClean="0"/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hlinkClick r:id="rId3"/>
              </a:rPr>
              <a:t>http://msdn.microsoft.com/zh-tw/library/ms187928.aspx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928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TRUNCATE</a:t>
            </a:r>
            <a:r>
              <a:rPr lang="zh-TW" altLang="en-US" sz="3000" smtClean="0"/>
              <a:t>、</a:t>
            </a:r>
            <a:r>
              <a:rPr lang="en-US" altLang="zh-TW" sz="3000" smtClean="0"/>
              <a:t>DELETE</a:t>
            </a:r>
            <a:endParaRPr lang="zh-TW" altLang="en-US" sz="200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6043"/>
              </p:ext>
            </p:extLst>
          </p:nvPr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09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1677</Words>
  <Application>Microsoft Office PowerPoint</Application>
  <PresentationFormat>如螢幕大小 (4:3)</PresentationFormat>
  <Paragraphs>487</Paragraphs>
  <Slides>32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訓練</vt:lpstr>
      <vt:lpstr>資料庫程式開發概述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其他</vt:lpstr>
      <vt:lpstr> 其他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2015-02-25T14:00:20Z</dcterms:created>
  <dcterms:modified xsi:type="dcterms:W3CDTF">2015-02-25T14:17:50Z</dcterms:modified>
</cp:coreProperties>
</file>