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88" r:id="rId13"/>
    <p:sldId id="28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90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1" r:id="rId33"/>
    <p:sldId id="292" r:id="rId34"/>
    <p:sldId id="287" r:id="rId3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79CC93D-E52E-4D84-901B-11D7331DD495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88"/>
            <p14:sldId id="289"/>
            <p14:sldId id="270"/>
            <p14:sldId id="271"/>
            <p14:sldId id="272"/>
            <p14:sldId id="273"/>
            <p14:sldId id="274"/>
            <p14:sldId id="275"/>
            <p14:sldId id="276"/>
            <p14:sldId id="290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91"/>
            <p14:sldId id="292"/>
            <p14:sldId id="2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 varScale="1">
        <p:scale>
          <a:sx n="97" d="100"/>
          <a:sy n="97" d="100"/>
        </p:scale>
        <p:origin x="-15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24D88E-BFE1-4BED-8848-FE49CA9836B1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BBA7A074-C9E8-4ED1-B7E8-2CD5F3AEAD74}">
      <dgm:prSet phldrT="[文字]"/>
      <dgm:spPr/>
      <dgm:t>
        <a:bodyPr/>
        <a:lstStyle/>
        <a:p>
          <a:r>
            <a:rPr lang="en-US" altLang="zh-TW" dirty="0" err="1" smtClean="0"/>
            <a:t>DataSet</a:t>
          </a:r>
          <a:endParaRPr lang="zh-TW" altLang="en-US" dirty="0"/>
        </a:p>
      </dgm:t>
    </dgm:pt>
    <dgm:pt modelId="{BC347CC3-47A7-4037-9C24-2FF43D343877}" type="parTrans" cxnId="{9B971F94-B5A5-42DF-940C-A226A7FB586E}">
      <dgm:prSet/>
      <dgm:spPr/>
      <dgm:t>
        <a:bodyPr/>
        <a:lstStyle/>
        <a:p>
          <a:endParaRPr lang="zh-TW" altLang="en-US"/>
        </a:p>
      </dgm:t>
    </dgm:pt>
    <dgm:pt modelId="{16F12054-5C24-4C6C-BF8A-9184496AF6E3}" type="sibTrans" cxnId="{9B971F94-B5A5-42DF-940C-A226A7FB586E}">
      <dgm:prSet/>
      <dgm:spPr/>
      <dgm:t>
        <a:bodyPr/>
        <a:lstStyle/>
        <a:p>
          <a:endParaRPr lang="zh-TW" altLang="en-US"/>
        </a:p>
      </dgm:t>
    </dgm:pt>
    <dgm:pt modelId="{FB61D0EE-CDDA-4B12-BD79-60F0488060C8}">
      <dgm:prSet phldrT="[文字]"/>
      <dgm:spPr/>
      <dgm:t>
        <a:bodyPr/>
        <a:lstStyle/>
        <a:p>
          <a:r>
            <a:rPr lang="en-US" altLang="zh-TW" dirty="0" smtClean="0"/>
            <a:t>DataTable1</a:t>
          </a:r>
          <a:endParaRPr lang="zh-TW" altLang="en-US" dirty="0"/>
        </a:p>
      </dgm:t>
    </dgm:pt>
    <dgm:pt modelId="{FF863357-08E0-4839-B0FB-7DF7DE26F9B1}" type="parTrans" cxnId="{AF0F4BB3-6F02-4D90-AA49-B7C099B2D8E7}">
      <dgm:prSet/>
      <dgm:spPr/>
      <dgm:t>
        <a:bodyPr/>
        <a:lstStyle/>
        <a:p>
          <a:endParaRPr lang="zh-TW" altLang="en-US"/>
        </a:p>
      </dgm:t>
    </dgm:pt>
    <dgm:pt modelId="{08937197-B19F-46B0-83A2-6C3974D19A81}" type="sibTrans" cxnId="{AF0F4BB3-6F02-4D90-AA49-B7C099B2D8E7}">
      <dgm:prSet/>
      <dgm:spPr/>
      <dgm:t>
        <a:bodyPr/>
        <a:lstStyle/>
        <a:p>
          <a:endParaRPr lang="zh-TW" altLang="en-US"/>
        </a:p>
      </dgm:t>
    </dgm:pt>
    <dgm:pt modelId="{99474783-8B54-466A-A471-101DC33FD031}">
      <dgm:prSet phldrT="[文字]"/>
      <dgm:spPr/>
      <dgm:t>
        <a:bodyPr/>
        <a:lstStyle/>
        <a:p>
          <a:r>
            <a:rPr lang="en-US" altLang="zh-TW" dirty="0" smtClean="0"/>
            <a:t>DataRow1</a:t>
          </a:r>
          <a:endParaRPr lang="zh-TW" altLang="en-US" dirty="0"/>
        </a:p>
      </dgm:t>
    </dgm:pt>
    <dgm:pt modelId="{13CF6B60-657E-4E6D-B018-28ECCACD3D68}" type="parTrans" cxnId="{67CA65CE-3D57-49C0-815E-E3784E88253E}">
      <dgm:prSet/>
      <dgm:spPr/>
      <dgm:t>
        <a:bodyPr/>
        <a:lstStyle/>
        <a:p>
          <a:endParaRPr lang="zh-TW" altLang="en-US"/>
        </a:p>
      </dgm:t>
    </dgm:pt>
    <dgm:pt modelId="{B142AEE1-9084-46B7-B832-F6E11C249E19}" type="sibTrans" cxnId="{67CA65CE-3D57-49C0-815E-E3784E88253E}">
      <dgm:prSet/>
      <dgm:spPr/>
      <dgm:t>
        <a:bodyPr/>
        <a:lstStyle/>
        <a:p>
          <a:endParaRPr lang="zh-TW" altLang="en-US"/>
        </a:p>
      </dgm:t>
    </dgm:pt>
    <dgm:pt modelId="{475EC3C8-D01F-4450-BFD7-5DF9CF06765D}">
      <dgm:prSet phldrT="[文字]"/>
      <dgm:spPr/>
      <dgm:t>
        <a:bodyPr/>
        <a:lstStyle/>
        <a:p>
          <a:r>
            <a:rPr lang="en-US" altLang="zh-TW" dirty="0" smtClean="0"/>
            <a:t>DataTable2</a:t>
          </a:r>
          <a:endParaRPr lang="zh-TW" altLang="en-US" dirty="0"/>
        </a:p>
      </dgm:t>
    </dgm:pt>
    <dgm:pt modelId="{8114D7C4-1624-4EBC-965F-D93682902AF9}" type="parTrans" cxnId="{7E1DDC8E-8B72-4D79-90BF-87D7A6245487}">
      <dgm:prSet/>
      <dgm:spPr/>
      <dgm:t>
        <a:bodyPr/>
        <a:lstStyle/>
        <a:p>
          <a:endParaRPr lang="zh-TW" altLang="en-US"/>
        </a:p>
      </dgm:t>
    </dgm:pt>
    <dgm:pt modelId="{05B7D1A7-42A8-4CBB-AF88-C0F1787D37F1}" type="sibTrans" cxnId="{7E1DDC8E-8B72-4D79-90BF-87D7A6245487}">
      <dgm:prSet/>
      <dgm:spPr/>
      <dgm:t>
        <a:bodyPr/>
        <a:lstStyle/>
        <a:p>
          <a:endParaRPr lang="zh-TW" altLang="en-US"/>
        </a:p>
      </dgm:t>
    </dgm:pt>
    <dgm:pt modelId="{3FE1DB46-943E-480C-AA5F-C9C7E76DB3F2}">
      <dgm:prSet phldrT="[文字]"/>
      <dgm:spPr/>
      <dgm:t>
        <a:bodyPr/>
        <a:lstStyle/>
        <a:p>
          <a:r>
            <a:rPr lang="en-US" altLang="zh-TW" dirty="0" smtClean="0"/>
            <a:t>DataRow1</a:t>
          </a:r>
          <a:endParaRPr lang="zh-TW" altLang="en-US" dirty="0"/>
        </a:p>
      </dgm:t>
    </dgm:pt>
    <dgm:pt modelId="{387E1308-DF0C-4E10-BE5A-29CFABBFE22C}" type="parTrans" cxnId="{0923DE70-54E4-4204-9D9B-966D5C65CCD6}">
      <dgm:prSet/>
      <dgm:spPr/>
      <dgm:t>
        <a:bodyPr/>
        <a:lstStyle/>
        <a:p>
          <a:endParaRPr lang="zh-TW" altLang="en-US"/>
        </a:p>
      </dgm:t>
    </dgm:pt>
    <dgm:pt modelId="{388A279F-8CBA-48E5-809E-B06B75584632}" type="sibTrans" cxnId="{0923DE70-54E4-4204-9D9B-966D5C65CCD6}">
      <dgm:prSet/>
      <dgm:spPr/>
      <dgm:t>
        <a:bodyPr/>
        <a:lstStyle/>
        <a:p>
          <a:endParaRPr lang="zh-TW" altLang="en-US"/>
        </a:p>
      </dgm:t>
    </dgm:pt>
    <dgm:pt modelId="{E4D93C91-E751-4D38-AE53-4C3DFEDCCB72}">
      <dgm:prSet phldrT="[文字]"/>
      <dgm:spPr/>
      <dgm:t>
        <a:bodyPr/>
        <a:lstStyle/>
        <a:p>
          <a:r>
            <a:rPr lang="en-US" altLang="zh-TW" dirty="0" smtClean="0"/>
            <a:t>DataRow2</a:t>
          </a:r>
          <a:endParaRPr lang="zh-TW" altLang="en-US" dirty="0"/>
        </a:p>
      </dgm:t>
    </dgm:pt>
    <dgm:pt modelId="{2488ADFE-4B95-46DA-ACB7-3CDE84F98C9B}" type="parTrans" cxnId="{EC2DA88B-A87F-4BF9-AE0A-82F018BB817F}">
      <dgm:prSet/>
      <dgm:spPr/>
      <dgm:t>
        <a:bodyPr/>
        <a:lstStyle/>
        <a:p>
          <a:endParaRPr lang="zh-TW" altLang="en-US"/>
        </a:p>
      </dgm:t>
    </dgm:pt>
    <dgm:pt modelId="{ED665A4C-4265-414C-AB9D-95871256EE60}" type="sibTrans" cxnId="{EC2DA88B-A87F-4BF9-AE0A-82F018BB817F}">
      <dgm:prSet/>
      <dgm:spPr/>
      <dgm:t>
        <a:bodyPr/>
        <a:lstStyle/>
        <a:p>
          <a:endParaRPr lang="zh-TW" altLang="en-US"/>
        </a:p>
      </dgm:t>
    </dgm:pt>
    <dgm:pt modelId="{91629473-3362-4C03-87DD-AC2E3BA5282C}" type="pres">
      <dgm:prSet presAssocID="{1224D88E-BFE1-4BED-8848-FE49CA9836B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D073C2C-69B5-4B62-9176-9E5CF3E20492}" type="pres">
      <dgm:prSet presAssocID="{BBA7A074-C9E8-4ED1-B7E8-2CD5F3AEAD74}" presName="root1" presStyleCnt="0"/>
      <dgm:spPr/>
    </dgm:pt>
    <dgm:pt modelId="{6E72EB0F-FF1A-406F-B934-AD199277ED3B}" type="pres">
      <dgm:prSet presAssocID="{BBA7A074-C9E8-4ED1-B7E8-2CD5F3AEAD7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DFDE2AE-B58F-4676-BCDA-16C61698B9D2}" type="pres">
      <dgm:prSet presAssocID="{BBA7A074-C9E8-4ED1-B7E8-2CD5F3AEAD74}" presName="level2hierChild" presStyleCnt="0"/>
      <dgm:spPr/>
    </dgm:pt>
    <dgm:pt modelId="{A45ED2A3-FC42-496D-A3AC-C13583517347}" type="pres">
      <dgm:prSet presAssocID="{FF863357-08E0-4839-B0FB-7DF7DE26F9B1}" presName="conn2-1" presStyleLbl="parChTrans1D2" presStyleIdx="0" presStyleCnt="2"/>
      <dgm:spPr/>
      <dgm:t>
        <a:bodyPr/>
        <a:lstStyle/>
        <a:p>
          <a:endParaRPr lang="zh-TW" altLang="en-US"/>
        </a:p>
      </dgm:t>
    </dgm:pt>
    <dgm:pt modelId="{259D4E55-EABB-4E9D-A4A9-A3D0B3FD9EAA}" type="pres">
      <dgm:prSet presAssocID="{FF863357-08E0-4839-B0FB-7DF7DE26F9B1}" presName="connTx" presStyleLbl="parChTrans1D2" presStyleIdx="0" presStyleCnt="2"/>
      <dgm:spPr/>
      <dgm:t>
        <a:bodyPr/>
        <a:lstStyle/>
        <a:p>
          <a:endParaRPr lang="zh-TW" altLang="en-US"/>
        </a:p>
      </dgm:t>
    </dgm:pt>
    <dgm:pt modelId="{F25C8556-BF22-45E5-AA68-83B85317096B}" type="pres">
      <dgm:prSet presAssocID="{FB61D0EE-CDDA-4B12-BD79-60F0488060C8}" presName="root2" presStyleCnt="0"/>
      <dgm:spPr/>
    </dgm:pt>
    <dgm:pt modelId="{8EAC670A-1184-4AEB-A6EC-439218C7C28B}" type="pres">
      <dgm:prSet presAssocID="{FB61D0EE-CDDA-4B12-BD79-60F0488060C8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8F45511-DB08-46DA-A411-D102719ABB74}" type="pres">
      <dgm:prSet presAssocID="{FB61D0EE-CDDA-4B12-BD79-60F0488060C8}" presName="level3hierChild" presStyleCnt="0"/>
      <dgm:spPr/>
    </dgm:pt>
    <dgm:pt modelId="{EF30B777-E76E-476C-BA1C-8BC29D6C8E73}" type="pres">
      <dgm:prSet presAssocID="{13CF6B60-657E-4E6D-B018-28ECCACD3D68}" presName="conn2-1" presStyleLbl="parChTrans1D3" presStyleIdx="0" presStyleCnt="3"/>
      <dgm:spPr/>
      <dgm:t>
        <a:bodyPr/>
        <a:lstStyle/>
        <a:p>
          <a:endParaRPr lang="zh-TW" altLang="en-US"/>
        </a:p>
      </dgm:t>
    </dgm:pt>
    <dgm:pt modelId="{26817500-B4CF-4046-82B5-CC33F656B283}" type="pres">
      <dgm:prSet presAssocID="{13CF6B60-657E-4E6D-B018-28ECCACD3D68}" presName="connTx" presStyleLbl="parChTrans1D3" presStyleIdx="0" presStyleCnt="3"/>
      <dgm:spPr/>
      <dgm:t>
        <a:bodyPr/>
        <a:lstStyle/>
        <a:p>
          <a:endParaRPr lang="zh-TW" altLang="en-US"/>
        </a:p>
      </dgm:t>
    </dgm:pt>
    <dgm:pt modelId="{4D947F65-AD03-4FB4-848E-CF27B00DDC74}" type="pres">
      <dgm:prSet presAssocID="{99474783-8B54-466A-A471-101DC33FD031}" presName="root2" presStyleCnt="0"/>
      <dgm:spPr/>
    </dgm:pt>
    <dgm:pt modelId="{155E8BBD-A61F-4451-84BA-03AEE4DA6997}" type="pres">
      <dgm:prSet presAssocID="{99474783-8B54-466A-A471-101DC33FD031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5891F08-D847-4215-94C7-5B575945C4F3}" type="pres">
      <dgm:prSet presAssocID="{99474783-8B54-466A-A471-101DC33FD031}" presName="level3hierChild" presStyleCnt="0"/>
      <dgm:spPr/>
    </dgm:pt>
    <dgm:pt modelId="{C8F906B3-8F3B-4E7F-813B-AA94BF06722F}" type="pres">
      <dgm:prSet presAssocID="{8114D7C4-1624-4EBC-965F-D93682902AF9}" presName="conn2-1" presStyleLbl="parChTrans1D2" presStyleIdx="1" presStyleCnt="2"/>
      <dgm:spPr/>
      <dgm:t>
        <a:bodyPr/>
        <a:lstStyle/>
        <a:p>
          <a:endParaRPr lang="zh-TW" altLang="en-US"/>
        </a:p>
      </dgm:t>
    </dgm:pt>
    <dgm:pt modelId="{316D97B6-C309-462D-9E98-CF37FEC37622}" type="pres">
      <dgm:prSet presAssocID="{8114D7C4-1624-4EBC-965F-D93682902AF9}" presName="connTx" presStyleLbl="parChTrans1D2" presStyleIdx="1" presStyleCnt="2"/>
      <dgm:spPr/>
      <dgm:t>
        <a:bodyPr/>
        <a:lstStyle/>
        <a:p>
          <a:endParaRPr lang="zh-TW" altLang="en-US"/>
        </a:p>
      </dgm:t>
    </dgm:pt>
    <dgm:pt modelId="{9C746BA3-6A77-4983-84EB-E2A162B3F40E}" type="pres">
      <dgm:prSet presAssocID="{475EC3C8-D01F-4450-BFD7-5DF9CF06765D}" presName="root2" presStyleCnt="0"/>
      <dgm:spPr/>
    </dgm:pt>
    <dgm:pt modelId="{76E8EB8B-3E9C-4F1C-B23F-1042AACA9277}" type="pres">
      <dgm:prSet presAssocID="{475EC3C8-D01F-4450-BFD7-5DF9CF06765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D9FFF30-ABE8-4D8A-AD3B-E17DFA2D01F2}" type="pres">
      <dgm:prSet presAssocID="{475EC3C8-D01F-4450-BFD7-5DF9CF06765D}" presName="level3hierChild" presStyleCnt="0"/>
      <dgm:spPr/>
    </dgm:pt>
    <dgm:pt modelId="{28D6D5E0-1F68-4559-AE95-1F3419ECF491}" type="pres">
      <dgm:prSet presAssocID="{387E1308-DF0C-4E10-BE5A-29CFABBFE22C}" presName="conn2-1" presStyleLbl="parChTrans1D3" presStyleIdx="1" presStyleCnt="3"/>
      <dgm:spPr/>
      <dgm:t>
        <a:bodyPr/>
        <a:lstStyle/>
        <a:p>
          <a:endParaRPr lang="zh-TW" altLang="en-US"/>
        </a:p>
      </dgm:t>
    </dgm:pt>
    <dgm:pt modelId="{D5B7BFB3-DCED-4B54-A641-13C097E90730}" type="pres">
      <dgm:prSet presAssocID="{387E1308-DF0C-4E10-BE5A-29CFABBFE22C}" presName="connTx" presStyleLbl="parChTrans1D3" presStyleIdx="1" presStyleCnt="3"/>
      <dgm:spPr/>
      <dgm:t>
        <a:bodyPr/>
        <a:lstStyle/>
        <a:p>
          <a:endParaRPr lang="zh-TW" altLang="en-US"/>
        </a:p>
      </dgm:t>
    </dgm:pt>
    <dgm:pt modelId="{1EC09754-3A9A-428C-AEAD-7D0589872AC9}" type="pres">
      <dgm:prSet presAssocID="{3FE1DB46-943E-480C-AA5F-C9C7E76DB3F2}" presName="root2" presStyleCnt="0"/>
      <dgm:spPr/>
    </dgm:pt>
    <dgm:pt modelId="{E966AD9F-F754-43FE-91E4-F5CAD423C3B0}" type="pres">
      <dgm:prSet presAssocID="{3FE1DB46-943E-480C-AA5F-C9C7E76DB3F2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2A9DFDD-24D7-4CCB-A390-CC67E90E536A}" type="pres">
      <dgm:prSet presAssocID="{3FE1DB46-943E-480C-AA5F-C9C7E76DB3F2}" presName="level3hierChild" presStyleCnt="0"/>
      <dgm:spPr/>
    </dgm:pt>
    <dgm:pt modelId="{7CAD4DB3-AAFD-4874-BF2C-0DC4DEADEA2A}" type="pres">
      <dgm:prSet presAssocID="{2488ADFE-4B95-46DA-ACB7-3CDE84F98C9B}" presName="conn2-1" presStyleLbl="parChTrans1D3" presStyleIdx="2" presStyleCnt="3"/>
      <dgm:spPr/>
      <dgm:t>
        <a:bodyPr/>
        <a:lstStyle/>
        <a:p>
          <a:endParaRPr lang="zh-TW" altLang="en-US"/>
        </a:p>
      </dgm:t>
    </dgm:pt>
    <dgm:pt modelId="{8C87E999-6DD4-4F6F-9BF9-0B0827376569}" type="pres">
      <dgm:prSet presAssocID="{2488ADFE-4B95-46DA-ACB7-3CDE84F98C9B}" presName="connTx" presStyleLbl="parChTrans1D3" presStyleIdx="2" presStyleCnt="3"/>
      <dgm:spPr/>
      <dgm:t>
        <a:bodyPr/>
        <a:lstStyle/>
        <a:p>
          <a:endParaRPr lang="zh-TW" altLang="en-US"/>
        </a:p>
      </dgm:t>
    </dgm:pt>
    <dgm:pt modelId="{EC3D34FC-007B-4FC2-9D87-74BF2E2DA2DD}" type="pres">
      <dgm:prSet presAssocID="{E4D93C91-E751-4D38-AE53-4C3DFEDCCB72}" presName="root2" presStyleCnt="0"/>
      <dgm:spPr/>
    </dgm:pt>
    <dgm:pt modelId="{B4DB6ABD-736C-44E2-B97B-3D3C7B491AC4}" type="pres">
      <dgm:prSet presAssocID="{E4D93C91-E751-4D38-AE53-4C3DFEDCCB72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EC0FFF7-8EA1-42D9-94A4-B6C14299192C}" type="pres">
      <dgm:prSet presAssocID="{E4D93C91-E751-4D38-AE53-4C3DFEDCCB72}" presName="level3hierChild" presStyleCnt="0"/>
      <dgm:spPr/>
    </dgm:pt>
  </dgm:ptLst>
  <dgm:cxnLst>
    <dgm:cxn modelId="{C0918A6A-AF65-4E51-B987-9EDD5312843D}" type="presOf" srcId="{3FE1DB46-943E-480C-AA5F-C9C7E76DB3F2}" destId="{E966AD9F-F754-43FE-91E4-F5CAD423C3B0}" srcOrd="0" destOrd="0" presId="urn:microsoft.com/office/officeart/2005/8/layout/hierarchy2"/>
    <dgm:cxn modelId="{9AB6EBEF-FDD5-441A-846B-490194B87E25}" type="presOf" srcId="{387E1308-DF0C-4E10-BE5A-29CFABBFE22C}" destId="{28D6D5E0-1F68-4559-AE95-1F3419ECF491}" srcOrd="0" destOrd="0" presId="urn:microsoft.com/office/officeart/2005/8/layout/hierarchy2"/>
    <dgm:cxn modelId="{F9F7819F-374D-4942-B31A-046998955451}" type="presOf" srcId="{13CF6B60-657E-4E6D-B018-28ECCACD3D68}" destId="{26817500-B4CF-4046-82B5-CC33F656B283}" srcOrd="1" destOrd="0" presId="urn:microsoft.com/office/officeart/2005/8/layout/hierarchy2"/>
    <dgm:cxn modelId="{1D930514-6437-41F0-9D08-24E9D71E6707}" type="presOf" srcId="{FF863357-08E0-4839-B0FB-7DF7DE26F9B1}" destId="{A45ED2A3-FC42-496D-A3AC-C13583517347}" srcOrd="0" destOrd="0" presId="urn:microsoft.com/office/officeart/2005/8/layout/hierarchy2"/>
    <dgm:cxn modelId="{DCB5964A-B5B7-4D4A-83FC-7D7D2160DD27}" type="presOf" srcId="{1224D88E-BFE1-4BED-8848-FE49CA9836B1}" destId="{91629473-3362-4C03-87DD-AC2E3BA5282C}" srcOrd="0" destOrd="0" presId="urn:microsoft.com/office/officeart/2005/8/layout/hierarchy2"/>
    <dgm:cxn modelId="{3D4DC2C4-F477-475D-8E88-C1ADCFA12028}" type="presOf" srcId="{2488ADFE-4B95-46DA-ACB7-3CDE84F98C9B}" destId="{8C87E999-6DD4-4F6F-9BF9-0B0827376569}" srcOrd="1" destOrd="0" presId="urn:microsoft.com/office/officeart/2005/8/layout/hierarchy2"/>
    <dgm:cxn modelId="{7E1DDC8E-8B72-4D79-90BF-87D7A6245487}" srcId="{BBA7A074-C9E8-4ED1-B7E8-2CD5F3AEAD74}" destId="{475EC3C8-D01F-4450-BFD7-5DF9CF06765D}" srcOrd="1" destOrd="0" parTransId="{8114D7C4-1624-4EBC-965F-D93682902AF9}" sibTransId="{05B7D1A7-42A8-4CBB-AF88-C0F1787D37F1}"/>
    <dgm:cxn modelId="{EC2DA88B-A87F-4BF9-AE0A-82F018BB817F}" srcId="{475EC3C8-D01F-4450-BFD7-5DF9CF06765D}" destId="{E4D93C91-E751-4D38-AE53-4C3DFEDCCB72}" srcOrd="1" destOrd="0" parTransId="{2488ADFE-4B95-46DA-ACB7-3CDE84F98C9B}" sibTransId="{ED665A4C-4265-414C-AB9D-95871256EE60}"/>
    <dgm:cxn modelId="{7F3AC9B0-EC8A-46B4-B88F-E7EB435B4239}" type="presOf" srcId="{E4D93C91-E751-4D38-AE53-4C3DFEDCCB72}" destId="{B4DB6ABD-736C-44E2-B97B-3D3C7B491AC4}" srcOrd="0" destOrd="0" presId="urn:microsoft.com/office/officeart/2005/8/layout/hierarchy2"/>
    <dgm:cxn modelId="{F027753F-6A26-4938-B095-B1BE08C8A046}" type="presOf" srcId="{387E1308-DF0C-4E10-BE5A-29CFABBFE22C}" destId="{D5B7BFB3-DCED-4B54-A641-13C097E90730}" srcOrd="1" destOrd="0" presId="urn:microsoft.com/office/officeart/2005/8/layout/hierarchy2"/>
    <dgm:cxn modelId="{AF0F4BB3-6F02-4D90-AA49-B7C099B2D8E7}" srcId="{BBA7A074-C9E8-4ED1-B7E8-2CD5F3AEAD74}" destId="{FB61D0EE-CDDA-4B12-BD79-60F0488060C8}" srcOrd="0" destOrd="0" parTransId="{FF863357-08E0-4839-B0FB-7DF7DE26F9B1}" sibTransId="{08937197-B19F-46B0-83A2-6C3974D19A81}"/>
    <dgm:cxn modelId="{91E67AF7-7935-4227-B9A0-79AA4B2A71DF}" type="presOf" srcId="{99474783-8B54-466A-A471-101DC33FD031}" destId="{155E8BBD-A61F-4451-84BA-03AEE4DA6997}" srcOrd="0" destOrd="0" presId="urn:microsoft.com/office/officeart/2005/8/layout/hierarchy2"/>
    <dgm:cxn modelId="{7842E858-4804-46A1-B20E-F04E09585397}" type="presOf" srcId="{FF863357-08E0-4839-B0FB-7DF7DE26F9B1}" destId="{259D4E55-EABB-4E9D-A4A9-A3D0B3FD9EAA}" srcOrd="1" destOrd="0" presId="urn:microsoft.com/office/officeart/2005/8/layout/hierarchy2"/>
    <dgm:cxn modelId="{6AC9C1FF-EAE1-4236-9AE6-AD7BB9D6354D}" type="presOf" srcId="{8114D7C4-1624-4EBC-965F-D93682902AF9}" destId="{C8F906B3-8F3B-4E7F-813B-AA94BF06722F}" srcOrd="0" destOrd="0" presId="urn:microsoft.com/office/officeart/2005/8/layout/hierarchy2"/>
    <dgm:cxn modelId="{DA31B800-FAE8-4A6A-9251-DEB52C6AFAB5}" type="presOf" srcId="{13CF6B60-657E-4E6D-B018-28ECCACD3D68}" destId="{EF30B777-E76E-476C-BA1C-8BC29D6C8E73}" srcOrd="0" destOrd="0" presId="urn:microsoft.com/office/officeart/2005/8/layout/hierarchy2"/>
    <dgm:cxn modelId="{49CD706A-CA24-4758-9302-B0AF8D3EC0FF}" type="presOf" srcId="{2488ADFE-4B95-46DA-ACB7-3CDE84F98C9B}" destId="{7CAD4DB3-AAFD-4874-BF2C-0DC4DEADEA2A}" srcOrd="0" destOrd="0" presId="urn:microsoft.com/office/officeart/2005/8/layout/hierarchy2"/>
    <dgm:cxn modelId="{D0A9C8B0-AE01-483B-8C7D-169AE9A4B1D4}" type="presOf" srcId="{FB61D0EE-CDDA-4B12-BD79-60F0488060C8}" destId="{8EAC670A-1184-4AEB-A6EC-439218C7C28B}" srcOrd="0" destOrd="0" presId="urn:microsoft.com/office/officeart/2005/8/layout/hierarchy2"/>
    <dgm:cxn modelId="{E631FFA3-25BB-44DC-9B02-C9F7E2152109}" type="presOf" srcId="{475EC3C8-D01F-4450-BFD7-5DF9CF06765D}" destId="{76E8EB8B-3E9C-4F1C-B23F-1042AACA9277}" srcOrd="0" destOrd="0" presId="urn:microsoft.com/office/officeart/2005/8/layout/hierarchy2"/>
    <dgm:cxn modelId="{67CA65CE-3D57-49C0-815E-E3784E88253E}" srcId="{FB61D0EE-CDDA-4B12-BD79-60F0488060C8}" destId="{99474783-8B54-466A-A471-101DC33FD031}" srcOrd="0" destOrd="0" parTransId="{13CF6B60-657E-4E6D-B018-28ECCACD3D68}" sibTransId="{B142AEE1-9084-46B7-B832-F6E11C249E19}"/>
    <dgm:cxn modelId="{9B971F94-B5A5-42DF-940C-A226A7FB586E}" srcId="{1224D88E-BFE1-4BED-8848-FE49CA9836B1}" destId="{BBA7A074-C9E8-4ED1-B7E8-2CD5F3AEAD74}" srcOrd="0" destOrd="0" parTransId="{BC347CC3-47A7-4037-9C24-2FF43D343877}" sibTransId="{16F12054-5C24-4C6C-BF8A-9184496AF6E3}"/>
    <dgm:cxn modelId="{0923DE70-54E4-4204-9D9B-966D5C65CCD6}" srcId="{475EC3C8-D01F-4450-BFD7-5DF9CF06765D}" destId="{3FE1DB46-943E-480C-AA5F-C9C7E76DB3F2}" srcOrd="0" destOrd="0" parTransId="{387E1308-DF0C-4E10-BE5A-29CFABBFE22C}" sibTransId="{388A279F-8CBA-48E5-809E-B06B75584632}"/>
    <dgm:cxn modelId="{2C8BAA94-1EC3-4A37-AE4E-13CA9D187555}" type="presOf" srcId="{8114D7C4-1624-4EBC-965F-D93682902AF9}" destId="{316D97B6-C309-462D-9E98-CF37FEC37622}" srcOrd="1" destOrd="0" presId="urn:microsoft.com/office/officeart/2005/8/layout/hierarchy2"/>
    <dgm:cxn modelId="{3E76A8FF-B8CA-4EDE-9C6B-41128AF63B25}" type="presOf" srcId="{BBA7A074-C9E8-4ED1-B7E8-2CD5F3AEAD74}" destId="{6E72EB0F-FF1A-406F-B934-AD199277ED3B}" srcOrd="0" destOrd="0" presId="urn:microsoft.com/office/officeart/2005/8/layout/hierarchy2"/>
    <dgm:cxn modelId="{AD3E842A-9BAB-44AE-9FAD-943397D4578D}" type="presParOf" srcId="{91629473-3362-4C03-87DD-AC2E3BA5282C}" destId="{6D073C2C-69B5-4B62-9176-9E5CF3E20492}" srcOrd="0" destOrd="0" presId="urn:microsoft.com/office/officeart/2005/8/layout/hierarchy2"/>
    <dgm:cxn modelId="{9307540A-DC15-4E6F-A138-4FB77643DA3A}" type="presParOf" srcId="{6D073C2C-69B5-4B62-9176-9E5CF3E20492}" destId="{6E72EB0F-FF1A-406F-B934-AD199277ED3B}" srcOrd="0" destOrd="0" presId="urn:microsoft.com/office/officeart/2005/8/layout/hierarchy2"/>
    <dgm:cxn modelId="{372AC426-82A6-43A6-8A4D-73B7F17A3C20}" type="presParOf" srcId="{6D073C2C-69B5-4B62-9176-9E5CF3E20492}" destId="{DDFDE2AE-B58F-4676-BCDA-16C61698B9D2}" srcOrd="1" destOrd="0" presId="urn:microsoft.com/office/officeart/2005/8/layout/hierarchy2"/>
    <dgm:cxn modelId="{19B55A3C-8848-4626-857E-55FA4420DB7D}" type="presParOf" srcId="{DDFDE2AE-B58F-4676-BCDA-16C61698B9D2}" destId="{A45ED2A3-FC42-496D-A3AC-C13583517347}" srcOrd="0" destOrd="0" presId="urn:microsoft.com/office/officeart/2005/8/layout/hierarchy2"/>
    <dgm:cxn modelId="{A2E7CC87-EBA7-4587-8211-04A2D40F56C6}" type="presParOf" srcId="{A45ED2A3-FC42-496D-A3AC-C13583517347}" destId="{259D4E55-EABB-4E9D-A4A9-A3D0B3FD9EAA}" srcOrd="0" destOrd="0" presId="urn:microsoft.com/office/officeart/2005/8/layout/hierarchy2"/>
    <dgm:cxn modelId="{5161ED20-C7D4-471A-BDC2-3ED36F5F0564}" type="presParOf" srcId="{DDFDE2AE-B58F-4676-BCDA-16C61698B9D2}" destId="{F25C8556-BF22-45E5-AA68-83B85317096B}" srcOrd="1" destOrd="0" presId="urn:microsoft.com/office/officeart/2005/8/layout/hierarchy2"/>
    <dgm:cxn modelId="{9F789B1D-B510-423D-99AE-63DD42394F48}" type="presParOf" srcId="{F25C8556-BF22-45E5-AA68-83B85317096B}" destId="{8EAC670A-1184-4AEB-A6EC-439218C7C28B}" srcOrd="0" destOrd="0" presId="urn:microsoft.com/office/officeart/2005/8/layout/hierarchy2"/>
    <dgm:cxn modelId="{1A96DCE8-CB0C-4DE7-AC77-B090C20F6CB0}" type="presParOf" srcId="{F25C8556-BF22-45E5-AA68-83B85317096B}" destId="{F8F45511-DB08-46DA-A411-D102719ABB74}" srcOrd="1" destOrd="0" presId="urn:microsoft.com/office/officeart/2005/8/layout/hierarchy2"/>
    <dgm:cxn modelId="{E3BA89D3-120F-4BEE-81C4-78E73E0BECD3}" type="presParOf" srcId="{F8F45511-DB08-46DA-A411-D102719ABB74}" destId="{EF30B777-E76E-476C-BA1C-8BC29D6C8E73}" srcOrd="0" destOrd="0" presId="urn:microsoft.com/office/officeart/2005/8/layout/hierarchy2"/>
    <dgm:cxn modelId="{74817945-EA9D-4427-B658-5197D984E9D2}" type="presParOf" srcId="{EF30B777-E76E-476C-BA1C-8BC29D6C8E73}" destId="{26817500-B4CF-4046-82B5-CC33F656B283}" srcOrd="0" destOrd="0" presId="urn:microsoft.com/office/officeart/2005/8/layout/hierarchy2"/>
    <dgm:cxn modelId="{21FE82D3-F61C-4BA7-9FCF-FA88C844B1E8}" type="presParOf" srcId="{F8F45511-DB08-46DA-A411-D102719ABB74}" destId="{4D947F65-AD03-4FB4-848E-CF27B00DDC74}" srcOrd="1" destOrd="0" presId="urn:microsoft.com/office/officeart/2005/8/layout/hierarchy2"/>
    <dgm:cxn modelId="{CB694F28-3F07-4A90-ACCE-5D6A303025FD}" type="presParOf" srcId="{4D947F65-AD03-4FB4-848E-CF27B00DDC74}" destId="{155E8BBD-A61F-4451-84BA-03AEE4DA6997}" srcOrd="0" destOrd="0" presId="urn:microsoft.com/office/officeart/2005/8/layout/hierarchy2"/>
    <dgm:cxn modelId="{44AEDEA3-0760-454A-A440-D632F32BB341}" type="presParOf" srcId="{4D947F65-AD03-4FB4-848E-CF27B00DDC74}" destId="{E5891F08-D847-4215-94C7-5B575945C4F3}" srcOrd="1" destOrd="0" presId="urn:microsoft.com/office/officeart/2005/8/layout/hierarchy2"/>
    <dgm:cxn modelId="{6D3F7A76-11AA-4B6E-BA9D-B0D994F91E15}" type="presParOf" srcId="{DDFDE2AE-B58F-4676-BCDA-16C61698B9D2}" destId="{C8F906B3-8F3B-4E7F-813B-AA94BF06722F}" srcOrd="2" destOrd="0" presId="urn:microsoft.com/office/officeart/2005/8/layout/hierarchy2"/>
    <dgm:cxn modelId="{8A15A31E-4BBB-4494-9EF2-64B4DF2B16C0}" type="presParOf" srcId="{C8F906B3-8F3B-4E7F-813B-AA94BF06722F}" destId="{316D97B6-C309-462D-9E98-CF37FEC37622}" srcOrd="0" destOrd="0" presId="urn:microsoft.com/office/officeart/2005/8/layout/hierarchy2"/>
    <dgm:cxn modelId="{18A2FE12-77C6-46EA-A345-81BE44CED7F2}" type="presParOf" srcId="{DDFDE2AE-B58F-4676-BCDA-16C61698B9D2}" destId="{9C746BA3-6A77-4983-84EB-E2A162B3F40E}" srcOrd="3" destOrd="0" presId="urn:microsoft.com/office/officeart/2005/8/layout/hierarchy2"/>
    <dgm:cxn modelId="{D827FDAF-BDEE-4556-98E9-792C7F1EC920}" type="presParOf" srcId="{9C746BA3-6A77-4983-84EB-E2A162B3F40E}" destId="{76E8EB8B-3E9C-4F1C-B23F-1042AACA9277}" srcOrd="0" destOrd="0" presId="urn:microsoft.com/office/officeart/2005/8/layout/hierarchy2"/>
    <dgm:cxn modelId="{4A28044D-2775-462B-9FC8-C68D3A79461A}" type="presParOf" srcId="{9C746BA3-6A77-4983-84EB-E2A162B3F40E}" destId="{AD9FFF30-ABE8-4D8A-AD3B-E17DFA2D01F2}" srcOrd="1" destOrd="0" presId="urn:microsoft.com/office/officeart/2005/8/layout/hierarchy2"/>
    <dgm:cxn modelId="{26DABD10-B3F9-4CA3-80E0-8E2609984A1B}" type="presParOf" srcId="{AD9FFF30-ABE8-4D8A-AD3B-E17DFA2D01F2}" destId="{28D6D5E0-1F68-4559-AE95-1F3419ECF491}" srcOrd="0" destOrd="0" presId="urn:microsoft.com/office/officeart/2005/8/layout/hierarchy2"/>
    <dgm:cxn modelId="{57FB4AD6-65D5-46DC-947C-A30922251401}" type="presParOf" srcId="{28D6D5E0-1F68-4559-AE95-1F3419ECF491}" destId="{D5B7BFB3-DCED-4B54-A641-13C097E90730}" srcOrd="0" destOrd="0" presId="urn:microsoft.com/office/officeart/2005/8/layout/hierarchy2"/>
    <dgm:cxn modelId="{2E6F3A70-EA36-4550-ABAB-EDEECE04A213}" type="presParOf" srcId="{AD9FFF30-ABE8-4D8A-AD3B-E17DFA2D01F2}" destId="{1EC09754-3A9A-428C-AEAD-7D0589872AC9}" srcOrd="1" destOrd="0" presId="urn:microsoft.com/office/officeart/2005/8/layout/hierarchy2"/>
    <dgm:cxn modelId="{A08E23F9-5D8A-494B-919A-54E619D14198}" type="presParOf" srcId="{1EC09754-3A9A-428C-AEAD-7D0589872AC9}" destId="{E966AD9F-F754-43FE-91E4-F5CAD423C3B0}" srcOrd="0" destOrd="0" presId="urn:microsoft.com/office/officeart/2005/8/layout/hierarchy2"/>
    <dgm:cxn modelId="{918E13E2-45CB-4E7B-BF58-33A531B5BED0}" type="presParOf" srcId="{1EC09754-3A9A-428C-AEAD-7D0589872AC9}" destId="{A2A9DFDD-24D7-4CCB-A390-CC67E90E536A}" srcOrd="1" destOrd="0" presId="urn:microsoft.com/office/officeart/2005/8/layout/hierarchy2"/>
    <dgm:cxn modelId="{D6BC2331-26A9-4170-B94C-39AFBC2C00E3}" type="presParOf" srcId="{AD9FFF30-ABE8-4D8A-AD3B-E17DFA2D01F2}" destId="{7CAD4DB3-AAFD-4874-BF2C-0DC4DEADEA2A}" srcOrd="2" destOrd="0" presId="urn:microsoft.com/office/officeart/2005/8/layout/hierarchy2"/>
    <dgm:cxn modelId="{84D6F704-5D49-4B52-92E5-409BDE5620DB}" type="presParOf" srcId="{7CAD4DB3-AAFD-4874-BF2C-0DC4DEADEA2A}" destId="{8C87E999-6DD4-4F6F-9BF9-0B0827376569}" srcOrd="0" destOrd="0" presId="urn:microsoft.com/office/officeart/2005/8/layout/hierarchy2"/>
    <dgm:cxn modelId="{79AD22BA-5B70-4899-AEBA-F058F73E5962}" type="presParOf" srcId="{AD9FFF30-ABE8-4D8A-AD3B-E17DFA2D01F2}" destId="{EC3D34FC-007B-4FC2-9D87-74BF2E2DA2DD}" srcOrd="3" destOrd="0" presId="urn:microsoft.com/office/officeart/2005/8/layout/hierarchy2"/>
    <dgm:cxn modelId="{D9FB46B8-BFCB-4D72-9198-B5984E10037D}" type="presParOf" srcId="{EC3D34FC-007B-4FC2-9D87-74BF2E2DA2DD}" destId="{B4DB6ABD-736C-44E2-B97B-3D3C7B491AC4}" srcOrd="0" destOrd="0" presId="urn:microsoft.com/office/officeart/2005/8/layout/hierarchy2"/>
    <dgm:cxn modelId="{3FF5913C-BCCD-449E-BB2F-447049DE4A55}" type="presParOf" srcId="{EC3D34FC-007B-4FC2-9D87-74BF2E2DA2DD}" destId="{4EC0FFF7-8EA1-42D9-94A4-B6C14299192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2EB0F-FF1A-406F-B934-AD199277ED3B}">
      <dsp:nvSpPr>
        <dsp:cNvPr id="0" name=""/>
        <dsp:cNvSpPr/>
      </dsp:nvSpPr>
      <dsp:spPr>
        <a:xfrm>
          <a:off x="298" y="529993"/>
          <a:ext cx="1200474" cy="6002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err="1" smtClean="0"/>
            <a:t>DataSet</a:t>
          </a:r>
          <a:endParaRPr lang="zh-TW" altLang="en-US" sz="1900" kern="1200" dirty="0"/>
        </a:p>
      </dsp:txBody>
      <dsp:txXfrm>
        <a:off x="17878" y="547573"/>
        <a:ext cx="1165314" cy="565077"/>
      </dsp:txXfrm>
    </dsp:sp>
    <dsp:sp modelId="{A45ED2A3-FC42-496D-A3AC-C13583517347}">
      <dsp:nvSpPr>
        <dsp:cNvPr id="0" name=""/>
        <dsp:cNvSpPr/>
      </dsp:nvSpPr>
      <dsp:spPr>
        <a:xfrm rot="18770822">
          <a:off x="1087809" y="544321"/>
          <a:ext cx="706116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706116" y="2693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1423215" y="553606"/>
        <a:ext cx="35305" cy="35305"/>
      </dsp:txXfrm>
    </dsp:sp>
    <dsp:sp modelId="{8EAC670A-1184-4AEB-A6EC-439218C7C28B}">
      <dsp:nvSpPr>
        <dsp:cNvPr id="0" name=""/>
        <dsp:cNvSpPr/>
      </dsp:nvSpPr>
      <dsp:spPr>
        <a:xfrm>
          <a:off x="1680962" y="12288"/>
          <a:ext cx="1200474" cy="60023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DataTable1</a:t>
          </a:r>
          <a:endParaRPr lang="zh-TW" altLang="en-US" sz="1900" kern="1200" dirty="0"/>
        </a:p>
      </dsp:txBody>
      <dsp:txXfrm>
        <a:off x="1698542" y="29868"/>
        <a:ext cx="1165314" cy="565077"/>
      </dsp:txXfrm>
    </dsp:sp>
    <dsp:sp modelId="{EF30B777-E76E-476C-BA1C-8BC29D6C8E73}">
      <dsp:nvSpPr>
        <dsp:cNvPr id="0" name=""/>
        <dsp:cNvSpPr/>
      </dsp:nvSpPr>
      <dsp:spPr>
        <a:xfrm>
          <a:off x="2881437" y="285468"/>
          <a:ext cx="480189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480189" y="2693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109527" y="300402"/>
        <a:ext cx="24009" cy="24009"/>
      </dsp:txXfrm>
    </dsp:sp>
    <dsp:sp modelId="{155E8BBD-A61F-4451-84BA-03AEE4DA6997}">
      <dsp:nvSpPr>
        <dsp:cNvPr id="0" name=""/>
        <dsp:cNvSpPr/>
      </dsp:nvSpPr>
      <dsp:spPr>
        <a:xfrm>
          <a:off x="3361626" y="12288"/>
          <a:ext cx="1200474" cy="600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DataRow1</a:t>
          </a:r>
          <a:endParaRPr lang="zh-TW" altLang="en-US" sz="1900" kern="1200" dirty="0"/>
        </a:p>
      </dsp:txBody>
      <dsp:txXfrm>
        <a:off x="3379206" y="29868"/>
        <a:ext cx="1165314" cy="565077"/>
      </dsp:txXfrm>
    </dsp:sp>
    <dsp:sp modelId="{C8F906B3-8F3B-4E7F-813B-AA94BF06722F}">
      <dsp:nvSpPr>
        <dsp:cNvPr id="0" name=""/>
        <dsp:cNvSpPr/>
      </dsp:nvSpPr>
      <dsp:spPr>
        <a:xfrm rot="2829178">
          <a:off x="1087809" y="1062025"/>
          <a:ext cx="706116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706116" y="2693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1423215" y="1071311"/>
        <a:ext cx="35305" cy="35305"/>
      </dsp:txXfrm>
    </dsp:sp>
    <dsp:sp modelId="{76E8EB8B-3E9C-4F1C-B23F-1042AACA9277}">
      <dsp:nvSpPr>
        <dsp:cNvPr id="0" name=""/>
        <dsp:cNvSpPr/>
      </dsp:nvSpPr>
      <dsp:spPr>
        <a:xfrm>
          <a:off x="1680962" y="1047697"/>
          <a:ext cx="1200474" cy="60023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DataTable2</a:t>
          </a:r>
          <a:endParaRPr lang="zh-TW" altLang="en-US" sz="1900" kern="1200" dirty="0"/>
        </a:p>
      </dsp:txBody>
      <dsp:txXfrm>
        <a:off x="1698542" y="1065277"/>
        <a:ext cx="1165314" cy="565077"/>
      </dsp:txXfrm>
    </dsp:sp>
    <dsp:sp modelId="{28D6D5E0-1F68-4559-AE95-1F3419ECF491}">
      <dsp:nvSpPr>
        <dsp:cNvPr id="0" name=""/>
        <dsp:cNvSpPr/>
      </dsp:nvSpPr>
      <dsp:spPr>
        <a:xfrm rot="19457599">
          <a:off x="2825854" y="1148309"/>
          <a:ext cx="591355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591355" y="2693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106748" y="1160464"/>
        <a:ext cx="29567" cy="29567"/>
      </dsp:txXfrm>
    </dsp:sp>
    <dsp:sp modelId="{E966AD9F-F754-43FE-91E4-F5CAD423C3B0}">
      <dsp:nvSpPr>
        <dsp:cNvPr id="0" name=""/>
        <dsp:cNvSpPr/>
      </dsp:nvSpPr>
      <dsp:spPr>
        <a:xfrm>
          <a:off x="3361626" y="702561"/>
          <a:ext cx="1200474" cy="600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DataRow1</a:t>
          </a:r>
          <a:endParaRPr lang="zh-TW" altLang="en-US" sz="1900" kern="1200" dirty="0"/>
        </a:p>
      </dsp:txBody>
      <dsp:txXfrm>
        <a:off x="3379206" y="720141"/>
        <a:ext cx="1165314" cy="565077"/>
      </dsp:txXfrm>
    </dsp:sp>
    <dsp:sp modelId="{7CAD4DB3-AAFD-4874-BF2C-0DC4DEADEA2A}">
      <dsp:nvSpPr>
        <dsp:cNvPr id="0" name=""/>
        <dsp:cNvSpPr/>
      </dsp:nvSpPr>
      <dsp:spPr>
        <a:xfrm rot="2142401">
          <a:off x="2825854" y="1493446"/>
          <a:ext cx="591355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591355" y="2693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106748" y="1505600"/>
        <a:ext cx="29567" cy="29567"/>
      </dsp:txXfrm>
    </dsp:sp>
    <dsp:sp modelId="{B4DB6ABD-736C-44E2-B97B-3D3C7B491AC4}">
      <dsp:nvSpPr>
        <dsp:cNvPr id="0" name=""/>
        <dsp:cNvSpPr/>
      </dsp:nvSpPr>
      <dsp:spPr>
        <a:xfrm>
          <a:off x="3361626" y="1392834"/>
          <a:ext cx="1200474" cy="600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DataRow2</a:t>
          </a:r>
          <a:endParaRPr lang="zh-TW" altLang="en-US" sz="1900" kern="1200" dirty="0"/>
        </a:p>
      </dsp:txBody>
      <dsp:txXfrm>
        <a:off x="3379206" y="1410414"/>
        <a:ext cx="1165314" cy="565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83FDC75-7F73-4A4A-A77C-09AADF00E0EA}" type="datetimeFigureOut">
              <a:rPr lang="en-US" altLang="zh-TW" smtClean="0"/>
              <a:pPr/>
              <a:t>2/25/2015</a:t>
            </a:fld>
            <a:endParaRPr 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459226BF-1F13-42D3-80DC-373E7ADD1EBC}" type="slidenum">
              <a:rPr lang="zh-TW" smtClean="0"/>
              <a:pPr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4265533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48AEF76B-3757-4A0B-AF93-28494465C1DD}" type="datetimeFigureOut">
              <a:pPr/>
              <a:t>12/17/2009</a:t>
            </a:fld>
            <a:endParaRPr 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75693FD4-8F83-4EF7-AC3F-0DC0388986B0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07072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zh-TW" smtClean="0"/>
              <a:pPr/>
              <a:t>1</a:t>
            </a:fld>
            <a:endParaRPr 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mtClean="0"/>
              <a:t>select * from </a:t>
            </a:r>
          </a:p>
          <a:p>
            <a:r>
              <a:rPr lang="en-US" altLang="zh-TW" smtClean="0"/>
              <a:t>(</a:t>
            </a:r>
          </a:p>
          <a:p>
            <a:r>
              <a:rPr lang="en-US" altLang="zh-TW" smtClean="0"/>
              <a:t>	select *, ROW_NUMBER() OVER(ORDER BY t1.ProductName) AS RowNum </a:t>
            </a:r>
          </a:p>
          <a:p>
            <a:r>
              <a:rPr lang="en-US" altLang="zh-TW" smtClean="0"/>
              <a:t>	from Products t1</a:t>
            </a:r>
          </a:p>
          <a:p>
            <a:r>
              <a:rPr lang="en-US" altLang="zh-TW" smtClean="0"/>
              <a:t>) t2</a:t>
            </a:r>
          </a:p>
          <a:p>
            <a:r>
              <a:rPr lang="en-US" altLang="zh-TW" smtClean="0"/>
              <a:t>where t2.RowNum between 1 and 10</a:t>
            </a:r>
            <a:endParaRPr lang="zh-TW" altLang="en-US" smtClean="0"/>
          </a:p>
        </p:txBody>
      </p:sp>
      <p:sp>
        <p:nvSpPr>
          <p:cNvPr id="4198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BD7C13ED-D2D3-4059-A9AC-2D707272C311}" type="slidenum">
              <a:rPr lang="en-US" altLang="zh-TW" sz="1200" b="0" smtClean="0">
                <a:solidFill>
                  <a:schemeClr val="tx1"/>
                </a:solidFill>
              </a:rPr>
              <a:pPr/>
              <a:t>11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430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2AAF5FBD-F34B-4470-BC0D-8F7A53B01509}" type="slidenum">
              <a:rPr lang="en-US" altLang="zh-TW" sz="1200" b="0" smtClean="0">
                <a:solidFill>
                  <a:schemeClr val="tx1"/>
                </a:solidFill>
              </a:rPr>
              <a:pPr/>
              <a:t>12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430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2AAF5FBD-F34B-4470-BC0D-8F7A53B01509}" type="slidenum">
              <a:rPr lang="en-US" altLang="zh-TW" sz="1200" b="0" smtClean="0">
                <a:solidFill>
                  <a:schemeClr val="tx1"/>
                </a:solidFill>
              </a:rPr>
              <a:pPr/>
              <a:t>13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mtClean="0"/>
              <a:t>DECLARE @customerId as nchar(5)</a:t>
            </a:r>
          </a:p>
          <a:p>
            <a:r>
              <a:rPr lang="en-US" altLang="zh-TW" smtClean="0"/>
              <a:t>DECLARE @city as nvarchar(15)</a:t>
            </a:r>
          </a:p>
          <a:p>
            <a:endParaRPr lang="zh-TW" altLang="en-US" smtClean="0"/>
          </a:p>
          <a:p>
            <a:r>
              <a:rPr lang="en-US" altLang="zh-TW" smtClean="0"/>
              <a:t>DECLARE customer_cursor CURSOR FOR </a:t>
            </a:r>
          </a:p>
          <a:p>
            <a:r>
              <a:rPr lang="en-US" altLang="zh-TW" smtClean="0"/>
              <a:t>SELECT top 10 customerId, city from customers</a:t>
            </a:r>
          </a:p>
          <a:p>
            <a:r>
              <a:rPr lang="en-US" altLang="zh-TW" smtClean="0"/>
              <a:t>order by customerid</a:t>
            </a:r>
          </a:p>
          <a:p>
            <a:endParaRPr lang="zh-TW" altLang="en-US" smtClean="0"/>
          </a:p>
          <a:p>
            <a:r>
              <a:rPr lang="en-US" altLang="zh-TW" smtClean="0"/>
              <a:t>OPEN customer_cursor</a:t>
            </a:r>
          </a:p>
          <a:p>
            <a:endParaRPr lang="zh-TW" altLang="en-US" smtClean="0"/>
          </a:p>
          <a:p>
            <a:r>
              <a:rPr lang="en-US" altLang="zh-TW" smtClean="0"/>
              <a:t>FETCH NEXT FROM customer_cursor </a:t>
            </a:r>
          </a:p>
          <a:p>
            <a:r>
              <a:rPr lang="en-US" altLang="zh-TW" smtClean="0"/>
              <a:t>INTO @customerId, @city</a:t>
            </a:r>
          </a:p>
          <a:p>
            <a:endParaRPr lang="zh-TW" altLang="en-US" smtClean="0"/>
          </a:p>
          <a:p>
            <a:r>
              <a:rPr lang="en-US" altLang="zh-TW" smtClean="0"/>
              <a:t>WHILE @@FETCH_STATUS = 0</a:t>
            </a:r>
          </a:p>
          <a:p>
            <a:r>
              <a:rPr lang="en-US" altLang="zh-TW" smtClean="0"/>
              <a:t>BEGIN</a:t>
            </a:r>
          </a:p>
          <a:p>
            <a:r>
              <a:rPr lang="en-US" altLang="zh-TW" smtClean="0"/>
              <a:t>    PRINT @customerId + ' ' + @city</a:t>
            </a:r>
          </a:p>
          <a:p>
            <a:endParaRPr lang="zh-TW" altLang="en-US" smtClean="0"/>
          </a:p>
          <a:p>
            <a:r>
              <a:rPr lang="en-US" altLang="zh-TW" smtClean="0"/>
              <a:t>	FETCH NEXT FROM customer_cursor </a:t>
            </a:r>
          </a:p>
          <a:p>
            <a:r>
              <a:rPr lang="en-US" altLang="zh-TW" smtClean="0"/>
              <a:t>	INTO @customerId, @city</a:t>
            </a:r>
          </a:p>
          <a:p>
            <a:endParaRPr lang="zh-TW" altLang="en-US" smtClean="0"/>
          </a:p>
          <a:p>
            <a:r>
              <a:rPr lang="en-US" altLang="zh-TW" smtClean="0"/>
              <a:t>END </a:t>
            </a:r>
          </a:p>
          <a:p>
            <a:r>
              <a:rPr lang="en-US" altLang="zh-TW" smtClean="0"/>
              <a:t>CLOSE customer_cursor;</a:t>
            </a:r>
          </a:p>
          <a:p>
            <a:r>
              <a:rPr lang="en-US" altLang="zh-TW" smtClean="0"/>
              <a:t>DEALLOCATE customer_cursor;</a:t>
            </a:r>
            <a:endParaRPr lang="zh-TW" altLang="en-US" smtClean="0"/>
          </a:p>
        </p:txBody>
      </p:sp>
      <p:sp>
        <p:nvSpPr>
          <p:cNvPr id="430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A9203ECE-B98F-4413-8A45-B9ED9E186638}" type="slidenum">
              <a:rPr lang="en-US" altLang="zh-TW" sz="1200" b="0" smtClean="0">
                <a:solidFill>
                  <a:schemeClr val="tx1"/>
                </a:solidFill>
              </a:rPr>
              <a:pPr/>
              <a:t>14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smtClean="0"/>
              <a:t>Temp Table</a:t>
            </a:r>
          </a:p>
          <a:p>
            <a:r>
              <a:rPr lang="en-US" altLang="zh-TW" smtClean="0"/>
              <a:t>CREATE TABLE #Products (</a:t>
            </a:r>
          </a:p>
          <a:p>
            <a:r>
              <a:rPr lang="en-US" altLang="zh-TW" smtClean="0"/>
              <a:t>PID int primary key,</a:t>
            </a:r>
          </a:p>
          <a:p>
            <a:r>
              <a:rPr lang="en-US" altLang="zh-TW" smtClean="0"/>
              <a:t>PName nvarchar(40) )</a:t>
            </a:r>
          </a:p>
          <a:p>
            <a:endParaRPr lang="zh-TW" altLang="en-US" smtClean="0"/>
          </a:p>
          <a:p>
            <a:r>
              <a:rPr lang="en-US" altLang="zh-TW" smtClean="0"/>
              <a:t>INSERT INTO #Products (PID, PName)</a:t>
            </a:r>
          </a:p>
          <a:p>
            <a:r>
              <a:rPr lang="en-US" altLang="zh-TW" smtClean="0"/>
              <a:t>SELECT top 100 ProductId, ProductName</a:t>
            </a:r>
          </a:p>
          <a:p>
            <a:r>
              <a:rPr lang="en-US" altLang="zh-TW" smtClean="0"/>
              <a:t>FROM Products</a:t>
            </a:r>
          </a:p>
          <a:p>
            <a:endParaRPr lang="zh-TW" altLang="en-US" smtClean="0"/>
          </a:p>
          <a:p>
            <a:r>
              <a:rPr lang="en-US" altLang="zh-TW" smtClean="0"/>
              <a:t>select * from #Products t1 </a:t>
            </a:r>
          </a:p>
          <a:p>
            <a:r>
              <a:rPr lang="en-US" altLang="zh-TW" smtClean="0"/>
              <a:t>inner join [Order Details] t2 on t1.PID = t2.ProductID</a:t>
            </a:r>
          </a:p>
          <a:p>
            <a:endParaRPr lang="zh-TW" altLang="en-US" smtClean="0"/>
          </a:p>
          <a:p>
            <a:r>
              <a:rPr lang="en-US" altLang="zh-TW" smtClean="0"/>
              <a:t>drop table #Products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b="1" smtClean="0"/>
          </a:p>
          <a:p>
            <a:r>
              <a:rPr lang="en-US" altLang="zh-TW" b="1" smtClean="0"/>
              <a:t>Table Variables</a:t>
            </a:r>
          </a:p>
          <a:p>
            <a:r>
              <a:rPr lang="en-US" altLang="zh-TW" smtClean="0"/>
              <a:t>DECLARE @Products TABLE (</a:t>
            </a:r>
          </a:p>
          <a:p>
            <a:r>
              <a:rPr lang="en-US" altLang="zh-TW" smtClean="0"/>
              <a:t>PID int primary key,</a:t>
            </a:r>
          </a:p>
          <a:p>
            <a:r>
              <a:rPr lang="en-US" altLang="zh-TW" smtClean="0"/>
              <a:t>PName nvarchar(40) )</a:t>
            </a:r>
          </a:p>
          <a:p>
            <a:endParaRPr lang="zh-TW" altLang="en-US" smtClean="0"/>
          </a:p>
          <a:p>
            <a:r>
              <a:rPr lang="en-US" altLang="zh-TW" smtClean="0"/>
              <a:t>INSERT INTO @Products (PID, PName)</a:t>
            </a:r>
          </a:p>
          <a:p>
            <a:r>
              <a:rPr lang="en-US" altLang="zh-TW" smtClean="0"/>
              <a:t>SELECT top 100 ProductId, ProductName</a:t>
            </a:r>
          </a:p>
          <a:p>
            <a:r>
              <a:rPr lang="en-US" altLang="zh-TW" smtClean="0"/>
              <a:t>FROM Products</a:t>
            </a:r>
          </a:p>
          <a:p>
            <a:endParaRPr lang="zh-TW" altLang="en-US" smtClean="0"/>
          </a:p>
          <a:p>
            <a:r>
              <a:rPr lang="en-US" altLang="zh-TW" smtClean="0"/>
              <a:t>select * from @Products t1 </a:t>
            </a:r>
          </a:p>
          <a:p>
            <a:r>
              <a:rPr lang="en-US" altLang="zh-TW" smtClean="0"/>
              <a:t>inner join [Order Details] t2 on t1.PID = t2.ProductID</a:t>
            </a:r>
          </a:p>
        </p:txBody>
      </p:sp>
      <p:sp>
        <p:nvSpPr>
          <p:cNvPr id="4403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848203D0-1D3B-4397-B444-1E414BF85A3E}" type="slidenum">
              <a:rPr lang="en-US" altLang="zh-TW" sz="1200" b="0" smtClean="0">
                <a:solidFill>
                  <a:schemeClr val="tx1"/>
                </a:solidFill>
              </a:rPr>
              <a:pPr/>
              <a:t>15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5394FD2F-6E97-4890-A8F7-3A8974960E2C}" type="slidenum">
              <a:rPr lang="en-US" altLang="zh-TW" sz="1200" b="0" smtClean="0">
                <a:solidFill>
                  <a:schemeClr val="tx1"/>
                </a:solidFill>
              </a:rPr>
              <a:pPr/>
              <a:t>16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60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71313690-7657-4ECE-A3CF-56A4D1ECBB91}" type="slidenum">
              <a:rPr lang="en-US" altLang="zh-TW" sz="1200" b="0" smtClean="0">
                <a:solidFill>
                  <a:schemeClr val="tx1"/>
                </a:solidFill>
              </a:rPr>
              <a:pPr/>
              <a:t>17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710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9E18955A-652C-44A4-B2CC-BC84CA899545}" type="slidenum">
              <a:rPr lang="en-US" altLang="zh-TW" sz="1200" b="0" smtClean="0">
                <a:solidFill>
                  <a:schemeClr val="tx1"/>
                </a:solidFill>
              </a:rPr>
              <a:pPr/>
              <a:t>18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81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1922DDA9-194E-4E22-81E2-B204F6D37FDC}" type="slidenum">
              <a:rPr lang="en-US" altLang="zh-TW" sz="1200" b="0" smtClean="0">
                <a:solidFill>
                  <a:schemeClr val="tx1"/>
                </a:solidFill>
              </a:rPr>
              <a:pPr/>
              <a:t>19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915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598BCB4E-FC17-4FEE-989F-A52B5C29D02E}" type="slidenum">
              <a:rPr lang="en-US" altLang="zh-TW" sz="1200" b="0" smtClean="0">
                <a:solidFill>
                  <a:schemeClr val="tx1"/>
                </a:solidFill>
              </a:rPr>
              <a:pPr/>
              <a:t>20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120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CA66C5C8-D2AF-48C0-B362-9AADC52B3D89}" type="slidenum">
              <a:rPr lang="en-US" altLang="zh-TW" sz="1200" b="0" smtClean="0">
                <a:solidFill>
                  <a:schemeClr val="tx1"/>
                </a:solidFill>
              </a:rPr>
              <a:pPr/>
              <a:t>21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01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BAE2D2A7-53F9-4911-BC6E-691FAB9A95F0}" type="slidenum">
              <a:rPr lang="en-US" altLang="zh-TW" sz="1200" b="0" smtClean="0">
                <a:solidFill>
                  <a:schemeClr val="tx1"/>
                </a:solidFill>
              </a:rPr>
              <a:pPr/>
              <a:t>22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120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1AE4399F-3317-4F99-925D-6EEE2488ABA6}" type="slidenum">
              <a:rPr lang="en-US" altLang="zh-TW" sz="1200" b="0" smtClean="0">
                <a:solidFill>
                  <a:schemeClr val="tx1"/>
                </a:solidFill>
              </a:rPr>
              <a:pPr/>
              <a:t>23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22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CC8091EF-14D5-4CC3-A7FE-EBB3BAF74843}" type="slidenum">
              <a:rPr lang="en-US" altLang="zh-TW" sz="1200" b="0" smtClean="0">
                <a:solidFill>
                  <a:schemeClr val="tx1"/>
                </a:solidFill>
              </a:rPr>
              <a:pPr/>
              <a:t>24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325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D7D1BB5E-B353-4676-B88E-F0F75DDF60B9}" type="slidenum">
              <a:rPr lang="en-US" altLang="zh-TW" sz="1200" b="0" smtClean="0">
                <a:solidFill>
                  <a:schemeClr val="tx1"/>
                </a:solidFill>
              </a:rPr>
              <a:pPr/>
              <a:t>25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42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C02EC75B-E33C-4B67-8BA6-1969DA2674FC}" type="slidenum">
              <a:rPr lang="en-US" altLang="zh-TW" sz="1200" b="0" smtClean="0">
                <a:solidFill>
                  <a:schemeClr val="tx1"/>
                </a:solidFill>
              </a:rPr>
              <a:pPr/>
              <a:t>26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121A49EE-7911-4A18-A068-BE96E7038D0B}" type="slidenum">
              <a:rPr lang="en-US" altLang="zh-TW" sz="1200" b="0" smtClean="0">
                <a:solidFill>
                  <a:schemeClr val="tx1"/>
                </a:solidFill>
              </a:rPr>
              <a:pPr/>
              <a:t>27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212C99B7-BC8F-4485-A4F7-3A50C576A47C}" type="slidenum">
              <a:rPr lang="en-US" altLang="zh-TW" sz="1200" b="0" smtClean="0">
                <a:solidFill>
                  <a:schemeClr val="tx1"/>
                </a:solidFill>
              </a:rPr>
              <a:pPr/>
              <a:t>28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73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32DF216A-BE53-4089-8DCB-FE162EE7C301}" type="slidenum">
              <a:rPr lang="en-US" altLang="zh-TW" sz="1200" b="0" smtClean="0">
                <a:solidFill>
                  <a:schemeClr val="tx1"/>
                </a:solidFill>
              </a:rPr>
              <a:pPr/>
              <a:t>29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83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07AF0E55-E6C7-4E0F-B5B4-3D7117ACE751}" type="slidenum">
              <a:rPr lang="en-US" altLang="zh-TW" sz="1200" b="0" smtClean="0">
                <a:solidFill>
                  <a:schemeClr val="tx1"/>
                </a:solidFill>
              </a:rPr>
              <a:pPr/>
              <a:t>30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smtClean="0"/>
              <a:t>找出沒有購買記錄的商品</a:t>
            </a:r>
            <a:endParaRPr lang="en-US" altLang="zh-TW" smtClean="0"/>
          </a:p>
          <a:p>
            <a:r>
              <a:rPr lang="en-US" altLang="zh-TW" smtClean="0"/>
              <a:t>select * from Products t1</a:t>
            </a:r>
          </a:p>
          <a:p>
            <a:r>
              <a:rPr lang="en-US" altLang="zh-TW" smtClean="0"/>
              <a:t>left join [Order Details] t2 on t1.ProductID = t2.ProductID</a:t>
            </a:r>
          </a:p>
          <a:p>
            <a:r>
              <a:rPr lang="en-US" altLang="zh-TW" smtClean="0"/>
              <a:t>where t2.ProductID is null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r>
              <a:rPr lang="en-US" altLang="zh-TW" smtClean="0"/>
              <a:t>LEFT JOIN</a:t>
            </a:r>
            <a:r>
              <a:rPr lang="zh-TW" altLang="en-US" smtClean="0"/>
              <a:t>等於</a:t>
            </a:r>
            <a:r>
              <a:rPr lang="en-US" altLang="zh-TW" smtClean="0"/>
              <a:t>INNER JOIN</a:t>
            </a:r>
          </a:p>
          <a:p>
            <a:r>
              <a:rPr lang="en-US" altLang="zh-TW" smtClean="0"/>
              <a:t>select * from Products t1</a:t>
            </a:r>
          </a:p>
          <a:p>
            <a:r>
              <a:rPr lang="en-US" altLang="zh-TW" smtClean="0"/>
              <a:t>left join [Order Details] t2 on t1.ProductID = t2.ProductID</a:t>
            </a:r>
          </a:p>
          <a:p>
            <a:r>
              <a:rPr lang="en-US" altLang="zh-TW" smtClean="0"/>
              <a:t>where t2.Quantity &gt; 100</a:t>
            </a:r>
          </a:p>
          <a:p>
            <a:endParaRPr lang="zh-TW" altLang="en-US" smtClean="0"/>
          </a:p>
          <a:p>
            <a:r>
              <a:rPr lang="en-US" altLang="zh-TW" smtClean="0"/>
              <a:t>select * from Products t1</a:t>
            </a:r>
          </a:p>
          <a:p>
            <a:r>
              <a:rPr lang="fr-FR" altLang="zh-TW" smtClean="0"/>
              <a:t>inner join [Order Details] t2 on t1.ProductID = t2.ProductID</a:t>
            </a:r>
          </a:p>
          <a:p>
            <a:r>
              <a:rPr lang="en-US" altLang="zh-TW" smtClean="0"/>
              <a:t>where t2.Quantity &gt; 100</a:t>
            </a:r>
          </a:p>
          <a:p>
            <a:endParaRPr lang="zh-TW" altLang="en-US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CC36DD12-8F99-4CE8-AFB4-B637E4ADF0E8}" type="slidenum">
              <a:rPr lang="en-US" altLang="zh-TW" sz="1200" b="0" smtClean="0">
                <a:solidFill>
                  <a:schemeClr val="tx1"/>
                </a:solidFill>
              </a:rPr>
              <a:pPr/>
              <a:t>4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F04F6F30-AF9F-4E18-86AB-72688F93E43A}" type="slidenum">
              <a:rPr lang="en-US" altLang="zh-TW" sz="1200" b="0" smtClean="0">
                <a:solidFill>
                  <a:schemeClr val="tx1"/>
                </a:solidFill>
              </a:rPr>
              <a:pPr/>
              <a:t>31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9D73E449-F5F1-4DF9-B023-ECE57AE8D6DD}" type="slidenum">
              <a:rPr lang="en-US" altLang="zh-TW" sz="1200" b="0" smtClean="0">
                <a:solidFill>
                  <a:schemeClr val="tx1"/>
                </a:solidFill>
              </a:rPr>
              <a:pPr/>
              <a:t>32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9D73E449-F5F1-4DF9-B023-ECE57AE8D6DD}" type="slidenum">
              <a:rPr lang="en-US" altLang="zh-TW" sz="1200" b="0" smtClean="0">
                <a:solidFill>
                  <a:schemeClr val="tx1"/>
                </a:solidFill>
              </a:rPr>
              <a:pPr/>
              <a:t>33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mtClean="0"/>
              <a:t>select 1 as A, 2 as B, 3 as C</a:t>
            </a:r>
          </a:p>
          <a:p>
            <a:r>
              <a:rPr lang="en-US" altLang="zh-TW" smtClean="0"/>
              <a:t>union</a:t>
            </a:r>
          </a:p>
          <a:p>
            <a:r>
              <a:rPr lang="pt-BR" altLang="zh-TW" smtClean="0"/>
              <a:t>select 1 as D, 2 as E, 3 as F</a:t>
            </a:r>
          </a:p>
          <a:p>
            <a:endParaRPr lang="pt-BR" altLang="zh-TW" smtClean="0"/>
          </a:p>
          <a:p>
            <a:r>
              <a:rPr lang="en-US" altLang="zh-TW" smtClean="0"/>
              <a:t>select 1 as A, 2 as B, 3 as C</a:t>
            </a:r>
          </a:p>
          <a:p>
            <a:r>
              <a:rPr lang="en-US" altLang="zh-TW" smtClean="0"/>
              <a:t>union all</a:t>
            </a:r>
          </a:p>
          <a:p>
            <a:r>
              <a:rPr lang="pt-BR" altLang="zh-TW" smtClean="0"/>
              <a:t>select 1 as D, 2 as E, 3 as F</a:t>
            </a:r>
            <a:endParaRPr lang="zh-TW" altLang="en-US" smtClean="0"/>
          </a:p>
        </p:txBody>
      </p:sp>
      <p:sp>
        <p:nvSpPr>
          <p:cNvPr id="358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6772E24E-448C-444A-9EFC-C5AA5F823B92}" type="slidenum">
              <a:rPr lang="en-US" altLang="zh-TW" sz="1200" b="0" smtClean="0">
                <a:solidFill>
                  <a:schemeClr val="tx1"/>
                </a:solidFill>
              </a:rPr>
              <a:pPr/>
              <a:t>5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smtClean="0"/>
              <a:t>SELECT</a:t>
            </a:r>
            <a:r>
              <a:rPr lang="zh-TW" altLang="en-US" b="1" smtClean="0"/>
              <a:t>欄位</a:t>
            </a:r>
            <a:endParaRPr lang="en-US" altLang="zh-TW" b="1" smtClean="0"/>
          </a:p>
          <a:p>
            <a:r>
              <a:rPr lang="en-US" altLang="zh-TW" smtClean="0"/>
              <a:t>select *, (select ProductName from Products where ProductID = t1.ProductID) from [Order Details] t1</a:t>
            </a:r>
          </a:p>
          <a:p>
            <a:endParaRPr lang="en-US" altLang="zh-TW" smtClean="0"/>
          </a:p>
          <a:p>
            <a:r>
              <a:rPr lang="en-US" altLang="zh-TW" b="1" smtClean="0"/>
              <a:t>EXIST</a:t>
            </a:r>
            <a:r>
              <a:rPr lang="zh-TW" altLang="en-US" b="1" smtClean="0"/>
              <a:t>子查詢</a:t>
            </a:r>
            <a:endParaRPr lang="en-US" altLang="zh-TW" b="1" smtClean="0"/>
          </a:p>
          <a:p>
            <a:r>
              <a:rPr lang="en-US" altLang="zh-TW" smtClean="0"/>
              <a:t>select * from Region t1</a:t>
            </a:r>
          </a:p>
          <a:p>
            <a:r>
              <a:rPr lang="en-US" altLang="zh-TW" smtClean="0"/>
              <a:t>where exists</a:t>
            </a:r>
          </a:p>
          <a:p>
            <a:r>
              <a:rPr lang="en-US" altLang="zh-TW" smtClean="0"/>
              <a:t>(select * from Region t2 where RegionDescription = 'Eastern')</a:t>
            </a:r>
          </a:p>
          <a:p>
            <a:r>
              <a:rPr lang="en-US" altLang="zh-TW" smtClean="0"/>
              <a:t>;</a:t>
            </a:r>
          </a:p>
          <a:p>
            <a:endParaRPr lang="en-US" altLang="zh-TW" smtClean="0"/>
          </a:p>
          <a:p>
            <a:r>
              <a:rPr lang="en-US" altLang="zh-TW" smtClean="0"/>
              <a:t>select * from Region t1</a:t>
            </a:r>
          </a:p>
          <a:p>
            <a:r>
              <a:rPr lang="en-US" altLang="zh-TW" smtClean="0"/>
              <a:t>where exists</a:t>
            </a:r>
          </a:p>
          <a:p>
            <a:r>
              <a:rPr lang="en-US" altLang="zh-TW" smtClean="0"/>
              <a:t>(select * from Region t2 where RegionDescription = 'Eastern' </a:t>
            </a:r>
          </a:p>
          <a:p>
            <a:r>
              <a:rPr lang="en-US" altLang="zh-TW" smtClean="0"/>
              <a:t> and t1.RegionID = t2.RegionID )</a:t>
            </a:r>
          </a:p>
          <a:p>
            <a:r>
              <a:rPr lang="en-US" altLang="zh-TW" smtClean="0"/>
              <a:t>;</a:t>
            </a:r>
          </a:p>
          <a:p>
            <a:endParaRPr lang="en-US" altLang="zh-TW" smtClean="0"/>
          </a:p>
          <a:p>
            <a:r>
              <a:rPr lang="zh-TW" altLang="en-US" b="1" smtClean="0"/>
              <a:t>使用</a:t>
            </a:r>
            <a:r>
              <a:rPr lang="en-US" altLang="zh-TW" b="1" smtClean="0"/>
              <a:t>NOT EXIST</a:t>
            </a:r>
            <a:r>
              <a:rPr lang="zh-TW" altLang="en-US" b="1" smtClean="0"/>
              <a:t>找出沒有購買記錄的商品</a:t>
            </a:r>
            <a:endParaRPr lang="en-US" altLang="zh-TW" b="1" smtClean="0"/>
          </a:p>
          <a:p>
            <a:r>
              <a:rPr lang="en-US" altLang="zh-TW" smtClean="0"/>
              <a:t>select * from Products t1</a:t>
            </a:r>
          </a:p>
          <a:p>
            <a:r>
              <a:rPr lang="en-US" altLang="zh-TW" smtClean="0"/>
              <a:t>where not exists </a:t>
            </a:r>
          </a:p>
          <a:p>
            <a:r>
              <a:rPr lang="en-US" altLang="zh-TW" smtClean="0"/>
              <a:t>(</a:t>
            </a:r>
          </a:p>
          <a:p>
            <a:r>
              <a:rPr lang="en-US" altLang="zh-TW" smtClean="0"/>
              <a:t>	select * from [Order Details] t2</a:t>
            </a:r>
          </a:p>
          <a:p>
            <a:r>
              <a:rPr lang="en-US" altLang="zh-TW" smtClean="0"/>
              <a:t>	where t1.ProductID = t2.ProductID</a:t>
            </a:r>
          </a:p>
          <a:p>
            <a:r>
              <a:rPr lang="en-US" altLang="zh-TW" smtClean="0"/>
              <a:t>)</a:t>
            </a:r>
          </a:p>
          <a:p>
            <a:endParaRPr lang="en-US" altLang="zh-TW" smtClean="0"/>
          </a:p>
          <a:p>
            <a:r>
              <a:rPr lang="en-US" altLang="zh-TW" b="1" smtClean="0"/>
              <a:t>WHERE</a:t>
            </a:r>
          </a:p>
          <a:p>
            <a:r>
              <a:rPr lang="en-US" altLang="zh-TW" smtClean="0"/>
              <a:t>select * from Products</a:t>
            </a:r>
          </a:p>
          <a:p>
            <a:r>
              <a:rPr lang="en-US" altLang="zh-TW" smtClean="0"/>
              <a:t>where ProductID in</a:t>
            </a:r>
          </a:p>
          <a:p>
            <a:r>
              <a:rPr lang="en-US" altLang="zh-TW" smtClean="0"/>
              <a:t>(select ProductID from [Order Details] where Discount &gt; 0.2)</a:t>
            </a:r>
          </a:p>
          <a:p>
            <a:endParaRPr lang="en-US" altLang="zh-TW" smtClean="0"/>
          </a:p>
          <a:p>
            <a:r>
              <a:rPr lang="zh-TW" altLang="en-US" b="1" smtClean="0"/>
              <a:t>一般</a:t>
            </a:r>
            <a:r>
              <a:rPr lang="en-US" altLang="zh-TW" b="1" smtClean="0"/>
              <a:t>JOIN</a:t>
            </a:r>
            <a:r>
              <a:rPr lang="zh-TW" altLang="en-US" b="1" smtClean="0"/>
              <a:t>與子查詢</a:t>
            </a:r>
            <a:r>
              <a:rPr lang="en-US" altLang="zh-TW" b="1" smtClean="0"/>
              <a:t>JOIN</a:t>
            </a:r>
          </a:p>
          <a:p>
            <a:r>
              <a:rPr lang="en-US" altLang="zh-TW" smtClean="0"/>
              <a:t>select t1.* from Products t1</a:t>
            </a:r>
          </a:p>
          <a:p>
            <a:r>
              <a:rPr lang="en-US" altLang="zh-TW" smtClean="0"/>
              <a:t>inner join </a:t>
            </a:r>
          </a:p>
          <a:p>
            <a:r>
              <a:rPr lang="en-US" altLang="zh-TW" smtClean="0"/>
              <a:t>(</a:t>
            </a:r>
            <a:r>
              <a:rPr lang="zh-TW" altLang="en-US" smtClean="0"/>
              <a:t> </a:t>
            </a:r>
          </a:p>
          <a:p>
            <a:r>
              <a:rPr lang="en-US" altLang="zh-TW" smtClean="0"/>
              <a:t>	select productid from [Order Details] t2</a:t>
            </a:r>
          </a:p>
          <a:p>
            <a:r>
              <a:rPr lang="en-US" altLang="zh-TW" smtClean="0"/>
              <a:t>	where t2.Quantity &gt; 100</a:t>
            </a:r>
          </a:p>
          <a:p>
            <a:r>
              <a:rPr lang="en-US" altLang="zh-TW" smtClean="0"/>
              <a:t>	union</a:t>
            </a:r>
          </a:p>
          <a:p>
            <a:r>
              <a:rPr lang="en-US" altLang="zh-TW" smtClean="0"/>
              <a:t>	select productid from [Order Details] t3</a:t>
            </a:r>
          </a:p>
          <a:p>
            <a:r>
              <a:rPr lang="en-US" altLang="zh-TW" smtClean="0"/>
              <a:t>	inner join Orders t4 on t3.OrderID = t4.OrderID </a:t>
            </a:r>
          </a:p>
          <a:p>
            <a:r>
              <a:rPr lang="en-US" altLang="zh-TW" smtClean="0"/>
              <a:t>	inner join Customers t5 on t4.CustomerID = t5.CustomerID</a:t>
            </a:r>
          </a:p>
          <a:p>
            <a:r>
              <a:rPr lang="en-US" altLang="zh-TW" smtClean="0"/>
              <a:t>	where t3.Quantity &lt; 2 and t4.ShipCountry = 'Germany' </a:t>
            </a:r>
          </a:p>
          <a:p>
            <a:r>
              <a:rPr lang="en-US" altLang="zh-TW" smtClean="0"/>
              <a:t>		  and t5.CompanyName = 'QUICK-Stop'</a:t>
            </a:r>
          </a:p>
          <a:p>
            <a:r>
              <a:rPr lang="en-US" altLang="zh-TW" smtClean="0"/>
              <a:t>)</a:t>
            </a:r>
          </a:p>
          <a:p>
            <a:r>
              <a:rPr lang="en-US" altLang="zh-TW" smtClean="0"/>
              <a:t>t6 on t1.ProductID = t6.ProductID</a:t>
            </a:r>
          </a:p>
          <a:p>
            <a:r>
              <a:rPr lang="en-US" altLang="zh-TW" smtClean="0"/>
              <a:t>order by 1 desc</a:t>
            </a:r>
          </a:p>
          <a:p>
            <a:r>
              <a:rPr lang="en-US" altLang="zh-TW" smtClean="0"/>
              <a:t>;</a:t>
            </a:r>
          </a:p>
          <a:p>
            <a:endParaRPr lang="zh-TW" altLang="en-US" smtClean="0"/>
          </a:p>
          <a:p>
            <a:r>
              <a:rPr lang="en-US" altLang="zh-TW" smtClean="0"/>
              <a:t>select distinct t1.* from products t1 </a:t>
            </a:r>
          </a:p>
          <a:p>
            <a:r>
              <a:rPr lang="fr-FR" altLang="zh-TW" smtClean="0"/>
              <a:t>inner join [Order Details] t2 on t1.ProductID = t2.ProductID</a:t>
            </a:r>
          </a:p>
          <a:p>
            <a:r>
              <a:rPr lang="en-US" altLang="zh-TW" smtClean="0"/>
              <a:t>inner join Orders t3 on t2.OrderID = t3.OrderID</a:t>
            </a:r>
          </a:p>
          <a:p>
            <a:r>
              <a:rPr lang="en-US" altLang="zh-TW" smtClean="0"/>
              <a:t>inner join Customers t4 on t3.CustomerID = t4.CustomerID </a:t>
            </a:r>
          </a:p>
          <a:p>
            <a:r>
              <a:rPr lang="en-US" altLang="zh-TW" smtClean="0"/>
              <a:t>where t2.Quantity &gt; 100 or </a:t>
            </a:r>
          </a:p>
          <a:p>
            <a:r>
              <a:rPr lang="en-US" altLang="zh-TW" smtClean="0"/>
              <a:t>(t2.Quantity &lt; 2 and t3.ShipCountry = 'Germany' and t4.CompanyName = 'QUICK-Stop')</a:t>
            </a:r>
          </a:p>
          <a:p>
            <a:r>
              <a:rPr lang="en-US" altLang="zh-TW" smtClean="0"/>
              <a:t>order by 1 desc</a:t>
            </a:r>
          </a:p>
          <a:p>
            <a:r>
              <a:rPr lang="en-US" altLang="zh-TW" smtClean="0"/>
              <a:t>;</a:t>
            </a:r>
          </a:p>
          <a:p>
            <a:endParaRPr lang="en-US" altLang="zh-TW" smtClean="0"/>
          </a:p>
          <a:p>
            <a:endParaRPr lang="zh-TW" altLang="en-US" smtClean="0"/>
          </a:p>
        </p:txBody>
      </p:sp>
      <p:sp>
        <p:nvSpPr>
          <p:cNvPr id="3686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1E4913CF-C40F-42BF-8968-10C21E5F9F46}" type="slidenum">
              <a:rPr lang="en-US" altLang="zh-TW" sz="1200" b="0" smtClean="0">
                <a:solidFill>
                  <a:schemeClr val="tx1"/>
                </a:solidFill>
              </a:rPr>
              <a:pPr/>
              <a:t>6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mtClean="0"/>
              <a:t>insert Products (ProductName) values ('Test')</a:t>
            </a:r>
          </a:p>
          <a:p>
            <a:r>
              <a:rPr lang="en-US" altLang="zh-TW" smtClean="0"/>
              <a:t>select @@IDENTITY</a:t>
            </a:r>
          </a:p>
          <a:p>
            <a:endParaRPr lang="en-US" altLang="zh-TW" smtClean="0"/>
          </a:p>
          <a:p>
            <a:r>
              <a:rPr lang="en-US" altLang="zh-TW" smtClean="0"/>
              <a:t>update Products set UnitPrice = UnitPrice</a:t>
            </a:r>
          </a:p>
          <a:p>
            <a:r>
              <a:rPr lang="en-US" altLang="zh-TW" smtClean="0"/>
              <a:t>where CategoryID = 1</a:t>
            </a:r>
            <a:endParaRPr lang="zh-TW" altLang="en-US" smtClean="0"/>
          </a:p>
          <a:p>
            <a:r>
              <a:rPr lang="en-US" altLang="zh-TW" smtClean="0"/>
              <a:t>select @@ROWCOUNT</a:t>
            </a:r>
            <a:endParaRPr lang="zh-TW" altLang="en-US" smtClean="0"/>
          </a:p>
        </p:txBody>
      </p:sp>
      <p:sp>
        <p:nvSpPr>
          <p:cNvPr id="3789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B9399875-247E-4DF9-8510-84A7861BDF41}" type="slidenum">
              <a:rPr lang="en-US" altLang="zh-TW" sz="1200" b="0" smtClean="0">
                <a:solidFill>
                  <a:schemeClr val="tx1"/>
                </a:solidFill>
              </a:rPr>
              <a:pPr/>
              <a:t>7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891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C43C7A43-FC4D-442C-A3C5-65CD37565778}" type="slidenum">
              <a:rPr lang="en-US" altLang="zh-TW" sz="1200" b="0" smtClean="0">
                <a:solidFill>
                  <a:schemeClr val="tx1"/>
                </a:solidFill>
              </a:rPr>
              <a:pPr/>
              <a:t>8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99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71E74899-F0B8-4C61-AD22-67F411DDFB34}" type="slidenum">
              <a:rPr lang="en-US" altLang="zh-TW" sz="1200" b="0" smtClean="0">
                <a:solidFill>
                  <a:schemeClr val="tx1"/>
                </a:solidFill>
              </a:rPr>
              <a:pPr/>
              <a:t>9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  <a:p>
            <a:r>
              <a:rPr lang="en-US" altLang="zh-TW" smtClean="0"/>
              <a:t>--begin tran</a:t>
            </a:r>
          </a:p>
          <a:p>
            <a:endParaRPr lang="zh-TW" altLang="en-US" smtClean="0"/>
          </a:p>
          <a:p>
            <a:r>
              <a:rPr lang="en-US" altLang="zh-TW" smtClean="0"/>
              <a:t>update Region set RegionDescription = 'Eastern1' </a:t>
            </a:r>
          </a:p>
          <a:p>
            <a:r>
              <a:rPr lang="en-US" altLang="zh-TW" smtClean="0"/>
              <a:t>where RegionDescription = 'Eastern'</a:t>
            </a:r>
          </a:p>
          <a:p>
            <a:endParaRPr lang="zh-TW" altLang="en-US" smtClean="0"/>
          </a:p>
          <a:p>
            <a:r>
              <a:rPr lang="en-US" altLang="zh-TW" smtClean="0"/>
              <a:t>--commit</a:t>
            </a:r>
          </a:p>
          <a:p>
            <a:r>
              <a:rPr lang="en-US" altLang="zh-TW" smtClean="0"/>
              <a:t>--rollback</a:t>
            </a:r>
          </a:p>
          <a:p>
            <a:endParaRPr lang="zh-TW" altLang="en-US" smtClean="0"/>
          </a:p>
        </p:txBody>
      </p:sp>
      <p:sp>
        <p:nvSpPr>
          <p:cNvPr id="409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8539F06E-ECD7-48D6-82CC-64C11308092A}" type="slidenum">
              <a:rPr lang="en-US" altLang="zh-TW" sz="1200" b="0" smtClean="0">
                <a:solidFill>
                  <a:schemeClr val="tx1"/>
                </a:solidFill>
              </a:rPr>
              <a:pPr/>
              <a:t>10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zh-TW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TW"/>
              <a:t>按一下以編輯母片標題樣式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zh-TW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zh-TW" altLang="en-US" smtClean="0"/>
              <a:t>按一下以編輯母片副標題樣式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TW" sz="2000" baseline="0"/>
            </a:lvl1pPr>
          </a:lstStyle>
          <a:p>
            <a:r>
              <a:rPr kumimoji="0" lang="zh-TW"/>
              <a:t>公司標誌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僅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zh-TW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TW"/>
              <a:t>按一下以編輯母片標題樣式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TW" sz="1800"/>
            </a:lvl1pPr>
          </a:lstStyle>
          <a:p>
            <a:r>
              <a:rPr kumimoji="0" lang="zh-TW"/>
              <a:t>公司標誌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zh-TW"/>
            </a:lvl1pPr>
          </a:lstStyle>
          <a:p>
            <a:r>
              <a:rPr kumimoji="0" lang="zh-TW"/>
              <a:t>按一下以編輯母片標題樣式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TW" sz="3200">
                <a:latin typeface="+mn-lt"/>
              </a:defRPr>
            </a:lvl1pPr>
            <a:lvl2pPr eaLnBrk="1" latinLnBrk="0" hangingPunct="1">
              <a:defRPr kumimoji="0" lang="zh-TW" sz="2800">
                <a:latin typeface="+mn-lt"/>
              </a:defRPr>
            </a:lvl2pPr>
            <a:lvl3pPr eaLnBrk="1" latinLnBrk="0" hangingPunct="1">
              <a:defRPr kumimoji="0" lang="zh-TW" sz="2400">
                <a:latin typeface="+mn-lt"/>
              </a:defRPr>
            </a:lvl3pPr>
            <a:lvl4pPr eaLnBrk="1" latinLnBrk="0" hangingPunct="1">
              <a:defRPr kumimoji="0" lang="zh-TW" sz="2400">
                <a:latin typeface="+mn-lt"/>
              </a:defRPr>
            </a:lvl4pPr>
            <a:lvl5pPr eaLnBrk="1" latinLnBrk="0" hangingPunct="1">
              <a:defRPr kumimoji="0" lang="zh-TW" sz="2400">
                <a:latin typeface="+mn-lt"/>
              </a:defRPr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二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TW" sz="2800"/>
            </a:lvl1pPr>
            <a:lvl2pPr eaLnBrk="1" latinLnBrk="0" hangingPunct="1">
              <a:defRPr kumimoji="0" lang="zh-TW" sz="2400"/>
            </a:lvl2pPr>
            <a:lvl3pPr eaLnBrk="1" latinLnBrk="0" hangingPunct="1">
              <a:defRPr kumimoji="0" lang="zh-TW" sz="2000"/>
            </a:lvl3pPr>
            <a:lvl4pPr eaLnBrk="1" latinLnBrk="0" hangingPunct="1">
              <a:defRPr kumimoji="0" lang="zh-TW" sz="1800"/>
            </a:lvl4pPr>
            <a:lvl5pPr eaLnBrk="1" latinLnBrk="0" hangingPunct="1">
              <a:defRPr kumimoji="0" lang="zh-TW" sz="1800"/>
            </a:lvl5pPr>
            <a:lvl6pPr eaLnBrk="1" latinLnBrk="0" hangingPunct="1">
              <a:defRPr kumimoji="0" lang="zh-TW" sz="1800"/>
            </a:lvl6pPr>
            <a:lvl7pPr eaLnBrk="1" latinLnBrk="0" hangingPunct="1">
              <a:defRPr kumimoji="0" lang="zh-TW" sz="1800"/>
            </a:lvl7pPr>
            <a:lvl8pPr eaLnBrk="1" latinLnBrk="0" hangingPunct="1">
              <a:defRPr kumimoji="0" lang="zh-TW" sz="1800"/>
            </a:lvl8pPr>
            <a:lvl9pPr eaLnBrk="1" latinLnBrk="0" hangingPunct="1">
              <a:defRPr kumimoji="0" lang="zh-TW"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TW" sz="2800"/>
            </a:lvl1pPr>
            <a:lvl2pPr eaLnBrk="1" latinLnBrk="0" hangingPunct="1">
              <a:defRPr kumimoji="0" lang="zh-TW" sz="2400"/>
            </a:lvl2pPr>
            <a:lvl3pPr eaLnBrk="1" latinLnBrk="0" hangingPunct="1">
              <a:defRPr kumimoji="0" lang="zh-TW" sz="2000"/>
            </a:lvl3pPr>
            <a:lvl4pPr eaLnBrk="1" latinLnBrk="0" hangingPunct="1">
              <a:defRPr kumimoji="0" lang="zh-TW" sz="1800"/>
            </a:lvl4pPr>
            <a:lvl5pPr eaLnBrk="1" latinLnBrk="0" hangingPunct="1">
              <a:defRPr kumimoji="0" lang="zh-TW" sz="1800"/>
            </a:lvl5pPr>
            <a:lvl6pPr eaLnBrk="1" latinLnBrk="0" hangingPunct="1">
              <a:defRPr kumimoji="0" lang="zh-TW" sz="1800"/>
            </a:lvl6pPr>
            <a:lvl7pPr eaLnBrk="1" latinLnBrk="0" hangingPunct="1">
              <a:defRPr kumimoji="0" lang="zh-TW" sz="1800"/>
            </a:lvl7pPr>
            <a:lvl8pPr eaLnBrk="1" latinLnBrk="0" hangingPunct="1">
              <a:defRPr kumimoji="0" lang="zh-TW" sz="1800"/>
            </a:lvl8pPr>
            <a:lvl9pPr eaLnBrk="1" latinLnBrk="0" hangingPunct="1">
              <a:defRPr kumimoji="0" lang="zh-TW"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zh-TW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TW" sz="2400" b="1"/>
            </a:lvl1pPr>
            <a:lvl2pPr marL="457200" indent="0" eaLnBrk="1" latinLnBrk="0" hangingPunct="1">
              <a:buNone/>
              <a:defRPr kumimoji="0" lang="zh-TW" sz="2000" b="1"/>
            </a:lvl2pPr>
            <a:lvl3pPr marL="914400" indent="0" eaLnBrk="1" latinLnBrk="0" hangingPunct="1">
              <a:buNone/>
              <a:defRPr kumimoji="0" lang="zh-TW" sz="1800" b="1"/>
            </a:lvl3pPr>
            <a:lvl4pPr marL="1371600" indent="0" eaLnBrk="1" latinLnBrk="0" hangingPunct="1">
              <a:buNone/>
              <a:defRPr kumimoji="0" lang="zh-TW" sz="1600" b="1"/>
            </a:lvl4pPr>
            <a:lvl5pPr marL="1828800" indent="0" eaLnBrk="1" latinLnBrk="0" hangingPunct="1">
              <a:buNone/>
              <a:defRPr kumimoji="0" lang="zh-TW" sz="1600" b="1"/>
            </a:lvl5pPr>
            <a:lvl6pPr marL="2286000" indent="0" eaLnBrk="1" latinLnBrk="0" hangingPunct="1">
              <a:buNone/>
              <a:defRPr kumimoji="0" lang="zh-TW" sz="1600" b="1"/>
            </a:lvl6pPr>
            <a:lvl7pPr marL="2743200" indent="0" eaLnBrk="1" latinLnBrk="0" hangingPunct="1">
              <a:buNone/>
              <a:defRPr kumimoji="0" lang="zh-TW" sz="1600" b="1"/>
            </a:lvl7pPr>
            <a:lvl8pPr marL="3200400" indent="0" eaLnBrk="1" latinLnBrk="0" hangingPunct="1">
              <a:buNone/>
              <a:defRPr kumimoji="0" lang="zh-TW" sz="1600" b="1"/>
            </a:lvl8pPr>
            <a:lvl9pPr marL="3657600" indent="0" eaLnBrk="1" latinLnBrk="0" hangingPunct="1">
              <a:buNone/>
              <a:defRPr kumimoji="0" lang="zh-TW" sz="1600" b="1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zh-TW" sz="2400"/>
            </a:lvl1pPr>
            <a:lvl2pPr eaLnBrk="1" latinLnBrk="0" hangingPunct="1">
              <a:defRPr kumimoji="0" lang="zh-TW" sz="2000"/>
            </a:lvl2pPr>
            <a:lvl3pPr eaLnBrk="1" latinLnBrk="0" hangingPunct="1">
              <a:defRPr kumimoji="0" lang="zh-TW" sz="1800"/>
            </a:lvl3pPr>
            <a:lvl4pPr eaLnBrk="1" latinLnBrk="0" hangingPunct="1">
              <a:defRPr kumimoji="0" lang="zh-TW" sz="1600"/>
            </a:lvl4pPr>
            <a:lvl5pPr eaLnBrk="1" latinLnBrk="0" hangingPunct="1">
              <a:defRPr kumimoji="0" lang="zh-TW" sz="1600"/>
            </a:lvl5pPr>
            <a:lvl6pPr eaLnBrk="1" latinLnBrk="0" hangingPunct="1">
              <a:defRPr kumimoji="0" lang="zh-TW" sz="1600"/>
            </a:lvl6pPr>
            <a:lvl7pPr eaLnBrk="1" latinLnBrk="0" hangingPunct="1">
              <a:defRPr kumimoji="0" lang="zh-TW" sz="1600"/>
            </a:lvl7pPr>
            <a:lvl8pPr eaLnBrk="1" latinLnBrk="0" hangingPunct="1">
              <a:defRPr kumimoji="0" lang="zh-TW" sz="1600"/>
            </a:lvl8pPr>
            <a:lvl9pPr eaLnBrk="1" latinLnBrk="0" hangingPunct="1">
              <a:defRPr kumimoji="0" lang="zh-TW"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TW" sz="2400" b="1"/>
            </a:lvl1pPr>
            <a:lvl2pPr marL="457200" indent="0" eaLnBrk="1" latinLnBrk="0" hangingPunct="1">
              <a:buNone/>
              <a:defRPr kumimoji="0" lang="zh-TW" sz="2000" b="1"/>
            </a:lvl2pPr>
            <a:lvl3pPr marL="914400" indent="0" eaLnBrk="1" latinLnBrk="0" hangingPunct="1">
              <a:buNone/>
              <a:defRPr kumimoji="0" lang="zh-TW" sz="1800" b="1"/>
            </a:lvl3pPr>
            <a:lvl4pPr marL="1371600" indent="0" eaLnBrk="1" latinLnBrk="0" hangingPunct="1">
              <a:buNone/>
              <a:defRPr kumimoji="0" lang="zh-TW" sz="1600" b="1"/>
            </a:lvl4pPr>
            <a:lvl5pPr marL="1828800" indent="0" eaLnBrk="1" latinLnBrk="0" hangingPunct="1">
              <a:buNone/>
              <a:defRPr kumimoji="0" lang="zh-TW" sz="1600" b="1"/>
            </a:lvl5pPr>
            <a:lvl6pPr marL="2286000" indent="0" eaLnBrk="1" latinLnBrk="0" hangingPunct="1">
              <a:buNone/>
              <a:defRPr kumimoji="0" lang="zh-TW" sz="1600" b="1"/>
            </a:lvl6pPr>
            <a:lvl7pPr marL="2743200" indent="0" eaLnBrk="1" latinLnBrk="0" hangingPunct="1">
              <a:buNone/>
              <a:defRPr kumimoji="0" lang="zh-TW" sz="1600" b="1"/>
            </a:lvl7pPr>
            <a:lvl8pPr marL="3200400" indent="0" eaLnBrk="1" latinLnBrk="0" hangingPunct="1">
              <a:buNone/>
              <a:defRPr kumimoji="0" lang="zh-TW" sz="1600" b="1"/>
            </a:lvl8pPr>
            <a:lvl9pPr marL="3657600" indent="0" eaLnBrk="1" latinLnBrk="0" hangingPunct="1">
              <a:buNone/>
              <a:defRPr kumimoji="0" lang="zh-TW" sz="1600" b="1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zh-TW" sz="2400"/>
            </a:lvl1pPr>
            <a:lvl2pPr eaLnBrk="1" latinLnBrk="0" hangingPunct="1">
              <a:defRPr kumimoji="0" lang="zh-TW" sz="2000"/>
            </a:lvl2pPr>
            <a:lvl3pPr eaLnBrk="1" latinLnBrk="0" hangingPunct="1">
              <a:defRPr kumimoji="0" lang="zh-TW" sz="1800"/>
            </a:lvl3pPr>
            <a:lvl4pPr eaLnBrk="1" latinLnBrk="0" hangingPunct="1">
              <a:defRPr kumimoji="0" lang="zh-TW" sz="1600"/>
            </a:lvl4pPr>
            <a:lvl5pPr eaLnBrk="1" latinLnBrk="0" hangingPunct="1">
              <a:defRPr kumimoji="0" lang="zh-TW" sz="1600"/>
            </a:lvl5pPr>
            <a:lvl6pPr eaLnBrk="1" latinLnBrk="0" hangingPunct="1">
              <a:defRPr kumimoji="0" lang="zh-TW" sz="1600"/>
            </a:lvl6pPr>
            <a:lvl7pPr eaLnBrk="1" latinLnBrk="0" hangingPunct="1">
              <a:defRPr kumimoji="0" lang="zh-TW" sz="1600"/>
            </a:lvl7pPr>
            <a:lvl8pPr eaLnBrk="1" latinLnBrk="0" hangingPunct="1">
              <a:defRPr kumimoji="0" lang="zh-TW" sz="1600"/>
            </a:lvl8pPr>
            <a:lvl9pPr eaLnBrk="1" latinLnBrk="0" hangingPunct="1">
              <a:defRPr kumimoji="0" lang="zh-TW"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zh-TW" sz="2000" b="1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zh-TW" sz="3200"/>
            </a:lvl1pPr>
            <a:lvl2pPr eaLnBrk="1" latinLnBrk="0" hangingPunct="1">
              <a:defRPr kumimoji="0" lang="zh-TW" sz="2800"/>
            </a:lvl2pPr>
            <a:lvl3pPr eaLnBrk="1" latinLnBrk="0" hangingPunct="1">
              <a:defRPr kumimoji="0" lang="zh-TW" sz="2400"/>
            </a:lvl3pPr>
            <a:lvl4pPr eaLnBrk="1" latinLnBrk="0" hangingPunct="1">
              <a:defRPr kumimoji="0" lang="zh-TW" sz="2000"/>
            </a:lvl4pPr>
            <a:lvl5pPr eaLnBrk="1" latinLnBrk="0" hangingPunct="1">
              <a:defRPr kumimoji="0" lang="zh-TW" sz="2000"/>
            </a:lvl5pPr>
            <a:lvl6pPr eaLnBrk="1" latinLnBrk="0" hangingPunct="1">
              <a:defRPr kumimoji="0" lang="zh-TW" sz="2000"/>
            </a:lvl6pPr>
            <a:lvl7pPr eaLnBrk="1" latinLnBrk="0" hangingPunct="1">
              <a:defRPr kumimoji="0" lang="zh-TW" sz="2000"/>
            </a:lvl7pPr>
            <a:lvl8pPr eaLnBrk="1" latinLnBrk="0" hangingPunct="1">
              <a:defRPr kumimoji="0" lang="zh-TW" sz="2000"/>
            </a:lvl8pPr>
            <a:lvl9pPr eaLnBrk="1" latinLnBrk="0" hangingPunct="1">
              <a:defRPr kumimoji="0" lang="zh-TW"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zh-TW" sz="1400"/>
            </a:lvl1pPr>
            <a:lvl2pPr marL="457200" indent="0" eaLnBrk="1" latinLnBrk="0" hangingPunct="1">
              <a:buNone/>
              <a:defRPr kumimoji="0" lang="zh-TW" sz="1200"/>
            </a:lvl2pPr>
            <a:lvl3pPr marL="914400" indent="0" eaLnBrk="1" latinLnBrk="0" hangingPunct="1">
              <a:buNone/>
              <a:defRPr kumimoji="0" lang="zh-TW" sz="1000"/>
            </a:lvl3pPr>
            <a:lvl4pPr marL="1371600" indent="0" eaLnBrk="1" latinLnBrk="0" hangingPunct="1">
              <a:buNone/>
              <a:defRPr kumimoji="0" lang="zh-TW" sz="900"/>
            </a:lvl4pPr>
            <a:lvl5pPr marL="1828800" indent="0" eaLnBrk="1" latinLnBrk="0" hangingPunct="1">
              <a:buNone/>
              <a:defRPr kumimoji="0" lang="zh-TW" sz="900"/>
            </a:lvl5pPr>
            <a:lvl6pPr marL="2286000" indent="0" eaLnBrk="1" latinLnBrk="0" hangingPunct="1">
              <a:buNone/>
              <a:defRPr kumimoji="0" lang="zh-TW" sz="900"/>
            </a:lvl6pPr>
            <a:lvl7pPr marL="2743200" indent="0" eaLnBrk="1" latinLnBrk="0" hangingPunct="1">
              <a:buNone/>
              <a:defRPr kumimoji="0" lang="zh-TW" sz="900"/>
            </a:lvl7pPr>
            <a:lvl8pPr marL="3200400" indent="0" eaLnBrk="1" latinLnBrk="0" hangingPunct="1">
              <a:buNone/>
              <a:defRPr kumimoji="0" lang="zh-TW" sz="900"/>
            </a:lvl8pPr>
            <a:lvl9pPr marL="3657600" indent="0" eaLnBrk="1" latinLnBrk="0" hangingPunct="1">
              <a:buNone/>
              <a:defRPr kumimoji="0" lang="zh-TW"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zh-TW" sz="2000" b="1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zh-TW" sz="3200"/>
            </a:lvl1pPr>
            <a:lvl2pPr marL="457200" indent="0" eaLnBrk="1" latinLnBrk="0" hangingPunct="1">
              <a:buNone/>
              <a:defRPr kumimoji="0" lang="zh-TW" sz="2800"/>
            </a:lvl2pPr>
            <a:lvl3pPr marL="914400" indent="0" eaLnBrk="1" latinLnBrk="0" hangingPunct="1">
              <a:buNone/>
              <a:defRPr kumimoji="0" lang="zh-TW" sz="2400"/>
            </a:lvl3pPr>
            <a:lvl4pPr marL="1371600" indent="0" eaLnBrk="1" latinLnBrk="0" hangingPunct="1">
              <a:buNone/>
              <a:defRPr kumimoji="0" lang="zh-TW" sz="2000"/>
            </a:lvl4pPr>
            <a:lvl5pPr marL="1828800" indent="0" eaLnBrk="1" latinLnBrk="0" hangingPunct="1">
              <a:buNone/>
              <a:defRPr kumimoji="0" lang="zh-TW" sz="2000"/>
            </a:lvl5pPr>
            <a:lvl6pPr marL="2286000" indent="0" eaLnBrk="1" latinLnBrk="0" hangingPunct="1">
              <a:buNone/>
              <a:defRPr kumimoji="0" lang="zh-TW" sz="2000"/>
            </a:lvl6pPr>
            <a:lvl7pPr marL="2743200" indent="0" eaLnBrk="1" latinLnBrk="0" hangingPunct="1">
              <a:buNone/>
              <a:defRPr kumimoji="0" lang="zh-TW" sz="2000"/>
            </a:lvl7pPr>
            <a:lvl8pPr marL="3200400" indent="0" eaLnBrk="1" latinLnBrk="0" hangingPunct="1">
              <a:buNone/>
              <a:defRPr kumimoji="0" lang="zh-TW" sz="2000"/>
            </a:lvl8pPr>
            <a:lvl9pPr marL="3657600" indent="0" eaLnBrk="1" latinLnBrk="0" hangingPunct="1">
              <a:buNone/>
              <a:defRPr kumimoji="0" lang="zh-TW" sz="2000"/>
            </a:lvl9pPr>
          </a:lstStyle>
          <a:p>
            <a:pPr eaLnBrk="1" latinLnBrk="0" hangingPunct="1"/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zh-TW" sz="1400"/>
            </a:lvl1pPr>
            <a:lvl2pPr marL="457200" indent="0" eaLnBrk="1" latinLnBrk="0" hangingPunct="1">
              <a:buNone/>
              <a:defRPr kumimoji="0" lang="zh-TW" sz="1200"/>
            </a:lvl2pPr>
            <a:lvl3pPr marL="914400" indent="0" eaLnBrk="1" latinLnBrk="0" hangingPunct="1">
              <a:buNone/>
              <a:defRPr kumimoji="0" lang="zh-TW" sz="1000"/>
            </a:lvl3pPr>
            <a:lvl4pPr marL="1371600" indent="0" eaLnBrk="1" latinLnBrk="0" hangingPunct="1">
              <a:buNone/>
              <a:defRPr kumimoji="0" lang="zh-TW" sz="900"/>
            </a:lvl4pPr>
            <a:lvl5pPr marL="1828800" indent="0" eaLnBrk="1" latinLnBrk="0" hangingPunct="1">
              <a:buNone/>
              <a:defRPr kumimoji="0" lang="zh-TW" sz="900"/>
            </a:lvl5pPr>
            <a:lvl6pPr marL="2286000" indent="0" eaLnBrk="1" latinLnBrk="0" hangingPunct="1">
              <a:buNone/>
              <a:defRPr kumimoji="0" lang="zh-TW" sz="900"/>
            </a:lvl6pPr>
            <a:lvl7pPr marL="2743200" indent="0" eaLnBrk="1" latinLnBrk="0" hangingPunct="1">
              <a:buNone/>
              <a:defRPr kumimoji="0" lang="zh-TW" sz="900"/>
            </a:lvl7pPr>
            <a:lvl8pPr marL="3200400" indent="0" eaLnBrk="1" latinLnBrk="0" hangingPunct="1">
              <a:buNone/>
              <a:defRPr kumimoji="0" lang="zh-TW" sz="900"/>
            </a:lvl8pPr>
            <a:lvl9pPr marL="3657600" indent="0" eaLnBrk="1" latinLnBrk="0" hangingPunct="1">
              <a:buNone/>
              <a:defRPr kumimoji="0" lang="zh-TW"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TW" altLang="en-US" smtClean="0"/>
              <a:t>按一下以編輯母片標題樣式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zh-TW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TW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TW"/>
      </a:defPPr>
      <a:lvl1pPr marL="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zh-tw/library/ms188644(v=sql.90).asp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msdn.microsoft.com/zh-tw/library/ms378405(v=sql.100).aspx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blogs.com.tw/hatelove/" TargetMode="External"/><Relationship Id="rId7" Type="http://schemas.openxmlformats.org/officeDocument/2006/relationships/hyperlink" Target="http://www.dotblogs.com.tw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log.miniasp.com/" TargetMode="External"/><Relationship Id="rId5" Type="http://schemas.openxmlformats.org/officeDocument/2006/relationships/hyperlink" Target="http://blog.darkthread.net/" TargetMode="External"/><Relationship Id="rId4" Type="http://schemas.openxmlformats.org/officeDocument/2006/relationships/hyperlink" Target="http://www.dotblogs.com.tw/jimmyyu/Default.aspx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zh-tw/library/ms187928.asp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資料庫程式開發概述</a:t>
            </a:r>
            <a:endParaRPr lang="zh-TW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+mn-lt"/>
              </a:rPr>
              <a:t>余朋達</a:t>
            </a:r>
            <a:endParaRPr lang="zh-TW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11267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mtClean="0"/>
              <a:t>Transaction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TW" sz="2000" smtClean="0"/>
              <a:t>begin tran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TW" sz="2000" smtClean="0"/>
              <a:t>commit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TW" sz="2000" smtClean="0"/>
              <a:t>rollback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000" smtClean="0"/>
              <a:t>請慎用</a:t>
            </a:r>
            <a:endParaRPr lang="en-US" altLang="zh-TW" sz="2000" smtClean="0"/>
          </a:p>
          <a:p>
            <a:pPr lvl="1">
              <a:buFont typeface="Wingdings" pitchFamily="2" charset="2"/>
              <a:buChar char="n"/>
            </a:pPr>
            <a:endParaRPr lang="en-US" altLang="zh-TW" sz="2000" smtClean="0"/>
          </a:p>
        </p:txBody>
      </p:sp>
    </p:spTree>
    <p:extLst>
      <p:ext uri="{BB962C8B-B14F-4D97-AF65-F5344CB8AC3E}">
        <p14:creationId xmlns:p14="http://schemas.microsoft.com/office/powerpoint/2010/main" val="306065366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3000" dirty="0" smtClean="0"/>
              <a:t>使用</a:t>
            </a:r>
            <a:r>
              <a:rPr lang="en-US" altLang="zh-TW" sz="3000" dirty="0" smtClean="0"/>
              <a:t>ROW_NUMBER</a:t>
            </a:r>
            <a:r>
              <a:rPr lang="zh-TW" altLang="en-US" sz="3000" dirty="0" smtClean="0"/>
              <a:t>分頁</a:t>
            </a:r>
            <a:endParaRPr lang="en-US" altLang="zh-TW" sz="30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/>
              <a:t>排序</a:t>
            </a:r>
            <a:r>
              <a:rPr lang="zh-TW" altLang="en-US" sz="2600" dirty="0" smtClean="0"/>
              <a:t>條件</a:t>
            </a: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/>
              <a:t>現在頁數</a:t>
            </a: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/>
              <a:t>每</a:t>
            </a:r>
            <a:r>
              <a:rPr lang="zh-TW" altLang="en-US" sz="2600" dirty="0" smtClean="0"/>
              <a:t>頁筆數</a:t>
            </a:r>
            <a:endParaRPr lang="en-US" altLang="zh-TW" sz="2600" dirty="0" smtClean="0"/>
          </a:p>
          <a:p>
            <a:pPr>
              <a:buFont typeface="Wingdings" pitchFamily="2" charset="2"/>
              <a:buChar char="n"/>
              <a:defRPr/>
            </a:pPr>
            <a:endParaRPr lang="en-US" altLang="zh-TW" sz="30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40604509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3000" dirty="0" smtClean="0"/>
              <a:t>索引</a:t>
            </a:r>
            <a:endParaRPr lang="en-US" altLang="zh-TW" sz="30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 smtClean="0"/>
              <a:t>叢集索引</a:t>
            </a:r>
            <a:endParaRPr lang="en-US" altLang="zh-TW" sz="2000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zh-TW" altLang="en-US" sz="1800" dirty="0" smtClean="0"/>
              <a:t>類似書籍章節的概念</a:t>
            </a:r>
            <a:endParaRPr lang="en-US" altLang="zh-TW" sz="1800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zh-TW" altLang="en-US" sz="1800" dirty="0" smtClean="0"/>
              <a:t>資料會依據叢集索引排序</a:t>
            </a:r>
            <a:endParaRPr lang="en-US" altLang="zh-TW" sz="1800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zh-TW" altLang="en-US" sz="1800" dirty="0" smtClean="0"/>
              <a:t>每</a:t>
            </a:r>
            <a:r>
              <a:rPr lang="zh-TW" altLang="en-US" sz="1800" dirty="0"/>
              <a:t>個資料表只能有</a:t>
            </a:r>
            <a:r>
              <a:rPr lang="zh-TW" altLang="en-US" sz="1800" dirty="0" smtClean="0"/>
              <a:t>一個叢集索引</a:t>
            </a:r>
            <a:endParaRPr lang="en-US" altLang="zh-TW" sz="1800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zh-TW" altLang="en-US" sz="1800" dirty="0" smtClean="0"/>
              <a:t>建立</a:t>
            </a:r>
            <a:r>
              <a:rPr lang="en-US" altLang="zh-TW" sz="1800" dirty="0" smtClean="0"/>
              <a:t>PK</a:t>
            </a:r>
            <a:r>
              <a:rPr lang="zh-TW" altLang="en-US" sz="1800" dirty="0" smtClean="0"/>
              <a:t>時會自動建立叢集索引，但可指定為其他欄位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/>
              <a:t>非</a:t>
            </a:r>
            <a:r>
              <a:rPr lang="zh-TW" altLang="en-US" sz="2000" dirty="0" smtClean="0"/>
              <a:t>叢集索引</a:t>
            </a:r>
            <a:endParaRPr lang="en-US" altLang="zh-TW" sz="2000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zh-TW" altLang="en-US" sz="1800" dirty="0" smtClean="0"/>
              <a:t>類似書籍最後面附錄索引的概念</a:t>
            </a:r>
            <a:endParaRPr lang="en-US" altLang="zh-TW" sz="1800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zh-TW" altLang="en-US" sz="1800" dirty="0" smtClean="0"/>
              <a:t>每個資料表可建立多個非叢集索引</a:t>
            </a:r>
            <a:endParaRPr lang="en-US" altLang="zh-TW" sz="1800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zh-TW" altLang="en-US" sz="1800" dirty="0" smtClean="0"/>
              <a:t>索引有其維護成本，並非越多越好</a:t>
            </a:r>
            <a:endParaRPr lang="en-US" altLang="zh-TW" sz="1800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zh-TW" altLang="en-US" sz="1800" dirty="0" smtClean="0"/>
              <a:t>應建立於</a:t>
            </a:r>
            <a:r>
              <a:rPr lang="en-US" altLang="zh-TW" sz="1800" dirty="0" smtClean="0"/>
              <a:t>FK</a:t>
            </a:r>
            <a:r>
              <a:rPr lang="zh-TW" altLang="en-US" sz="1800" dirty="0" smtClean="0"/>
              <a:t>或常用來搜尋的欄位，且一致性低的欄位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 smtClean="0"/>
              <a:t>唯一索引</a:t>
            </a:r>
            <a:endParaRPr lang="en-US" altLang="zh-TW" sz="2000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zh-TW" altLang="en-US" sz="1800" dirty="0"/>
              <a:t>可</a:t>
            </a:r>
            <a:r>
              <a:rPr lang="zh-TW" altLang="en-US" sz="1800" dirty="0" smtClean="0"/>
              <a:t>確保指定欄位或多個欄位組合擁有唯一的值</a:t>
            </a:r>
            <a:endParaRPr lang="en-US" altLang="zh-TW" sz="1800" dirty="0" smtClean="0"/>
          </a:p>
          <a:p>
            <a:pPr>
              <a:buFont typeface="Wingdings" pitchFamily="2" charset="2"/>
              <a:buChar char="n"/>
              <a:defRPr/>
            </a:pPr>
            <a:endParaRPr lang="en-US" altLang="zh-TW" sz="30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3427365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altLang="zh-TW" sz="3000" dirty="0" smtClean="0"/>
              <a:t>View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200" dirty="0"/>
              <a:t>由一個到數</a:t>
            </a:r>
            <a:r>
              <a:rPr lang="zh-TW" altLang="en-US" sz="2200" dirty="0" smtClean="0"/>
              <a:t>個</a:t>
            </a:r>
            <a:r>
              <a:rPr lang="zh-TW" altLang="en-US" sz="2200" dirty="0"/>
              <a:t>資料</a:t>
            </a:r>
            <a:r>
              <a:rPr lang="zh-TW" altLang="en-US" sz="2200" dirty="0" smtClean="0"/>
              <a:t>表組合成的結果表</a:t>
            </a:r>
            <a:endParaRPr lang="en-US" altLang="zh-TW" sz="22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200" dirty="0"/>
              <a:t>命名規則</a:t>
            </a:r>
            <a:r>
              <a:rPr lang="zh-TW" altLang="en-US" sz="2200" dirty="0" smtClean="0"/>
              <a:t>通常以小寫</a:t>
            </a:r>
            <a:r>
              <a:rPr lang="en-US" altLang="zh-TW" sz="2200" dirty="0" smtClean="0"/>
              <a:t>v</a:t>
            </a:r>
            <a:r>
              <a:rPr lang="zh-TW" altLang="en-US" sz="2200" dirty="0" smtClean="0"/>
              <a:t>前綴，如</a:t>
            </a:r>
            <a:r>
              <a:rPr lang="en-US" altLang="zh-TW" sz="2200" dirty="0" smtClean="0"/>
              <a:t>: vOrders1Q2014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200" dirty="0" smtClean="0"/>
              <a:t>僅儲存定義，不儲存資料，大部分</a:t>
            </a:r>
            <a:r>
              <a:rPr lang="zh-TW" altLang="en-US" sz="2200" dirty="0"/>
              <a:t>情況下是</a:t>
            </a:r>
            <a:r>
              <a:rPr lang="zh-TW" altLang="en-US" sz="2200" dirty="0" smtClean="0"/>
              <a:t>唯讀的</a:t>
            </a:r>
            <a:endParaRPr lang="en-US" altLang="zh-TW" sz="22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200" dirty="0" smtClean="0"/>
              <a:t>隱藏實際</a:t>
            </a:r>
            <a:r>
              <a:rPr lang="zh-TW" altLang="en-US" sz="2200" dirty="0"/>
              <a:t>資料表</a:t>
            </a:r>
            <a:r>
              <a:rPr lang="zh-TW" altLang="en-US" sz="2200" dirty="0" smtClean="0"/>
              <a:t>名稱、欄位名稱及複雜邏輯</a:t>
            </a:r>
            <a:endParaRPr lang="en-US" altLang="zh-TW" sz="22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200" dirty="0" smtClean="0"/>
              <a:t>可針對</a:t>
            </a:r>
            <a:r>
              <a:rPr lang="en-US" altLang="zh-TW" sz="2200" dirty="0" smtClean="0"/>
              <a:t>View</a:t>
            </a:r>
            <a:r>
              <a:rPr lang="zh-TW" altLang="en-US" sz="2200" dirty="0" smtClean="0"/>
              <a:t>設定權限進行控管</a:t>
            </a:r>
            <a:endParaRPr lang="en-US" altLang="zh-TW" sz="2200" dirty="0" smtClean="0"/>
          </a:p>
          <a:p>
            <a:pPr>
              <a:buFont typeface="Wingdings" pitchFamily="2" charset="2"/>
              <a:buChar char="n"/>
              <a:defRPr/>
            </a:pPr>
            <a:endParaRPr lang="en-US" altLang="zh-TW" sz="30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2237165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altLang="zh-TW" sz="3000" dirty="0" smtClean="0"/>
              <a:t>Cursor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/>
              <a:t>Forward-Only </a:t>
            </a:r>
            <a:r>
              <a:rPr lang="en-US" altLang="zh-TW" sz="2000" dirty="0" smtClean="0"/>
              <a:t>Cursor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zh-TW" altLang="en-US" sz="1600" dirty="0"/>
              <a:t>只可</a:t>
            </a:r>
            <a:r>
              <a:rPr lang="zh-TW" altLang="en-US" sz="1600" dirty="0" smtClean="0"/>
              <a:t>往下一筆資料繼續讀取</a:t>
            </a:r>
            <a:endParaRPr lang="en-US" altLang="zh-TW" sz="16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/>
              <a:t>Static Cursor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zh-TW" altLang="en-US" sz="1600" dirty="0"/>
              <a:t>對資料表</a:t>
            </a:r>
            <a:r>
              <a:rPr lang="zh-TW" altLang="en-US" sz="1600" dirty="0" smtClean="0"/>
              <a:t>的</a:t>
            </a:r>
            <a:r>
              <a:rPr lang="zh-TW" altLang="en-US" sz="1600" dirty="0"/>
              <a:t>異動</a:t>
            </a:r>
            <a:r>
              <a:rPr lang="zh-TW" altLang="en-US" sz="1600" dirty="0" smtClean="0"/>
              <a:t>不會即時反應至</a:t>
            </a:r>
            <a:r>
              <a:rPr lang="en-US" altLang="zh-TW" sz="1600" dirty="0" smtClean="0"/>
              <a:t>Cursor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/>
              <a:t>Dynamic Cursor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zh-TW" altLang="en-US" sz="1600" dirty="0" smtClean="0"/>
              <a:t>對資料表的異動會即時反應至</a:t>
            </a:r>
            <a:r>
              <a:rPr lang="en-US" altLang="zh-TW" sz="1600" dirty="0" smtClean="0"/>
              <a:t>Cursor</a:t>
            </a:r>
            <a:endParaRPr lang="en-US" altLang="zh-TW" sz="1600" dirty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/>
              <a:t>Keyset Cursor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zh-TW" altLang="en-US" sz="1600" dirty="0" smtClean="0"/>
              <a:t>以索引鍵維護對應表，使</a:t>
            </a:r>
            <a:r>
              <a:rPr lang="en-US" altLang="zh-TW" sz="1600" dirty="0" smtClean="0"/>
              <a:t>Cursor</a:t>
            </a:r>
            <a:r>
              <a:rPr lang="zh-TW" altLang="en-US" sz="1600" dirty="0" smtClean="0"/>
              <a:t>中的資料順序不受資料庫異動影響</a:t>
            </a:r>
            <a:endParaRPr lang="en-US" altLang="zh-TW" sz="16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 smtClean="0"/>
              <a:t>使用需注意：</a:t>
            </a:r>
            <a:endParaRPr lang="en-US" altLang="zh-TW" sz="2000" dirty="0" smtClean="0"/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altLang="zh-TW" sz="1600" dirty="0" smtClean="0"/>
              <a:t>Deadlock</a:t>
            </a:r>
            <a:r>
              <a:rPr lang="zh-TW" altLang="en-US" sz="1600" dirty="0" smtClean="0"/>
              <a:t>、效能不佳</a:t>
            </a:r>
            <a:endParaRPr lang="en-US" altLang="zh-TW" sz="1600" dirty="0" smtClean="0"/>
          </a:p>
          <a:p>
            <a:pPr marL="914400" lvl="2" indent="0">
              <a:buFont typeface="Wingdings" pitchFamily="2" charset="2"/>
              <a:buNone/>
              <a:defRPr/>
            </a:pPr>
            <a:endParaRPr lang="en-US" altLang="zh-TW" sz="1800" dirty="0" smtClean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zh-TW" altLang="en-US" sz="1800" dirty="0" smtClean="0"/>
              <a:t>定義</a:t>
            </a:r>
            <a:r>
              <a:rPr lang="zh-TW" altLang="en-US" sz="2000" dirty="0" smtClean="0"/>
              <a:t> </a:t>
            </a:r>
            <a:r>
              <a:rPr lang="en-US" altLang="zh-TW" sz="1800" dirty="0" smtClean="0">
                <a:hlinkClick r:id="rId3"/>
              </a:rPr>
              <a:t>http</a:t>
            </a:r>
            <a:r>
              <a:rPr lang="en-US" altLang="zh-TW" sz="1800" dirty="0">
                <a:hlinkClick r:id="rId3"/>
              </a:rPr>
              <a:t>://</a:t>
            </a:r>
            <a:r>
              <a:rPr lang="en-US" altLang="zh-TW" sz="1800" dirty="0" smtClean="0">
                <a:hlinkClick r:id="rId3"/>
              </a:rPr>
              <a:t>msdn.microsoft.com/zh-tw/library/ms188644(v=sql.90</a:t>
            </a:r>
            <a:r>
              <a:rPr lang="en-US" altLang="zh-TW" sz="1800" dirty="0">
                <a:hlinkClick r:id="rId3"/>
              </a:rPr>
              <a:t>).</a:t>
            </a:r>
            <a:r>
              <a:rPr lang="en-US" altLang="zh-TW" sz="1800" dirty="0" smtClean="0">
                <a:hlinkClick r:id="rId3"/>
              </a:rPr>
              <a:t>aspx</a:t>
            </a:r>
            <a:endParaRPr lang="en-US" altLang="zh-TW" sz="1800" dirty="0" smtClean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zh-TW" altLang="en-US" sz="1800" dirty="0"/>
              <a:t>實作</a:t>
            </a:r>
            <a:r>
              <a:rPr lang="zh-TW" altLang="en-US" sz="2000" dirty="0" smtClean="0"/>
              <a:t> </a:t>
            </a:r>
            <a:r>
              <a:rPr lang="en-US" altLang="zh-TW" sz="1800" dirty="0" smtClean="0">
                <a:hlinkClick r:id="rId4"/>
              </a:rPr>
              <a:t>http</a:t>
            </a:r>
            <a:r>
              <a:rPr lang="en-US" altLang="zh-TW" sz="1800" dirty="0">
                <a:hlinkClick r:id="rId4"/>
              </a:rPr>
              <a:t>://msdn.microsoft.com/zh-tw/library/ms378405(v=sql.100).</a:t>
            </a:r>
            <a:r>
              <a:rPr lang="en-US" altLang="zh-TW" sz="1800" dirty="0" smtClean="0">
                <a:hlinkClick r:id="rId4"/>
              </a:rPr>
              <a:t>aspx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9130539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altLang="zh-TW" sz="2400" dirty="0" smtClean="0"/>
              <a:t>Temp Table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/>
              <a:t>特性</a:t>
            </a:r>
            <a:r>
              <a:rPr lang="zh-TW" altLang="en-US" sz="2000" dirty="0" smtClean="0"/>
              <a:t>同一般</a:t>
            </a:r>
            <a:r>
              <a:rPr lang="en-US" altLang="zh-TW" sz="2000" dirty="0" smtClean="0"/>
              <a:t>table</a:t>
            </a:r>
            <a:r>
              <a:rPr lang="zh-TW" altLang="en-US" sz="2000" dirty="0" smtClean="0"/>
              <a:t>，可建立</a:t>
            </a:r>
            <a:r>
              <a:rPr lang="en-US" altLang="zh-TW" sz="2000" dirty="0" smtClean="0"/>
              <a:t>PK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index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 smtClean="0"/>
              <a:t>於</a:t>
            </a:r>
            <a:r>
              <a:rPr lang="en-US" altLang="zh-TW" sz="2000" dirty="0" smtClean="0"/>
              <a:t>SP</a:t>
            </a:r>
            <a:r>
              <a:rPr lang="zh-TW" altLang="en-US" sz="2000" dirty="0" smtClean="0"/>
              <a:t>執行結束後消滅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若在</a:t>
            </a:r>
            <a:r>
              <a:rPr lang="en-US" altLang="zh-TW" sz="2000" dirty="0" smtClean="0"/>
              <a:t>SP</a:t>
            </a:r>
            <a:r>
              <a:rPr lang="zh-TW" altLang="en-US" sz="2000" dirty="0" smtClean="0"/>
              <a:t>中</a:t>
            </a:r>
            <a:r>
              <a:rPr lang="en-US" altLang="zh-TW" sz="2000" dirty="0" smtClean="0"/>
              <a:t>create)</a:t>
            </a:r>
            <a:r>
              <a:rPr lang="zh-TW" altLang="en-US" sz="2000" dirty="0" smtClean="0"/>
              <a:t>，或於</a:t>
            </a:r>
            <a:r>
              <a:rPr lang="en-US" altLang="zh-TW" sz="2000" dirty="0" smtClean="0"/>
              <a:t>session</a:t>
            </a:r>
            <a:r>
              <a:rPr lang="zh-TW" altLang="en-US" sz="2000" dirty="0" smtClean="0"/>
              <a:t>結束後消滅</a:t>
            </a:r>
            <a:endParaRPr lang="en-US" altLang="zh-TW" sz="20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/>
              <a:t>在</a:t>
            </a:r>
            <a:r>
              <a:rPr lang="zh-TW" altLang="en-US" sz="2000" dirty="0" smtClean="0"/>
              <a:t>不同</a:t>
            </a:r>
            <a:r>
              <a:rPr lang="en-US" altLang="zh-TW" sz="2000" dirty="0" smtClean="0"/>
              <a:t>session</a:t>
            </a:r>
            <a:r>
              <a:rPr lang="zh-TW" altLang="en-US" sz="2000" dirty="0" smtClean="0"/>
              <a:t>中可建立多個同名的</a:t>
            </a:r>
            <a:r>
              <a:rPr lang="en-US" altLang="zh-TW" sz="2000" dirty="0" smtClean="0"/>
              <a:t>temp table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 smtClean="0"/>
              <a:t>使用</a:t>
            </a:r>
            <a:r>
              <a:rPr lang="zh-TW" altLang="en-US" sz="2000" dirty="0"/>
              <a:t>後</a:t>
            </a:r>
            <a:r>
              <a:rPr lang="zh-TW" altLang="en-US" sz="2000" dirty="0" smtClean="0"/>
              <a:t>請記得自行</a:t>
            </a:r>
            <a:r>
              <a:rPr lang="en-US" altLang="zh-TW" sz="2000" dirty="0" smtClean="0"/>
              <a:t>drop</a:t>
            </a:r>
            <a:endParaRPr lang="en-US" altLang="zh-TW" sz="2000" dirty="0"/>
          </a:p>
          <a:p>
            <a:pPr>
              <a:buFont typeface="Wingdings" pitchFamily="2" charset="2"/>
              <a:buChar char="n"/>
              <a:defRPr/>
            </a:pPr>
            <a:endParaRPr lang="en-US" altLang="zh-TW" sz="2400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altLang="zh-TW" sz="2400" dirty="0"/>
              <a:t>Table </a:t>
            </a:r>
            <a:r>
              <a:rPr lang="en-US" altLang="zh-TW" sz="2400" dirty="0" smtClean="0"/>
              <a:t>Variables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 smtClean="0"/>
              <a:t>可建立</a:t>
            </a:r>
            <a:r>
              <a:rPr lang="en-US" altLang="zh-TW" sz="2000" dirty="0" smtClean="0"/>
              <a:t>PK</a:t>
            </a:r>
            <a:r>
              <a:rPr lang="zh-TW" altLang="en-US" sz="2000" dirty="0" smtClean="0"/>
              <a:t>，不可建立</a:t>
            </a:r>
            <a:r>
              <a:rPr lang="en-US" altLang="zh-TW" sz="2000" dirty="0" smtClean="0"/>
              <a:t>index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 smtClean="0"/>
              <a:t>不記錄</a:t>
            </a:r>
            <a:r>
              <a:rPr lang="en-US" altLang="zh-TW" sz="2000" dirty="0" smtClean="0"/>
              <a:t>Transaction Log</a:t>
            </a:r>
            <a:r>
              <a:rPr lang="zh-TW" altLang="en-US" sz="2000" dirty="0" smtClean="0"/>
              <a:t>，不支援</a:t>
            </a:r>
            <a:r>
              <a:rPr lang="en-US" altLang="zh-TW" sz="2000" dirty="0" smtClean="0"/>
              <a:t>Transaction</a:t>
            </a:r>
            <a:r>
              <a:rPr lang="zh-TW" altLang="en-US" sz="2000" dirty="0" smtClean="0"/>
              <a:t>控制</a:t>
            </a:r>
            <a:endParaRPr lang="en-US" altLang="zh-TW" sz="20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 smtClean="0"/>
              <a:t>於程式碼區塊執行結束後消滅</a:t>
            </a:r>
            <a:endParaRPr lang="en-US" altLang="zh-TW" sz="20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/>
          </a:p>
          <a:p>
            <a:pPr>
              <a:buFont typeface="Wingdings" pitchFamily="2" charset="2"/>
              <a:buChar char="n"/>
              <a:defRPr/>
            </a:pPr>
            <a:endParaRPr lang="en-US" altLang="zh-TW" sz="16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9641998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1536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mtClean="0"/>
              <a:t>Function &amp; Store Procedure</a:t>
            </a:r>
          </a:p>
          <a:p>
            <a:pPr>
              <a:buFont typeface="Wingdings" pitchFamily="2" charset="2"/>
              <a:buChar char="n"/>
            </a:pPr>
            <a:endParaRPr lang="en-US" altLang="zh-TW" sz="2400" smtClean="0"/>
          </a:p>
          <a:p>
            <a:pPr>
              <a:buFont typeface="Wingdings" pitchFamily="2" charset="2"/>
              <a:buChar char="n"/>
            </a:pPr>
            <a:endParaRPr lang="zh-TW" altLang="en-US" sz="240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429841"/>
              </p:ext>
            </p:extLst>
          </p:nvPr>
        </p:nvGraphicFramePr>
        <p:xfrm>
          <a:off x="1042988" y="2276475"/>
          <a:ext cx="7129461" cy="383063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2236"/>
                <a:gridCol w="2952605"/>
                <a:gridCol w="3024620"/>
              </a:tblGrid>
              <a:tr h="423189"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Store</a:t>
                      </a:r>
                      <a:r>
                        <a:rPr lang="en-US" altLang="zh-TW" sz="1800" baseline="0" dirty="0" smtClean="0">
                          <a:solidFill>
                            <a:schemeClr val="tx1"/>
                          </a:solidFill>
                        </a:rPr>
                        <a:t> Procedure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/>
                </a:tc>
              </a:tr>
              <a:tr h="423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參數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僅支援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</a:tr>
              <a:tr h="64029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回傳值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必要、僅可回傳一個值或一個資料集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不必要、可回傳多個資料集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</a:tr>
              <a:tr h="64029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呼叫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直接呼叫、可用於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欄位、可用於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where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條件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直接呼叫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</a:tr>
              <a:tr h="423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錯誤處理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無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有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</a:tr>
              <a:tr h="64029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通常用途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數值轉換、字串處理、共用類的邏輯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較長時間的運算、多個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statement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執行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</a:tr>
              <a:tr h="64018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範例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請見範例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中的</a:t>
                      </a:r>
                      <a:r>
                        <a:rPr lang="en-US" altLang="zh-TW" sz="1800" dirty="0" err="1" smtClean="0">
                          <a:solidFill>
                            <a:schemeClr val="tx1"/>
                          </a:solidFill>
                        </a:rPr>
                        <a:t>fn_retEmployeeName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請見範例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中的</a:t>
                      </a:r>
                      <a:r>
                        <a:rPr lang="en-US" altLang="zh-TW" sz="1800" dirty="0" err="1" smtClean="0">
                          <a:solidFill>
                            <a:schemeClr val="tx1"/>
                          </a:solidFill>
                        </a:rPr>
                        <a:t>SP_GetOrderEmp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5" marB="4573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94293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16387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z="3000" smtClean="0"/>
              <a:t>1 = 1</a:t>
            </a:r>
            <a:r>
              <a:rPr lang="zh-TW" altLang="en-US" sz="3000" smtClean="0"/>
              <a:t>與動態</a:t>
            </a:r>
            <a:r>
              <a:rPr lang="en-US" altLang="zh-TW" sz="3000" smtClean="0"/>
              <a:t>WHERE</a:t>
            </a:r>
            <a:r>
              <a:rPr lang="zh-TW" altLang="en-US" sz="3000" smtClean="0"/>
              <a:t>條件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000" smtClean="0"/>
              <a:t>sqlString = “select * from product where 1=1 ”;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000" smtClean="0"/>
              <a:t>If(productName != “”)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000" smtClean="0"/>
              <a:t>	sqlString += “and ProductName = ” + productName;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000" smtClean="0"/>
              <a:t>If(price &gt; 0)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000" smtClean="0"/>
              <a:t>	sqlString += “and Price = ” + price;</a:t>
            </a:r>
          </a:p>
          <a:p>
            <a:pPr marL="457200" lvl="1" indent="0">
              <a:buFont typeface="Wingdings" pitchFamily="2" charset="2"/>
              <a:buNone/>
            </a:pPr>
            <a:endParaRPr lang="en-US" altLang="zh-TW" sz="2000" smtClean="0"/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000" smtClean="0"/>
              <a:t>*</a:t>
            </a:r>
            <a:r>
              <a:rPr lang="zh-TW" altLang="en-US" sz="2000" smtClean="0"/>
              <a:t>可能造成</a:t>
            </a:r>
            <a:r>
              <a:rPr lang="en-US" altLang="zh-TW" sz="2000" smtClean="0"/>
              <a:t>table scan</a:t>
            </a:r>
            <a:r>
              <a:rPr lang="zh-TW" altLang="en-US" sz="2000" smtClean="0"/>
              <a:t>，請注意效能問題</a:t>
            </a:r>
            <a:endParaRPr lang="en-US" altLang="zh-TW" sz="2000" smtClean="0"/>
          </a:p>
        </p:txBody>
      </p:sp>
    </p:spTree>
    <p:extLst>
      <p:ext uri="{BB962C8B-B14F-4D97-AF65-F5344CB8AC3E}">
        <p14:creationId xmlns:p14="http://schemas.microsoft.com/office/powerpoint/2010/main" val="337003123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altLang="zh-TW" sz="3000" dirty="0" smtClean="0"/>
              <a:t>EXEC</a:t>
            </a:r>
            <a:r>
              <a:rPr lang="zh-TW" altLang="en-US" sz="3000" dirty="0" smtClean="0"/>
              <a:t>、</a:t>
            </a:r>
            <a:r>
              <a:rPr lang="en-US" altLang="zh-TW" sz="3000" dirty="0" smtClean="0"/>
              <a:t>SP_EXECUTESQL</a:t>
            </a:r>
            <a:r>
              <a:rPr lang="zh-TW" altLang="en-US" sz="3000" dirty="0" smtClean="0"/>
              <a:t>、</a:t>
            </a:r>
            <a:r>
              <a:rPr lang="en-US" altLang="zh-TW" sz="3000" dirty="0" smtClean="0"/>
              <a:t>OUTPUT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600" dirty="0" smtClean="0"/>
              <a:t>EXEC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TW" sz="2000" dirty="0" smtClean="0"/>
              <a:t>	</a:t>
            </a:r>
            <a:r>
              <a:rPr lang="zh-TW" altLang="en-US" sz="2000" dirty="0" smtClean="0"/>
              <a:t>執行指定的</a:t>
            </a:r>
            <a:r>
              <a:rPr lang="en-US" altLang="zh-TW" sz="2000" dirty="0" smtClean="0"/>
              <a:t>SQL Statement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4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400" dirty="0" smtClean="0"/>
              <a:t>SP_EXECUTESQL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TW" sz="2000" dirty="0" smtClean="0"/>
              <a:t>	</a:t>
            </a:r>
            <a:r>
              <a:rPr lang="zh-TW" altLang="en-US" sz="2000" dirty="0" smtClean="0"/>
              <a:t>執行指定的</a:t>
            </a:r>
            <a:r>
              <a:rPr lang="en-US" altLang="zh-TW" sz="2000" dirty="0" smtClean="0"/>
              <a:t>SQL Statement</a:t>
            </a:r>
            <a:r>
              <a:rPr lang="zh-TW" altLang="en-US" sz="2000" dirty="0" smtClean="0"/>
              <a:t>，並可使用參數</a:t>
            </a:r>
            <a:r>
              <a:rPr lang="en-US" altLang="zh-TW" sz="2000" dirty="0" smtClean="0"/>
              <a:t>(input/output)</a:t>
            </a:r>
            <a:r>
              <a:rPr lang="zh-TW" altLang="en-US" sz="2000" dirty="0" smtClean="0"/>
              <a:t>，可</a:t>
            </a:r>
            <a:r>
              <a:rPr lang="en-US" altLang="zh-TW" sz="2000" dirty="0" smtClean="0"/>
              <a:t>	</a:t>
            </a:r>
            <a:r>
              <a:rPr lang="zh-TW" altLang="en-US" sz="2000" dirty="0" smtClean="0"/>
              <a:t>處理</a:t>
            </a:r>
            <a:r>
              <a:rPr lang="en-US" altLang="zh-TW" sz="2000" dirty="0" smtClean="0"/>
              <a:t>SQL injection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4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400" dirty="0" smtClean="0"/>
              <a:t>OUTPUT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zh-TW" altLang="en-US" sz="2000" dirty="0" smtClean="0"/>
              <a:t>輸出</a:t>
            </a:r>
            <a:r>
              <a:rPr lang="zh-TW" altLang="en-US" sz="2000" dirty="0"/>
              <a:t>指定</a:t>
            </a:r>
            <a:r>
              <a:rPr lang="zh-TW" altLang="en-US" sz="2000" dirty="0" smtClean="0"/>
              <a:t>變數至訊息中，便於</a:t>
            </a:r>
            <a:r>
              <a:rPr lang="en-US" altLang="zh-TW" sz="2000" dirty="0" smtClean="0"/>
              <a:t>debug</a:t>
            </a:r>
            <a:endParaRPr lang="zh-TW" altLang="en-US" sz="20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23756232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ADO.Net</a:t>
            </a:r>
            <a:r>
              <a:rPr lang="zh-TW" altLang="en-US" sz="2000" b="1" smtClean="0"/>
              <a:t>概述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3000" dirty="0" smtClean="0"/>
              <a:t>資料物件</a:t>
            </a:r>
            <a:endParaRPr lang="en-US" altLang="zh-TW" sz="30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600" dirty="0" err="1" smtClean="0"/>
              <a:t>DataSet</a:t>
            </a: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600" dirty="0" err="1" smtClean="0"/>
              <a:t>DataTable</a:t>
            </a: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600" dirty="0" err="1" smtClean="0"/>
              <a:t>DataRow</a:t>
            </a: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600" dirty="0" err="1" smtClean="0"/>
              <a:t>DataColumn</a:t>
            </a: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600" dirty="0" err="1" smtClean="0"/>
              <a:t>DataCell</a:t>
            </a: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2686873925"/>
              </p:ext>
            </p:extLst>
          </p:nvPr>
        </p:nvGraphicFramePr>
        <p:xfrm>
          <a:off x="3947524" y="980728"/>
          <a:ext cx="4562400" cy="2005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301404"/>
              </p:ext>
            </p:extLst>
          </p:nvPr>
        </p:nvGraphicFramePr>
        <p:xfrm>
          <a:off x="4141788" y="3933825"/>
          <a:ext cx="4344987" cy="1736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329"/>
                <a:gridCol w="1448329"/>
                <a:gridCol w="1448329"/>
              </a:tblGrid>
              <a:tr h="335106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DataColumn1</a:t>
                      </a:r>
                      <a:endParaRPr lang="zh-TW" altLang="en-US" sz="1600" dirty="0"/>
                    </a:p>
                  </a:txBody>
                  <a:tcPr marL="91458" marR="91458" marT="45652" marB="4565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DataColumn2</a:t>
                      </a:r>
                      <a:endParaRPr lang="zh-TW" altLang="en-US" sz="1600" dirty="0" smtClean="0"/>
                    </a:p>
                  </a:txBody>
                  <a:tcPr marL="91458" marR="91458" marT="45652" marB="4565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DataColumn3</a:t>
                      </a:r>
                      <a:endParaRPr lang="zh-TW" altLang="en-US" sz="1600" dirty="0" smtClean="0"/>
                    </a:p>
                  </a:txBody>
                  <a:tcPr marL="91458" marR="91458" marT="45652" marB="45652"/>
                </a:tc>
              </a:tr>
              <a:tr h="822711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DataRow1</a:t>
                      </a:r>
                      <a:r>
                        <a:rPr lang="zh-TW" altLang="en-US" sz="1600" dirty="0" smtClean="0"/>
                        <a:t>的</a:t>
                      </a:r>
                      <a:endParaRPr lang="en-US" altLang="zh-TW" sz="1600" dirty="0" smtClean="0"/>
                    </a:p>
                    <a:p>
                      <a:r>
                        <a:rPr lang="en-US" altLang="zh-TW" sz="1600" dirty="0" smtClean="0"/>
                        <a:t>DataCell1</a:t>
                      </a:r>
                      <a:endParaRPr lang="zh-TW" altLang="en-US" sz="1600" dirty="0"/>
                    </a:p>
                  </a:txBody>
                  <a:tcPr marL="91458" marR="91458" marT="45652" marB="4565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DataRow1</a:t>
                      </a:r>
                      <a:r>
                        <a:rPr lang="zh-TW" altLang="en-US" sz="1600" dirty="0" smtClean="0"/>
                        <a:t>的</a:t>
                      </a:r>
                      <a:r>
                        <a:rPr lang="en-US" altLang="zh-TW" sz="1600" dirty="0" smtClean="0"/>
                        <a:t>DataCell2</a:t>
                      </a:r>
                      <a:endParaRPr lang="zh-TW" alt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 marL="91458" marR="91458" marT="45652" marB="4565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DataRow1</a:t>
                      </a:r>
                      <a:r>
                        <a:rPr lang="zh-TW" altLang="en-US" sz="1600" dirty="0" smtClean="0"/>
                        <a:t>的</a:t>
                      </a:r>
                      <a:r>
                        <a:rPr lang="en-US" altLang="zh-TW" sz="1600" dirty="0" smtClean="0"/>
                        <a:t>DataCell3</a:t>
                      </a:r>
                      <a:endParaRPr lang="zh-TW" alt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 marL="91458" marR="91458" marT="45652" marB="45652"/>
                </a:tc>
              </a:tr>
              <a:tr h="578908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DataRow2</a:t>
                      </a:r>
                      <a:r>
                        <a:rPr lang="zh-TW" altLang="en-US" sz="1600" dirty="0" smtClean="0"/>
                        <a:t>的</a:t>
                      </a:r>
                      <a:r>
                        <a:rPr lang="en-US" altLang="zh-TW" sz="1600" dirty="0" smtClean="0"/>
                        <a:t>DataCell1</a:t>
                      </a:r>
                      <a:endParaRPr lang="zh-TW" altLang="en-US" sz="1600" dirty="0"/>
                    </a:p>
                  </a:txBody>
                  <a:tcPr marL="91458" marR="91458" marT="45652" marB="4565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DataRow2</a:t>
                      </a:r>
                      <a:r>
                        <a:rPr lang="zh-TW" altLang="en-US" sz="1600" dirty="0" smtClean="0"/>
                        <a:t>的</a:t>
                      </a:r>
                      <a:r>
                        <a:rPr lang="en-US" altLang="zh-TW" sz="1600" dirty="0" smtClean="0"/>
                        <a:t>DataCell2</a:t>
                      </a:r>
                      <a:endParaRPr lang="zh-TW" altLang="en-US" sz="1600" dirty="0" smtClean="0"/>
                    </a:p>
                  </a:txBody>
                  <a:tcPr marL="91458" marR="91458" marT="45652" marB="4565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DataRow2</a:t>
                      </a:r>
                      <a:r>
                        <a:rPr lang="zh-TW" altLang="en-US" sz="1600" dirty="0" smtClean="0"/>
                        <a:t>的</a:t>
                      </a:r>
                      <a:r>
                        <a:rPr lang="en-US" altLang="zh-TW" sz="1600" dirty="0" smtClean="0"/>
                        <a:t>DataCell3</a:t>
                      </a:r>
                      <a:endParaRPr lang="zh-TW" altLang="en-US" sz="1600" dirty="0" smtClean="0"/>
                    </a:p>
                  </a:txBody>
                  <a:tcPr marL="91458" marR="91458" marT="45652" marB="45652"/>
                </a:tc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 bwMode="auto">
          <a:xfrm>
            <a:off x="6229350" y="2636838"/>
            <a:ext cx="0" cy="9366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 bwMode="auto">
          <a:xfrm>
            <a:off x="6318453" y="3573463"/>
            <a:ext cx="204382" cy="847070"/>
          </a:xfrm>
          <a:prstGeom prst="roundRect">
            <a:avLst/>
          </a:prstGeom>
          <a:noFill/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en-US" sz="4800">
              <a:solidFill>
                <a:schemeClr val="tx1"/>
              </a:solidFill>
              <a:sym typeface="Wingdings 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167358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683568" y="980728"/>
            <a:ext cx="7847013" cy="366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19200" indent="-12192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4000" b="0" dirty="0" smtClean="0">
                <a:solidFill>
                  <a:schemeClr val="tx1"/>
                </a:solidFill>
                <a:latin typeface="+mj-ea"/>
                <a:ea typeface="+mj-ea"/>
                <a:sym typeface="Wingdings 2" pitchFamily="18" charset="2"/>
              </a:rPr>
              <a:t>目錄</a:t>
            </a:r>
            <a:endParaRPr lang="zh-TW" altLang="en-US" sz="4000" b="0" dirty="0">
              <a:solidFill>
                <a:schemeClr val="tx1"/>
              </a:solidFill>
              <a:latin typeface="+mj-ea"/>
              <a:ea typeface="+mj-ea"/>
              <a:sym typeface="Wingdings 2" pitchFamily="18" charset="2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kumimoji="0" lang="en-US" altLang="zh-TW" dirty="0">
                <a:solidFill>
                  <a:schemeClr val="tx1"/>
                </a:solidFill>
                <a:latin typeface="+mj-ea"/>
                <a:ea typeface="+mj-ea"/>
                <a:sym typeface="Wingdings 2" pitchFamily="18" charset="2"/>
              </a:rPr>
              <a:t>MSSQL</a:t>
            </a:r>
            <a:r>
              <a:rPr kumimoji="0" lang="zh-TW" altLang="en-US" dirty="0">
                <a:solidFill>
                  <a:schemeClr val="tx1"/>
                </a:solidFill>
                <a:latin typeface="+mj-ea"/>
                <a:ea typeface="+mj-ea"/>
                <a:sym typeface="Wingdings 2" pitchFamily="18" charset="2"/>
              </a:rPr>
              <a:t>資料庫常用語法</a:t>
            </a:r>
            <a:endParaRPr kumimoji="0" lang="en-US" altLang="zh-TW" dirty="0">
              <a:solidFill>
                <a:schemeClr val="tx1"/>
              </a:solidFill>
              <a:latin typeface="+mj-ea"/>
              <a:ea typeface="+mj-ea"/>
              <a:sym typeface="Wingdings 2" pitchFamily="18" charset="2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kumimoji="0" lang="en-US" altLang="zh-TW" dirty="0" err="1">
                <a:solidFill>
                  <a:schemeClr val="tx1"/>
                </a:solidFill>
                <a:latin typeface="+mj-ea"/>
                <a:ea typeface="+mj-ea"/>
                <a:sym typeface="Wingdings 2" pitchFamily="18" charset="2"/>
              </a:rPr>
              <a:t>ADO.Net</a:t>
            </a:r>
            <a:r>
              <a:rPr kumimoji="0" lang="zh-TW" altLang="en-US" dirty="0">
                <a:solidFill>
                  <a:schemeClr val="tx1"/>
                </a:solidFill>
                <a:latin typeface="+mj-ea"/>
                <a:ea typeface="+mj-ea"/>
                <a:sym typeface="Wingdings 2" pitchFamily="18" charset="2"/>
              </a:rPr>
              <a:t>概述</a:t>
            </a:r>
            <a:endParaRPr kumimoji="0" lang="en-US" altLang="zh-TW" dirty="0">
              <a:solidFill>
                <a:schemeClr val="tx1"/>
              </a:solidFill>
              <a:latin typeface="+mj-ea"/>
              <a:ea typeface="+mj-ea"/>
              <a:sym typeface="Wingdings 2" pitchFamily="18" charset="2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kumimoji="0" lang="zh-TW" altLang="en-US" dirty="0">
                <a:solidFill>
                  <a:schemeClr val="tx1"/>
                </a:solidFill>
                <a:latin typeface="+mj-ea"/>
                <a:ea typeface="+mj-ea"/>
                <a:sym typeface="Wingdings 2" pitchFamily="18" charset="2"/>
              </a:rPr>
              <a:t>其他</a:t>
            </a:r>
            <a:endParaRPr kumimoji="0" lang="en-US" altLang="zh-TW" dirty="0">
              <a:solidFill>
                <a:schemeClr val="tx1"/>
              </a:solidFill>
              <a:latin typeface="+mj-ea"/>
              <a:ea typeface="+mj-ea"/>
              <a:sym typeface="Wingdings 2" pitchFamily="18" charset="2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kumimoji="0" lang="en-US" altLang="zh-TW" dirty="0">
                <a:solidFill>
                  <a:schemeClr val="tx1"/>
                </a:solidFill>
                <a:latin typeface="+mj-ea"/>
                <a:ea typeface="+mj-ea"/>
                <a:sym typeface="Wingdings 2" pitchFamily="18" charset="2"/>
              </a:rPr>
              <a:t>Q&amp;A</a:t>
            </a:r>
            <a:endParaRPr kumimoji="0" lang="zh-TW" altLang="en-US" dirty="0">
              <a:solidFill>
                <a:schemeClr val="tx1"/>
              </a:solidFill>
              <a:latin typeface="+mj-ea"/>
              <a:ea typeface="+mj-ea"/>
              <a:sym typeface="Wingdings 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295140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ADO.Net</a:t>
            </a:r>
            <a:r>
              <a:rPr lang="zh-TW" altLang="en-US" sz="2000" b="1" smtClean="0"/>
              <a:t>概述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3000" dirty="0" smtClean="0"/>
              <a:t>資料處理物件</a:t>
            </a:r>
            <a:endParaRPr lang="en-US" altLang="zh-TW" sz="30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600" dirty="0" err="1" smtClean="0"/>
              <a:t>DataAdapter</a:t>
            </a:r>
            <a:endParaRPr lang="en-US" altLang="zh-TW" sz="2600" dirty="0" smtClean="0"/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 smtClean="0"/>
              <a:t>將資料從資料庫填入至</a:t>
            </a:r>
            <a:r>
              <a:rPr lang="en-US" altLang="zh-TW" sz="2000" dirty="0" err="1" smtClean="0"/>
              <a:t>DataSet</a:t>
            </a:r>
            <a:r>
              <a:rPr lang="zh-TW" altLang="en-US" sz="2000" dirty="0" smtClean="0"/>
              <a:t>、</a:t>
            </a:r>
            <a:r>
              <a:rPr lang="en-US" altLang="zh-TW" sz="2000" dirty="0" err="1" smtClean="0"/>
              <a:t>DataTable</a:t>
            </a:r>
            <a:r>
              <a:rPr lang="zh-TW" altLang="en-US" sz="2000" dirty="0" smtClean="0"/>
              <a:t>中</a:t>
            </a:r>
            <a:endParaRPr lang="en-US" altLang="zh-TW" sz="2000" dirty="0" smtClean="0"/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/>
              <a:t>依據</a:t>
            </a:r>
            <a:r>
              <a:rPr lang="en-US" altLang="zh-TW" sz="2000" dirty="0" err="1" smtClean="0"/>
              <a:t>DataTable</a:t>
            </a:r>
            <a:r>
              <a:rPr lang="zh-TW" altLang="en-US" sz="2000" dirty="0" smtClean="0"/>
              <a:t>中有異動的資料產生</a:t>
            </a:r>
            <a:r>
              <a:rPr lang="en-US" altLang="zh-TW" sz="2000" dirty="0" smtClean="0"/>
              <a:t>INSERT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UPDATE</a:t>
            </a:r>
            <a:r>
              <a:rPr lang="zh-TW" altLang="en-US" sz="2000" dirty="0" smtClean="0"/>
              <a:t>及</a:t>
            </a:r>
            <a:r>
              <a:rPr lang="en-US" altLang="zh-TW" sz="2000" dirty="0" smtClean="0"/>
              <a:t>DELETE SQL Command</a:t>
            </a:r>
            <a:r>
              <a:rPr lang="zh-TW" altLang="en-US" sz="2000" dirty="0" smtClean="0"/>
              <a:t>至資料庫執行</a:t>
            </a:r>
            <a:endParaRPr lang="en-US" altLang="zh-TW" sz="2000" dirty="0" smtClean="0"/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 smtClean="0"/>
              <a:t>取得資料後即可關閉</a:t>
            </a:r>
            <a:r>
              <a:rPr lang="en-US" altLang="zh-TW" sz="2000" dirty="0" smtClean="0"/>
              <a:t>Connection</a:t>
            </a:r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/>
              <a:t>相對較慢</a:t>
            </a:r>
            <a:r>
              <a:rPr lang="zh-TW" altLang="en-US" sz="2000" dirty="0" smtClean="0"/>
              <a:t>、較占用記憶體</a:t>
            </a:r>
            <a:endParaRPr lang="en-US" altLang="zh-TW" sz="20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600" dirty="0" err="1" smtClean="0"/>
              <a:t>DataReader</a:t>
            </a:r>
            <a:endParaRPr lang="en-US" altLang="zh-TW" sz="2600" dirty="0" smtClean="0"/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 smtClean="0"/>
              <a:t>唯讀的資料讀取物件，每次只能讀取一筆資料</a:t>
            </a:r>
            <a:endParaRPr lang="en-US" altLang="zh-TW" sz="2000" dirty="0" smtClean="0"/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 smtClean="0"/>
              <a:t>使用</a:t>
            </a:r>
            <a:r>
              <a:rPr lang="en-US" altLang="zh-TW" sz="2000" dirty="0" smtClean="0"/>
              <a:t>Read()</a:t>
            </a:r>
            <a:r>
              <a:rPr lang="zh-TW" altLang="en-US" sz="2000" dirty="0" smtClean="0"/>
              <a:t>移至下一筆，讀取期間</a:t>
            </a:r>
            <a:r>
              <a:rPr lang="en-US" altLang="zh-TW" sz="2000" dirty="0" smtClean="0"/>
              <a:t>Connection</a:t>
            </a:r>
            <a:r>
              <a:rPr lang="zh-TW" altLang="en-US" sz="2000" dirty="0" smtClean="0"/>
              <a:t>必須保持開啟</a:t>
            </a:r>
            <a:endParaRPr lang="en-US" altLang="zh-TW" sz="2000" dirty="0" smtClean="0"/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/>
              <a:t>相對較快</a:t>
            </a:r>
            <a:r>
              <a:rPr lang="zh-TW" altLang="en-US" sz="2000" dirty="0" smtClean="0"/>
              <a:t>、較不占用記憶體</a:t>
            </a:r>
            <a:endParaRPr lang="en-US" altLang="zh-TW" sz="2000" dirty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03816994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ADO.Net</a:t>
            </a:r>
            <a:r>
              <a:rPr lang="zh-TW" altLang="en-US" sz="2000" b="1" smtClean="0"/>
              <a:t>概述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3000" dirty="0" smtClean="0"/>
              <a:t>資料處理物件</a:t>
            </a:r>
            <a:endParaRPr lang="en-US" altLang="zh-TW" sz="30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600" dirty="0" err="1" smtClean="0"/>
              <a:t>SqlBulkCopy</a:t>
            </a:r>
            <a:endParaRPr lang="en-US" altLang="zh-TW" sz="2600" dirty="0" smtClean="0"/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 smtClean="0"/>
              <a:t>將資料批次寫入目標資料庫中</a:t>
            </a:r>
            <a:endParaRPr lang="en-US" altLang="zh-TW" sz="2000" dirty="0" smtClean="0"/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/>
              <a:t>大量資料</a:t>
            </a:r>
            <a:r>
              <a:rPr lang="zh-TW" altLang="en-US" sz="2000" dirty="0" smtClean="0"/>
              <a:t>時執行速度會較迴圈逐筆執行快很多</a:t>
            </a:r>
            <a:endParaRPr lang="en-US" altLang="zh-TW" sz="2000" dirty="0" smtClean="0"/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/>
              <a:t>僅能寫入</a:t>
            </a:r>
            <a:r>
              <a:rPr lang="en-US" altLang="zh-TW" sz="2000" dirty="0"/>
              <a:t>MSSQL</a:t>
            </a:r>
            <a:r>
              <a:rPr lang="zh-TW" altLang="en-US" sz="2000" dirty="0"/>
              <a:t>資料庫</a:t>
            </a:r>
            <a:r>
              <a:rPr lang="en-US" altLang="zh-TW" sz="2000" dirty="0"/>
              <a:t>, </a:t>
            </a:r>
            <a:r>
              <a:rPr lang="zh-TW" altLang="en-US" sz="2000" dirty="0"/>
              <a:t>但來源資料不限定資料庫種類</a:t>
            </a:r>
            <a:endParaRPr lang="en-US" altLang="zh-TW" sz="2000" dirty="0"/>
          </a:p>
          <a:p>
            <a:pPr lvl="2">
              <a:buFont typeface="Wingdings" pitchFamily="2" charset="2"/>
              <a:buChar char="p"/>
              <a:defRPr/>
            </a:pPr>
            <a:endParaRPr lang="en-US" altLang="zh-TW" sz="2000" dirty="0"/>
          </a:p>
          <a:p>
            <a:pPr lvl="2">
              <a:buFont typeface="Wingdings" pitchFamily="2" charset="2"/>
              <a:buChar char="n"/>
              <a:defRPr/>
            </a:pPr>
            <a:endParaRPr lang="en-US" altLang="zh-TW" sz="22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52759297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ADO.Net</a:t>
            </a:r>
            <a:r>
              <a:rPr lang="zh-TW" altLang="en-US" sz="2000" b="1" smtClean="0"/>
              <a:t>概述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3000" dirty="0" smtClean="0"/>
              <a:t>建立</a:t>
            </a:r>
            <a:r>
              <a:rPr lang="en-US" altLang="zh-TW" sz="3000" dirty="0" err="1" smtClean="0"/>
              <a:t>DataTable</a:t>
            </a:r>
            <a:r>
              <a:rPr lang="zh-TW" altLang="en-US" sz="3000" dirty="0" smtClean="0"/>
              <a:t>間的</a:t>
            </a:r>
            <a:r>
              <a:rPr lang="en-US" altLang="zh-TW" sz="3000" dirty="0" smtClean="0"/>
              <a:t>Relation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200" dirty="0" smtClean="0"/>
              <a:t>使用</a:t>
            </a:r>
            <a:r>
              <a:rPr lang="en-US" altLang="zh-TW" sz="2200" dirty="0" smtClean="0"/>
              <a:t>SUM, AVG, MIN</a:t>
            </a:r>
            <a:r>
              <a:rPr lang="zh-TW" altLang="en-US" sz="2200" dirty="0" smtClean="0"/>
              <a:t>等彙總函數</a:t>
            </a:r>
            <a:endParaRPr lang="en-US" altLang="zh-TW" sz="22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200" dirty="0" smtClean="0"/>
              <a:t>使用</a:t>
            </a:r>
            <a:r>
              <a:rPr lang="en-US" altLang="zh-TW" sz="2200" dirty="0" err="1" smtClean="0"/>
              <a:t>DataRow</a:t>
            </a:r>
            <a:r>
              <a:rPr lang="zh-TW" altLang="en-US" sz="2200" dirty="0" smtClean="0"/>
              <a:t>取得</a:t>
            </a:r>
            <a:r>
              <a:rPr lang="en-US" altLang="zh-TW" sz="2200" dirty="0" smtClean="0"/>
              <a:t>Parent</a:t>
            </a:r>
            <a:r>
              <a:rPr lang="zh-TW" altLang="en-US" sz="2200" dirty="0" smtClean="0"/>
              <a:t>資料列或</a:t>
            </a:r>
            <a:r>
              <a:rPr lang="en-US" altLang="zh-TW" sz="2200" dirty="0" smtClean="0"/>
              <a:t>Child</a:t>
            </a:r>
            <a:r>
              <a:rPr lang="zh-TW" altLang="en-US" sz="2200" dirty="0" smtClean="0"/>
              <a:t>資料列</a:t>
            </a:r>
            <a:r>
              <a:rPr lang="zh-TW" altLang="en-US" sz="2200" dirty="0"/>
              <a:t>集合</a:t>
            </a:r>
            <a:endParaRPr lang="en-US" altLang="zh-TW" sz="22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41867695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ADO.Net</a:t>
            </a:r>
            <a:r>
              <a:rPr lang="zh-TW" altLang="en-US" sz="2000" b="1" smtClean="0"/>
              <a:t>概述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3000" dirty="0" smtClean="0"/>
              <a:t>使用</a:t>
            </a:r>
            <a:r>
              <a:rPr lang="en-US" altLang="zh-TW" sz="3000" dirty="0" smtClean="0"/>
              <a:t>using</a:t>
            </a:r>
            <a:r>
              <a:rPr lang="zh-TW" altLang="en-US" sz="3000" dirty="0" smtClean="0"/>
              <a:t>關鍵字</a:t>
            </a:r>
            <a:endParaRPr lang="en-US" altLang="zh-TW" sz="30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/>
              <a:t>自動於使用區段結束時釋放物件占用的資源</a:t>
            </a: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/>
              <a:t>可</a:t>
            </a:r>
            <a:r>
              <a:rPr lang="zh-TW" altLang="en-US" sz="2600" dirty="0"/>
              <a:t>使用於</a:t>
            </a:r>
            <a:r>
              <a:rPr lang="zh-TW" altLang="en-US" sz="2600" dirty="0" smtClean="0"/>
              <a:t>任何實作</a:t>
            </a:r>
            <a:r>
              <a:rPr lang="en-US" altLang="zh-TW" sz="2600" dirty="0" err="1" smtClean="0"/>
              <a:t>IDisposable</a:t>
            </a:r>
            <a:r>
              <a:rPr lang="zh-TW" altLang="en-US" sz="2600" dirty="0" smtClean="0"/>
              <a:t>的物件</a:t>
            </a: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/>
              <a:t>等同</a:t>
            </a:r>
            <a:r>
              <a:rPr lang="zh-TW" altLang="en-US" sz="2600" dirty="0" smtClean="0"/>
              <a:t>於</a:t>
            </a:r>
            <a:r>
              <a:rPr lang="en-US" altLang="zh-TW" sz="2600" dirty="0"/>
              <a:t>t</a:t>
            </a:r>
            <a:r>
              <a:rPr lang="en-US" altLang="zh-TW" sz="2600" dirty="0" smtClean="0"/>
              <a:t>ry finally (</a:t>
            </a:r>
            <a:r>
              <a:rPr lang="zh-TW" altLang="en-US" sz="2600" dirty="0" smtClean="0"/>
              <a:t>未包含</a:t>
            </a:r>
            <a:r>
              <a:rPr lang="en-US" altLang="zh-TW" sz="2600" dirty="0" smtClean="0"/>
              <a:t>catch</a:t>
            </a:r>
            <a:r>
              <a:rPr lang="zh-TW" altLang="en-US" sz="2600" dirty="0" smtClean="0"/>
              <a:t>區段</a:t>
            </a:r>
            <a:r>
              <a:rPr lang="en-US" altLang="zh-TW" sz="2600" dirty="0" smtClean="0"/>
              <a:t>)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4967751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ADO.Net</a:t>
            </a:r>
            <a:r>
              <a:rPr lang="zh-TW" altLang="en-US" sz="2000" b="1" smtClean="0"/>
              <a:t>概述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altLang="zh-TW" sz="3000" dirty="0" smtClean="0"/>
              <a:t>Transaction</a:t>
            </a:r>
            <a:endParaRPr lang="en-US" altLang="zh-TW" sz="3000" dirty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/>
              <a:t>操作</a:t>
            </a:r>
            <a:r>
              <a:rPr lang="en-US" altLang="zh-TW" sz="2600" dirty="0" smtClean="0"/>
              <a:t>DB Transaction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/>
              <a:t>請慎用</a:t>
            </a: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altLang="zh-TW" sz="3000" dirty="0" err="1" smtClean="0"/>
              <a:t>TransactionScope</a:t>
            </a:r>
            <a:endParaRPr lang="en-US" altLang="zh-TW" sz="30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/>
              <a:t>不需綁定於</a:t>
            </a:r>
            <a:r>
              <a:rPr lang="en-US" altLang="zh-TW" sz="2600" dirty="0" smtClean="0"/>
              <a:t>connection</a:t>
            </a:r>
            <a:r>
              <a:rPr lang="zh-TW" altLang="en-US" sz="2600" dirty="0" smtClean="0"/>
              <a:t>中，支援分散式交易</a:t>
            </a: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/>
              <a:t>可</a:t>
            </a:r>
            <a:r>
              <a:rPr lang="zh-TW" altLang="en-US" sz="2600" dirty="0" smtClean="0"/>
              <a:t>偵測目前環境是否已經被其他</a:t>
            </a:r>
            <a:r>
              <a:rPr lang="en-US" altLang="zh-TW" sz="2600" dirty="0" err="1" smtClean="0"/>
              <a:t>TransactionScope</a:t>
            </a:r>
            <a:r>
              <a:rPr lang="zh-TW" altLang="en-US" sz="2600" dirty="0" smtClean="0"/>
              <a:t>涵蓋</a:t>
            </a: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/>
              <a:t>請務必慎用</a:t>
            </a: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3711095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ADO.Net</a:t>
            </a:r>
            <a:r>
              <a:rPr lang="zh-TW" altLang="en-US" sz="2000" b="1" smtClean="0"/>
              <a:t>概述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altLang="zh-TW" sz="3000" dirty="0" smtClean="0"/>
              <a:t>SQL Injection</a:t>
            </a:r>
            <a:endParaRPr lang="en-US" altLang="zh-TW" sz="1600" dirty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TW" sz="2600" dirty="0" err="1" smtClean="0"/>
              <a:t>sqlString</a:t>
            </a:r>
            <a:r>
              <a:rPr lang="en-US" altLang="zh-TW" sz="2600" dirty="0" smtClean="0"/>
              <a:t> = “</a:t>
            </a:r>
            <a:r>
              <a:rPr lang="en-US" altLang="zh-TW" sz="2600" dirty="0" smtClean="0">
                <a:solidFill>
                  <a:srgbClr val="FF0000"/>
                </a:solidFill>
              </a:rPr>
              <a:t>select * from users where id='" + id + "' and </a:t>
            </a:r>
            <a:r>
              <a:rPr lang="en-US" altLang="zh-TW" sz="2600" dirty="0" err="1" smtClean="0">
                <a:solidFill>
                  <a:srgbClr val="FF0000"/>
                </a:solidFill>
              </a:rPr>
              <a:t>pwd</a:t>
            </a:r>
            <a:r>
              <a:rPr lang="en-US" altLang="zh-TW" sz="2600" dirty="0" smtClean="0">
                <a:solidFill>
                  <a:srgbClr val="FF0000"/>
                </a:solidFill>
              </a:rPr>
              <a:t> = '" + </a:t>
            </a:r>
            <a:r>
              <a:rPr lang="en-US" altLang="zh-TW" sz="2600" dirty="0" err="1" smtClean="0">
                <a:solidFill>
                  <a:srgbClr val="FF0000"/>
                </a:solidFill>
              </a:rPr>
              <a:t>pwd</a:t>
            </a:r>
            <a:r>
              <a:rPr lang="en-US" altLang="zh-TW" sz="2600" dirty="0" smtClean="0">
                <a:solidFill>
                  <a:srgbClr val="FF0000"/>
                </a:solidFill>
              </a:rPr>
              <a:t> +"'</a:t>
            </a:r>
            <a:r>
              <a:rPr lang="en-US" altLang="zh-TW" sz="2600" dirty="0" smtClean="0"/>
              <a:t>”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/>
              <a:t>當</a:t>
            </a:r>
            <a:r>
              <a:rPr lang="en-US" altLang="zh-TW" sz="2600" dirty="0" err="1" smtClean="0"/>
              <a:t>pwd</a:t>
            </a:r>
            <a:r>
              <a:rPr lang="zh-TW" altLang="en-US" sz="2600" dirty="0" smtClean="0"/>
              <a:t>為</a:t>
            </a:r>
            <a:r>
              <a:rPr lang="en-US" altLang="zh-TW" sz="2600" dirty="0"/>
              <a:t>『</a:t>
            </a:r>
            <a:r>
              <a:rPr lang="en-US" altLang="zh-TW" sz="2600" dirty="0" smtClean="0"/>
              <a:t>' or 1=1;--』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/>
              <a:t>當</a:t>
            </a:r>
            <a:r>
              <a:rPr lang="en-US" altLang="zh-TW" sz="2600" dirty="0" smtClean="0"/>
              <a:t>id</a:t>
            </a:r>
            <a:r>
              <a:rPr lang="zh-TW" altLang="en-US" sz="2600" dirty="0" smtClean="0"/>
              <a:t>為</a:t>
            </a:r>
            <a:r>
              <a:rPr lang="en-US" altLang="zh-TW" sz="2600" dirty="0" smtClean="0"/>
              <a:t>『';delete from users;--』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/>
              <a:t>當</a:t>
            </a:r>
            <a:r>
              <a:rPr lang="en-US" altLang="zh-TW" sz="2600" dirty="0" smtClean="0"/>
              <a:t>id</a:t>
            </a:r>
            <a:r>
              <a:rPr lang="zh-TW" altLang="en-US" sz="2600" dirty="0" smtClean="0"/>
              <a:t>為</a:t>
            </a:r>
            <a:r>
              <a:rPr lang="en-US" altLang="zh-TW" sz="2600" dirty="0" smtClean="0"/>
              <a:t>『';drop database </a:t>
            </a:r>
            <a:r>
              <a:rPr lang="en-US" altLang="zh-TW" sz="2600" dirty="0" err="1" smtClean="0"/>
              <a:t>northwind</a:t>
            </a:r>
            <a:r>
              <a:rPr lang="en-US" altLang="zh-TW" sz="2600" dirty="0" smtClean="0"/>
              <a:t>;--』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zh-TW" altLang="en-US" sz="3000" dirty="0" smtClean="0"/>
              <a:t>使用</a:t>
            </a:r>
            <a:r>
              <a:rPr lang="en-US" altLang="zh-TW" sz="3000" dirty="0" err="1" smtClean="0"/>
              <a:t>DbParameter</a:t>
            </a:r>
            <a:r>
              <a:rPr lang="zh-TW" altLang="en-US" sz="3000" dirty="0" smtClean="0"/>
              <a:t>防止</a:t>
            </a:r>
            <a:r>
              <a:rPr lang="en-US" altLang="zh-TW" sz="3000" dirty="0" smtClean="0"/>
              <a:t>SQL Injection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5345824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b="1" smtClean="0"/>
              <a:t/>
            </a:r>
            <a:br>
              <a:rPr lang="en-US" altLang="zh-TW" sz="2000" b="1" smtClean="0"/>
            </a:br>
            <a:r>
              <a:rPr lang="zh-TW" altLang="en-US" sz="2000" b="1" smtClean="0"/>
              <a:t>其他</a:t>
            </a:r>
          </a:p>
        </p:txBody>
      </p:sp>
      <p:sp>
        <p:nvSpPr>
          <p:cNvPr id="24579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TW" altLang="en-US" sz="2800" smtClean="0"/>
              <a:t>永遠使用</a:t>
            </a:r>
            <a:r>
              <a:rPr lang="en-US" altLang="zh-TW" sz="2800" smtClean="0"/>
              <a:t>throw</a:t>
            </a:r>
            <a:r>
              <a:rPr lang="zh-TW" altLang="en-US" sz="2800" smtClean="0"/>
              <a:t>，而不使用</a:t>
            </a:r>
            <a:r>
              <a:rPr lang="en-US" altLang="zh-TW" sz="2800" smtClean="0"/>
              <a:t>throw ex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TW" sz="2000" smtClean="0"/>
              <a:t>throw</a:t>
            </a:r>
            <a:r>
              <a:rPr lang="zh-TW" altLang="en-US" sz="2000" smtClean="0"/>
              <a:t>保留底層拋出的錯誤堆疊</a:t>
            </a:r>
            <a:endParaRPr lang="en-US" altLang="zh-TW" sz="200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2000" smtClean="0"/>
              <a:t>throw ex</a:t>
            </a:r>
            <a:r>
              <a:rPr lang="zh-TW" altLang="en-US" sz="2000" smtClean="0"/>
              <a:t>將會重置錯誤堆疊，增加</a:t>
            </a:r>
            <a:r>
              <a:rPr lang="en-US" altLang="zh-TW" sz="2000" smtClean="0"/>
              <a:t>debug</a:t>
            </a:r>
            <a:r>
              <a:rPr lang="zh-TW" altLang="en-US" sz="2000" smtClean="0"/>
              <a:t>難度</a:t>
            </a:r>
            <a:endParaRPr lang="en-US" altLang="zh-TW" sz="2000" smtClean="0"/>
          </a:p>
        </p:txBody>
      </p:sp>
    </p:spTree>
    <p:extLst>
      <p:ext uri="{BB962C8B-B14F-4D97-AF65-F5344CB8AC3E}">
        <p14:creationId xmlns:p14="http://schemas.microsoft.com/office/powerpoint/2010/main" val="274313674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b="1" smtClean="0"/>
              <a:t/>
            </a:r>
            <a:br>
              <a:rPr lang="en-US" altLang="zh-TW" sz="2000" b="1" smtClean="0"/>
            </a:br>
            <a:r>
              <a:rPr lang="zh-TW" altLang="en-US" sz="2000" b="1" smtClean="0"/>
              <a:t>其他</a:t>
            </a:r>
          </a:p>
        </p:txBody>
      </p:sp>
      <p:sp>
        <p:nvSpPr>
          <p:cNvPr id="25603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TW" sz="2800" smtClean="0"/>
              <a:t>Visual Studio</a:t>
            </a:r>
            <a:r>
              <a:rPr lang="zh-TW" altLang="en-US" sz="2800" smtClean="0"/>
              <a:t>偵錯</a:t>
            </a:r>
            <a:endParaRPr lang="en-US" altLang="zh-TW" sz="160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1800" smtClean="0"/>
              <a:t>F9</a:t>
            </a:r>
            <a:r>
              <a:rPr lang="zh-TW" altLang="en-US" sz="1800" smtClean="0"/>
              <a:t>加入</a:t>
            </a:r>
            <a:r>
              <a:rPr lang="en-US" altLang="zh-TW" sz="1800" smtClean="0"/>
              <a:t>/</a:t>
            </a:r>
            <a:r>
              <a:rPr lang="zh-TW" altLang="en-US" sz="1800" smtClean="0"/>
              <a:t>取消中斷點</a:t>
            </a:r>
            <a:endParaRPr lang="en-US" altLang="zh-TW" sz="180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smtClean="0"/>
              <a:t>設定中斷點條件</a:t>
            </a:r>
            <a:endParaRPr lang="en-US" altLang="zh-TW" sz="180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1800" smtClean="0"/>
              <a:t>F5</a:t>
            </a:r>
            <a:r>
              <a:rPr lang="zh-TW" altLang="en-US" sz="1800" smtClean="0"/>
              <a:t>執行至下一個中斷點</a:t>
            </a:r>
            <a:endParaRPr lang="en-US" altLang="zh-TW" sz="180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1800" smtClean="0"/>
              <a:t>F10</a:t>
            </a:r>
            <a:r>
              <a:rPr lang="zh-TW" altLang="en-US" sz="1800" smtClean="0"/>
              <a:t>逐步執行</a:t>
            </a:r>
            <a:r>
              <a:rPr lang="en-US" altLang="zh-TW" sz="1800" smtClean="0"/>
              <a:t>(</a:t>
            </a:r>
            <a:r>
              <a:rPr lang="zh-TW" altLang="en-US" sz="1800" smtClean="0"/>
              <a:t>不進入子</a:t>
            </a:r>
            <a:r>
              <a:rPr lang="en-US" altLang="zh-TW" sz="1800" smtClean="0"/>
              <a:t>function)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TW" sz="1800" smtClean="0"/>
              <a:t>F11</a:t>
            </a:r>
            <a:r>
              <a:rPr lang="zh-TW" altLang="en-US" sz="1800" smtClean="0"/>
              <a:t>逐步執行</a:t>
            </a:r>
            <a:r>
              <a:rPr lang="en-US" altLang="zh-TW" sz="1800" smtClean="0"/>
              <a:t>(</a:t>
            </a:r>
            <a:r>
              <a:rPr lang="zh-TW" altLang="en-US" sz="1800" smtClean="0"/>
              <a:t>進入子</a:t>
            </a:r>
            <a:r>
              <a:rPr lang="en-US" altLang="zh-TW" sz="1800" smtClean="0"/>
              <a:t>function)</a:t>
            </a:r>
            <a:r>
              <a:rPr lang="zh-TW" altLang="en-US" sz="1800" smtClean="0"/>
              <a:t>、</a:t>
            </a:r>
            <a:r>
              <a:rPr lang="en-US" altLang="zh-TW" sz="1800" smtClean="0"/>
              <a:t>Shift+F11</a:t>
            </a:r>
            <a:r>
              <a:rPr lang="zh-TW" altLang="en-US" sz="1800" smtClean="0"/>
              <a:t>跳出子</a:t>
            </a:r>
            <a:r>
              <a:rPr lang="en-US" altLang="zh-TW" sz="1800" smtClean="0"/>
              <a:t>function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1800" smtClean="0"/>
              <a:t>加入監看式</a:t>
            </a:r>
            <a:endParaRPr lang="en-US" altLang="zh-TW" sz="180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smtClean="0"/>
              <a:t>即時運算視窗</a:t>
            </a:r>
            <a:endParaRPr lang="en-US" altLang="zh-TW" sz="1800" smtClean="0"/>
          </a:p>
          <a:p>
            <a:pPr>
              <a:buFont typeface="Wingdings" pitchFamily="2" charset="2"/>
              <a:buChar char="n"/>
            </a:pPr>
            <a:r>
              <a:rPr lang="en-US" altLang="zh-TW" sz="2800" smtClean="0"/>
              <a:t>Visual Studio</a:t>
            </a:r>
            <a:r>
              <a:rPr lang="zh-TW" altLang="en-US" sz="2800" smtClean="0"/>
              <a:t>搜尋</a:t>
            </a:r>
            <a:endParaRPr lang="en-US" altLang="zh-TW" sz="280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1800" smtClean="0"/>
              <a:t>F12</a:t>
            </a:r>
            <a:r>
              <a:rPr lang="zh-TW" altLang="en-US" sz="1800" smtClean="0"/>
              <a:t>移至定義</a:t>
            </a:r>
            <a:endParaRPr lang="en-US" altLang="zh-TW" sz="180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1800" smtClean="0"/>
              <a:t>Shift+F12</a:t>
            </a:r>
            <a:r>
              <a:rPr lang="zh-TW" altLang="en-US" sz="1800" smtClean="0"/>
              <a:t>尋找所有參考</a:t>
            </a:r>
            <a:endParaRPr lang="en-US" altLang="zh-TW" sz="180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1800" smtClean="0"/>
              <a:t>ctrl+-</a:t>
            </a:r>
            <a:r>
              <a:rPr lang="zh-TW" altLang="en-US" sz="1800" smtClean="0"/>
              <a:t>移至上一個游標處、</a:t>
            </a:r>
            <a:r>
              <a:rPr lang="en-US" altLang="zh-TW" sz="1800" smtClean="0"/>
              <a:t>ctrl+shift+- </a:t>
            </a:r>
            <a:r>
              <a:rPr lang="zh-TW" altLang="en-US" sz="1800" smtClean="0"/>
              <a:t>移至下一個游標</a:t>
            </a:r>
            <a:endParaRPr lang="en-US" altLang="zh-TW" sz="180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1800" smtClean="0"/>
              <a:t>ctrl+g</a:t>
            </a:r>
            <a:r>
              <a:rPr lang="zh-TW" altLang="en-US" sz="1800" smtClean="0"/>
              <a:t>移至指定行</a:t>
            </a:r>
            <a:endParaRPr lang="en-US" altLang="zh-TW" sz="180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smtClean="0"/>
              <a:t>書籤</a:t>
            </a:r>
            <a:endParaRPr lang="en-US" altLang="zh-TW" sz="1800" smtClean="0"/>
          </a:p>
        </p:txBody>
      </p:sp>
    </p:spTree>
    <p:extLst>
      <p:ext uri="{BB962C8B-B14F-4D97-AF65-F5344CB8AC3E}">
        <p14:creationId xmlns:p14="http://schemas.microsoft.com/office/powerpoint/2010/main" val="38029470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b="1" smtClean="0"/>
              <a:t/>
            </a:r>
            <a:br>
              <a:rPr lang="en-US" altLang="zh-TW" sz="2000" b="1" smtClean="0"/>
            </a:br>
            <a:r>
              <a:rPr lang="zh-TW" altLang="en-US" sz="2000" b="1" smtClean="0"/>
              <a:t>其他</a:t>
            </a:r>
          </a:p>
        </p:txBody>
      </p:sp>
      <p:sp>
        <p:nvSpPr>
          <p:cNvPr id="26627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z="2800" smtClean="0"/>
              <a:t>NotePad++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/>
              <a:t>切換程式語言顯示</a:t>
            </a:r>
            <a:endParaRPr lang="en-US" altLang="zh-TW" sz="240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/>
              <a:t>常用文字處理功能</a:t>
            </a:r>
            <a:endParaRPr lang="en-US" altLang="zh-TW" sz="240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/>
              <a:t>多行編輯</a:t>
            </a:r>
            <a:endParaRPr lang="en-US" altLang="zh-TW" sz="240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/>
              <a:t>錄製巨集</a:t>
            </a:r>
            <a:endParaRPr lang="en-US" altLang="zh-TW" sz="240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/>
              <a:t>搜尋及</a:t>
            </a:r>
            <a:r>
              <a:rPr lang="en-US" altLang="zh-TW" sz="2400" smtClean="0"/>
              <a:t>high light</a:t>
            </a:r>
          </a:p>
          <a:p>
            <a:pPr>
              <a:buFont typeface="Wingdings" pitchFamily="2" charset="2"/>
              <a:buChar char="n"/>
            </a:pPr>
            <a:endParaRPr lang="en-US" altLang="zh-TW" sz="2000" smtClean="0"/>
          </a:p>
        </p:txBody>
      </p:sp>
    </p:spTree>
    <p:extLst>
      <p:ext uri="{BB962C8B-B14F-4D97-AF65-F5344CB8AC3E}">
        <p14:creationId xmlns:p14="http://schemas.microsoft.com/office/powerpoint/2010/main" val="30295267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b="1" smtClean="0"/>
              <a:t/>
            </a:r>
            <a:br>
              <a:rPr lang="en-US" altLang="zh-TW" sz="2000" b="1" smtClean="0"/>
            </a:br>
            <a:r>
              <a:rPr lang="zh-TW" altLang="en-US" sz="2000" b="1" smtClean="0"/>
              <a:t>其他</a:t>
            </a:r>
          </a:p>
        </p:txBody>
      </p:sp>
      <p:sp>
        <p:nvSpPr>
          <p:cNvPr id="27651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z="2800" smtClean="0"/>
              <a:t>Google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/>
              <a:t>使用雙引號查詢完整詞彙 － </a:t>
            </a:r>
            <a:r>
              <a:rPr lang="en-US" altLang="zh-TW" sz="2400" smtClean="0"/>
              <a:t>"</a:t>
            </a:r>
            <a:r>
              <a:rPr lang="zh-TW" altLang="en-US" sz="2400" smtClean="0"/>
              <a:t>投資系統</a:t>
            </a:r>
            <a:r>
              <a:rPr lang="en-US" altLang="zh-TW" sz="2400" smtClean="0"/>
              <a:t>"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/>
              <a:t>使用減號排除指定關鍵字 － </a:t>
            </a:r>
            <a:r>
              <a:rPr lang="en-US" altLang="zh-TW" sz="2400" smtClean="0"/>
              <a:t>datareader -msdn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/>
              <a:t>使用</a:t>
            </a:r>
            <a:r>
              <a:rPr lang="en-US" altLang="zh-TW" sz="2400" smtClean="0"/>
              <a:t>site</a:t>
            </a:r>
            <a:r>
              <a:rPr lang="zh-TW" altLang="en-US" sz="2400" smtClean="0"/>
              <a:t>指定網域 － </a:t>
            </a:r>
            <a:r>
              <a:rPr lang="en-US" altLang="zh-TW" sz="2000" smtClean="0"/>
              <a:t>datareader site:msdn.microsoft.com</a:t>
            </a:r>
            <a:endParaRPr lang="en-US" altLang="zh-TW" sz="240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/>
              <a:t>使用</a:t>
            </a:r>
            <a:r>
              <a:rPr lang="en-US" altLang="zh-TW" sz="2400" smtClean="0"/>
              <a:t>filetype</a:t>
            </a:r>
            <a:r>
              <a:rPr lang="zh-TW" altLang="en-US" sz="2400" smtClean="0"/>
              <a:t>指定檔案類型 － 投資 </a:t>
            </a:r>
            <a:r>
              <a:rPr lang="en-US" altLang="zh-TW" sz="2400" smtClean="0"/>
              <a:t>filetype:pdf</a:t>
            </a:r>
          </a:p>
          <a:p>
            <a:pPr>
              <a:buFont typeface="Wingdings" pitchFamily="2" charset="2"/>
              <a:buChar char="n"/>
            </a:pPr>
            <a:endParaRPr lang="en-US" altLang="zh-TW" sz="2800" smtClean="0"/>
          </a:p>
          <a:p>
            <a:pPr>
              <a:buFont typeface="Wingdings" pitchFamily="2" charset="2"/>
              <a:buChar char="n"/>
            </a:pPr>
            <a:r>
              <a:rPr lang="en-US" altLang="zh-TW" sz="2800" smtClean="0"/>
              <a:t>MSDN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/>
              <a:t>適合用來查詢，不適合用來閱讀</a:t>
            </a:r>
            <a:endParaRPr lang="en-US" altLang="zh-TW" sz="240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/>
              <a:t>有時切換為英文會比中文容易理解</a:t>
            </a:r>
            <a:endParaRPr lang="en-US" altLang="zh-TW" sz="2400" smtClean="0"/>
          </a:p>
          <a:p>
            <a:pPr lvl="1">
              <a:buFont typeface="Wingdings" pitchFamily="2" charset="2"/>
              <a:buChar char="n"/>
            </a:pPr>
            <a:endParaRPr lang="en-US" altLang="zh-TW" sz="2400" smtClean="0"/>
          </a:p>
          <a:p>
            <a:pPr lvl="1">
              <a:buFont typeface="Wingdings" pitchFamily="2" charset="2"/>
              <a:buChar char="n"/>
            </a:pPr>
            <a:endParaRPr lang="en-US" altLang="zh-TW" sz="2000" smtClean="0"/>
          </a:p>
          <a:p>
            <a:pPr>
              <a:buFont typeface="Wingdings" pitchFamily="2" charset="2"/>
              <a:buChar char="n"/>
            </a:pPr>
            <a:endParaRPr lang="en-US" altLang="zh-TW" sz="2000" smtClean="0"/>
          </a:p>
        </p:txBody>
      </p:sp>
    </p:spTree>
    <p:extLst>
      <p:ext uri="{BB962C8B-B14F-4D97-AF65-F5344CB8AC3E}">
        <p14:creationId xmlns:p14="http://schemas.microsoft.com/office/powerpoint/2010/main" val="126051158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b="1" dirty="0" smtClean="0"/>
              <a:t>MSSQL</a:t>
            </a:r>
            <a:r>
              <a:rPr lang="zh-TW" altLang="en-US" sz="2000" b="1" dirty="0" smtClean="0"/>
              <a:t>資料庫常用語法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altLang="zh-TW" dirty="0" smtClean="0"/>
              <a:t>Join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/>
              <a:t>INNER (</a:t>
            </a:r>
            <a:r>
              <a:rPr lang="zh-TW" altLang="en-US" sz="2000" dirty="0" smtClean="0"/>
              <a:t>交集</a:t>
            </a:r>
            <a:r>
              <a:rPr lang="en-US" altLang="zh-TW" sz="2000" dirty="0" smtClean="0"/>
              <a:t>)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/>
              <a:t>FULL OUTER (</a:t>
            </a:r>
            <a:r>
              <a:rPr lang="zh-TW" altLang="en-US" sz="2000" dirty="0" smtClean="0"/>
              <a:t>聯集</a:t>
            </a:r>
            <a:r>
              <a:rPr lang="en-US" altLang="zh-TW" sz="2000" dirty="0" smtClean="0"/>
              <a:t>)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/>
              <a:t>LEFT OUTER, RIGHT OUTER (</a:t>
            </a:r>
            <a:r>
              <a:rPr lang="zh-TW" altLang="en-US" sz="2000" dirty="0" smtClean="0"/>
              <a:t>主表的完全集</a:t>
            </a:r>
            <a:r>
              <a:rPr lang="en-US" altLang="zh-TW" sz="2000" dirty="0" smtClean="0"/>
              <a:t>)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/>
              <a:t>CROSS (T1 x T2)</a:t>
            </a:r>
            <a:endParaRPr lang="zh-TW" altLang="en-US" sz="2000" dirty="0"/>
          </a:p>
        </p:txBody>
      </p:sp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238" y="1773238"/>
            <a:ext cx="11525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1" name="Picture 4" descr="http://files.dotblogs.com.tw/jerker/1303/2013318122434269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2841625"/>
            <a:ext cx="122555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 descr="http://files.dotblogs.com.tw/jerker/1303/2013318122936847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4002088"/>
            <a:ext cx="1231900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576" y="4941167"/>
            <a:ext cx="196215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253629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b="1" smtClean="0"/>
              <a:t/>
            </a:r>
            <a:br>
              <a:rPr lang="en-US" altLang="zh-TW" sz="2000" b="1" smtClean="0"/>
            </a:br>
            <a:r>
              <a:rPr lang="zh-TW" altLang="en-US" sz="2000" b="1" smtClean="0"/>
              <a:t>其他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2800" dirty="0" smtClean="0"/>
              <a:t>發問時的描述</a:t>
            </a:r>
            <a:endParaRPr lang="en-US" altLang="zh-TW" sz="28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zh-TW" sz="24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為什麼我的程式跑不出來</a:t>
            </a:r>
            <a:endParaRPr lang="en-US" altLang="zh-TW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400" dirty="0"/>
              <a:t>我</a:t>
            </a:r>
            <a:r>
              <a:rPr lang="zh-TW" altLang="en-US" sz="2400" dirty="0" smtClean="0"/>
              <a:t>的程式要做什麼事情</a:t>
            </a:r>
            <a:endParaRPr lang="en-US" altLang="zh-TW" sz="24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400" dirty="0"/>
              <a:t>我的</a:t>
            </a:r>
            <a:r>
              <a:rPr lang="zh-TW" altLang="en-US" sz="2400" dirty="0" smtClean="0"/>
              <a:t>程式主要的執行流程</a:t>
            </a:r>
            <a:endParaRPr lang="en-US" altLang="zh-TW" sz="24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400" dirty="0"/>
              <a:t>目前在哪一個</a:t>
            </a:r>
            <a:r>
              <a:rPr lang="zh-TW" altLang="en-US" sz="2400" dirty="0" smtClean="0"/>
              <a:t>流程遇到問題</a:t>
            </a:r>
            <a:endParaRPr lang="en-US" altLang="zh-TW" sz="24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400" dirty="0"/>
              <a:t>操作方式及錯誤訊息</a:t>
            </a:r>
            <a:endParaRPr lang="en-US" altLang="zh-TW" sz="24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400" dirty="0" smtClean="0"/>
              <a:t>我</a:t>
            </a:r>
            <a:r>
              <a:rPr lang="zh-TW" altLang="en-US" sz="2400" dirty="0"/>
              <a:t>已經</a:t>
            </a:r>
            <a:r>
              <a:rPr lang="zh-TW" altLang="en-US" sz="2400" dirty="0" smtClean="0"/>
              <a:t>搜尋</a:t>
            </a:r>
            <a:r>
              <a:rPr lang="en-US" altLang="zh-TW" sz="2400" dirty="0" smtClean="0"/>
              <a:t>/</a:t>
            </a:r>
            <a:r>
              <a:rPr lang="zh-TW" altLang="en-US" sz="2400" dirty="0" smtClean="0"/>
              <a:t>嘗試過</a:t>
            </a:r>
            <a:r>
              <a:rPr lang="en-US" altLang="zh-TW" sz="2400" dirty="0" smtClean="0"/>
              <a:t>A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B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C</a:t>
            </a:r>
            <a:r>
              <a:rPr lang="zh-TW" altLang="en-US" sz="2400" dirty="0" smtClean="0"/>
              <a:t>等方法</a:t>
            </a:r>
            <a:endParaRPr lang="en-US" altLang="zh-TW" sz="24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4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 smtClean="0"/>
          </a:p>
          <a:p>
            <a:pPr>
              <a:buFont typeface="Wingdings" pitchFamily="2" charset="2"/>
              <a:buChar char="n"/>
              <a:defRPr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3942055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b="1" smtClean="0"/>
              <a:t/>
            </a:r>
            <a:br>
              <a:rPr lang="en-US" altLang="zh-TW" sz="2000" b="1" smtClean="0"/>
            </a:br>
            <a:r>
              <a:rPr lang="zh-TW" altLang="en-US" sz="2000" b="1" smtClean="0"/>
              <a:t>其他</a:t>
            </a:r>
          </a:p>
        </p:txBody>
      </p:sp>
      <p:sp>
        <p:nvSpPr>
          <p:cNvPr id="29699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TW" altLang="en-US" sz="2400" smtClean="0"/>
              <a:t>入門系列文章</a:t>
            </a:r>
            <a:endParaRPr lang="en-US" altLang="zh-TW" sz="240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2000" smtClean="0"/>
              <a:t>In91(ASP.Net</a:t>
            </a:r>
            <a:r>
              <a:rPr lang="zh-TW" altLang="en-US" sz="2000" smtClean="0"/>
              <a:t>居多</a:t>
            </a:r>
            <a:r>
              <a:rPr lang="en-US" altLang="zh-TW" sz="2000" smtClean="0"/>
              <a:t>) </a:t>
            </a:r>
            <a:r>
              <a:rPr lang="en-US" altLang="zh-TW" sz="2000" smtClean="0">
                <a:hlinkClick r:id="rId3"/>
              </a:rPr>
              <a:t>http://www.dotblogs.com.tw/hatelove/</a:t>
            </a:r>
            <a:endParaRPr lang="en-US" altLang="zh-TW" sz="200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2000" smtClean="0"/>
              <a:t>Gipi(</a:t>
            </a:r>
            <a:r>
              <a:rPr lang="zh-TW" altLang="en-US" sz="2000" smtClean="0"/>
              <a:t>已轉型為管理觀念，可參考舊文</a:t>
            </a:r>
            <a:r>
              <a:rPr lang="en-US" altLang="zh-TW" sz="2000" smtClean="0"/>
              <a:t>) </a:t>
            </a:r>
            <a:r>
              <a:rPr lang="en-US" altLang="zh-TW" sz="2000" smtClean="0">
                <a:hlinkClick r:id="rId4"/>
              </a:rPr>
              <a:t>http://www.dotblogs.com.tw/jimmyyu/Default.aspx</a:t>
            </a:r>
            <a:endParaRPr lang="en-US" altLang="zh-TW" sz="2000" smtClean="0"/>
          </a:p>
          <a:p>
            <a:pPr lvl="1">
              <a:buFont typeface="Wingdings" pitchFamily="2" charset="2"/>
              <a:buChar char="n"/>
            </a:pPr>
            <a:endParaRPr lang="en-US" altLang="zh-TW" sz="2000" smtClean="0"/>
          </a:p>
          <a:p>
            <a:pPr>
              <a:buFont typeface="Wingdings" pitchFamily="2" charset="2"/>
              <a:buChar char="n"/>
            </a:pPr>
            <a:r>
              <a:rPr lang="zh-TW" altLang="en-US" sz="2400" smtClean="0"/>
              <a:t>技術文章訂閱</a:t>
            </a:r>
            <a:endParaRPr lang="en-US" altLang="zh-TW" sz="240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2000" smtClean="0"/>
              <a:t>黑暗執行緒 </a:t>
            </a:r>
            <a:r>
              <a:rPr lang="en-US" altLang="zh-TW" sz="2000" smtClean="0">
                <a:hlinkClick r:id="rId5"/>
              </a:rPr>
              <a:t>http://blog.darkthread.net/</a:t>
            </a:r>
            <a:endParaRPr lang="en-US" altLang="zh-TW" sz="200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2000" smtClean="0"/>
              <a:t>保哥 </a:t>
            </a:r>
            <a:r>
              <a:rPr lang="en-US" altLang="zh-TW" sz="2000" smtClean="0">
                <a:hlinkClick r:id="rId6"/>
              </a:rPr>
              <a:t>http://blog.miniasp.com/</a:t>
            </a:r>
            <a:endParaRPr lang="en-US" altLang="zh-TW" sz="200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2000" smtClean="0"/>
              <a:t>點部落 </a:t>
            </a:r>
            <a:r>
              <a:rPr lang="en-US" altLang="zh-TW" sz="2000" smtClean="0">
                <a:hlinkClick r:id="rId7"/>
              </a:rPr>
              <a:t>http://www.dotblogs.com.tw/</a:t>
            </a:r>
            <a:endParaRPr lang="en-US" altLang="zh-TW" sz="2000" smtClean="0"/>
          </a:p>
          <a:p>
            <a:pPr lvl="1">
              <a:buFont typeface="Wingdings" pitchFamily="2" charset="2"/>
              <a:buChar char="n"/>
            </a:pPr>
            <a:endParaRPr lang="en-US" altLang="zh-TW" sz="2000" smtClean="0"/>
          </a:p>
          <a:p>
            <a:pPr>
              <a:buFont typeface="Wingdings" pitchFamily="2" charset="2"/>
              <a:buChar char="n"/>
            </a:pPr>
            <a:endParaRPr lang="en-US" altLang="zh-TW" sz="2000" smtClean="0"/>
          </a:p>
        </p:txBody>
      </p:sp>
    </p:spTree>
    <p:extLst>
      <p:ext uri="{BB962C8B-B14F-4D97-AF65-F5344CB8AC3E}">
        <p14:creationId xmlns:p14="http://schemas.microsoft.com/office/powerpoint/2010/main" val="10787763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b="1" dirty="0" smtClean="0"/>
              <a:t/>
            </a:r>
            <a:br>
              <a:rPr lang="en-US" altLang="zh-TW" sz="2000" b="1" dirty="0" smtClean="0"/>
            </a:br>
            <a:r>
              <a:rPr lang="zh-TW" altLang="en-US" sz="2000" b="1" dirty="0" smtClean="0"/>
              <a:t>作業一</a:t>
            </a:r>
          </a:p>
        </p:txBody>
      </p:sp>
      <p:sp>
        <p:nvSpPr>
          <p:cNvPr id="28675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z="2400" dirty="0" smtClean="0"/>
              <a:t>SQL</a:t>
            </a:r>
            <a:r>
              <a:rPr lang="zh-TW" altLang="en-US" sz="2400" dirty="0" smtClean="0"/>
              <a:t>練習</a:t>
            </a:r>
            <a:endParaRPr lang="en-US" altLang="zh-TW" sz="2400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/>
              <a:t>以下單時間查詢過去</a:t>
            </a:r>
            <a:r>
              <a:rPr lang="en-US" altLang="zh-TW" sz="1800" dirty="0" smtClean="0"/>
              <a:t>17</a:t>
            </a:r>
            <a:r>
              <a:rPr lang="zh-TW" altLang="en-US" sz="1800" dirty="0" smtClean="0"/>
              <a:t>年的銷售紀錄，並將下單時間轉為民國年顯示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/>
              <a:t>列出每個員工的姓名及直屬主管的姓名，沒有直屬主管時以</a:t>
            </a:r>
            <a:r>
              <a:rPr lang="en-US" altLang="zh-TW" sz="1800" dirty="0" smtClean="0"/>
              <a:t>’BOSS’</a:t>
            </a:r>
            <a:r>
              <a:rPr lang="zh-TW" altLang="en-US" sz="1800" dirty="0" smtClean="0"/>
              <a:t>表示 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直屬主管欄位為</a:t>
            </a:r>
            <a:r>
              <a:rPr lang="en-US" altLang="zh-TW" sz="1800" dirty="0" err="1" smtClean="0"/>
              <a:t>Employees.ReportsTo</a:t>
            </a:r>
            <a:r>
              <a:rPr lang="en-US" altLang="zh-TW" sz="1800" dirty="0" smtClean="0"/>
              <a:t>)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/>
              <a:t>列出</a:t>
            </a:r>
            <a:r>
              <a:rPr lang="zh-TW" altLang="en-US" sz="1800" dirty="0" smtClean="0"/>
              <a:t>沒有任何購買紀錄的顧客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分別用</a:t>
            </a:r>
            <a:r>
              <a:rPr lang="en-US" altLang="zh-TW" sz="1800" dirty="0" smtClean="0"/>
              <a:t>join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not exist</a:t>
            </a:r>
            <a:r>
              <a:rPr lang="zh-TW" altLang="en-US" sz="1800" dirty="0" smtClean="0"/>
              <a:t>及</a:t>
            </a:r>
            <a:r>
              <a:rPr lang="en-US" altLang="zh-TW" sz="1800" dirty="0" smtClean="0"/>
              <a:t>not in</a:t>
            </a:r>
            <a:r>
              <a:rPr lang="zh-TW" altLang="en-US" sz="1800" dirty="0" smtClean="0"/>
              <a:t>子查詢</a:t>
            </a:r>
            <a:r>
              <a:rPr lang="en-US" altLang="zh-TW" sz="1800" dirty="0" smtClean="0"/>
              <a:t>)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/>
              <a:t>計算出每個員工的不重複銷售客戶數量，並以員工姓名升冪排序</a:t>
            </a:r>
            <a:endParaRPr lang="en-US" altLang="zh-TW" sz="2000" dirty="0" smtClean="0"/>
          </a:p>
          <a:p>
            <a:pPr lvl="1">
              <a:buFont typeface="Wingdings" pitchFamily="2" charset="2"/>
              <a:buChar char="n"/>
            </a:pPr>
            <a:endParaRPr lang="en-US" altLang="zh-TW" sz="2000" dirty="0" smtClean="0"/>
          </a:p>
          <a:p>
            <a:pPr>
              <a:buFont typeface="Wingdings" pitchFamily="2" charset="2"/>
              <a:buChar char="n"/>
            </a:pPr>
            <a:r>
              <a:rPr lang="zh-TW" altLang="en-US" sz="2400" dirty="0" smtClean="0"/>
              <a:t>資料庫物件</a:t>
            </a:r>
            <a:endParaRPr lang="en-US" altLang="zh-TW" sz="2400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/>
              <a:t>撰寫一個</a:t>
            </a:r>
            <a:r>
              <a:rPr lang="en-US" altLang="zh-TW" sz="1800" dirty="0" smtClean="0"/>
              <a:t>function</a:t>
            </a:r>
            <a:r>
              <a:rPr lang="zh-TW" altLang="en-US" sz="1800" dirty="0" smtClean="0"/>
              <a:t>：傳入產品編號，回傳產品名稱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/>
              <a:t>撰寫一個</a:t>
            </a:r>
            <a:r>
              <a:rPr lang="en-US" altLang="zh-TW" sz="1800" dirty="0" smtClean="0"/>
              <a:t>Store Procedure</a:t>
            </a:r>
            <a:r>
              <a:rPr lang="zh-TW" altLang="en-US" sz="1800" dirty="0" smtClean="0"/>
              <a:t>：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zh-TW" altLang="en-US" sz="1800" dirty="0" smtClean="0"/>
              <a:t>傳入員工編號，回傳以編號查詢員工資料表的結果；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zh-TW" altLang="en-US" sz="1800" dirty="0" smtClean="0"/>
              <a:t>若沒有傳入員工編號時，回傳員工資料表的所有資料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n"/>
            </a:pPr>
            <a:endParaRPr lang="en-US" altLang="zh-TW" sz="1800" dirty="0" smtClean="0"/>
          </a:p>
          <a:p>
            <a:pPr>
              <a:buFont typeface="Wingdings" pitchFamily="2" charset="2"/>
              <a:buChar char="n"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0324421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b="1" dirty="0" smtClean="0"/>
              <a:t/>
            </a:r>
            <a:br>
              <a:rPr lang="en-US" altLang="zh-TW" sz="2000" b="1" dirty="0" smtClean="0"/>
            </a:br>
            <a:r>
              <a:rPr lang="zh-TW" altLang="en-US" sz="2000" b="1" dirty="0" smtClean="0"/>
              <a:t>作業二</a:t>
            </a:r>
          </a:p>
        </p:txBody>
      </p:sp>
      <p:sp>
        <p:nvSpPr>
          <p:cNvPr id="28675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z="2400" dirty="0" err="1" smtClean="0"/>
              <a:t>ADO.Net</a:t>
            </a:r>
            <a:endParaRPr lang="en-US" altLang="zh-TW" sz="2400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/>
              <a:t>寫入一筆資料至</a:t>
            </a:r>
            <a:r>
              <a:rPr lang="en-US" altLang="zh-TW" sz="1800" smtClean="0"/>
              <a:t>Products</a:t>
            </a:r>
            <a:r>
              <a:rPr lang="zh-TW" altLang="en-US" sz="1800" smtClean="0"/>
              <a:t>，</a:t>
            </a:r>
            <a:r>
              <a:rPr lang="zh-TW" altLang="en-US" sz="1800" dirty="0" smtClean="0"/>
              <a:t>並取得自動編號的值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/>
              <a:t>使用</a:t>
            </a:r>
            <a:r>
              <a:rPr lang="en-US" altLang="zh-TW" sz="1800" dirty="0" err="1" smtClean="0"/>
              <a:t>DataReader</a:t>
            </a:r>
            <a:r>
              <a:rPr lang="zh-TW" altLang="en-US" sz="1800" dirty="0" smtClean="0"/>
              <a:t>取得</a:t>
            </a:r>
            <a:r>
              <a:rPr lang="zh-TW" altLang="en-US" sz="1800" dirty="0"/>
              <a:t>任</a:t>
            </a:r>
            <a:r>
              <a:rPr lang="zh-TW" altLang="en-US" sz="1800" dirty="0" smtClean="0"/>
              <a:t>一個</a:t>
            </a:r>
            <a:r>
              <a:rPr lang="zh-TW" altLang="en-US" sz="1800" dirty="0"/>
              <a:t>資料</a:t>
            </a:r>
            <a:r>
              <a:rPr lang="zh-TW" altLang="en-US" sz="1800" dirty="0" smtClean="0"/>
              <a:t>表</a:t>
            </a:r>
            <a:r>
              <a:rPr lang="zh-TW" altLang="en-US" sz="1800" dirty="0"/>
              <a:t>的前五筆資料</a:t>
            </a:r>
            <a:r>
              <a:rPr lang="zh-TW" altLang="en-US" sz="1800" dirty="0" smtClean="0"/>
              <a:t>，並逐筆印出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/>
              <a:t>使用</a:t>
            </a:r>
            <a:r>
              <a:rPr lang="en-US" altLang="zh-TW" sz="1800" dirty="0" err="1" smtClean="0"/>
              <a:t>DataAdapter</a:t>
            </a:r>
            <a:r>
              <a:rPr lang="zh-TW" altLang="en-US" sz="1800" dirty="0" smtClean="0"/>
              <a:t>將</a:t>
            </a:r>
            <a:r>
              <a:rPr lang="en-US" altLang="zh-TW" sz="1800" dirty="0"/>
              <a:t>[Order Details]</a:t>
            </a:r>
            <a:r>
              <a:rPr lang="zh-TW" altLang="en-US" sz="1800" dirty="0" smtClean="0"/>
              <a:t>的前五筆資料存入</a:t>
            </a:r>
            <a:r>
              <a:rPr lang="en-US" altLang="zh-TW" sz="1800" dirty="0" err="1" smtClean="0"/>
              <a:t>DataTable</a:t>
            </a:r>
            <a:r>
              <a:rPr lang="zh-TW" altLang="en-US" sz="1800" dirty="0" smtClean="0"/>
              <a:t>，並在</a:t>
            </a:r>
            <a:r>
              <a:rPr lang="en-US" altLang="zh-TW" sz="1800" dirty="0" err="1" smtClean="0"/>
              <a:t>DataTable</a:t>
            </a:r>
            <a:r>
              <a:rPr lang="zh-TW" altLang="en-US" sz="1800" dirty="0" smtClean="0"/>
              <a:t>中自行加入兩筆資料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/>
              <a:t>承上題，在現有的</a:t>
            </a:r>
            <a:r>
              <a:rPr lang="en-US" altLang="zh-TW" sz="1800" dirty="0" err="1" smtClean="0"/>
              <a:t>DataTable</a:t>
            </a:r>
            <a:r>
              <a:rPr lang="zh-TW" altLang="en-US" sz="1800" dirty="0" smtClean="0"/>
              <a:t>中新增一個</a:t>
            </a:r>
            <a:r>
              <a:rPr lang="en-US" altLang="zh-TW" sz="1800" dirty="0" smtClean="0"/>
              <a:t>decimal</a:t>
            </a:r>
            <a:r>
              <a:rPr lang="zh-TW" altLang="en-US" sz="1800" dirty="0" smtClean="0"/>
              <a:t>欄位</a:t>
            </a:r>
            <a:r>
              <a:rPr lang="en-US" altLang="zh-TW" sz="1800" dirty="0" smtClean="0"/>
              <a:t>: </a:t>
            </a:r>
            <a:r>
              <a:rPr lang="en-US" altLang="zh-TW" sz="1800" dirty="0" err="1" smtClean="0"/>
              <a:t>TotalAmount</a:t>
            </a:r>
            <a:r>
              <a:rPr lang="zh-TW" altLang="en-US" sz="1800" dirty="0" smtClean="0"/>
              <a:t>，欄位值等於</a:t>
            </a:r>
            <a:r>
              <a:rPr lang="en-US" altLang="zh-TW" sz="1800" dirty="0"/>
              <a:t>Quantity * </a:t>
            </a:r>
            <a:r>
              <a:rPr lang="en-US" altLang="zh-TW" sz="1800" dirty="0" err="1"/>
              <a:t>UnitPrice</a:t>
            </a:r>
            <a:r>
              <a:rPr lang="en-US" altLang="zh-TW" sz="1800" dirty="0"/>
              <a:t> * (1 - Discount</a:t>
            </a:r>
            <a:r>
              <a:rPr lang="en-US" altLang="zh-TW" sz="1800" dirty="0" smtClean="0"/>
              <a:t>)</a:t>
            </a:r>
            <a:r>
              <a:rPr lang="zh-TW" altLang="en-US" sz="1800" dirty="0" smtClean="0"/>
              <a:t>，並逐筆印出資料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/>
              <a:t>使用</a:t>
            </a:r>
            <a:r>
              <a:rPr lang="en-US" altLang="zh-TW" sz="1800" dirty="0" err="1" smtClean="0"/>
              <a:t>SqlParameter</a:t>
            </a:r>
            <a:r>
              <a:rPr lang="zh-TW" altLang="en-US" sz="1800" dirty="0" smtClean="0"/>
              <a:t>呼叫作業一的</a:t>
            </a:r>
            <a:r>
              <a:rPr lang="en-US" altLang="zh-TW" sz="1800" dirty="0" smtClean="0"/>
              <a:t>Store Procedure</a:t>
            </a:r>
            <a:r>
              <a:rPr lang="zh-TW" altLang="en-US" sz="1800" dirty="0" smtClean="0"/>
              <a:t>，並將結果存入</a:t>
            </a:r>
            <a:r>
              <a:rPr lang="en-US" altLang="zh-TW" sz="1800" dirty="0" err="1" smtClean="0"/>
              <a:t>DataTable</a:t>
            </a:r>
            <a:r>
              <a:rPr lang="zh-TW" altLang="en-US" sz="1800" dirty="0" smtClean="0"/>
              <a:t>後逐筆印出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n"/>
            </a:pPr>
            <a:endParaRPr lang="en-US" altLang="zh-TW" sz="2000" dirty="0" smtClean="0"/>
          </a:p>
          <a:p>
            <a:pPr>
              <a:buFont typeface="Wingdings" pitchFamily="2" charset="2"/>
              <a:buChar char="n"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4073517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FontTx/>
              <a:buNone/>
              <a:defRPr/>
            </a:pPr>
            <a:fld id="{116652AD-862F-4BFC-956B-3767DEFF339B}" type="slidenum">
              <a:rPr lang="en-US" altLang="zh-TW" sz="1400" b="0">
                <a:solidFill>
                  <a:schemeClr val="tx1"/>
                </a:solidFill>
                <a:latin typeface="+mn-lt"/>
                <a:ea typeface="+mn-ea"/>
              </a:rPr>
              <a:pPr algn="r" eaLnBrk="1" hangingPunct="1">
                <a:spcBef>
                  <a:spcPct val="0"/>
                </a:spcBef>
                <a:buFontTx/>
                <a:buNone/>
                <a:defRPr/>
              </a:pPr>
              <a:t>34</a:t>
            </a:fld>
            <a:endParaRPr lang="en-US" altLang="zh-TW" sz="1400" b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396875" y="3213100"/>
            <a:ext cx="7847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19200" indent="-12192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altLang="zh-TW" sz="4000" b="0">
                <a:solidFill>
                  <a:schemeClr val="bg1"/>
                </a:solidFill>
                <a:sym typeface="Wingdings 2" pitchFamily="18" charset="2"/>
              </a:rPr>
              <a:t>Q &amp; A</a:t>
            </a:r>
            <a:endParaRPr lang="en-US" altLang="zh-TW" sz="4000" b="0">
              <a:solidFill>
                <a:schemeClr val="bg1"/>
              </a:solidFill>
              <a:ea typeface="標楷體" pitchFamily="65" charset="-120"/>
              <a:sym typeface="Wingdings 2" pitchFamily="18" charset="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547814" y="3142523"/>
            <a:ext cx="6048375" cy="823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algn="ctr">
              <a:spcBef>
                <a:spcPct val="30000"/>
              </a:spcBef>
            </a:pPr>
            <a:r>
              <a:rPr lang="zh-TW" altLang="en-US" sz="4800" b="1" u="none">
                <a:solidFill>
                  <a:srgbClr val="4D4D4D"/>
                </a:solidFill>
              </a:rPr>
              <a:t>報告完畢，謝謝指教</a:t>
            </a:r>
          </a:p>
        </p:txBody>
      </p:sp>
    </p:spTree>
    <p:extLst>
      <p:ext uri="{BB962C8B-B14F-4D97-AF65-F5344CB8AC3E}">
        <p14:creationId xmlns:p14="http://schemas.microsoft.com/office/powerpoint/2010/main" val="39816911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512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mtClean="0"/>
              <a:t>Join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000" smtClean="0"/>
              <a:t>運用</a:t>
            </a:r>
            <a:r>
              <a:rPr lang="en-US" altLang="zh-TW" sz="2000" smtClean="0"/>
              <a:t>IS NULL</a:t>
            </a:r>
            <a:r>
              <a:rPr lang="zh-TW" altLang="en-US" sz="2000" smtClean="0"/>
              <a:t>、</a:t>
            </a:r>
            <a:r>
              <a:rPr lang="en-US" altLang="zh-TW" sz="2000" smtClean="0"/>
              <a:t>IS NOT NULL</a:t>
            </a:r>
          </a:p>
          <a:p>
            <a:pPr lvl="1">
              <a:buFont typeface="Wingdings" pitchFamily="2" charset="2"/>
              <a:buChar char="n"/>
            </a:pPr>
            <a:endParaRPr lang="en-US" altLang="zh-TW" sz="2000" smtClean="0"/>
          </a:p>
          <a:p>
            <a:pPr lvl="1">
              <a:buFont typeface="Wingdings" pitchFamily="2" charset="2"/>
              <a:buChar char="n"/>
            </a:pPr>
            <a:endParaRPr lang="en-US" altLang="zh-TW" sz="200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2000" smtClean="0"/>
              <a:t>若針對</a:t>
            </a:r>
            <a:r>
              <a:rPr lang="en-US" altLang="zh-TW" sz="2000" smtClean="0"/>
              <a:t>LEFT JOIN</a:t>
            </a:r>
            <a:r>
              <a:rPr lang="zh-TW" altLang="en-US" sz="2000" smtClean="0"/>
              <a:t>或</a:t>
            </a:r>
            <a:r>
              <a:rPr lang="en-US" altLang="zh-TW" sz="2000" smtClean="0"/>
              <a:t>RIGHT JOIN</a:t>
            </a:r>
            <a:r>
              <a:rPr lang="zh-TW" altLang="en-US" sz="2000" smtClean="0"/>
              <a:t>中不一定有資料的</a:t>
            </a:r>
            <a:r>
              <a:rPr lang="en-US" altLang="zh-TW" sz="2000" smtClean="0"/>
              <a:t>Table</a:t>
            </a:r>
            <a:r>
              <a:rPr lang="zh-TW" altLang="en-US" sz="2000" smtClean="0"/>
              <a:t>指定特定值的</a:t>
            </a:r>
            <a:r>
              <a:rPr lang="en-US" altLang="zh-TW" sz="2000" smtClean="0"/>
              <a:t>WHERE</a:t>
            </a:r>
            <a:r>
              <a:rPr lang="zh-TW" altLang="en-US" sz="2000" smtClean="0"/>
              <a:t>條件，則其意涵等同於</a:t>
            </a:r>
            <a:r>
              <a:rPr lang="en-US" altLang="zh-TW" sz="2000" smtClean="0"/>
              <a:t>INNER JOIN</a:t>
            </a:r>
          </a:p>
        </p:txBody>
      </p:sp>
      <p:pic>
        <p:nvPicPr>
          <p:cNvPr id="5124" name="Picture 2" descr="http://files.dotblogs.com.tw/jerker/1303/201331812295082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628775"/>
            <a:ext cx="14033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25259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6147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dirty="0" smtClean="0"/>
              <a:t>UNION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400" dirty="0" smtClean="0"/>
              <a:t>若多筆資料中所有欄位的值都與其他筆資料完全相同，則只顯示一筆資料</a:t>
            </a:r>
            <a:endParaRPr lang="en-US" altLang="zh-TW" sz="2400" dirty="0" smtClean="0"/>
          </a:p>
          <a:p>
            <a:pPr>
              <a:buFont typeface="Wingdings" pitchFamily="2" charset="2"/>
              <a:buChar char="n"/>
            </a:pPr>
            <a:endParaRPr lang="en-US" altLang="zh-TW" dirty="0" smtClean="0"/>
          </a:p>
          <a:p>
            <a:pPr>
              <a:buFont typeface="Wingdings" pitchFamily="2" charset="2"/>
              <a:buChar char="n"/>
            </a:pPr>
            <a:r>
              <a:rPr lang="en-US" altLang="zh-TW" dirty="0" smtClean="0"/>
              <a:t>UNION ALL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400" dirty="0" smtClean="0"/>
              <a:t>顯示所有重複資料</a:t>
            </a:r>
            <a:endParaRPr lang="en-US" altLang="zh-TW" sz="2400" dirty="0" smtClean="0"/>
          </a:p>
          <a:p>
            <a:pPr>
              <a:buFont typeface="Wingdings" pitchFamily="2" charset="2"/>
              <a:buChar char="n"/>
            </a:pPr>
            <a:endParaRPr lang="zh-TW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426355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2800" dirty="0" smtClean="0"/>
              <a:t>子查詢</a:t>
            </a:r>
            <a:endParaRPr lang="en-US" altLang="zh-TW" sz="28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400" dirty="0" smtClean="0"/>
              <a:t>SELECT </a:t>
            </a:r>
            <a:r>
              <a:rPr lang="zh-TW" altLang="en-US" sz="2400" dirty="0" smtClean="0"/>
              <a:t>欄位</a:t>
            </a:r>
            <a:endParaRPr lang="en-US" altLang="zh-TW" sz="2400" dirty="0" smtClean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TW" sz="2000" dirty="0" smtClean="0"/>
              <a:t>	</a:t>
            </a:r>
            <a:r>
              <a:rPr lang="zh-TW" altLang="en-US" sz="2000" dirty="0" smtClean="0"/>
              <a:t>不建議使用</a:t>
            </a:r>
            <a:endParaRPr lang="en-US" altLang="zh-TW" sz="20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400" dirty="0" smtClean="0"/>
              <a:t>EXIST</a:t>
            </a:r>
            <a:endParaRPr lang="en-US" altLang="zh-TW" sz="2000" dirty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TW" sz="2000" dirty="0" smtClean="0"/>
              <a:t>	</a:t>
            </a:r>
            <a:r>
              <a:rPr lang="zh-TW" altLang="en-US" sz="2000" dirty="0" smtClean="0"/>
              <a:t>若子查詢有結果，則執行主查詢敘述</a:t>
            </a:r>
            <a:endParaRPr lang="en-US" altLang="zh-TW" sz="2000" dirty="0" smtClean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TW" sz="2000" dirty="0"/>
              <a:t>	</a:t>
            </a:r>
            <a:r>
              <a:rPr lang="zh-TW" altLang="en-US" sz="2000" dirty="0" smtClean="0"/>
              <a:t>若子查詢無結果，則整個查詢皆無結果</a:t>
            </a:r>
            <a:endParaRPr lang="en-US" altLang="zh-TW" sz="20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400" dirty="0" smtClean="0"/>
              <a:t>WHERE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4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400" dirty="0" smtClean="0"/>
              <a:t>JOIN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400" dirty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4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 smtClean="0"/>
          </a:p>
          <a:p>
            <a:pPr lvl="1">
              <a:buFont typeface="Wingdings" pitchFamily="2" charset="2"/>
              <a:buChar char="n"/>
              <a:defRPr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298921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8195" name="內容版面配置區 5"/>
          <p:cNvSpPr>
            <a:spLocks noGrp="1"/>
          </p:cNvSpPr>
          <p:nvPr>
            <p:ph idx="1"/>
          </p:nvPr>
        </p:nvSpPr>
        <p:spPr>
          <a:xfrm>
            <a:off x="603250" y="1377950"/>
            <a:ext cx="7848600" cy="4876800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z="3000" dirty="0" smtClean="0"/>
              <a:t>SELECT @@IDENTITY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400" dirty="0" smtClean="0"/>
              <a:t>INSERT</a:t>
            </a:r>
            <a:r>
              <a:rPr lang="zh-TW" altLang="en-US" sz="2400" dirty="0" smtClean="0"/>
              <a:t>後取得自動編號</a:t>
            </a:r>
            <a:endParaRPr lang="en-US" altLang="zh-TW" sz="2400" dirty="0" smtClean="0"/>
          </a:p>
          <a:p>
            <a:pPr>
              <a:buFont typeface="Wingdings" pitchFamily="2" charset="2"/>
              <a:buChar char="n"/>
            </a:pPr>
            <a:endParaRPr lang="en-US" altLang="zh-TW" sz="3000" dirty="0" smtClean="0"/>
          </a:p>
          <a:p>
            <a:pPr>
              <a:buFont typeface="Wingdings" pitchFamily="2" charset="2"/>
              <a:buChar char="n"/>
            </a:pPr>
            <a:r>
              <a:rPr lang="en-US" altLang="zh-TW" sz="3000" dirty="0" smtClean="0"/>
              <a:t>S</a:t>
            </a:r>
            <a:r>
              <a:rPr lang="en-US" altLang="zh-TW" sz="2800" dirty="0" smtClean="0"/>
              <a:t>ELECT 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IDENT_CURRENT('</a:t>
            </a:r>
            <a:r>
              <a:rPr lang="en-US" altLang="zh-TW" sz="2800" dirty="0" err="1" smtClean="0"/>
              <a:t>TableName</a:t>
            </a:r>
            <a:r>
              <a:rPr lang="en-US" altLang="zh-TW" sz="2800" dirty="0" smtClean="0"/>
              <a:t>')</a:t>
            </a:r>
            <a:endParaRPr lang="en-US" altLang="zh-TW" sz="3000" dirty="0" smtClean="0"/>
          </a:p>
          <a:p>
            <a:pPr marL="457200" lvl="1" indent="0">
              <a:buFont typeface="Wingdings" pitchFamily="2" charset="2"/>
              <a:buNone/>
            </a:pPr>
            <a:r>
              <a:rPr lang="zh-TW" altLang="en-US" sz="2600" dirty="0" smtClean="0"/>
              <a:t>取得指定</a:t>
            </a:r>
            <a:r>
              <a:rPr lang="en-US" altLang="zh-TW" sz="2600" dirty="0" smtClean="0"/>
              <a:t>Table</a:t>
            </a:r>
            <a:r>
              <a:rPr lang="zh-TW" altLang="en-US" sz="2600" dirty="0" smtClean="0"/>
              <a:t>的目前自動編號</a:t>
            </a:r>
            <a:endParaRPr lang="en-US" altLang="zh-TW" sz="2600" dirty="0" smtClean="0"/>
          </a:p>
          <a:p>
            <a:pPr marL="457200" lvl="1" indent="0">
              <a:buFont typeface="Wingdings" pitchFamily="2" charset="2"/>
              <a:buNone/>
            </a:pPr>
            <a:endParaRPr lang="en-US" altLang="zh-TW" sz="2600" dirty="0" smtClean="0"/>
          </a:p>
          <a:p>
            <a:pPr>
              <a:buFont typeface="Wingdings" pitchFamily="2" charset="2"/>
              <a:buChar char="n"/>
            </a:pPr>
            <a:r>
              <a:rPr lang="en-US" altLang="zh-TW" sz="3000" dirty="0" smtClean="0"/>
              <a:t>SELECT @@ROWCOUNT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400" dirty="0" smtClean="0"/>
              <a:t>UPDATE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DELETE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INSERT</a:t>
            </a:r>
            <a:r>
              <a:rPr lang="zh-TW" altLang="en-US" sz="2400" dirty="0" smtClean="0"/>
              <a:t>後取得受影響列數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0586642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2400" dirty="0" smtClean="0"/>
              <a:t>時間日期轉換</a:t>
            </a:r>
            <a:endParaRPr lang="en-US" altLang="zh-TW" sz="24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/>
              <a:t>select CONVERT(</a:t>
            </a:r>
            <a:r>
              <a:rPr lang="en-US" altLang="zh-TW" sz="2000" dirty="0" err="1" smtClean="0"/>
              <a:t>varchar</a:t>
            </a:r>
            <a:r>
              <a:rPr lang="en-US" altLang="zh-TW" sz="2000" dirty="0" smtClean="0"/>
              <a:t>(10), GETDATE(), 112)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/>
              <a:t>select CONVERT(</a:t>
            </a:r>
            <a:r>
              <a:rPr lang="en-US" altLang="zh-TW" sz="2000" dirty="0" err="1" smtClean="0"/>
              <a:t>datetime</a:t>
            </a:r>
            <a:r>
              <a:rPr lang="en-US" altLang="zh-TW" sz="2000" dirty="0" smtClean="0"/>
              <a:t>, '20130716', 112)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>
              <a:hlinkClick r:id="rId3"/>
            </a:endParaRP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TW" sz="2000" dirty="0" smtClean="0">
                <a:hlinkClick r:id="rId3"/>
              </a:rPr>
              <a:t>http://msdn.microsoft.com/zh-tw/library/ms187928.aspx</a:t>
            </a:r>
            <a:endParaRPr lang="en-US" altLang="zh-TW" sz="20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892822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1024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z="3000" smtClean="0"/>
              <a:t>TRUNCATE</a:t>
            </a:r>
            <a:r>
              <a:rPr lang="zh-TW" altLang="en-US" sz="3000" smtClean="0"/>
              <a:t>、</a:t>
            </a:r>
            <a:r>
              <a:rPr lang="en-US" altLang="zh-TW" sz="3000" smtClean="0"/>
              <a:t>DELETE</a:t>
            </a:r>
            <a:endParaRPr lang="zh-TW" altLang="en-US" sz="2000" smtClean="0"/>
          </a:p>
          <a:p>
            <a:pPr marL="457200" lvl="1" indent="0">
              <a:buFont typeface="Wingdings" pitchFamily="2" charset="2"/>
              <a:buNone/>
            </a:pPr>
            <a:endParaRPr lang="en-US" altLang="zh-TW" sz="200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656043"/>
              </p:ext>
            </p:extLst>
          </p:nvPr>
        </p:nvGraphicFramePr>
        <p:xfrm>
          <a:off x="755650" y="2303463"/>
          <a:ext cx="7993063" cy="31892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72134"/>
                <a:gridCol w="2729932"/>
                <a:gridCol w="3390997"/>
              </a:tblGrid>
              <a:tr h="423025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2" marR="91442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TRUNCATE</a:t>
                      </a:r>
                      <a:endParaRPr lang="zh-TW" altLang="en-US" sz="1800" dirty="0"/>
                    </a:p>
                  </a:txBody>
                  <a:tcPr marL="91442" marR="91442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DELETE</a:t>
                      </a:r>
                      <a:endParaRPr lang="zh-TW" altLang="en-US" sz="1800" dirty="0"/>
                    </a:p>
                  </a:txBody>
                  <a:tcPr marL="91442" marR="91442" marT="45718" marB="45718"/>
                </a:tc>
              </a:tr>
              <a:tr h="64007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資料表掃描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否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是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</a:tr>
              <a:tr h="42302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觸發</a:t>
                      </a:r>
                      <a:r>
                        <a:rPr lang="en-US" altLang="zh-TW" sz="1800" dirty="0" smtClean="0">
                          <a:solidFill>
                            <a:schemeClr val="tx2"/>
                          </a:solidFill>
                        </a:rPr>
                        <a:t>trigger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否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是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</a:tr>
              <a:tr h="6400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/>
                          </a:solidFill>
                        </a:rPr>
                        <a:t>Transaction Log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否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是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</a:tr>
              <a:tr h="42302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速度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較快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較慢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</a:tr>
              <a:tr h="64007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重置自動編號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是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否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90936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訓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1893</Words>
  <Application>Microsoft Office PowerPoint</Application>
  <PresentationFormat>如螢幕大小 (4:3)</PresentationFormat>
  <Paragraphs>506</Paragraphs>
  <Slides>34</Slides>
  <Notes>33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5" baseType="lpstr">
      <vt:lpstr>訓練</vt:lpstr>
      <vt:lpstr>資料庫程式開發概述</vt:lpstr>
      <vt:lpstr>PowerPoint 簡報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ADO.Net概述</vt:lpstr>
      <vt:lpstr> ADO.Net概述</vt:lpstr>
      <vt:lpstr> ADO.Net概述</vt:lpstr>
      <vt:lpstr> ADO.Net概述</vt:lpstr>
      <vt:lpstr> ADO.Net概述</vt:lpstr>
      <vt:lpstr> ADO.Net概述</vt:lpstr>
      <vt:lpstr> ADO.Net概述</vt:lpstr>
      <vt:lpstr> 其他</vt:lpstr>
      <vt:lpstr> 其他</vt:lpstr>
      <vt:lpstr> 其他</vt:lpstr>
      <vt:lpstr> 其他</vt:lpstr>
      <vt:lpstr> 其他</vt:lpstr>
      <vt:lpstr> 其他</vt:lpstr>
      <vt:lpstr> 作業一</vt:lpstr>
      <vt:lpstr> 作業二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2015-02-25T14:00:20Z</dcterms:created>
  <dcterms:modified xsi:type="dcterms:W3CDTF">2015-02-25T14:29:59Z</dcterms:modified>
</cp:coreProperties>
</file>