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3" r:id="rId7"/>
    <p:sldId id="292" r:id="rId8"/>
    <p:sldId id="295" r:id="rId9"/>
    <p:sldId id="288" r:id="rId10"/>
    <p:sldId id="259" r:id="rId11"/>
    <p:sldId id="296" r:id="rId12"/>
    <p:sldId id="298" r:id="rId13"/>
    <p:sldId id="289" r:id="rId14"/>
    <p:sldId id="269" r:id="rId15"/>
    <p:sldId id="301" r:id="rId16"/>
    <p:sldId id="299" r:id="rId17"/>
    <p:sldId id="290" r:id="rId18"/>
    <p:sldId id="300" r:id="rId19"/>
    <p:sldId id="302" r:id="rId20"/>
    <p:sldId id="303" r:id="rId21"/>
    <p:sldId id="304" r:id="rId22"/>
    <p:sldId id="291" r:id="rId23"/>
    <p:sldId id="271" r:id="rId24"/>
    <p:sldId id="313" r:id="rId25"/>
    <p:sldId id="282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120" y="216"/>
      </p:cViewPr>
      <p:guideLst>
        <p:guide orient="horz" pos="21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2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601F-7E62-41E2-BBD8-423E4B291DD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24DC08B-CB18-4A9C-A395-B7F42F02766E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24DC08B-CB18-4A9C-A395-B7F42F02766E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24DC08B-CB18-4A9C-A395-B7F42F02766E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24DC08B-CB18-4A9C-A395-B7F42F02766E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24DC08B-CB18-4A9C-A395-B7F42F02766E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24DC08B-CB18-4A9C-A395-B7F42F02766E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更多作品请搜索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 http://dwz.cn/Wu2UP</a:t>
            </a: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724DC08B-CB18-4A9C-A395-B7F42F02766E}" type="slidenum">
              <a:rPr lang="zh-CN" altLang="en-US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15.xml"/><Relationship Id="rId2" Type="http://schemas.openxmlformats.org/officeDocument/2006/relationships/tags" Target="../tags/tag2.xml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image" Target="../media/image14.png"/><Relationship Id="rId16" Type="http://schemas.openxmlformats.org/officeDocument/2006/relationships/image" Target="../media/image6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4.png"/><Relationship Id="rId7" Type="http://schemas.openxmlformats.org/officeDocument/2006/relationships/image" Target="../media/image6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tags" Target="../tags/tag17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image" Target="../media/image14.png"/><Relationship Id="rId7" Type="http://schemas.openxmlformats.org/officeDocument/2006/relationships/image" Target="../media/image6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2.png"/><Relationship Id="rId10" Type="http://schemas.openxmlformats.org/officeDocument/2006/relationships/tags" Target="../tags/tag19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image" Target="../media/image14.png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2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30984" y="2211058"/>
            <a:ext cx="532693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4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4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四组小组汇报</a:t>
            </a:r>
            <a:endParaRPr lang="zh-CN" altLang="en-US" sz="4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25521" y="3463159"/>
            <a:ext cx="5151120" cy="473501"/>
            <a:chOff x="3923309" y="3717159"/>
            <a:chExt cx="4387111" cy="473501"/>
          </a:xfrm>
        </p:grpSpPr>
        <p:sp>
          <p:nvSpPr>
            <p:cNvPr id="14" name="矩形 13"/>
            <p:cNvSpPr/>
            <p:nvPr/>
          </p:nvSpPr>
          <p:spPr>
            <a:xfrm>
              <a:off x="3923309" y="3717159"/>
              <a:ext cx="4387110" cy="47350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68444" y="3788770"/>
              <a:ext cx="434197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翼界探秘系统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431620" y="4034927"/>
            <a:ext cx="533646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rgbClr val="354D3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sz="1400" dirty="0">
              <a:solidFill>
                <a:srgbClr val="354D3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37254" y="2936677"/>
            <a:ext cx="53206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dist"/>
            <a:r>
              <a:rPr lang="en-US" altLang="zh-CN" sz="23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NIANZHONGZONGJIEPOWERPOINT</a:t>
            </a:r>
            <a:endParaRPr lang="zh-CN" altLang="en-US" sz="23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逻辑结构设计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" t="18906" r="3033" b="60809"/>
          <a:stretch>
            <a:fillRect/>
          </a:stretch>
        </p:blipFill>
        <p:spPr>
          <a:xfrm>
            <a:off x="6426977" y="1146264"/>
            <a:ext cx="4611189" cy="1391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46571" r="3312" b="36953"/>
          <a:stretch>
            <a:fillRect/>
          </a:stretch>
        </p:blipFill>
        <p:spPr>
          <a:xfrm>
            <a:off x="6426976" y="4828599"/>
            <a:ext cx="4611189" cy="11299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5" t="70476" r="2804" b="9238"/>
          <a:stretch>
            <a:fillRect/>
          </a:stretch>
        </p:blipFill>
        <p:spPr>
          <a:xfrm>
            <a:off x="6426977" y="2811773"/>
            <a:ext cx="4611189" cy="13911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t="47143" r="5217" b="35142"/>
          <a:stretch>
            <a:fillRect/>
          </a:stretch>
        </p:blipFill>
        <p:spPr>
          <a:xfrm>
            <a:off x="907894" y="1146264"/>
            <a:ext cx="4709161" cy="12148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20096" r="6741" b="59619"/>
          <a:stretch>
            <a:fillRect/>
          </a:stretch>
        </p:blipFill>
        <p:spPr>
          <a:xfrm>
            <a:off x="907894" y="2811773"/>
            <a:ext cx="4709161" cy="142075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47714" r="6741" b="32000"/>
          <a:stretch>
            <a:fillRect/>
          </a:stretch>
        </p:blipFill>
        <p:spPr>
          <a:xfrm>
            <a:off x="907894" y="4683192"/>
            <a:ext cx="4709161" cy="1420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821" y="174795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6" y="1802172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6" y="1802172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6" y="4293325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717803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2143759" y="4178067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3491107" y="4877975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0654" y="394239"/>
            <a:ext cx="3101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3</a:t>
            </a:r>
            <a:endParaRPr lang="zh-CN" altLang="en-US" sz="72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43673" y="2754576"/>
            <a:ext cx="599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需求规格说明</a:t>
            </a:r>
            <a:endParaRPr lang="zh-CN" altLang="en-US" sz="72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3863" y="1101329"/>
            <a:ext cx="10611685" cy="529947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7894" y="908251"/>
            <a:ext cx="10611685" cy="52397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稻壳儿小白白(http://dwz.cn/Wu2UP)"/>
          <p:cNvSpPr txBox="1">
            <a:spLocks noChangeArrowheads="1"/>
          </p:cNvSpPr>
          <p:nvPr/>
        </p:nvSpPr>
        <p:spPr bwMode="auto">
          <a:xfrm>
            <a:off x="1005840" y="1242292"/>
            <a:ext cx="10513739" cy="46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软件名称：</a:t>
            </a:r>
            <a:endParaRPr lang="en-US" altLang="zh-CN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全称：翼界探秘系统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描述：一款集成了人工智能技术的移动应用，旨在帮助用户快速识别鸟类并获取相关知识。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sz="12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软件缩写：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缩写：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YJTM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（“翼界探秘”的首字母缩写）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sz="12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版本号：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当前版本：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1.0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软件开发团队：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团队名称：翼界探秘开发团队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团队成员：魏辰睿、董成阳、李浩楠、王皓宇、胡承波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6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总体概述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3863" y="1101329"/>
            <a:ext cx="10611685" cy="529947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7894" y="908251"/>
            <a:ext cx="10611685" cy="52397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稻壳儿小白白(http://dwz.cn/Wu2UP)"/>
          <p:cNvSpPr txBox="1">
            <a:spLocks noChangeArrowheads="1"/>
          </p:cNvSpPr>
          <p:nvPr/>
        </p:nvSpPr>
        <p:spPr bwMode="auto">
          <a:xfrm>
            <a:off x="1390794" y="1168697"/>
            <a:ext cx="10513739" cy="469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用户账户管理：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用户可以创建和配置账户，包括登录、注册、密码管理和个人资料设置。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鸟类识别：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用户可以通过上传鸟类照片，利用深度学习算法进行快速识别。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社交分享：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用户可以将自己的观察成果分享到社交网络，与朋友和社区交流。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教育资源库：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提供丰富的鸟类知识库，包括鸟类分类、习性、栖息地等信息。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数据记录：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允许用户记录观察到的鸟类数据，形成个人观察日志。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6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软件功能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3863" y="1101329"/>
            <a:ext cx="10611685" cy="529947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7894" y="908251"/>
            <a:ext cx="10611685" cy="52397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稻壳儿小白白(http://dwz.cn/Wu2UP)"/>
          <p:cNvSpPr txBox="1">
            <a:spLocks noChangeArrowheads="1"/>
          </p:cNvSpPr>
          <p:nvPr/>
        </p:nvSpPr>
        <p:spPr bwMode="auto">
          <a:xfrm>
            <a:off x="1420239" y="1179605"/>
            <a:ext cx="10513739" cy="469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智能推荐：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根据用户的地理位置和季节，推荐可能观察到的鸟类种类。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搜索功能：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提供一个搜索工具，使用户能够快速查找特定鸟类或相关信息。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通知系统：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用户可以接收关于软件更新、鸟类观察提示和其他相关信息的通知。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用户反馈：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用户可以通过内置的反馈机制报告问题或提出改进建议。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帮助和支持：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提供帮助文档、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FAQ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和客户支持服务，帮助用户解决使用中的问题。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6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软件功能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821" y="174795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6" y="1802172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6" y="1802172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6" y="4293325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717803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2143759" y="4178067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3491107" y="4877975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0654" y="394239"/>
            <a:ext cx="3101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4</a:t>
            </a:r>
            <a:endParaRPr lang="zh-CN" altLang="en-US" sz="72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43673" y="2754576"/>
            <a:ext cx="599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概要设计说明</a:t>
            </a:r>
            <a:endParaRPr lang="zh-CN" altLang="en-US" sz="72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3863" y="1101329"/>
            <a:ext cx="10611685" cy="529947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7894" y="908251"/>
            <a:ext cx="10611685" cy="52397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稻壳儿小白白(http://dwz.cn/Wu2UP)"/>
          <p:cNvSpPr txBox="1">
            <a:spLocks noChangeArrowheads="1"/>
          </p:cNvSpPr>
          <p:nvPr/>
        </p:nvSpPr>
        <p:spPr bwMode="auto">
          <a:xfrm>
            <a:off x="1413896" y="1253315"/>
            <a:ext cx="10441893" cy="460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pitchFamily="34" charset="-122"/>
              </a:rPr>
              <a:t>根节点：     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翼界探秘系统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》</a:t>
            </a:r>
            <a:endParaRPr lang="en-US" altLang="zh-CN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描述：整个系统的顶级容器，包含所有子系统和模块。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pitchFamily="34" charset="-122"/>
              </a:rPr>
              <a:t>第一层分支：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主要子系统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用户界面子系统（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UI System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负责展示信息和用户交互。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业务逻辑子系统（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Business Logic System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处理应用程序的核心业务逻辑。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数据访问子系统（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Data Access System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负责数据的持久化和检索。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服务子系统（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Services System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</a:rPr>
              <a:t>提供系统功能相关的服务。</a:t>
            </a:r>
            <a:endParaRPr lang="zh-CN" altLang="en-US" sz="1600" dirty="0">
              <a:solidFill>
                <a:schemeClr val="bg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6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结构说明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3863" y="1101329"/>
            <a:ext cx="10611685" cy="529947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7894" y="908251"/>
            <a:ext cx="10611685" cy="52397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稻壳儿小白白(http://dwz.cn/Wu2UP)"/>
          <p:cNvSpPr txBox="1">
            <a:spLocks noChangeArrowheads="1"/>
          </p:cNvSpPr>
          <p:nvPr/>
        </p:nvSpPr>
        <p:spPr bwMode="auto">
          <a:xfrm>
            <a:off x="1413896" y="1253315"/>
            <a:ext cx="10441893" cy="469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第二层分支：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用户界面子系统模块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登录模块（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Login Module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处理用户登录逻辑。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主界面模块（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Main Interface Module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展示应用的主要功能入口。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第二层分支：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业务逻辑子系统模块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鸟类识别模块（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Bird Identification Module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执行鸟类识别算法。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社交互动模块（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Social Interaction Module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处理用户间的社交互动。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6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结构说明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3863" y="1101329"/>
            <a:ext cx="10611685" cy="529947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7894" y="908251"/>
            <a:ext cx="10611685" cy="52397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稻壳儿小白白(http://dwz.cn/Wu2UP)"/>
          <p:cNvSpPr txBox="1">
            <a:spLocks noChangeArrowheads="1"/>
          </p:cNvSpPr>
          <p:nvPr/>
        </p:nvSpPr>
        <p:spPr bwMode="auto">
          <a:xfrm>
            <a:off x="1413896" y="1253315"/>
            <a:ext cx="10441893" cy="469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第二层分支：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数据访问子系统模块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用户数据访问模块（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User Data Access Module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管理用户数据的存储和检索。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鸟类数据库访问模块（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Bird Database Access Module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提供鸟类信息的数据库访问。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第二层分支：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服务子系统模块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智能推荐服务模块（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Intelligent Recommendation Service Module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根据用户数据提供个性化推荐。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通知服务模块（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Notification Service Module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处理系统通知和提醒。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6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结构说明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3863" y="1101329"/>
            <a:ext cx="10611685" cy="529947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7894" y="908251"/>
            <a:ext cx="10611685" cy="52397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稻壳儿小白白(http://dwz.cn/Wu2UP)"/>
          <p:cNvSpPr txBox="1">
            <a:spLocks noChangeArrowheads="1"/>
          </p:cNvSpPr>
          <p:nvPr/>
        </p:nvSpPr>
        <p:spPr bwMode="auto">
          <a:xfrm>
            <a:off x="1323655" y="1253315"/>
            <a:ext cx="10441893" cy="563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第三层分支（以鸟类识别模块为例）：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图像处理组件（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Image Processing Component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负责图片的基本处理。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识别算法组件（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Recognition Algorithm Component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执行深度学习识别算法。</a:t>
            </a:r>
            <a:endParaRPr lang="en-US" altLang="zh-CN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</a:rPr>
              <a:t>附加组件：</a:t>
            </a:r>
            <a:endParaRPr lang="zh-CN" altLang="en-US" b="1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安全模块（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Security Module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负责用户认证和数据加密。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异常处理模块（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Exception Handling Module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</a:rPr>
              <a:t>统一处理系统异常。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图文框 5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60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结构说明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/>
          <p:cNvSpPr/>
          <p:nvPr>
            <p:custDataLst>
              <p:tags r:id="rId1"/>
            </p:custDataLst>
          </p:nvPr>
        </p:nvSpPr>
        <p:spPr>
          <a:xfrm>
            <a:off x="6546439" y="184092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5841590" y="184092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MH_SubTitle_2"/>
          <p:cNvSpPr/>
          <p:nvPr>
            <p:custDataLst>
              <p:tags r:id="rId3"/>
            </p:custDataLst>
          </p:nvPr>
        </p:nvSpPr>
        <p:spPr>
          <a:xfrm>
            <a:off x="6546439" y="2842110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>
            <a:off x="5841590" y="2842110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3"/>
          <p:cNvSpPr/>
          <p:nvPr>
            <p:custDataLst>
              <p:tags r:id="rId5"/>
            </p:custDataLst>
          </p:nvPr>
        </p:nvSpPr>
        <p:spPr>
          <a:xfrm>
            <a:off x="6546439" y="3843296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3"/>
          <p:cNvSpPr/>
          <p:nvPr>
            <p:custDataLst>
              <p:tags r:id="rId6"/>
            </p:custDataLst>
          </p:nvPr>
        </p:nvSpPr>
        <p:spPr>
          <a:xfrm>
            <a:off x="5841590" y="3843296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SubTitle_4"/>
          <p:cNvSpPr/>
          <p:nvPr>
            <p:custDataLst>
              <p:tags r:id="rId7"/>
            </p:custDataLst>
          </p:nvPr>
        </p:nvSpPr>
        <p:spPr>
          <a:xfrm>
            <a:off x="6546439" y="4844482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4"/>
          <p:cNvSpPr/>
          <p:nvPr>
            <p:custDataLst>
              <p:tags r:id="rId8"/>
            </p:custDataLst>
          </p:nvPr>
        </p:nvSpPr>
        <p:spPr>
          <a:xfrm>
            <a:off x="5841590" y="4844482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230572" y="1881868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软件原型演示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7230572" y="2852155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数据库设计说明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7230572" y="3876975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需求规格说明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7244220" y="4878811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概要设计说明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8800" y="0"/>
            <a:ext cx="868102" cy="81455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116710" y="800837"/>
            <a:ext cx="2244054" cy="3119065"/>
            <a:chOff x="2113254" y="1986218"/>
            <a:chExt cx="2926551" cy="3456460"/>
          </a:xfrm>
        </p:grpSpPr>
        <p:sp>
          <p:nvSpPr>
            <p:cNvPr id="20" name="文本框 19"/>
            <p:cNvSpPr txBox="1"/>
            <p:nvPr/>
          </p:nvSpPr>
          <p:spPr>
            <a:xfrm>
              <a:off x="2113254" y="1986218"/>
              <a:ext cx="2926551" cy="3103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目</a:t>
              </a:r>
              <a:endParaRPr lang="en-US" altLang="zh-C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方正兰亭粗黑简体" panose="02000000000000000000" pitchFamily="2" charset="-122"/>
              </a:endParaRPr>
            </a:p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录</a:t>
              </a:r>
              <a:endParaRPr lang="zh-CN" alt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方正兰亭粗黑简体" panose="020000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63171" y="5067502"/>
              <a:ext cx="1780183" cy="37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9" y="6215896"/>
            <a:ext cx="1291146" cy="785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5" y="5563624"/>
            <a:ext cx="1452000" cy="13045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49" y="199092"/>
            <a:ext cx="1269076" cy="9109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34" y="3919902"/>
            <a:ext cx="421744" cy="7826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89" y="2707632"/>
            <a:ext cx="1147088" cy="289046"/>
          </a:xfrm>
          <a:prstGeom prst="rect">
            <a:avLst/>
          </a:prstGeom>
        </p:spPr>
      </p:pic>
      <p:sp>
        <p:nvSpPr>
          <p:cNvPr id="27" name="MH_Other_4"/>
          <p:cNvSpPr/>
          <p:nvPr>
            <p:custDataLst>
              <p:tags r:id="rId18"/>
            </p:custDataLst>
          </p:nvPr>
        </p:nvSpPr>
        <p:spPr>
          <a:xfrm>
            <a:off x="5841590" y="5845877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19"/>
            </p:custDataLst>
          </p:nvPr>
        </p:nvSpPr>
        <p:spPr>
          <a:xfrm>
            <a:off x="6547074" y="584523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20"/>
            </p:custDataLst>
          </p:nvPr>
        </p:nvSpPr>
        <p:spPr>
          <a:xfrm>
            <a:off x="7230885" y="5958311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详细设计说明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821" y="174795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6" y="1802172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6" y="1802172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6" y="4293325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717803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2143759" y="4178067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3491107" y="4877975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0654" y="394239"/>
            <a:ext cx="3101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5</a:t>
            </a:r>
            <a:endParaRPr lang="zh-CN" altLang="en-US" sz="72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43673" y="2754576"/>
            <a:ext cx="599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详细设计说明</a:t>
            </a:r>
            <a:endParaRPr lang="zh-CN" altLang="en-US" sz="72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6745" y="1214847"/>
            <a:ext cx="3352800" cy="493776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8788" y="1118239"/>
            <a:ext cx="3579812" cy="515411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18097" y="1247014"/>
            <a:ext cx="1894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稻壳儿小白白(http://dwz.cn/Wu2UP)"/>
          <p:cNvSpPr>
            <a:spLocks noChangeArrowheads="1"/>
          </p:cNvSpPr>
          <p:nvPr/>
        </p:nvSpPr>
        <p:spPr bwMode="auto">
          <a:xfrm>
            <a:off x="739600" y="1761876"/>
            <a:ext cx="2953510" cy="417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功能描述：</a:t>
            </a: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用户界面模块负责展示应用的所有交互界面，包括登录、主界面、鸟类识别结果展示等。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接口描述：</a:t>
            </a: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提供用户输入接口，如文本框、按钮等。</a:t>
            </a:r>
            <a:endParaRPr lang="en-US" altLang="zh-CN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接收后端数据并展示结果。</a:t>
            </a:r>
            <a:endParaRPr lang="en-US" altLang="zh-CN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内部元素结构：</a:t>
            </a:r>
            <a:endParaRPr lang="zh-CN" altLang="en-US" sz="1200" b="1" i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登录界面：包含用户名和密码输入框，以及登录按钮。</a:t>
            </a:r>
            <a:endParaRPr lang="en-US" altLang="zh-CN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主界面：展示应用的主要功能入口，如鸟类识别、社交互动等。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•</a:t>
            </a: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子程序设计：</a:t>
            </a:r>
            <a:endParaRPr lang="zh-CN" altLang="en-US" sz="1200" b="1" i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登录验证子程序：采用</a:t>
            </a:r>
            <a:r>
              <a:rPr lang="en-US" altLang="zh-CN" sz="1100" dirty="0">
                <a:solidFill>
                  <a:schemeClr val="bg1"/>
                </a:solidFill>
                <a:sym typeface="Arial" panose="020B0604020202020204" pitchFamily="34" charset="0"/>
              </a:rPr>
              <a:t>PDL</a:t>
            </a: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语言描述用户登录验证的逻辑流程。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•</a:t>
            </a: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模块测试设计：</a:t>
            </a:r>
            <a:endParaRPr lang="zh-CN" altLang="en-US" sz="1200" b="1" i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测试用户输入的正确性和错误性反应。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测试界面布局在不同设备上的适应性。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4698" y="1214848"/>
            <a:ext cx="3352800" cy="493775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31036" y="1118239"/>
            <a:ext cx="3579812" cy="515411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01491" y="1247014"/>
            <a:ext cx="1313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鸟类识别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小白白(http://dwz.cn/Wu2UP)"/>
          <p:cNvSpPr>
            <a:spLocks noChangeArrowheads="1"/>
          </p:cNvSpPr>
          <p:nvPr/>
        </p:nvSpPr>
        <p:spPr bwMode="auto">
          <a:xfrm>
            <a:off x="4718535" y="1762817"/>
            <a:ext cx="2855912" cy="417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功能描述：</a:t>
            </a: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使用深度学习算法处理用户上传的鸟类图片，并返回识别结果。</a:t>
            </a:r>
            <a:endParaRPr lang="en-US" altLang="zh-CN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接口描述：</a:t>
            </a: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接收用户上传的图片。</a:t>
            </a:r>
            <a:endParaRPr lang="en-US" altLang="zh-CN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返回鸟类名称、特征描述和生态习性等信息。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内部元素结构：</a:t>
            </a:r>
            <a:endParaRPr lang="zh-CN" altLang="en-US" sz="1200" b="1" i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图片处理子系统：负责图片的基本处理，如大小调整、格式转换等。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识别算法子系统：执行深度学习算法进行鸟类识别。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子程序设计：</a:t>
            </a:r>
            <a:endParaRPr lang="zh-CN" altLang="en-US" sz="1200" b="1" i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图片上传处理子程序：描述图片上传和处理的详细逻辑。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鸟类识别算法子程序：详细描述深度学习算法的执行流程。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模块测试设计：</a:t>
            </a:r>
            <a:endParaRPr lang="zh-CN" altLang="en-US" sz="1200" b="1" i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测试图片上传和处理功能。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测试识别算法的准确性和响应时间。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48044" y="1214848"/>
            <a:ext cx="3352800" cy="493775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254382" y="1107625"/>
            <a:ext cx="3579812" cy="5154114"/>
          </a:xfrm>
          <a:prstGeom prst="rect">
            <a:avLst/>
          </a:prstGeom>
          <a:noFill/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551241" y="1247014"/>
            <a:ext cx="302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社交互动（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Social Interaction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小白白(http://dwz.cn/Wu2UP)"/>
          <p:cNvSpPr>
            <a:spLocks noChangeArrowheads="1"/>
          </p:cNvSpPr>
          <p:nvPr/>
        </p:nvSpPr>
        <p:spPr bwMode="auto">
          <a:xfrm>
            <a:off x="8623468" y="1761876"/>
            <a:ext cx="2855912" cy="396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功能描述：</a:t>
            </a: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提供用户间的社交互动功能，包括发布动态、评论和点赞。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接口描述：</a:t>
            </a: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允许用户发布关于鸟类观察的动态。</a:t>
            </a:r>
            <a:endParaRPr lang="en-US" altLang="zh-CN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提供评论和点赞接口供用户对动态进行反馈。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内部元素结构：</a:t>
            </a:r>
            <a:endParaRPr lang="zh-CN" altLang="en-US" sz="1200" b="1" i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动态列表展示：展示用户和好友的动态。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动态发布界面：允许用户撰写并发布自己的观察动态。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子程序设计：</a:t>
            </a:r>
            <a:endParaRPr lang="zh-CN" altLang="en-US" sz="1200" b="1" i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动态发布子程序：处理用户输入并发布新动态。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评论和点赞子程序：处理用户对动态的评论和点赞行为。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1"/>
                </a:solidFill>
                <a:sym typeface="Arial" panose="020B0604020202020204" pitchFamily="34" charset="0"/>
              </a:rPr>
              <a:t>•</a:t>
            </a:r>
            <a:r>
              <a:rPr lang="zh-CN" altLang="en-US" sz="1200" b="1" i="1" dirty="0">
                <a:solidFill>
                  <a:schemeClr val="bg1"/>
                </a:solidFill>
                <a:sym typeface="Arial" panose="020B0604020202020204" pitchFamily="34" charset="0"/>
              </a:rPr>
              <a:t>模块测试设计：</a:t>
            </a:r>
            <a:endParaRPr lang="zh-CN" altLang="en-US" sz="1200" b="1" i="1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测试动态发布功能的正确性。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chemeClr val="bg1"/>
                </a:solidFill>
                <a:sym typeface="Arial" panose="020B0604020202020204" pitchFamily="34" charset="0"/>
              </a:rPr>
              <a:t>测试评论和点赞功能的实时响应。</a:t>
            </a:r>
            <a:endParaRPr lang="zh-CN" altLang="en-US" sz="11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3" name="图文框 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2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超细黑简体" panose="02000000000000000000" pitchFamily="2" charset="-122"/>
                  <a:sym typeface="Arial" panose="020B0604020202020204" pitchFamily="34" charset="0"/>
                </a:rPr>
                <a:t>模块设计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文框 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2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超细黑简体" panose="02000000000000000000" pitchFamily="2" charset="-122"/>
                  <a:sym typeface="Arial" panose="020B0604020202020204" pitchFamily="34" charset="0"/>
                </a:rPr>
                <a:t>模块设计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graphicFrame>
        <p:nvGraphicFramePr>
          <p:cNvPr id="2" name="表格 1"/>
          <p:cNvGraphicFramePr/>
          <p:nvPr/>
        </p:nvGraphicFramePr>
        <p:xfrm>
          <a:off x="1511300" y="1156335"/>
          <a:ext cx="9352280" cy="4592320"/>
        </p:xfrm>
        <a:graphic>
          <a:graphicData uri="http://schemas.openxmlformats.org/drawingml/2006/table">
            <a:tbl>
              <a:tblPr/>
              <a:tblGrid>
                <a:gridCol w="3118485"/>
                <a:gridCol w="3118485"/>
                <a:gridCol w="3115310"/>
              </a:tblGrid>
              <a:tr h="868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学号</a:t>
                      </a:r>
                      <a:endParaRPr lang="en-US" altLang="en-US" sz="3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3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3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202231060926</a:t>
                      </a:r>
                      <a:endParaRPr lang="en-US" altLang="en-US" sz="2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魏辰睿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组长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202231060923</a:t>
                      </a:r>
                      <a:endParaRPr lang="en-US" altLang="en-US" sz="2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胡承波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202231060920</a:t>
                      </a:r>
                      <a:endParaRPr lang="en-US" altLang="en-US" sz="2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李浩楠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202231060924</a:t>
                      </a:r>
                      <a:endParaRPr lang="en-US" altLang="en-US" sz="2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董成阳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202231060921</a:t>
                      </a:r>
                      <a:endParaRPr lang="en-US" altLang="en-US" sz="2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王皓宇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202231045205</a:t>
                      </a:r>
                      <a:endParaRPr lang="en-US" altLang="en-US" sz="2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董美萱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</a:t>
                      </a:r>
                      <a:endParaRPr lang="en-US" altLang="en-US" sz="2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26870" y="3310890"/>
            <a:ext cx="8776335" cy="1499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en-US" b="1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21460" y="2182483"/>
            <a:ext cx="536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感谢垂听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25521" y="3463159"/>
            <a:ext cx="5151120" cy="473501"/>
            <a:chOff x="3923309" y="3717159"/>
            <a:chExt cx="4387111" cy="473501"/>
          </a:xfrm>
        </p:grpSpPr>
        <p:sp>
          <p:nvSpPr>
            <p:cNvPr id="14" name="矩形 13"/>
            <p:cNvSpPr/>
            <p:nvPr/>
          </p:nvSpPr>
          <p:spPr>
            <a:xfrm>
              <a:off x="3923309" y="3717159"/>
              <a:ext cx="4387110" cy="47350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68444" y="3788770"/>
              <a:ext cx="434197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第四组 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821" y="174795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6" y="1802172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6" y="1802172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6" y="4293325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717803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2143759" y="4178067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3491107" y="4877975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0654" y="394239"/>
            <a:ext cx="3101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1</a:t>
            </a:r>
            <a:endParaRPr lang="zh-CN" altLang="en-US" sz="72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43673" y="2754576"/>
            <a:ext cx="599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软件原型演示</a:t>
            </a:r>
            <a:endParaRPr lang="zh-CN" altLang="en-US" sz="72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096" y="1297536"/>
            <a:ext cx="2394541" cy="49148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93" y="1297535"/>
            <a:ext cx="2467352" cy="495204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05" y="1297536"/>
            <a:ext cx="2513061" cy="495204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9" y="6215896"/>
            <a:ext cx="1291146" cy="785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5" y="5563624"/>
            <a:ext cx="1452000" cy="13045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49" y="199092"/>
            <a:ext cx="1269076" cy="9109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34" y="3919902"/>
            <a:ext cx="421744" cy="7826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99" y="1089972"/>
            <a:ext cx="1147088" cy="289046"/>
          </a:xfrm>
          <a:prstGeom prst="rect">
            <a:avLst/>
          </a:prstGeom>
        </p:spPr>
      </p:pic>
      <p:sp>
        <p:nvSpPr>
          <p:cNvPr id="27" name="MH_Other_4"/>
          <p:cNvSpPr/>
          <p:nvPr>
            <p:custDataLst>
              <p:tags r:id="rId9"/>
            </p:custDataLst>
          </p:nvPr>
        </p:nvSpPr>
        <p:spPr>
          <a:xfrm>
            <a:off x="908844" y="345565"/>
            <a:ext cx="706217" cy="60184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10"/>
            </p:custDataLst>
          </p:nvPr>
        </p:nvSpPr>
        <p:spPr>
          <a:xfrm>
            <a:off x="1615061" y="322459"/>
            <a:ext cx="3117841" cy="66426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24018" y="384877"/>
            <a:ext cx="251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软件原型展示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58579" y="1360893"/>
            <a:ext cx="22777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主界面</a:t>
            </a:r>
            <a:endParaRPr lang="zh-CN" altLang="en-US" sz="28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48225" y="1349261"/>
            <a:ext cx="2610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相册识别界面</a:t>
            </a:r>
            <a:endParaRPr lang="zh-CN" altLang="en-US" sz="24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736113" y="1300596"/>
            <a:ext cx="2492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拍照界面</a:t>
            </a:r>
            <a:endParaRPr lang="zh-CN" altLang="en-US" sz="28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0" y="5213496"/>
            <a:ext cx="660369" cy="6642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50" y="4354049"/>
            <a:ext cx="693013" cy="697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407" y="1297536"/>
            <a:ext cx="2393513" cy="501359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52" y="1297536"/>
            <a:ext cx="2444384" cy="49571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05" y="1297536"/>
            <a:ext cx="2513061" cy="495204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9" y="6215896"/>
            <a:ext cx="1291146" cy="785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5" y="5563624"/>
            <a:ext cx="1452000" cy="13045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49" y="199092"/>
            <a:ext cx="1269076" cy="9109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34" y="3919902"/>
            <a:ext cx="421744" cy="7826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99" y="1089972"/>
            <a:ext cx="1147088" cy="289046"/>
          </a:xfrm>
          <a:prstGeom prst="rect">
            <a:avLst/>
          </a:prstGeom>
        </p:spPr>
      </p:pic>
      <p:sp>
        <p:nvSpPr>
          <p:cNvPr id="27" name="MH_Other_4"/>
          <p:cNvSpPr/>
          <p:nvPr>
            <p:custDataLst>
              <p:tags r:id="rId9"/>
            </p:custDataLst>
          </p:nvPr>
        </p:nvSpPr>
        <p:spPr>
          <a:xfrm>
            <a:off x="908844" y="345565"/>
            <a:ext cx="706217" cy="60184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10"/>
            </p:custDataLst>
          </p:nvPr>
        </p:nvSpPr>
        <p:spPr>
          <a:xfrm>
            <a:off x="1615061" y="322459"/>
            <a:ext cx="3117841" cy="66426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24018" y="384877"/>
            <a:ext cx="251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软件原型展示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58579" y="1360893"/>
            <a:ext cx="227778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主界面</a:t>
            </a:r>
            <a:endParaRPr lang="zh-CN" altLang="en-US" sz="28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48225" y="1349261"/>
            <a:ext cx="2610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浏览搜索界面</a:t>
            </a:r>
            <a:endParaRPr lang="zh-CN" altLang="en-US" sz="24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736113" y="1300596"/>
            <a:ext cx="2492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创新设计界面</a:t>
            </a:r>
            <a:endParaRPr lang="zh-CN" altLang="en-US" sz="24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42" y="5148558"/>
            <a:ext cx="693013" cy="6970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47" y="5211915"/>
            <a:ext cx="693013" cy="697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15" y="1089972"/>
            <a:ext cx="2495456" cy="501359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19" y="1089972"/>
            <a:ext cx="2393513" cy="501359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9" y="6215896"/>
            <a:ext cx="1291146" cy="785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5" y="5563624"/>
            <a:ext cx="1452000" cy="13045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49" y="199092"/>
            <a:ext cx="1269076" cy="9109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34" y="3919902"/>
            <a:ext cx="421744" cy="7826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99" y="1089972"/>
            <a:ext cx="1147088" cy="289046"/>
          </a:xfrm>
          <a:prstGeom prst="rect">
            <a:avLst/>
          </a:prstGeom>
        </p:spPr>
      </p:pic>
      <p:sp>
        <p:nvSpPr>
          <p:cNvPr id="27" name="MH_Other_4"/>
          <p:cNvSpPr/>
          <p:nvPr>
            <p:custDataLst>
              <p:tags r:id="rId8"/>
            </p:custDataLst>
          </p:nvPr>
        </p:nvSpPr>
        <p:spPr>
          <a:xfrm>
            <a:off x="908844" y="345565"/>
            <a:ext cx="706217" cy="60184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9"/>
            </p:custDataLst>
          </p:nvPr>
        </p:nvSpPr>
        <p:spPr>
          <a:xfrm>
            <a:off x="1615061" y="322459"/>
            <a:ext cx="3117841" cy="66426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24018" y="384877"/>
            <a:ext cx="251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软件原型展示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27206" y="1209716"/>
            <a:ext cx="2610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菜单项界面</a:t>
            </a:r>
            <a:endParaRPr lang="zh-CN" altLang="en-US" sz="24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60509" y="1148161"/>
            <a:ext cx="2492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n w="0"/>
                <a:solidFill>
                  <a:schemeClr val="bg1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创新设计界面</a:t>
            </a:r>
            <a:endParaRPr lang="zh-CN" altLang="en-US" sz="2400" b="1" cap="none" spc="0" dirty="0">
              <a:ln w="0"/>
              <a:solidFill>
                <a:schemeClr val="bg1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93" y="4226342"/>
            <a:ext cx="693013" cy="697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821" y="174795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56" y="1802172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6" y="1802172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396" y="4293325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717803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2143759" y="4178067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3491107" y="4877975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0654" y="394239"/>
            <a:ext cx="3101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2</a:t>
            </a:r>
            <a:endParaRPr lang="zh-CN" altLang="en-US" sz="72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99868" y="2754576"/>
            <a:ext cx="6698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数据库设计说明</a:t>
            </a:r>
            <a:endParaRPr lang="zh-CN" altLang="en-US" sz="72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880" y="1083534"/>
            <a:ext cx="8515725" cy="523970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59025" y="1723265"/>
            <a:ext cx="461665" cy="33558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Database  Environment</a:t>
            </a:r>
            <a:endParaRPr lang="zh-CN" altLang="en-US" b="1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3047" y="938262"/>
            <a:ext cx="8404311" cy="52397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21812" y="1091602"/>
            <a:ext cx="289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配置类别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ChangeArrowheads="1"/>
          </p:cNvSpPr>
          <p:nvPr/>
        </p:nvSpPr>
        <p:spPr bwMode="auto">
          <a:xfrm>
            <a:off x="2278938" y="1626992"/>
            <a:ext cx="8200015" cy="433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系统配置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操作系统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 Windows Server 2019 / Linux Ubuntu 20.04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数据库管理系统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 MySQL 8.0 / PostgreSQL 13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软件配置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开发工具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 Eclipse IDE for Java Developers / PyCharm Community Edition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接口驱动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 ODBC 17.0 / JDBC 4.2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备份软件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 Veeam Backup &amp; Replication v10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硬件配置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处理器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 Intel Xeon E-2286G, 3.7GHz 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或同等性能处理器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内存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 16GB DDR4 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建议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32GB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及以上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硬盘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SSD 256GB 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操作系统和数据库系统盘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HDD 2TB 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数据存储盘，根据数据量可扩展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)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网卡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 10 Gigabit Ethernet (10GbE)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，支持网络冗余和负载均衡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网络配置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带宽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 1Gbps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上行链路，至少两条独立连接以确保高可用性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网络安全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: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防火墙、入侵检测系统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(IDS)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和安全信息与事件管理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(SIEM)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数据库环境说明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880" y="1083534"/>
            <a:ext cx="8515725" cy="523970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59025" y="1723265"/>
            <a:ext cx="461665" cy="33558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solidFill>
                  <a:srgbClr val="59595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Conceptual  Structure</a:t>
            </a:r>
            <a:endParaRPr lang="zh-CN" altLang="en-US" b="1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3047" y="938262"/>
            <a:ext cx="8404311" cy="523970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21812" y="1091602"/>
            <a:ext cx="289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配置类别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ChangeArrowheads="1"/>
          </p:cNvSpPr>
          <p:nvPr/>
        </p:nvSpPr>
        <p:spPr bwMode="auto">
          <a:xfrm>
            <a:off x="2278938" y="1626992"/>
            <a:ext cx="8200015" cy="278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用户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-User	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属性：用户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（主键）、用户名、密码、邮箱、注册日期等。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鸟类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-Bird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属性：鸟类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（主键）、鸟类名称、分类、描述、保护状态等。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观察记录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-Observation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属性：记录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（主键）、用户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（外键）、鸟类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（外键）、观察日期、观察地点等。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图片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-Image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属性：图片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（主键）、观察记录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（外键）、图片文件路径、上传时间等。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社交互动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SocialInteraction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属性：互动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（主键）、用户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（外键）、内容、互动类型（如评论、点赞）、时间戳等。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概念结构设计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2" name="图片 1" descr="文本&#10;&#10;中度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92" y="4397379"/>
            <a:ext cx="4340419" cy="1489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  <p:tag name="KSO_WM_DIAGRAM_VIRTUALLY_FRAME" val="{&quot;height&quot;:378.76015748031494,&quot;left&quot;:459.9677165354331,&quot;top&quot;:144.95464566929132,&quot;width&quot;:377.6074803149606}"/>
</p:tagLst>
</file>

<file path=ppt/tags/tag10.xml><?xml version="1.0" encoding="utf-8"?>
<p:tagLst xmlns:p="http://schemas.openxmlformats.org/presentationml/2006/main">
  <p:tag name="KSO_WM_DIAGRAM_VIRTUALLY_FRAME" val="{&quot;height&quot;:378.76015748031494,&quot;left&quot;:459.9677165354331,&quot;top&quot;:144.95464566929132,&quot;width&quot;:377.6074803149606}"/>
</p:tagLst>
</file>

<file path=ppt/tags/tag11.xml><?xml version="1.0" encoding="utf-8"?>
<p:tagLst xmlns:p="http://schemas.openxmlformats.org/presentationml/2006/main">
  <p:tag name="KSO_WM_DIAGRAM_VIRTUALLY_FRAME" val="{&quot;height&quot;:378.76015748031494,&quot;left&quot;:459.9677165354331,&quot;top&quot;:144.95464566929132,&quot;width&quot;:377.6074803149606}"/>
</p:tagLst>
</file>

<file path=ppt/tags/tag12.xml><?xml version="1.0" encoding="utf-8"?>
<p:tagLst xmlns:p="http://schemas.openxmlformats.org/presentationml/2006/main">
  <p:tag name="KSO_WM_DIAGRAM_VIRTUALLY_FRAME" val="{&quot;height&quot;:378.76015748031494,&quot;left&quot;:459.9677165354331,&quot;top&quot;:144.95464566929132,&quot;width&quot;:377.6074803149606}"/>
</p:tagLst>
</file>

<file path=ppt/tags/tag13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  <p:tag name="KSO_WM_DIAGRAM_VIRTUALLY_FRAME" val="{&quot;height&quot;:378.76015748031494,&quot;left&quot;:459.9677165354331,&quot;top&quot;:144.95464566929132,&quot;width&quot;:377.6074803149606}"/>
</p:tagLst>
</file>

<file path=ppt/tags/tag14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  <p:tag name="KSO_WM_DIAGRAM_VIRTUALLY_FRAME" val="{&quot;height&quot;:378.76015748031494,&quot;left&quot;:459.9677165354331,&quot;top&quot;:144.95464566929132,&quot;width&quot;:377.6074803149606}"/>
</p:tagLst>
</file>

<file path=ppt/tags/tag15.xml><?xml version="1.0" encoding="utf-8"?>
<p:tagLst xmlns:p="http://schemas.openxmlformats.org/presentationml/2006/main">
  <p:tag name="KSO_WM_DIAGRAM_VIRTUALLY_FRAME" val="{&quot;height&quot;:378.76015748031494,&quot;left&quot;:459.9677165354331,&quot;top&quot;:144.95464566929132,&quot;width&quot;:377.6074803149606}"/>
</p:tagLst>
</file>

<file path=ppt/tags/tag16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  <p:tag name="KSO_WM_DIAGRAM_VIRTUALLY_FRAME" val="{&quot;height&quot;:378.76015748031494,&quot;left&quot;:459.9677165354331,&quot;top&quot;:144.95464566929132,&quot;width&quot;:377.6074803149606}"/>
</p:tagLst>
</file>

<file path=ppt/tags/tag17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  <p:tag name="KSO_WM_DIAGRAM_VIRTUALLY_FRAME" val="{&quot;height&quot;:378.76015748031494,&quot;left&quot;:459.9677165354331,&quot;top&quot;:144.95464566929132,&quot;width&quot;:377.6074803149606}"/>
</p:tagLst>
</file>

<file path=ppt/tags/tag1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  <p:tag name="KSO_WM_DIAGRAM_VIRTUALLY_FRAME" val="{&quot;height&quot;:378.76015748031494,&quot;left&quot;:459.9677165354331,&quot;top&quot;:144.95464566929132,&quot;width&quot;:377.6074803149606}"/>
</p:tagLst>
</file>

<file path=ppt/tags/tag19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  <p:tag name="KSO_WM_DIAGRAM_VIRTUALLY_FRAME" val="{&quot;height&quot;:378.76015748031494,&quot;left&quot;:459.9677165354331,&quot;top&quot;:144.95464566929132,&quot;width&quot;:377.6074803149606}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  <p:tag name="KSO_WM_DIAGRAM_VIRTUALLY_FRAME" val="{&quot;height&quot;:378.76015748031494,&quot;left&quot;:459.9677165354331,&quot;top&quot;:144.95464566929132,&quot;width&quot;:377.6074803149606}"/>
</p:tagLst>
</file>

<file path=ppt/tags/tag20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  <p:tag name="KSO_WM_DIAGRAM_VIRTUALLY_FRAME" val="{&quot;height&quot;:378.76015748031494,&quot;left&quot;:459.9677165354331,&quot;top&quot;:144.95464566929132,&quot;width&quot;:377.6074803149606}"/>
</p:tagLst>
</file>

<file path=ppt/tags/tag21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  <p:tag name="KSO_WM_DIAGRAM_VIRTUALLY_FRAME" val="{&quot;height&quot;:378.76015748031494,&quot;left&quot;:459.9677165354331,&quot;top&quot;:144.95464566929132,&quot;width&quot;:377.6074803149606}"/>
</p:tagLst>
</file>

<file path=ppt/tags/tag22.xml><?xml version="1.0" encoding="utf-8"?>
<p:tagLst xmlns:p="http://schemas.openxmlformats.org/presentationml/2006/main">
  <p:tag name="COMMONDATA" val="eyJoZGlkIjoiMWViNDFjYjc1NDNmNTUxYTU0OTc0ZGJlMzVjNzVlYzcifQ==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2"/>
  <p:tag name="KSO_WM_DIAGRAM_VIRTUALLY_FRAME" val="{&quot;height&quot;:378.76015748031494,&quot;left&quot;:459.9677165354331,&quot;top&quot;:144.95464566929132,&quot;width&quot;:377.6074803149606}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  <p:tag name="KSO_WM_DIAGRAM_VIRTUALLY_FRAME" val="{&quot;height&quot;:378.76015748031494,&quot;left&quot;:459.9677165354331,&quot;top&quot;:144.95464566929132,&quot;width&quot;:377.6074803149606}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3"/>
  <p:tag name="KSO_WM_DIAGRAM_VIRTUALLY_FRAME" val="{&quot;height&quot;:378.76015748031494,&quot;left&quot;:459.9677165354331,&quot;top&quot;:144.95464566929132,&quot;width&quot;:377.6074803149606}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  <p:tag name="KSO_WM_DIAGRAM_VIRTUALLY_FRAME" val="{&quot;height&quot;:378.76015748031494,&quot;left&quot;:459.9677165354331,&quot;top&quot;:144.95464566929132,&quot;width&quot;:377.6074803149606}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4"/>
  <p:tag name="KSO_WM_DIAGRAM_VIRTUALLY_FRAME" val="{&quot;height&quot;:378.76015748031494,&quot;left&quot;:459.9677165354331,&quot;top&quot;:144.95464566929132,&quot;width&quot;:377.6074803149606}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  <p:tag name="KSO_WM_DIAGRAM_VIRTUALLY_FRAME" val="{&quot;height&quot;:378.76015748031494,&quot;left&quot;:459.9677165354331,&quot;top&quot;:144.95464566929132,&quot;width&quot;:377.6074803149606}"/>
</p:tagLst>
</file>

<file path=ppt/tags/tag9.xml><?xml version="1.0" encoding="utf-8"?>
<p:tagLst xmlns:p="http://schemas.openxmlformats.org/presentationml/2006/main">
  <p:tag name="KSO_WM_DIAGRAM_VIRTUALLY_FRAME" val="{&quot;height&quot;:378.76015748031494,&quot;left&quot;:459.9677165354331,&quot;top&quot;:144.95464566929132,&quot;width&quot;:377.607480314960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3169</Words>
  <Application>WPS 演示</Application>
  <PresentationFormat>宽屏</PresentationFormat>
  <Paragraphs>318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华文细黑</vt:lpstr>
      <vt:lpstr>Impact</vt:lpstr>
      <vt:lpstr>方正兰亭粗黑简体</vt:lpstr>
      <vt:lpstr>黑体</vt:lpstr>
      <vt:lpstr>Calibri</vt:lpstr>
      <vt:lpstr>Arial Unicode MS</vt:lpstr>
      <vt:lpstr>Calibri Light</vt:lpstr>
      <vt:lpstr>等线</vt:lpstr>
      <vt:lpstr>方正兰亭超细黑简体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演示文稿45</dc:title>
  <dc:creator>admin</dc:creator>
  <cp:lastModifiedBy>积极的</cp:lastModifiedBy>
  <cp:revision>55</cp:revision>
  <dcterms:created xsi:type="dcterms:W3CDTF">2017-11-24T07:17:00Z</dcterms:created>
  <dcterms:modified xsi:type="dcterms:W3CDTF">2024-06-20T11:44:23Z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9B66D6CC885542C69009F76FE4A486BB_12</vt:lpwstr>
  </property>
</Properties>
</file>