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3" r:id="rId8"/>
    <p:sldId id="260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3440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1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4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71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5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3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2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Data Mining HW2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Q56074051</a:t>
            </a:r>
          </a:p>
          <a:p>
            <a:r>
              <a:rPr lang="zh-TW" altLang="en-US" dirty="0" smtClean="0"/>
              <a:t>醫資碩一</a:t>
            </a:r>
            <a:endParaRPr lang="en-US" altLang="zh-TW" dirty="0" smtClean="0"/>
          </a:p>
          <a:p>
            <a:r>
              <a:rPr lang="zh-TW" altLang="en-US" dirty="0" smtClean="0"/>
              <a:t>机一帆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776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88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Understand what classification systems do</a:t>
            </a:r>
          </a:p>
          <a:p>
            <a:r>
              <a:rPr lang="en-US" altLang="zh-TW" dirty="0" smtClean="0"/>
              <a:t>Understand the difference between real behavior of classification model and observed data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Construct a classification model </a:t>
            </a:r>
          </a:p>
          <a:p>
            <a:r>
              <a:rPr lang="en-US" altLang="zh-TW" dirty="0" smtClean="0"/>
              <a:t>Observe the difference between real ‘right’ data and modeled data</a:t>
            </a:r>
          </a:p>
        </p:txBody>
      </p:sp>
    </p:spTree>
    <p:extLst>
      <p:ext uri="{BB962C8B-B14F-4D97-AF65-F5344CB8AC3E}">
        <p14:creationId xmlns:p14="http://schemas.microsoft.com/office/powerpoint/2010/main" val="40058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According these feature, ‘light’, ‘Space’ , ‘Rent’, and ‘Electricity’, rank the rental room</a:t>
            </a:r>
          </a:p>
          <a:p>
            <a:endParaRPr lang="en-US" altLang="zh-TW" dirty="0" smtClean="0"/>
          </a:p>
          <a:p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42417"/>
              </p:ext>
            </p:extLst>
          </p:nvPr>
        </p:nvGraphicFramePr>
        <p:xfrm>
          <a:off x="1495552" y="3313588"/>
          <a:ext cx="809650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417">
                  <a:extLst>
                    <a:ext uri="{9D8B030D-6E8A-4147-A177-3AD203B41FA5}">
                      <a16:colId xmlns:a16="http://schemas.microsoft.com/office/drawing/2014/main" val="551061496"/>
                    </a:ext>
                  </a:extLst>
                </a:gridCol>
                <a:gridCol w="1349417">
                  <a:extLst>
                    <a:ext uri="{9D8B030D-6E8A-4147-A177-3AD203B41FA5}">
                      <a16:colId xmlns:a16="http://schemas.microsoft.com/office/drawing/2014/main" val="2347752273"/>
                    </a:ext>
                  </a:extLst>
                </a:gridCol>
                <a:gridCol w="1349417">
                  <a:extLst>
                    <a:ext uri="{9D8B030D-6E8A-4147-A177-3AD203B41FA5}">
                      <a16:colId xmlns:a16="http://schemas.microsoft.com/office/drawing/2014/main" val="3503425958"/>
                    </a:ext>
                  </a:extLst>
                </a:gridCol>
                <a:gridCol w="1349417">
                  <a:extLst>
                    <a:ext uri="{9D8B030D-6E8A-4147-A177-3AD203B41FA5}">
                      <a16:colId xmlns:a16="http://schemas.microsoft.com/office/drawing/2014/main" val="280640356"/>
                    </a:ext>
                  </a:extLst>
                </a:gridCol>
                <a:gridCol w="1349417">
                  <a:extLst>
                    <a:ext uri="{9D8B030D-6E8A-4147-A177-3AD203B41FA5}">
                      <a16:colId xmlns:a16="http://schemas.microsoft.com/office/drawing/2014/main" val="1171999802"/>
                    </a:ext>
                  </a:extLst>
                </a:gridCol>
                <a:gridCol w="1349417">
                  <a:extLst>
                    <a:ext uri="{9D8B030D-6E8A-4147-A177-3AD203B41FA5}">
                      <a16:colId xmlns:a16="http://schemas.microsoft.com/office/drawing/2014/main" val="39618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</a:t>
                      </a:r>
                      <a:r>
                        <a:rPr lang="en-US" altLang="zh-TW" baseline="0" dirty="0" smtClean="0"/>
                        <a:t> 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Space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Electricity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Rank</a:t>
                      </a:r>
                    </a:p>
                    <a:p>
                      <a:r>
                        <a:rPr lang="en-US" altLang="zh-TW" dirty="0" smtClean="0"/>
                        <a:t>(Answer)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70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</a:t>
                      </a:r>
                      <a:r>
                        <a:rPr lang="en-US" altLang="zh-TW" baseline="0" dirty="0" smtClean="0"/>
                        <a:t> 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Rank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90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 range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10-25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2000-10000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1-3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766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6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2483318"/>
            <a:ext cx="8595360" cy="3696819"/>
          </a:xfrm>
        </p:spPr>
        <p:txBody>
          <a:bodyPr/>
          <a:lstStyle/>
          <a:p>
            <a:r>
              <a:rPr lang="en-US" altLang="zh-TW" dirty="0" smtClean="0"/>
              <a:t>Generate the data in this form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162566"/>
              </p:ext>
            </p:extLst>
          </p:nvPr>
        </p:nvGraphicFramePr>
        <p:xfrm>
          <a:off x="1065034" y="2980805"/>
          <a:ext cx="9638257" cy="2515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06">
                  <a:extLst>
                    <a:ext uri="{9D8B030D-6E8A-4147-A177-3AD203B41FA5}">
                      <a16:colId xmlns:a16="http://schemas.microsoft.com/office/drawing/2014/main" val="1075858643"/>
                    </a:ext>
                  </a:extLst>
                </a:gridCol>
                <a:gridCol w="1671691">
                  <a:extLst>
                    <a:ext uri="{9D8B030D-6E8A-4147-A177-3AD203B41FA5}">
                      <a16:colId xmlns:a16="http://schemas.microsoft.com/office/drawing/2014/main" val="4239275046"/>
                    </a:ext>
                  </a:extLst>
                </a:gridCol>
                <a:gridCol w="1760870">
                  <a:extLst>
                    <a:ext uri="{9D8B030D-6E8A-4147-A177-3AD203B41FA5}">
                      <a16:colId xmlns:a16="http://schemas.microsoft.com/office/drawing/2014/main" val="3499212566"/>
                    </a:ext>
                  </a:extLst>
                </a:gridCol>
                <a:gridCol w="2381175">
                  <a:extLst>
                    <a:ext uri="{9D8B030D-6E8A-4147-A177-3AD203B41FA5}">
                      <a16:colId xmlns:a16="http://schemas.microsoft.com/office/drawing/2014/main" val="3511592506"/>
                    </a:ext>
                  </a:extLst>
                </a:gridCol>
                <a:gridCol w="2272619">
                  <a:extLst>
                    <a:ext uri="{9D8B030D-6E8A-4147-A177-3AD203B41FA5}">
                      <a16:colId xmlns:a16="http://schemas.microsoft.com/office/drawing/2014/main" val="1470320061"/>
                    </a:ext>
                  </a:extLst>
                </a:gridCol>
                <a:gridCol w="798896">
                  <a:extLst>
                    <a:ext uri="{9D8B030D-6E8A-4147-A177-3AD203B41FA5}">
                      <a16:colId xmlns:a16="http://schemas.microsoft.com/office/drawing/2014/main" val="1496292773"/>
                    </a:ext>
                  </a:extLst>
                </a:gridCol>
              </a:tblGrid>
              <a:tr h="5339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Space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Electricity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351147"/>
                  </a:ext>
                </a:extLst>
              </a:tr>
              <a:tr h="98961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499</a:t>
                      </a:r>
                      <a:r>
                        <a:rPr lang="zh-TW" altLang="en-US" dirty="0" smtClean="0"/>
                        <a:t>筆</a:t>
                      </a:r>
                      <a:r>
                        <a:rPr lang="en-US" altLang="zh-TW" baseline="0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Random.randrange</a:t>
                      </a:r>
                      <a:r>
                        <a:rPr lang="en-US" altLang="zh-TW" dirty="0" smtClean="0"/>
                        <a:t>(1,3,1)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Random.randrange</a:t>
                      </a:r>
                      <a:r>
                        <a:rPr lang="en-US" altLang="zh-TW" dirty="0" smtClean="0"/>
                        <a:t>(10,25,1)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Random.randrange</a:t>
                      </a:r>
                      <a:r>
                        <a:rPr lang="en-US" altLang="zh-TW" dirty="0" smtClean="0"/>
                        <a:t>(2000,10000,1)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Random.randrange</a:t>
                      </a:r>
                      <a:r>
                        <a:rPr lang="en-US" altLang="zh-TW" dirty="0" smtClean="0"/>
                        <a:t>(3,5,1)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baseline="0" dirty="0" smtClean="0"/>
                    </a:p>
                    <a:p>
                      <a:endParaRPr lang="en-US" altLang="zh-TW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37003"/>
                  </a:ext>
                </a:extLst>
              </a:tr>
              <a:tr h="9916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1-3</a:t>
                      </a:r>
                      <a:r>
                        <a:rPr lang="zh-TW" altLang="en-US" dirty="0" smtClean="0"/>
                        <a:t>隨機挑選一個數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10-20</a:t>
                      </a:r>
                      <a:r>
                        <a:rPr lang="zh-TW" altLang="en-US" dirty="0" smtClean="0"/>
                        <a:t>隨機挑選一個數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2000-10000</a:t>
                      </a:r>
                      <a:r>
                        <a:rPr lang="zh-TW" altLang="en-US" dirty="0" smtClean="0"/>
                        <a:t>隨機挑選一個數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3-5</a:t>
                      </a:r>
                      <a:r>
                        <a:rPr lang="zh-TW" altLang="en-US" dirty="0" smtClean="0"/>
                        <a:t>隨機挑選一個數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93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801914"/>
              </p:ext>
            </p:extLst>
          </p:nvPr>
        </p:nvGraphicFramePr>
        <p:xfrm>
          <a:off x="5767069" y="1028541"/>
          <a:ext cx="4358707" cy="4934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5">
                  <a:extLst>
                    <a:ext uri="{9D8B030D-6E8A-4147-A177-3AD203B41FA5}">
                      <a16:colId xmlns:a16="http://schemas.microsoft.com/office/drawing/2014/main" val="109188132"/>
                    </a:ext>
                  </a:extLst>
                </a:gridCol>
                <a:gridCol w="3303402">
                  <a:extLst>
                    <a:ext uri="{9D8B030D-6E8A-4147-A177-3AD203B41FA5}">
                      <a16:colId xmlns:a16="http://schemas.microsoft.com/office/drawing/2014/main" val="832207665"/>
                    </a:ext>
                  </a:extLst>
                </a:gridCol>
              </a:tblGrid>
              <a:tr h="3131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Rank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Rule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620585"/>
                  </a:ext>
                </a:extLst>
              </a:tr>
              <a:tr h="14872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Light&gt;=2</a:t>
                      </a:r>
                      <a:r>
                        <a:rPr lang="en-US" altLang="zh-TW" baseline="0" dirty="0" smtClean="0"/>
                        <a:t> 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AND 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Space &gt;15</a:t>
                      </a:r>
                      <a:r>
                        <a:rPr lang="zh-TW" altLang="en-US" baseline="0" dirty="0" smtClean="0"/>
                        <a:t> </a:t>
                      </a:r>
                      <a:endParaRPr lang="en-US" altLang="zh-TW" baseline="0" dirty="0" smtClean="0"/>
                    </a:p>
                    <a:p>
                      <a:pPr algn="ctr"/>
                      <a:r>
                        <a:rPr lang="en-US" altLang="zh-TW" baseline="0" dirty="0" smtClean="0"/>
                        <a:t>AND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Rent &lt;5500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AND</a:t>
                      </a:r>
                    </a:p>
                    <a:p>
                      <a:pPr algn="ctr"/>
                      <a:r>
                        <a:rPr lang="en-US" altLang="zh-TW" dirty="0" smtClean="0"/>
                        <a:t>Electricity ==3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247205"/>
                  </a:ext>
                </a:extLst>
              </a:tr>
              <a:tr h="21917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Light</a:t>
                      </a:r>
                      <a:r>
                        <a:rPr lang="en-US" altLang="zh-TW" baseline="0" dirty="0" smtClean="0"/>
                        <a:t> ==3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OR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Space &lt;10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OR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Rent &gt;8000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OR</a:t>
                      </a:r>
                    </a:p>
                    <a:p>
                      <a:pPr algn="ctr"/>
                      <a:r>
                        <a:rPr lang="en-US" altLang="zh-TW" dirty="0" smtClean="0"/>
                        <a:t>Electricity ==5</a:t>
                      </a:r>
                      <a:endParaRPr lang="en-US" altLang="zh-TW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088913"/>
                  </a:ext>
                </a:extLst>
              </a:tr>
              <a:tr h="3131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else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6766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119094" y="2030937"/>
            <a:ext cx="364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According this rule rank the data, that will be the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Transfer into </a:t>
            </a:r>
            <a:r>
              <a:rPr lang="en-US" altLang="zh-TW" dirty="0" err="1" smtClean="0"/>
              <a:t>DataFrame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22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129" y="2459405"/>
            <a:ext cx="78962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49672"/>
          <a:stretch/>
        </p:blipFill>
        <p:spPr>
          <a:xfrm>
            <a:off x="3437371" y="2613818"/>
            <a:ext cx="394520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Decision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523950"/>
          </a:xfrm>
        </p:spPr>
        <p:txBody>
          <a:bodyPr/>
          <a:lstStyle/>
          <a:p>
            <a:r>
              <a:rPr lang="en-US" altLang="zh-TW" dirty="0" smtClean="0"/>
              <a:t>Spare data into training data and testing data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601" y="2581225"/>
            <a:ext cx="7715250" cy="771525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1261872" y="3559745"/>
            <a:ext cx="8595360" cy="15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Use entropy, generate the decision tree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958891"/>
            <a:ext cx="79343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55814" b="511"/>
          <a:stretch/>
        </p:blipFill>
        <p:spPr>
          <a:xfrm>
            <a:off x="1261872" y="3716346"/>
            <a:ext cx="3528151" cy="6917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426" y="1802588"/>
            <a:ext cx="4236728" cy="467027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261872" y="3278275"/>
            <a:ext cx="134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Accuracy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956426" y="1206063"/>
            <a:ext cx="1311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Tree plot</a:t>
            </a:r>
            <a:endParaRPr lang="zh-TW" altLang="en-US" sz="1600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1261872" y="1828800"/>
            <a:ext cx="3743265" cy="90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Result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614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微軟正黑體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檢視</Template>
  <TotalTime>267</TotalTime>
  <Words>215</Words>
  <Application>Microsoft Office PowerPoint</Application>
  <PresentationFormat>寬螢幕</PresentationFormat>
  <Paragraphs>84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Microsoft JhengHei UI</vt:lpstr>
      <vt:lpstr>微軟正黑體</vt:lpstr>
      <vt:lpstr>Arial</vt:lpstr>
      <vt:lpstr>Wingdings 2</vt:lpstr>
      <vt:lpstr>View</vt:lpstr>
      <vt:lpstr>Data Mining HW2</vt:lpstr>
      <vt:lpstr>Goal</vt:lpstr>
      <vt:lpstr>Problem</vt:lpstr>
      <vt:lpstr>Data</vt:lpstr>
      <vt:lpstr>Data</vt:lpstr>
      <vt:lpstr>Data</vt:lpstr>
      <vt:lpstr>Data</vt:lpstr>
      <vt:lpstr>Decision Tree</vt:lpstr>
      <vt:lpstr>Decision Tree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HW2</dc:title>
  <dc:creator>机一帆</dc:creator>
  <cp:lastModifiedBy>机一帆</cp:lastModifiedBy>
  <cp:revision>24</cp:revision>
  <dcterms:created xsi:type="dcterms:W3CDTF">2018-11-19T11:21:25Z</dcterms:created>
  <dcterms:modified xsi:type="dcterms:W3CDTF">2018-11-19T15:49:01Z</dcterms:modified>
</cp:coreProperties>
</file>