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27" r:id="rId3"/>
    <p:sldId id="328" r:id="rId4"/>
    <p:sldId id="329" r:id="rId5"/>
    <p:sldId id="261" r:id="rId6"/>
    <p:sldId id="262" r:id="rId7"/>
    <p:sldId id="265" r:id="rId8"/>
    <p:sldId id="320" r:id="rId9"/>
    <p:sldId id="321" r:id="rId10"/>
    <p:sldId id="322" r:id="rId11"/>
    <p:sldId id="323" r:id="rId12"/>
    <p:sldId id="324" r:id="rId13"/>
    <p:sldId id="325" r:id="rId14"/>
    <p:sldId id="266" r:id="rId15"/>
    <p:sldId id="309" r:id="rId16"/>
    <p:sldId id="310" r:id="rId17"/>
    <p:sldId id="267" r:id="rId18"/>
    <p:sldId id="311" r:id="rId19"/>
    <p:sldId id="312" r:id="rId20"/>
    <p:sldId id="313" r:id="rId21"/>
    <p:sldId id="326" r:id="rId22"/>
    <p:sldId id="269" r:id="rId23"/>
    <p:sldId id="270" r:id="rId24"/>
    <p:sldId id="273" r:id="rId25"/>
    <p:sldId id="274" r:id="rId26"/>
    <p:sldId id="275" r:id="rId27"/>
    <p:sldId id="314" r:id="rId28"/>
    <p:sldId id="315" r:id="rId29"/>
    <p:sldId id="318" r:id="rId30"/>
    <p:sldId id="319" r:id="rId31"/>
    <p:sldId id="316" r:id="rId32"/>
    <p:sldId id="277" r:id="rId33"/>
    <p:sldId id="278" r:id="rId34"/>
    <p:sldId id="280" r:id="rId35"/>
    <p:sldId id="281" r:id="rId36"/>
    <p:sldId id="282" r:id="rId37"/>
    <p:sldId id="284" r:id="rId38"/>
    <p:sldId id="285" r:id="rId39"/>
    <p:sldId id="286" r:id="rId40"/>
    <p:sldId id="287" r:id="rId41"/>
    <p:sldId id="300" r:id="rId42"/>
    <p:sldId id="301" r:id="rId43"/>
    <p:sldId id="302" r:id="rId44"/>
    <p:sldId id="303"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912" autoAdjust="0"/>
    <p:restoredTop sz="94631" autoAdjust="0"/>
  </p:normalViewPr>
  <p:slideViewPr>
    <p:cSldViewPr>
      <p:cViewPr varScale="1">
        <p:scale>
          <a:sx n="81" d="100"/>
          <a:sy n="81" d="100"/>
        </p:scale>
        <p:origin x="912" y="67"/>
      </p:cViewPr>
      <p:guideLst>
        <p:guide orient="horz" pos="2160"/>
        <p:guide pos="2880"/>
      </p:guideLst>
    </p:cSldViewPr>
  </p:slideViewPr>
  <p:outlineViewPr>
    <p:cViewPr>
      <p:scale>
        <a:sx n="33" d="100"/>
        <a:sy n="33" d="100"/>
      </p:scale>
      <p:origin x="78" y="1654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711D3C-DA5A-4B0D-B5FE-D310A87BF333}" type="datetimeFigureOut">
              <a:rPr lang="zh-CN" altLang="en-US" smtClean="0"/>
              <a:t>2024/2/28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C37B9-F3D4-4169-B0D4-2E4DF9B5780C}" type="slidenum">
              <a:rPr lang="zh-CN" altLang="en-US" smtClean="0"/>
              <a:t>‹#›</a:t>
            </a:fld>
            <a:endParaRPr lang="zh-CN" altLang="en-US"/>
          </a:p>
        </p:txBody>
      </p:sp>
    </p:spTree>
    <p:extLst>
      <p:ext uri="{BB962C8B-B14F-4D97-AF65-F5344CB8AC3E}">
        <p14:creationId xmlns:p14="http://schemas.microsoft.com/office/powerpoint/2010/main" val="48413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CE7E15-6DEE-4395-8ABD-0062010223CB}" type="slidenum">
              <a:rPr lang="zh-CN" altLang="en-US" smtClean="0"/>
              <a:pPr/>
              <a:t>33</a:t>
            </a:fld>
            <a:endParaRPr lang="zh-CN" altLang="en-US"/>
          </a:p>
        </p:txBody>
      </p:sp>
    </p:spTree>
    <p:extLst>
      <p:ext uri="{BB962C8B-B14F-4D97-AF65-F5344CB8AC3E}">
        <p14:creationId xmlns:p14="http://schemas.microsoft.com/office/powerpoint/2010/main" val="268961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2ED0B2F-DD5B-46AF-9530-99668BFB5AB9}" type="datetimeFigureOut">
              <a:rPr lang="zh-CN" altLang="en-US"/>
              <a:pPr>
                <a:defRPr/>
              </a:pPr>
              <a:t>2024/2/28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563E871-44E7-473B-83AF-7F28DB6721D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CC75658-23B1-4C28-834B-649B2BB9D113}" type="datetimeFigureOut">
              <a:rPr lang="zh-CN" altLang="en-US"/>
              <a:pPr>
                <a:defRPr/>
              </a:pPr>
              <a:t>2024/2/28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7F3D64F-89AA-46C9-A10F-EC05ABA2FD6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D53A8A9-ED35-43FF-B7B2-F70939850A1D}" type="datetimeFigureOut">
              <a:rPr lang="zh-CN" altLang="en-US"/>
              <a:pPr>
                <a:defRPr/>
              </a:pPr>
              <a:t>2024/2/28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CEF4BE-F3C2-4AC3-B718-D7A26457F62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B40A3AE-EE83-4741-AB23-F17447B1FAEE}" type="datetimeFigureOut">
              <a:rPr lang="zh-CN" altLang="en-US"/>
              <a:pPr>
                <a:defRPr/>
              </a:pPr>
              <a:t>2024/2/28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F2289D-18AB-4448-AD3B-E37E197161E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BAA4668-3A00-4274-A6C1-3A0FECE2DBC1}" type="datetimeFigureOut">
              <a:rPr lang="zh-CN" altLang="en-US"/>
              <a:pPr>
                <a:defRPr/>
              </a:pPr>
              <a:t>2024/2/28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C8A8E3-70EF-45E4-B6A4-31A19BC5E87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879B7D5-F8B8-49B5-AE7D-AE2C0E55B4CB}" type="datetimeFigureOut">
              <a:rPr lang="zh-CN" altLang="en-US"/>
              <a:pPr>
                <a:defRPr/>
              </a:pPr>
              <a:t>2024/2/28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A2296C7-9021-4B5F-A916-F12BD5B6435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46610F9-2E3B-4CBD-9C10-9EC8D49DCFA9}" type="datetimeFigureOut">
              <a:rPr lang="zh-CN" altLang="en-US"/>
              <a:pPr>
                <a:defRPr/>
              </a:pPr>
              <a:t>2024/2/28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7EF5CE9-D5FA-47ED-9AF4-CAA4D43739D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7E11686-249B-4F82-933E-B15BF658DBF5}" type="datetimeFigureOut">
              <a:rPr lang="zh-CN" altLang="en-US"/>
              <a:pPr>
                <a:defRPr/>
              </a:pPr>
              <a:t>2024/2/28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BD3C46-5629-4712-B42C-6D7480EDEAD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ED4E9E-6B04-478C-AE7C-8155CC468C00}" type="datetimeFigureOut">
              <a:rPr lang="zh-CN" altLang="en-US"/>
              <a:pPr>
                <a:defRPr/>
              </a:pPr>
              <a:t>2024/2/28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841D977-B1B2-40DE-94E6-16887E7B274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0A12162-1F9C-477E-9658-EBF5E075E081}" type="datetimeFigureOut">
              <a:rPr lang="zh-CN" altLang="en-US"/>
              <a:pPr>
                <a:defRPr/>
              </a:pPr>
              <a:t>2024/2/28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E9C9A5-9201-4F85-BBBC-FF2522D4341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5A3EBAD-CE92-4060-94B2-CD21AEE0E7E2}" type="datetimeFigureOut">
              <a:rPr lang="zh-CN" altLang="en-US"/>
              <a:pPr>
                <a:defRPr/>
              </a:pPr>
              <a:t>2024/2/28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F056069-AA41-40D0-A35B-AA93D4FAC36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FEB3D4D-A9BC-483B-A0FB-8D0119644017}" type="datetimeFigureOut">
              <a:rPr lang="zh-CN" altLang="en-US"/>
              <a:pPr>
                <a:defRPr/>
              </a:pPr>
              <a:t>2024/2/28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89D5A86F-1CE9-427D-B7EB-F1DBF2551B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Bjarne_Stroustru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zh-cn/vstudio/hh386302" TargetMode="External"/><Relationship Id="rId2" Type="http://schemas.openxmlformats.org/officeDocument/2006/relationships/hyperlink" Target="http://openstorage.gunadarma.ac.id/pub/journal/C++%20A%20Beginner's%20Guide%202nd%20Edition%20(2003).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pollock.com/CPlus/PrintfRef.htm##" TargetMode="External"/><Relationship Id="rId2" Type="http://schemas.openxmlformats.org/officeDocument/2006/relationships/hyperlink" Target="http://wpollock.com/CPlus/PrintfRef.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r>
              <a:rPr lang="en-US" altLang="zh-CN" dirty="0"/>
              <a:t>《C++</a:t>
            </a:r>
            <a:r>
              <a:rPr lang="zh-CN" altLang="en-US" dirty="0"/>
              <a:t>程序设计</a:t>
            </a:r>
            <a:r>
              <a:rPr lang="en-US" altLang="zh-CN" dirty="0"/>
              <a:t>》</a:t>
            </a:r>
            <a:r>
              <a:rPr lang="zh-CN" altLang="en-US" dirty="0"/>
              <a:t>课程信息</a:t>
            </a:r>
          </a:p>
        </p:txBody>
      </p:sp>
      <p:sp>
        <p:nvSpPr>
          <p:cNvPr id="3" name="副标题 2"/>
          <p:cNvSpPr>
            <a:spLocks noGrp="1"/>
          </p:cNvSpPr>
          <p:nvPr>
            <p:ph type="subTitle" idx="1"/>
          </p:nvPr>
        </p:nvSpPr>
        <p:spPr/>
        <p:txBody>
          <a:bodyPr rtlCol="0">
            <a:normAutofit/>
          </a:bodyPr>
          <a:lstStyle/>
          <a:p>
            <a:pPr fontAlgn="auto">
              <a:spcAft>
                <a:spcPts val="0"/>
              </a:spcAft>
              <a:buFont typeface="Arial" pitchFamily="34" charset="0"/>
              <a:buNone/>
              <a:defRPr/>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2.zhimg.com/80/v2-a948b512be73573e85cb0e900edbfffd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74818"/>
            <a:ext cx="6076950" cy="4124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67944" y="5733256"/>
            <a:ext cx="1107996" cy="369332"/>
          </a:xfrm>
          <a:prstGeom prst="rect">
            <a:avLst/>
          </a:prstGeom>
          <a:noFill/>
        </p:spPr>
        <p:txBody>
          <a:bodyPr wrap="none" rtlCol="0">
            <a:spAutoFit/>
          </a:bodyPr>
          <a:lstStyle/>
          <a:p>
            <a:r>
              <a:rPr lang="zh-CN" altLang="en-US" dirty="0"/>
              <a:t>机器语言</a:t>
            </a:r>
          </a:p>
        </p:txBody>
      </p:sp>
    </p:spTree>
    <p:extLst>
      <p:ext uri="{BB962C8B-B14F-4D97-AF65-F5344CB8AC3E}">
        <p14:creationId xmlns:p14="http://schemas.microsoft.com/office/powerpoint/2010/main" val="122745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ic4.zhimg.com/80/v2-e844f4f03788235b42507c01e8ff8d6f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20688"/>
            <a:ext cx="6858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45973" y="5949280"/>
            <a:ext cx="1107996" cy="369332"/>
          </a:xfrm>
          <a:prstGeom prst="rect">
            <a:avLst/>
          </a:prstGeom>
          <a:noFill/>
        </p:spPr>
        <p:txBody>
          <a:bodyPr wrap="none" rtlCol="0">
            <a:spAutoFit/>
          </a:bodyPr>
          <a:lstStyle/>
          <a:p>
            <a:r>
              <a:rPr lang="zh-CN" altLang="en-US" dirty="0"/>
              <a:t>汇编语言</a:t>
            </a:r>
          </a:p>
        </p:txBody>
      </p:sp>
    </p:spTree>
    <p:extLst>
      <p:ext uri="{BB962C8B-B14F-4D97-AF65-F5344CB8AC3E}">
        <p14:creationId xmlns:p14="http://schemas.microsoft.com/office/powerpoint/2010/main" val="289871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高级语言</a:t>
            </a:r>
          </a:p>
        </p:txBody>
      </p:sp>
      <p:sp>
        <p:nvSpPr>
          <p:cNvPr id="3" name="内容占位符 2"/>
          <p:cNvSpPr>
            <a:spLocks noGrp="1"/>
          </p:cNvSpPr>
          <p:nvPr>
            <p:ph idx="1"/>
          </p:nvPr>
        </p:nvSpPr>
        <p:spPr>
          <a:xfrm>
            <a:off x="395536" y="1340768"/>
            <a:ext cx="8229600" cy="4525963"/>
          </a:xfrm>
        </p:spPr>
        <p:txBody>
          <a:bodyPr/>
          <a:lstStyle/>
          <a:p>
            <a:r>
              <a:rPr lang="zh-CN" altLang="en-US" sz="2000" dirty="0"/>
              <a:t>高级语言是一种比较接近自然语言和数学表达式的计算机程序设计语言。</a:t>
            </a:r>
            <a:endParaRPr lang="en-US" altLang="zh-CN" sz="2000" dirty="0"/>
          </a:p>
          <a:p>
            <a:r>
              <a:rPr lang="zh-CN" altLang="en-US" sz="2000" dirty="0"/>
              <a:t>高级语言编写的源程序必须翻译成机器指令才能执行，通常有编译和解释两种方式。</a:t>
            </a:r>
          </a:p>
          <a:p>
            <a:r>
              <a:rPr lang="en-US" altLang="zh-CN" sz="2000" dirty="0"/>
              <a:t>FORTRAN</a:t>
            </a:r>
            <a:r>
              <a:rPr lang="zh-CN" altLang="en-US" sz="2000" dirty="0"/>
              <a:t>语言是高级语言的开端，之后又出现了使用广泛的</a:t>
            </a:r>
            <a:r>
              <a:rPr lang="en-US" altLang="zh-CN" sz="2000" dirty="0"/>
              <a:t>BASIC</a:t>
            </a:r>
            <a:r>
              <a:rPr lang="zh-CN" altLang="en-US" sz="2000" dirty="0"/>
              <a:t>语言。在</a:t>
            </a:r>
            <a:r>
              <a:rPr lang="en-US" altLang="zh-CN" sz="2000" dirty="0"/>
              <a:t>20</a:t>
            </a:r>
            <a:r>
              <a:rPr lang="zh-CN" altLang="en-US" sz="2000" dirty="0"/>
              <a:t>世纪</a:t>
            </a:r>
            <a:r>
              <a:rPr lang="en-US" altLang="zh-CN" sz="2000" dirty="0"/>
              <a:t>70</a:t>
            </a:r>
            <a:r>
              <a:rPr lang="zh-CN" altLang="en-US" sz="2000" dirty="0"/>
              <a:t>年代，由结构化程序设计的思想孵化出了两种结构化程序设计语言：</a:t>
            </a:r>
            <a:r>
              <a:rPr lang="en-US" altLang="zh-CN" sz="2000" dirty="0"/>
              <a:t>Pascal</a:t>
            </a:r>
            <a:r>
              <a:rPr lang="zh-CN" altLang="en-US" sz="2000" dirty="0"/>
              <a:t>和</a:t>
            </a:r>
            <a:r>
              <a:rPr lang="en-US" altLang="zh-CN" sz="2000" dirty="0"/>
              <a:t>C</a:t>
            </a:r>
            <a:r>
              <a:rPr lang="zh-CN" altLang="en-US" sz="2000" dirty="0"/>
              <a:t>。　　</a:t>
            </a:r>
            <a:endParaRPr lang="en-US" altLang="zh-CN" sz="2000" dirty="0"/>
          </a:p>
          <a:p>
            <a:r>
              <a:rPr lang="zh-CN" altLang="en-US" sz="2000" dirty="0"/>
              <a:t>随着面向对象程序设计思想的普及，</a:t>
            </a:r>
            <a:r>
              <a:rPr lang="en-US" altLang="zh-CN" sz="2000" dirty="0"/>
              <a:t>20</a:t>
            </a:r>
            <a:r>
              <a:rPr lang="zh-CN" altLang="en-US" sz="2000" dirty="0"/>
              <a:t>世纪</a:t>
            </a:r>
            <a:r>
              <a:rPr lang="en-US" altLang="zh-CN" sz="2000" dirty="0"/>
              <a:t>80</a:t>
            </a:r>
            <a:r>
              <a:rPr lang="zh-CN" altLang="en-US" sz="2000" dirty="0"/>
              <a:t>年代，由贝尔实验室在</a:t>
            </a:r>
            <a:r>
              <a:rPr lang="en-US" altLang="zh-CN" sz="2000" dirty="0"/>
              <a:t>C</a:t>
            </a:r>
            <a:r>
              <a:rPr lang="zh-CN" altLang="en-US" sz="2000" dirty="0"/>
              <a:t>语言的基础上设计并实现的</a:t>
            </a:r>
            <a:r>
              <a:rPr lang="en-US" altLang="zh-CN" sz="2000" dirty="0" err="1"/>
              <a:t>c++</a:t>
            </a:r>
            <a:r>
              <a:rPr lang="zh-CN" altLang="en-US" sz="2000" dirty="0"/>
              <a:t>语言成为面向对象语言中的代表。结合可视化的界面编程技术、面向对象思想及数据库技术，产生了所谓的第四代语言</a:t>
            </a:r>
            <a:r>
              <a:rPr lang="en-US" altLang="zh-CN" sz="2000" dirty="0"/>
              <a:t>——</a:t>
            </a:r>
            <a:r>
              <a:rPr lang="zh-CN" altLang="en-US" sz="2000" dirty="0"/>
              <a:t>面向对象语言，如</a:t>
            </a:r>
            <a:r>
              <a:rPr lang="en-US" altLang="zh-CN" sz="2000" dirty="0"/>
              <a:t>Visual Basic</a:t>
            </a:r>
            <a:r>
              <a:rPr lang="zh-CN" altLang="en-US" sz="2000" dirty="0"/>
              <a:t>、</a:t>
            </a:r>
            <a:r>
              <a:rPr lang="en-US" altLang="zh-CN" sz="2000" dirty="0"/>
              <a:t>Delphi</a:t>
            </a:r>
            <a:r>
              <a:rPr lang="zh-CN" altLang="en-US" sz="2000" dirty="0"/>
              <a:t>、</a:t>
            </a:r>
            <a:r>
              <a:rPr lang="en-US" altLang="zh-CN" sz="2000" dirty="0"/>
              <a:t>Visual </a:t>
            </a:r>
            <a:r>
              <a:rPr lang="en-US" altLang="zh-CN" sz="2000" dirty="0" err="1"/>
              <a:t>c++</a:t>
            </a:r>
            <a:r>
              <a:rPr lang="zh-CN" altLang="en-US" sz="2000" dirty="0"/>
              <a:t>、</a:t>
            </a:r>
            <a:r>
              <a:rPr lang="en-US" altLang="zh-CN" sz="2000" dirty="0"/>
              <a:t>C#</a:t>
            </a:r>
            <a:r>
              <a:rPr lang="zh-CN" altLang="en-US" sz="2000" dirty="0"/>
              <a:t>、</a:t>
            </a:r>
            <a:r>
              <a:rPr lang="en-US" altLang="zh-CN" sz="2000" dirty="0"/>
              <a:t>Java</a:t>
            </a:r>
            <a:r>
              <a:rPr lang="zh-CN" altLang="en-US" sz="2000" dirty="0"/>
              <a:t>、</a:t>
            </a:r>
            <a:r>
              <a:rPr lang="en-US" altLang="zh-CN" sz="2000" dirty="0"/>
              <a:t>python</a:t>
            </a:r>
            <a:r>
              <a:rPr lang="zh-CN" altLang="en-US" sz="2000" dirty="0"/>
              <a:t>等。</a:t>
            </a:r>
          </a:p>
        </p:txBody>
      </p:sp>
    </p:spTree>
    <p:extLst>
      <p:ext uri="{BB962C8B-B14F-4D97-AF65-F5344CB8AC3E}">
        <p14:creationId xmlns:p14="http://schemas.microsoft.com/office/powerpoint/2010/main" val="327842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3847" y="6052646"/>
            <a:ext cx="3493264" cy="369332"/>
          </a:xfrm>
          <a:prstGeom prst="rect">
            <a:avLst/>
          </a:prstGeom>
          <a:noFill/>
        </p:spPr>
        <p:txBody>
          <a:bodyPr wrap="none" rtlCol="0">
            <a:spAutoFit/>
          </a:bodyPr>
          <a:lstStyle/>
          <a:p>
            <a:r>
              <a:rPr lang="en-US" altLang="zh-CN" dirty="0"/>
              <a:t>2023</a:t>
            </a:r>
            <a:r>
              <a:rPr lang="zh-CN" altLang="en-US" dirty="0"/>
              <a:t>年</a:t>
            </a:r>
            <a:r>
              <a:rPr lang="en-US" altLang="zh-CN" dirty="0"/>
              <a:t>10</a:t>
            </a:r>
            <a:r>
              <a:rPr lang="zh-CN" altLang="en-US"/>
              <a:t>月程序设计语言</a:t>
            </a:r>
            <a:r>
              <a:rPr lang="zh-CN" altLang="en-US" dirty="0"/>
              <a:t>排行榜</a:t>
            </a:r>
          </a:p>
        </p:txBody>
      </p:sp>
      <p:pic>
        <p:nvPicPr>
          <p:cNvPr id="2050" name="Picture 2">
            <a:extLst>
              <a:ext uri="{FF2B5EF4-FFF2-40B4-BE49-F238E27FC236}">
                <a16:creationId xmlns:a16="http://schemas.microsoft.com/office/drawing/2014/main" id="{5AD057C1-748C-2CFF-7CB8-95DD5B407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6575"/>
            <a:ext cx="9144000" cy="324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60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语言：现代编程的起源</a:t>
            </a:r>
          </a:p>
        </p:txBody>
      </p:sp>
      <p:sp>
        <p:nvSpPr>
          <p:cNvPr id="6" name="内容占位符 5"/>
          <p:cNvSpPr>
            <a:spLocks noGrp="1"/>
          </p:cNvSpPr>
          <p:nvPr>
            <p:ph idx="1"/>
          </p:nvPr>
        </p:nvSpPr>
        <p:spPr/>
        <p:txBody>
          <a:bodyPr>
            <a:normAutofit fontScale="92500" lnSpcReduction="10000"/>
          </a:bodyPr>
          <a:lstStyle/>
          <a:p>
            <a:pPr>
              <a:buFontTx/>
              <a:buChar char="•"/>
            </a:pPr>
            <a:r>
              <a:rPr lang="zh-CN" altLang="en-US" sz="3200" dirty="0"/>
              <a:t>诞生于</a:t>
            </a:r>
            <a:r>
              <a:rPr lang="en-US" altLang="zh-CN" sz="3200" dirty="0"/>
              <a:t>1960’s</a:t>
            </a:r>
            <a:r>
              <a:rPr lang="zh-CN" altLang="en-US" sz="3200" dirty="0"/>
              <a:t>的结构化程序设计革命。在此之前，编程是一种实验性工作，程序充满了</a:t>
            </a:r>
            <a:r>
              <a:rPr lang="en-US" altLang="zh-CN" sz="3200" dirty="0"/>
              <a:t>jump/</a:t>
            </a:r>
            <a:r>
              <a:rPr lang="en-US" altLang="zh-CN" sz="3200" dirty="0" err="1"/>
              <a:t>goto</a:t>
            </a:r>
            <a:r>
              <a:rPr lang="en-US" altLang="zh-CN" sz="3200" dirty="0"/>
              <a:t>/call/return</a:t>
            </a:r>
            <a:r>
              <a:rPr lang="zh-CN" altLang="en-US" sz="3200" dirty="0"/>
              <a:t>等容易导致逻辑混乱的命令，造成程序逻辑象“意大利面”一样相互缠绕。结构化革命的目的在于利用明确的程序结构（顺序、选择、循环结构等等）以及子程序、函数来规范程序编写，取消</a:t>
            </a:r>
            <a:r>
              <a:rPr lang="en-US" altLang="zh-CN" sz="3200" dirty="0"/>
              <a:t>jump/</a:t>
            </a:r>
            <a:r>
              <a:rPr lang="en-US" altLang="zh-CN" sz="3200" dirty="0" err="1"/>
              <a:t>goto</a:t>
            </a:r>
            <a:r>
              <a:rPr lang="zh-CN" altLang="en-US" sz="3200" dirty="0"/>
              <a:t>之类的命令。</a:t>
            </a:r>
            <a:endParaRPr lang="en-US" altLang="zh-CN" sz="3200" dirty="0"/>
          </a:p>
          <a:p>
            <a:pPr>
              <a:buFontTx/>
              <a:buChar char="•"/>
            </a:pPr>
            <a:r>
              <a:rPr lang="en-US" altLang="zh-CN" sz="3200" b="1" dirty="0"/>
              <a:t>C</a:t>
            </a:r>
            <a:r>
              <a:rPr lang="zh-CN" altLang="en-US" sz="3200" b="1" dirty="0"/>
              <a:t>语言：</a:t>
            </a:r>
            <a:r>
              <a:rPr lang="en-US" altLang="zh-CN" sz="3200" b="1" dirty="0"/>
              <a:t>Bell</a:t>
            </a:r>
            <a:r>
              <a:rPr lang="zh-CN" altLang="en-US" sz="2800" b="1" dirty="0"/>
              <a:t>实验室</a:t>
            </a:r>
            <a:r>
              <a:rPr lang="zh-CN" altLang="en-US" sz="3200" b="1" dirty="0"/>
              <a:t>的</a:t>
            </a:r>
            <a:r>
              <a:rPr lang="en-US" altLang="zh-CN" sz="3200" b="1" dirty="0" err="1"/>
              <a:t>D.M.Ritchie</a:t>
            </a:r>
            <a:r>
              <a:rPr lang="zh-CN" altLang="en-US" sz="3200" b="1" dirty="0"/>
              <a:t>，</a:t>
            </a:r>
            <a:r>
              <a:rPr lang="en-US" altLang="zh-CN" sz="3200" dirty="0"/>
              <a:t>1972</a:t>
            </a:r>
            <a:r>
              <a:rPr lang="zh-CN" altLang="en-US" sz="3200" dirty="0"/>
              <a:t>年为了编写</a:t>
            </a:r>
            <a:r>
              <a:rPr lang="en-US" altLang="zh-CN" sz="3200" dirty="0"/>
              <a:t>UNIX</a:t>
            </a:r>
            <a:r>
              <a:rPr lang="zh-CN" altLang="en-US" sz="3200" dirty="0"/>
              <a:t>而设计的。 </a:t>
            </a:r>
            <a:endParaRPr lang="en-US" altLang="zh-CN" sz="3200" dirty="0"/>
          </a:p>
          <a:p>
            <a:endParaRPr lang="zh-CN" altLang="en-US" dirty="0"/>
          </a:p>
        </p:txBody>
      </p:sp>
    </p:spTree>
    <p:extLst>
      <p:ext uri="{BB962C8B-B14F-4D97-AF65-F5344CB8AC3E}">
        <p14:creationId xmlns:p14="http://schemas.microsoft.com/office/powerpoint/2010/main" val="83340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ChangeArrowheads="1"/>
          </p:cNvSpPr>
          <p:nvPr/>
        </p:nvSpPr>
        <p:spPr bwMode="auto">
          <a:xfrm>
            <a:off x="250824" y="981074"/>
            <a:ext cx="9001695" cy="285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0000"/>
              </a:lnSpc>
              <a:buFont typeface="Arial" pitchFamily="34" charset="0"/>
              <a:buChar char="•"/>
            </a:pPr>
            <a:r>
              <a:rPr kumimoji="1" lang="zh-CN" altLang="en-US" sz="2400" dirty="0"/>
              <a:t>语言简洁，使用方便灵活；</a:t>
            </a:r>
            <a:endParaRPr kumimoji="1" lang="en-US" altLang="zh-CN" sz="2400" dirty="0"/>
          </a:p>
          <a:p>
            <a:pPr marL="342900" indent="-342900">
              <a:lnSpc>
                <a:spcPct val="130000"/>
              </a:lnSpc>
              <a:buFont typeface="Arial" pitchFamily="34" charset="0"/>
              <a:buChar char="•"/>
            </a:pPr>
            <a:r>
              <a:rPr kumimoji="1" lang="zh-CN" altLang="en-US" sz="2400" dirty="0"/>
              <a:t>提供了丰富的运算符和数据类型；具有结构化的控制语句；</a:t>
            </a:r>
            <a:endParaRPr kumimoji="1" lang="en-US" altLang="zh-CN" sz="2400" dirty="0"/>
          </a:p>
          <a:p>
            <a:pPr marL="342900" indent="-342900">
              <a:lnSpc>
                <a:spcPct val="130000"/>
              </a:lnSpc>
              <a:buFont typeface="Arial" pitchFamily="34" charset="0"/>
              <a:buChar char="•"/>
            </a:pPr>
            <a:r>
              <a:rPr kumimoji="1" lang="zh-CN" altLang="en-US" sz="2400" dirty="0"/>
              <a:t>能直接访问物理地址，可以进行位操作，实现汇编语言的大部分功能；生成的目标代码质量高，程序执行效率高；</a:t>
            </a:r>
            <a:endParaRPr kumimoji="1" lang="en-US" altLang="zh-CN" sz="2400" dirty="0"/>
          </a:p>
          <a:p>
            <a:pPr marL="342900" indent="-342900">
              <a:lnSpc>
                <a:spcPct val="130000"/>
              </a:lnSpc>
              <a:buFont typeface="Arial" pitchFamily="34" charset="0"/>
              <a:buChar char="•"/>
            </a:pPr>
            <a:r>
              <a:rPr kumimoji="1" lang="zh-CN" altLang="en-US" sz="2400" dirty="0"/>
              <a:t>与汇编语言比较，具有较高的可移植性。</a:t>
            </a:r>
          </a:p>
          <a:p>
            <a:pPr>
              <a:lnSpc>
                <a:spcPct val="130000"/>
              </a:lnSpc>
            </a:pPr>
            <a:r>
              <a:rPr kumimoji="1" lang="zh-CN" altLang="en-US" dirty="0"/>
              <a:t> 　　</a:t>
            </a:r>
          </a:p>
        </p:txBody>
      </p:sp>
      <p:sp>
        <p:nvSpPr>
          <p:cNvPr id="3" name="标题 1"/>
          <p:cNvSpPr txBox="1">
            <a:spLocks/>
          </p:cNvSpPr>
          <p:nvPr/>
        </p:nvSpPr>
        <p:spPr>
          <a:xfrm>
            <a:off x="457200" y="274638"/>
            <a:ext cx="8229600" cy="1143000"/>
          </a:xfrm>
          <a:prstGeom prst="rect">
            <a:avLst/>
          </a:prstGeom>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dirty="0"/>
              <a:t>C</a:t>
            </a:r>
            <a:r>
              <a:rPr lang="zh-CN" altLang="en-US" dirty="0"/>
              <a:t>语言：特点</a:t>
            </a:r>
          </a:p>
        </p:txBody>
      </p:sp>
    </p:spTree>
    <p:extLst>
      <p:ext uri="{BB962C8B-B14F-4D97-AF65-F5344CB8AC3E}">
        <p14:creationId xmlns:p14="http://schemas.microsoft.com/office/powerpoint/2010/main" val="283948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ChangeArrowheads="1"/>
          </p:cNvSpPr>
          <p:nvPr/>
        </p:nvSpPr>
        <p:spPr bwMode="auto">
          <a:xfrm>
            <a:off x="250825" y="981075"/>
            <a:ext cx="864235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0000"/>
              </a:lnSpc>
              <a:buFont typeface="Arial" pitchFamily="34" charset="0"/>
              <a:buChar char="•"/>
            </a:pPr>
            <a:r>
              <a:rPr kumimoji="1" lang="en-US" altLang="zh-CN" sz="2400" dirty="0"/>
              <a:t>C</a:t>
            </a:r>
            <a:r>
              <a:rPr kumimoji="1" lang="zh-CN" altLang="en-US" sz="2400" dirty="0"/>
              <a:t>语言的类型检查机制相对较弱，这使得程序中的一些错误不能在编译阶段被检查出来；</a:t>
            </a:r>
            <a:endParaRPr kumimoji="1" lang="en-US" altLang="zh-CN" sz="2400" dirty="0"/>
          </a:p>
          <a:p>
            <a:pPr marL="342900" indent="-342900">
              <a:lnSpc>
                <a:spcPct val="130000"/>
              </a:lnSpc>
              <a:buFont typeface="Arial" pitchFamily="34" charset="0"/>
              <a:buChar char="•"/>
            </a:pPr>
            <a:r>
              <a:rPr kumimoji="1" lang="en-US" altLang="zh-CN" sz="2400" dirty="0"/>
              <a:t>C</a:t>
            </a:r>
            <a:r>
              <a:rPr kumimoji="1" lang="zh-CN" altLang="en-US" sz="2400" dirty="0"/>
              <a:t>语言本身没有支持代码重用的机制，当程序达到一定的规模后，程序员很难控制程序的复杂度，对程序的维护比较困难。</a:t>
            </a:r>
            <a:endParaRPr kumimoji="1" lang="en-US" altLang="zh-CN" sz="2400" dirty="0"/>
          </a:p>
          <a:p>
            <a:pPr marL="342900" indent="-342900">
              <a:lnSpc>
                <a:spcPct val="130000"/>
              </a:lnSpc>
              <a:buFont typeface="Arial" pitchFamily="34" charset="0"/>
              <a:buChar char="•"/>
            </a:pPr>
            <a:r>
              <a:rPr kumimoji="1" lang="en-US" altLang="zh-CN" sz="2400" dirty="0"/>
              <a:t>C</a:t>
            </a:r>
            <a:r>
              <a:rPr kumimoji="1" lang="zh-CN" altLang="en-US" sz="2400" dirty="0"/>
              <a:t>语言不适合开发大型应用程序。</a:t>
            </a:r>
          </a:p>
        </p:txBody>
      </p:sp>
      <p:sp>
        <p:nvSpPr>
          <p:cNvPr id="3" name="标题 1"/>
          <p:cNvSpPr txBox="1">
            <a:spLocks/>
          </p:cNvSpPr>
          <p:nvPr/>
        </p:nvSpPr>
        <p:spPr>
          <a:xfrm>
            <a:off x="457200" y="274638"/>
            <a:ext cx="8229600" cy="1143000"/>
          </a:xfrm>
          <a:prstGeom prst="rect">
            <a:avLst/>
          </a:prstGeom>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dirty="0"/>
              <a:t>C</a:t>
            </a:r>
            <a:r>
              <a:rPr lang="zh-CN" altLang="en-US" dirty="0"/>
              <a:t>语言：缺点</a:t>
            </a:r>
          </a:p>
        </p:txBody>
      </p:sp>
    </p:spTree>
    <p:extLst>
      <p:ext uri="{BB962C8B-B14F-4D97-AF65-F5344CB8AC3E}">
        <p14:creationId xmlns:p14="http://schemas.microsoft.com/office/powerpoint/2010/main" val="79857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的诞生与发展</a:t>
            </a:r>
          </a:p>
        </p:txBody>
      </p:sp>
      <p:sp>
        <p:nvSpPr>
          <p:cNvPr id="3" name="内容占位符 2"/>
          <p:cNvSpPr>
            <a:spLocks noGrp="1"/>
          </p:cNvSpPr>
          <p:nvPr>
            <p:ph idx="1"/>
          </p:nvPr>
        </p:nvSpPr>
        <p:spPr>
          <a:xfrm>
            <a:off x="395536" y="1556792"/>
            <a:ext cx="8115300" cy="1084359"/>
          </a:xfrm>
        </p:spPr>
        <p:txBody>
          <a:bodyPr>
            <a:normAutofit fontScale="70000" lnSpcReduction="20000"/>
          </a:bodyPr>
          <a:lstStyle/>
          <a:p>
            <a:r>
              <a:rPr lang="en-US" altLang="zh-CN" dirty="0"/>
              <a:t>1979</a:t>
            </a:r>
            <a:r>
              <a:rPr lang="zh-CN" altLang="en-US" dirty="0"/>
              <a:t>年，贝尔实验室的</a:t>
            </a:r>
            <a:r>
              <a:rPr lang="en-US" altLang="zh-CN" dirty="0">
                <a:hlinkClick r:id="rId2" tooltip="Bjarne Stroustrup"/>
              </a:rPr>
              <a:t>Bjarne </a:t>
            </a:r>
            <a:r>
              <a:rPr lang="en-US" altLang="zh-CN" dirty="0" err="1">
                <a:hlinkClick r:id="rId2" tooltip="Bjarne Stroustrup"/>
              </a:rPr>
              <a:t>Stroustrup</a:t>
            </a:r>
            <a:r>
              <a:rPr lang="zh-CN" altLang="en-US" dirty="0"/>
              <a:t>发明了</a:t>
            </a:r>
            <a:r>
              <a:rPr lang="en-US" altLang="zh-CN" dirty="0"/>
              <a:t>C++</a:t>
            </a:r>
            <a:r>
              <a:rPr lang="zh-CN" altLang="en-US" dirty="0"/>
              <a:t>，起初称为“带类的</a:t>
            </a:r>
            <a:r>
              <a:rPr lang="en-US" altLang="zh-CN" dirty="0"/>
              <a:t>C</a:t>
            </a:r>
            <a:r>
              <a:rPr lang="zh-CN" altLang="en-US" dirty="0"/>
              <a:t>”（</a:t>
            </a:r>
            <a:r>
              <a:rPr lang="en-US" altLang="zh-CN" dirty="0"/>
              <a:t>C with Classes</a:t>
            </a:r>
            <a:r>
              <a:rPr lang="zh-CN" altLang="en-US" dirty="0"/>
              <a:t>），</a:t>
            </a:r>
            <a:r>
              <a:rPr lang="en-US" altLang="zh-CN" dirty="0"/>
              <a:t>1983</a:t>
            </a:r>
            <a:r>
              <a:rPr lang="zh-CN" altLang="en-US" dirty="0"/>
              <a:t>年更名为</a:t>
            </a:r>
            <a:r>
              <a:rPr lang="en-US" altLang="zh-CN" dirty="0"/>
              <a:t>C++</a:t>
            </a:r>
            <a:r>
              <a:rPr lang="zh-CN" altLang="en-US" dirty="0"/>
              <a:t>。</a:t>
            </a:r>
            <a:endParaRPr lang="en-US" altLang="zh-CN" dirty="0"/>
          </a:p>
          <a:p>
            <a:r>
              <a:rPr lang="en-US" altLang="zh-CN" dirty="0"/>
              <a:t>C++</a:t>
            </a:r>
            <a:r>
              <a:rPr lang="zh-CN" altLang="en-US" dirty="0"/>
              <a:t>兼容</a:t>
            </a:r>
            <a:r>
              <a:rPr lang="en-US" altLang="zh-CN" dirty="0"/>
              <a:t>C</a:t>
            </a:r>
            <a:r>
              <a:rPr lang="zh-CN" altLang="en-US" dirty="0"/>
              <a:t>，并支持面向对象编程，因此被认为是</a:t>
            </a:r>
            <a:r>
              <a:rPr lang="en-US" altLang="zh-CN" dirty="0"/>
              <a:t>C</a:t>
            </a:r>
            <a:r>
              <a:rPr lang="zh-CN" altLang="en-US" dirty="0"/>
              <a:t>的超集。</a:t>
            </a:r>
          </a:p>
        </p:txBody>
      </p:sp>
      <p:grpSp>
        <p:nvGrpSpPr>
          <p:cNvPr id="4" name="组合 95">
            <a:extLst>
              <a:ext uri="{FF2B5EF4-FFF2-40B4-BE49-F238E27FC236}">
                <a16:creationId xmlns:a16="http://schemas.microsoft.com/office/drawing/2014/main" id="{20D374E6-4861-4B5B-8BD0-95292515871A}"/>
              </a:ext>
            </a:extLst>
          </p:cNvPr>
          <p:cNvGrpSpPr/>
          <p:nvPr/>
        </p:nvGrpSpPr>
        <p:grpSpPr>
          <a:xfrm>
            <a:off x="82151" y="2852936"/>
            <a:ext cx="8882337" cy="3672408"/>
            <a:chOff x="304612" y="3181236"/>
            <a:chExt cx="11843119" cy="3384376"/>
          </a:xfrm>
        </p:grpSpPr>
        <p:sp>
          <p:nvSpPr>
            <p:cNvPr id="26" name="文本框 25"/>
            <p:cNvSpPr txBox="1"/>
            <p:nvPr/>
          </p:nvSpPr>
          <p:spPr>
            <a:xfrm>
              <a:off x="8499324" y="3989966"/>
              <a:ext cx="1128943" cy="584775"/>
            </a:xfrm>
            <a:prstGeom prst="rect">
              <a:avLst/>
            </a:prstGeom>
            <a:noFill/>
            <a:ln>
              <a:solidFill>
                <a:schemeClr val="accent3"/>
              </a:solidFill>
            </a:ln>
          </p:spPr>
          <p:txBody>
            <a:bodyPr wrap="none" rtlCol="0">
              <a:spAutoFit/>
            </a:bodyPr>
            <a:lstStyle/>
            <a:p>
              <a:r>
                <a:rPr lang="en-US" altLang="zh-CN" sz="1600" dirty="0"/>
                <a:t>C++ 11</a:t>
              </a:r>
            </a:p>
            <a:p>
              <a:r>
                <a:rPr lang="en-US" altLang="zh-CN" sz="1600" dirty="0"/>
                <a:t>C++ 0x</a:t>
              </a:r>
            </a:p>
          </p:txBody>
        </p:sp>
        <p:sp>
          <p:nvSpPr>
            <p:cNvPr id="29" name="文本框 28"/>
            <p:cNvSpPr txBox="1"/>
            <p:nvPr/>
          </p:nvSpPr>
          <p:spPr>
            <a:xfrm>
              <a:off x="8635728" y="3320527"/>
              <a:ext cx="997880" cy="307777"/>
            </a:xfrm>
            <a:prstGeom prst="rect">
              <a:avLst/>
            </a:prstGeom>
            <a:noFill/>
          </p:spPr>
          <p:txBody>
            <a:bodyPr wrap="none" rtlCol="0">
              <a:spAutoFit/>
            </a:bodyPr>
            <a:lstStyle/>
            <a:p>
              <a:r>
                <a:rPr lang="en-US" altLang="zh-CN" sz="1400" dirty="0">
                  <a:solidFill>
                    <a:schemeClr val="accent3"/>
                  </a:solidFill>
                </a:rPr>
                <a:t>2011</a:t>
              </a:r>
              <a:r>
                <a:rPr lang="zh-CN" altLang="en-US" sz="1400" dirty="0">
                  <a:solidFill>
                    <a:schemeClr val="accent3"/>
                  </a:solidFill>
                </a:rPr>
                <a:t>年</a:t>
              </a:r>
            </a:p>
          </p:txBody>
        </p:sp>
        <p:sp>
          <p:nvSpPr>
            <p:cNvPr id="8" name="文本框 7">
              <a:extLst>
                <a:ext uri="{FF2B5EF4-FFF2-40B4-BE49-F238E27FC236}">
                  <a16:creationId xmlns:a16="http://schemas.microsoft.com/office/drawing/2014/main" id="{D24EE85D-788A-4B23-8435-9FB738A3E062}"/>
                </a:ext>
              </a:extLst>
            </p:cNvPr>
            <p:cNvSpPr txBox="1"/>
            <p:nvPr/>
          </p:nvSpPr>
          <p:spPr>
            <a:xfrm>
              <a:off x="1812571" y="3994810"/>
              <a:ext cx="1263593" cy="338554"/>
            </a:xfrm>
            <a:prstGeom prst="rect">
              <a:avLst/>
            </a:prstGeom>
            <a:noFill/>
            <a:ln>
              <a:solidFill>
                <a:schemeClr val="accent3"/>
              </a:solidFill>
            </a:ln>
          </p:spPr>
          <p:txBody>
            <a:bodyPr wrap="none" rtlCol="0">
              <a:spAutoFit/>
            </a:bodyPr>
            <a:lstStyle/>
            <a:p>
              <a:r>
                <a:rPr lang="zh-CN" altLang="en-US" sz="1600" dirty="0"/>
                <a:t>带类的</a:t>
              </a:r>
              <a:r>
                <a:rPr lang="en-US" altLang="zh-CN" sz="1600" dirty="0"/>
                <a:t>C</a:t>
              </a:r>
              <a:endParaRPr lang="zh-CN" altLang="en-US" sz="1600" dirty="0"/>
            </a:p>
          </p:txBody>
        </p:sp>
        <p:sp>
          <p:nvSpPr>
            <p:cNvPr id="9" name="文本框 8">
              <a:extLst>
                <a:ext uri="{FF2B5EF4-FFF2-40B4-BE49-F238E27FC236}">
                  <a16:creationId xmlns:a16="http://schemas.microsoft.com/office/drawing/2014/main" id="{ABD02D3F-75B0-460E-B959-8F61B2EFAA11}"/>
                </a:ext>
              </a:extLst>
            </p:cNvPr>
            <p:cNvSpPr txBox="1"/>
            <p:nvPr/>
          </p:nvSpPr>
          <p:spPr>
            <a:xfrm>
              <a:off x="1903903" y="3320528"/>
              <a:ext cx="1015663" cy="307777"/>
            </a:xfrm>
            <a:prstGeom prst="rect">
              <a:avLst/>
            </a:prstGeom>
            <a:noFill/>
          </p:spPr>
          <p:txBody>
            <a:bodyPr wrap="none" rtlCol="0">
              <a:spAutoFit/>
            </a:bodyPr>
            <a:lstStyle/>
            <a:p>
              <a:r>
                <a:rPr lang="en-US" altLang="zh-CN" sz="1400" dirty="0">
                  <a:solidFill>
                    <a:schemeClr val="accent3"/>
                  </a:solidFill>
                </a:rPr>
                <a:t>1979</a:t>
              </a:r>
              <a:r>
                <a:rPr lang="zh-CN" altLang="en-US" sz="1400" dirty="0">
                  <a:solidFill>
                    <a:schemeClr val="accent3"/>
                  </a:solidFill>
                </a:rPr>
                <a:t>年</a:t>
              </a:r>
            </a:p>
          </p:txBody>
        </p:sp>
        <p:sp>
          <p:nvSpPr>
            <p:cNvPr id="11" name="文本框 10">
              <a:extLst>
                <a:ext uri="{FF2B5EF4-FFF2-40B4-BE49-F238E27FC236}">
                  <a16:creationId xmlns:a16="http://schemas.microsoft.com/office/drawing/2014/main" id="{5EA7923F-F1C5-4CA0-A9FB-C4C2A8AF264C}"/>
                </a:ext>
              </a:extLst>
            </p:cNvPr>
            <p:cNvSpPr txBox="1"/>
            <p:nvPr/>
          </p:nvSpPr>
          <p:spPr>
            <a:xfrm>
              <a:off x="936027" y="3618116"/>
              <a:ext cx="442856" cy="338554"/>
            </a:xfrm>
            <a:prstGeom prst="rect">
              <a:avLst/>
            </a:prstGeom>
            <a:noFill/>
            <a:ln>
              <a:noFill/>
            </a:ln>
          </p:spPr>
          <p:txBody>
            <a:bodyPr wrap="none" rtlCol="0">
              <a:spAutoFit/>
            </a:bodyPr>
            <a:lstStyle/>
            <a:p>
              <a:r>
                <a:rPr lang="en-US" altLang="zh-CN" sz="1600" dirty="0"/>
                <a:t>C</a:t>
              </a:r>
              <a:endParaRPr lang="zh-CN" altLang="en-US" sz="1600" dirty="0"/>
            </a:p>
          </p:txBody>
        </p:sp>
        <p:sp>
          <p:nvSpPr>
            <p:cNvPr id="12" name="文本框 11">
              <a:extLst>
                <a:ext uri="{FF2B5EF4-FFF2-40B4-BE49-F238E27FC236}">
                  <a16:creationId xmlns:a16="http://schemas.microsoft.com/office/drawing/2014/main" id="{0CF32CAE-13E6-44AC-A02F-8CE048BBA068}"/>
                </a:ext>
              </a:extLst>
            </p:cNvPr>
            <p:cNvSpPr txBox="1"/>
            <p:nvPr/>
          </p:nvSpPr>
          <p:spPr>
            <a:xfrm>
              <a:off x="304612" y="4104142"/>
              <a:ext cx="1079783" cy="338554"/>
            </a:xfrm>
            <a:prstGeom prst="rect">
              <a:avLst/>
            </a:prstGeom>
            <a:noFill/>
            <a:ln>
              <a:noFill/>
            </a:ln>
          </p:spPr>
          <p:txBody>
            <a:bodyPr wrap="none" rtlCol="0">
              <a:spAutoFit/>
            </a:bodyPr>
            <a:lstStyle/>
            <a:p>
              <a:r>
                <a:rPr lang="en-US" altLang="zh-CN" sz="1600" dirty="0" err="1"/>
                <a:t>Simula</a:t>
              </a:r>
              <a:endParaRPr lang="zh-CN" altLang="en-US" sz="1600" dirty="0"/>
            </a:p>
          </p:txBody>
        </p:sp>
        <p:cxnSp>
          <p:nvCxnSpPr>
            <p:cNvPr id="6" name="直接箭头连接符 5">
              <a:extLst>
                <a:ext uri="{FF2B5EF4-FFF2-40B4-BE49-F238E27FC236}">
                  <a16:creationId xmlns:a16="http://schemas.microsoft.com/office/drawing/2014/main" id="{D78EA084-26FE-4F20-B7AF-20393C8ED92E}"/>
                </a:ext>
              </a:extLst>
            </p:cNvPr>
            <p:cNvCxnSpPr/>
            <p:nvPr/>
          </p:nvCxnSpPr>
          <p:spPr>
            <a:xfrm>
              <a:off x="1291794" y="3768731"/>
              <a:ext cx="495895" cy="3580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直接箭头连接符 9">
              <a:extLst>
                <a:ext uri="{FF2B5EF4-FFF2-40B4-BE49-F238E27FC236}">
                  <a16:creationId xmlns:a16="http://schemas.microsoft.com/office/drawing/2014/main" id="{0BB79E33-A1B4-4DC3-A26C-4CE2F067FFBB}"/>
                </a:ext>
              </a:extLst>
            </p:cNvPr>
            <p:cNvCxnSpPr>
              <a:stCxn id="12" idx="3"/>
              <a:endCxn id="8" idx="1"/>
            </p:cNvCxnSpPr>
            <p:nvPr/>
          </p:nvCxnSpPr>
          <p:spPr>
            <a:xfrm flipV="1">
              <a:off x="1384395" y="4164087"/>
              <a:ext cx="428175" cy="1093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5F8FF922-1354-4060-90A0-698425E69320}"/>
                </a:ext>
              </a:extLst>
            </p:cNvPr>
            <p:cNvSpPr txBox="1"/>
            <p:nvPr/>
          </p:nvSpPr>
          <p:spPr>
            <a:xfrm>
              <a:off x="1201503" y="4137993"/>
              <a:ext cx="485603" cy="307777"/>
            </a:xfrm>
            <a:prstGeom prst="rect">
              <a:avLst/>
            </a:prstGeom>
            <a:noFill/>
            <a:ln>
              <a:noFill/>
            </a:ln>
          </p:spPr>
          <p:txBody>
            <a:bodyPr wrap="none" rtlCol="0">
              <a:spAutoFit/>
            </a:bodyPr>
            <a:lstStyle/>
            <a:p>
              <a:r>
                <a:rPr lang="zh-CN" altLang="en-US" sz="1400" dirty="0">
                  <a:solidFill>
                    <a:schemeClr val="accent2"/>
                  </a:solidFill>
                </a:rPr>
                <a:t>类</a:t>
              </a:r>
            </a:p>
          </p:txBody>
        </p:sp>
        <p:sp>
          <p:nvSpPr>
            <p:cNvPr id="25" name="文本框 24">
              <a:extLst>
                <a:ext uri="{FF2B5EF4-FFF2-40B4-BE49-F238E27FC236}">
                  <a16:creationId xmlns:a16="http://schemas.microsoft.com/office/drawing/2014/main" id="{FDAA2E44-378A-4952-B992-5A7903B91575}"/>
                </a:ext>
              </a:extLst>
            </p:cNvPr>
            <p:cNvSpPr txBox="1"/>
            <p:nvPr/>
          </p:nvSpPr>
          <p:spPr>
            <a:xfrm>
              <a:off x="1808238" y="4523254"/>
              <a:ext cx="966931" cy="1754326"/>
            </a:xfrm>
            <a:prstGeom prst="rect">
              <a:avLst/>
            </a:prstGeom>
            <a:noFill/>
            <a:ln>
              <a:solidFill>
                <a:schemeClr val="accent3"/>
              </a:solidFill>
            </a:ln>
          </p:spPr>
          <p:txBody>
            <a:bodyPr wrap="square" rtlCol="0">
              <a:spAutoFit/>
            </a:bodyPr>
            <a:lstStyle/>
            <a:p>
              <a:r>
                <a:rPr lang="en-US" altLang="zh-CN" sz="1200" dirty="0" err="1"/>
                <a:t>Cpre</a:t>
              </a:r>
              <a:endParaRPr lang="en-US" altLang="zh-CN" sz="1200" dirty="0"/>
            </a:p>
            <a:p>
              <a:r>
                <a:rPr lang="en-US" altLang="zh-CN" sz="1200" dirty="0"/>
                <a:t>--</a:t>
              </a:r>
            </a:p>
            <a:p>
              <a:r>
                <a:rPr lang="zh-CN" altLang="en-US" sz="1200" dirty="0"/>
                <a:t>类及派生类</a:t>
              </a:r>
              <a:endParaRPr lang="en-US" altLang="zh-CN" sz="1200" dirty="0"/>
            </a:p>
            <a:p>
              <a:r>
                <a:rPr lang="zh-CN" altLang="en-US" sz="1200" dirty="0"/>
                <a:t>强类型</a:t>
              </a:r>
              <a:endParaRPr lang="en-US" altLang="zh-CN" sz="1200" dirty="0"/>
            </a:p>
            <a:p>
              <a:r>
                <a:rPr lang="zh-CN" altLang="en-US" sz="1200" dirty="0"/>
                <a:t>内联函数</a:t>
              </a:r>
              <a:endParaRPr lang="en-US" altLang="zh-CN" sz="1200" dirty="0"/>
            </a:p>
            <a:p>
              <a:r>
                <a:rPr lang="zh-CN" altLang="en-US" sz="1200" dirty="0"/>
                <a:t>参数默认值</a:t>
              </a:r>
              <a:endParaRPr lang="en-US" altLang="zh-CN" sz="1200" dirty="0"/>
            </a:p>
          </p:txBody>
        </p:sp>
        <p:sp>
          <p:nvSpPr>
            <p:cNvPr id="30" name="文本框 29">
              <a:extLst>
                <a:ext uri="{FF2B5EF4-FFF2-40B4-BE49-F238E27FC236}">
                  <a16:creationId xmlns:a16="http://schemas.microsoft.com/office/drawing/2014/main" id="{E8B9AB5C-D024-46AA-AEBA-DD5A1A59B154}"/>
                </a:ext>
              </a:extLst>
            </p:cNvPr>
            <p:cNvSpPr txBox="1"/>
            <p:nvPr/>
          </p:nvSpPr>
          <p:spPr>
            <a:xfrm>
              <a:off x="3335646" y="3994810"/>
              <a:ext cx="763457" cy="338554"/>
            </a:xfrm>
            <a:prstGeom prst="rect">
              <a:avLst/>
            </a:prstGeom>
            <a:noFill/>
            <a:ln>
              <a:solidFill>
                <a:schemeClr val="accent2"/>
              </a:solidFill>
            </a:ln>
          </p:spPr>
          <p:txBody>
            <a:bodyPr wrap="none" rtlCol="0">
              <a:spAutoFit/>
            </a:bodyPr>
            <a:lstStyle/>
            <a:p>
              <a:r>
                <a:rPr lang="en-US" altLang="zh-CN" sz="1600" dirty="0"/>
                <a:t>C++</a:t>
              </a:r>
              <a:endParaRPr lang="zh-CN" altLang="en-US" sz="1600" dirty="0"/>
            </a:p>
          </p:txBody>
        </p:sp>
        <p:sp>
          <p:nvSpPr>
            <p:cNvPr id="31" name="文本框 30">
              <a:extLst>
                <a:ext uri="{FF2B5EF4-FFF2-40B4-BE49-F238E27FC236}">
                  <a16:creationId xmlns:a16="http://schemas.microsoft.com/office/drawing/2014/main" id="{55382C83-F1E9-4AAE-A29F-02F2E3E46EE6}"/>
                </a:ext>
              </a:extLst>
            </p:cNvPr>
            <p:cNvSpPr txBox="1"/>
            <p:nvPr/>
          </p:nvSpPr>
          <p:spPr>
            <a:xfrm>
              <a:off x="3248567" y="3320528"/>
              <a:ext cx="1015663" cy="307777"/>
            </a:xfrm>
            <a:prstGeom prst="rect">
              <a:avLst/>
            </a:prstGeom>
            <a:noFill/>
          </p:spPr>
          <p:txBody>
            <a:bodyPr wrap="none" rtlCol="0">
              <a:spAutoFit/>
            </a:bodyPr>
            <a:lstStyle/>
            <a:p>
              <a:r>
                <a:rPr lang="en-US" altLang="zh-CN" sz="1400" dirty="0">
                  <a:solidFill>
                    <a:schemeClr val="accent2"/>
                  </a:solidFill>
                </a:rPr>
                <a:t>1983</a:t>
              </a:r>
              <a:r>
                <a:rPr lang="zh-CN" altLang="en-US" sz="1400" dirty="0">
                  <a:solidFill>
                    <a:schemeClr val="accent2"/>
                  </a:solidFill>
                </a:rPr>
                <a:t>年</a:t>
              </a:r>
            </a:p>
          </p:txBody>
        </p:sp>
        <p:sp>
          <p:nvSpPr>
            <p:cNvPr id="32" name="文本框 31">
              <a:extLst>
                <a:ext uri="{FF2B5EF4-FFF2-40B4-BE49-F238E27FC236}">
                  <a16:creationId xmlns:a16="http://schemas.microsoft.com/office/drawing/2014/main" id="{4EF5D38C-1FD7-4E0B-A21E-3C5355A2FD59}"/>
                </a:ext>
              </a:extLst>
            </p:cNvPr>
            <p:cNvSpPr txBox="1"/>
            <p:nvPr/>
          </p:nvSpPr>
          <p:spPr>
            <a:xfrm>
              <a:off x="2847714" y="4551129"/>
              <a:ext cx="1411248" cy="646331"/>
            </a:xfrm>
            <a:prstGeom prst="rect">
              <a:avLst/>
            </a:prstGeom>
            <a:noFill/>
            <a:ln>
              <a:solidFill>
                <a:schemeClr val="accent2"/>
              </a:solidFill>
            </a:ln>
          </p:spPr>
          <p:txBody>
            <a:bodyPr wrap="square" rtlCol="0">
              <a:spAutoFit/>
            </a:bodyPr>
            <a:lstStyle/>
            <a:p>
              <a:r>
                <a:rPr lang="zh-CN" altLang="en-US" sz="1200" dirty="0"/>
                <a:t>虚函数</a:t>
              </a:r>
              <a:endParaRPr lang="en-US" altLang="zh-CN" sz="1200" dirty="0"/>
            </a:p>
            <a:p>
              <a:r>
                <a:rPr lang="zh-CN" altLang="en-US" sz="1200" dirty="0"/>
                <a:t>函数与运算符重载</a:t>
              </a:r>
              <a:endParaRPr lang="en-US" altLang="zh-CN" sz="1200" dirty="0"/>
            </a:p>
          </p:txBody>
        </p:sp>
        <p:sp>
          <p:nvSpPr>
            <p:cNvPr id="33" name="文本框 32">
              <a:extLst>
                <a:ext uri="{FF2B5EF4-FFF2-40B4-BE49-F238E27FC236}">
                  <a16:creationId xmlns:a16="http://schemas.microsoft.com/office/drawing/2014/main" id="{17E21100-7318-4C02-9C10-4490F88300C9}"/>
                </a:ext>
              </a:extLst>
            </p:cNvPr>
            <p:cNvSpPr txBox="1"/>
            <p:nvPr/>
          </p:nvSpPr>
          <p:spPr>
            <a:xfrm>
              <a:off x="4366598" y="3883274"/>
              <a:ext cx="1444429" cy="584775"/>
            </a:xfrm>
            <a:prstGeom prst="rect">
              <a:avLst/>
            </a:prstGeom>
            <a:noFill/>
            <a:ln>
              <a:solidFill>
                <a:schemeClr val="accent3"/>
              </a:solidFill>
            </a:ln>
          </p:spPr>
          <p:txBody>
            <a:bodyPr wrap="square" rtlCol="0">
              <a:spAutoFit/>
            </a:bodyPr>
            <a:lstStyle/>
            <a:p>
              <a:r>
                <a:rPr lang="zh-CN" altLang="en-US" sz="1600" dirty="0"/>
                <a:t>首个商业化</a:t>
              </a:r>
              <a:r>
                <a:rPr lang="en-US" altLang="zh-CN" sz="1600" dirty="0"/>
                <a:t>C++</a:t>
              </a:r>
              <a:endParaRPr lang="zh-CN" altLang="en-US" sz="1600" dirty="0"/>
            </a:p>
          </p:txBody>
        </p:sp>
        <p:sp>
          <p:nvSpPr>
            <p:cNvPr id="34" name="文本框 33">
              <a:extLst>
                <a:ext uri="{FF2B5EF4-FFF2-40B4-BE49-F238E27FC236}">
                  <a16:creationId xmlns:a16="http://schemas.microsoft.com/office/drawing/2014/main" id="{1B00ED2D-6170-4AF2-AB31-744939589625}"/>
                </a:ext>
              </a:extLst>
            </p:cNvPr>
            <p:cNvSpPr txBox="1"/>
            <p:nvPr/>
          </p:nvSpPr>
          <p:spPr>
            <a:xfrm>
              <a:off x="4792479" y="3320527"/>
              <a:ext cx="1015663" cy="307777"/>
            </a:xfrm>
            <a:prstGeom prst="rect">
              <a:avLst/>
            </a:prstGeom>
            <a:noFill/>
          </p:spPr>
          <p:txBody>
            <a:bodyPr wrap="none" rtlCol="0">
              <a:spAutoFit/>
            </a:bodyPr>
            <a:lstStyle/>
            <a:p>
              <a:r>
                <a:rPr lang="en-US" altLang="zh-CN" sz="1400" dirty="0">
                  <a:solidFill>
                    <a:schemeClr val="accent3"/>
                  </a:solidFill>
                </a:rPr>
                <a:t>1985</a:t>
              </a:r>
              <a:r>
                <a:rPr lang="zh-CN" altLang="en-US" sz="1400" dirty="0">
                  <a:solidFill>
                    <a:schemeClr val="accent3"/>
                  </a:solidFill>
                </a:rPr>
                <a:t>年</a:t>
              </a:r>
            </a:p>
          </p:txBody>
        </p:sp>
        <p:sp>
          <p:nvSpPr>
            <p:cNvPr id="35" name="文本框 34">
              <a:extLst>
                <a:ext uri="{FF2B5EF4-FFF2-40B4-BE49-F238E27FC236}">
                  <a16:creationId xmlns:a16="http://schemas.microsoft.com/office/drawing/2014/main" id="{2C160E86-6122-4464-BE85-45A7CF222EF6}"/>
                </a:ext>
              </a:extLst>
            </p:cNvPr>
            <p:cNvSpPr txBox="1"/>
            <p:nvPr/>
          </p:nvSpPr>
          <p:spPr>
            <a:xfrm>
              <a:off x="4366596" y="4663787"/>
              <a:ext cx="1627369" cy="461665"/>
            </a:xfrm>
            <a:prstGeom prst="rect">
              <a:avLst/>
            </a:prstGeom>
            <a:noFill/>
            <a:ln>
              <a:solidFill>
                <a:schemeClr val="accent3"/>
              </a:solidFill>
            </a:ln>
          </p:spPr>
          <p:txBody>
            <a:bodyPr wrap="square" rtlCol="0">
              <a:spAutoFit/>
            </a:bodyPr>
            <a:lstStyle/>
            <a:p>
              <a:r>
                <a:rPr lang="en-US" altLang="zh-CN" sz="1200" dirty="0"/>
                <a:t>《C++</a:t>
              </a:r>
              <a:r>
                <a:rPr lang="zh-CN" altLang="en-US" sz="1200" dirty="0"/>
                <a:t>程序设计语言</a:t>
              </a:r>
              <a:r>
                <a:rPr lang="en-US" altLang="zh-CN" sz="1200" dirty="0"/>
                <a:t>》</a:t>
              </a:r>
              <a:endParaRPr lang="zh-CN" altLang="en-US" sz="1200" dirty="0"/>
            </a:p>
          </p:txBody>
        </p:sp>
        <p:cxnSp>
          <p:nvCxnSpPr>
            <p:cNvPr id="27" name="直接箭头连接符 26">
              <a:extLst>
                <a:ext uri="{FF2B5EF4-FFF2-40B4-BE49-F238E27FC236}">
                  <a16:creationId xmlns:a16="http://schemas.microsoft.com/office/drawing/2014/main" id="{D9ADDA18-14E4-4909-A524-1A17947CF657}"/>
                </a:ext>
              </a:extLst>
            </p:cNvPr>
            <p:cNvCxnSpPr>
              <a:stCxn id="8" idx="3"/>
              <a:endCxn id="30" idx="1"/>
            </p:cNvCxnSpPr>
            <p:nvPr/>
          </p:nvCxnSpPr>
          <p:spPr>
            <a:xfrm>
              <a:off x="3076165" y="4164087"/>
              <a:ext cx="25948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直接箭头连接符 36">
              <a:extLst>
                <a:ext uri="{FF2B5EF4-FFF2-40B4-BE49-F238E27FC236}">
                  <a16:creationId xmlns:a16="http://schemas.microsoft.com/office/drawing/2014/main" id="{04CDC2FE-A584-48D0-BB29-44C1A93FBC11}"/>
                </a:ext>
              </a:extLst>
            </p:cNvPr>
            <p:cNvCxnSpPr>
              <a:stCxn id="30" idx="3"/>
              <a:endCxn id="33" idx="1"/>
            </p:cNvCxnSpPr>
            <p:nvPr/>
          </p:nvCxnSpPr>
          <p:spPr>
            <a:xfrm>
              <a:off x="4099104" y="4164087"/>
              <a:ext cx="267495" cy="115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文本框 37">
              <a:extLst>
                <a:ext uri="{FF2B5EF4-FFF2-40B4-BE49-F238E27FC236}">
                  <a16:creationId xmlns:a16="http://schemas.microsoft.com/office/drawing/2014/main" id="{F07F436F-3806-47BA-8BB5-C40ADF4BF264}"/>
                </a:ext>
              </a:extLst>
            </p:cNvPr>
            <p:cNvSpPr txBox="1"/>
            <p:nvPr/>
          </p:nvSpPr>
          <p:spPr>
            <a:xfrm>
              <a:off x="6220023" y="3885294"/>
              <a:ext cx="889306" cy="584775"/>
            </a:xfrm>
            <a:prstGeom prst="rect">
              <a:avLst/>
            </a:prstGeom>
            <a:noFill/>
            <a:ln>
              <a:solidFill>
                <a:schemeClr val="accent2"/>
              </a:solidFill>
            </a:ln>
          </p:spPr>
          <p:txBody>
            <a:bodyPr wrap="square" rtlCol="0">
              <a:spAutoFit/>
            </a:bodyPr>
            <a:lstStyle/>
            <a:p>
              <a:r>
                <a:rPr lang="en-US" altLang="zh-CN" sz="1600" dirty="0"/>
                <a:t>C++2.0</a:t>
              </a:r>
              <a:endParaRPr lang="zh-CN" altLang="en-US" sz="1600" dirty="0"/>
            </a:p>
          </p:txBody>
        </p:sp>
        <p:sp>
          <p:nvSpPr>
            <p:cNvPr id="39" name="文本框 38">
              <a:extLst>
                <a:ext uri="{FF2B5EF4-FFF2-40B4-BE49-F238E27FC236}">
                  <a16:creationId xmlns:a16="http://schemas.microsoft.com/office/drawing/2014/main" id="{F880DA89-83BD-42A3-8F47-454B42FEE2A1}"/>
                </a:ext>
              </a:extLst>
            </p:cNvPr>
            <p:cNvSpPr txBox="1"/>
            <p:nvPr/>
          </p:nvSpPr>
          <p:spPr>
            <a:xfrm>
              <a:off x="6086839" y="4604553"/>
              <a:ext cx="1097386" cy="1384995"/>
            </a:xfrm>
            <a:prstGeom prst="rect">
              <a:avLst/>
            </a:prstGeom>
            <a:noFill/>
            <a:ln>
              <a:solidFill>
                <a:schemeClr val="accent2"/>
              </a:solidFill>
            </a:ln>
          </p:spPr>
          <p:txBody>
            <a:bodyPr wrap="square" rtlCol="0">
              <a:spAutoFit/>
            </a:bodyPr>
            <a:lstStyle/>
            <a:p>
              <a:r>
                <a:rPr lang="zh-CN" altLang="en-US" sz="1200" dirty="0"/>
                <a:t>多重继承</a:t>
              </a:r>
              <a:endParaRPr lang="en-US" altLang="zh-CN" sz="1200" dirty="0"/>
            </a:p>
            <a:p>
              <a:r>
                <a:rPr lang="zh-CN" altLang="en-US" sz="1200" dirty="0"/>
                <a:t>抽象类</a:t>
              </a:r>
              <a:endParaRPr lang="en-US" altLang="zh-CN" sz="1200" dirty="0"/>
            </a:p>
            <a:p>
              <a:r>
                <a:rPr lang="zh-CN" altLang="en-US" sz="1200" dirty="0"/>
                <a:t>静态成员函数</a:t>
              </a:r>
              <a:endParaRPr lang="en-US" altLang="zh-CN" sz="1200" dirty="0"/>
            </a:p>
            <a:p>
              <a:r>
                <a:rPr lang="zh-CN" altLang="en-US" sz="1200" dirty="0"/>
                <a:t>常量成员函数</a:t>
              </a:r>
              <a:endParaRPr lang="en-US" altLang="zh-CN" sz="1200" dirty="0"/>
            </a:p>
            <a:p>
              <a:r>
                <a:rPr lang="zh-CN" altLang="en-US" sz="1200" dirty="0"/>
                <a:t>保护成员</a:t>
              </a:r>
              <a:endParaRPr lang="en-US" altLang="zh-CN" sz="1200" dirty="0"/>
            </a:p>
          </p:txBody>
        </p:sp>
        <p:cxnSp>
          <p:nvCxnSpPr>
            <p:cNvPr id="40" name="直接箭头连接符 39">
              <a:extLst>
                <a:ext uri="{FF2B5EF4-FFF2-40B4-BE49-F238E27FC236}">
                  <a16:creationId xmlns:a16="http://schemas.microsoft.com/office/drawing/2014/main" id="{8B41CDB7-4E76-4E2E-9123-F8D8ADE8DBB4}"/>
                </a:ext>
              </a:extLst>
            </p:cNvPr>
            <p:cNvCxnSpPr>
              <a:cxnSpLocks/>
              <a:stCxn id="33" idx="3"/>
              <a:endCxn id="38" idx="1"/>
            </p:cNvCxnSpPr>
            <p:nvPr/>
          </p:nvCxnSpPr>
          <p:spPr>
            <a:xfrm>
              <a:off x="5811027" y="4175662"/>
              <a:ext cx="408996" cy="20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文本框 42">
              <a:extLst>
                <a:ext uri="{FF2B5EF4-FFF2-40B4-BE49-F238E27FC236}">
                  <a16:creationId xmlns:a16="http://schemas.microsoft.com/office/drawing/2014/main" id="{59F72EB7-D026-47F7-AE3E-D459B5D0A623}"/>
                </a:ext>
              </a:extLst>
            </p:cNvPr>
            <p:cNvSpPr txBox="1"/>
            <p:nvPr/>
          </p:nvSpPr>
          <p:spPr>
            <a:xfrm>
              <a:off x="6247732" y="3321860"/>
              <a:ext cx="1015663" cy="307777"/>
            </a:xfrm>
            <a:prstGeom prst="rect">
              <a:avLst/>
            </a:prstGeom>
            <a:noFill/>
          </p:spPr>
          <p:txBody>
            <a:bodyPr wrap="none" rtlCol="0">
              <a:spAutoFit/>
            </a:bodyPr>
            <a:lstStyle/>
            <a:p>
              <a:r>
                <a:rPr lang="en-US" altLang="zh-CN" sz="1400" dirty="0">
                  <a:solidFill>
                    <a:schemeClr val="accent2"/>
                  </a:solidFill>
                </a:rPr>
                <a:t>1989</a:t>
              </a:r>
              <a:r>
                <a:rPr lang="zh-CN" altLang="en-US" sz="1400" dirty="0">
                  <a:solidFill>
                    <a:schemeClr val="accent2"/>
                  </a:solidFill>
                </a:rPr>
                <a:t>年</a:t>
              </a:r>
            </a:p>
          </p:txBody>
        </p:sp>
        <p:cxnSp>
          <p:nvCxnSpPr>
            <p:cNvPr id="52" name="直接箭头连接符 51">
              <a:extLst>
                <a:ext uri="{FF2B5EF4-FFF2-40B4-BE49-F238E27FC236}">
                  <a16:creationId xmlns:a16="http://schemas.microsoft.com/office/drawing/2014/main" id="{04184CD7-3944-4068-B93E-AA2F13041876}"/>
                </a:ext>
              </a:extLst>
            </p:cNvPr>
            <p:cNvCxnSpPr>
              <a:stCxn id="38" idx="3"/>
            </p:cNvCxnSpPr>
            <p:nvPr/>
          </p:nvCxnSpPr>
          <p:spPr>
            <a:xfrm>
              <a:off x="7109328" y="4177682"/>
              <a:ext cx="1293986" cy="21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5" name="文本框 54">
              <a:extLst>
                <a:ext uri="{FF2B5EF4-FFF2-40B4-BE49-F238E27FC236}">
                  <a16:creationId xmlns:a16="http://schemas.microsoft.com/office/drawing/2014/main" id="{42DD88F2-59C1-4262-811A-D3EA5CACFFB3}"/>
                </a:ext>
              </a:extLst>
            </p:cNvPr>
            <p:cNvSpPr txBox="1"/>
            <p:nvPr/>
          </p:nvSpPr>
          <p:spPr>
            <a:xfrm>
              <a:off x="7277099" y="4595262"/>
              <a:ext cx="1097386" cy="1754326"/>
            </a:xfrm>
            <a:prstGeom prst="rect">
              <a:avLst/>
            </a:prstGeom>
            <a:noFill/>
            <a:ln>
              <a:solidFill>
                <a:schemeClr val="accent2"/>
              </a:solidFill>
            </a:ln>
          </p:spPr>
          <p:txBody>
            <a:bodyPr wrap="square" rtlCol="0">
              <a:spAutoFit/>
            </a:bodyPr>
            <a:lstStyle/>
            <a:p>
              <a:r>
                <a:rPr lang="zh-CN" altLang="en-US" sz="1200" dirty="0"/>
                <a:t>模板</a:t>
              </a:r>
              <a:endParaRPr lang="en-US" altLang="zh-CN" sz="1200" dirty="0"/>
            </a:p>
            <a:p>
              <a:r>
                <a:rPr lang="zh-CN" altLang="en-US" sz="1200" dirty="0"/>
                <a:t>异常</a:t>
              </a:r>
              <a:endParaRPr lang="en-US" altLang="zh-CN" sz="1200" dirty="0"/>
            </a:p>
            <a:p>
              <a:r>
                <a:rPr lang="zh-CN" altLang="en-US" sz="1200" dirty="0"/>
                <a:t>命名空间</a:t>
              </a:r>
              <a:endParaRPr lang="en-US" altLang="zh-CN" sz="1200" dirty="0"/>
            </a:p>
            <a:p>
              <a:r>
                <a:rPr lang="zh-CN" altLang="en-US" sz="1200" dirty="0"/>
                <a:t>常量成员函数</a:t>
              </a:r>
              <a:endParaRPr lang="en-US" altLang="zh-CN" sz="1200" dirty="0"/>
            </a:p>
            <a:p>
              <a:r>
                <a:rPr lang="zh-CN" altLang="en-US" sz="1200" dirty="0"/>
                <a:t>保护成员</a:t>
              </a:r>
              <a:endParaRPr lang="en-US" altLang="zh-CN" sz="1200" dirty="0"/>
            </a:p>
            <a:p>
              <a:r>
                <a:rPr lang="zh-CN" altLang="en-US" sz="1200" dirty="0"/>
                <a:t>强制类型转换</a:t>
              </a:r>
              <a:endParaRPr lang="en-US" altLang="zh-CN" sz="1200" dirty="0"/>
            </a:p>
            <a:p>
              <a:r>
                <a:rPr lang="zh-CN" altLang="en-US" sz="1200" dirty="0"/>
                <a:t>布尔类型</a:t>
              </a:r>
              <a:endParaRPr lang="en-US" altLang="zh-CN" sz="1200" dirty="0"/>
            </a:p>
          </p:txBody>
        </p:sp>
        <p:sp>
          <p:nvSpPr>
            <p:cNvPr id="63" name="文本框 62">
              <a:extLst>
                <a:ext uri="{FF2B5EF4-FFF2-40B4-BE49-F238E27FC236}">
                  <a16:creationId xmlns:a16="http://schemas.microsoft.com/office/drawing/2014/main" id="{C9569518-A2A9-4617-A2B1-9D4736178331}"/>
                </a:ext>
              </a:extLst>
            </p:cNvPr>
            <p:cNvSpPr txBox="1"/>
            <p:nvPr/>
          </p:nvSpPr>
          <p:spPr>
            <a:xfrm>
              <a:off x="9822392" y="3752145"/>
              <a:ext cx="885179" cy="1077218"/>
            </a:xfrm>
            <a:prstGeom prst="rect">
              <a:avLst/>
            </a:prstGeom>
            <a:noFill/>
            <a:ln>
              <a:solidFill>
                <a:schemeClr val="accent2"/>
              </a:solidFill>
            </a:ln>
          </p:spPr>
          <p:txBody>
            <a:bodyPr wrap="square" rtlCol="0">
              <a:spAutoFit/>
            </a:bodyPr>
            <a:lstStyle/>
            <a:p>
              <a:r>
                <a:rPr lang="en-US" altLang="zh-CN" sz="1600" dirty="0"/>
                <a:t>C++ 14</a:t>
              </a:r>
            </a:p>
            <a:p>
              <a:r>
                <a:rPr lang="en-US" altLang="zh-CN" sz="1600" dirty="0"/>
                <a:t>C++ 1y</a:t>
              </a:r>
            </a:p>
          </p:txBody>
        </p:sp>
        <p:sp>
          <p:nvSpPr>
            <p:cNvPr id="64" name="文本框 63">
              <a:extLst>
                <a:ext uri="{FF2B5EF4-FFF2-40B4-BE49-F238E27FC236}">
                  <a16:creationId xmlns:a16="http://schemas.microsoft.com/office/drawing/2014/main" id="{35B97C7D-A749-4F30-A43D-0F38CE63EDA7}"/>
                </a:ext>
              </a:extLst>
            </p:cNvPr>
            <p:cNvSpPr txBox="1"/>
            <p:nvPr/>
          </p:nvSpPr>
          <p:spPr>
            <a:xfrm>
              <a:off x="9807296" y="3305046"/>
              <a:ext cx="1015663" cy="307777"/>
            </a:xfrm>
            <a:prstGeom prst="rect">
              <a:avLst/>
            </a:prstGeom>
            <a:noFill/>
          </p:spPr>
          <p:txBody>
            <a:bodyPr wrap="none" rtlCol="0">
              <a:spAutoFit/>
            </a:bodyPr>
            <a:lstStyle/>
            <a:p>
              <a:r>
                <a:rPr lang="en-US" altLang="zh-CN" sz="1400" dirty="0">
                  <a:solidFill>
                    <a:schemeClr val="accent2"/>
                  </a:solidFill>
                </a:rPr>
                <a:t>2014</a:t>
              </a:r>
              <a:r>
                <a:rPr lang="zh-CN" altLang="en-US" sz="1400" dirty="0">
                  <a:solidFill>
                    <a:schemeClr val="accent2"/>
                  </a:solidFill>
                </a:rPr>
                <a:t>年</a:t>
              </a:r>
            </a:p>
          </p:txBody>
        </p:sp>
        <p:cxnSp>
          <p:nvCxnSpPr>
            <p:cNvPr id="66" name="直接箭头连接符 65">
              <a:extLst>
                <a:ext uri="{FF2B5EF4-FFF2-40B4-BE49-F238E27FC236}">
                  <a16:creationId xmlns:a16="http://schemas.microsoft.com/office/drawing/2014/main" id="{A6FD90FB-9F38-4A93-9140-993102DC53C3}"/>
                </a:ext>
              </a:extLst>
            </p:cNvPr>
            <p:cNvCxnSpPr>
              <a:cxnSpLocks/>
              <a:stCxn id="26" idx="3"/>
              <a:endCxn id="63" idx="1"/>
            </p:cNvCxnSpPr>
            <p:nvPr/>
          </p:nvCxnSpPr>
          <p:spPr>
            <a:xfrm>
              <a:off x="9628266" y="4282354"/>
              <a:ext cx="194125" cy="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9" name="文本框 68">
              <a:extLst>
                <a:ext uri="{FF2B5EF4-FFF2-40B4-BE49-F238E27FC236}">
                  <a16:creationId xmlns:a16="http://schemas.microsoft.com/office/drawing/2014/main" id="{8A8C0B00-1F19-4A01-BE00-4D274C4A1E25}"/>
                </a:ext>
              </a:extLst>
            </p:cNvPr>
            <p:cNvSpPr txBox="1"/>
            <p:nvPr/>
          </p:nvSpPr>
          <p:spPr>
            <a:xfrm>
              <a:off x="7251186" y="3778786"/>
              <a:ext cx="1143903" cy="338554"/>
            </a:xfrm>
            <a:prstGeom prst="rect">
              <a:avLst/>
            </a:prstGeom>
            <a:noFill/>
            <a:ln>
              <a:solidFill>
                <a:schemeClr val="accent2"/>
              </a:solidFill>
            </a:ln>
          </p:spPr>
          <p:txBody>
            <a:bodyPr wrap="none" rtlCol="0">
              <a:spAutoFit/>
            </a:bodyPr>
            <a:lstStyle/>
            <a:p>
              <a:r>
                <a:rPr lang="en-US" altLang="zh-CN" sz="1600" dirty="0"/>
                <a:t>C++ 98</a:t>
              </a:r>
              <a:endParaRPr lang="zh-CN" altLang="en-US" sz="1600" dirty="0"/>
            </a:p>
          </p:txBody>
        </p:sp>
        <p:sp>
          <p:nvSpPr>
            <p:cNvPr id="70" name="文本框 69">
              <a:extLst>
                <a:ext uri="{FF2B5EF4-FFF2-40B4-BE49-F238E27FC236}">
                  <a16:creationId xmlns:a16="http://schemas.microsoft.com/office/drawing/2014/main" id="{6855DFB5-FBED-44BD-A2AB-E67DC8BAB5A5}"/>
                </a:ext>
              </a:extLst>
            </p:cNvPr>
            <p:cNvSpPr txBox="1"/>
            <p:nvPr/>
          </p:nvSpPr>
          <p:spPr>
            <a:xfrm>
              <a:off x="7251186" y="4210834"/>
              <a:ext cx="1143903" cy="338554"/>
            </a:xfrm>
            <a:prstGeom prst="rect">
              <a:avLst/>
            </a:prstGeom>
            <a:noFill/>
            <a:ln>
              <a:solidFill>
                <a:schemeClr val="accent2"/>
              </a:solidFill>
            </a:ln>
          </p:spPr>
          <p:txBody>
            <a:bodyPr wrap="none" rtlCol="0">
              <a:spAutoFit/>
            </a:bodyPr>
            <a:lstStyle/>
            <a:p>
              <a:r>
                <a:rPr lang="en-US" altLang="zh-CN" sz="1600" dirty="0"/>
                <a:t>C++ 03</a:t>
              </a:r>
              <a:endParaRPr lang="zh-CN" altLang="en-US" sz="1600" dirty="0"/>
            </a:p>
          </p:txBody>
        </p:sp>
        <p:sp>
          <p:nvSpPr>
            <p:cNvPr id="77" name="文本框 76">
              <a:extLst>
                <a:ext uri="{FF2B5EF4-FFF2-40B4-BE49-F238E27FC236}">
                  <a16:creationId xmlns:a16="http://schemas.microsoft.com/office/drawing/2014/main" id="{18EA5892-45B5-40F0-BBAB-9C6862D2EDD7}"/>
                </a:ext>
              </a:extLst>
            </p:cNvPr>
            <p:cNvSpPr txBox="1"/>
            <p:nvPr/>
          </p:nvSpPr>
          <p:spPr>
            <a:xfrm>
              <a:off x="11003828" y="3994090"/>
              <a:ext cx="1143903" cy="584775"/>
            </a:xfrm>
            <a:prstGeom prst="rect">
              <a:avLst/>
            </a:prstGeom>
            <a:noFill/>
            <a:ln>
              <a:solidFill>
                <a:schemeClr val="accent3"/>
              </a:solidFill>
              <a:prstDash val="sysDash"/>
            </a:ln>
          </p:spPr>
          <p:txBody>
            <a:bodyPr wrap="none" rtlCol="0">
              <a:spAutoFit/>
            </a:bodyPr>
            <a:lstStyle/>
            <a:p>
              <a:r>
                <a:rPr lang="en-US" altLang="zh-CN" sz="1600" dirty="0"/>
                <a:t>C++ 17</a:t>
              </a:r>
            </a:p>
            <a:p>
              <a:r>
                <a:rPr lang="en-US" altLang="zh-CN" sz="1600" dirty="0"/>
                <a:t>C++ 1z</a:t>
              </a:r>
            </a:p>
          </p:txBody>
        </p:sp>
        <p:sp>
          <p:nvSpPr>
            <p:cNvPr id="78" name="文本框 77">
              <a:extLst>
                <a:ext uri="{FF2B5EF4-FFF2-40B4-BE49-F238E27FC236}">
                  <a16:creationId xmlns:a16="http://schemas.microsoft.com/office/drawing/2014/main" id="{20855053-1CC5-4D42-ACB1-CFD8F9546567}"/>
                </a:ext>
              </a:extLst>
            </p:cNvPr>
            <p:cNvSpPr txBox="1"/>
            <p:nvPr/>
          </p:nvSpPr>
          <p:spPr>
            <a:xfrm>
              <a:off x="10976011" y="3318668"/>
              <a:ext cx="1015663" cy="307777"/>
            </a:xfrm>
            <a:prstGeom prst="rect">
              <a:avLst/>
            </a:prstGeom>
            <a:noFill/>
          </p:spPr>
          <p:txBody>
            <a:bodyPr wrap="none" rtlCol="0">
              <a:spAutoFit/>
            </a:bodyPr>
            <a:lstStyle/>
            <a:p>
              <a:r>
                <a:rPr lang="en-US" altLang="zh-CN" sz="1400" dirty="0">
                  <a:solidFill>
                    <a:schemeClr val="accent3"/>
                  </a:solidFill>
                </a:rPr>
                <a:t>2017</a:t>
              </a:r>
              <a:r>
                <a:rPr lang="zh-CN" altLang="en-US" sz="1400" dirty="0">
                  <a:solidFill>
                    <a:schemeClr val="accent3"/>
                  </a:solidFill>
                </a:rPr>
                <a:t>年</a:t>
              </a:r>
            </a:p>
          </p:txBody>
        </p:sp>
        <p:cxnSp>
          <p:nvCxnSpPr>
            <p:cNvPr id="80" name="直接箭头连接符 79">
              <a:extLst>
                <a:ext uri="{FF2B5EF4-FFF2-40B4-BE49-F238E27FC236}">
                  <a16:creationId xmlns:a16="http://schemas.microsoft.com/office/drawing/2014/main" id="{34249D4A-E7A0-45AD-97CD-1946D2A6F171}"/>
                </a:ext>
              </a:extLst>
            </p:cNvPr>
            <p:cNvCxnSpPr>
              <a:cxnSpLocks/>
              <a:stCxn id="63" idx="3"/>
              <a:endCxn id="77" idx="1"/>
            </p:cNvCxnSpPr>
            <p:nvPr/>
          </p:nvCxnSpPr>
          <p:spPr>
            <a:xfrm flipV="1">
              <a:off x="10707571" y="4286478"/>
              <a:ext cx="296257" cy="42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2" name="文本框 91">
              <a:extLst>
                <a:ext uri="{FF2B5EF4-FFF2-40B4-BE49-F238E27FC236}">
                  <a16:creationId xmlns:a16="http://schemas.microsoft.com/office/drawing/2014/main" id="{63E766B0-A5A9-4A93-A435-578A46FDEEBA}"/>
                </a:ext>
              </a:extLst>
            </p:cNvPr>
            <p:cNvSpPr txBox="1"/>
            <p:nvPr/>
          </p:nvSpPr>
          <p:spPr>
            <a:xfrm>
              <a:off x="8491950" y="4626620"/>
              <a:ext cx="2335883" cy="1938992"/>
            </a:xfrm>
            <a:prstGeom prst="rect">
              <a:avLst/>
            </a:prstGeom>
            <a:noFill/>
            <a:ln>
              <a:solidFill>
                <a:schemeClr val="accent3"/>
              </a:solidFill>
            </a:ln>
          </p:spPr>
          <p:txBody>
            <a:bodyPr wrap="square" rtlCol="0">
              <a:spAutoFit/>
            </a:bodyPr>
            <a:lstStyle/>
            <a:p>
              <a:r>
                <a:rPr lang="zh-CN" altLang="en-US" sz="1200" dirty="0"/>
                <a:t>核心语言</a:t>
              </a:r>
              <a:r>
                <a:rPr lang="en-US" altLang="zh-CN" sz="1200" dirty="0"/>
                <a:t>4</a:t>
              </a:r>
              <a:r>
                <a:rPr lang="zh-CN" altLang="en-US" sz="1200" dirty="0"/>
                <a:t>大提升</a:t>
              </a:r>
              <a:endParaRPr lang="en-US" altLang="zh-CN" sz="1200" dirty="0"/>
            </a:p>
            <a:p>
              <a:r>
                <a:rPr lang="en-US" altLang="zh-CN" sz="1200" dirty="0"/>
                <a:t>  </a:t>
              </a:r>
              <a:r>
                <a:rPr lang="zh-CN" altLang="en-US" sz="1200" dirty="0"/>
                <a:t>运行时</a:t>
              </a:r>
              <a:endParaRPr lang="en-US" altLang="zh-CN" sz="1200" dirty="0"/>
            </a:p>
            <a:p>
              <a:r>
                <a:rPr lang="zh-CN" altLang="en-US" sz="1200" dirty="0"/>
                <a:t>  外部模板</a:t>
              </a:r>
              <a:endParaRPr lang="en-US" altLang="zh-CN" sz="1200" dirty="0"/>
            </a:p>
            <a:p>
              <a:r>
                <a:rPr lang="en-US" altLang="zh-CN" sz="1200" dirty="0"/>
                <a:t>  </a:t>
              </a:r>
              <a:r>
                <a:rPr lang="zh-CN" altLang="en-US" sz="1200" dirty="0"/>
                <a:t>大幅提高语言的可用性</a:t>
              </a:r>
              <a:endParaRPr lang="en-US" altLang="zh-CN" sz="1200" dirty="0"/>
            </a:p>
            <a:p>
              <a:r>
                <a:rPr lang="en-US" altLang="zh-CN" sz="1200" dirty="0"/>
                <a:t>  </a:t>
              </a:r>
              <a:r>
                <a:rPr lang="zh-CN" altLang="en-US" sz="1200" dirty="0"/>
                <a:t>增强核心功能</a:t>
              </a:r>
              <a:endParaRPr lang="en-US" altLang="zh-CN" sz="1200" dirty="0"/>
            </a:p>
            <a:p>
              <a:r>
                <a:rPr lang="en-US" altLang="zh-CN" sz="1200" dirty="0"/>
                <a:t>      </a:t>
              </a:r>
              <a:r>
                <a:rPr lang="zh-CN" altLang="en-US" sz="1200" dirty="0"/>
                <a:t>例如对多种字符编码的支持</a:t>
              </a:r>
              <a:endParaRPr lang="en-US" altLang="zh-CN" sz="1200" dirty="0"/>
            </a:p>
            <a:p>
              <a:r>
                <a:rPr lang="zh-CN" altLang="en-US" sz="1200" dirty="0"/>
                <a:t>标准库扩充</a:t>
              </a:r>
              <a:endParaRPr lang="en-US" altLang="zh-CN" sz="1200" dirty="0"/>
            </a:p>
            <a:p>
              <a:r>
                <a:rPr lang="zh-CN" altLang="en-US" sz="1200" dirty="0"/>
                <a:t>提高对</a:t>
              </a:r>
              <a:r>
                <a:rPr lang="en-US" altLang="zh-CN" sz="1200" dirty="0"/>
                <a:t>C</a:t>
              </a:r>
              <a:r>
                <a:rPr lang="zh-CN" altLang="en-US" sz="1200" dirty="0"/>
                <a:t>的兼容</a:t>
              </a:r>
              <a:endParaRPr lang="en-US" altLang="zh-CN" sz="1200" dirty="0"/>
            </a:p>
          </p:txBody>
        </p:sp>
        <p:sp>
          <p:nvSpPr>
            <p:cNvPr id="93" name="文本框 92">
              <a:extLst>
                <a:ext uri="{FF2B5EF4-FFF2-40B4-BE49-F238E27FC236}">
                  <a16:creationId xmlns:a16="http://schemas.microsoft.com/office/drawing/2014/main" id="{6D40F6E6-E58F-46E3-8173-5DB4373C983F}"/>
                </a:ext>
              </a:extLst>
            </p:cNvPr>
            <p:cNvSpPr txBox="1"/>
            <p:nvPr/>
          </p:nvSpPr>
          <p:spPr>
            <a:xfrm>
              <a:off x="10131506" y="6061556"/>
              <a:ext cx="1342828" cy="461665"/>
            </a:xfrm>
            <a:prstGeom prst="rect">
              <a:avLst/>
            </a:prstGeom>
            <a:noFill/>
            <a:ln>
              <a:solidFill>
                <a:schemeClr val="accent2"/>
              </a:solidFill>
            </a:ln>
          </p:spPr>
          <p:txBody>
            <a:bodyPr wrap="square" rtlCol="0">
              <a:spAutoFit/>
            </a:bodyPr>
            <a:lstStyle/>
            <a:p>
              <a:r>
                <a:rPr lang="zh-CN" altLang="en-US" sz="1200" dirty="0"/>
                <a:t>对</a:t>
              </a:r>
              <a:r>
                <a:rPr lang="en-US" altLang="zh-CN" sz="1200" dirty="0"/>
                <a:t>C++ 11</a:t>
              </a:r>
              <a:r>
                <a:rPr lang="zh-CN" altLang="en-US" sz="1200" dirty="0"/>
                <a:t>的修订</a:t>
              </a:r>
              <a:endParaRPr lang="en-US" altLang="zh-CN" sz="1200" dirty="0"/>
            </a:p>
          </p:txBody>
        </p:sp>
        <p:sp>
          <p:nvSpPr>
            <p:cNvPr id="94" name="文本框 93">
              <a:extLst>
                <a:ext uri="{FF2B5EF4-FFF2-40B4-BE49-F238E27FC236}">
                  <a16:creationId xmlns:a16="http://schemas.microsoft.com/office/drawing/2014/main" id="{3539D902-37F4-47DB-9BD4-2B3928C5818E}"/>
                </a:ext>
              </a:extLst>
            </p:cNvPr>
            <p:cNvSpPr txBox="1"/>
            <p:nvPr/>
          </p:nvSpPr>
          <p:spPr>
            <a:xfrm>
              <a:off x="11087500" y="4669850"/>
              <a:ext cx="964220" cy="461665"/>
            </a:xfrm>
            <a:prstGeom prst="rect">
              <a:avLst/>
            </a:prstGeom>
            <a:noFill/>
            <a:ln>
              <a:solidFill>
                <a:schemeClr val="accent3"/>
              </a:solidFill>
            </a:ln>
          </p:spPr>
          <p:txBody>
            <a:bodyPr wrap="square" rtlCol="0">
              <a:spAutoFit/>
            </a:bodyPr>
            <a:lstStyle/>
            <a:p>
              <a:r>
                <a:rPr lang="zh-CN" altLang="en-US" sz="1200" dirty="0"/>
                <a:t>建议性草案</a:t>
              </a:r>
              <a:endParaRPr lang="en-US" altLang="zh-CN" sz="1200" dirty="0"/>
            </a:p>
          </p:txBody>
        </p:sp>
        <p:sp>
          <p:nvSpPr>
            <p:cNvPr id="95" name="矩形 94">
              <a:extLst>
                <a:ext uri="{FF2B5EF4-FFF2-40B4-BE49-F238E27FC236}">
                  <a16:creationId xmlns:a16="http://schemas.microsoft.com/office/drawing/2014/main" id="{587CA201-BEA1-4AD0-BEDE-E8BA0D041B88}"/>
                </a:ext>
              </a:extLst>
            </p:cNvPr>
            <p:cNvSpPr/>
            <p:nvPr/>
          </p:nvSpPr>
          <p:spPr>
            <a:xfrm>
              <a:off x="8439023" y="3181236"/>
              <a:ext cx="2429743" cy="336740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3289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Rectangle 19"/>
          <p:cNvSpPr>
            <a:spLocks noChangeArrowheads="1"/>
          </p:cNvSpPr>
          <p:nvPr/>
        </p:nvSpPr>
        <p:spPr bwMode="auto">
          <a:xfrm>
            <a:off x="539749" y="1124744"/>
            <a:ext cx="8208963" cy="3547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pPr>
            <a:r>
              <a:rPr kumimoji="1" lang="zh-CN" altLang="en-US" sz="2400" dirty="0"/>
              <a:t>　　 </a:t>
            </a:r>
            <a:r>
              <a:rPr kumimoji="1" lang="en-US" altLang="zh-CN" sz="2400" dirty="0"/>
              <a:t>C++</a:t>
            </a:r>
            <a:r>
              <a:rPr kumimoji="1" lang="zh-CN" altLang="en-US" sz="2400" dirty="0"/>
              <a:t>语言具有以下特点：</a:t>
            </a:r>
          </a:p>
          <a:p>
            <a:pPr>
              <a:lnSpc>
                <a:spcPct val="130000"/>
              </a:lnSpc>
              <a:spcBef>
                <a:spcPct val="20000"/>
              </a:spcBef>
            </a:pPr>
            <a:r>
              <a:rPr kumimoji="1" lang="zh-CN" altLang="en-US" sz="2400" dirty="0"/>
              <a:t>    　</a:t>
            </a:r>
            <a:r>
              <a:rPr kumimoji="1" lang="en-US" altLang="zh-CN" sz="2400" dirty="0"/>
              <a:t>(1) C++</a:t>
            </a:r>
            <a:r>
              <a:rPr kumimoji="1" lang="zh-CN" altLang="en-US" sz="2400" dirty="0"/>
              <a:t>是</a:t>
            </a:r>
            <a:r>
              <a:rPr kumimoji="1" lang="en-US" altLang="zh-CN" sz="2400" dirty="0"/>
              <a:t>C</a:t>
            </a:r>
            <a:r>
              <a:rPr kumimoji="1" lang="zh-CN" altLang="en-US" sz="2400" dirty="0"/>
              <a:t>语言的超集。它既保持了</a:t>
            </a:r>
            <a:r>
              <a:rPr kumimoji="1" lang="en-US" altLang="zh-CN" sz="2400" dirty="0"/>
              <a:t>C</a:t>
            </a:r>
            <a:r>
              <a:rPr kumimoji="1" lang="zh-CN" altLang="en-US" sz="2400" dirty="0"/>
              <a:t>语言的简洁、高效和接近汇编语言等特点，又克服了</a:t>
            </a:r>
            <a:r>
              <a:rPr kumimoji="1" lang="en-US" altLang="zh-CN" sz="2400" dirty="0"/>
              <a:t>C</a:t>
            </a:r>
            <a:r>
              <a:rPr kumimoji="1" lang="zh-CN" altLang="en-US" sz="2400" dirty="0"/>
              <a:t>语言的缺点，其编译系统能检查更多的语法错误，因此，</a:t>
            </a:r>
            <a:r>
              <a:rPr kumimoji="1" lang="en-US" altLang="zh-CN" sz="2400" dirty="0"/>
              <a:t>C++</a:t>
            </a:r>
            <a:r>
              <a:rPr kumimoji="1" lang="zh-CN" altLang="en-US" sz="2400" dirty="0"/>
              <a:t>比</a:t>
            </a:r>
            <a:r>
              <a:rPr kumimoji="1" lang="en-US" altLang="zh-CN" sz="2400" dirty="0"/>
              <a:t>C</a:t>
            </a:r>
            <a:r>
              <a:rPr kumimoji="1" lang="zh-CN" altLang="en-US" sz="2400" dirty="0"/>
              <a:t>语言更安全。</a:t>
            </a:r>
          </a:p>
          <a:p>
            <a:pPr>
              <a:lnSpc>
                <a:spcPct val="130000"/>
              </a:lnSpc>
              <a:spcBef>
                <a:spcPct val="20000"/>
              </a:spcBef>
            </a:pPr>
            <a:r>
              <a:rPr kumimoji="1" lang="zh-CN" altLang="en-US" sz="2400" dirty="0"/>
              <a:t>   　 </a:t>
            </a:r>
            <a:r>
              <a:rPr kumimoji="1" lang="en-US" altLang="zh-CN" sz="2400" dirty="0"/>
              <a:t>(2) C++</a:t>
            </a:r>
            <a:r>
              <a:rPr kumimoji="1" lang="zh-CN" altLang="en-US" sz="2400" dirty="0"/>
              <a:t>保持了与</a:t>
            </a:r>
            <a:r>
              <a:rPr kumimoji="1" lang="en-US" altLang="zh-CN" sz="2400" dirty="0"/>
              <a:t>C</a:t>
            </a:r>
            <a:r>
              <a:rPr kumimoji="1" lang="zh-CN" altLang="en-US" sz="2400" dirty="0"/>
              <a:t>语言的兼容。绝大多数</a:t>
            </a:r>
            <a:r>
              <a:rPr kumimoji="1" lang="en-US" altLang="zh-CN" sz="2400" dirty="0"/>
              <a:t>C</a:t>
            </a:r>
            <a:r>
              <a:rPr kumimoji="1" lang="zh-CN" altLang="en-US" sz="2400" dirty="0"/>
              <a:t>语言程序可以不经修改直接在</a:t>
            </a:r>
            <a:r>
              <a:rPr kumimoji="1" lang="en-US" altLang="zh-CN" sz="2400" dirty="0"/>
              <a:t>C++</a:t>
            </a:r>
            <a:r>
              <a:rPr kumimoji="1" lang="zh-CN" altLang="en-US" sz="2400" dirty="0"/>
              <a:t>环境中运行，用</a:t>
            </a:r>
            <a:r>
              <a:rPr kumimoji="1" lang="en-US" altLang="zh-CN" sz="2400" dirty="0"/>
              <a:t>C</a:t>
            </a:r>
            <a:r>
              <a:rPr kumimoji="1" lang="zh-CN" altLang="en-US" sz="2400" dirty="0"/>
              <a:t>语言编写的众多库函数可以用于</a:t>
            </a:r>
            <a:r>
              <a:rPr kumimoji="1" lang="en-US" altLang="zh-CN" sz="2400" dirty="0"/>
              <a:t>C++</a:t>
            </a:r>
            <a:r>
              <a:rPr kumimoji="1" lang="zh-CN" altLang="en-US" sz="2400" dirty="0"/>
              <a:t>程序中。</a:t>
            </a:r>
          </a:p>
        </p:txBody>
      </p:sp>
      <p:sp>
        <p:nvSpPr>
          <p:cNvPr id="3" name="标题 1"/>
          <p:cNvSpPr txBox="1">
            <a:spLocks/>
          </p:cNvSpPr>
          <p:nvPr/>
        </p:nvSpPr>
        <p:spPr>
          <a:xfrm>
            <a:off x="457200" y="274638"/>
            <a:ext cx="8229600" cy="1143000"/>
          </a:xfrm>
          <a:prstGeom prst="rect">
            <a:avLst/>
          </a:prstGeom>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dirty="0"/>
              <a:t>C++</a:t>
            </a:r>
            <a:r>
              <a:rPr lang="zh-CN" altLang="en-US" dirty="0"/>
              <a:t>的特点</a:t>
            </a:r>
          </a:p>
        </p:txBody>
      </p:sp>
    </p:spTree>
    <p:extLst>
      <p:ext uri="{BB962C8B-B14F-4D97-AF65-F5344CB8AC3E}">
        <p14:creationId xmlns:p14="http://schemas.microsoft.com/office/powerpoint/2010/main" val="29733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22"/>
          <p:cNvSpPr>
            <a:spLocks noChangeArrowheads="1"/>
          </p:cNvSpPr>
          <p:nvPr/>
        </p:nvSpPr>
        <p:spPr bwMode="auto">
          <a:xfrm>
            <a:off x="395288" y="1125538"/>
            <a:ext cx="8353425" cy="32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20000"/>
              </a:spcBef>
            </a:pPr>
            <a:r>
              <a:rPr kumimoji="1" lang="zh-CN" altLang="en-US" sz="2400" dirty="0"/>
              <a:t>　　</a:t>
            </a:r>
            <a:r>
              <a:rPr kumimoji="1" lang="en-US" altLang="zh-CN" sz="2400" dirty="0"/>
              <a:t>(3) </a:t>
            </a:r>
            <a:r>
              <a:rPr kumimoji="1" lang="zh-CN" altLang="en-US" sz="2400" dirty="0"/>
              <a:t>支持面向对象程序设计的特征。</a:t>
            </a:r>
            <a:r>
              <a:rPr kumimoji="1" lang="en-US" altLang="zh-CN" sz="2400" dirty="0"/>
              <a:t>C++</a:t>
            </a:r>
            <a:r>
              <a:rPr kumimoji="1" lang="zh-CN" altLang="en-US" sz="2400" dirty="0"/>
              <a:t>既支持面向过程的程序设计，又支持面向对象的程序设计。</a:t>
            </a:r>
            <a:endParaRPr kumimoji="1" lang="en-US" altLang="zh-CN" sz="2400" dirty="0"/>
          </a:p>
          <a:p>
            <a:pPr>
              <a:lnSpc>
                <a:spcPct val="140000"/>
              </a:lnSpc>
              <a:spcBef>
                <a:spcPct val="20000"/>
              </a:spcBef>
            </a:pPr>
            <a:r>
              <a:rPr kumimoji="1" lang="en-US" altLang="zh-CN" sz="2400" dirty="0"/>
              <a:t>       (4)</a:t>
            </a:r>
            <a:r>
              <a:rPr lang="zh-CN" altLang="en-US" sz="2400" dirty="0"/>
              <a:t>以模板为基础的泛型编程语言</a:t>
            </a:r>
            <a:endParaRPr kumimoji="1" lang="zh-CN" altLang="en-US" sz="2400" dirty="0"/>
          </a:p>
          <a:p>
            <a:pPr>
              <a:lnSpc>
                <a:spcPct val="140000"/>
              </a:lnSpc>
              <a:spcBef>
                <a:spcPct val="20000"/>
              </a:spcBef>
            </a:pPr>
            <a:r>
              <a:rPr kumimoji="1" lang="zh-CN" altLang="en-US" sz="2400" dirty="0"/>
              <a:t>　　</a:t>
            </a:r>
            <a:r>
              <a:rPr kumimoji="1" lang="en-US" altLang="zh-CN" sz="2400" dirty="0"/>
              <a:t>(5) C++</a:t>
            </a:r>
            <a:r>
              <a:rPr kumimoji="1" lang="zh-CN" altLang="en-US" sz="2400" dirty="0"/>
              <a:t>程序在可重用性、可扩充性、可维护性和可靠性等方面都较</a:t>
            </a:r>
            <a:r>
              <a:rPr kumimoji="1" lang="en-US" altLang="zh-CN" sz="2400" dirty="0"/>
              <a:t>C</a:t>
            </a:r>
            <a:r>
              <a:rPr kumimoji="1" lang="zh-CN" altLang="en-US" sz="2400" dirty="0"/>
              <a:t>语言得到了提高，使其更适合开发大中型的系统软件和应用程序。</a:t>
            </a:r>
          </a:p>
        </p:txBody>
      </p:sp>
    </p:spTree>
    <p:extLst>
      <p:ext uri="{BB962C8B-B14F-4D97-AF65-F5344CB8AC3E}">
        <p14:creationId xmlns:p14="http://schemas.microsoft.com/office/powerpoint/2010/main" val="129756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a:t>学习目标</a:t>
            </a:r>
          </a:p>
        </p:txBody>
      </p:sp>
      <p:sp>
        <p:nvSpPr>
          <p:cNvPr id="3075" name="内容占位符 2"/>
          <p:cNvSpPr>
            <a:spLocks noGrp="1"/>
          </p:cNvSpPr>
          <p:nvPr>
            <p:ph idx="1"/>
          </p:nvPr>
        </p:nvSpPr>
        <p:spPr/>
        <p:txBody>
          <a:bodyPr/>
          <a:lstStyle/>
          <a:p>
            <a:r>
              <a:rPr lang="zh-CN" altLang="en-US" sz="2400" dirty="0"/>
              <a:t>第一，掌握</a:t>
            </a:r>
            <a:r>
              <a:rPr lang="en-US" altLang="zh-CN" sz="2400" dirty="0"/>
              <a:t>C++</a:t>
            </a:r>
            <a:r>
              <a:rPr lang="zh-CN" altLang="en-US" sz="2400" dirty="0"/>
              <a:t>语言的基本要素</a:t>
            </a:r>
            <a:endParaRPr lang="en-US" altLang="zh-CN" sz="2400" dirty="0"/>
          </a:p>
          <a:p>
            <a:r>
              <a:rPr lang="zh-CN" altLang="en-US" sz="2400" dirty="0"/>
              <a:t>第二，用</a:t>
            </a:r>
            <a:r>
              <a:rPr lang="en-US" altLang="zh-CN" sz="2400" dirty="0"/>
              <a:t>C++</a:t>
            </a:r>
            <a:r>
              <a:rPr lang="zh-CN" altLang="en-US" sz="2400" dirty="0"/>
              <a:t>实现主要的算法控制结构</a:t>
            </a:r>
            <a:endParaRPr lang="en-US" altLang="zh-CN" sz="2400" dirty="0"/>
          </a:p>
          <a:p>
            <a:r>
              <a:rPr lang="zh-CN" altLang="en-US" sz="2400" dirty="0"/>
              <a:t>第三，学习并掌握</a:t>
            </a:r>
            <a:r>
              <a:rPr lang="en-US" altLang="zh-CN" sz="2400" dirty="0"/>
              <a:t>C++</a:t>
            </a:r>
            <a:r>
              <a:rPr lang="zh-CN" altLang="en-US" sz="2400" dirty="0"/>
              <a:t>实现数组、字符串、结构、链表等数据结构</a:t>
            </a:r>
            <a:endParaRPr lang="en-US" altLang="zh-CN" sz="2400" dirty="0"/>
          </a:p>
          <a:p>
            <a:r>
              <a:rPr lang="zh-CN" altLang="en-US" sz="2400" dirty="0"/>
              <a:t>第四，深入理解并掌握</a:t>
            </a:r>
            <a:r>
              <a:rPr lang="en-US" altLang="zh-CN" sz="2400" dirty="0"/>
              <a:t>C++</a:t>
            </a:r>
            <a:r>
              <a:rPr lang="zh-CN" altLang="en-US" sz="2400" dirty="0"/>
              <a:t>面向对象编程</a:t>
            </a:r>
            <a:endParaRPr lang="en-US" altLang="zh-C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237054BF-159B-43B2-B0D9-D6F366776EDC}" type="slidenum">
              <a:rPr lang="en-US" altLang="zh-CN"/>
              <a:pPr/>
              <a:t>20</a:t>
            </a:fld>
            <a:endParaRPr lang="en-US" altLang="zh-CN"/>
          </a:p>
        </p:txBody>
      </p:sp>
      <p:sp>
        <p:nvSpPr>
          <p:cNvPr id="1413122" name="Rectangle 2"/>
          <p:cNvSpPr>
            <a:spLocks noGrp="1" noChangeArrowheads="1"/>
          </p:cNvSpPr>
          <p:nvPr>
            <p:ph type="body" idx="1"/>
          </p:nvPr>
        </p:nvSpPr>
        <p:spPr>
          <a:xfrm>
            <a:off x="683568" y="548680"/>
            <a:ext cx="7557952" cy="5442966"/>
          </a:xfrm>
          <a:noFill/>
          <a:ln/>
          <a:extLs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pPr marL="0" indent="0" algn="ctr" defTabSz="640080">
              <a:lnSpc>
                <a:spcPct val="80000"/>
              </a:lnSpc>
              <a:buNone/>
            </a:pPr>
            <a:r>
              <a:rPr lang="en-US" altLang="zh-CN" sz="4400" dirty="0">
                <a:latin typeface="仿宋_GB2312" pitchFamily="49" charset="-122"/>
                <a:ea typeface="仿宋_GB2312" pitchFamily="49" charset="-122"/>
              </a:rPr>
              <a:t>C++</a:t>
            </a:r>
            <a:r>
              <a:rPr lang="zh-CN" altLang="en-US" sz="4400" dirty="0">
                <a:latin typeface="仿宋_GB2312" pitchFamily="49" charset="-122"/>
                <a:ea typeface="仿宋_GB2312" pitchFamily="49" charset="-122"/>
              </a:rPr>
              <a:t>的应用领域</a:t>
            </a:r>
          </a:p>
          <a:p>
            <a:pPr defTabSz="640080">
              <a:lnSpc>
                <a:spcPct val="80000"/>
              </a:lnSpc>
            </a:pPr>
            <a:r>
              <a:rPr lang="zh-CN" altLang="en-US" sz="2200" dirty="0">
                <a:latin typeface="仿宋_GB2312" pitchFamily="49" charset="-122"/>
                <a:ea typeface="仿宋_GB2312" pitchFamily="49" charset="-122"/>
              </a:rPr>
              <a:t>操作系统</a:t>
            </a:r>
            <a:endParaRPr lang="en-US" altLang="zh-CN" sz="2200" dirty="0">
              <a:latin typeface="仿宋_GB2312" pitchFamily="49" charset="-122"/>
              <a:ea typeface="仿宋_GB2312" pitchFamily="49" charset="-122"/>
            </a:endParaRPr>
          </a:p>
          <a:p>
            <a:pPr defTabSz="640080">
              <a:lnSpc>
                <a:spcPct val="80000"/>
              </a:lnSpc>
            </a:pPr>
            <a:r>
              <a:rPr lang="zh-CN" altLang="en-US" sz="2200" dirty="0">
                <a:latin typeface="仿宋_GB2312" pitchFamily="49" charset="-122"/>
                <a:ea typeface="仿宋_GB2312" pitchFamily="49" charset="-122"/>
              </a:rPr>
              <a:t>设备驱动程序</a:t>
            </a:r>
            <a:endParaRPr lang="en-US" altLang="zh-CN" sz="2200" dirty="0">
              <a:latin typeface="仿宋_GB2312" pitchFamily="49" charset="-122"/>
              <a:ea typeface="仿宋_GB2312" pitchFamily="49" charset="-122"/>
            </a:endParaRPr>
          </a:p>
          <a:p>
            <a:pPr defTabSz="640080">
              <a:lnSpc>
                <a:spcPct val="80000"/>
              </a:lnSpc>
            </a:pPr>
            <a:r>
              <a:rPr lang="zh-CN" altLang="en-US" sz="2400" dirty="0">
                <a:latin typeface="仿宋_GB2312" pitchFamily="49" charset="-122"/>
                <a:ea typeface="仿宋_GB2312" pitchFamily="49" charset="-122"/>
              </a:rPr>
              <a:t>游戏</a:t>
            </a:r>
          </a:p>
          <a:p>
            <a:pPr defTabSz="640080">
              <a:lnSpc>
                <a:spcPct val="80000"/>
              </a:lnSpc>
            </a:pPr>
            <a:r>
              <a:rPr lang="zh-CN" altLang="en-US" sz="2400" dirty="0">
                <a:latin typeface="仿宋_GB2312" pitchFamily="49" charset="-122"/>
                <a:ea typeface="仿宋_GB2312" pitchFamily="49" charset="-122"/>
              </a:rPr>
              <a:t>图形处理 </a:t>
            </a:r>
            <a:endParaRPr lang="en-US" altLang="zh-CN" sz="2400" dirty="0">
              <a:latin typeface="仿宋_GB2312" pitchFamily="49" charset="-122"/>
              <a:ea typeface="仿宋_GB2312" pitchFamily="49" charset="-122"/>
            </a:endParaRPr>
          </a:p>
          <a:p>
            <a:pPr defTabSz="640080">
              <a:lnSpc>
                <a:spcPct val="80000"/>
              </a:lnSpc>
            </a:pPr>
            <a:r>
              <a:rPr lang="zh-CN" altLang="en-US" sz="2400" dirty="0">
                <a:latin typeface="仿宋_GB2312" pitchFamily="49" charset="-122"/>
                <a:ea typeface="仿宋_GB2312" pitchFamily="49" charset="-122"/>
              </a:rPr>
              <a:t>科学计算</a:t>
            </a:r>
          </a:p>
          <a:p>
            <a:pPr defTabSz="640080">
              <a:lnSpc>
                <a:spcPct val="80000"/>
              </a:lnSpc>
            </a:pPr>
            <a:r>
              <a:rPr lang="zh-CN" altLang="en-US" sz="2400" dirty="0">
                <a:latin typeface="仿宋_GB2312" pitchFamily="49" charset="-122"/>
                <a:ea typeface="仿宋_GB2312" pitchFamily="49" charset="-122"/>
              </a:rPr>
              <a:t>网络软件</a:t>
            </a:r>
            <a:endParaRPr lang="en-US" altLang="zh-CN" sz="2400" dirty="0">
              <a:latin typeface="仿宋_GB2312" pitchFamily="49" charset="-122"/>
              <a:ea typeface="仿宋_GB2312" pitchFamily="49" charset="-122"/>
            </a:endParaRPr>
          </a:p>
          <a:p>
            <a:pPr defTabSz="640080">
              <a:lnSpc>
                <a:spcPct val="80000"/>
              </a:lnSpc>
            </a:pPr>
            <a:r>
              <a:rPr lang="zh-CN" altLang="en-US" sz="2400" dirty="0">
                <a:latin typeface="仿宋_GB2312" pitchFamily="49" charset="-122"/>
                <a:ea typeface="仿宋_GB2312" pitchFamily="49" charset="-122"/>
              </a:rPr>
              <a:t>数据库管理系统</a:t>
            </a:r>
            <a:endParaRPr lang="en-US" altLang="zh-CN" sz="2400" dirty="0">
              <a:latin typeface="仿宋_GB2312" pitchFamily="49" charset="-122"/>
              <a:ea typeface="仿宋_GB2312" pitchFamily="49" charset="-122"/>
            </a:endParaRPr>
          </a:p>
          <a:p>
            <a:pPr defTabSz="640080">
              <a:lnSpc>
                <a:spcPct val="80000"/>
              </a:lnSpc>
            </a:pPr>
            <a:r>
              <a:rPr lang="zh-CN" altLang="en-US" sz="2400" dirty="0">
                <a:latin typeface="仿宋_GB2312" pitchFamily="49" charset="-122"/>
                <a:ea typeface="仿宋_GB2312" pitchFamily="49" charset="-122"/>
              </a:rPr>
              <a:t>网络搜索引擎</a:t>
            </a:r>
          </a:p>
          <a:p>
            <a:pPr defTabSz="640080">
              <a:lnSpc>
                <a:spcPct val="80000"/>
              </a:lnSpc>
            </a:pPr>
            <a:r>
              <a:rPr lang="zh-CN" altLang="en-US" sz="2200" dirty="0">
                <a:latin typeface="仿宋_GB2312" pitchFamily="49" charset="-122"/>
                <a:ea typeface="仿宋_GB2312" pitchFamily="49" charset="-122"/>
              </a:rPr>
              <a:t>交易软件</a:t>
            </a:r>
            <a:endParaRPr lang="en-US" altLang="zh-CN" sz="2200" dirty="0">
              <a:latin typeface="仿宋_GB2312" pitchFamily="49" charset="-122"/>
              <a:ea typeface="仿宋_GB2312" pitchFamily="49" charset="-122"/>
            </a:endParaRPr>
          </a:p>
          <a:p>
            <a:pPr defTabSz="640080">
              <a:lnSpc>
                <a:spcPct val="80000"/>
              </a:lnSpc>
            </a:pPr>
            <a:r>
              <a:rPr lang="zh-CN" altLang="en-US" sz="2400" dirty="0">
                <a:latin typeface="仿宋_GB2312" pitchFamily="49" charset="-122"/>
                <a:ea typeface="仿宋_GB2312" pitchFamily="49" charset="-122"/>
              </a:rPr>
              <a:t>嵌入式软件</a:t>
            </a:r>
            <a:endParaRPr lang="zh-CN" altLang="en-US" sz="2200" dirty="0">
              <a:latin typeface="仿宋_GB2312" pitchFamily="49" charset="-122"/>
              <a:ea typeface="仿宋_GB2312" pitchFamily="49" charset="-122"/>
            </a:endParaRPr>
          </a:p>
          <a:p>
            <a:pPr marL="440055" lvl="1" indent="58897" defTabSz="640080">
              <a:lnSpc>
                <a:spcPct val="80000"/>
              </a:lnSpc>
              <a:buClr>
                <a:srgbClr val="FF0000"/>
              </a:buClr>
              <a:buSzPct val="80000"/>
              <a:buFont typeface="Wingdings" pitchFamily="2" charset="2"/>
              <a:buChar char="Ø"/>
            </a:pPr>
            <a:endParaRPr lang="zh-CN" altLang="en-US" sz="2200" dirty="0">
              <a:latin typeface="仿宋_GB2312" pitchFamily="49" charset="-122"/>
              <a:ea typeface="仿宋_GB2312" pitchFamily="49" charset="-122"/>
            </a:endParaRPr>
          </a:p>
          <a:p>
            <a:pPr marL="440055" lvl="1" indent="58897" defTabSz="640080">
              <a:lnSpc>
                <a:spcPct val="80000"/>
              </a:lnSpc>
              <a:buClr>
                <a:srgbClr val="FF0000"/>
              </a:buClr>
              <a:buSzPct val="80000"/>
              <a:buFont typeface="Wingdings" pitchFamily="2" charset="2"/>
              <a:buChar char="Ø"/>
            </a:pPr>
            <a:endParaRPr lang="en-US" altLang="zh-CN" sz="2200" dirty="0">
              <a:latin typeface="仿宋_GB2312" pitchFamily="49" charset="-122"/>
              <a:ea typeface="仿宋_GB2312" pitchFamily="49" charset="-122"/>
            </a:endParaRPr>
          </a:p>
        </p:txBody>
      </p:sp>
    </p:spTree>
    <p:extLst>
      <p:ext uri="{BB962C8B-B14F-4D97-AF65-F5344CB8AC3E}">
        <p14:creationId xmlns:p14="http://schemas.microsoft.com/office/powerpoint/2010/main" val="2802841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A378D-E704-5926-65EF-EA9CAF6D4BB0}"/>
              </a:ext>
            </a:extLst>
          </p:cNvPr>
          <p:cNvSpPr>
            <a:spLocks noGrp="1"/>
          </p:cNvSpPr>
          <p:nvPr>
            <p:ph type="title"/>
          </p:nvPr>
        </p:nvSpPr>
        <p:spPr/>
        <p:txBody>
          <a:bodyPr/>
          <a:lstStyle/>
          <a:p>
            <a:r>
              <a:rPr lang="en-US" altLang="zh-CN" dirty="0"/>
              <a:t>C++</a:t>
            </a:r>
            <a:r>
              <a:rPr lang="zh-CN" altLang="en-US" dirty="0"/>
              <a:t>与</a:t>
            </a:r>
            <a:r>
              <a:rPr lang="en-US" altLang="zh-CN" dirty="0"/>
              <a:t>C#</a:t>
            </a:r>
            <a:endParaRPr lang="zh-CN" altLang="en-US" dirty="0"/>
          </a:p>
        </p:txBody>
      </p:sp>
      <p:sp>
        <p:nvSpPr>
          <p:cNvPr id="3" name="内容占位符 2">
            <a:extLst>
              <a:ext uri="{FF2B5EF4-FFF2-40B4-BE49-F238E27FC236}">
                <a16:creationId xmlns:a16="http://schemas.microsoft.com/office/drawing/2014/main" id="{8105B099-728E-B806-3A89-92BCC53D5570}"/>
              </a:ext>
            </a:extLst>
          </p:cNvPr>
          <p:cNvSpPr>
            <a:spLocks noGrp="1"/>
          </p:cNvSpPr>
          <p:nvPr>
            <p:ph idx="1"/>
          </p:nvPr>
        </p:nvSpPr>
        <p:spPr>
          <a:xfrm>
            <a:off x="323528" y="1268760"/>
            <a:ext cx="8496944" cy="5688632"/>
          </a:xfrm>
        </p:spPr>
        <p:txBody>
          <a:bodyPr/>
          <a:lstStyle/>
          <a:p>
            <a:r>
              <a:rPr lang="zh-CN" altLang="en-US" dirty="0"/>
              <a:t>联系：均源于</a:t>
            </a:r>
            <a:r>
              <a:rPr lang="en-US" altLang="zh-CN" dirty="0"/>
              <a:t>C</a:t>
            </a:r>
            <a:r>
              <a:rPr lang="zh-CN" altLang="en-US" dirty="0"/>
              <a:t>语言，语法类似。</a:t>
            </a:r>
            <a:endParaRPr lang="en-US" altLang="zh-CN" dirty="0"/>
          </a:p>
          <a:p>
            <a:r>
              <a:rPr lang="zh-CN" altLang="en-US" dirty="0"/>
              <a:t>区别：</a:t>
            </a:r>
          </a:p>
          <a:p>
            <a:r>
              <a:rPr lang="en-US" altLang="zh-CN" dirty="0"/>
              <a:t>C++</a:t>
            </a:r>
            <a:r>
              <a:rPr lang="zh-CN" altLang="en-US" dirty="0"/>
              <a:t>既基于过程，也面向对象；</a:t>
            </a:r>
            <a:r>
              <a:rPr lang="en-US" altLang="zh-CN" dirty="0"/>
              <a:t>C#</a:t>
            </a:r>
            <a:r>
              <a:rPr lang="zh-CN" altLang="en-US" dirty="0"/>
              <a:t>完全面向对象</a:t>
            </a:r>
            <a:endParaRPr lang="en-US" altLang="zh-CN" dirty="0"/>
          </a:p>
          <a:p>
            <a:r>
              <a:rPr lang="en-US" altLang="zh-CN" dirty="0"/>
              <a:t>C++</a:t>
            </a:r>
            <a:r>
              <a:rPr lang="zh-CN" altLang="en-US" dirty="0"/>
              <a:t>将代码直接编译成机器码，而</a:t>
            </a:r>
            <a:r>
              <a:rPr lang="en-US" altLang="zh-CN" dirty="0"/>
              <a:t>C#</a:t>
            </a:r>
            <a:r>
              <a:rPr lang="zh-CN" altLang="en-US" dirty="0"/>
              <a:t>将代码在</a:t>
            </a:r>
            <a:r>
              <a:rPr lang="en-US" altLang="zh-CN" dirty="0"/>
              <a:t>.NET</a:t>
            </a:r>
            <a:r>
              <a:rPr lang="zh-CN" altLang="en-US" dirty="0"/>
              <a:t>框架的虚拟机上解析。</a:t>
            </a:r>
          </a:p>
          <a:p>
            <a:r>
              <a:rPr lang="en-US" altLang="zh-CN" dirty="0"/>
              <a:t>C++</a:t>
            </a:r>
            <a:r>
              <a:rPr lang="zh-CN" altLang="en-US" dirty="0"/>
              <a:t>要求用户手动处理内存，但是</a:t>
            </a:r>
            <a:r>
              <a:rPr lang="en-US" altLang="zh-CN" dirty="0"/>
              <a:t>C#</a:t>
            </a:r>
            <a:r>
              <a:rPr lang="zh-CN" altLang="en-US" dirty="0"/>
              <a:t>运行在虚拟机中，而虚拟机会自动处理内存。</a:t>
            </a:r>
          </a:p>
          <a:p>
            <a:r>
              <a:rPr lang="en-US" altLang="zh-CN" dirty="0"/>
              <a:t>C#</a:t>
            </a:r>
            <a:r>
              <a:rPr lang="zh-CN" altLang="en-US" dirty="0"/>
              <a:t>不使用指针（</a:t>
            </a:r>
            <a:r>
              <a:rPr lang="en-US" altLang="zh-CN" dirty="0"/>
              <a:t>pointer</a:t>
            </a:r>
            <a:r>
              <a:rPr lang="zh-CN" altLang="en-US" dirty="0"/>
              <a:t>），而</a:t>
            </a:r>
            <a:r>
              <a:rPr lang="en-US" altLang="zh-CN" dirty="0"/>
              <a:t>C++</a:t>
            </a:r>
            <a:r>
              <a:rPr lang="zh-CN" altLang="en-US" dirty="0"/>
              <a:t>可以在任何时候使用指针。</a:t>
            </a:r>
          </a:p>
        </p:txBody>
      </p:sp>
    </p:spTree>
    <p:extLst>
      <p:ext uri="{BB962C8B-B14F-4D97-AF65-F5344CB8AC3E}">
        <p14:creationId xmlns:p14="http://schemas.microsoft.com/office/powerpoint/2010/main" val="468498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99592" y="980728"/>
            <a:ext cx="7772400" cy="1362075"/>
          </a:xfrm>
        </p:spPr>
        <p:txBody>
          <a:bodyPr/>
          <a:lstStyle/>
          <a:p>
            <a:r>
              <a:rPr lang="en-US" altLang="zh-CN" dirty="0"/>
              <a:t>Visual C++</a:t>
            </a:r>
            <a:r>
              <a:rPr lang="zh-CN" altLang="en-US" dirty="0"/>
              <a:t>集成开发环境</a:t>
            </a:r>
            <a:br>
              <a:rPr lang="en-US" altLang="zh-CN" dirty="0"/>
            </a:br>
            <a:r>
              <a:rPr lang="zh-CN" altLang="en-US" dirty="0"/>
              <a:t>（</a:t>
            </a:r>
            <a:r>
              <a:rPr lang="en-US" altLang="zh-CN" dirty="0"/>
              <a:t>IDE</a:t>
            </a:r>
            <a:r>
              <a:rPr lang="zh-CN" altLang="en-US" dirty="0"/>
              <a:t>）</a:t>
            </a:r>
            <a:endParaRPr lang="en-US" altLang="zh-CN" dirty="0"/>
          </a:p>
        </p:txBody>
      </p:sp>
      <p:sp>
        <p:nvSpPr>
          <p:cNvPr id="2" name="文本占位符 1"/>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864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是微软</a:t>
            </a:r>
            <a:r>
              <a:rPr lang="en-US" altLang="zh-CN" dirty="0"/>
              <a:t>Visual studio</a:t>
            </a:r>
            <a:r>
              <a:rPr lang="zh-CN" altLang="en-US" dirty="0"/>
              <a:t>的一部分</a:t>
            </a:r>
          </a:p>
        </p:txBody>
      </p:sp>
      <p:pic>
        <p:nvPicPr>
          <p:cNvPr id="4" name="图片 3" descr="新建项目">
            <a:extLst>
              <a:ext uri="{FF2B5EF4-FFF2-40B4-BE49-F238E27FC236}">
                <a16:creationId xmlns:a16="http://schemas.microsoft.com/office/drawing/2014/main" id="{B732FB8B-9BCF-4C0A-B7F5-865AC46E15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2823" y="1689414"/>
            <a:ext cx="5453508" cy="5025222"/>
          </a:xfrm>
          <a:prstGeom prst="rect">
            <a:avLst/>
          </a:prstGeom>
        </p:spPr>
      </p:pic>
      <p:sp>
        <p:nvSpPr>
          <p:cNvPr id="6" name="椭圆 5">
            <a:extLst>
              <a:ext uri="{FF2B5EF4-FFF2-40B4-BE49-F238E27FC236}">
                <a16:creationId xmlns:a16="http://schemas.microsoft.com/office/drawing/2014/main" id="{49DCF629-7DD9-4D8E-81DE-9659DDFCA695}"/>
              </a:ext>
            </a:extLst>
          </p:cNvPr>
          <p:cNvSpPr/>
          <p:nvPr/>
        </p:nvSpPr>
        <p:spPr>
          <a:xfrm>
            <a:off x="1605676" y="2310641"/>
            <a:ext cx="911662" cy="755611"/>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07C0E80-24E3-4FEB-AAA4-F725F78EE515}"/>
              </a:ext>
            </a:extLst>
          </p:cNvPr>
          <p:cNvSpPr/>
          <p:nvPr/>
        </p:nvSpPr>
        <p:spPr>
          <a:xfrm>
            <a:off x="1572823" y="3687478"/>
            <a:ext cx="911662" cy="118567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21327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如何新建一个简单的控制台应用程序？</a:t>
            </a:r>
          </a:p>
        </p:txBody>
      </p:sp>
      <p:sp>
        <p:nvSpPr>
          <p:cNvPr id="3" name="内容占位符 2"/>
          <p:cNvSpPr>
            <a:spLocks noGrp="1"/>
          </p:cNvSpPr>
          <p:nvPr>
            <p:ph sz="half" idx="1"/>
          </p:nvPr>
        </p:nvSpPr>
        <p:spPr>
          <a:xfrm>
            <a:off x="323528" y="1772816"/>
            <a:ext cx="3797567" cy="4752528"/>
          </a:xfrm>
        </p:spPr>
        <p:txBody>
          <a:bodyPr/>
          <a:lstStyle/>
          <a:p>
            <a:r>
              <a:rPr lang="zh-CN" altLang="en-US" sz="2000" dirty="0"/>
              <a:t>所谓控制台应用程序（</a:t>
            </a:r>
            <a:r>
              <a:rPr lang="en-US" altLang="zh-CN" sz="2000" dirty="0"/>
              <a:t>console application</a:t>
            </a:r>
            <a:r>
              <a:rPr lang="zh-CN" altLang="en-US" sz="2000" dirty="0"/>
              <a:t>），指的是没有用户图形界面（窗体、按钮、菜单等）的，通过键盘输入参数或命令来运行的应用程序。</a:t>
            </a:r>
            <a:endParaRPr lang="en-US" altLang="zh-CN" sz="2000" dirty="0"/>
          </a:p>
          <a:p>
            <a:r>
              <a:rPr lang="zh-CN" altLang="en-US" sz="2000" dirty="0"/>
              <a:t>新建的过程，首先是在“文件”菜单中选择如“新建”</a:t>
            </a:r>
            <a:r>
              <a:rPr lang="en-US" altLang="zh-CN" sz="2000" dirty="0"/>
              <a:t>&gt;&gt;</a:t>
            </a:r>
            <a:r>
              <a:rPr lang="zh-CN" altLang="en-US" sz="2000" dirty="0"/>
              <a:t>“项目”，然后如步骤操作，别忘了第</a:t>
            </a:r>
            <a:r>
              <a:rPr lang="en-US" altLang="zh-CN" sz="2000" dirty="0"/>
              <a:t>3</a:t>
            </a:r>
            <a:r>
              <a:rPr lang="zh-CN" altLang="en-US" sz="2000" dirty="0"/>
              <a:t>步输入项目名称，第</a:t>
            </a:r>
            <a:r>
              <a:rPr lang="en-US" altLang="zh-CN" sz="2000" dirty="0"/>
              <a:t>4</a:t>
            </a:r>
            <a:r>
              <a:rPr lang="zh-CN" altLang="en-US" sz="2000" dirty="0"/>
              <a:t>步则指定该项目要存放到哪个位置。</a:t>
            </a:r>
            <a:endParaRPr lang="en-US" altLang="zh-CN" sz="2000" dirty="0"/>
          </a:p>
          <a:p>
            <a:r>
              <a:rPr lang="zh-CN" altLang="en-US" sz="2000" dirty="0"/>
              <a:t>简单起见，这里只显示如何新建“</a:t>
            </a:r>
            <a:r>
              <a:rPr lang="en-US" altLang="zh-CN" sz="2000" dirty="0"/>
              <a:t>windows</a:t>
            </a:r>
            <a:r>
              <a:rPr lang="zh-CN" altLang="en-US" sz="2000" dirty="0"/>
              <a:t>控制台应用程序”。</a:t>
            </a:r>
          </a:p>
        </p:txBody>
      </p:sp>
      <p:pic>
        <p:nvPicPr>
          <p:cNvPr id="7" name="内容占位符 6" descr="新建项目">
            <a:extLst>
              <a:ext uri="{FF2B5EF4-FFF2-40B4-BE49-F238E27FC236}">
                <a16:creationId xmlns:a16="http://schemas.microsoft.com/office/drawing/2014/main" id="{74F65B55-24B4-4137-BA0E-7452B5EB9B1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402262" y="2057401"/>
            <a:ext cx="4525458" cy="4555628"/>
          </a:xfrm>
        </p:spPr>
      </p:pic>
      <p:grpSp>
        <p:nvGrpSpPr>
          <p:cNvPr id="4" name="组合 20">
            <a:extLst>
              <a:ext uri="{FF2B5EF4-FFF2-40B4-BE49-F238E27FC236}">
                <a16:creationId xmlns:a16="http://schemas.microsoft.com/office/drawing/2014/main" id="{24FCC5B7-7A70-451E-88D7-C559DD6F1BF9}"/>
              </a:ext>
            </a:extLst>
          </p:cNvPr>
          <p:cNvGrpSpPr/>
          <p:nvPr/>
        </p:nvGrpSpPr>
        <p:grpSpPr>
          <a:xfrm>
            <a:off x="5256603" y="2491329"/>
            <a:ext cx="2676754" cy="4046356"/>
            <a:chOff x="7008803" y="2491329"/>
            <a:chExt cx="3569005" cy="4046356"/>
          </a:xfrm>
        </p:grpSpPr>
        <p:sp>
          <p:nvSpPr>
            <p:cNvPr id="8" name="椭圆 7">
              <a:extLst>
                <a:ext uri="{FF2B5EF4-FFF2-40B4-BE49-F238E27FC236}">
                  <a16:creationId xmlns:a16="http://schemas.microsoft.com/office/drawing/2014/main" id="{8CA1A71E-6B17-4EE5-8B46-813491039DC1}"/>
                </a:ext>
              </a:extLst>
            </p:cNvPr>
            <p:cNvSpPr/>
            <p:nvPr/>
          </p:nvSpPr>
          <p:spPr>
            <a:xfrm>
              <a:off x="7008803" y="2880086"/>
              <a:ext cx="174226" cy="1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9" name="椭圆 8">
              <a:extLst>
                <a:ext uri="{FF2B5EF4-FFF2-40B4-BE49-F238E27FC236}">
                  <a16:creationId xmlns:a16="http://schemas.microsoft.com/office/drawing/2014/main" id="{37F7DDF1-9E55-4831-864D-AF1CEFACEAA7}"/>
                </a:ext>
              </a:extLst>
            </p:cNvPr>
            <p:cNvSpPr/>
            <p:nvPr/>
          </p:nvSpPr>
          <p:spPr>
            <a:xfrm>
              <a:off x="9149704" y="2491329"/>
              <a:ext cx="174226" cy="1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10" name="椭圆 9">
              <a:extLst>
                <a:ext uri="{FF2B5EF4-FFF2-40B4-BE49-F238E27FC236}">
                  <a16:creationId xmlns:a16="http://schemas.microsoft.com/office/drawing/2014/main" id="{39DA5083-6278-45E6-8FB1-DC16C24FB2F6}"/>
                </a:ext>
              </a:extLst>
            </p:cNvPr>
            <p:cNvSpPr/>
            <p:nvPr/>
          </p:nvSpPr>
          <p:spPr>
            <a:xfrm>
              <a:off x="7627529" y="5557580"/>
              <a:ext cx="174226" cy="1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sp>
          <p:nvSpPr>
            <p:cNvPr id="11" name="椭圆 10">
              <a:extLst>
                <a:ext uri="{FF2B5EF4-FFF2-40B4-BE49-F238E27FC236}">
                  <a16:creationId xmlns:a16="http://schemas.microsoft.com/office/drawing/2014/main" id="{CDABB4AB-DD34-46A3-9F36-B3CFE9DD3F77}"/>
                </a:ext>
              </a:extLst>
            </p:cNvPr>
            <p:cNvSpPr/>
            <p:nvPr/>
          </p:nvSpPr>
          <p:spPr>
            <a:xfrm>
              <a:off x="8432420" y="5771123"/>
              <a:ext cx="174226" cy="1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a:t>
              </a:r>
              <a:endParaRPr lang="zh-CN" altLang="en-US" sz="1200" dirty="0"/>
            </a:p>
          </p:txBody>
        </p:sp>
        <p:sp>
          <p:nvSpPr>
            <p:cNvPr id="12" name="椭圆 11">
              <a:extLst>
                <a:ext uri="{FF2B5EF4-FFF2-40B4-BE49-F238E27FC236}">
                  <a16:creationId xmlns:a16="http://schemas.microsoft.com/office/drawing/2014/main" id="{A6EA38DE-D635-42F2-8FE4-D9FED48665E9}"/>
                </a:ext>
              </a:extLst>
            </p:cNvPr>
            <p:cNvSpPr/>
            <p:nvPr/>
          </p:nvSpPr>
          <p:spPr>
            <a:xfrm>
              <a:off x="10403582" y="6378897"/>
              <a:ext cx="174226" cy="15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5</a:t>
              </a:r>
              <a:endParaRPr lang="zh-CN" altLang="en-US" sz="1200" dirty="0"/>
            </a:p>
          </p:txBody>
        </p:sp>
        <p:cxnSp>
          <p:nvCxnSpPr>
            <p:cNvPr id="14" name="直接箭头连接符 13">
              <a:extLst>
                <a:ext uri="{FF2B5EF4-FFF2-40B4-BE49-F238E27FC236}">
                  <a16:creationId xmlns:a16="http://schemas.microsoft.com/office/drawing/2014/main" id="{011ADB0B-2A5D-4E07-9AE5-77C591A77A56}"/>
                </a:ext>
              </a:extLst>
            </p:cNvPr>
            <p:cNvCxnSpPr>
              <a:stCxn id="8" idx="6"/>
              <a:endCxn id="9" idx="2"/>
            </p:cNvCxnSpPr>
            <p:nvPr/>
          </p:nvCxnSpPr>
          <p:spPr>
            <a:xfrm flipV="1">
              <a:off x="7183029" y="2570723"/>
              <a:ext cx="1966675" cy="38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888B7FB-E65F-41C4-AAC0-88EADF979E71}"/>
                </a:ext>
              </a:extLst>
            </p:cNvPr>
            <p:cNvCxnSpPr>
              <a:stCxn id="9" idx="4"/>
              <a:endCxn id="10" idx="7"/>
            </p:cNvCxnSpPr>
            <p:nvPr/>
          </p:nvCxnSpPr>
          <p:spPr>
            <a:xfrm flipH="1">
              <a:off x="7776240" y="2650117"/>
              <a:ext cx="1460577" cy="2930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68E3673-4C2F-45AE-808E-CE4A8BA09336}"/>
                </a:ext>
              </a:extLst>
            </p:cNvPr>
            <p:cNvCxnSpPr>
              <a:stCxn id="10" idx="5"/>
              <a:endCxn id="11" idx="2"/>
            </p:cNvCxnSpPr>
            <p:nvPr/>
          </p:nvCxnSpPr>
          <p:spPr>
            <a:xfrm>
              <a:off x="7776240" y="5693114"/>
              <a:ext cx="656180" cy="15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9EFFF23-1FC4-4F24-B84C-95C0CE0752AA}"/>
                </a:ext>
              </a:extLst>
            </p:cNvPr>
            <p:cNvCxnSpPr>
              <a:stCxn id="11" idx="6"/>
              <a:endCxn id="12" idx="2"/>
            </p:cNvCxnSpPr>
            <p:nvPr/>
          </p:nvCxnSpPr>
          <p:spPr>
            <a:xfrm>
              <a:off x="8606646" y="5850517"/>
              <a:ext cx="1796936" cy="60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6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76ECCB-2529-4A92-A2C8-94C17108DF44}"/>
              </a:ext>
            </a:extLst>
          </p:cNvPr>
          <p:cNvSpPr>
            <a:spLocks noGrp="1"/>
          </p:cNvSpPr>
          <p:nvPr>
            <p:ph type="title"/>
          </p:nvPr>
        </p:nvSpPr>
        <p:spPr/>
        <p:txBody>
          <a:bodyPr/>
          <a:lstStyle/>
          <a:p>
            <a:r>
              <a:rPr lang="zh-CN" altLang="en-US" dirty="0"/>
              <a:t>默认控制台应用程序的文档结构</a:t>
            </a:r>
          </a:p>
        </p:txBody>
      </p:sp>
      <p:grpSp>
        <p:nvGrpSpPr>
          <p:cNvPr id="2" name="组合 8">
            <a:extLst>
              <a:ext uri="{FF2B5EF4-FFF2-40B4-BE49-F238E27FC236}">
                <a16:creationId xmlns:a16="http://schemas.microsoft.com/office/drawing/2014/main" id="{CD7F5A36-18BC-4BF9-A5EA-480DBC0FA32E}"/>
              </a:ext>
            </a:extLst>
          </p:cNvPr>
          <p:cNvGrpSpPr/>
          <p:nvPr/>
        </p:nvGrpSpPr>
        <p:grpSpPr>
          <a:xfrm>
            <a:off x="62397" y="1756631"/>
            <a:ext cx="6081057" cy="4572468"/>
            <a:chOff x="586938" y="1871615"/>
            <a:chExt cx="8108076" cy="4572468"/>
          </a:xfrm>
        </p:grpSpPr>
        <p:grpSp>
          <p:nvGrpSpPr>
            <p:cNvPr id="6" name="组合 6">
              <a:extLst>
                <a:ext uri="{FF2B5EF4-FFF2-40B4-BE49-F238E27FC236}">
                  <a16:creationId xmlns:a16="http://schemas.microsoft.com/office/drawing/2014/main" id="{1711024A-5A6F-4BE7-B193-9124501A229F}"/>
                </a:ext>
              </a:extLst>
            </p:cNvPr>
            <p:cNvGrpSpPr/>
            <p:nvPr/>
          </p:nvGrpSpPr>
          <p:grpSpPr>
            <a:xfrm>
              <a:off x="586938" y="1871615"/>
              <a:ext cx="8108076" cy="4572468"/>
              <a:chOff x="586938" y="1871615"/>
              <a:chExt cx="8108076" cy="4572468"/>
            </a:xfrm>
          </p:grpSpPr>
          <p:pic>
            <p:nvPicPr>
              <p:cNvPr id="3" name="图片 2" descr="Hello World - Microsoft Visual Studio ">
                <a:extLst>
                  <a:ext uri="{FF2B5EF4-FFF2-40B4-BE49-F238E27FC236}">
                    <a16:creationId xmlns:a16="http://schemas.microsoft.com/office/drawing/2014/main" id="{4CE72189-EA30-4CFF-A4B0-8C4C56D60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938" y="1871615"/>
                <a:ext cx="8108076" cy="4528158"/>
              </a:xfrm>
              <a:prstGeom prst="rect">
                <a:avLst/>
              </a:prstGeom>
            </p:spPr>
          </p:pic>
          <p:sp>
            <p:nvSpPr>
              <p:cNvPr id="4" name="文本框 3">
                <a:extLst>
                  <a:ext uri="{FF2B5EF4-FFF2-40B4-BE49-F238E27FC236}">
                    <a16:creationId xmlns:a16="http://schemas.microsoft.com/office/drawing/2014/main" id="{817D17E8-0189-44E6-89CA-EEDE22A9DED0}"/>
                  </a:ext>
                </a:extLst>
              </p:cNvPr>
              <p:cNvSpPr txBox="1"/>
              <p:nvPr/>
            </p:nvSpPr>
            <p:spPr>
              <a:xfrm>
                <a:off x="744662" y="5705419"/>
                <a:ext cx="7512316" cy="738664"/>
              </a:xfrm>
              <a:prstGeom prst="rect">
                <a:avLst/>
              </a:prstGeom>
              <a:solidFill>
                <a:srgbClr val="FFFF00"/>
              </a:solidFill>
              <a:ln w="38100">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1400" dirty="0" err="1">
                    <a:solidFill>
                      <a:srgbClr val="FF0000"/>
                    </a:solidFill>
                  </a:rPr>
                  <a:t>stdafx.h</a:t>
                </a:r>
                <a:r>
                  <a:rPr lang="zh-CN" altLang="en-US" sz="1400" dirty="0">
                    <a:solidFill>
                      <a:srgbClr val="FF0000"/>
                    </a:solidFill>
                  </a:rPr>
                  <a:t>这个头文件，作用在于把同个项目所需要的各个头文件集中统一包含，从而同个项目的各个</a:t>
                </a:r>
                <a:r>
                  <a:rPr lang="en-US" altLang="zh-CN" sz="1400" dirty="0" err="1">
                    <a:solidFill>
                      <a:srgbClr val="FF0000"/>
                    </a:solidFill>
                  </a:rPr>
                  <a:t>cpp</a:t>
                </a:r>
                <a:r>
                  <a:rPr lang="zh-CN" altLang="en-US" sz="1400" dirty="0">
                    <a:solidFill>
                      <a:srgbClr val="FF0000"/>
                    </a:solidFill>
                  </a:rPr>
                  <a:t>文件就只需要包含这个  </a:t>
                </a:r>
                <a:r>
                  <a:rPr lang="en-US" altLang="zh-CN" sz="1400" dirty="0" err="1">
                    <a:solidFill>
                      <a:srgbClr val="FF0000"/>
                    </a:solidFill>
                  </a:rPr>
                  <a:t>stdafx.h</a:t>
                </a:r>
                <a:r>
                  <a:rPr lang="zh-CN" altLang="en-US" sz="1400" dirty="0">
                    <a:solidFill>
                      <a:srgbClr val="FF0000"/>
                    </a:solidFill>
                  </a:rPr>
                  <a:t>，而不需要分别去包含各个头文件。</a:t>
                </a:r>
              </a:p>
            </p:txBody>
          </p:sp>
        </p:grpSp>
        <p:sp>
          <p:nvSpPr>
            <p:cNvPr id="8" name="矩形: 圆角 7">
              <a:extLst>
                <a:ext uri="{FF2B5EF4-FFF2-40B4-BE49-F238E27FC236}">
                  <a16:creationId xmlns:a16="http://schemas.microsoft.com/office/drawing/2014/main" id="{1745E606-E393-4086-A346-A7585F64FAF0}"/>
                </a:ext>
              </a:extLst>
            </p:cNvPr>
            <p:cNvSpPr/>
            <p:nvPr/>
          </p:nvSpPr>
          <p:spPr>
            <a:xfrm>
              <a:off x="4112062" y="2918414"/>
              <a:ext cx="3307172" cy="59134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12">
            <a:extLst>
              <a:ext uri="{FF2B5EF4-FFF2-40B4-BE49-F238E27FC236}">
                <a16:creationId xmlns:a16="http://schemas.microsoft.com/office/drawing/2014/main" id="{08510324-6F2A-4BC1-B5D7-4ED2608F1685}"/>
              </a:ext>
            </a:extLst>
          </p:cNvPr>
          <p:cNvGrpSpPr/>
          <p:nvPr/>
        </p:nvGrpSpPr>
        <p:grpSpPr>
          <a:xfrm>
            <a:off x="971606" y="1907016"/>
            <a:ext cx="6081057" cy="4535579"/>
            <a:chOff x="1400803" y="2057401"/>
            <a:chExt cx="8108076" cy="4535579"/>
          </a:xfrm>
        </p:grpSpPr>
        <p:pic>
          <p:nvPicPr>
            <p:cNvPr id="11" name="图片 10" descr="Hello World - Microsoft Visual Studio ">
              <a:extLst>
                <a:ext uri="{FF2B5EF4-FFF2-40B4-BE49-F238E27FC236}">
                  <a16:creationId xmlns:a16="http://schemas.microsoft.com/office/drawing/2014/main" id="{0BB430F6-EF5D-4B7E-A567-E2F7322C76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0803" y="2057401"/>
              <a:ext cx="8108076" cy="4528158"/>
            </a:xfrm>
            <a:prstGeom prst="rect">
              <a:avLst/>
            </a:prstGeom>
          </p:spPr>
        </p:pic>
        <p:sp>
          <p:nvSpPr>
            <p:cNvPr id="12" name="文本框 11">
              <a:extLst>
                <a:ext uri="{FF2B5EF4-FFF2-40B4-BE49-F238E27FC236}">
                  <a16:creationId xmlns:a16="http://schemas.microsoft.com/office/drawing/2014/main" id="{B38743D4-19BC-40AF-BF0B-AB4593FE44F4}"/>
                </a:ext>
              </a:extLst>
            </p:cNvPr>
            <p:cNvSpPr txBox="1"/>
            <p:nvPr/>
          </p:nvSpPr>
          <p:spPr>
            <a:xfrm>
              <a:off x="1698683" y="5207985"/>
              <a:ext cx="7512316" cy="1384995"/>
            </a:xfrm>
            <a:prstGeom prst="rect">
              <a:avLst/>
            </a:prstGeom>
            <a:solidFill>
              <a:srgbClr val="FFFF00"/>
            </a:solidFill>
            <a:ln w="38100">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1400" dirty="0">
                  <a:solidFill>
                    <a:srgbClr val="FF0000"/>
                  </a:solidFill>
                </a:rPr>
                <a:t>Stdafx.cpp </a:t>
              </a:r>
              <a:r>
                <a:rPr lang="zh-CN" altLang="en-US" sz="1400" dirty="0">
                  <a:solidFill>
                    <a:srgbClr val="FF0000"/>
                  </a:solidFill>
                </a:rPr>
                <a:t>和 </a:t>
              </a:r>
              <a:r>
                <a:rPr lang="en-US" altLang="zh-CN" sz="1400" dirty="0" err="1">
                  <a:solidFill>
                    <a:srgbClr val="FF0000"/>
                  </a:solidFill>
                </a:rPr>
                <a:t>stdafx.h</a:t>
              </a:r>
              <a:r>
                <a:rPr lang="en-US" altLang="zh-CN" sz="1400" dirty="0">
                  <a:solidFill>
                    <a:srgbClr val="FF0000"/>
                  </a:solidFill>
                </a:rPr>
                <a:t> </a:t>
              </a:r>
              <a:r>
                <a:rPr lang="zh-CN" altLang="en-US" sz="1400" dirty="0">
                  <a:solidFill>
                    <a:srgbClr val="FF0000"/>
                  </a:solidFill>
                </a:rPr>
                <a:t>同名，其中仅包含  </a:t>
              </a:r>
              <a:r>
                <a:rPr lang="en-US" altLang="zh-CN" sz="1400" dirty="0" err="1">
                  <a:solidFill>
                    <a:srgbClr val="FF0000"/>
                  </a:solidFill>
                </a:rPr>
                <a:t>stdafx.h</a:t>
              </a:r>
              <a:r>
                <a:rPr lang="zh-CN" altLang="en-US" sz="1400" dirty="0">
                  <a:solidFill>
                    <a:srgbClr val="FF0000"/>
                  </a:solidFill>
                </a:rPr>
                <a:t>文件。这个的作用，是使得编译器首先将</a:t>
              </a:r>
              <a:r>
                <a:rPr lang="en-US" altLang="zh-CN" sz="1400" dirty="0" err="1">
                  <a:solidFill>
                    <a:srgbClr val="FF0000"/>
                  </a:solidFill>
                </a:rPr>
                <a:t>stdafx.h</a:t>
              </a:r>
              <a:r>
                <a:rPr lang="zh-CN" altLang="en-US" sz="1400" dirty="0">
                  <a:solidFill>
                    <a:srgbClr val="FF0000"/>
                  </a:solidFill>
                </a:rPr>
                <a:t>里涉及到的各个头文件进行预编译，然后链接到整个项目中。</a:t>
              </a:r>
              <a:endParaRPr lang="en-US" altLang="zh-CN" sz="1400" dirty="0">
                <a:solidFill>
                  <a:srgbClr val="FF0000"/>
                </a:solidFill>
              </a:endParaRPr>
            </a:p>
            <a:p>
              <a:r>
                <a:rPr lang="en-US" altLang="zh-CN" sz="1400" dirty="0">
                  <a:solidFill>
                    <a:srgbClr val="FF0000"/>
                  </a:solidFill>
                </a:rPr>
                <a:t>----</a:t>
              </a:r>
              <a:r>
                <a:rPr lang="zh-CN" altLang="en-US" sz="1400" dirty="0">
                  <a:solidFill>
                    <a:srgbClr val="FF0000"/>
                  </a:solidFill>
                </a:rPr>
                <a:t>开发中，如果</a:t>
              </a:r>
              <a:r>
                <a:rPr lang="en-US" altLang="zh-CN" sz="1400" dirty="0" err="1">
                  <a:solidFill>
                    <a:srgbClr val="FF0000"/>
                  </a:solidFill>
                </a:rPr>
                <a:t>stdafx.h</a:t>
              </a:r>
              <a:r>
                <a:rPr lang="zh-CN" altLang="en-US" sz="1400" dirty="0">
                  <a:solidFill>
                    <a:srgbClr val="FF0000"/>
                  </a:solidFill>
                </a:rPr>
                <a:t>没有修改，则不需要再对</a:t>
              </a:r>
              <a:r>
                <a:rPr lang="en-US" altLang="zh-CN" sz="1400" dirty="0" err="1">
                  <a:solidFill>
                    <a:srgbClr val="FF0000"/>
                  </a:solidFill>
                </a:rPr>
                <a:t>stdafx</a:t>
              </a:r>
              <a:r>
                <a:rPr lang="zh-CN" altLang="en-US" sz="1400" dirty="0">
                  <a:solidFill>
                    <a:srgbClr val="FF0000"/>
                  </a:solidFill>
                </a:rPr>
                <a:t>进行预编译</a:t>
              </a:r>
              <a:endParaRPr lang="en-US" altLang="zh-CN" sz="1400" dirty="0">
                <a:solidFill>
                  <a:srgbClr val="FF0000"/>
                </a:solidFill>
              </a:endParaRPr>
            </a:p>
            <a:p>
              <a:r>
                <a:rPr lang="en-US" altLang="zh-CN" sz="1400" dirty="0">
                  <a:solidFill>
                    <a:srgbClr val="FF0000"/>
                  </a:solidFill>
                </a:rPr>
                <a:t>----</a:t>
              </a:r>
              <a:r>
                <a:rPr lang="zh-CN" altLang="en-US" sz="1400" dirty="0">
                  <a:solidFill>
                    <a:srgbClr val="FF0000"/>
                  </a:solidFill>
                </a:rPr>
                <a:t>如果修改了</a:t>
              </a:r>
              <a:r>
                <a:rPr lang="en-US" altLang="zh-CN" sz="1400" dirty="0" err="1">
                  <a:solidFill>
                    <a:srgbClr val="FF0000"/>
                  </a:solidFill>
                </a:rPr>
                <a:t>stdafx.h</a:t>
              </a:r>
              <a:r>
                <a:rPr lang="zh-CN" altLang="en-US" sz="1400" dirty="0">
                  <a:solidFill>
                    <a:srgbClr val="FF0000"/>
                  </a:solidFill>
                </a:rPr>
                <a:t>，则会重新预编译</a:t>
              </a:r>
              <a:r>
                <a:rPr lang="en-US" altLang="zh-CN" sz="1400" dirty="0" err="1">
                  <a:solidFill>
                    <a:srgbClr val="FF0000"/>
                  </a:solidFill>
                </a:rPr>
                <a:t>stdafx</a:t>
              </a:r>
              <a:r>
                <a:rPr lang="zh-CN" altLang="en-US" sz="1400" dirty="0">
                  <a:solidFill>
                    <a:srgbClr val="FF0000"/>
                  </a:solidFill>
                </a:rPr>
                <a:t>。</a:t>
              </a:r>
              <a:endParaRPr lang="en-US" altLang="zh-CN" sz="1400" dirty="0">
                <a:solidFill>
                  <a:srgbClr val="FF0000"/>
                </a:solidFill>
              </a:endParaRPr>
            </a:p>
            <a:p>
              <a:r>
                <a:rPr lang="zh-CN" altLang="en-US" sz="1400" dirty="0">
                  <a:solidFill>
                    <a:srgbClr val="FF0000"/>
                  </a:solidFill>
                </a:rPr>
                <a:t>这个形式可以大大节省预编译时间</a:t>
              </a:r>
              <a:endParaRPr lang="en-US" altLang="zh-CN" sz="1400" dirty="0">
                <a:solidFill>
                  <a:srgbClr val="FF0000"/>
                </a:solidFill>
              </a:endParaRPr>
            </a:p>
          </p:txBody>
        </p:sp>
      </p:grpSp>
      <p:grpSp>
        <p:nvGrpSpPr>
          <p:cNvPr id="9" name="组合 18">
            <a:extLst>
              <a:ext uri="{FF2B5EF4-FFF2-40B4-BE49-F238E27FC236}">
                <a16:creationId xmlns:a16="http://schemas.microsoft.com/office/drawing/2014/main" id="{E77204D8-21CC-46D6-AAE6-6EAC95DBBE22}"/>
              </a:ext>
            </a:extLst>
          </p:cNvPr>
          <p:cNvGrpSpPr/>
          <p:nvPr/>
        </p:nvGrpSpPr>
        <p:grpSpPr>
          <a:xfrm>
            <a:off x="1982113" y="2057401"/>
            <a:ext cx="6081057" cy="4528158"/>
            <a:chOff x="2752326" y="2057401"/>
            <a:chExt cx="8108076" cy="4528158"/>
          </a:xfrm>
        </p:grpSpPr>
        <p:pic>
          <p:nvPicPr>
            <p:cNvPr id="15" name="图片 14" descr="Hello World - Microsoft Visual Studio ">
              <a:extLst>
                <a:ext uri="{FF2B5EF4-FFF2-40B4-BE49-F238E27FC236}">
                  <a16:creationId xmlns:a16="http://schemas.microsoft.com/office/drawing/2014/main" id="{17144815-ADEE-4E01-BC02-A3EF03ADEA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2326" y="2057401"/>
              <a:ext cx="8108076" cy="4528158"/>
            </a:xfrm>
            <a:prstGeom prst="rect">
              <a:avLst/>
            </a:prstGeom>
          </p:spPr>
        </p:pic>
        <p:sp>
          <p:nvSpPr>
            <p:cNvPr id="16" name="文本框 15">
              <a:extLst>
                <a:ext uri="{FF2B5EF4-FFF2-40B4-BE49-F238E27FC236}">
                  <a16:creationId xmlns:a16="http://schemas.microsoft.com/office/drawing/2014/main" id="{3D02581E-7C42-47D0-928A-97EFEF17475D}"/>
                </a:ext>
              </a:extLst>
            </p:cNvPr>
            <p:cNvSpPr txBox="1"/>
            <p:nvPr/>
          </p:nvSpPr>
          <p:spPr>
            <a:xfrm>
              <a:off x="2997314" y="5585526"/>
              <a:ext cx="7512316" cy="523220"/>
            </a:xfrm>
            <a:prstGeom prst="rect">
              <a:avLst/>
            </a:prstGeom>
            <a:solidFill>
              <a:srgbClr val="FFFF00"/>
            </a:solidFill>
            <a:ln w="38100">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1400" dirty="0">
                  <a:solidFill>
                    <a:srgbClr val="FF0000"/>
                  </a:solidFill>
                </a:rPr>
                <a:t>Hello world.cpp</a:t>
              </a:r>
              <a:r>
                <a:rPr lang="zh-CN" altLang="en-US" sz="1400" dirty="0">
                  <a:solidFill>
                    <a:srgbClr val="FF0000"/>
                  </a:solidFill>
                </a:rPr>
                <a:t>，源代码文件，有</a:t>
              </a:r>
              <a:r>
                <a:rPr lang="en-US" altLang="zh-CN" sz="1400" dirty="0">
                  <a:solidFill>
                    <a:srgbClr val="FF0000"/>
                  </a:solidFill>
                </a:rPr>
                <a:t>main</a:t>
              </a:r>
              <a:r>
                <a:rPr lang="zh-CN" altLang="en-US" sz="1400" dirty="0">
                  <a:solidFill>
                    <a:srgbClr val="FF0000"/>
                  </a:solidFill>
                </a:rPr>
                <a:t>函数，是控制台应用程序入口。可以有多个</a:t>
              </a:r>
              <a:r>
                <a:rPr lang="en-US" altLang="zh-CN" sz="1400" dirty="0">
                  <a:solidFill>
                    <a:srgbClr val="FF0000"/>
                  </a:solidFill>
                </a:rPr>
                <a:t>CPP</a:t>
              </a:r>
              <a:r>
                <a:rPr lang="zh-CN" altLang="en-US" sz="1400" dirty="0">
                  <a:solidFill>
                    <a:srgbClr val="FF0000"/>
                  </a:solidFill>
                </a:rPr>
                <a:t>文件，但每个都要包括 </a:t>
              </a:r>
              <a:r>
                <a:rPr lang="en-US" altLang="zh-CN" sz="1400" dirty="0" err="1">
                  <a:solidFill>
                    <a:srgbClr val="FF0000"/>
                  </a:solidFill>
                </a:rPr>
                <a:t>stdafx.h</a:t>
              </a:r>
              <a:r>
                <a:rPr lang="en-US" altLang="zh-CN" sz="1400" dirty="0">
                  <a:solidFill>
                    <a:srgbClr val="FF0000"/>
                  </a:solidFill>
                </a:rPr>
                <a:t> </a:t>
              </a:r>
              <a:r>
                <a:rPr lang="zh-CN" altLang="en-US" sz="1400" dirty="0">
                  <a:solidFill>
                    <a:srgbClr val="FF0000"/>
                  </a:solidFill>
                </a:rPr>
                <a:t>头文件。</a:t>
              </a:r>
            </a:p>
          </p:txBody>
        </p:sp>
        <p:sp>
          <p:nvSpPr>
            <p:cNvPr id="18" name="矩形 17">
              <a:extLst>
                <a:ext uri="{FF2B5EF4-FFF2-40B4-BE49-F238E27FC236}">
                  <a16:creationId xmlns:a16="http://schemas.microsoft.com/office/drawing/2014/main" id="{6BF9823E-7F8F-4C82-9613-589DC0080795}"/>
                </a:ext>
              </a:extLst>
            </p:cNvPr>
            <p:cNvSpPr/>
            <p:nvPr/>
          </p:nvSpPr>
          <p:spPr>
            <a:xfrm>
              <a:off x="6307717" y="3559042"/>
              <a:ext cx="1708340" cy="3636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23">
            <a:extLst>
              <a:ext uri="{FF2B5EF4-FFF2-40B4-BE49-F238E27FC236}">
                <a16:creationId xmlns:a16="http://schemas.microsoft.com/office/drawing/2014/main" id="{2218F76B-BA5B-4B62-A9EF-1FE68ADA66AE}"/>
              </a:ext>
            </a:extLst>
          </p:cNvPr>
          <p:cNvGrpSpPr/>
          <p:nvPr/>
        </p:nvGrpSpPr>
        <p:grpSpPr>
          <a:xfrm>
            <a:off x="2938662" y="2207786"/>
            <a:ext cx="6081057" cy="4528158"/>
            <a:chOff x="3918216" y="2207786"/>
            <a:chExt cx="8108076" cy="4528158"/>
          </a:xfrm>
        </p:grpSpPr>
        <p:pic>
          <p:nvPicPr>
            <p:cNvPr id="21" name="图片 20" descr="Hello World - Microsoft Visual Studio ">
              <a:extLst>
                <a:ext uri="{FF2B5EF4-FFF2-40B4-BE49-F238E27FC236}">
                  <a16:creationId xmlns:a16="http://schemas.microsoft.com/office/drawing/2014/main" id="{D660FC9B-0C21-4564-BE3B-9FFA71B3C9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8216" y="2207786"/>
              <a:ext cx="8108076" cy="4528158"/>
            </a:xfrm>
            <a:prstGeom prst="rect">
              <a:avLst/>
            </a:prstGeom>
          </p:spPr>
        </p:pic>
        <p:sp>
          <p:nvSpPr>
            <p:cNvPr id="22" name="文本框 21">
              <a:extLst>
                <a:ext uri="{FF2B5EF4-FFF2-40B4-BE49-F238E27FC236}">
                  <a16:creationId xmlns:a16="http://schemas.microsoft.com/office/drawing/2014/main" id="{B39B6E73-8649-48C8-9E0B-9A2074BCF159}"/>
                </a:ext>
              </a:extLst>
            </p:cNvPr>
            <p:cNvSpPr txBox="1"/>
            <p:nvPr/>
          </p:nvSpPr>
          <p:spPr>
            <a:xfrm>
              <a:off x="4137234" y="5779124"/>
              <a:ext cx="7512316" cy="523220"/>
            </a:xfrm>
            <a:prstGeom prst="rect">
              <a:avLst/>
            </a:prstGeom>
            <a:solidFill>
              <a:srgbClr val="FFFF00"/>
            </a:solidFill>
            <a:ln w="38100">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altLang="zh-CN" sz="1400" dirty="0" err="1">
                  <a:solidFill>
                    <a:srgbClr val="FF0000"/>
                  </a:solidFill>
                </a:rPr>
                <a:t>Targetver.h</a:t>
              </a:r>
              <a:r>
                <a:rPr lang="zh-CN" altLang="en-US" sz="1400" dirty="0">
                  <a:solidFill>
                    <a:srgbClr val="FF0000"/>
                  </a:solidFill>
                </a:rPr>
                <a:t>。这个头文件用于应对不同</a:t>
              </a:r>
              <a:r>
                <a:rPr lang="en-US" altLang="zh-CN" sz="1400" dirty="0" err="1">
                  <a:solidFill>
                    <a:srgbClr val="FF0000"/>
                  </a:solidFill>
                </a:rPr>
                <a:t>Windwos</a:t>
              </a:r>
              <a:r>
                <a:rPr lang="zh-CN" altLang="en-US" sz="1400" dirty="0">
                  <a:solidFill>
                    <a:srgbClr val="FF0000"/>
                  </a:solidFill>
                </a:rPr>
                <a:t>平台的开发，一般不用管这个文件。该头文件也包括到了  </a:t>
              </a:r>
              <a:r>
                <a:rPr lang="en-US" altLang="zh-CN" sz="1400" dirty="0" err="1">
                  <a:solidFill>
                    <a:srgbClr val="FF0000"/>
                  </a:solidFill>
                </a:rPr>
                <a:t>stdafx.h</a:t>
              </a:r>
              <a:r>
                <a:rPr lang="en-US" altLang="zh-CN" sz="1400" dirty="0">
                  <a:solidFill>
                    <a:srgbClr val="FF0000"/>
                  </a:solidFill>
                </a:rPr>
                <a:t> </a:t>
              </a:r>
              <a:r>
                <a:rPr lang="zh-CN" altLang="en-US" sz="1400" dirty="0">
                  <a:solidFill>
                    <a:srgbClr val="FF0000"/>
                  </a:solidFill>
                </a:rPr>
                <a:t>里。 </a:t>
              </a:r>
            </a:p>
          </p:txBody>
        </p:sp>
        <p:sp>
          <p:nvSpPr>
            <p:cNvPr id="23" name="矩形 22">
              <a:extLst>
                <a:ext uri="{FF2B5EF4-FFF2-40B4-BE49-F238E27FC236}">
                  <a16:creationId xmlns:a16="http://schemas.microsoft.com/office/drawing/2014/main" id="{689A9C8D-46DD-4550-8157-6CC15BC081DE}"/>
                </a:ext>
              </a:extLst>
            </p:cNvPr>
            <p:cNvSpPr/>
            <p:nvPr/>
          </p:nvSpPr>
          <p:spPr>
            <a:xfrm>
              <a:off x="7304249" y="3740873"/>
              <a:ext cx="4345301" cy="5792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904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8DC73-5A6F-44A1-9461-2F19CCD87F17}"/>
              </a:ext>
            </a:extLst>
          </p:cNvPr>
          <p:cNvSpPr>
            <a:spLocks noGrp="1"/>
          </p:cNvSpPr>
          <p:nvPr>
            <p:ph type="title"/>
          </p:nvPr>
        </p:nvSpPr>
        <p:spPr/>
        <p:txBody>
          <a:bodyPr/>
          <a:lstStyle/>
          <a:p>
            <a:r>
              <a:rPr lang="en-US" altLang="zh-CN" dirty="0"/>
              <a:t>HELLO WORLD!</a:t>
            </a:r>
            <a:endParaRPr lang="zh-CN" altLang="en-US" dirty="0"/>
          </a:p>
        </p:txBody>
      </p:sp>
      <p:pic>
        <p:nvPicPr>
          <p:cNvPr id="6" name="图片 5" descr="D:\CPP Projects\chapter 1\Hello World\Debug\Hello World.exe">
            <a:extLst>
              <a:ext uri="{FF2B5EF4-FFF2-40B4-BE49-F238E27FC236}">
                <a16:creationId xmlns:a16="http://schemas.microsoft.com/office/drawing/2014/main" id="{8353B929-09D3-4714-B464-A7FE0B28A0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1215" y="2533386"/>
            <a:ext cx="3463427" cy="2651865"/>
          </a:xfrm>
          <a:prstGeom prst="rect">
            <a:avLst/>
          </a:prstGeo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4308"/>
            <a:ext cx="51339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18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99592" y="692696"/>
            <a:ext cx="7772400" cy="1362075"/>
          </a:xfrm>
        </p:spPr>
        <p:txBody>
          <a:bodyPr/>
          <a:lstStyle/>
          <a:p>
            <a:r>
              <a:rPr lang="zh-CN" altLang="en-US" dirty="0"/>
              <a:t>编译预处理</a:t>
            </a:r>
          </a:p>
        </p:txBody>
      </p:sp>
      <p:sp>
        <p:nvSpPr>
          <p:cNvPr id="2" name="文本占位符 1"/>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1372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头文件</a:t>
            </a:r>
          </a:p>
        </p:txBody>
      </p:sp>
      <p:sp>
        <p:nvSpPr>
          <p:cNvPr id="3" name="内容占位符 2"/>
          <p:cNvSpPr>
            <a:spLocks noGrp="1"/>
          </p:cNvSpPr>
          <p:nvPr>
            <p:ph idx="1"/>
          </p:nvPr>
        </p:nvSpPr>
        <p:spPr>
          <a:xfrm>
            <a:off x="457200" y="1600200"/>
            <a:ext cx="8229600" cy="4997152"/>
          </a:xfrm>
        </p:spPr>
        <p:txBody>
          <a:bodyPr/>
          <a:lstStyle/>
          <a:p>
            <a:r>
              <a:rPr lang="en-US" altLang="zh-CN" sz="2400" dirty="0"/>
              <a:t>C/C++</a:t>
            </a:r>
            <a:r>
              <a:rPr lang="zh-CN" altLang="en-US" sz="2400" dirty="0"/>
              <a:t>中的头文件，包含大量的符号常量定义、函数的说明等。例如：</a:t>
            </a:r>
            <a:endParaRPr lang="en-US" altLang="zh-CN" sz="2400" dirty="0"/>
          </a:p>
          <a:p>
            <a:pPr lvl="1"/>
            <a:r>
              <a:rPr lang="en-US" altLang="zh-CN" sz="2000" dirty="0" err="1"/>
              <a:t>cin</a:t>
            </a:r>
            <a:r>
              <a:rPr lang="en-US" altLang="zh-CN" sz="2000" dirty="0"/>
              <a:t>/</a:t>
            </a:r>
            <a:r>
              <a:rPr lang="en-US" altLang="zh-CN" sz="2000" dirty="0" err="1"/>
              <a:t>cout</a:t>
            </a:r>
            <a:r>
              <a:rPr lang="zh-CN" altLang="en-US" sz="2000" dirty="0"/>
              <a:t>对象的使用形式是在</a:t>
            </a:r>
            <a:r>
              <a:rPr lang="en-US" altLang="zh-CN" sz="2000" dirty="0" err="1"/>
              <a:t>iostream</a:t>
            </a:r>
            <a:r>
              <a:rPr lang="zh-CN" altLang="en-US" sz="2000" dirty="0"/>
              <a:t>这个头文件里说明的；</a:t>
            </a:r>
            <a:endParaRPr lang="en-US" altLang="zh-CN" sz="2000" dirty="0"/>
          </a:p>
          <a:p>
            <a:pPr lvl="1"/>
            <a:r>
              <a:rPr lang="en-US" altLang="zh-CN" sz="2000" dirty="0" err="1"/>
              <a:t>printf</a:t>
            </a:r>
            <a:r>
              <a:rPr lang="en-US" altLang="zh-CN" sz="2000" dirty="0"/>
              <a:t>/</a:t>
            </a:r>
            <a:r>
              <a:rPr lang="en-US" altLang="zh-CN" sz="2000" dirty="0" err="1"/>
              <a:t>scanf</a:t>
            </a:r>
            <a:r>
              <a:rPr lang="zh-CN" altLang="en-US" sz="2000" dirty="0"/>
              <a:t>是在</a:t>
            </a:r>
            <a:r>
              <a:rPr lang="en-US" altLang="zh-CN" sz="2000" dirty="0" err="1"/>
              <a:t>cstdio</a:t>
            </a:r>
            <a:r>
              <a:rPr lang="zh-CN" altLang="en-US" sz="2000" dirty="0"/>
              <a:t>这个头文件里说明的。</a:t>
            </a:r>
            <a:endParaRPr lang="en-US" altLang="zh-CN" sz="2000" dirty="0"/>
          </a:p>
          <a:p>
            <a:r>
              <a:rPr lang="zh-CN" altLang="en-US" sz="2400" dirty="0"/>
              <a:t>需要用到这些头文件时，必须用 </a:t>
            </a:r>
            <a:r>
              <a:rPr lang="en-US" altLang="zh-CN" sz="2400" dirty="0"/>
              <a:t>#include </a:t>
            </a:r>
            <a:r>
              <a:rPr lang="zh-CN" altLang="en-US" sz="2400" dirty="0"/>
              <a:t>这个预处理命令，其功能是将指定的文件嵌入到文件</a:t>
            </a:r>
            <a:r>
              <a:rPr lang="en-US" altLang="zh-CN" sz="2400" dirty="0"/>
              <a:t>#include</a:t>
            </a:r>
            <a:r>
              <a:rPr lang="zh-CN" altLang="en-US" sz="2400" dirty="0"/>
              <a:t>命令所在的地方，取代该命令，从而把指定的文件和当前的源程序文件</a:t>
            </a:r>
            <a:r>
              <a:rPr lang="zh-CN" altLang="en-US" sz="2400" dirty="0">
                <a:solidFill>
                  <a:schemeClr val="accent2"/>
                </a:solidFill>
              </a:rPr>
              <a:t>连接</a:t>
            </a:r>
            <a:r>
              <a:rPr lang="zh-CN" altLang="en-US" sz="2400" dirty="0"/>
              <a:t>成一个完整的源文件。</a:t>
            </a:r>
            <a:endParaRPr lang="en-US" altLang="zh-CN" sz="2400" dirty="0"/>
          </a:p>
          <a:p>
            <a:pPr lvl="1"/>
            <a:r>
              <a:rPr lang="zh-CN" altLang="en-US" sz="2000" dirty="0"/>
              <a:t>（</a:t>
            </a:r>
            <a:r>
              <a:rPr lang="en-US" altLang="zh-CN" sz="2000" dirty="0"/>
              <a:t>1</a:t>
            </a:r>
            <a:r>
              <a:rPr lang="zh-CN" altLang="en-US" sz="2000" dirty="0"/>
              <a:t>）</a:t>
            </a:r>
            <a:r>
              <a:rPr lang="en-US" altLang="zh-CN" sz="2000" dirty="0"/>
              <a:t>#include “</a:t>
            </a:r>
            <a:r>
              <a:rPr lang="zh-CN" altLang="en-US" sz="2000" dirty="0"/>
              <a:t>文件名</a:t>
            </a:r>
            <a:r>
              <a:rPr lang="en-US" altLang="zh-CN" sz="2000" dirty="0"/>
              <a:t>” </a:t>
            </a:r>
            <a:r>
              <a:rPr lang="zh-CN" altLang="en-US" sz="2000" dirty="0"/>
              <a:t>。双引号时，预处理程序首先在当前文件所在的文件目录中寻找头文件，若找不到时，才到系统指定的文件夹中查找。</a:t>
            </a:r>
            <a:endParaRPr lang="en-US" altLang="zh-CN" sz="2000" dirty="0"/>
          </a:p>
          <a:p>
            <a:pPr lvl="1"/>
            <a:r>
              <a:rPr lang="zh-CN" altLang="en-US" sz="2000" dirty="0"/>
              <a:t>（</a:t>
            </a:r>
            <a:r>
              <a:rPr lang="en-US" altLang="zh-CN" sz="2000" dirty="0"/>
              <a:t>2</a:t>
            </a:r>
            <a:r>
              <a:rPr lang="zh-CN" altLang="en-US" sz="2000" dirty="0"/>
              <a:t>）</a:t>
            </a:r>
            <a:r>
              <a:rPr lang="en-US" altLang="zh-CN" sz="2000" dirty="0"/>
              <a:t>#include &lt;</a:t>
            </a:r>
            <a:r>
              <a:rPr lang="zh-CN" altLang="en-US" sz="2000" dirty="0"/>
              <a:t>文件名</a:t>
            </a:r>
            <a:r>
              <a:rPr lang="en-US" altLang="zh-CN" sz="2000" dirty="0"/>
              <a:t>&gt;</a:t>
            </a:r>
            <a:r>
              <a:rPr lang="zh-CN" altLang="en-US" sz="2000" dirty="0"/>
              <a:t>。尖括号时，仅在系统指定的文件夹中寻找。</a:t>
            </a:r>
          </a:p>
        </p:txBody>
      </p:sp>
    </p:spTree>
    <p:extLst>
      <p:ext uri="{BB962C8B-B14F-4D97-AF65-F5344CB8AC3E}">
        <p14:creationId xmlns:p14="http://schemas.microsoft.com/office/powerpoint/2010/main" val="399752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0FBC04-2831-4D2D-AD31-A938F84EE6B8}"/>
              </a:ext>
            </a:extLst>
          </p:cNvPr>
          <p:cNvSpPr>
            <a:spLocks noGrp="1"/>
          </p:cNvSpPr>
          <p:nvPr>
            <p:ph idx="1"/>
          </p:nvPr>
        </p:nvSpPr>
        <p:spPr>
          <a:xfrm>
            <a:off x="514350" y="1988841"/>
            <a:ext cx="8115300" cy="4229846"/>
          </a:xfrm>
        </p:spPr>
        <p:txBody>
          <a:bodyPr>
            <a:normAutofit fontScale="70000" lnSpcReduction="20000"/>
          </a:bodyPr>
          <a:lstStyle/>
          <a:p>
            <a:r>
              <a:rPr lang="en-US" altLang="zh-CN" dirty="0"/>
              <a:t>namespace</a:t>
            </a:r>
            <a:r>
              <a:rPr lang="zh-CN" altLang="en-US" dirty="0"/>
              <a:t>，名称空间。在大型程序编写中，</a:t>
            </a:r>
            <a:r>
              <a:rPr lang="en-US" altLang="zh-CN" dirty="0"/>
              <a:t>namespace</a:t>
            </a:r>
            <a:r>
              <a:rPr lang="zh-CN" altLang="en-US" dirty="0"/>
              <a:t>用来处理不同来源的软件产品中的名称冲突问题。</a:t>
            </a:r>
            <a:endParaRPr lang="en-US" altLang="zh-CN" dirty="0"/>
          </a:p>
          <a:p>
            <a:endParaRPr lang="en-US" altLang="zh-CN" dirty="0"/>
          </a:p>
          <a:p>
            <a:endParaRPr lang="en-US" altLang="zh-CN" dirty="0"/>
          </a:p>
          <a:p>
            <a:endParaRPr lang="en-US" altLang="zh-CN" dirty="0"/>
          </a:p>
          <a:p>
            <a:r>
              <a:rPr lang="zh-CN" altLang="en-US" dirty="0"/>
              <a:t>调用上述两个函数时，为了区别，必须说明是调用“</a:t>
            </a:r>
            <a:r>
              <a:rPr lang="en-US" altLang="zh-CN" dirty="0" err="1"/>
              <a:t>ALib</a:t>
            </a:r>
            <a:r>
              <a:rPr lang="zh-CN" altLang="en-US" dirty="0"/>
              <a:t>的</a:t>
            </a:r>
            <a:r>
              <a:rPr lang="en-US" altLang="zh-CN" dirty="0" err="1"/>
              <a:t>abc</a:t>
            </a:r>
            <a:r>
              <a:rPr lang="zh-CN" altLang="en-US" dirty="0"/>
              <a:t>函数”，还是“</a:t>
            </a:r>
            <a:r>
              <a:rPr lang="en-US" altLang="zh-CN" dirty="0" err="1"/>
              <a:t>BLib</a:t>
            </a:r>
            <a:r>
              <a:rPr lang="zh-CN" altLang="en-US" dirty="0"/>
              <a:t>的</a:t>
            </a:r>
            <a:r>
              <a:rPr lang="en-US" altLang="zh-CN" dirty="0" err="1"/>
              <a:t>abc</a:t>
            </a:r>
            <a:r>
              <a:rPr lang="zh-CN" altLang="en-US" dirty="0"/>
              <a:t>函数”。</a:t>
            </a:r>
            <a:endParaRPr lang="en-US" altLang="zh-CN" dirty="0"/>
          </a:p>
          <a:p>
            <a:pPr lvl="1"/>
            <a:r>
              <a:rPr lang="en-US" altLang="zh-CN" dirty="0" err="1"/>
              <a:t>ALib</a:t>
            </a:r>
            <a:r>
              <a:rPr lang="en-US" altLang="zh-CN" dirty="0"/>
              <a:t>::</a:t>
            </a:r>
            <a:r>
              <a:rPr lang="en-US" altLang="zh-CN" dirty="0" err="1"/>
              <a:t>abc</a:t>
            </a:r>
            <a:r>
              <a:rPr lang="en-US" altLang="zh-CN" dirty="0"/>
              <a:t>();</a:t>
            </a:r>
          </a:p>
          <a:p>
            <a:pPr lvl="1"/>
            <a:r>
              <a:rPr lang="en-US" altLang="zh-CN" dirty="0" err="1"/>
              <a:t>BLib</a:t>
            </a:r>
            <a:r>
              <a:rPr lang="en-US" altLang="zh-CN" dirty="0"/>
              <a:t>::</a:t>
            </a:r>
            <a:r>
              <a:rPr lang="en-US" altLang="zh-CN" dirty="0" err="1"/>
              <a:t>abc</a:t>
            </a:r>
            <a:r>
              <a:rPr lang="en-US" altLang="zh-CN" dirty="0"/>
              <a:t>();</a:t>
            </a:r>
          </a:p>
          <a:p>
            <a:r>
              <a:rPr lang="en-US" altLang="zh-CN" dirty="0"/>
              <a:t>C++</a:t>
            </a:r>
            <a:r>
              <a:rPr lang="zh-CN" altLang="en-US" dirty="0"/>
              <a:t>标准里规定的类、函数、变量等名称，统一放在</a:t>
            </a:r>
            <a:r>
              <a:rPr lang="en-US" altLang="zh-CN" dirty="0" err="1"/>
              <a:t>std</a:t>
            </a:r>
            <a:r>
              <a:rPr lang="zh-CN" altLang="en-US" dirty="0"/>
              <a:t>这个名称空间中，当用</a:t>
            </a:r>
            <a:r>
              <a:rPr lang="en-US" altLang="zh-CN" dirty="0"/>
              <a:t>using namespace </a:t>
            </a:r>
            <a:r>
              <a:rPr lang="en-US" altLang="zh-CN" dirty="0" err="1"/>
              <a:t>std</a:t>
            </a:r>
            <a:r>
              <a:rPr lang="zh-CN" altLang="en-US" dirty="0"/>
              <a:t>时，意味着当编译器碰到某个名称时，会在该</a:t>
            </a:r>
            <a:r>
              <a:rPr lang="en-US" altLang="zh-CN" dirty="0" err="1"/>
              <a:t>std</a:t>
            </a:r>
            <a:r>
              <a:rPr lang="zh-CN" altLang="en-US" dirty="0"/>
              <a:t>中寻找该名称的定义。</a:t>
            </a:r>
          </a:p>
        </p:txBody>
      </p:sp>
      <p:sp>
        <p:nvSpPr>
          <p:cNvPr id="2" name="标题 1">
            <a:extLst>
              <a:ext uri="{FF2B5EF4-FFF2-40B4-BE49-F238E27FC236}">
                <a16:creationId xmlns:a16="http://schemas.microsoft.com/office/drawing/2014/main" id="{69EAFC33-FFC0-406B-B298-0C2D1A1BB784}"/>
              </a:ext>
            </a:extLst>
          </p:cNvPr>
          <p:cNvSpPr>
            <a:spLocks noGrp="1"/>
          </p:cNvSpPr>
          <p:nvPr>
            <p:ph type="title"/>
          </p:nvPr>
        </p:nvSpPr>
        <p:spPr/>
        <p:txBody>
          <a:bodyPr/>
          <a:lstStyle/>
          <a:p>
            <a:r>
              <a:rPr lang="en-US" altLang="zh-CN" cap="none" dirty="0"/>
              <a:t>using namespace </a:t>
            </a:r>
            <a:r>
              <a:rPr lang="en-US" altLang="zh-CN" cap="none" dirty="0" err="1"/>
              <a:t>std</a:t>
            </a:r>
            <a:r>
              <a:rPr lang="en-US" altLang="zh-CN" cap="none" dirty="0"/>
              <a:t>;</a:t>
            </a:r>
            <a:endParaRPr lang="zh-CN" altLang="en-US" cap="none" dirty="0"/>
          </a:p>
        </p:txBody>
      </p:sp>
      <p:sp>
        <p:nvSpPr>
          <p:cNvPr id="4" name="矩形: 折角 3">
            <a:extLst>
              <a:ext uri="{FF2B5EF4-FFF2-40B4-BE49-F238E27FC236}">
                <a16:creationId xmlns:a16="http://schemas.microsoft.com/office/drawing/2014/main" id="{D2D1F1F9-D996-400E-B3DA-0BC869CFB9CD}"/>
              </a:ext>
            </a:extLst>
          </p:cNvPr>
          <p:cNvSpPr/>
          <p:nvPr/>
        </p:nvSpPr>
        <p:spPr>
          <a:xfrm>
            <a:off x="2171700" y="2564904"/>
            <a:ext cx="2258622" cy="963679"/>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rgbClr val="FF0000"/>
                </a:solidFill>
              </a:rPr>
              <a:t>厂商</a:t>
            </a:r>
            <a:r>
              <a:rPr lang="en-US" altLang="zh-CN" sz="1600" dirty="0">
                <a:solidFill>
                  <a:srgbClr val="FF0000"/>
                </a:solidFill>
              </a:rPr>
              <a:t>A</a:t>
            </a:r>
            <a:r>
              <a:rPr lang="zh-CN" altLang="en-US" sz="1600" dirty="0">
                <a:solidFill>
                  <a:srgbClr val="FF0000"/>
                </a:solidFill>
              </a:rPr>
              <a:t>的命名空间</a:t>
            </a:r>
            <a:r>
              <a:rPr lang="en-US" altLang="zh-CN" sz="1600" dirty="0" err="1">
                <a:solidFill>
                  <a:srgbClr val="FF0000"/>
                </a:solidFill>
              </a:rPr>
              <a:t>ALib</a:t>
            </a:r>
            <a:endParaRPr lang="en-US" altLang="zh-CN" sz="1600" dirty="0">
              <a:solidFill>
                <a:srgbClr val="FF0000"/>
              </a:solidFill>
            </a:endParaRPr>
          </a:p>
          <a:p>
            <a:endParaRPr lang="en-US" altLang="zh-CN" sz="1600" dirty="0">
              <a:solidFill>
                <a:srgbClr val="FF0000"/>
              </a:solidFill>
            </a:endParaRPr>
          </a:p>
          <a:p>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abc</a:t>
            </a:r>
            <a:r>
              <a:rPr lang="en-US" altLang="zh-CN" sz="1600" dirty="0">
                <a:solidFill>
                  <a:srgbClr val="FF0000"/>
                </a:solidFill>
              </a:rPr>
              <a:t>(</a:t>
            </a:r>
            <a:r>
              <a:rPr lang="en-US" altLang="zh-CN" sz="1600" dirty="0" err="1">
                <a:solidFill>
                  <a:srgbClr val="FF0000"/>
                </a:solidFill>
              </a:rPr>
              <a:t>int</a:t>
            </a:r>
            <a:r>
              <a:rPr lang="en-US" altLang="zh-CN" sz="1600" dirty="0">
                <a:solidFill>
                  <a:srgbClr val="FF0000"/>
                </a:solidFill>
              </a:rPr>
              <a:t> xx);</a:t>
            </a:r>
            <a:endParaRPr lang="zh-CN" altLang="en-US" sz="1600" dirty="0">
              <a:solidFill>
                <a:srgbClr val="FF0000"/>
              </a:solidFill>
            </a:endParaRPr>
          </a:p>
        </p:txBody>
      </p:sp>
      <p:sp>
        <p:nvSpPr>
          <p:cNvPr id="6" name="矩形: 折角 5">
            <a:extLst>
              <a:ext uri="{FF2B5EF4-FFF2-40B4-BE49-F238E27FC236}">
                <a16:creationId xmlns:a16="http://schemas.microsoft.com/office/drawing/2014/main" id="{F25CE331-20EF-4DA6-ADA9-203A343F5B26}"/>
              </a:ext>
            </a:extLst>
          </p:cNvPr>
          <p:cNvSpPr/>
          <p:nvPr/>
        </p:nvSpPr>
        <p:spPr>
          <a:xfrm>
            <a:off x="4771855" y="2564904"/>
            <a:ext cx="2258623" cy="963679"/>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rgbClr val="FF0000"/>
                </a:solidFill>
              </a:rPr>
              <a:t>厂商</a:t>
            </a:r>
            <a:r>
              <a:rPr lang="en-US" altLang="zh-CN" sz="1600" dirty="0">
                <a:solidFill>
                  <a:srgbClr val="FF0000"/>
                </a:solidFill>
              </a:rPr>
              <a:t>B</a:t>
            </a:r>
            <a:r>
              <a:rPr lang="zh-CN" altLang="en-US" sz="1600" dirty="0">
                <a:solidFill>
                  <a:srgbClr val="FF0000"/>
                </a:solidFill>
              </a:rPr>
              <a:t>的命名空间</a:t>
            </a:r>
            <a:r>
              <a:rPr lang="en-US" altLang="zh-CN" sz="1600" dirty="0" err="1">
                <a:solidFill>
                  <a:srgbClr val="FF0000"/>
                </a:solidFill>
              </a:rPr>
              <a:t>BLib</a:t>
            </a:r>
            <a:endParaRPr lang="en-US" altLang="zh-CN" sz="1600" dirty="0">
              <a:solidFill>
                <a:srgbClr val="FF0000"/>
              </a:solidFill>
            </a:endParaRPr>
          </a:p>
          <a:p>
            <a:endParaRPr lang="en-US" altLang="zh-CN" sz="1600" dirty="0">
              <a:solidFill>
                <a:srgbClr val="FF0000"/>
              </a:solidFill>
            </a:endParaRPr>
          </a:p>
          <a:p>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abc</a:t>
            </a:r>
            <a:r>
              <a:rPr lang="en-US" altLang="zh-CN" sz="1600" dirty="0">
                <a:solidFill>
                  <a:srgbClr val="FF0000"/>
                </a:solidFill>
              </a:rPr>
              <a:t>(</a:t>
            </a:r>
            <a:r>
              <a:rPr lang="en-US" altLang="zh-CN" sz="1600" dirty="0" err="1">
                <a:solidFill>
                  <a:srgbClr val="FF0000"/>
                </a:solidFill>
              </a:rPr>
              <a:t>int</a:t>
            </a:r>
            <a:r>
              <a:rPr lang="en-US" altLang="zh-CN" sz="1600" dirty="0">
                <a:solidFill>
                  <a:srgbClr val="FF0000"/>
                </a:solidFill>
              </a:rPr>
              <a:t> xx);</a:t>
            </a:r>
            <a:endParaRPr lang="zh-CN" altLang="en-US" sz="1600" dirty="0">
              <a:solidFill>
                <a:srgbClr val="FF0000"/>
              </a:solidFill>
            </a:endParaRPr>
          </a:p>
        </p:txBody>
      </p:sp>
    </p:spTree>
    <p:extLst>
      <p:ext uri="{BB962C8B-B14F-4D97-AF65-F5344CB8AC3E}">
        <p14:creationId xmlns:p14="http://schemas.microsoft.com/office/powerpoint/2010/main" val="106684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教学安排</a:t>
            </a:r>
          </a:p>
        </p:txBody>
      </p:sp>
      <p:sp>
        <p:nvSpPr>
          <p:cNvPr id="3" name="内容占位符 2"/>
          <p:cNvSpPr>
            <a:spLocks noGrp="1"/>
          </p:cNvSpPr>
          <p:nvPr>
            <p:ph idx="1"/>
          </p:nvPr>
        </p:nvSpPr>
        <p:spPr>
          <a:xfrm>
            <a:off x="457200" y="1600200"/>
            <a:ext cx="8229600" cy="4852988"/>
          </a:xfrm>
        </p:spPr>
        <p:txBody>
          <a:bodyPr rtlCol="0">
            <a:normAutofit fontScale="47500" lnSpcReduction="20000"/>
          </a:bodyPr>
          <a:lstStyle/>
          <a:p>
            <a:pPr fontAlgn="auto">
              <a:spcAft>
                <a:spcPts val="0"/>
              </a:spcAft>
              <a:buFont typeface="Arial" pitchFamily="34" charset="0"/>
              <a:buChar char="•"/>
              <a:defRPr/>
            </a:pPr>
            <a:r>
              <a:rPr lang="zh-CN" altLang="en-US" sz="4200" dirty="0"/>
              <a:t>教材：</a:t>
            </a:r>
            <a:endParaRPr lang="en-US" altLang="zh-CN" sz="4200" dirty="0"/>
          </a:p>
          <a:p>
            <a:pPr marL="0" indent="0" fontAlgn="auto">
              <a:spcAft>
                <a:spcPts val="0"/>
              </a:spcAft>
              <a:buNone/>
              <a:defRPr/>
            </a:pPr>
            <a:r>
              <a:rPr lang="zh-CN" altLang="en-US" sz="3300" dirty="0"/>
              <a:t>     王挺，周会平，贾丽丽，徐锡山</a:t>
            </a:r>
            <a:r>
              <a:rPr lang="en-US" altLang="zh-CN" sz="3300" dirty="0"/>
              <a:t>. C++</a:t>
            </a:r>
            <a:r>
              <a:rPr lang="zh-CN" altLang="en-US" sz="3300" dirty="0"/>
              <a:t>程序设计</a:t>
            </a:r>
            <a:r>
              <a:rPr lang="en-US" altLang="zh-CN" sz="3300" dirty="0"/>
              <a:t>(</a:t>
            </a:r>
            <a:r>
              <a:rPr lang="zh-CN" altLang="en-US" sz="3300" dirty="0"/>
              <a:t>第</a:t>
            </a:r>
            <a:r>
              <a:rPr lang="en-US" altLang="zh-CN" sz="3300" dirty="0"/>
              <a:t>3</a:t>
            </a:r>
            <a:r>
              <a:rPr lang="zh-CN" altLang="en-US" sz="3300" dirty="0"/>
              <a:t>版</a:t>
            </a:r>
            <a:r>
              <a:rPr lang="en-US" altLang="zh-CN" sz="3300" dirty="0"/>
              <a:t>). </a:t>
            </a:r>
            <a:r>
              <a:rPr lang="zh-CN" altLang="en-US" sz="3300" dirty="0"/>
              <a:t>清华大学出版社，</a:t>
            </a:r>
            <a:r>
              <a:rPr lang="en-US" altLang="zh-CN" sz="3300" dirty="0"/>
              <a:t>2015</a:t>
            </a:r>
            <a:r>
              <a:rPr lang="zh-CN" altLang="en-US" sz="3300" dirty="0"/>
              <a:t>年</a:t>
            </a:r>
            <a:r>
              <a:rPr lang="en-US" altLang="zh-CN" sz="3300" dirty="0"/>
              <a:t>1</a:t>
            </a:r>
            <a:r>
              <a:rPr lang="zh-CN" altLang="en-US" sz="3300" dirty="0"/>
              <a:t>月</a:t>
            </a:r>
            <a:r>
              <a:rPr lang="en-US" altLang="zh-CN" sz="3300" dirty="0"/>
              <a:t>.</a:t>
            </a:r>
          </a:p>
          <a:p>
            <a:pPr fontAlgn="auto">
              <a:spcAft>
                <a:spcPts val="0"/>
              </a:spcAft>
              <a:buFont typeface="Arial" pitchFamily="34" charset="0"/>
              <a:buChar char="•"/>
              <a:defRPr/>
            </a:pPr>
            <a:r>
              <a:rPr lang="zh-CN" altLang="en-US" sz="4200" dirty="0"/>
              <a:t>主要参考资料：</a:t>
            </a:r>
            <a:endParaRPr lang="en-US" altLang="zh-CN" sz="4200" dirty="0"/>
          </a:p>
          <a:p>
            <a:pPr lvl="1" fontAlgn="auto">
              <a:spcAft>
                <a:spcPts val="0"/>
              </a:spcAft>
              <a:buFont typeface="Arial" pitchFamily="34" charset="0"/>
              <a:buChar char="–"/>
              <a:defRPr/>
            </a:pPr>
            <a:r>
              <a:rPr lang="en-US" altLang="zh-CN" sz="3300" dirty="0"/>
              <a:t>[</a:t>
            </a:r>
            <a:r>
              <a:rPr lang="zh-CN" altLang="en-US" sz="3300" dirty="0"/>
              <a:t>美</a:t>
            </a:r>
            <a:r>
              <a:rPr lang="en-US" altLang="zh-CN" sz="3300" dirty="0"/>
              <a:t>]Stephen </a:t>
            </a:r>
            <a:r>
              <a:rPr lang="en-US" altLang="zh-CN" sz="3300" dirty="0" err="1"/>
              <a:t>Prata</a:t>
            </a:r>
            <a:r>
              <a:rPr lang="zh-CN" altLang="en-US" sz="3300" dirty="0"/>
              <a:t>著，张海龙 袁国忠译，</a:t>
            </a:r>
            <a:r>
              <a:rPr lang="en-US" altLang="zh-CN" sz="3300" dirty="0"/>
              <a:t>C++ Primer Plus</a:t>
            </a:r>
            <a:r>
              <a:rPr lang="zh-CN" altLang="en-US" sz="3300" dirty="0"/>
              <a:t>（第</a:t>
            </a:r>
            <a:r>
              <a:rPr lang="en-US" altLang="zh-CN" sz="3300" dirty="0"/>
              <a:t>6</a:t>
            </a:r>
            <a:r>
              <a:rPr lang="zh-CN" altLang="en-US" sz="3300" dirty="0"/>
              <a:t>版）中文版</a:t>
            </a:r>
            <a:r>
              <a:rPr lang="en-US" altLang="zh-CN" sz="3300" dirty="0"/>
              <a:t>. </a:t>
            </a:r>
            <a:r>
              <a:rPr lang="zh-CN" altLang="en-US" sz="3300" dirty="0"/>
              <a:t>人民邮电出版社</a:t>
            </a:r>
            <a:r>
              <a:rPr lang="en-US" altLang="zh-CN" sz="3300" dirty="0"/>
              <a:t>, 2012</a:t>
            </a:r>
            <a:r>
              <a:rPr lang="zh-CN" altLang="en-US" sz="3300" dirty="0"/>
              <a:t>年</a:t>
            </a:r>
            <a:endParaRPr lang="en-US" altLang="zh-CN" sz="3300" dirty="0"/>
          </a:p>
          <a:p>
            <a:pPr lvl="1" fontAlgn="auto">
              <a:spcAft>
                <a:spcPts val="0"/>
              </a:spcAft>
              <a:buFont typeface="Arial" pitchFamily="34" charset="0"/>
              <a:buChar char="–"/>
              <a:defRPr/>
            </a:pPr>
            <a:r>
              <a:rPr lang="zh-CN" altLang="en-US" sz="3300" dirty="0"/>
              <a:t>龚沛曾</a:t>
            </a:r>
            <a:r>
              <a:rPr lang="en-US" altLang="zh-CN" sz="3300" dirty="0"/>
              <a:t>,</a:t>
            </a:r>
            <a:r>
              <a:rPr lang="zh-CN" altLang="en-US" sz="3300" dirty="0"/>
              <a:t>杨志强</a:t>
            </a:r>
            <a:r>
              <a:rPr lang="en-US" altLang="zh-CN" sz="3300" dirty="0"/>
              <a:t>. C/C++</a:t>
            </a:r>
            <a:r>
              <a:rPr lang="zh-CN" altLang="en-US" sz="3300" dirty="0"/>
              <a:t>程序设计教程</a:t>
            </a:r>
            <a:r>
              <a:rPr lang="en-US" altLang="zh-CN" sz="3300" dirty="0"/>
              <a:t>. </a:t>
            </a:r>
            <a:r>
              <a:rPr lang="zh-CN" altLang="en-US" sz="3300" dirty="0"/>
              <a:t>高等教育出版社</a:t>
            </a:r>
            <a:r>
              <a:rPr lang="en-US" altLang="zh-CN" sz="3300" dirty="0"/>
              <a:t>, 2009</a:t>
            </a:r>
            <a:r>
              <a:rPr lang="zh-CN" altLang="en-US" sz="3300" dirty="0"/>
              <a:t>年</a:t>
            </a:r>
            <a:r>
              <a:rPr lang="en-US" altLang="zh-CN" sz="3300" dirty="0"/>
              <a:t>5</a:t>
            </a:r>
            <a:r>
              <a:rPr lang="zh-CN" altLang="en-US" sz="3300" dirty="0"/>
              <a:t>月</a:t>
            </a:r>
            <a:r>
              <a:rPr lang="en-US" altLang="zh-CN" sz="3300" dirty="0"/>
              <a:t>.</a:t>
            </a:r>
          </a:p>
          <a:p>
            <a:pPr lvl="1" fontAlgn="auto">
              <a:spcAft>
                <a:spcPts val="0"/>
              </a:spcAft>
              <a:buFont typeface="Arial" pitchFamily="34" charset="0"/>
              <a:buChar char="–"/>
              <a:defRPr/>
            </a:pPr>
            <a:r>
              <a:rPr lang="zh-CN" altLang="en-US" sz="3300" dirty="0"/>
              <a:t>钱能</a:t>
            </a:r>
            <a:r>
              <a:rPr lang="en-US" altLang="zh-CN" sz="3300" dirty="0"/>
              <a:t>. C++</a:t>
            </a:r>
            <a:r>
              <a:rPr lang="zh-CN" altLang="en-US" sz="3300" dirty="0"/>
              <a:t>程序设计教程（修订版）</a:t>
            </a:r>
            <a:r>
              <a:rPr lang="en-US" altLang="zh-CN" sz="3300" dirty="0"/>
              <a:t>——</a:t>
            </a:r>
            <a:r>
              <a:rPr lang="zh-CN" altLang="en-US" sz="3300" dirty="0"/>
              <a:t>设计思想与实现</a:t>
            </a:r>
            <a:r>
              <a:rPr lang="en-US" altLang="zh-CN" sz="3300" dirty="0"/>
              <a:t>. </a:t>
            </a:r>
            <a:r>
              <a:rPr lang="zh-CN" altLang="en-US" sz="3300" dirty="0"/>
              <a:t>清华大学出版社</a:t>
            </a:r>
            <a:r>
              <a:rPr lang="en-US" altLang="zh-CN" sz="3300" dirty="0"/>
              <a:t>, 2009</a:t>
            </a:r>
            <a:r>
              <a:rPr lang="zh-CN" altLang="en-US" sz="3300" dirty="0"/>
              <a:t>年</a:t>
            </a:r>
            <a:r>
              <a:rPr lang="en-US" altLang="zh-CN" sz="3300" dirty="0"/>
              <a:t>7</a:t>
            </a:r>
            <a:r>
              <a:rPr lang="zh-CN" altLang="en-US" sz="3300" dirty="0"/>
              <a:t>月</a:t>
            </a:r>
            <a:r>
              <a:rPr lang="en-US" altLang="zh-CN" sz="3300" dirty="0"/>
              <a:t>.</a:t>
            </a:r>
          </a:p>
          <a:p>
            <a:pPr lvl="1" fontAlgn="auto">
              <a:spcAft>
                <a:spcPts val="0"/>
              </a:spcAft>
              <a:buFont typeface="Arial" pitchFamily="34" charset="0"/>
              <a:buChar char="–"/>
              <a:defRPr/>
            </a:pPr>
            <a:r>
              <a:rPr lang="zh-CN" altLang="en-US" sz="3300" dirty="0"/>
              <a:t>郑阿奇</a:t>
            </a:r>
            <a:r>
              <a:rPr lang="en-US" altLang="zh-CN" sz="3300" dirty="0"/>
              <a:t>. Visual C++</a:t>
            </a:r>
            <a:r>
              <a:rPr lang="zh-CN" altLang="en-US" sz="3300" dirty="0"/>
              <a:t>实用教程</a:t>
            </a:r>
            <a:r>
              <a:rPr lang="en-US" altLang="zh-CN" sz="3300" dirty="0"/>
              <a:t>. </a:t>
            </a:r>
            <a:r>
              <a:rPr lang="zh-CN" altLang="en-US" sz="3300" dirty="0"/>
              <a:t>电子工业出版社</a:t>
            </a:r>
            <a:r>
              <a:rPr lang="en-US" altLang="zh-CN" sz="3300" dirty="0"/>
              <a:t>, 2012</a:t>
            </a:r>
            <a:r>
              <a:rPr lang="zh-CN" altLang="en-US" sz="3300" dirty="0"/>
              <a:t>年</a:t>
            </a:r>
            <a:r>
              <a:rPr lang="en-US" altLang="zh-CN" sz="3300" dirty="0"/>
              <a:t>1</a:t>
            </a:r>
            <a:r>
              <a:rPr lang="zh-CN" altLang="en-US" sz="3300" dirty="0"/>
              <a:t>月</a:t>
            </a:r>
            <a:r>
              <a:rPr lang="en-US" altLang="zh-CN" sz="3300" dirty="0"/>
              <a:t>.</a:t>
            </a:r>
          </a:p>
          <a:p>
            <a:pPr lvl="1" fontAlgn="auto">
              <a:spcAft>
                <a:spcPts val="0"/>
              </a:spcAft>
              <a:buFont typeface="Arial" pitchFamily="34" charset="0"/>
              <a:buChar char="–"/>
              <a:defRPr/>
            </a:pPr>
            <a:r>
              <a:rPr lang="en-US" altLang="zh-CN" sz="3300" dirty="0"/>
              <a:t>《C++ Beginner‘s Guide》</a:t>
            </a:r>
            <a:r>
              <a:rPr lang="zh-CN" altLang="en-US" sz="3300" dirty="0"/>
              <a:t>（</a:t>
            </a:r>
            <a:r>
              <a:rPr lang="en-US" altLang="zh-CN" sz="3300" dirty="0"/>
              <a:t>C++</a:t>
            </a:r>
            <a:r>
              <a:rPr lang="zh-CN" altLang="en-US" sz="3300" dirty="0"/>
              <a:t>初学者指南）</a:t>
            </a:r>
            <a:r>
              <a:rPr lang="en-US" altLang="zh-CN" sz="3300" dirty="0">
                <a:hlinkClick r:id="rId2"/>
              </a:rPr>
              <a:t>http://openstorage.gunadarma.ac.id/pub/journal/C++%20A%20Beginner's%20Guide%202nd%20Edition%20(2003).pdf</a:t>
            </a:r>
            <a:r>
              <a:rPr lang="en-US" altLang="zh-CN" sz="3300" dirty="0"/>
              <a:t> </a:t>
            </a:r>
          </a:p>
          <a:p>
            <a:pPr lvl="1" fontAlgn="auto">
              <a:spcAft>
                <a:spcPts val="0"/>
              </a:spcAft>
              <a:buFont typeface="Arial" pitchFamily="34" charset="0"/>
              <a:buChar char="–"/>
              <a:defRPr/>
            </a:pPr>
            <a:r>
              <a:rPr lang="en-US" altLang="zh-CN" sz="3300" dirty="0"/>
              <a:t>MSDN</a:t>
            </a:r>
            <a:r>
              <a:rPr lang="zh-CN" altLang="en-US" sz="3300" dirty="0"/>
              <a:t>的资源：</a:t>
            </a:r>
            <a:r>
              <a:rPr lang="en-US" altLang="zh-CN" sz="3300" dirty="0">
                <a:hlinkClick r:id="rId3"/>
              </a:rPr>
              <a:t>http://msdn.microsoft.com/zh-cn/vstudio/hh386302</a:t>
            </a:r>
            <a:r>
              <a:rPr lang="en-US" altLang="zh-CN" sz="3300" dirty="0"/>
              <a:t> </a:t>
            </a:r>
          </a:p>
          <a:p>
            <a:pPr fontAlgn="auto">
              <a:spcAft>
                <a:spcPts val="0"/>
              </a:spcAft>
              <a:buFont typeface="Arial" pitchFamily="34" charset="0"/>
              <a:buChar char="•"/>
              <a:defRPr/>
            </a:pPr>
            <a:r>
              <a:rPr lang="zh-CN" altLang="en-US" sz="4200" dirty="0"/>
              <a:t>课时安排：</a:t>
            </a:r>
            <a:endParaRPr lang="en-US" altLang="zh-CN" sz="4200" dirty="0"/>
          </a:p>
          <a:p>
            <a:pPr lvl="1" fontAlgn="auto">
              <a:spcAft>
                <a:spcPts val="0"/>
              </a:spcAft>
              <a:buFont typeface="Arial" pitchFamily="34" charset="0"/>
              <a:buChar char="–"/>
              <a:defRPr/>
            </a:pPr>
            <a:r>
              <a:rPr lang="zh-CN" altLang="en-US" sz="3400" dirty="0"/>
              <a:t>总课时：</a:t>
            </a:r>
            <a:r>
              <a:rPr lang="en-US" altLang="zh-CN" sz="3400" dirty="0"/>
              <a:t>40</a:t>
            </a:r>
            <a:r>
              <a:rPr lang="zh-CN" altLang="en-US" sz="3400" dirty="0"/>
              <a:t>。</a:t>
            </a:r>
            <a:endParaRPr lang="en-US" altLang="zh-CN" sz="3400" dirty="0"/>
          </a:p>
          <a:p>
            <a:pPr lvl="1" fontAlgn="auto">
              <a:spcAft>
                <a:spcPts val="0"/>
              </a:spcAft>
              <a:buFont typeface="Arial" pitchFamily="34" charset="0"/>
              <a:buChar char="–"/>
              <a:defRPr/>
            </a:pPr>
            <a:r>
              <a:rPr lang="zh-CN" altLang="en-US" sz="3400" dirty="0"/>
              <a:t>理论课时：</a:t>
            </a:r>
            <a:r>
              <a:rPr lang="en-US" altLang="zh-CN" sz="3400" dirty="0"/>
              <a:t>24</a:t>
            </a:r>
          </a:p>
          <a:p>
            <a:pPr lvl="1" fontAlgn="auto">
              <a:spcAft>
                <a:spcPts val="0"/>
              </a:spcAft>
              <a:buFont typeface="Arial" pitchFamily="34" charset="0"/>
              <a:buChar char="–"/>
              <a:defRPr/>
            </a:pPr>
            <a:r>
              <a:rPr lang="zh-CN" altLang="en-US" sz="3400" dirty="0"/>
              <a:t>实验课时：</a:t>
            </a:r>
            <a:r>
              <a:rPr lang="en-US" altLang="zh-CN" sz="3400" dirty="0"/>
              <a:t>16</a:t>
            </a:r>
            <a:endParaRPr lang="zh-CN" altLang="en-US" sz="3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186C6-1E55-4CDF-87C6-FDD82259B284}"/>
              </a:ext>
            </a:extLst>
          </p:cNvPr>
          <p:cNvSpPr>
            <a:spLocks noGrp="1"/>
          </p:cNvSpPr>
          <p:nvPr>
            <p:ph type="title"/>
          </p:nvPr>
        </p:nvSpPr>
        <p:spPr/>
        <p:txBody>
          <a:bodyPr/>
          <a:lstStyle/>
          <a:p>
            <a:r>
              <a:rPr lang="zh-CN" altLang="en-US" dirty="0"/>
              <a:t>生成的</a:t>
            </a:r>
            <a:r>
              <a:rPr lang="en-US" altLang="zh-CN" dirty="0"/>
              <a:t>exe</a:t>
            </a:r>
            <a:r>
              <a:rPr lang="zh-CN" altLang="en-US" dirty="0"/>
              <a:t>文件</a:t>
            </a:r>
          </a:p>
        </p:txBody>
      </p:sp>
      <p:grpSp>
        <p:nvGrpSpPr>
          <p:cNvPr id="3" name="组合 5">
            <a:extLst>
              <a:ext uri="{FF2B5EF4-FFF2-40B4-BE49-F238E27FC236}">
                <a16:creationId xmlns:a16="http://schemas.microsoft.com/office/drawing/2014/main" id="{114B1A1F-3E3A-488F-8656-A43352E7B03D}"/>
              </a:ext>
            </a:extLst>
          </p:cNvPr>
          <p:cNvGrpSpPr/>
          <p:nvPr/>
        </p:nvGrpSpPr>
        <p:grpSpPr>
          <a:xfrm>
            <a:off x="404717" y="1923869"/>
            <a:ext cx="8334566" cy="3923910"/>
            <a:chOff x="539623" y="1923869"/>
            <a:chExt cx="11112754" cy="3923910"/>
          </a:xfrm>
        </p:grpSpPr>
        <p:pic>
          <p:nvPicPr>
            <p:cNvPr id="4" name="图片 3" descr="Debug">
              <a:extLst>
                <a:ext uri="{FF2B5EF4-FFF2-40B4-BE49-F238E27FC236}">
                  <a16:creationId xmlns:a16="http://schemas.microsoft.com/office/drawing/2014/main" id="{688BCF63-AA70-4068-9F09-7C8811776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623" y="1923869"/>
              <a:ext cx="11112754" cy="3923910"/>
            </a:xfrm>
            <a:prstGeom prst="rect">
              <a:avLst/>
            </a:prstGeom>
          </p:spPr>
        </p:pic>
        <p:sp>
          <p:nvSpPr>
            <p:cNvPr id="5" name="矩形 4">
              <a:extLst>
                <a:ext uri="{FF2B5EF4-FFF2-40B4-BE49-F238E27FC236}">
                  <a16:creationId xmlns:a16="http://schemas.microsoft.com/office/drawing/2014/main" id="{900FBCB3-0BDD-46F0-ACFA-A8A1CC4E4320}"/>
                </a:ext>
              </a:extLst>
            </p:cNvPr>
            <p:cNvSpPr/>
            <p:nvPr/>
          </p:nvSpPr>
          <p:spPr>
            <a:xfrm>
              <a:off x="6159880" y="2672019"/>
              <a:ext cx="2310640" cy="6077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4158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DACB6-9BE4-4605-A211-C7FE6599C2DF}"/>
              </a:ext>
            </a:extLst>
          </p:cNvPr>
          <p:cNvSpPr>
            <a:spLocks noGrp="1"/>
          </p:cNvSpPr>
          <p:nvPr>
            <p:ph type="title"/>
          </p:nvPr>
        </p:nvSpPr>
        <p:spPr/>
        <p:txBody>
          <a:bodyPr/>
          <a:lstStyle/>
          <a:p>
            <a:r>
              <a:rPr lang="zh-CN" altLang="en-US" dirty="0"/>
              <a:t>头文件命名约定</a:t>
            </a:r>
          </a:p>
        </p:txBody>
      </p:sp>
      <p:pic>
        <p:nvPicPr>
          <p:cNvPr id="4" name="图片 3">
            <a:extLst>
              <a:ext uri="{FF2B5EF4-FFF2-40B4-BE49-F238E27FC236}">
                <a16:creationId xmlns:a16="http://schemas.microsoft.com/office/drawing/2014/main" id="{E77FE208-7B76-4D25-9427-5832FC95F1F8}"/>
              </a:ext>
            </a:extLst>
          </p:cNvPr>
          <p:cNvPicPr>
            <a:picLocks noChangeAspect="1"/>
          </p:cNvPicPr>
          <p:nvPr/>
        </p:nvPicPr>
        <p:blipFill rotWithShape="1">
          <a:blip r:embed="rId2" cstate="print"/>
          <a:srcRect r="39333"/>
          <a:stretch/>
        </p:blipFill>
        <p:spPr>
          <a:xfrm>
            <a:off x="323528" y="2204864"/>
            <a:ext cx="5246268" cy="2352721"/>
          </a:xfrm>
          <a:prstGeom prst="rect">
            <a:avLst/>
          </a:prstGeom>
        </p:spPr>
      </p:pic>
      <p:sp>
        <p:nvSpPr>
          <p:cNvPr id="6" name="文本框 5">
            <a:extLst>
              <a:ext uri="{FF2B5EF4-FFF2-40B4-BE49-F238E27FC236}">
                <a16:creationId xmlns:a16="http://schemas.microsoft.com/office/drawing/2014/main" id="{4F9838EE-5290-CA65-E921-83DCDB9732ED}"/>
              </a:ext>
            </a:extLst>
          </p:cNvPr>
          <p:cNvSpPr txBox="1"/>
          <p:nvPr/>
        </p:nvSpPr>
        <p:spPr>
          <a:xfrm>
            <a:off x="5492478" y="2636912"/>
            <a:ext cx="3719288" cy="338554"/>
          </a:xfrm>
          <a:prstGeom prst="rect">
            <a:avLst/>
          </a:prstGeom>
          <a:noFill/>
        </p:spPr>
        <p:txBody>
          <a:bodyPr wrap="none" rtlCol="0">
            <a:spAutoFit/>
          </a:bodyPr>
          <a:lstStyle/>
          <a:p>
            <a:r>
              <a:rPr lang="zh-CN" altLang="en-US" sz="1600" dirty="0"/>
              <a:t>不在</a:t>
            </a:r>
            <a:r>
              <a:rPr lang="en-US" altLang="zh-CN" sz="1600" dirty="0"/>
              <a:t>std</a:t>
            </a:r>
            <a:r>
              <a:rPr lang="zh-CN" altLang="en-US" sz="1600" dirty="0"/>
              <a:t>库中的</a:t>
            </a:r>
            <a:r>
              <a:rPr lang="en-US" altLang="zh-CN" sz="1600" dirty="0"/>
              <a:t>C++</a:t>
            </a:r>
            <a:r>
              <a:rPr lang="zh-CN" altLang="en-US" sz="1600" dirty="0"/>
              <a:t>头文件，不推荐使用</a:t>
            </a:r>
          </a:p>
        </p:txBody>
      </p:sp>
      <p:sp>
        <p:nvSpPr>
          <p:cNvPr id="7" name="文本框 6">
            <a:extLst>
              <a:ext uri="{FF2B5EF4-FFF2-40B4-BE49-F238E27FC236}">
                <a16:creationId xmlns:a16="http://schemas.microsoft.com/office/drawing/2014/main" id="{B4538961-6FE7-20EF-FD56-AD499D6A25DE}"/>
              </a:ext>
            </a:extLst>
          </p:cNvPr>
          <p:cNvSpPr txBox="1"/>
          <p:nvPr/>
        </p:nvSpPr>
        <p:spPr>
          <a:xfrm>
            <a:off x="5469745" y="3042670"/>
            <a:ext cx="3684022" cy="338554"/>
          </a:xfrm>
          <a:prstGeom prst="rect">
            <a:avLst/>
          </a:prstGeom>
          <a:noFill/>
        </p:spPr>
        <p:txBody>
          <a:bodyPr wrap="none" rtlCol="0">
            <a:spAutoFit/>
          </a:bodyPr>
          <a:lstStyle/>
          <a:p>
            <a:r>
              <a:rPr lang="zh-CN" altLang="en-US" sz="1600" dirty="0"/>
              <a:t>不在</a:t>
            </a:r>
            <a:r>
              <a:rPr lang="en-US" altLang="zh-CN" sz="1600" dirty="0"/>
              <a:t>std</a:t>
            </a:r>
            <a:r>
              <a:rPr lang="zh-CN" altLang="en-US" sz="1600" dirty="0"/>
              <a:t>库中的来自</a:t>
            </a:r>
            <a:r>
              <a:rPr lang="en-US" altLang="zh-CN" sz="1600" dirty="0"/>
              <a:t>C</a:t>
            </a:r>
            <a:r>
              <a:rPr lang="zh-CN" altLang="en-US" sz="1600" dirty="0"/>
              <a:t>语言的标准头文件</a:t>
            </a:r>
          </a:p>
        </p:txBody>
      </p:sp>
      <p:sp>
        <p:nvSpPr>
          <p:cNvPr id="8" name="文本框 7">
            <a:extLst>
              <a:ext uri="{FF2B5EF4-FFF2-40B4-BE49-F238E27FC236}">
                <a16:creationId xmlns:a16="http://schemas.microsoft.com/office/drawing/2014/main" id="{B8E82042-02FE-4CA6-5A31-6384010D7DD7}"/>
              </a:ext>
            </a:extLst>
          </p:cNvPr>
          <p:cNvSpPr txBox="1"/>
          <p:nvPr/>
        </p:nvSpPr>
        <p:spPr>
          <a:xfrm>
            <a:off x="5477740" y="3445429"/>
            <a:ext cx="2693366" cy="338554"/>
          </a:xfrm>
          <a:prstGeom prst="rect">
            <a:avLst/>
          </a:prstGeom>
          <a:noFill/>
        </p:spPr>
        <p:txBody>
          <a:bodyPr wrap="none" rtlCol="0">
            <a:spAutoFit/>
          </a:bodyPr>
          <a:lstStyle/>
          <a:p>
            <a:r>
              <a:rPr lang="zh-CN" altLang="en-US" sz="1600" dirty="0"/>
              <a:t>在</a:t>
            </a:r>
            <a:r>
              <a:rPr lang="en-US" altLang="zh-CN" sz="1600" dirty="0"/>
              <a:t>std</a:t>
            </a:r>
            <a:r>
              <a:rPr lang="zh-CN" altLang="en-US" sz="1600" dirty="0"/>
              <a:t>库中的</a:t>
            </a:r>
            <a:r>
              <a:rPr lang="en-US" altLang="zh-CN" sz="1600" dirty="0"/>
              <a:t>C++</a:t>
            </a:r>
            <a:r>
              <a:rPr lang="zh-CN" altLang="en-US" sz="1600" dirty="0"/>
              <a:t>标准头文件</a:t>
            </a:r>
          </a:p>
        </p:txBody>
      </p:sp>
      <p:sp>
        <p:nvSpPr>
          <p:cNvPr id="9" name="文本框 8">
            <a:extLst>
              <a:ext uri="{FF2B5EF4-FFF2-40B4-BE49-F238E27FC236}">
                <a16:creationId xmlns:a16="http://schemas.microsoft.com/office/drawing/2014/main" id="{7C26FE5E-AC93-856D-96A9-06208FAA562B}"/>
              </a:ext>
            </a:extLst>
          </p:cNvPr>
          <p:cNvSpPr txBox="1"/>
          <p:nvPr/>
        </p:nvSpPr>
        <p:spPr>
          <a:xfrm>
            <a:off x="5477740" y="3946335"/>
            <a:ext cx="3478837" cy="338554"/>
          </a:xfrm>
          <a:prstGeom prst="rect">
            <a:avLst/>
          </a:prstGeom>
          <a:noFill/>
        </p:spPr>
        <p:txBody>
          <a:bodyPr wrap="none" rtlCol="0">
            <a:spAutoFit/>
          </a:bodyPr>
          <a:lstStyle/>
          <a:p>
            <a:r>
              <a:rPr lang="zh-CN" altLang="en-US" sz="1600" dirty="0"/>
              <a:t>在</a:t>
            </a:r>
            <a:r>
              <a:rPr lang="en-US" altLang="zh-CN" sz="1600" dirty="0"/>
              <a:t>std</a:t>
            </a:r>
            <a:r>
              <a:rPr lang="zh-CN" altLang="en-US" sz="1600" dirty="0"/>
              <a:t>库中的来自</a:t>
            </a:r>
            <a:r>
              <a:rPr lang="en-US" altLang="zh-CN" sz="1600" dirty="0"/>
              <a:t>C</a:t>
            </a:r>
            <a:r>
              <a:rPr lang="zh-CN" altLang="en-US" sz="1600" dirty="0"/>
              <a:t>语言的标准头文件</a:t>
            </a:r>
          </a:p>
        </p:txBody>
      </p:sp>
    </p:spTree>
    <p:extLst>
      <p:ext uri="{BB962C8B-B14F-4D97-AF65-F5344CB8AC3E}">
        <p14:creationId xmlns:p14="http://schemas.microsoft.com/office/powerpoint/2010/main" val="1848314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27584" y="836712"/>
            <a:ext cx="7772400" cy="1362075"/>
          </a:xfrm>
        </p:spPr>
        <p:txBody>
          <a:bodyPr/>
          <a:lstStyle/>
          <a:p>
            <a:r>
              <a:rPr lang="zh-CN" altLang="en-US" dirty="0"/>
              <a:t>数据的输入输出</a:t>
            </a:r>
          </a:p>
        </p:txBody>
      </p:sp>
      <p:sp>
        <p:nvSpPr>
          <p:cNvPr id="2" name="文本占位符 1"/>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06926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cin</a:t>
            </a:r>
            <a:r>
              <a:rPr lang="zh-CN" altLang="en-US" dirty="0"/>
              <a:t>和</a:t>
            </a:r>
            <a:r>
              <a:rPr lang="en-US" altLang="zh-CN" cap="none" dirty="0" err="1"/>
              <a:t>cout</a:t>
            </a:r>
            <a:r>
              <a:rPr lang="zh-CN" altLang="en-US" cap="none" dirty="0"/>
              <a:t>对象</a:t>
            </a:r>
          </a:p>
        </p:txBody>
      </p:sp>
      <p:sp>
        <p:nvSpPr>
          <p:cNvPr id="3" name="内容占位符 2"/>
          <p:cNvSpPr>
            <a:spLocks noGrp="1"/>
          </p:cNvSpPr>
          <p:nvPr>
            <p:ph idx="1"/>
          </p:nvPr>
        </p:nvSpPr>
        <p:spPr/>
        <p:txBody>
          <a:bodyPr/>
          <a:lstStyle/>
          <a:p>
            <a:r>
              <a:rPr lang="en-US" altLang="zh-CN" sz="2400" dirty="0" err="1"/>
              <a:t>cin</a:t>
            </a:r>
            <a:r>
              <a:rPr lang="zh-CN" altLang="en-US" sz="2400" dirty="0"/>
              <a:t>和</a:t>
            </a:r>
            <a:r>
              <a:rPr lang="en-US" altLang="zh-CN" sz="2400" dirty="0" err="1"/>
              <a:t>cout</a:t>
            </a:r>
            <a:r>
              <a:rPr lang="zh-CN" altLang="en-US" sz="2400" dirty="0"/>
              <a:t>是标准输入和标准输出设备，通常指的是键盘和显示器，通过</a:t>
            </a:r>
            <a:r>
              <a:rPr lang="en-US" altLang="zh-CN" sz="2400" dirty="0" err="1"/>
              <a:t>cin</a:t>
            </a:r>
            <a:r>
              <a:rPr lang="zh-CN" altLang="en-US" sz="2400" dirty="0"/>
              <a:t>和</a:t>
            </a:r>
            <a:r>
              <a:rPr lang="en-US" altLang="zh-CN" sz="2400" dirty="0" err="1"/>
              <a:t>cout</a:t>
            </a:r>
            <a:r>
              <a:rPr lang="zh-CN" altLang="en-US" sz="2400" dirty="0"/>
              <a:t>可利用键盘和显示器来和程序本身交流。</a:t>
            </a:r>
            <a:endParaRPr lang="en-US" altLang="zh-CN" sz="2400" dirty="0"/>
          </a:p>
          <a:p>
            <a:r>
              <a:rPr lang="zh-CN" altLang="en-US" sz="2400" dirty="0"/>
              <a:t>利用</a:t>
            </a:r>
            <a:r>
              <a:rPr lang="en-US" altLang="zh-CN" sz="2400" dirty="0" err="1"/>
              <a:t>cin</a:t>
            </a:r>
            <a:r>
              <a:rPr lang="zh-CN" altLang="en-US" sz="2400" dirty="0"/>
              <a:t>和</a:t>
            </a:r>
            <a:r>
              <a:rPr lang="en-US" altLang="zh-CN" sz="2400" dirty="0" err="1"/>
              <a:t>cout</a:t>
            </a:r>
            <a:r>
              <a:rPr lang="zh-CN" altLang="en-US" sz="2400" dirty="0"/>
              <a:t>进行输入和输出，用户不必考虑数据类型，也可以不考虑输入输出格式。</a:t>
            </a:r>
            <a:endParaRPr lang="en-US" altLang="zh-CN" sz="2400" dirty="0"/>
          </a:p>
          <a:p>
            <a:r>
              <a:rPr lang="zh-CN" altLang="en-US" sz="2400" dirty="0"/>
              <a:t>注：</a:t>
            </a:r>
            <a:r>
              <a:rPr lang="en-US" altLang="zh-CN" sz="2400" dirty="0" err="1"/>
              <a:t>cin</a:t>
            </a:r>
            <a:r>
              <a:rPr lang="zh-CN" altLang="en-US" sz="2400" dirty="0"/>
              <a:t>和</a:t>
            </a:r>
            <a:r>
              <a:rPr lang="en-US" altLang="zh-CN" sz="2400" dirty="0" err="1"/>
              <a:t>cout</a:t>
            </a:r>
            <a:r>
              <a:rPr lang="zh-CN" altLang="en-US" sz="2400" dirty="0"/>
              <a:t>实际是</a:t>
            </a:r>
            <a:r>
              <a:rPr lang="zh-CN" altLang="en-US" sz="2400" dirty="0">
                <a:solidFill>
                  <a:schemeClr val="accent2"/>
                </a:solidFill>
              </a:rPr>
              <a:t>对象</a:t>
            </a:r>
            <a:r>
              <a:rPr lang="zh-CN" altLang="en-US" sz="2400" dirty="0"/>
              <a:t>，是</a:t>
            </a:r>
            <a:r>
              <a:rPr lang="en-US" altLang="zh-CN" sz="2400" dirty="0" err="1"/>
              <a:t>istream</a:t>
            </a:r>
            <a:r>
              <a:rPr lang="zh-CN" altLang="en-US" sz="2400" dirty="0"/>
              <a:t>和</a:t>
            </a:r>
            <a:r>
              <a:rPr lang="en-US" altLang="zh-CN" sz="2400" dirty="0" err="1"/>
              <a:t>ostream</a:t>
            </a:r>
            <a:r>
              <a:rPr lang="zh-CN" altLang="en-US" sz="2400" dirty="0"/>
              <a:t>类的实例，这两个类是在</a:t>
            </a:r>
            <a:r>
              <a:rPr lang="en-US" altLang="zh-CN" sz="2400" dirty="0" err="1"/>
              <a:t>iostream</a:t>
            </a:r>
            <a:r>
              <a:rPr lang="zh-CN" altLang="en-US" sz="2400" dirty="0"/>
              <a:t>头文件中定义的。</a:t>
            </a:r>
            <a:endParaRPr lang="en-US" altLang="zh-CN" sz="2400" dirty="0"/>
          </a:p>
          <a:p>
            <a:endParaRPr lang="zh-CN" altLang="en-US" dirty="0"/>
          </a:p>
        </p:txBody>
      </p:sp>
    </p:spTree>
    <p:extLst>
      <p:ext uri="{BB962C8B-B14F-4D97-AF65-F5344CB8AC3E}">
        <p14:creationId xmlns:p14="http://schemas.microsoft.com/office/powerpoint/2010/main" val="3193449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屏幕剪辑">
            <a:extLst>
              <a:ext uri="{FF2B5EF4-FFF2-40B4-BE49-F238E27FC236}">
                <a16:creationId xmlns:a16="http://schemas.microsoft.com/office/drawing/2014/main" id="{9F63EC00-B9FE-45E8-BC04-2D7EFB3B01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1145" y="2486708"/>
            <a:ext cx="5289986" cy="3886228"/>
          </a:xfrm>
          <a:prstGeom prst="rect">
            <a:avLst/>
          </a:prstGeom>
        </p:spPr>
      </p:pic>
      <p:sp>
        <p:nvSpPr>
          <p:cNvPr id="2" name="标题 1"/>
          <p:cNvSpPr>
            <a:spLocks noGrp="1"/>
          </p:cNvSpPr>
          <p:nvPr>
            <p:ph type="title"/>
          </p:nvPr>
        </p:nvSpPr>
        <p:spPr/>
        <p:txBody>
          <a:bodyPr/>
          <a:lstStyle/>
          <a:p>
            <a:r>
              <a:rPr lang="zh-CN" altLang="en-US" dirty="0"/>
              <a:t>例</a:t>
            </a:r>
            <a:r>
              <a:rPr lang="en-US" altLang="zh-CN" dirty="0"/>
              <a:t>1</a:t>
            </a:r>
            <a:r>
              <a:rPr lang="zh-CN" altLang="en-US" dirty="0"/>
              <a:t>：计算圆的面积</a:t>
            </a:r>
          </a:p>
        </p:txBody>
      </p:sp>
      <p:sp>
        <p:nvSpPr>
          <p:cNvPr id="5" name="Text Box 7"/>
          <p:cNvSpPr txBox="1">
            <a:spLocks noChangeArrowheads="1"/>
          </p:cNvSpPr>
          <p:nvPr/>
        </p:nvSpPr>
        <p:spPr bwMode="auto">
          <a:xfrm>
            <a:off x="256373" y="1190287"/>
            <a:ext cx="3136376" cy="870561"/>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622" tIns="65311" rIns="130622" bIns="65311">
            <a:spAutoFit/>
          </a:bodyPr>
          <a:lstStyle>
            <a:lvl1pPr defTabSz="1306513">
              <a:spcBef>
                <a:spcPct val="20000"/>
              </a:spcBef>
              <a:buClr>
                <a:srgbClr val="0000FF"/>
              </a:buClr>
              <a:buBlip>
                <a:blip r:embed="rId3"/>
              </a:buBlip>
              <a:defRPr kumimoji="1" sz="4600">
                <a:solidFill>
                  <a:srgbClr val="0000CC"/>
                </a:solidFill>
                <a:latin typeface="Arial" panose="020B0604020202020204" pitchFamily="34" charset="0"/>
                <a:ea typeface="隶书" panose="02010509060101010101" pitchFamily="49" charset="-122"/>
              </a:defRPr>
            </a:lvl1pPr>
            <a:lvl2pPr marL="652463" indent="-409575" defTabSz="1306513">
              <a:spcBef>
                <a:spcPct val="20000"/>
              </a:spcBef>
              <a:buClr>
                <a:srgbClr val="6699FF"/>
              </a:buClr>
              <a:buFont typeface="Wingdings" panose="05000000000000000000" pitchFamily="2" charset="2"/>
              <a:buChar char="«"/>
              <a:defRPr kumimoji="1" sz="4000">
                <a:solidFill>
                  <a:srgbClr val="FF6600"/>
                </a:solidFill>
                <a:latin typeface="Arial" panose="020B0604020202020204" pitchFamily="34" charset="0"/>
                <a:ea typeface="隶书" panose="02010509060101010101" pitchFamily="49" charset="-122"/>
              </a:defRPr>
            </a:lvl2pPr>
            <a:lvl3pPr marL="1306513" indent="-327025" defTabSz="1306513">
              <a:spcBef>
                <a:spcPct val="20000"/>
              </a:spcBef>
              <a:buClr>
                <a:srgbClr val="FF3300"/>
              </a:buClr>
              <a:buFont typeface="Wingdings" panose="05000000000000000000" pitchFamily="2" charset="2"/>
              <a:buChar char="v"/>
              <a:defRPr kumimoji="1" sz="3400">
                <a:solidFill>
                  <a:srgbClr val="FF33CC"/>
                </a:solidFill>
                <a:latin typeface="Arial" panose="020B0604020202020204" pitchFamily="34" charset="0"/>
                <a:ea typeface="隶书" panose="02010509060101010101" pitchFamily="49" charset="-122"/>
              </a:defRPr>
            </a:lvl3pPr>
            <a:lvl4pPr marL="1958975" indent="-327025" defTabSz="1306513">
              <a:spcBef>
                <a:spcPct val="20000"/>
              </a:spcBef>
              <a:buClr>
                <a:srgbClr val="FF9900"/>
              </a:buClr>
              <a:buFont typeface="Wingdings" panose="05000000000000000000" pitchFamily="2" charset="2"/>
              <a:buChar char="l"/>
              <a:defRPr kumimoji="1" sz="2900">
                <a:solidFill>
                  <a:schemeClr val="tx1"/>
                </a:solidFill>
                <a:latin typeface="Arial" panose="020B0604020202020204" pitchFamily="34" charset="0"/>
                <a:ea typeface="隶书" panose="02010509060101010101" pitchFamily="49" charset="-122"/>
              </a:defRPr>
            </a:lvl4pPr>
            <a:lvl5pPr marL="2613025" indent="-325438" defTabSz="1306513">
              <a:spcBef>
                <a:spcPct val="20000"/>
              </a:spcBef>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5pPr>
            <a:lvl6pPr marL="30702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6pPr>
            <a:lvl7pPr marL="35274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7pPr>
            <a:lvl8pPr marL="39846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8pPr>
            <a:lvl9pPr marL="44418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600">
                <a:solidFill>
                  <a:schemeClr val="tx1"/>
                </a:solidFill>
                <a:latin typeface="Times New Roman" panose="02020603050405020304" pitchFamily="18" charset="0"/>
                <a:ea typeface="宋体" panose="02010600030101010101" pitchFamily="2" charset="-122"/>
              </a:rPr>
              <a:t> #include</a:t>
            </a:r>
            <a:r>
              <a:rPr lang="zh-CN" altLang="en-US" sz="1600">
                <a:solidFill>
                  <a:schemeClr val="tx1"/>
                </a:solidFill>
                <a:latin typeface="Times New Roman" panose="02020603050405020304" pitchFamily="18" charset="0"/>
                <a:ea typeface="宋体" panose="02010600030101010101" pitchFamily="2" charset="-122"/>
              </a:rPr>
              <a:t>是编译预处理命令</a:t>
            </a:r>
          </a:p>
          <a:p>
            <a:pPr eaLnBrk="1" hangingPunct="1">
              <a:spcBef>
                <a:spcPct val="0"/>
              </a:spcBef>
              <a:buClrTx/>
              <a:buFontTx/>
              <a:buNone/>
            </a:pPr>
            <a:r>
              <a:rPr lang="zh-CN" altLang="en-US" sz="1600">
                <a:solidFill>
                  <a:schemeClr val="tx1"/>
                </a:solidFill>
                <a:latin typeface="Times New Roman" panose="02020603050405020304" pitchFamily="18" charset="0"/>
                <a:ea typeface="宋体" panose="02010600030101010101" pitchFamily="2" charset="-122"/>
              </a:rPr>
              <a:t>            把头文件的内容插入该处</a:t>
            </a:r>
          </a:p>
          <a:p>
            <a:pPr eaLnBrk="1" hangingPunct="1">
              <a:spcBef>
                <a:spcPct val="0"/>
              </a:spcBef>
              <a:buClrTx/>
              <a:buFontTx/>
              <a:buNone/>
            </a:pPr>
            <a:r>
              <a:rPr lang="zh-CN" altLang="en-US" sz="1600">
                <a:solidFill>
                  <a:schemeClr val="tx1"/>
                </a:solidFill>
                <a:latin typeface="Times New Roman" panose="02020603050405020304" pitchFamily="18" charset="0"/>
                <a:ea typeface="宋体" panose="02010600030101010101" pitchFamily="2" charset="-122"/>
              </a:rPr>
              <a:t>使用</a:t>
            </a:r>
            <a:r>
              <a:rPr lang="en-US" altLang="zh-CN" sz="1600">
                <a:solidFill>
                  <a:schemeClr val="tx1"/>
                </a:solidFill>
                <a:latin typeface="Times New Roman" panose="02020603050405020304" pitchFamily="18" charset="0"/>
                <a:ea typeface="宋体" panose="02010600030101010101" pitchFamily="2" charset="-122"/>
              </a:rPr>
              <a:t>cin</a:t>
            </a:r>
            <a:r>
              <a:rPr lang="zh-CN" altLang="en-US" sz="1600">
                <a:solidFill>
                  <a:schemeClr val="tx1"/>
                </a:solidFill>
                <a:latin typeface="Times New Roman" panose="02020603050405020304" pitchFamily="18" charset="0"/>
                <a:ea typeface="宋体" panose="02010600030101010101" pitchFamily="2" charset="-122"/>
              </a:rPr>
              <a:t>、</a:t>
            </a:r>
            <a:r>
              <a:rPr lang="en-US" altLang="zh-CN" sz="1600">
                <a:solidFill>
                  <a:schemeClr val="tx1"/>
                </a:solidFill>
                <a:latin typeface="Times New Roman" panose="02020603050405020304" pitchFamily="18" charset="0"/>
                <a:ea typeface="宋体" panose="02010600030101010101" pitchFamily="2" charset="-122"/>
              </a:rPr>
              <a:t>cout</a:t>
            </a:r>
            <a:r>
              <a:rPr lang="zh-CN" altLang="en-US" sz="1600">
                <a:solidFill>
                  <a:schemeClr val="tx1"/>
                </a:solidFill>
                <a:latin typeface="Times New Roman" panose="02020603050405020304" pitchFamily="18" charset="0"/>
                <a:ea typeface="宋体" panose="02010600030101010101" pitchFamily="2" charset="-122"/>
              </a:rPr>
              <a:t>函数必须有该命令</a:t>
            </a:r>
          </a:p>
        </p:txBody>
      </p:sp>
      <p:cxnSp>
        <p:nvCxnSpPr>
          <p:cNvPr id="7" name="直接箭头连接符 6"/>
          <p:cNvCxnSpPr>
            <a:cxnSpLocks/>
            <a:stCxn id="5" idx="2"/>
          </p:cNvCxnSpPr>
          <p:nvPr/>
        </p:nvCxnSpPr>
        <p:spPr>
          <a:xfrm>
            <a:off x="1824561" y="2060848"/>
            <a:ext cx="392996" cy="42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 Box 10"/>
          <p:cNvSpPr txBox="1">
            <a:spLocks noChangeArrowheads="1"/>
          </p:cNvSpPr>
          <p:nvPr/>
        </p:nvSpPr>
        <p:spPr bwMode="auto">
          <a:xfrm>
            <a:off x="5868144" y="2270407"/>
            <a:ext cx="1870312" cy="870561"/>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0622" tIns="65311" rIns="130622" bIns="65311">
            <a:spAutoFit/>
          </a:bodyPr>
          <a:lstStyle>
            <a:lvl1pPr defTabSz="1306513">
              <a:spcBef>
                <a:spcPct val="20000"/>
              </a:spcBef>
              <a:buClr>
                <a:srgbClr val="0000FF"/>
              </a:buClr>
              <a:buBlip>
                <a:blip r:embed="rId3"/>
              </a:buBlip>
              <a:defRPr kumimoji="1" sz="4600">
                <a:solidFill>
                  <a:srgbClr val="0000CC"/>
                </a:solidFill>
                <a:latin typeface="Arial" panose="020B0604020202020204" pitchFamily="34" charset="0"/>
                <a:ea typeface="隶书" panose="02010509060101010101" pitchFamily="49" charset="-122"/>
              </a:defRPr>
            </a:lvl1pPr>
            <a:lvl2pPr marL="652463" indent="-409575" defTabSz="1306513">
              <a:spcBef>
                <a:spcPct val="20000"/>
              </a:spcBef>
              <a:buClr>
                <a:srgbClr val="6699FF"/>
              </a:buClr>
              <a:buFont typeface="Wingdings" panose="05000000000000000000" pitchFamily="2" charset="2"/>
              <a:buChar char="«"/>
              <a:defRPr kumimoji="1" sz="4000">
                <a:solidFill>
                  <a:srgbClr val="FF6600"/>
                </a:solidFill>
                <a:latin typeface="Arial" panose="020B0604020202020204" pitchFamily="34" charset="0"/>
                <a:ea typeface="隶书" panose="02010509060101010101" pitchFamily="49" charset="-122"/>
              </a:defRPr>
            </a:lvl2pPr>
            <a:lvl3pPr marL="1306513" indent="-327025" defTabSz="1306513">
              <a:spcBef>
                <a:spcPct val="20000"/>
              </a:spcBef>
              <a:buClr>
                <a:srgbClr val="FF3300"/>
              </a:buClr>
              <a:buFont typeface="Wingdings" panose="05000000000000000000" pitchFamily="2" charset="2"/>
              <a:buChar char="v"/>
              <a:defRPr kumimoji="1" sz="3400">
                <a:solidFill>
                  <a:srgbClr val="FF33CC"/>
                </a:solidFill>
                <a:latin typeface="Arial" panose="020B0604020202020204" pitchFamily="34" charset="0"/>
                <a:ea typeface="隶书" panose="02010509060101010101" pitchFamily="49" charset="-122"/>
              </a:defRPr>
            </a:lvl3pPr>
            <a:lvl4pPr marL="1958975" indent="-327025" defTabSz="1306513">
              <a:spcBef>
                <a:spcPct val="20000"/>
              </a:spcBef>
              <a:buClr>
                <a:srgbClr val="FF9900"/>
              </a:buClr>
              <a:buFont typeface="Wingdings" panose="05000000000000000000" pitchFamily="2" charset="2"/>
              <a:buChar char="l"/>
              <a:defRPr kumimoji="1" sz="2900">
                <a:solidFill>
                  <a:schemeClr val="tx1"/>
                </a:solidFill>
                <a:latin typeface="Arial" panose="020B0604020202020204" pitchFamily="34" charset="0"/>
                <a:ea typeface="隶书" panose="02010509060101010101" pitchFamily="49" charset="-122"/>
              </a:defRPr>
            </a:lvl4pPr>
            <a:lvl5pPr marL="2613025" indent="-325438" defTabSz="1306513">
              <a:spcBef>
                <a:spcPct val="20000"/>
              </a:spcBef>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5pPr>
            <a:lvl6pPr marL="30702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6pPr>
            <a:lvl7pPr marL="35274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7pPr>
            <a:lvl8pPr marL="39846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8pPr>
            <a:lvl9pPr marL="44418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600" dirty="0">
                <a:solidFill>
                  <a:schemeClr val="tx1"/>
                </a:solidFill>
                <a:latin typeface="Times New Roman" panose="02020603050405020304" pitchFamily="18" charset="0"/>
                <a:ea typeface="宋体" panose="02010600030101010101" pitchFamily="2" charset="-122"/>
              </a:rPr>
              <a:t>main</a:t>
            </a:r>
            <a:r>
              <a:rPr lang="zh-CN" altLang="en-US" sz="1600" dirty="0">
                <a:solidFill>
                  <a:schemeClr val="tx1"/>
                </a:solidFill>
                <a:latin typeface="Times New Roman" panose="02020603050405020304" pitchFamily="18" charset="0"/>
                <a:ea typeface="宋体" panose="02010600030101010101" pitchFamily="2" charset="-122"/>
              </a:rPr>
              <a:t>函数的函数头</a:t>
            </a:r>
            <a:br>
              <a:rPr lang="zh-CN" altLang="en-US" sz="1600" dirty="0">
                <a:solidFill>
                  <a:schemeClr val="tx1"/>
                </a:solidFill>
                <a:latin typeface="Times New Roman" panose="02020603050405020304" pitchFamily="18" charset="0"/>
                <a:ea typeface="宋体" panose="02010600030101010101" pitchFamily="2" charset="-122"/>
              </a:rPr>
            </a:br>
            <a:r>
              <a:rPr lang="en-US" altLang="zh-CN" sz="1600" dirty="0">
                <a:solidFill>
                  <a:schemeClr val="tx1"/>
                </a:solidFill>
                <a:latin typeface="Times New Roman" panose="02020603050405020304" pitchFamily="18" charset="0"/>
                <a:ea typeface="宋体" panose="02010600030101010101" pitchFamily="2" charset="-122"/>
              </a:rPr>
              <a:t>void</a:t>
            </a:r>
            <a:r>
              <a:rPr lang="zh-CN" altLang="en-US" sz="1600" dirty="0">
                <a:solidFill>
                  <a:schemeClr val="tx1"/>
                </a:solidFill>
                <a:latin typeface="Times New Roman" panose="02020603050405020304" pitchFamily="18" charset="0"/>
                <a:ea typeface="宋体" panose="02010600030101010101" pitchFamily="2" charset="-122"/>
              </a:rPr>
              <a:t>表示无返回值</a:t>
            </a:r>
          </a:p>
        </p:txBody>
      </p:sp>
      <p:cxnSp>
        <p:nvCxnSpPr>
          <p:cNvPr id="12" name="直接箭头连接符 11"/>
          <p:cNvCxnSpPr>
            <a:cxnSpLocks/>
            <a:stCxn id="8" idx="1"/>
          </p:cNvCxnSpPr>
          <p:nvPr/>
        </p:nvCxnSpPr>
        <p:spPr>
          <a:xfrm flipH="1">
            <a:off x="3345970" y="2705688"/>
            <a:ext cx="2522174" cy="63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 Box 9"/>
          <p:cNvSpPr txBox="1">
            <a:spLocks noChangeArrowheads="1"/>
          </p:cNvSpPr>
          <p:nvPr/>
        </p:nvSpPr>
        <p:spPr bwMode="auto">
          <a:xfrm>
            <a:off x="138778" y="3661345"/>
            <a:ext cx="1422363" cy="111678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0622" tIns="65311" rIns="130622" bIns="65311">
            <a:spAutoFit/>
          </a:bodyPr>
          <a:lstStyle>
            <a:lvl1pPr defTabSz="1306513">
              <a:spcBef>
                <a:spcPct val="20000"/>
              </a:spcBef>
              <a:buClr>
                <a:srgbClr val="0000FF"/>
              </a:buClr>
              <a:buBlip>
                <a:blip r:embed="rId3"/>
              </a:buBlip>
              <a:defRPr kumimoji="1" sz="4600">
                <a:solidFill>
                  <a:srgbClr val="0000CC"/>
                </a:solidFill>
                <a:latin typeface="Arial" panose="020B0604020202020204" pitchFamily="34" charset="0"/>
                <a:ea typeface="隶书" panose="02010509060101010101" pitchFamily="49" charset="-122"/>
              </a:defRPr>
            </a:lvl1pPr>
            <a:lvl2pPr marL="652463" indent="-409575" defTabSz="1306513">
              <a:spcBef>
                <a:spcPct val="20000"/>
              </a:spcBef>
              <a:buClr>
                <a:srgbClr val="6699FF"/>
              </a:buClr>
              <a:buFont typeface="Wingdings" panose="05000000000000000000" pitchFamily="2" charset="2"/>
              <a:buChar char="«"/>
              <a:defRPr kumimoji="1" sz="4000">
                <a:solidFill>
                  <a:srgbClr val="FF6600"/>
                </a:solidFill>
                <a:latin typeface="Arial" panose="020B0604020202020204" pitchFamily="34" charset="0"/>
                <a:ea typeface="隶书" panose="02010509060101010101" pitchFamily="49" charset="-122"/>
              </a:defRPr>
            </a:lvl2pPr>
            <a:lvl3pPr marL="1306513" indent="-327025" defTabSz="1306513">
              <a:spcBef>
                <a:spcPct val="20000"/>
              </a:spcBef>
              <a:buClr>
                <a:srgbClr val="FF3300"/>
              </a:buClr>
              <a:buFont typeface="Wingdings" panose="05000000000000000000" pitchFamily="2" charset="2"/>
              <a:buChar char="v"/>
              <a:defRPr kumimoji="1" sz="3400">
                <a:solidFill>
                  <a:srgbClr val="FF33CC"/>
                </a:solidFill>
                <a:latin typeface="Arial" panose="020B0604020202020204" pitchFamily="34" charset="0"/>
                <a:ea typeface="隶书" panose="02010509060101010101" pitchFamily="49" charset="-122"/>
              </a:defRPr>
            </a:lvl3pPr>
            <a:lvl4pPr marL="1958975" indent="-327025" defTabSz="1306513">
              <a:spcBef>
                <a:spcPct val="20000"/>
              </a:spcBef>
              <a:buClr>
                <a:srgbClr val="FF9900"/>
              </a:buClr>
              <a:buFont typeface="Wingdings" panose="05000000000000000000" pitchFamily="2" charset="2"/>
              <a:buChar char="l"/>
              <a:defRPr kumimoji="1" sz="2900">
                <a:solidFill>
                  <a:schemeClr val="tx1"/>
                </a:solidFill>
                <a:latin typeface="Arial" panose="020B0604020202020204" pitchFamily="34" charset="0"/>
                <a:ea typeface="隶书" panose="02010509060101010101" pitchFamily="49" charset="-122"/>
              </a:defRPr>
            </a:lvl4pPr>
            <a:lvl5pPr marL="2613025" indent="-325438" defTabSz="1306513">
              <a:spcBef>
                <a:spcPct val="20000"/>
              </a:spcBef>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5pPr>
            <a:lvl6pPr marL="30702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6pPr>
            <a:lvl7pPr marL="35274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7pPr>
            <a:lvl8pPr marL="39846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8pPr>
            <a:lvl9pPr marL="44418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9pPr>
          </a:lstStyle>
          <a:p>
            <a:pPr algn="ctr" eaLnBrk="1" hangingPunct="1">
              <a:spcBef>
                <a:spcPct val="0"/>
              </a:spcBef>
              <a:buClrTx/>
              <a:buFontTx/>
              <a:buNone/>
            </a:pPr>
            <a:r>
              <a:rPr lang="en-US" altLang="zh-CN" sz="1600" dirty="0">
                <a:solidFill>
                  <a:schemeClr val="tx1"/>
                </a:solidFill>
                <a:latin typeface="Times New Roman" panose="02020603050405020304" pitchFamily="18" charset="0"/>
                <a:ea typeface="宋体" panose="02010600030101010101" pitchFamily="2" charset="-122"/>
              </a:rPr>
              <a:t>main</a:t>
            </a:r>
            <a:r>
              <a:rPr lang="zh-CN" altLang="en-US" sz="1600" dirty="0">
                <a:solidFill>
                  <a:schemeClr val="tx1"/>
                </a:solidFill>
                <a:latin typeface="Times New Roman" panose="02020603050405020304" pitchFamily="18" charset="0"/>
                <a:ea typeface="宋体" panose="02010600030101010101" pitchFamily="2" charset="-122"/>
              </a:rPr>
              <a:t>函数的函数体</a:t>
            </a:r>
            <a:endParaRPr lang="en-US" altLang="zh-CN" sz="1600" dirty="0">
              <a:solidFill>
                <a:schemeClr val="tx1"/>
              </a:solidFill>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dirty="0">
                <a:solidFill>
                  <a:schemeClr val="tx1"/>
                </a:solidFill>
                <a:latin typeface="Times New Roman" panose="02020603050405020304" pitchFamily="18" charset="0"/>
                <a:ea typeface="宋体" panose="02010600030101010101" pitchFamily="2" charset="-122"/>
              </a:rPr>
              <a:t>用花括号括起来</a:t>
            </a:r>
          </a:p>
        </p:txBody>
      </p:sp>
      <p:sp>
        <p:nvSpPr>
          <p:cNvPr id="14" name="左大括号 13"/>
          <p:cNvSpPr/>
          <p:nvPr/>
        </p:nvSpPr>
        <p:spPr>
          <a:xfrm>
            <a:off x="1701146" y="3535592"/>
            <a:ext cx="135101" cy="2668092"/>
          </a:xfrm>
          <a:prstGeom prst="leftBrace">
            <a:avLst>
              <a:gd name="adj1" fmla="val 56967"/>
              <a:gd name="adj2" fmla="val 4979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箭头连接符 15"/>
          <p:cNvCxnSpPr>
            <a:cxnSpLocks/>
            <a:stCxn id="13" idx="2"/>
            <a:endCxn id="14" idx="1"/>
          </p:cNvCxnSpPr>
          <p:nvPr/>
        </p:nvCxnSpPr>
        <p:spPr>
          <a:xfrm>
            <a:off x="849960" y="4778128"/>
            <a:ext cx="851186" cy="8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 Box 10"/>
          <p:cNvSpPr txBox="1">
            <a:spLocks noChangeArrowheads="1"/>
          </p:cNvSpPr>
          <p:nvPr/>
        </p:nvSpPr>
        <p:spPr bwMode="auto">
          <a:xfrm>
            <a:off x="7063329" y="4448164"/>
            <a:ext cx="1907490" cy="111678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0622" tIns="65311" rIns="130622" bIns="65311">
            <a:spAutoFit/>
          </a:bodyPr>
          <a:lstStyle>
            <a:lvl1pPr defTabSz="1306513">
              <a:spcBef>
                <a:spcPct val="20000"/>
              </a:spcBef>
              <a:buClr>
                <a:srgbClr val="0000FF"/>
              </a:buClr>
              <a:buBlip>
                <a:blip r:embed="rId3"/>
              </a:buBlip>
              <a:defRPr kumimoji="1" sz="4600">
                <a:solidFill>
                  <a:srgbClr val="0000CC"/>
                </a:solidFill>
                <a:latin typeface="Arial" panose="020B0604020202020204" pitchFamily="34" charset="0"/>
                <a:ea typeface="隶书" panose="02010509060101010101" pitchFamily="49" charset="-122"/>
              </a:defRPr>
            </a:lvl1pPr>
            <a:lvl2pPr marL="652463" indent="-409575" defTabSz="1306513">
              <a:spcBef>
                <a:spcPct val="20000"/>
              </a:spcBef>
              <a:buClr>
                <a:srgbClr val="6699FF"/>
              </a:buClr>
              <a:buFont typeface="Wingdings" panose="05000000000000000000" pitchFamily="2" charset="2"/>
              <a:buChar char="«"/>
              <a:defRPr kumimoji="1" sz="4000">
                <a:solidFill>
                  <a:srgbClr val="FF6600"/>
                </a:solidFill>
                <a:latin typeface="Arial" panose="020B0604020202020204" pitchFamily="34" charset="0"/>
                <a:ea typeface="隶书" panose="02010509060101010101" pitchFamily="49" charset="-122"/>
              </a:defRPr>
            </a:lvl2pPr>
            <a:lvl3pPr marL="1306513" indent="-327025" defTabSz="1306513">
              <a:spcBef>
                <a:spcPct val="20000"/>
              </a:spcBef>
              <a:buClr>
                <a:srgbClr val="FF3300"/>
              </a:buClr>
              <a:buFont typeface="Wingdings" panose="05000000000000000000" pitchFamily="2" charset="2"/>
              <a:buChar char="v"/>
              <a:defRPr kumimoji="1" sz="3400">
                <a:solidFill>
                  <a:srgbClr val="FF33CC"/>
                </a:solidFill>
                <a:latin typeface="Arial" panose="020B0604020202020204" pitchFamily="34" charset="0"/>
                <a:ea typeface="隶书" panose="02010509060101010101" pitchFamily="49" charset="-122"/>
              </a:defRPr>
            </a:lvl3pPr>
            <a:lvl4pPr marL="1958975" indent="-327025" defTabSz="1306513">
              <a:spcBef>
                <a:spcPct val="20000"/>
              </a:spcBef>
              <a:buClr>
                <a:srgbClr val="FF9900"/>
              </a:buClr>
              <a:buFont typeface="Wingdings" panose="05000000000000000000" pitchFamily="2" charset="2"/>
              <a:buChar char="l"/>
              <a:defRPr kumimoji="1" sz="2900">
                <a:solidFill>
                  <a:schemeClr val="tx1"/>
                </a:solidFill>
                <a:latin typeface="Arial" panose="020B0604020202020204" pitchFamily="34" charset="0"/>
                <a:ea typeface="隶书" panose="02010509060101010101" pitchFamily="49" charset="-122"/>
              </a:defRPr>
            </a:lvl4pPr>
            <a:lvl5pPr marL="2613025" indent="-325438" defTabSz="1306513">
              <a:spcBef>
                <a:spcPct val="20000"/>
              </a:spcBef>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5pPr>
            <a:lvl6pPr marL="30702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6pPr>
            <a:lvl7pPr marL="35274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7pPr>
            <a:lvl8pPr marL="39846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8pPr>
            <a:lvl9pPr marL="44418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600" dirty="0" err="1">
                <a:solidFill>
                  <a:schemeClr val="tx1"/>
                </a:solidFill>
                <a:latin typeface="Times New Roman" panose="02020603050405020304" pitchFamily="18" charset="0"/>
                <a:ea typeface="宋体" panose="02010600030101010101" pitchFamily="2" charset="-122"/>
              </a:rPr>
              <a:t>cin</a:t>
            </a:r>
            <a:r>
              <a:rPr lang="zh-CN" altLang="en-US" sz="1600" dirty="0">
                <a:solidFill>
                  <a:schemeClr val="tx1"/>
                </a:solidFill>
                <a:latin typeface="Times New Roman" panose="02020603050405020304" pitchFamily="18" charset="0"/>
                <a:ea typeface="宋体" panose="02010600030101010101" pitchFamily="2" charset="-122"/>
              </a:rPr>
              <a:t>通过输入运算符“</a:t>
            </a:r>
            <a:r>
              <a:rPr lang="en-US" altLang="zh-CN" sz="1600" dirty="0">
                <a:solidFill>
                  <a:schemeClr val="tx1"/>
                </a:solidFill>
                <a:latin typeface="Times New Roman" panose="02020603050405020304" pitchFamily="18" charset="0"/>
                <a:ea typeface="宋体" panose="02010600030101010101" pitchFamily="2" charset="-122"/>
              </a:rPr>
              <a:t>&gt;&gt;</a:t>
            </a:r>
            <a:r>
              <a:rPr lang="zh-CN" altLang="en-US" sz="1600" dirty="0">
                <a:solidFill>
                  <a:schemeClr val="tx1"/>
                </a:solidFill>
                <a:latin typeface="Times New Roman" panose="02020603050405020304" pitchFamily="18" charset="0"/>
                <a:ea typeface="宋体" panose="02010600030101010101" pitchFamily="2" charset="-122"/>
              </a:rPr>
              <a:t>”把键盘输入的内容传输到变量</a:t>
            </a:r>
            <a:r>
              <a:rPr lang="en-US" altLang="zh-CN" sz="1600" dirty="0">
                <a:solidFill>
                  <a:schemeClr val="tx1"/>
                </a:solidFill>
                <a:latin typeface="Times New Roman" panose="02020603050405020304" pitchFamily="18" charset="0"/>
                <a:ea typeface="宋体" panose="02010600030101010101" pitchFamily="2" charset="-122"/>
              </a:rPr>
              <a:t>r</a:t>
            </a:r>
            <a:r>
              <a:rPr lang="zh-CN" altLang="en-US" sz="1600" dirty="0">
                <a:solidFill>
                  <a:schemeClr val="tx1"/>
                </a:solidFill>
                <a:latin typeface="Times New Roman" panose="02020603050405020304" pitchFamily="18" charset="0"/>
                <a:ea typeface="宋体" panose="02010600030101010101" pitchFamily="2" charset="-122"/>
              </a:rPr>
              <a:t>中。</a:t>
            </a:r>
          </a:p>
        </p:txBody>
      </p:sp>
      <p:cxnSp>
        <p:nvCxnSpPr>
          <p:cNvPr id="6" name="直接箭头连接符 5"/>
          <p:cNvCxnSpPr>
            <a:cxnSpLocks/>
            <a:stCxn id="11" idx="1"/>
          </p:cNvCxnSpPr>
          <p:nvPr/>
        </p:nvCxnSpPr>
        <p:spPr>
          <a:xfrm flipH="1" flipV="1">
            <a:off x="4795507" y="4682454"/>
            <a:ext cx="2267822" cy="32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 Box 10"/>
          <p:cNvSpPr txBox="1">
            <a:spLocks noChangeArrowheads="1"/>
          </p:cNvSpPr>
          <p:nvPr/>
        </p:nvSpPr>
        <p:spPr bwMode="auto">
          <a:xfrm>
            <a:off x="7311421" y="5685351"/>
            <a:ext cx="1659398" cy="62434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0622" tIns="65311" rIns="130622" bIns="65311">
            <a:spAutoFit/>
          </a:bodyPr>
          <a:lstStyle>
            <a:lvl1pPr defTabSz="1306513">
              <a:spcBef>
                <a:spcPct val="20000"/>
              </a:spcBef>
              <a:buClr>
                <a:srgbClr val="0000FF"/>
              </a:buClr>
              <a:buBlip>
                <a:blip r:embed="rId3"/>
              </a:buBlip>
              <a:defRPr kumimoji="1" sz="4600">
                <a:solidFill>
                  <a:srgbClr val="0000CC"/>
                </a:solidFill>
                <a:latin typeface="Arial" panose="020B0604020202020204" pitchFamily="34" charset="0"/>
                <a:ea typeface="隶书" panose="02010509060101010101" pitchFamily="49" charset="-122"/>
              </a:defRPr>
            </a:lvl1pPr>
            <a:lvl2pPr marL="652463" indent="-409575" defTabSz="1306513">
              <a:spcBef>
                <a:spcPct val="20000"/>
              </a:spcBef>
              <a:buClr>
                <a:srgbClr val="6699FF"/>
              </a:buClr>
              <a:buFont typeface="Wingdings" panose="05000000000000000000" pitchFamily="2" charset="2"/>
              <a:buChar char="«"/>
              <a:defRPr kumimoji="1" sz="4000">
                <a:solidFill>
                  <a:srgbClr val="FF6600"/>
                </a:solidFill>
                <a:latin typeface="Arial" panose="020B0604020202020204" pitchFamily="34" charset="0"/>
                <a:ea typeface="隶书" panose="02010509060101010101" pitchFamily="49" charset="-122"/>
              </a:defRPr>
            </a:lvl2pPr>
            <a:lvl3pPr marL="1306513" indent="-327025" defTabSz="1306513">
              <a:spcBef>
                <a:spcPct val="20000"/>
              </a:spcBef>
              <a:buClr>
                <a:srgbClr val="FF3300"/>
              </a:buClr>
              <a:buFont typeface="Wingdings" panose="05000000000000000000" pitchFamily="2" charset="2"/>
              <a:buChar char="v"/>
              <a:defRPr kumimoji="1" sz="3400">
                <a:solidFill>
                  <a:srgbClr val="FF33CC"/>
                </a:solidFill>
                <a:latin typeface="Arial" panose="020B0604020202020204" pitchFamily="34" charset="0"/>
                <a:ea typeface="隶书" panose="02010509060101010101" pitchFamily="49" charset="-122"/>
              </a:defRPr>
            </a:lvl3pPr>
            <a:lvl4pPr marL="1958975" indent="-327025" defTabSz="1306513">
              <a:spcBef>
                <a:spcPct val="20000"/>
              </a:spcBef>
              <a:buClr>
                <a:srgbClr val="FF9900"/>
              </a:buClr>
              <a:buFont typeface="Wingdings" panose="05000000000000000000" pitchFamily="2" charset="2"/>
              <a:buChar char="l"/>
              <a:defRPr kumimoji="1" sz="2900">
                <a:solidFill>
                  <a:schemeClr val="tx1"/>
                </a:solidFill>
                <a:latin typeface="Arial" panose="020B0604020202020204" pitchFamily="34" charset="0"/>
                <a:ea typeface="隶书" panose="02010509060101010101" pitchFamily="49" charset="-122"/>
              </a:defRPr>
            </a:lvl4pPr>
            <a:lvl5pPr marL="2613025" indent="-325438" defTabSz="1306513">
              <a:spcBef>
                <a:spcPct val="20000"/>
              </a:spcBef>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5pPr>
            <a:lvl6pPr marL="30702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6pPr>
            <a:lvl7pPr marL="35274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7pPr>
            <a:lvl8pPr marL="39846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8pPr>
            <a:lvl9pPr marL="44418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600" dirty="0" err="1">
                <a:solidFill>
                  <a:schemeClr val="tx1"/>
                </a:solidFill>
                <a:latin typeface="Times New Roman" panose="02020603050405020304" pitchFamily="18" charset="0"/>
                <a:ea typeface="宋体" panose="02010600030101010101" pitchFamily="2" charset="-122"/>
              </a:rPr>
              <a:t>endl</a:t>
            </a:r>
            <a:r>
              <a:rPr lang="zh-CN" altLang="en-US" sz="1600" dirty="0">
                <a:solidFill>
                  <a:schemeClr val="tx1"/>
                </a:solidFill>
                <a:latin typeface="Times New Roman" panose="02020603050405020304" pitchFamily="18" charset="0"/>
                <a:ea typeface="宋体" panose="02010600030101010101" pitchFamily="2" charset="-122"/>
              </a:rPr>
              <a:t>输出一个换行符。</a:t>
            </a:r>
          </a:p>
        </p:txBody>
      </p:sp>
      <p:cxnSp>
        <p:nvCxnSpPr>
          <p:cNvPr id="10" name="直接箭头连接符 9"/>
          <p:cNvCxnSpPr>
            <a:cxnSpLocks/>
            <a:stCxn id="15" idx="1"/>
          </p:cNvCxnSpPr>
          <p:nvPr/>
        </p:nvCxnSpPr>
        <p:spPr>
          <a:xfrm flipH="1" flipV="1">
            <a:off x="6767655" y="5685350"/>
            <a:ext cx="543766" cy="31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 Box 10">
            <a:extLst>
              <a:ext uri="{FF2B5EF4-FFF2-40B4-BE49-F238E27FC236}">
                <a16:creationId xmlns:a16="http://schemas.microsoft.com/office/drawing/2014/main" id="{910E5463-C3B9-4B80-ADA5-9C8B8EB8A529}"/>
              </a:ext>
            </a:extLst>
          </p:cNvPr>
          <p:cNvSpPr txBox="1">
            <a:spLocks noChangeArrowheads="1"/>
          </p:cNvSpPr>
          <p:nvPr/>
        </p:nvSpPr>
        <p:spPr bwMode="auto">
          <a:xfrm>
            <a:off x="6732240" y="3284984"/>
            <a:ext cx="1501868" cy="62434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0622" tIns="65311" rIns="130622" bIns="65311">
            <a:spAutoFit/>
          </a:bodyPr>
          <a:lstStyle>
            <a:lvl1pPr defTabSz="1306513">
              <a:spcBef>
                <a:spcPct val="20000"/>
              </a:spcBef>
              <a:buClr>
                <a:srgbClr val="0000FF"/>
              </a:buClr>
              <a:buBlip>
                <a:blip r:embed="rId3"/>
              </a:buBlip>
              <a:defRPr kumimoji="1" sz="4600">
                <a:solidFill>
                  <a:srgbClr val="0000CC"/>
                </a:solidFill>
                <a:latin typeface="Arial" panose="020B0604020202020204" pitchFamily="34" charset="0"/>
                <a:ea typeface="隶书" panose="02010509060101010101" pitchFamily="49" charset="-122"/>
              </a:defRPr>
            </a:lvl1pPr>
            <a:lvl2pPr marL="652463" indent="-409575" defTabSz="1306513">
              <a:spcBef>
                <a:spcPct val="20000"/>
              </a:spcBef>
              <a:buClr>
                <a:srgbClr val="6699FF"/>
              </a:buClr>
              <a:buFont typeface="Wingdings" panose="05000000000000000000" pitchFamily="2" charset="2"/>
              <a:buChar char="«"/>
              <a:defRPr kumimoji="1" sz="4000">
                <a:solidFill>
                  <a:srgbClr val="FF6600"/>
                </a:solidFill>
                <a:latin typeface="Arial" panose="020B0604020202020204" pitchFamily="34" charset="0"/>
                <a:ea typeface="隶书" panose="02010509060101010101" pitchFamily="49" charset="-122"/>
              </a:defRPr>
            </a:lvl2pPr>
            <a:lvl3pPr marL="1306513" indent="-327025" defTabSz="1306513">
              <a:spcBef>
                <a:spcPct val="20000"/>
              </a:spcBef>
              <a:buClr>
                <a:srgbClr val="FF3300"/>
              </a:buClr>
              <a:buFont typeface="Wingdings" panose="05000000000000000000" pitchFamily="2" charset="2"/>
              <a:buChar char="v"/>
              <a:defRPr kumimoji="1" sz="3400">
                <a:solidFill>
                  <a:srgbClr val="FF33CC"/>
                </a:solidFill>
                <a:latin typeface="Arial" panose="020B0604020202020204" pitchFamily="34" charset="0"/>
                <a:ea typeface="隶书" panose="02010509060101010101" pitchFamily="49" charset="-122"/>
              </a:defRPr>
            </a:lvl3pPr>
            <a:lvl4pPr marL="1958975" indent="-327025" defTabSz="1306513">
              <a:spcBef>
                <a:spcPct val="20000"/>
              </a:spcBef>
              <a:buClr>
                <a:srgbClr val="FF9900"/>
              </a:buClr>
              <a:buFont typeface="Wingdings" panose="05000000000000000000" pitchFamily="2" charset="2"/>
              <a:buChar char="l"/>
              <a:defRPr kumimoji="1" sz="2900">
                <a:solidFill>
                  <a:schemeClr val="tx1"/>
                </a:solidFill>
                <a:latin typeface="Arial" panose="020B0604020202020204" pitchFamily="34" charset="0"/>
                <a:ea typeface="隶书" panose="02010509060101010101" pitchFamily="49" charset="-122"/>
              </a:defRPr>
            </a:lvl4pPr>
            <a:lvl5pPr marL="2613025" indent="-325438" defTabSz="1306513">
              <a:spcBef>
                <a:spcPct val="20000"/>
              </a:spcBef>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5pPr>
            <a:lvl6pPr marL="30702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6pPr>
            <a:lvl7pPr marL="35274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7pPr>
            <a:lvl8pPr marL="39846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8pPr>
            <a:lvl9pPr marL="44418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zh-CN" altLang="en-US" sz="1600" dirty="0">
                <a:solidFill>
                  <a:schemeClr val="tx1"/>
                </a:solidFill>
                <a:latin typeface="Times New Roman" panose="02020603050405020304" pitchFamily="18" charset="0"/>
                <a:ea typeface="宋体" panose="02010600030101010101" pitchFamily="2" charset="-122"/>
              </a:rPr>
              <a:t>使用</a:t>
            </a:r>
            <a:r>
              <a:rPr lang="en-US" altLang="zh-CN" sz="1600" dirty="0" err="1">
                <a:solidFill>
                  <a:schemeClr val="tx1"/>
                </a:solidFill>
                <a:latin typeface="Times New Roman" panose="02020603050405020304" pitchFamily="18" charset="0"/>
                <a:ea typeface="宋体" panose="02010600030101010101" pitchFamily="2" charset="-122"/>
              </a:rPr>
              <a:t>std</a:t>
            </a:r>
            <a:r>
              <a:rPr lang="zh-CN" altLang="en-US" sz="1600" dirty="0">
                <a:solidFill>
                  <a:schemeClr val="tx1"/>
                </a:solidFill>
                <a:latin typeface="Times New Roman" panose="02020603050405020304" pitchFamily="18" charset="0"/>
                <a:ea typeface="宋体" panose="02010600030101010101" pitchFamily="2" charset="-122"/>
              </a:rPr>
              <a:t>名称空间</a:t>
            </a:r>
          </a:p>
        </p:txBody>
      </p:sp>
      <p:cxnSp>
        <p:nvCxnSpPr>
          <p:cNvPr id="35" name="直接箭头连接符 34">
            <a:extLst>
              <a:ext uri="{FF2B5EF4-FFF2-40B4-BE49-F238E27FC236}">
                <a16:creationId xmlns:a16="http://schemas.microsoft.com/office/drawing/2014/main" id="{AF7A9EA0-0849-4904-8433-A023B54D7D89}"/>
              </a:ext>
            </a:extLst>
          </p:cNvPr>
          <p:cNvCxnSpPr>
            <a:cxnSpLocks/>
            <a:stCxn id="34" idx="1"/>
          </p:cNvCxnSpPr>
          <p:nvPr/>
        </p:nvCxnSpPr>
        <p:spPr>
          <a:xfrm flipH="1">
            <a:off x="4212858" y="3597154"/>
            <a:ext cx="2519382" cy="109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 Box 10">
            <a:extLst>
              <a:ext uri="{FF2B5EF4-FFF2-40B4-BE49-F238E27FC236}">
                <a16:creationId xmlns:a16="http://schemas.microsoft.com/office/drawing/2014/main" id="{6C94D4A3-E079-4388-9ACE-62EFFA968E46}"/>
              </a:ext>
            </a:extLst>
          </p:cNvPr>
          <p:cNvSpPr txBox="1">
            <a:spLocks noChangeArrowheads="1"/>
          </p:cNvSpPr>
          <p:nvPr/>
        </p:nvSpPr>
        <p:spPr bwMode="auto">
          <a:xfrm>
            <a:off x="6695846" y="3986985"/>
            <a:ext cx="2052618" cy="378119"/>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0622" tIns="65311" rIns="130622" bIns="65311">
            <a:spAutoFit/>
          </a:bodyPr>
          <a:lstStyle>
            <a:lvl1pPr defTabSz="1306513">
              <a:spcBef>
                <a:spcPct val="20000"/>
              </a:spcBef>
              <a:buClr>
                <a:srgbClr val="0000FF"/>
              </a:buClr>
              <a:buBlip>
                <a:blip r:embed="rId3"/>
              </a:buBlip>
              <a:defRPr kumimoji="1" sz="4600">
                <a:solidFill>
                  <a:srgbClr val="0000CC"/>
                </a:solidFill>
                <a:latin typeface="Arial" panose="020B0604020202020204" pitchFamily="34" charset="0"/>
                <a:ea typeface="隶书" panose="02010509060101010101" pitchFamily="49" charset="-122"/>
              </a:defRPr>
            </a:lvl1pPr>
            <a:lvl2pPr marL="652463" indent="-409575" defTabSz="1306513">
              <a:spcBef>
                <a:spcPct val="20000"/>
              </a:spcBef>
              <a:buClr>
                <a:srgbClr val="6699FF"/>
              </a:buClr>
              <a:buFont typeface="Wingdings" panose="05000000000000000000" pitchFamily="2" charset="2"/>
              <a:buChar char="«"/>
              <a:defRPr kumimoji="1" sz="4000">
                <a:solidFill>
                  <a:srgbClr val="FF6600"/>
                </a:solidFill>
                <a:latin typeface="Arial" panose="020B0604020202020204" pitchFamily="34" charset="0"/>
                <a:ea typeface="隶书" panose="02010509060101010101" pitchFamily="49" charset="-122"/>
              </a:defRPr>
            </a:lvl2pPr>
            <a:lvl3pPr marL="1306513" indent="-327025" defTabSz="1306513">
              <a:spcBef>
                <a:spcPct val="20000"/>
              </a:spcBef>
              <a:buClr>
                <a:srgbClr val="FF3300"/>
              </a:buClr>
              <a:buFont typeface="Wingdings" panose="05000000000000000000" pitchFamily="2" charset="2"/>
              <a:buChar char="v"/>
              <a:defRPr kumimoji="1" sz="3400">
                <a:solidFill>
                  <a:srgbClr val="FF33CC"/>
                </a:solidFill>
                <a:latin typeface="Arial" panose="020B0604020202020204" pitchFamily="34" charset="0"/>
                <a:ea typeface="隶书" panose="02010509060101010101" pitchFamily="49" charset="-122"/>
              </a:defRPr>
            </a:lvl3pPr>
            <a:lvl4pPr marL="1958975" indent="-327025" defTabSz="1306513">
              <a:spcBef>
                <a:spcPct val="20000"/>
              </a:spcBef>
              <a:buClr>
                <a:srgbClr val="FF9900"/>
              </a:buClr>
              <a:buFont typeface="Wingdings" panose="05000000000000000000" pitchFamily="2" charset="2"/>
              <a:buChar char="l"/>
              <a:defRPr kumimoji="1" sz="2900">
                <a:solidFill>
                  <a:schemeClr val="tx1"/>
                </a:solidFill>
                <a:latin typeface="Arial" panose="020B0604020202020204" pitchFamily="34" charset="0"/>
                <a:ea typeface="隶书" panose="02010509060101010101" pitchFamily="49" charset="-122"/>
              </a:defRPr>
            </a:lvl4pPr>
            <a:lvl5pPr marL="2613025" indent="-325438" defTabSz="1306513">
              <a:spcBef>
                <a:spcPct val="20000"/>
              </a:spcBef>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5pPr>
            <a:lvl6pPr marL="30702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6pPr>
            <a:lvl7pPr marL="35274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7pPr>
            <a:lvl8pPr marL="39846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8pPr>
            <a:lvl9pPr marL="4441825" indent="-325438" defTabSz="1306513" eaLnBrk="0" fontAlgn="base" hangingPunct="0">
              <a:spcBef>
                <a:spcPct val="20000"/>
              </a:spcBef>
              <a:spcAft>
                <a:spcPct val="0"/>
              </a:spcAft>
              <a:buClr>
                <a:schemeClr val="tx2"/>
              </a:buClr>
              <a:buFont typeface="Wingdings" panose="05000000000000000000" pitchFamily="2" charset="2"/>
              <a:buChar char="u"/>
              <a:defRPr kumimoji="1" sz="29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zh-CN" altLang="en-US" sz="1600" dirty="0">
                <a:solidFill>
                  <a:schemeClr val="tx1"/>
                </a:solidFill>
                <a:latin typeface="Times New Roman" panose="02020603050405020304" pitchFamily="18" charset="0"/>
                <a:ea typeface="宋体" panose="02010600030101010101" pitchFamily="2" charset="-122"/>
              </a:rPr>
              <a:t>声明</a:t>
            </a:r>
            <a:r>
              <a:rPr lang="en-US" altLang="zh-CN" sz="1600" dirty="0">
                <a:solidFill>
                  <a:schemeClr val="tx1"/>
                </a:solidFill>
                <a:latin typeface="Times New Roman" panose="02020603050405020304" pitchFamily="18" charset="0"/>
                <a:ea typeface="宋体" panose="02010600030101010101" pitchFamily="2" charset="-122"/>
              </a:rPr>
              <a:t>r</a:t>
            </a:r>
            <a:r>
              <a:rPr lang="zh-CN" altLang="en-US" sz="1600" dirty="0">
                <a:solidFill>
                  <a:schemeClr val="tx1"/>
                </a:solidFill>
                <a:latin typeface="Times New Roman" panose="02020603050405020304" pitchFamily="18" charset="0"/>
                <a:ea typeface="宋体" panose="02010600030101010101" pitchFamily="2" charset="-122"/>
              </a:rPr>
              <a:t>的数据类型</a:t>
            </a:r>
          </a:p>
        </p:txBody>
      </p:sp>
      <p:cxnSp>
        <p:nvCxnSpPr>
          <p:cNvPr id="39" name="直接箭头连接符 38">
            <a:extLst>
              <a:ext uri="{FF2B5EF4-FFF2-40B4-BE49-F238E27FC236}">
                <a16:creationId xmlns:a16="http://schemas.microsoft.com/office/drawing/2014/main" id="{2491CF79-FC65-4CAB-B435-689968531B08}"/>
              </a:ext>
            </a:extLst>
          </p:cNvPr>
          <p:cNvCxnSpPr>
            <a:cxnSpLocks/>
            <a:stCxn id="38" idx="1"/>
          </p:cNvCxnSpPr>
          <p:nvPr/>
        </p:nvCxnSpPr>
        <p:spPr>
          <a:xfrm flipH="1">
            <a:off x="4126340" y="4176045"/>
            <a:ext cx="2569506" cy="3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291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8305D-E3A9-4F95-8E35-06FBE19C1B94}"/>
              </a:ext>
            </a:extLst>
          </p:cNvPr>
          <p:cNvSpPr>
            <a:spLocks noGrp="1"/>
          </p:cNvSpPr>
          <p:nvPr>
            <p:ph type="title"/>
          </p:nvPr>
        </p:nvSpPr>
        <p:spPr/>
        <p:txBody>
          <a:bodyPr/>
          <a:lstStyle/>
          <a:p>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4117D192-2B3C-4CD6-9951-777CEACDE4FB}"/>
              </a:ext>
            </a:extLst>
          </p:cNvPr>
          <p:cNvSpPr>
            <a:spLocks noGrp="1"/>
          </p:cNvSpPr>
          <p:nvPr>
            <p:ph idx="1"/>
          </p:nvPr>
        </p:nvSpPr>
        <p:spPr>
          <a:xfrm>
            <a:off x="457200" y="1600200"/>
            <a:ext cx="8229600" cy="4709120"/>
          </a:xfrm>
        </p:spPr>
        <p:txBody>
          <a:bodyPr/>
          <a:lstStyle/>
          <a:p>
            <a:pPr marL="0" indent="0">
              <a:buNone/>
            </a:pPr>
            <a:r>
              <a:rPr lang="zh-CN" altLang="en-US" sz="2400" dirty="0"/>
              <a:t>编写一个程序，让用户输入其年龄，然后显示该年龄相当于多少个月，如下所示：</a:t>
            </a:r>
            <a:endParaRPr lang="en-US" altLang="zh-CN" sz="2400" dirty="0"/>
          </a:p>
          <a:p>
            <a:pPr lvl="1"/>
            <a:r>
              <a:rPr lang="en-US" altLang="zh-CN" sz="2000" dirty="0"/>
              <a:t>Please input your age: 19</a:t>
            </a:r>
          </a:p>
          <a:p>
            <a:pPr lvl="1"/>
            <a:r>
              <a:rPr lang="en-US" altLang="zh-CN" sz="2000" dirty="0"/>
              <a:t>19 years are 228 months.</a:t>
            </a:r>
            <a:endParaRPr lang="zh-CN" altLang="en-US" sz="2000" dirty="0"/>
          </a:p>
        </p:txBody>
      </p:sp>
      <p:pic>
        <p:nvPicPr>
          <p:cNvPr id="5" name="图片 4" descr="屏幕剪辑">
            <a:extLst>
              <a:ext uri="{FF2B5EF4-FFF2-40B4-BE49-F238E27FC236}">
                <a16:creationId xmlns:a16="http://schemas.microsoft.com/office/drawing/2014/main" id="{F03276BD-D42B-4B03-96F6-48D4891051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3429000"/>
            <a:ext cx="4571678" cy="3024336"/>
          </a:xfrm>
          <a:prstGeom prst="rect">
            <a:avLst/>
          </a:prstGeom>
        </p:spPr>
      </p:pic>
    </p:spTree>
    <p:extLst>
      <p:ext uri="{BB962C8B-B14F-4D97-AF65-F5344CB8AC3E}">
        <p14:creationId xmlns:p14="http://schemas.microsoft.com/office/powerpoint/2010/main" val="191974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cin</a:t>
            </a:r>
            <a:r>
              <a:rPr lang="en-US" altLang="zh-CN" cap="none" dirty="0"/>
              <a:t>/</a:t>
            </a:r>
            <a:r>
              <a:rPr lang="en-US" altLang="zh-CN" cap="none" dirty="0" err="1"/>
              <a:t>cout</a:t>
            </a:r>
            <a:r>
              <a:rPr lang="zh-CN" altLang="en-US" dirty="0"/>
              <a:t>的格式控制</a:t>
            </a:r>
            <a:br>
              <a:rPr lang="en-US" altLang="zh-CN" dirty="0"/>
            </a:br>
            <a:r>
              <a:rPr lang="zh-CN" altLang="en-US" sz="2000" dirty="0"/>
              <a:t>注意要</a:t>
            </a:r>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iomanip</a:t>
            </a:r>
            <a:r>
              <a:rPr lang="en-US" altLang="zh-CN" sz="2000" dirty="0">
                <a:solidFill>
                  <a:srgbClr val="A31515"/>
                </a:solidFill>
                <a:latin typeface="新宋体" panose="02010609030101010101" pitchFamily="49" charset="-122"/>
                <a:ea typeface="新宋体" panose="02010609030101010101" pitchFamily="49" charset="-122"/>
              </a:rPr>
              <a:t>&gt;</a:t>
            </a:r>
            <a:endParaRPr lang="zh-CN" altLang="en-US" sz="2000" dirty="0"/>
          </a:p>
        </p:txBody>
      </p:sp>
      <p:pic>
        <p:nvPicPr>
          <p:cNvPr id="3" name="图片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5100" y="1746773"/>
            <a:ext cx="7060513" cy="4981101"/>
          </a:xfrm>
          <a:prstGeom prst="rect">
            <a:avLst/>
          </a:prstGeom>
          <a:ln>
            <a:solidFill>
              <a:srgbClr val="FF0000"/>
            </a:solidFill>
          </a:ln>
        </p:spPr>
      </p:pic>
    </p:spTree>
    <p:extLst>
      <p:ext uri="{BB962C8B-B14F-4D97-AF65-F5344CB8AC3E}">
        <p14:creationId xmlns:p14="http://schemas.microsoft.com/office/powerpoint/2010/main" val="2329811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printf</a:t>
            </a:r>
            <a:r>
              <a:rPr lang="zh-CN" altLang="en-US" dirty="0"/>
              <a:t>格式输出函数</a:t>
            </a:r>
          </a:p>
        </p:txBody>
      </p:sp>
      <p:sp>
        <p:nvSpPr>
          <p:cNvPr id="3" name="内容占位符 2"/>
          <p:cNvSpPr>
            <a:spLocks noGrp="1"/>
          </p:cNvSpPr>
          <p:nvPr>
            <p:ph idx="1"/>
          </p:nvPr>
        </p:nvSpPr>
        <p:spPr/>
        <p:txBody>
          <a:bodyPr/>
          <a:lstStyle/>
          <a:p>
            <a:r>
              <a:rPr lang="en-US" altLang="zh-CN" sz="2400" dirty="0" err="1"/>
              <a:t>printf</a:t>
            </a:r>
            <a:r>
              <a:rPr lang="zh-CN" altLang="en-US" sz="2400" dirty="0"/>
              <a:t>函数提供丰富的输出格式控制。</a:t>
            </a:r>
            <a:endParaRPr lang="en-US" altLang="zh-CN" sz="2400" dirty="0"/>
          </a:p>
          <a:p>
            <a:r>
              <a:rPr lang="zh-CN" altLang="en-US" sz="2400" dirty="0"/>
              <a:t>该函数在 </a:t>
            </a:r>
            <a:r>
              <a:rPr lang="en-US" altLang="zh-CN" sz="2400" dirty="0" err="1"/>
              <a:t>stdio</a:t>
            </a:r>
            <a:r>
              <a:rPr lang="en-US" altLang="zh-CN" sz="2400" dirty="0"/>
              <a:t> </a:t>
            </a:r>
            <a:r>
              <a:rPr lang="zh-CN" altLang="en-US" sz="2400" dirty="0"/>
              <a:t>头文件里进行说明：</a:t>
            </a:r>
            <a:endParaRPr lang="en-US" altLang="zh-CN" sz="2400" dirty="0"/>
          </a:p>
          <a:p>
            <a:pPr lvl="1"/>
            <a:r>
              <a:rPr lang="zh-CN" altLang="en-US" sz="2000" dirty="0"/>
              <a:t>对于老的</a:t>
            </a:r>
            <a:r>
              <a:rPr lang="en-US" altLang="zh-CN" sz="2000" dirty="0"/>
              <a:t>C</a:t>
            </a:r>
            <a:r>
              <a:rPr lang="zh-CN" altLang="en-US" sz="2000" dirty="0"/>
              <a:t>语言，需要  </a:t>
            </a:r>
            <a:r>
              <a:rPr lang="en-US" altLang="zh-CN" sz="2000" dirty="0"/>
              <a:t>#include “</a:t>
            </a:r>
            <a:r>
              <a:rPr lang="en-US" altLang="zh-CN" sz="2000" dirty="0" err="1"/>
              <a:t>stdio.h</a:t>
            </a:r>
            <a:r>
              <a:rPr lang="en-US" altLang="zh-CN" sz="2000" dirty="0"/>
              <a:t>”</a:t>
            </a:r>
          </a:p>
          <a:p>
            <a:pPr lvl="1"/>
            <a:r>
              <a:rPr lang="zh-CN" altLang="en-US" sz="2000" dirty="0"/>
              <a:t>对于</a:t>
            </a:r>
            <a:r>
              <a:rPr lang="en-US" altLang="zh-CN" sz="2000" dirty="0"/>
              <a:t>C++</a:t>
            </a:r>
            <a:r>
              <a:rPr lang="zh-CN" altLang="en-US" sz="2000" dirty="0"/>
              <a:t>，需要 “</a:t>
            </a:r>
            <a:r>
              <a:rPr lang="en-US" altLang="zh-CN" sz="2000" dirty="0"/>
              <a:t>using namespace </a:t>
            </a:r>
            <a:r>
              <a:rPr lang="en-US" altLang="zh-CN" sz="2000" dirty="0" err="1"/>
              <a:t>std</a:t>
            </a:r>
            <a:r>
              <a:rPr lang="en-US" altLang="zh-CN" sz="2000" dirty="0"/>
              <a:t>;</a:t>
            </a:r>
            <a:r>
              <a:rPr lang="zh-CN" altLang="en-US" sz="2000" dirty="0"/>
              <a:t>”</a:t>
            </a:r>
            <a:r>
              <a:rPr lang="en-US" altLang="zh-CN" sz="2000" dirty="0"/>
              <a:t> </a:t>
            </a:r>
            <a:r>
              <a:rPr lang="zh-CN" altLang="en-US" sz="2000" dirty="0"/>
              <a:t>，然后就可以 “</a:t>
            </a:r>
            <a:r>
              <a:rPr lang="en-US" altLang="zh-CN" sz="2000" dirty="0"/>
              <a:t>#include &lt;</a:t>
            </a:r>
            <a:r>
              <a:rPr lang="en-US" altLang="zh-CN" sz="2000" dirty="0" err="1"/>
              <a:t>cstdio</a:t>
            </a:r>
            <a:r>
              <a:rPr lang="en-US" altLang="zh-CN" sz="2000" dirty="0"/>
              <a:t>&gt;</a:t>
            </a:r>
            <a:r>
              <a:rPr lang="zh-CN" altLang="en-US" sz="2000" dirty="0"/>
              <a:t>”</a:t>
            </a:r>
            <a:endParaRPr lang="en-US" altLang="zh-CN" sz="2000" dirty="0"/>
          </a:p>
          <a:p>
            <a:r>
              <a:rPr lang="en-US" altLang="zh-CN" sz="2400" dirty="0" err="1"/>
              <a:t>prinf</a:t>
            </a:r>
            <a:r>
              <a:rPr lang="zh-CN" altLang="en-US" sz="2400" dirty="0"/>
              <a:t>函数的使用形式：</a:t>
            </a:r>
            <a:r>
              <a:rPr lang="en-US" altLang="zh-CN" sz="2400" dirty="0" err="1">
                <a:solidFill>
                  <a:srgbClr val="FF0000"/>
                </a:solidFill>
              </a:rPr>
              <a:t>printf</a:t>
            </a:r>
            <a:r>
              <a:rPr lang="en-US" altLang="zh-CN" sz="2400" dirty="0">
                <a:solidFill>
                  <a:srgbClr val="FF0000"/>
                </a:solidFill>
              </a:rPr>
              <a:t>(“</a:t>
            </a:r>
            <a:r>
              <a:rPr lang="zh-CN" altLang="en-US" sz="2400" dirty="0">
                <a:solidFill>
                  <a:srgbClr val="FF0000"/>
                </a:solidFill>
              </a:rPr>
              <a:t>控制字符串</a:t>
            </a:r>
            <a:r>
              <a:rPr lang="en-US" altLang="zh-CN" sz="2400" dirty="0">
                <a:solidFill>
                  <a:srgbClr val="FF0000"/>
                </a:solidFill>
              </a:rPr>
              <a:t>”[,</a:t>
            </a:r>
            <a:r>
              <a:rPr lang="zh-CN" altLang="en-US" sz="2400" dirty="0">
                <a:solidFill>
                  <a:srgbClr val="FF0000"/>
                </a:solidFill>
              </a:rPr>
              <a:t>输出列表</a:t>
            </a:r>
            <a:r>
              <a:rPr lang="en-US" altLang="zh-CN" sz="2400" dirty="0">
                <a:solidFill>
                  <a:srgbClr val="FF0000"/>
                </a:solidFill>
              </a:rPr>
              <a:t>]);</a:t>
            </a:r>
          </a:p>
          <a:p>
            <a:r>
              <a:rPr lang="zh-CN" altLang="en-US" sz="2400" dirty="0"/>
              <a:t>控制字符串由三类内容组成：</a:t>
            </a:r>
            <a:endParaRPr lang="en-US" altLang="zh-CN" sz="2400" dirty="0"/>
          </a:p>
          <a:p>
            <a:pPr lvl="1"/>
            <a:r>
              <a:rPr lang="zh-CN" altLang="en-US" sz="2000" dirty="0"/>
              <a:t>普通字符。</a:t>
            </a:r>
            <a:endParaRPr lang="en-US" altLang="zh-CN" sz="2000" dirty="0"/>
          </a:p>
          <a:p>
            <a:pPr lvl="1"/>
            <a:r>
              <a:rPr lang="zh-CN" altLang="en-US" sz="2000" dirty="0"/>
              <a:t>转义字符。</a:t>
            </a:r>
            <a:endParaRPr lang="en-US" altLang="zh-CN" sz="2000" dirty="0"/>
          </a:p>
          <a:p>
            <a:pPr lvl="1"/>
            <a:r>
              <a:rPr lang="zh-CN" altLang="en-US" sz="2000" dirty="0"/>
              <a:t>格式说明。格式说明以英文的百分号</a:t>
            </a:r>
            <a:r>
              <a:rPr lang="zh-CN" altLang="en-US" sz="2000" dirty="0">
                <a:solidFill>
                  <a:srgbClr val="FF0000"/>
                </a:solidFill>
              </a:rPr>
              <a:t>“</a:t>
            </a:r>
            <a:r>
              <a:rPr lang="en-US" altLang="zh-CN" sz="2000" dirty="0">
                <a:solidFill>
                  <a:srgbClr val="FF0000"/>
                </a:solidFill>
              </a:rPr>
              <a:t>%</a:t>
            </a:r>
            <a:r>
              <a:rPr lang="zh-CN" altLang="en-US" sz="2000" dirty="0">
                <a:solidFill>
                  <a:srgbClr val="FF0000"/>
                </a:solidFill>
              </a:rPr>
              <a:t>”开头</a:t>
            </a:r>
            <a:r>
              <a:rPr lang="zh-CN" altLang="en-US" sz="2000" dirty="0"/>
              <a:t>，后面接类型字符。</a:t>
            </a:r>
          </a:p>
        </p:txBody>
      </p:sp>
    </p:spTree>
    <p:extLst>
      <p:ext uri="{BB962C8B-B14F-4D97-AF65-F5344CB8AC3E}">
        <p14:creationId xmlns:p14="http://schemas.microsoft.com/office/powerpoint/2010/main" val="1232161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常用的输出格式</a:t>
            </a:r>
          </a:p>
        </p:txBody>
      </p:sp>
      <p:graphicFrame>
        <p:nvGraphicFramePr>
          <p:cNvPr id="4" name="表格 3"/>
          <p:cNvGraphicFramePr>
            <a:graphicFrameLocks noGrp="1"/>
          </p:cNvGraphicFramePr>
          <p:nvPr>
            <p:extLst>
              <p:ext uri="{D42A27DB-BD31-4B8C-83A1-F6EECF244321}">
                <p14:modId xmlns:p14="http://schemas.microsoft.com/office/powerpoint/2010/main" val="3281811430"/>
              </p:ext>
            </p:extLst>
          </p:nvPr>
        </p:nvGraphicFramePr>
        <p:xfrm>
          <a:off x="467544" y="1412776"/>
          <a:ext cx="8147872" cy="5217576"/>
        </p:xfrm>
        <a:graphic>
          <a:graphicData uri="http://schemas.openxmlformats.org/drawingml/2006/table">
            <a:tbl>
              <a:tblPr>
                <a:effectLst>
                  <a:outerShdw blurRad="50800" dist="38100" dir="2700000" algn="tl" rotWithShape="0">
                    <a:prstClr val="black">
                      <a:alpha val="40000"/>
                    </a:prstClr>
                  </a:outerShdw>
                </a:effectLst>
              </a:tblPr>
              <a:tblGrid>
                <a:gridCol w="2036968">
                  <a:extLst>
                    <a:ext uri="{9D8B030D-6E8A-4147-A177-3AD203B41FA5}">
                      <a16:colId xmlns:a16="http://schemas.microsoft.com/office/drawing/2014/main" val="20000"/>
                    </a:ext>
                  </a:extLst>
                </a:gridCol>
                <a:gridCol w="2036968">
                  <a:extLst>
                    <a:ext uri="{9D8B030D-6E8A-4147-A177-3AD203B41FA5}">
                      <a16:colId xmlns:a16="http://schemas.microsoft.com/office/drawing/2014/main" val="20001"/>
                    </a:ext>
                  </a:extLst>
                </a:gridCol>
                <a:gridCol w="2036968">
                  <a:extLst>
                    <a:ext uri="{9D8B030D-6E8A-4147-A177-3AD203B41FA5}">
                      <a16:colId xmlns:a16="http://schemas.microsoft.com/office/drawing/2014/main" val="20002"/>
                    </a:ext>
                  </a:extLst>
                </a:gridCol>
                <a:gridCol w="2036968">
                  <a:extLst>
                    <a:ext uri="{9D8B030D-6E8A-4147-A177-3AD203B41FA5}">
                      <a16:colId xmlns:a16="http://schemas.microsoft.com/office/drawing/2014/main" val="20003"/>
                    </a:ext>
                  </a:extLst>
                </a:gridCol>
              </a:tblGrid>
              <a:tr h="298372">
                <a:tc>
                  <a:txBody>
                    <a:bodyPr/>
                    <a:lstStyle/>
                    <a:p>
                      <a:pPr algn="ctr"/>
                      <a:r>
                        <a:rPr lang="en-US" sz="1400" b="1" dirty="0">
                          <a:solidFill>
                            <a:srgbClr val="000000"/>
                          </a:solidFill>
                          <a:effectLst/>
                          <a:latin typeface="宋体" panose="02010600030101010101" pitchFamily="2" charset="-122"/>
                        </a:rPr>
                        <a:t>Letter</a:t>
                      </a:r>
                      <a:endParaRPr lang="en-US" sz="1400" dirty="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pPr algn="ctr"/>
                      <a:r>
                        <a:rPr lang="en-US" sz="1400" b="1" dirty="0">
                          <a:solidFill>
                            <a:srgbClr val="000000"/>
                          </a:solidFill>
                          <a:effectLst/>
                          <a:latin typeface="宋体" panose="02010600030101010101" pitchFamily="2" charset="-122"/>
                        </a:rPr>
                        <a:t>Type of Matching Argument</a:t>
                      </a:r>
                      <a:endParaRPr lang="en-US" sz="1400" dirty="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pPr algn="ctr"/>
                      <a:r>
                        <a:rPr lang="en-US" sz="1400" b="1">
                          <a:solidFill>
                            <a:srgbClr val="000000"/>
                          </a:solidFill>
                          <a:effectLst/>
                          <a:latin typeface="宋体" panose="02010600030101010101" pitchFamily="2" charset="-122"/>
                        </a:rPr>
                        <a:t>Example</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pPr algn="ctr"/>
                      <a:r>
                        <a:rPr lang="en-US" sz="1400" b="1">
                          <a:solidFill>
                            <a:srgbClr val="000000"/>
                          </a:solidFill>
                          <a:effectLst/>
                          <a:latin typeface="宋体" panose="02010600030101010101" pitchFamily="2" charset="-122"/>
                        </a:rPr>
                        <a:t>Output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0"/>
                  </a:ext>
                </a:extLst>
              </a:tr>
              <a:tr h="298372">
                <a:tc>
                  <a:txBody>
                    <a:bodyPr/>
                    <a:lstStyle/>
                    <a:p>
                      <a:pPr algn="ctr"/>
                      <a:r>
                        <a:rPr lang="en-US" sz="1400" dirty="0">
                          <a:solidFill>
                            <a:srgbClr val="000000"/>
                          </a:solidFill>
                          <a:effectLst/>
                          <a:latin typeface="宋体" panose="02010600030101010101" pitchFamily="2" charset="-122"/>
                        </a:rPr>
                        <a:t>d, </a:t>
                      </a:r>
                      <a:r>
                        <a:rPr lang="en-US" sz="1400" dirty="0" err="1">
                          <a:solidFill>
                            <a:srgbClr val="000000"/>
                          </a:solidFill>
                          <a:effectLst/>
                          <a:latin typeface="宋体" panose="02010600030101010101" pitchFamily="2" charset="-122"/>
                        </a:rPr>
                        <a:t>i</a:t>
                      </a:r>
                      <a:endParaRPr lang="en-US" sz="1400" dirty="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int</a:t>
                      </a:r>
                      <a:r>
                        <a:rPr lang="en-US" sz="1400">
                          <a:solidFill>
                            <a:srgbClr val="000000"/>
                          </a:solidFill>
                          <a:effectLst/>
                          <a:latin typeface="宋体" panose="02010600030101010101" pitchFamily="2" charset="-122"/>
                        </a:rPr>
                        <a:t> (</a:t>
                      </a:r>
                      <a:r>
                        <a:rPr lang="en-US" sz="1400" u="none" strike="noStrike">
                          <a:solidFill>
                            <a:srgbClr val="000000"/>
                          </a:solidFill>
                          <a:effectLst/>
                          <a:latin typeface="宋体" panose="02010600030101010101" pitchFamily="2" charset="-122"/>
                          <a:hlinkClick r:id="rId2"/>
                        </a:rPr>
                        <a:t> See note</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"%i", 17 );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17</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1"/>
                  </a:ext>
                </a:extLst>
              </a:tr>
              <a:tr h="298372">
                <a:tc>
                  <a:txBody>
                    <a:bodyPr/>
                    <a:lstStyle/>
                    <a:p>
                      <a:pPr algn="ctr"/>
                      <a:r>
                        <a:rPr lang="en-US" sz="1400">
                          <a:solidFill>
                            <a:srgbClr val="000000"/>
                          </a:solidFill>
                          <a:effectLst/>
                          <a:latin typeface="宋体" panose="02010600030101010101" pitchFamily="2" charset="-122"/>
                        </a:rPr>
                        <a:t>u</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unsigned int</a:t>
                      </a:r>
                      <a:r>
                        <a:rPr lang="en-US" sz="1400">
                          <a:solidFill>
                            <a:srgbClr val="000000"/>
                          </a:solidFill>
                          <a:effectLst/>
                          <a:latin typeface="宋体" panose="02010600030101010101" pitchFamily="2" charset="-122"/>
                        </a:rPr>
                        <a:t> (</a:t>
                      </a:r>
                      <a:r>
                        <a:rPr lang="en-US" sz="1400" i="1">
                          <a:solidFill>
                            <a:srgbClr val="000000"/>
                          </a:solidFill>
                          <a:effectLst/>
                          <a:latin typeface="宋体" panose="02010600030101010101" pitchFamily="2" charset="-122"/>
                        </a:rPr>
                        <a:t>Converts to decimal</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"%u", 17u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17</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2"/>
                  </a:ext>
                </a:extLst>
              </a:tr>
              <a:tr h="298372">
                <a:tc>
                  <a:txBody>
                    <a:bodyPr/>
                    <a:lstStyle/>
                    <a:p>
                      <a:pPr algn="ctr"/>
                      <a:r>
                        <a:rPr lang="en-US" sz="1400">
                          <a:solidFill>
                            <a:srgbClr val="000000"/>
                          </a:solidFill>
                          <a:effectLst/>
                          <a:latin typeface="宋体" panose="02010600030101010101" pitchFamily="2" charset="-122"/>
                        </a:rPr>
                        <a:t>o</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unsigned int</a:t>
                      </a:r>
                      <a:r>
                        <a:rPr lang="en-US" sz="1400">
                          <a:solidFill>
                            <a:srgbClr val="000000"/>
                          </a:solidFill>
                          <a:effectLst/>
                          <a:latin typeface="宋体" panose="02010600030101010101" pitchFamily="2" charset="-122"/>
                        </a:rPr>
                        <a:t> (</a:t>
                      </a:r>
                      <a:r>
                        <a:rPr lang="en-US" sz="1400" i="1">
                          <a:solidFill>
                            <a:srgbClr val="000000"/>
                          </a:solidFill>
                          <a:effectLst/>
                          <a:latin typeface="宋体" panose="02010600030101010101" pitchFamily="2" charset="-122"/>
                        </a:rPr>
                        <a:t>Converts to octal</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"%o", 17 );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21</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3"/>
                  </a:ext>
                </a:extLst>
              </a:tr>
              <a:tr h="481788">
                <a:tc>
                  <a:txBody>
                    <a:bodyPr/>
                    <a:lstStyle/>
                    <a:p>
                      <a:pPr algn="ctr"/>
                      <a:r>
                        <a:rPr lang="en-US" sz="1400">
                          <a:solidFill>
                            <a:srgbClr val="000000"/>
                          </a:solidFill>
                          <a:effectLst/>
                          <a:latin typeface="宋体" panose="02010600030101010101" pitchFamily="2" charset="-122"/>
                        </a:rPr>
                        <a:t>x</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dirty="0">
                          <a:solidFill>
                            <a:srgbClr val="000000"/>
                          </a:solidFill>
                          <a:effectLst/>
                          <a:latin typeface="Arial" panose="020B0604020202020204" pitchFamily="34" charset="0"/>
                        </a:rPr>
                        <a:t>unsigned </a:t>
                      </a:r>
                      <a:r>
                        <a:rPr lang="en-US" sz="1400" dirty="0" err="1">
                          <a:solidFill>
                            <a:srgbClr val="000000"/>
                          </a:solidFill>
                          <a:effectLst/>
                          <a:latin typeface="Arial" panose="020B0604020202020204" pitchFamily="34" charset="0"/>
                        </a:rPr>
                        <a:t>int</a:t>
                      </a:r>
                      <a:r>
                        <a:rPr lang="en-US" sz="1400" dirty="0">
                          <a:solidFill>
                            <a:srgbClr val="000000"/>
                          </a:solidFill>
                          <a:effectLst/>
                          <a:latin typeface="宋体" panose="02010600030101010101" pitchFamily="2" charset="-122"/>
                        </a:rPr>
                        <a:t> (</a:t>
                      </a:r>
                      <a:r>
                        <a:rPr lang="en-US" sz="1400" i="1" dirty="0">
                          <a:solidFill>
                            <a:srgbClr val="000000"/>
                          </a:solidFill>
                          <a:effectLst/>
                          <a:latin typeface="宋体" panose="02010600030101010101" pitchFamily="2" charset="-122"/>
                        </a:rPr>
                        <a:t>Converts to lower-case hex</a:t>
                      </a:r>
                      <a:r>
                        <a:rPr lang="en-US" sz="1400" dirty="0">
                          <a:solidFill>
                            <a:srgbClr val="000000"/>
                          </a:solidFill>
                          <a:effectLst/>
                          <a:latin typeface="宋体" panose="02010600030101010101" pitchFamily="2" charset="-122"/>
                        </a:rPr>
                        <a:t>)</a:t>
                      </a:r>
                      <a:endParaRPr lang="en-US" sz="1400" dirty="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dirty="0" err="1">
                          <a:solidFill>
                            <a:srgbClr val="000000"/>
                          </a:solidFill>
                          <a:effectLst/>
                          <a:latin typeface="Arial" panose="020B0604020202020204" pitchFamily="34" charset="0"/>
                        </a:rPr>
                        <a:t>printf</a:t>
                      </a:r>
                      <a:r>
                        <a:rPr lang="en-US" sz="1400" dirty="0">
                          <a:solidFill>
                            <a:srgbClr val="000000"/>
                          </a:solidFill>
                          <a:effectLst/>
                          <a:latin typeface="Arial" panose="020B0604020202020204" pitchFamily="34" charset="0"/>
                        </a:rPr>
                        <a:t>( "%x", 26 );</a:t>
                      </a:r>
                      <a:endParaRPr lang="en-US" sz="1400" dirty="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dirty="0">
                          <a:solidFill>
                            <a:srgbClr val="000000"/>
                          </a:solidFill>
                          <a:effectLst/>
                          <a:latin typeface="Arial" panose="020B0604020202020204" pitchFamily="34" charset="0"/>
                        </a:rPr>
                        <a:t>1a</a:t>
                      </a:r>
                      <a:endParaRPr lang="en-US" sz="1400" dirty="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4"/>
                  </a:ext>
                </a:extLst>
              </a:tr>
              <a:tr h="481987">
                <a:tc>
                  <a:txBody>
                    <a:bodyPr/>
                    <a:lstStyle/>
                    <a:p>
                      <a:pPr algn="ctr"/>
                      <a:r>
                        <a:rPr lang="en-US" sz="1400">
                          <a:solidFill>
                            <a:srgbClr val="000000"/>
                          </a:solidFill>
                          <a:effectLst/>
                          <a:latin typeface="宋体" panose="02010600030101010101" pitchFamily="2" charset="-122"/>
                        </a:rPr>
                        <a:t>X</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unsigned int</a:t>
                      </a:r>
                      <a:r>
                        <a:rPr lang="en-US" sz="1400">
                          <a:solidFill>
                            <a:srgbClr val="000000"/>
                          </a:solidFill>
                          <a:effectLst/>
                          <a:latin typeface="宋体" panose="02010600030101010101" pitchFamily="2" charset="-122"/>
                        </a:rPr>
                        <a:t> (</a:t>
                      </a:r>
                      <a:r>
                        <a:rPr lang="en-US" sz="1400" i="1">
                          <a:solidFill>
                            <a:srgbClr val="000000"/>
                          </a:solidFill>
                          <a:effectLst/>
                          <a:latin typeface="宋体" panose="02010600030101010101" pitchFamily="2" charset="-122"/>
                        </a:rPr>
                        <a:t>Converts to upper-case hex</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"%X", 26 );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1A</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5"/>
                  </a:ext>
                </a:extLst>
              </a:tr>
              <a:tr h="298372">
                <a:tc>
                  <a:txBody>
                    <a:bodyPr/>
                    <a:lstStyle/>
                    <a:p>
                      <a:pPr algn="ctr"/>
                      <a:r>
                        <a:rPr lang="en-US" sz="1400">
                          <a:solidFill>
                            <a:srgbClr val="000000"/>
                          </a:solidFill>
                          <a:effectLst/>
                          <a:latin typeface="宋体" panose="02010600030101010101" pitchFamily="2" charset="-122"/>
                        </a:rPr>
                        <a:t>f, F</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double</a:t>
                      </a:r>
                      <a:r>
                        <a:rPr lang="en-US" sz="1400">
                          <a:solidFill>
                            <a:srgbClr val="000000"/>
                          </a:solidFill>
                          <a:effectLst/>
                          <a:latin typeface="宋体" panose="02010600030101010101" pitchFamily="2" charset="-122"/>
                        </a:rPr>
                        <a:t> (</a:t>
                      </a:r>
                      <a:r>
                        <a:rPr lang="en-US" sz="1400" u="none" strike="noStrike">
                          <a:solidFill>
                            <a:srgbClr val="000000"/>
                          </a:solidFill>
                          <a:effectLst/>
                          <a:latin typeface="宋体" panose="02010600030101010101" pitchFamily="2" charset="-122"/>
                          <a:hlinkClick r:id="rId3"/>
                        </a:rPr>
                        <a:t> See note</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"%f", 3.14 );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3.140000</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6"/>
                  </a:ext>
                </a:extLst>
              </a:tr>
              <a:tr h="298372">
                <a:tc>
                  <a:txBody>
                    <a:bodyPr/>
                    <a:lstStyle/>
                    <a:p>
                      <a:pPr algn="ctr"/>
                      <a:r>
                        <a:rPr lang="en-US" sz="1400">
                          <a:solidFill>
                            <a:srgbClr val="000000"/>
                          </a:solidFill>
                          <a:effectLst/>
                          <a:latin typeface="宋体" panose="02010600030101010101" pitchFamily="2" charset="-122"/>
                        </a:rPr>
                        <a:t>e, E</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double</a:t>
                      </a:r>
                      <a:r>
                        <a:rPr lang="en-US" sz="1400">
                          <a:solidFill>
                            <a:srgbClr val="000000"/>
                          </a:solidFill>
                          <a:effectLst/>
                          <a:latin typeface="宋体" panose="02010600030101010101" pitchFamily="2" charset="-122"/>
                        </a:rPr>
                        <a:t> (</a:t>
                      </a:r>
                      <a:r>
                        <a:rPr lang="en-US" sz="1400" u="none" strike="noStrike">
                          <a:solidFill>
                            <a:srgbClr val="000000"/>
                          </a:solidFill>
                          <a:effectLst/>
                          <a:latin typeface="宋体" panose="02010600030101010101" pitchFamily="2" charset="-122"/>
                          <a:hlinkClick r:id="rId3"/>
                        </a:rPr>
                        <a:t> See note</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"%e", 31.4 );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3.140000e+01</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7"/>
                  </a:ext>
                </a:extLst>
              </a:tr>
              <a:tr h="298372">
                <a:tc>
                  <a:txBody>
                    <a:bodyPr/>
                    <a:lstStyle/>
                    <a:p>
                      <a:pPr algn="ctr"/>
                      <a:r>
                        <a:rPr lang="en-US" sz="1400">
                          <a:solidFill>
                            <a:srgbClr val="000000"/>
                          </a:solidFill>
                          <a:effectLst/>
                          <a:latin typeface="宋体" panose="02010600030101010101" pitchFamily="2" charset="-122"/>
                        </a:rPr>
                        <a:t>g, G</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double</a:t>
                      </a:r>
                      <a:r>
                        <a:rPr lang="en-US" sz="1400">
                          <a:solidFill>
                            <a:srgbClr val="000000"/>
                          </a:solidFill>
                          <a:effectLst/>
                          <a:latin typeface="宋体" panose="02010600030101010101" pitchFamily="2" charset="-122"/>
                        </a:rPr>
                        <a:t> (</a:t>
                      </a:r>
                      <a:r>
                        <a:rPr lang="en-US" sz="1400" u="none" strike="noStrike">
                          <a:solidFill>
                            <a:srgbClr val="000000"/>
                          </a:solidFill>
                          <a:effectLst/>
                          <a:latin typeface="宋体" panose="02010600030101010101" pitchFamily="2" charset="-122"/>
                          <a:hlinkClick r:id="rId3"/>
                        </a:rPr>
                        <a:t> See note</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"%g, %g", 3.14, 0.0000314 );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3.14, 3.14e-05</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8"/>
                  </a:ext>
                </a:extLst>
              </a:tr>
              <a:tr h="298372">
                <a:tc>
                  <a:txBody>
                    <a:bodyPr/>
                    <a:lstStyle/>
                    <a:p>
                      <a:pPr algn="ctr"/>
                      <a:r>
                        <a:rPr lang="en-US" sz="1400">
                          <a:solidFill>
                            <a:srgbClr val="000000"/>
                          </a:solidFill>
                          <a:effectLst/>
                          <a:latin typeface="宋体" panose="02010600030101010101" pitchFamily="2" charset="-122"/>
                        </a:rPr>
                        <a:t>a, A</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double</a:t>
                      </a:r>
                      <a:r>
                        <a:rPr lang="en-US" sz="1400">
                          <a:solidFill>
                            <a:srgbClr val="000000"/>
                          </a:solidFill>
                          <a:effectLst/>
                          <a:latin typeface="宋体" panose="02010600030101010101" pitchFamily="2" charset="-122"/>
                        </a:rPr>
                        <a:t> (</a:t>
                      </a:r>
                      <a:r>
                        <a:rPr lang="en-US" sz="1400" u="none" strike="noStrike">
                          <a:solidFill>
                            <a:srgbClr val="000000"/>
                          </a:solidFill>
                          <a:effectLst/>
                          <a:latin typeface="宋体" panose="02010600030101010101" pitchFamily="2" charset="-122"/>
                          <a:hlinkClick r:id="rId3"/>
                        </a:rPr>
                        <a:t> See note</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"%a", 31.0 );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0x1.fp+0</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09"/>
                  </a:ext>
                </a:extLst>
              </a:tr>
              <a:tr h="298372">
                <a:tc>
                  <a:txBody>
                    <a:bodyPr/>
                    <a:lstStyle/>
                    <a:p>
                      <a:pPr algn="ctr"/>
                      <a:r>
                        <a:rPr lang="en-US" sz="1400">
                          <a:solidFill>
                            <a:srgbClr val="000000"/>
                          </a:solidFill>
                          <a:effectLst/>
                          <a:latin typeface="宋体" panose="02010600030101010101" pitchFamily="2" charset="-122"/>
                        </a:rPr>
                        <a:t>c</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int</a:t>
                      </a:r>
                      <a:r>
                        <a:rPr lang="en-US" sz="1400">
                          <a:solidFill>
                            <a:srgbClr val="000000"/>
                          </a:solidFill>
                          <a:effectLst/>
                          <a:latin typeface="宋体" panose="02010600030101010101" pitchFamily="2" charset="-122"/>
                        </a:rPr>
                        <a:t> (</a:t>
                      </a:r>
                      <a:r>
                        <a:rPr lang="en-US" sz="1400" u="none" strike="noStrike">
                          <a:solidFill>
                            <a:srgbClr val="000000"/>
                          </a:solidFill>
                          <a:effectLst/>
                          <a:latin typeface="宋体" panose="02010600030101010101" pitchFamily="2" charset="-122"/>
                          <a:hlinkClick r:id="rId3"/>
                        </a:rPr>
                        <a:t>See note</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"%c", 65 );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A</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10"/>
                  </a:ext>
                </a:extLst>
              </a:tr>
              <a:tr h="298372">
                <a:tc>
                  <a:txBody>
                    <a:bodyPr/>
                    <a:lstStyle/>
                    <a:p>
                      <a:pPr algn="ctr"/>
                      <a:r>
                        <a:rPr lang="en-US" sz="1400">
                          <a:solidFill>
                            <a:srgbClr val="000000"/>
                          </a:solidFill>
                          <a:effectLst/>
                          <a:latin typeface="宋体" panose="02010600030101010101" pitchFamily="2" charset="-122"/>
                        </a:rPr>
                        <a:t>s</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i="1">
                          <a:solidFill>
                            <a:srgbClr val="000000"/>
                          </a:solidFill>
                          <a:effectLst/>
                          <a:latin typeface="宋体" panose="02010600030101010101" pitchFamily="2" charset="-122"/>
                        </a:rPr>
                        <a:t>string</a:t>
                      </a:r>
                      <a:r>
                        <a:rPr lang="en-US" sz="1400">
                          <a:solidFill>
                            <a:srgbClr val="000000"/>
                          </a:solidFill>
                          <a:effectLst/>
                          <a:latin typeface="宋体" panose="02010600030101010101" pitchFamily="2" charset="-122"/>
                        </a:rPr>
                        <a:t> (</a:t>
                      </a:r>
                      <a:r>
                        <a:rPr lang="en-US" sz="1400" u="none" strike="noStrike">
                          <a:solidFill>
                            <a:srgbClr val="000000"/>
                          </a:solidFill>
                          <a:effectLst/>
                          <a:latin typeface="宋体" panose="02010600030101010101" pitchFamily="2" charset="-122"/>
                          <a:hlinkClick r:id="rId3"/>
                        </a:rPr>
                        <a:t>See note</a:t>
                      </a:r>
                      <a:r>
                        <a:rPr lang="en-US" sz="1400">
                          <a:solidFill>
                            <a:srgbClr val="000000"/>
                          </a:solidFill>
                          <a:effectLst/>
                          <a:latin typeface="宋体" panose="02010600030101010101" pitchFamily="2" charset="-122"/>
                        </a:rPr>
                        <a:t>)</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a:solidFill>
                            <a:srgbClr val="000000"/>
                          </a:solidFill>
                          <a:effectLst/>
                          <a:latin typeface="Arial" panose="020B0604020202020204" pitchFamily="34" charset="0"/>
                        </a:rPr>
                        <a:t>printf( "%s", "Hello" );</a:t>
                      </a:r>
                      <a:endParaRPr lang="en-US" sz="140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tc>
                  <a:txBody>
                    <a:bodyPr/>
                    <a:lstStyle/>
                    <a:p>
                      <a:r>
                        <a:rPr lang="en-US" sz="1400" dirty="0">
                          <a:solidFill>
                            <a:srgbClr val="000000"/>
                          </a:solidFill>
                          <a:effectLst/>
                          <a:latin typeface="Arial" panose="020B0604020202020204" pitchFamily="34" charset="0"/>
                        </a:rPr>
                        <a:t>Hello</a:t>
                      </a:r>
                      <a:endParaRPr lang="en-US" sz="1400" dirty="0">
                        <a:effectLst/>
                        <a:latin typeface="Arial" panose="020B0604020202020204" pitchFamily="34" charset="0"/>
                      </a:endParaRPr>
                    </a:p>
                  </a:txBody>
                  <a:tcPr marL="43034" marR="43034" marT="57379" marB="57379" anchor="ctr">
                    <a:lnL>
                      <a:noFill/>
                    </a:lnL>
                    <a:lnR>
                      <a:noFill/>
                    </a:lnR>
                    <a:lnT>
                      <a:noFill/>
                    </a:lnT>
                    <a:lnB>
                      <a:noFill/>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48886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：输出各种变量</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0641" y="2057401"/>
            <a:ext cx="8358816" cy="3590364"/>
          </a:xfrm>
          <a:ln>
            <a:solidFill>
              <a:schemeClr val="accent2"/>
            </a:solidFill>
          </a:ln>
        </p:spPr>
      </p:pic>
    </p:spTree>
    <p:extLst>
      <p:ext uri="{BB962C8B-B14F-4D97-AF65-F5344CB8AC3E}">
        <p14:creationId xmlns:p14="http://schemas.microsoft.com/office/powerpoint/2010/main" val="290563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67504" y="23018"/>
            <a:ext cx="8229600" cy="1143000"/>
          </a:xfrm>
        </p:spPr>
        <p:txBody>
          <a:bodyPr/>
          <a:lstStyle/>
          <a:p>
            <a:r>
              <a:rPr lang="zh-CN" altLang="en-US" sz="3600" dirty="0"/>
              <a:t>课程所使用的集成开发环境</a:t>
            </a:r>
          </a:p>
        </p:txBody>
      </p:sp>
      <p:sp>
        <p:nvSpPr>
          <p:cNvPr id="6147" name="内容占位符 2"/>
          <p:cNvSpPr>
            <a:spLocks noGrp="1"/>
          </p:cNvSpPr>
          <p:nvPr>
            <p:ph idx="1"/>
          </p:nvPr>
        </p:nvSpPr>
        <p:spPr>
          <a:xfrm>
            <a:off x="457200" y="1166018"/>
            <a:ext cx="8229600" cy="4525963"/>
          </a:xfrm>
        </p:spPr>
        <p:txBody>
          <a:bodyPr/>
          <a:lstStyle/>
          <a:p>
            <a:r>
              <a:rPr lang="zh-CN" altLang="en-US" sz="2600" dirty="0"/>
              <a:t>集成开发环境（</a:t>
            </a:r>
            <a:r>
              <a:rPr lang="en-US" altLang="zh-CN" sz="2600" dirty="0"/>
              <a:t>IDE </a:t>
            </a:r>
            <a:r>
              <a:rPr lang="zh-CN" altLang="en-US" sz="2600" dirty="0"/>
              <a:t>）</a:t>
            </a:r>
            <a:endParaRPr lang="en-US" altLang="zh-CN" sz="2600" dirty="0"/>
          </a:p>
          <a:p>
            <a:pPr lvl="1"/>
            <a:r>
              <a:rPr lang="zh-CN" altLang="en-US" sz="2200" dirty="0"/>
              <a:t>为方便计算机软件开发而提供的一种软件应用，通常包括：</a:t>
            </a:r>
            <a:endParaRPr lang="en-US" altLang="zh-CN" sz="2200" dirty="0"/>
          </a:p>
          <a:p>
            <a:pPr lvl="2"/>
            <a:r>
              <a:rPr lang="zh-CN" altLang="en-US" sz="1800" dirty="0"/>
              <a:t>源代码编辑器，现代的编辑器通常能够自动调整格式、代码提示及纠错</a:t>
            </a:r>
            <a:endParaRPr lang="en-US" altLang="zh-CN" sz="1800" dirty="0"/>
          </a:p>
          <a:p>
            <a:pPr lvl="2"/>
            <a:r>
              <a:rPr lang="zh-CN" altLang="en-US" sz="1800" dirty="0"/>
              <a:t>自动生成工具，完成代码预编译、编译、汇编、链接生成可执行文件的过程</a:t>
            </a:r>
            <a:endParaRPr lang="en-US" altLang="zh-CN" sz="1800" dirty="0"/>
          </a:p>
          <a:p>
            <a:pPr lvl="2"/>
            <a:r>
              <a:rPr lang="zh-CN" altLang="en-US" sz="1800" dirty="0"/>
              <a:t>调试工具，模拟运行环境对源代码的有效性进行测试，通常包括断点运行、变量中间值查看、代码错误提示等</a:t>
            </a:r>
            <a:endParaRPr lang="en-US" altLang="zh-CN" sz="1800" dirty="0"/>
          </a:p>
        </p:txBody>
      </p:sp>
      <p:pic>
        <p:nvPicPr>
          <p:cNvPr id="1026" name="Picture 2">
            <a:extLst>
              <a:ext uri="{FF2B5EF4-FFF2-40B4-BE49-F238E27FC236}">
                <a16:creationId xmlns:a16="http://schemas.microsoft.com/office/drawing/2014/main" id="{70E68BA0-E120-9767-3890-5B9DEDD2F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556" y="4337829"/>
            <a:ext cx="2263674" cy="13446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416A72F-C04F-2F32-A138-F8A1FB7CE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02038"/>
            <a:ext cx="2579886" cy="12899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在这里插入图片描述">
            <a:extLst>
              <a:ext uri="{FF2B5EF4-FFF2-40B4-BE49-F238E27FC236}">
                <a16:creationId xmlns:a16="http://schemas.microsoft.com/office/drawing/2014/main" id="{BD6EA1DA-70F3-87CE-4906-8187D134A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689" y="4522269"/>
            <a:ext cx="3845311" cy="975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scanf</a:t>
            </a:r>
            <a:r>
              <a:rPr lang="zh-CN" altLang="en-US" dirty="0"/>
              <a:t>格式输入函数</a:t>
            </a:r>
          </a:p>
        </p:txBody>
      </p:sp>
      <p:sp>
        <p:nvSpPr>
          <p:cNvPr id="3" name="内容占位符 2"/>
          <p:cNvSpPr>
            <a:spLocks noGrp="1"/>
          </p:cNvSpPr>
          <p:nvPr>
            <p:ph idx="1"/>
          </p:nvPr>
        </p:nvSpPr>
        <p:spPr>
          <a:xfrm>
            <a:off x="457200" y="1600200"/>
            <a:ext cx="8229600" cy="4925144"/>
          </a:xfrm>
        </p:spPr>
        <p:txBody>
          <a:bodyPr/>
          <a:lstStyle/>
          <a:p>
            <a:r>
              <a:rPr lang="en-US" altLang="zh-CN" sz="2400" dirty="0" err="1"/>
              <a:t>scanf</a:t>
            </a:r>
            <a:r>
              <a:rPr lang="zh-CN" altLang="en-US" sz="2400" dirty="0"/>
              <a:t>函数与</a:t>
            </a:r>
            <a:r>
              <a:rPr lang="en-US" altLang="zh-CN" sz="2400" dirty="0" err="1"/>
              <a:t>printf</a:t>
            </a:r>
            <a:r>
              <a:rPr lang="zh-CN" altLang="en-US" sz="2400" dirty="0"/>
              <a:t>类似，也在</a:t>
            </a:r>
            <a:r>
              <a:rPr lang="en-US" altLang="zh-CN" sz="2400" dirty="0" err="1"/>
              <a:t>stdio</a:t>
            </a:r>
            <a:r>
              <a:rPr lang="zh-CN" altLang="en-US" sz="2400" dirty="0"/>
              <a:t>头文件里说明：</a:t>
            </a:r>
            <a:endParaRPr lang="en-US" altLang="zh-CN" sz="2400" dirty="0"/>
          </a:p>
          <a:p>
            <a:pPr lvl="1"/>
            <a:r>
              <a:rPr lang="zh-CN" altLang="en-US" sz="2000" dirty="0"/>
              <a:t>对于老的</a:t>
            </a:r>
            <a:r>
              <a:rPr lang="en-US" altLang="zh-CN" sz="2000" dirty="0"/>
              <a:t>C</a:t>
            </a:r>
            <a:r>
              <a:rPr lang="zh-CN" altLang="en-US" sz="2000" dirty="0"/>
              <a:t>语言，需要  </a:t>
            </a:r>
            <a:r>
              <a:rPr lang="en-US" altLang="zh-CN" sz="2000" dirty="0"/>
              <a:t>#include “</a:t>
            </a:r>
            <a:r>
              <a:rPr lang="en-US" altLang="zh-CN" sz="2000" dirty="0" err="1"/>
              <a:t>stdio.h</a:t>
            </a:r>
            <a:r>
              <a:rPr lang="en-US" altLang="zh-CN" sz="2000" dirty="0"/>
              <a:t>”</a:t>
            </a:r>
          </a:p>
          <a:p>
            <a:pPr lvl="1"/>
            <a:r>
              <a:rPr lang="zh-CN" altLang="en-US" sz="2000" dirty="0"/>
              <a:t>对于</a:t>
            </a:r>
            <a:r>
              <a:rPr lang="en-US" altLang="zh-CN" sz="2000" dirty="0"/>
              <a:t>C++</a:t>
            </a:r>
            <a:r>
              <a:rPr lang="zh-CN" altLang="en-US" sz="2000" dirty="0"/>
              <a:t>，需要 “</a:t>
            </a:r>
            <a:r>
              <a:rPr lang="en-US" altLang="zh-CN" sz="2000" dirty="0"/>
              <a:t>using namespace </a:t>
            </a:r>
            <a:r>
              <a:rPr lang="en-US" altLang="zh-CN" sz="2000" dirty="0" err="1"/>
              <a:t>std</a:t>
            </a:r>
            <a:r>
              <a:rPr lang="en-US" altLang="zh-CN" sz="2000" dirty="0"/>
              <a:t>;</a:t>
            </a:r>
            <a:r>
              <a:rPr lang="zh-CN" altLang="en-US" sz="2000" dirty="0"/>
              <a:t>”</a:t>
            </a:r>
            <a:r>
              <a:rPr lang="en-US" altLang="zh-CN" sz="2000" dirty="0"/>
              <a:t> </a:t>
            </a:r>
            <a:r>
              <a:rPr lang="zh-CN" altLang="en-US" sz="2000" dirty="0"/>
              <a:t>，然后就可以 “</a:t>
            </a:r>
            <a:r>
              <a:rPr lang="en-US" altLang="zh-CN" sz="2000" dirty="0"/>
              <a:t>#include &lt;</a:t>
            </a:r>
            <a:r>
              <a:rPr lang="en-US" altLang="zh-CN" sz="2000" dirty="0" err="1"/>
              <a:t>cstdio</a:t>
            </a:r>
            <a:r>
              <a:rPr lang="en-US" altLang="zh-CN" sz="2000" dirty="0"/>
              <a:t>&gt;</a:t>
            </a:r>
            <a:r>
              <a:rPr lang="zh-CN" altLang="en-US" sz="2000" dirty="0"/>
              <a:t>”</a:t>
            </a:r>
            <a:endParaRPr lang="en-US" altLang="zh-CN" sz="2000" dirty="0"/>
          </a:p>
          <a:p>
            <a:r>
              <a:rPr lang="zh-CN" altLang="en-US" sz="2400" dirty="0"/>
              <a:t>格式控制也和</a:t>
            </a:r>
            <a:r>
              <a:rPr lang="en-US" altLang="zh-CN" sz="2400" dirty="0" err="1"/>
              <a:t>printf</a:t>
            </a:r>
            <a:r>
              <a:rPr lang="zh-CN" altLang="en-US" sz="2400" dirty="0"/>
              <a:t>类似，但也有所区别，例如长整型、双精度型变量的输出，其格式控制符分别是“</a:t>
            </a:r>
            <a:r>
              <a:rPr lang="en-US" altLang="zh-CN" sz="2400" dirty="0"/>
              <a:t>%</a:t>
            </a:r>
            <a:r>
              <a:rPr lang="en-US" altLang="zh-CN" sz="2400" dirty="0" err="1"/>
              <a:t>ld</a:t>
            </a:r>
            <a:r>
              <a:rPr lang="zh-CN" altLang="en-US" sz="2400" dirty="0"/>
              <a:t>”和“</a:t>
            </a:r>
            <a:r>
              <a:rPr lang="en-US" altLang="zh-CN" sz="2400" dirty="0"/>
              <a:t>%lf</a:t>
            </a:r>
            <a:r>
              <a:rPr lang="zh-CN" altLang="en-US" sz="2400" dirty="0"/>
              <a:t>”。</a:t>
            </a:r>
            <a:endParaRPr lang="en-US" altLang="zh-CN" sz="2400" dirty="0"/>
          </a:p>
          <a:p>
            <a:r>
              <a:rPr lang="en-US" altLang="zh-CN" sz="2400" dirty="0" err="1"/>
              <a:t>scanf</a:t>
            </a:r>
            <a:r>
              <a:rPr lang="zh-CN" altLang="en-US" sz="2400" dirty="0"/>
              <a:t>函数的使用形式为： </a:t>
            </a:r>
            <a:r>
              <a:rPr lang="en-US" altLang="zh-CN" sz="2400" dirty="0" err="1">
                <a:solidFill>
                  <a:schemeClr val="accent2"/>
                </a:solidFill>
              </a:rPr>
              <a:t>scanf</a:t>
            </a:r>
            <a:r>
              <a:rPr lang="en-US" altLang="zh-CN" sz="2400" dirty="0">
                <a:solidFill>
                  <a:schemeClr val="accent2"/>
                </a:solidFill>
              </a:rPr>
              <a:t>(“</a:t>
            </a:r>
            <a:r>
              <a:rPr lang="zh-CN" altLang="en-US" sz="2400" dirty="0">
                <a:solidFill>
                  <a:schemeClr val="accent2"/>
                </a:solidFill>
              </a:rPr>
              <a:t>控制字符串</a:t>
            </a:r>
            <a:r>
              <a:rPr lang="en-US" altLang="zh-CN" sz="2400" dirty="0">
                <a:solidFill>
                  <a:schemeClr val="accent2"/>
                </a:solidFill>
              </a:rPr>
              <a:t>”,</a:t>
            </a:r>
            <a:r>
              <a:rPr lang="zh-CN" altLang="en-US" sz="2400" dirty="0">
                <a:solidFill>
                  <a:schemeClr val="accent2"/>
                </a:solidFill>
              </a:rPr>
              <a:t>地址列表</a:t>
            </a:r>
            <a:r>
              <a:rPr lang="en-US" altLang="zh-CN" sz="2400" dirty="0">
                <a:solidFill>
                  <a:schemeClr val="accent2"/>
                </a:solidFill>
              </a:rPr>
              <a:t>);</a:t>
            </a:r>
          </a:p>
          <a:p>
            <a:pPr lvl="1"/>
            <a:r>
              <a:rPr lang="zh-CN" altLang="en-US" sz="2000" dirty="0"/>
              <a:t>地址，指的是</a:t>
            </a:r>
            <a:r>
              <a:rPr lang="zh-CN" altLang="en-US" sz="2000" dirty="0">
                <a:solidFill>
                  <a:schemeClr val="accent2"/>
                </a:solidFill>
              </a:rPr>
              <a:t>内存地址</a:t>
            </a:r>
            <a:r>
              <a:rPr lang="zh-CN" altLang="en-US" sz="2000" dirty="0"/>
              <a:t>，</a:t>
            </a:r>
            <a:r>
              <a:rPr lang="en-US" altLang="zh-CN" sz="2000" dirty="0"/>
              <a:t>C/C++</a:t>
            </a:r>
            <a:r>
              <a:rPr lang="zh-CN" altLang="en-US" sz="2000" dirty="0"/>
              <a:t>中，内存地址总是用“</a:t>
            </a:r>
            <a:r>
              <a:rPr lang="en-US" altLang="zh-CN" sz="2000" dirty="0"/>
              <a:t>&amp;</a:t>
            </a:r>
            <a:r>
              <a:rPr lang="zh-CN" altLang="en-US" sz="2000" dirty="0"/>
              <a:t>”号开头来表示。</a:t>
            </a:r>
          </a:p>
        </p:txBody>
      </p:sp>
      <p:sp>
        <p:nvSpPr>
          <p:cNvPr id="4" name="文本框 3"/>
          <p:cNvSpPr txBox="1"/>
          <p:nvPr/>
        </p:nvSpPr>
        <p:spPr>
          <a:xfrm>
            <a:off x="2555776" y="5445224"/>
            <a:ext cx="2895344" cy="830997"/>
          </a:xfrm>
          <a:prstGeom prst="rect">
            <a:avLst/>
          </a:prstGeom>
          <a:noFill/>
          <a:ln>
            <a:solidFill>
              <a:schemeClr val="accent2"/>
            </a:solidFill>
          </a:ln>
        </p:spPr>
        <p:txBody>
          <a:bodyPr wrap="none" rtlCol="0">
            <a:spAutoFit/>
          </a:bodyPr>
          <a:lstStyle/>
          <a:p>
            <a:r>
              <a:rPr lang="en-US" altLang="zh-CN" sz="2400" dirty="0" err="1"/>
              <a:t>int</a:t>
            </a:r>
            <a:r>
              <a:rPr lang="en-US" altLang="zh-CN" sz="2400" dirty="0"/>
              <a:t> x;</a:t>
            </a:r>
          </a:p>
          <a:p>
            <a:r>
              <a:rPr lang="en-US" altLang="zh-CN" sz="2400" dirty="0" err="1"/>
              <a:t>scanf</a:t>
            </a:r>
            <a:r>
              <a:rPr lang="en-US" altLang="zh-CN" sz="2400" dirty="0"/>
              <a:t>(“x=%d\</a:t>
            </a:r>
            <a:r>
              <a:rPr lang="en-US" altLang="zh-CN" sz="2400" dirty="0" err="1"/>
              <a:t>n”,</a:t>
            </a:r>
            <a:r>
              <a:rPr lang="en-US" altLang="zh-CN" sz="2400" dirty="0" err="1">
                <a:solidFill>
                  <a:schemeClr val="accent2"/>
                </a:solidFill>
              </a:rPr>
              <a:t>&amp;x</a:t>
            </a:r>
            <a:r>
              <a:rPr lang="en-US" altLang="zh-CN" sz="2400" dirty="0"/>
              <a:t>);</a:t>
            </a:r>
          </a:p>
        </p:txBody>
      </p:sp>
      <p:sp>
        <p:nvSpPr>
          <p:cNvPr id="5" name="文本框 4"/>
          <p:cNvSpPr txBox="1"/>
          <p:nvPr/>
        </p:nvSpPr>
        <p:spPr>
          <a:xfrm>
            <a:off x="6310692" y="5335034"/>
            <a:ext cx="1915909" cy="369332"/>
          </a:xfrm>
          <a:prstGeom prst="rect">
            <a:avLst/>
          </a:prstGeom>
          <a:noFill/>
        </p:spPr>
        <p:txBody>
          <a:bodyPr wrap="none" rtlCol="0">
            <a:spAutoFit/>
          </a:bodyPr>
          <a:lstStyle/>
          <a:p>
            <a:r>
              <a:rPr lang="zh-CN" altLang="en-US" dirty="0"/>
              <a:t>变量</a:t>
            </a:r>
            <a:r>
              <a:rPr lang="en-US" altLang="zh-CN" dirty="0"/>
              <a:t>x</a:t>
            </a:r>
            <a:r>
              <a:rPr lang="zh-CN" altLang="en-US" dirty="0"/>
              <a:t>的内存地址</a:t>
            </a:r>
          </a:p>
        </p:txBody>
      </p:sp>
      <p:cxnSp>
        <p:nvCxnSpPr>
          <p:cNvPr id="7" name="直接箭头连接符 6"/>
          <p:cNvCxnSpPr>
            <a:stCxn id="5" idx="1"/>
          </p:cNvCxnSpPr>
          <p:nvPr/>
        </p:nvCxnSpPr>
        <p:spPr>
          <a:xfrm flipH="1">
            <a:off x="5535338" y="5519700"/>
            <a:ext cx="77535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24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5576" y="620688"/>
            <a:ext cx="7772400" cy="1362075"/>
          </a:xfrm>
        </p:spPr>
        <p:txBody>
          <a:bodyPr/>
          <a:lstStyle/>
          <a:p>
            <a:r>
              <a:rPr lang="zh-CN" altLang="en-US" dirty="0"/>
              <a:t>调试和运行</a:t>
            </a:r>
          </a:p>
        </p:txBody>
      </p:sp>
      <p:sp>
        <p:nvSpPr>
          <p:cNvPr id="2" name="文本占位符 1"/>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10023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调试</a:t>
            </a:r>
          </a:p>
        </p:txBody>
      </p:sp>
      <p:sp>
        <p:nvSpPr>
          <p:cNvPr id="3" name="内容占位符 2"/>
          <p:cNvSpPr>
            <a:spLocks noGrp="1"/>
          </p:cNvSpPr>
          <p:nvPr>
            <p:ph idx="1"/>
          </p:nvPr>
        </p:nvSpPr>
        <p:spPr/>
        <p:txBody>
          <a:bodyPr/>
          <a:lstStyle/>
          <a:p>
            <a:r>
              <a:rPr lang="zh-CN" altLang="en-US" sz="2400" dirty="0"/>
              <a:t>出现语法错误时，系统会在输出窗口显示错误信息；</a:t>
            </a:r>
            <a:endParaRPr lang="en-US" altLang="zh-CN" sz="2400" dirty="0"/>
          </a:p>
          <a:p>
            <a:r>
              <a:rPr lang="zh-CN" altLang="en-US" sz="2400" dirty="0"/>
              <a:t>如果是逻辑错误，则较难发现，通常用设置断点的方法进行调试</a:t>
            </a:r>
          </a:p>
        </p:txBody>
      </p:sp>
    </p:spTree>
    <p:extLst>
      <p:ext uri="{BB962C8B-B14F-4D97-AF65-F5344CB8AC3E}">
        <p14:creationId xmlns:p14="http://schemas.microsoft.com/office/powerpoint/2010/main" val="1382902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编译、链接、运行</a:t>
            </a:r>
          </a:p>
        </p:txBody>
      </p:sp>
      <p:sp>
        <p:nvSpPr>
          <p:cNvPr id="3" name="内容占位符 2"/>
          <p:cNvSpPr>
            <a:spLocks noGrp="1"/>
          </p:cNvSpPr>
          <p:nvPr>
            <p:ph idx="1"/>
          </p:nvPr>
        </p:nvSpPr>
        <p:spPr>
          <a:xfrm>
            <a:off x="514350" y="2194561"/>
            <a:ext cx="8115300" cy="2192905"/>
          </a:xfrm>
        </p:spPr>
        <p:txBody>
          <a:bodyPr>
            <a:normAutofit fontScale="55000" lnSpcReduction="20000"/>
          </a:bodyPr>
          <a:lstStyle/>
          <a:p>
            <a:r>
              <a:rPr lang="zh-CN" altLang="en-US" dirty="0"/>
              <a:t>编译：指的是将各个</a:t>
            </a:r>
            <a:r>
              <a:rPr lang="en-US" altLang="zh-CN" dirty="0"/>
              <a:t>CPP</a:t>
            </a:r>
            <a:r>
              <a:rPr lang="zh-CN" altLang="en-US" dirty="0"/>
              <a:t>文件（源代码文件）编译成为</a:t>
            </a:r>
            <a:r>
              <a:rPr lang="en-US" altLang="zh-CN" dirty="0" err="1"/>
              <a:t>obj</a:t>
            </a:r>
            <a:r>
              <a:rPr lang="zh-CN" altLang="en-US" dirty="0"/>
              <a:t>文件，在</a:t>
            </a:r>
            <a:r>
              <a:rPr lang="en-US" altLang="zh-CN" dirty="0"/>
              <a:t>VC2008</a:t>
            </a:r>
            <a:r>
              <a:rPr lang="zh-CN" altLang="en-US" dirty="0"/>
              <a:t>中，称为“生成”。</a:t>
            </a:r>
            <a:endParaRPr lang="en-US" altLang="zh-CN" dirty="0"/>
          </a:p>
          <a:p>
            <a:r>
              <a:rPr lang="zh-CN" altLang="en-US" dirty="0"/>
              <a:t>链接：指的是将各个生成好的</a:t>
            </a:r>
            <a:r>
              <a:rPr lang="en-US" altLang="zh-CN" dirty="0" err="1"/>
              <a:t>obj</a:t>
            </a:r>
            <a:r>
              <a:rPr lang="zh-CN" altLang="en-US" dirty="0"/>
              <a:t>文件，以及各种资源文件（比如图片、音效、图标等）链接起来产生可执行的</a:t>
            </a:r>
            <a:r>
              <a:rPr lang="en-US" altLang="zh-CN" dirty="0"/>
              <a:t>exe</a:t>
            </a:r>
            <a:r>
              <a:rPr lang="zh-CN" altLang="en-US" dirty="0"/>
              <a:t>文件。在</a:t>
            </a:r>
            <a:r>
              <a:rPr lang="en-US" altLang="zh-CN" dirty="0"/>
              <a:t>VC2010</a:t>
            </a:r>
            <a:r>
              <a:rPr lang="zh-CN" altLang="en-US" dirty="0"/>
              <a:t>中：</a:t>
            </a:r>
            <a:endParaRPr lang="en-US" altLang="zh-CN" dirty="0"/>
          </a:p>
          <a:p>
            <a:pPr lvl="1"/>
            <a:r>
              <a:rPr lang="zh-CN" altLang="en-US" dirty="0"/>
              <a:t>“调试”菜单</a:t>
            </a:r>
            <a:r>
              <a:rPr lang="en-US" altLang="zh-CN" dirty="0"/>
              <a:t>——</a:t>
            </a:r>
            <a:r>
              <a:rPr lang="zh-CN" altLang="en-US" dirty="0"/>
              <a:t>“启动调试”（或</a:t>
            </a:r>
            <a:r>
              <a:rPr lang="en-US" altLang="zh-CN" dirty="0"/>
              <a:t>F5</a:t>
            </a:r>
            <a:r>
              <a:rPr lang="zh-CN" altLang="en-US" dirty="0"/>
              <a:t>键）</a:t>
            </a:r>
            <a:endParaRPr lang="en-US" altLang="zh-CN" dirty="0"/>
          </a:p>
          <a:p>
            <a:pPr lvl="1"/>
            <a:r>
              <a:rPr lang="zh-CN" altLang="en-US" dirty="0"/>
              <a:t>“调试”菜单</a:t>
            </a:r>
            <a:r>
              <a:rPr lang="en-US" altLang="zh-CN" dirty="0"/>
              <a:t>——</a:t>
            </a:r>
            <a:r>
              <a:rPr lang="zh-CN" altLang="en-US" dirty="0"/>
              <a:t>“开始执行（不调试）”（或</a:t>
            </a:r>
            <a:r>
              <a:rPr lang="en-US" altLang="zh-CN" dirty="0"/>
              <a:t>ctrl+F5</a:t>
            </a:r>
            <a:r>
              <a:rPr lang="zh-CN" altLang="en-US" dirty="0"/>
              <a:t>键）</a:t>
            </a:r>
            <a:endParaRPr lang="en-US" altLang="zh-CN" dirty="0"/>
          </a:p>
          <a:p>
            <a:r>
              <a:rPr lang="zh-CN" altLang="en-US" dirty="0"/>
              <a:t>注意：在运行控制台程序时，可采用“开始执行（不调试）”来运行程序，就不会自动退出“命令提示符”窗口。</a:t>
            </a:r>
            <a:endParaRPr lang="en-US" altLang="zh-CN" dirty="0"/>
          </a:p>
        </p:txBody>
      </p:sp>
      <p:grpSp>
        <p:nvGrpSpPr>
          <p:cNvPr id="4" name="Group 4"/>
          <p:cNvGrpSpPr>
            <a:grpSpLocks/>
          </p:cNvGrpSpPr>
          <p:nvPr/>
        </p:nvGrpSpPr>
        <p:grpSpPr bwMode="auto">
          <a:xfrm>
            <a:off x="1835696" y="4387466"/>
            <a:ext cx="6264696" cy="2209920"/>
            <a:chOff x="3237" y="4092"/>
            <a:chExt cx="6390" cy="2452"/>
          </a:xfrm>
          <a:noFill/>
        </p:grpSpPr>
        <p:grpSp>
          <p:nvGrpSpPr>
            <p:cNvPr id="5" name="Group 5"/>
            <p:cNvGrpSpPr>
              <a:grpSpLocks/>
            </p:cNvGrpSpPr>
            <p:nvPr/>
          </p:nvGrpSpPr>
          <p:grpSpPr bwMode="auto">
            <a:xfrm>
              <a:off x="3237" y="4092"/>
              <a:ext cx="5400" cy="2452"/>
              <a:chOff x="3237" y="4092"/>
              <a:chExt cx="5400" cy="2452"/>
            </a:xfrm>
            <a:grpFill/>
          </p:grpSpPr>
          <p:sp>
            <p:nvSpPr>
              <p:cNvPr id="11" name="Rectangle 6"/>
              <p:cNvSpPr>
                <a:spLocks noChangeArrowheads="1"/>
              </p:cNvSpPr>
              <p:nvPr/>
            </p:nvSpPr>
            <p:spPr bwMode="auto">
              <a:xfrm>
                <a:off x="5406" y="4092"/>
                <a:ext cx="1080" cy="312"/>
              </a:xfrm>
              <a:prstGeom prst="rect">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b="0" dirty="0"/>
                  <a:t>D:\TEST</a:t>
                </a:r>
              </a:p>
              <a:p>
                <a:pPr algn="ctr"/>
                <a:endParaRPr lang="en-US" altLang="zh-CN" sz="1600" dirty="0"/>
              </a:p>
            </p:txBody>
          </p:sp>
          <p:sp>
            <p:nvSpPr>
              <p:cNvPr id="12" name="Line 7"/>
              <p:cNvSpPr>
                <a:spLocks noChangeShapeType="1"/>
              </p:cNvSpPr>
              <p:nvPr/>
            </p:nvSpPr>
            <p:spPr bwMode="auto">
              <a:xfrm>
                <a:off x="3777" y="4716"/>
                <a:ext cx="4320" cy="0"/>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3" name="Line 8"/>
              <p:cNvSpPr>
                <a:spLocks noChangeShapeType="1"/>
              </p:cNvSpPr>
              <p:nvPr/>
            </p:nvSpPr>
            <p:spPr bwMode="auto">
              <a:xfrm>
                <a:off x="5937" y="4404"/>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4" name="Rectangle 9"/>
              <p:cNvSpPr>
                <a:spLocks noChangeArrowheads="1"/>
              </p:cNvSpPr>
              <p:nvPr/>
            </p:nvSpPr>
            <p:spPr bwMode="auto">
              <a:xfrm>
                <a:off x="3237" y="5028"/>
                <a:ext cx="1080" cy="312"/>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b="0"/>
                  <a:t>TEST.dsp</a:t>
                </a:r>
              </a:p>
              <a:p>
                <a:pPr algn="ctr"/>
                <a:endParaRPr lang="en-US" altLang="zh-CN" sz="1600"/>
              </a:p>
            </p:txBody>
          </p:sp>
          <p:sp>
            <p:nvSpPr>
              <p:cNvPr id="15" name="Line 10"/>
              <p:cNvSpPr>
                <a:spLocks noChangeShapeType="1"/>
              </p:cNvSpPr>
              <p:nvPr/>
            </p:nvSpPr>
            <p:spPr bwMode="auto">
              <a:xfrm>
                <a:off x="3777" y="4716"/>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6" name="Line 11"/>
              <p:cNvSpPr>
                <a:spLocks noChangeShapeType="1"/>
              </p:cNvSpPr>
              <p:nvPr/>
            </p:nvSpPr>
            <p:spPr bwMode="auto">
              <a:xfrm>
                <a:off x="5217" y="4716"/>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7" name="Rectangle 12"/>
              <p:cNvSpPr>
                <a:spLocks noChangeArrowheads="1"/>
              </p:cNvSpPr>
              <p:nvPr/>
            </p:nvSpPr>
            <p:spPr bwMode="auto">
              <a:xfrm>
                <a:off x="4677" y="5028"/>
                <a:ext cx="1080" cy="312"/>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b="0"/>
                  <a:t>TEST.dsw</a:t>
                </a:r>
              </a:p>
              <a:p>
                <a:pPr algn="ctr"/>
                <a:endParaRPr lang="en-US" altLang="zh-CN" sz="1600"/>
              </a:p>
            </p:txBody>
          </p:sp>
          <p:sp>
            <p:nvSpPr>
              <p:cNvPr id="18" name="Line 13"/>
              <p:cNvSpPr>
                <a:spLocks noChangeShapeType="1"/>
              </p:cNvSpPr>
              <p:nvPr/>
            </p:nvSpPr>
            <p:spPr bwMode="auto">
              <a:xfrm>
                <a:off x="6657" y="4716"/>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19" name="Rectangle 14"/>
              <p:cNvSpPr>
                <a:spLocks noChangeArrowheads="1"/>
              </p:cNvSpPr>
              <p:nvPr/>
            </p:nvSpPr>
            <p:spPr bwMode="auto">
              <a:xfrm>
                <a:off x="6117" y="5028"/>
                <a:ext cx="1080" cy="312"/>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b="0" dirty="0"/>
                  <a:t>TEST.cpp</a:t>
                </a:r>
              </a:p>
              <a:p>
                <a:pPr algn="ctr"/>
                <a:endParaRPr lang="en-US" altLang="zh-CN" sz="1600" dirty="0"/>
              </a:p>
            </p:txBody>
          </p:sp>
          <p:sp>
            <p:nvSpPr>
              <p:cNvPr id="20" name="Line 15"/>
              <p:cNvSpPr>
                <a:spLocks noChangeShapeType="1"/>
              </p:cNvSpPr>
              <p:nvPr/>
            </p:nvSpPr>
            <p:spPr bwMode="auto">
              <a:xfrm>
                <a:off x="8097" y="4716"/>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21" name="Rectangle 16"/>
              <p:cNvSpPr>
                <a:spLocks noChangeArrowheads="1"/>
              </p:cNvSpPr>
              <p:nvPr/>
            </p:nvSpPr>
            <p:spPr bwMode="auto">
              <a:xfrm>
                <a:off x="7557" y="5028"/>
                <a:ext cx="1080" cy="312"/>
              </a:xfrm>
              <a:prstGeom prst="rect">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0"/>
                  <a:t>Debug</a:t>
                </a:r>
              </a:p>
              <a:p>
                <a:pPr algn="ctr"/>
                <a:endParaRPr lang="en-US" altLang="zh-CN" sz="1600"/>
              </a:p>
            </p:txBody>
          </p:sp>
          <p:sp>
            <p:nvSpPr>
              <p:cNvPr id="22" name="Line 17"/>
              <p:cNvSpPr>
                <a:spLocks noChangeShapeType="1"/>
              </p:cNvSpPr>
              <p:nvPr/>
            </p:nvSpPr>
            <p:spPr bwMode="auto">
              <a:xfrm>
                <a:off x="8097" y="5340"/>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29" name="Rectangle 14"/>
              <p:cNvSpPr>
                <a:spLocks noChangeArrowheads="1"/>
              </p:cNvSpPr>
              <p:nvPr/>
            </p:nvSpPr>
            <p:spPr bwMode="auto">
              <a:xfrm>
                <a:off x="6657" y="5496"/>
                <a:ext cx="590" cy="348"/>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600" dirty="0">
                    <a:solidFill>
                      <a:srgbClr val="FF0000"/>
                    </a:solidFill>
                  </a:rPr>
                  <a:t>编译</a:t>
                </a:r>
                <a:endParaRPr lang="en-US" altLang="zh-CN" sz="1600" dirty="0">
                  <a:solidFill>
                    <a:srgbClr val="FF0000"/>
                  </a:solidFill>
                </a:endParaRPr>
              </a:p>
            </p:txBody>
          </p:sp>
          <p:sp>
            <p:nvSpPr>
              <p:cNvPr id="34" name="Rectangle 14"/>
              <p:cNvSpPr>
                <a:spLocks noChangeArrowheads="1"/>
              </p:cNvSpPr>
              <p:nvPr/>
            </p:nvSpPr>
            <p:spPr bwMode="auto">
              <a:xfrm>
                <a:off x="7737" y="6196"/>
                <a:ext cx="590" cy="348"/>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600" dirty="0">
                    <a:solidFill>
                      <a:srgbClr val="FF0000"/>
                    </a:solidFill>
                  </a:rPr>
                  <a:t>链接</a:t>
                </a:r>
                <a:endParaRPr lang="en-US" altLang="zh-CN" sz="1600" dirty="0">
                  <a:solidFill>
                    <a:srgbClr val="FF0000"/>
                  </a:solidFill>
                </a:endParaRPr>
              </a:p>
            </p:txBody>
          </p:sp>
        </p:grpSp>
        <p:sp>
          <p:nvSpPr>
            <p:cNvPr id="6" name="Line 18"/>
            <p:cNvSpPr>
              <a:spLocks noChangeShapeType="1"/>
            </p:cNvSpPr>
            <p:nvPr/>
          </p:nvSpPr>
          <p:spPr bwMode="auto">
            <a:xfrm>
              <a:off x="7377" y="5652"/>
              <a:ext cx="1440" cy="0"/>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7" name="Line 19"/>
            <p:cNvSpPr>
              <a:spLocks noChangeShapeType="1"/>
            </p:cNvSpPr>
            <p:nvPr/>
          </p:nvSpPr>
          <p:spPr bwMode="auto">
            <a:xfrm>
              <a:off x="7377" y="5652"/>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8" name="Line 20"/>
            <p:cNvSpPr>
              <a:spLocks noChangeShapeType="1"/>
            </p:cNvSpPr>
            <p:nvPr/>
          </p:nvSpPr>
          <p:spPr bwMode="auto">
            <a:xfrm>
              <a:off x="8817" y="5652"/>
              <a:ext cx="0" cy="312"/>
            </a:xfrm>
            <a:prstGeom prst="lin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9" name="Rectangle 21"/>
            <p:cNvSpPr>
              <a:spLocks noChangeArrowheads="1"/>
            </p:cNvSpPr>
            <p:nvPr/>
          </p:nvSpPr>
          <p:spPr bwMode="auto">
            <a:xfrm>
              <a:off x="6837" y="5964"/>
              <a:ext cx="900" cy="312"/>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b="0" dirty="0"/>
                <a:t>TEST.obj</a:t>
              </a:r>
            </a:p>
            <a:p>
              <a:pPr algn="ctr"/>
              <a:endParaRPr lang="en-US" altLang="zh-CN" sz="1600" dirty="0"/>
            </a:p>
          </p:txBody>
        </p:sp>
        <p:sp>
          <p:nvSpPr>
            <p:cNvPr id="10" name="Rectangle 22"/>
            <p:cNvSpPr>
              <a:spLocks noChangeArrowheads="1"/>
            </p:cNvSpPr>
            <p:nvPr/>
          </p:nvSpPr>
          <p:spPr bwMode="auto">
            <a:xfrm>
              <a:off x="8277" y="5964"/>
              <a:ext cx="1350" cy="312"/>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dirty="0"/>
                <a:t>yourproject</a:t>
              </a:r>
              <a:r>
                <a:rPr lang="en-US" altLang="zh-CN" sz="1600" b="0" dirty="0"/>
                <a:t>.exe</a:t>
              </a:r>
            </a:p>
            <a:p>
              <a:pPr algn="ctr"/>
              <a:endParaRPr lang="en-US" altLang="zh-CN" sz="1600" dirty="0"/>
            </a:p>
          </p:txBody>
        </p:sp>
      </p:grpSp>
      <p:cxnSp>
        <p:nvCxnSpPr>
          <p:cNvPr id="24" name="直接箭头连接符 23"/>
          <p:cNvCxnSpPr>
            <a:stCxn id="19" idx="2"/>
            <a:endCxn id="9" idx="0"/>
          </p:cNvCxnSpPr>
          <p:nvPr/>
        </p:nvCxnSpPr>
        <p:spPr>
          <a:xfrm>
            <a:off x="5188632" y="5512253"/>
            <a:ext cx="617646" cy="56239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9" idx="3"/>
            <a:endCxn id="10" idx="1"/>
          </p:cNvCxnSpPr>
          <p:nvPr/>
        </p:nvCxnSpPr>
        <p:spPr>
          <a:xfrm>
            <a:off x="6247454" y="6215246"/>
            <a:ext cx="52941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034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5FB69-87C0-4940-9793-EE1499C19048}"/>
              </a:ext>
            </a:extLst>
          </p:cNvPr>
          <p:cNvSpPr>
            <a:spLocks noGrp="1"/>
          </p:cNvSpPr>
          <p:nvPr>
            <p:ph type="title"/>
          </p:nvPr>
        </p:nvSpPr>
        <p:spPr/>
        <p:txBody>
          <a:bodyPr/>
          <a:lstStyle/>
          <a:p>
            <a:r>
              <a:rPr lang="zh-CN" altLang="en-US" dirty="0"/>
              <a:t>课程总结</a:t>
            </a:r>
          </a:p>
        </p:txBody>
      </p:sp>
      <p:sp>
        <p:nvSpPr>
          <p:cNvPr id="4" name="内容占位符 3">
            <a:extLst>
              <a:ext uri="{FF2B5EF4-FFF2-40B4-BE49-F238E27FC236}">
                <a16:creationId xmlns:a16="http://schemas.microsoft.com/office/drawing/2014/main" id="{363E684D-0D7E-4164-809A-3DCC7E6628D9}"/>
              </a:ext>
            </a:extLst>
          </p:cNvPr>
          <p:cNvSpPr>
            <a:spLocks noGrp="1"/>
          </p:cNvSpPr>
          <p:nvPr>
            <p:ph idx="1"/>
          </p:nvPr>
        </p:nvSpPr>
        <p:spPr/>
        <p:txBody>
          <a:bodyPr>
            <a:normAutofit/>
          </a:bodyPr>
          <a:lstStyle/>
          <a:p>
            <a:r>
              <a:rPr lang="en-US" altLang="zh-CN" dirty="0"/>
              <a:t>C++</a:t>
            </a:r>
            <a:r>
              <a:rPr lang="zh-CN" altLang="en-US" dirty="0"/>
              <a:t>程序由一个或多个称为函数的模块组成</a:t>
            </a:r>
            <a:endParaRPr lang="en-US" altLang="zh-CN" dirty="0"/>
          </a:p>
          <a:p>
            <a:r>
              <a:rPr lang="zh-CN" altLang="en-US" dirty="0"/>
              <a:t>程序从</a:t>
            </a:r>
            <a:r>
              <a:rPr lang="en-US" altLang="zh-CN" dirty="0"/>
              <a:t>main()</a:t>
            </a:r>
            <a:r>
              <a:rPr lang="zh-CN" altLang="en-US" dirty="0"/>
              <a:t>函数开始执行</a:t>
            </a:r>
            <a:endParaRPr lang="en-US" altLang="zh-CN" dirty="0"/>
          </a:p>
          <a:p>
            <a:r>
              <a:rPr lang="en-US" altLang="zh-CN" dirty="0"/>
              <a:t>C++</a:t>
            </a:r>
            <a:r>
              <a:rPr lang="zh-CN" altLang="en-US" dirty="0"/>
              <a:t>提供了两个用于处理输入和输出的对象</a:t>
            </a:r>
            <a:r>
              <a:rPr lang="en-US" altLang="zh-CN" dirty="0" err="1"/>
              <a:t>cin</a:t>
            </a:r>
            <a:r>
              <a:rPr lang="zh-CN" altLang="en-US" dirty="0"/>
              <a:t>和</a:t>
            </a:r>
            <a:r>
              <a:rPr lang="en-US" altLang="zh-CN" dirty="0" err="1"/>
              <a:t>cout</a:t>
            </a:r>
            <a:endParaRPr lang="en-US" altLang="zh-CN" dirty="0"/>
          </a:p>
          <a:p>
            <a:r>
              <a:rPr lang="en-US" altLang="zh-CN" dirty="0"/>
              <a:t>C++</a:t>
            </a:r>
            <a:r>
              <a:rPr lang="zh-CN" altLang="en-US" dirty="0"/>
              <a:t>提供大量的库函数，要使用库函数，必须包含该函数原型的头文件</a:t>
            </a:r>
            <a:endParaRPr lang="en-US" altLang="zh-CN" dirty="0"/>
          </a:p>
        </p:txBody>
      </p:sp>
    </p:spTree>
    <p:extLst>
      <p:ext uri="{BB962C8B-B14F-4D97-AF65-F5344CB8AC3E}">
        <p14:creationId xmlns:p14="http://schemas.microsoft.com/office/powerpoint/2010/main" val="126630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600"/>
              <a:t>课程考核</a:t>
            </a:r>
          </a:p>
        </p:txBody>
      </p:sp>
      <p:sp>
        <p:nvSpPr>
          <p:cNvPr id="7171" name="内容占位符 2"/>
          <p:cNvSpPr>
            <a:spLocks noGrp="1"/>
          </p:cNvSpPr>
          <p:nvPr>
            <p:ph idx="1"/>
          </p:nvPr>
        </p:nvSpPr>
        <p:spPr/>
        <p:txBody>
          <a:bodyPr/>
          <a:lstStyle/>
          <a:p>
            <a:r>
              <a:rPr lang="zh-CN" altLang="en-US" dirty="0"/>
              <a:t>考勤</a:t>
            </a:r>
            <a:r>
              <a:rPr lang="en-US" altLang="zh-CN" dirty="0"/>
              <a:t>+</a:t>
            </a:r>
            <a:r>
              <a:rPr lang="zh-CN" altLang="en-US" dirty="0"/>
              <a:t>作业（</a:t>
            </a:r>
            <a:r>
              <a:rPr lang="en-US" altLang="zh-CN" dirty="0"/>
              <a:t>40%</a:t>
            </a:r>
            <a:r>
              <a:rPr lang="zh-CN" altLang="en-US" dirty="0"/>
              <a:t>）</a:t>
            </a:r>
            <a:endParaRPr lang="en-US" altLang="zh-CN" dirty="0"/>
          </a:p>
          <a:p>
            <a:r>
              <a:rPr lang="zh-CN" altLang="en-US" dirty="0"/>
              <a:t>期末考试（</a:t>
            </a:r>
            <a:r>
              <a:rPr lang="en-US" altLang="zh-CN" dirty="0"/>
              <a:t>60%</a:t>
            </a:r>
            <a:r>
              <a:rPr lang="zh-CN" altLang="en-US" dirty="0"/>
              <a:t>）</a:t>
            </a:r>
            <a:endParaRPr lang="en-US" altLang="zh-CN" dirty="0"/>
          </a:p>
          <a:p>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a:t>
            </a:r>
            <a:r>
              <a:rPr lang="zh-CN" altLang="en-US" dirty="0"/>
              <a:t>章 开始学习</a:t>
            </a:r>
            <a:r>
              <a:rPr lang="en-US" altLang="zh-CN" dirty="0"/>
              <a:t>C++</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436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43608" y="692696"/>
            <a:ext cx="7772400" cy="1362075"/>
          </a:xfrm>
        </p:spPr>
        <p:txBody>
          <a:bodyPr/>
          <a:lstStyle/>
          <a:p>
            <a:r>
              <a:rPr lang="en-US" altLang="zh-CN" dirty="0"/>
              <a:t>C++</a:t>
            </a:r>
            <a:r>
              <a:rPr lang="zh-CN" altLang="en-US" dirty="0"/>
              <a:t>发展简史</a:t>
            </a:r>
          </a:p>
        </p:txBody>
      </p:sp>
      <p:sp>
        <p:nvSpPr>
          <p:cNvPr id="2" name="文本占位符 1"/>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558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什么是程序设计？</a:t>
            </a:r>
          </a:p>
        </p:txBody>
      </p:sp>
      <p:sp>
        <p:nvSpPr>
          <p:cNvPr id="6" name="内容占位符 5"/>
          <p:cNvSpPr>
            <a:spLocks noGrp="1"/>
          </p:cNvSpPr>
          <p:nvPr>
            <p:ph idx="1"/>
          </p:nvPr>
        </p:nvSpPr>
        <p:spPr/>
        <p:txBody>
          <a:bodyPr>
            <a:normAutofit/>
          </a:bodyPr>
          <a:lstStyle/>
          <a:p>
            <a:r>
              <a:rPr lang="zh-CN" altLang="en-US" dirty="0"/>
              <a:t>计算机程序是计算机能识别和执行的指令组合，通过执行这些指令，计算机能完成某些任务，满足人们的某种需求。</a:t>
            </a:r>
            <a:endParaRPr lang="en-US" altLang="zh-CN" dirty="0"/>
          </a:p>
          <a:p>
            <a:r>
              <a:rPr lang="zh-CN" altLang="en-US" dirty="0"/>
              <a:t>程序设计（编程）以某种程序设计语言为工具，编写这种语言下的解决特定问题程序的过程。</a:t>
            </a:r>
          </a:p>
        </p:txBody>
      </p:sp>
    </p:spTree>
    <p:extLst>
      <p:ext uri="{BB962C8B-B14F-4D97-AF65-F5344CB8AC3E}">
        <p14:creationId xmlns:p14="http://schemas.microsoft.com/office/powerpoint/2010/main" val="29167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程序设计语言</a:t>
            </a:r>
          </a:p>
        </p:txBody>
      </p:sp>
      <p:sp>
        <p:nvSpPr>
          <p:cNvPr id="6" name="内容占位符 5"/>
          <p:cNvSpPr>
            <a:spLocks noGrp="1"/>
          </p:cNvSpPr>
          <p:nvPr>
            <p:ph idx="1"/>
          </p:nvPr>
        </p:nvSpPr>
        <p:spPr/>
        <p:txBody>
          <a:bodyPr>
            <a:normAutofit/>
          </a:bodyPr>
          <a:lstStyle/>
          <a:p>
            <a:r>
              <a:rPr lang="zh-CN" altLang="en-US" dirty="0"/>
              <a:t>程序设计语言是用于书写计算机程序，计算机能够理解和执行的语言。</a:t>
            </a:r>
            <a:endParaRPr lang="en-US" altLang="zh-CN" dirty="0"/>
          </a:p>
          <a:p>
            <a:r>
              <a:rPr lang="zh-CN" altLang="en-US" dirty="0"/>
              <a:t>类型</a:t>
            </a:r>
            <a:endParaRPr lang="en-US" altLang="zh-CN" dirty="0"/>
          </a:p>
          <a:p>
            <a:pPr lvl="1"/>
            <a:r>
              <a:rPr lang="zh-CN" altLang="en-US" dirty="0"/>
              <a:t>机器语言</a:t>
            </a:r>
            <a:endParaRPr lang="en-US" altLang="zh-CN" dirty="0"/>
          </a:p>
          <a:p>
            <a:pPr lvl="1"/>
            <a:r>
              <a:rPr lang="zh-CN" altLang="en-US" dirty="0"/>
              <a:t>汇编语言</a:t>
            </a:r>
            <a:endParaRPr lang="en-US" altLang="zh-CN" dirty="0"/>
          </a:p>
          <a:p>
            <a:pPr lvl="1"/>
            <a:r>
              <a:rPr lang="zh-CN" altLang="en-US" dirty="0"/>
              <a:t>高级语言</a:t>
            </a:r>
          </a:p>
        </p:txBody>
      </p:sp>
    </p:spTree>
    <p:extLst>
      <p:ext uri="{BB962C8B-B14F-4D97-AF65-F5344CB8AC3E}">
        <p14:creationId xmlns:p14="http://schemas.microsoft.com/office/powerpoint/2010/main" val="168561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2955</Words>
  <Application>Microsoft Office PowerPoint</Application>
  <PresentationFormat>全屏显示(4:3)</PresentationFormat>
  <Paragraphs>308</Paragraphs>
  <Slides>44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仿宋_GB2312</vt:lpstr>
      <vt:lpstr>宋体</vt:lpstr>
      <vt:lpstr>新宋体</vt:lpstr>
      <vt:lpstr>Arial</vt:lpstr>
      <vt:lpstr>Calibri</vt:lpstr>
      <vt:lpstr>Times New Roman</vt:lpstr>
      <vt:lpstr>Wingdings</vt:lpstr>
      <vt:lpstr>Office 主题</vt:lpstr>
      <vt:lpstr>《C++程序设计》课程信息</vt:lpstr>
      <vt:lpstr>学习目标</vt:lpstr>
      <vt:lpstr>教学安排</vt:lpstr>
      <vt:lpstr>课程所使用的集成开发环境</vt:lpstr>
      <vt:lpstr>课程考核</vt:lpstr>
      <vt:lpstr>第1章 开始学习C++</vt:lpstr>
      <vt:lpstr>C++发展简史</vt:lpstr>
      <vt:lpstr>什么是程序设计？</vt:lpstr>
      <vt:lpstr>程序设计语言</vt:lpstr>
      <vt:lpstr>PowerPoint 演示文稿</vt:lpstr>
      <vt:lpstr>PowerPoint 演示文稿</vt:lpstr>
      <vt:lpstr>高级语言</vt:lpstr>
      <vt:lpstr>PowerPoint 演示文稿</vt:lpstr>
      <vt:lpstr>C语言：现代编程的起源</vt:lpstr>
      <vt:lpstr>PowerPoint 演示文稿</vt:lpstr>
      <vt:lpstr>PowerPoint 演示文稿</vt:lpstr>
      <vt:lpstr>C++的诞生与发展</vt:lpstr>
      <vt:lpstr>PowerPoint 演示文稿</vt:lpstr>
      <vt:lpstr>PowerPoint 演示文稿</vt:lpstr>
      <vt:lpstr>PowerPoint 演示文稿</vt:lpstr>
      <vt:lpstr>C++与C#</vt:lpstr>
      <vt:lpstr>Visual C++集成开发环境 （IDE）</vt:lpstr>
      <vt:lpstr>是微软Visual studio的一部分</vt:lpstr>
      <vt:lpstr>如何新建一个简单的控制台应用程序？</vt:lpstr>
      <vt:lpstr>默认控制台应用程序的文档结构</vt:lpstr>
      <vt:lpstr>HELLO WORLD!</vt:lpstr>
      <vt:lpstr>编译预处理</vt:lpstr>
      <vt:lpstr>头文件</vt:lpstr>
      <vt:lpstr>using namespace std;</vt:lpstr>
      <vt:lpstr>生成的exe文件</vt:lpstr>
      <vt:lpstr>头文件命名约定</vt:lpstr>
      <vt:lpstr>数据的输入输出</vt:lpstr>
      <vt:lpstr>cin和cout对象</vt:lpstr>
      <vt:lpstr>例1：计算圆的面积</vt:lpstr>
      <vt:lpstr>例2</vt:lpstr>
      <vt:lpstr>cin/cout的格式控制 注意要#include &lt;iomanip&gt;</vt:lpstr>
      <vt:lpstr>printf格式输出函数</vt:lpstr>
      <vt:lpstr>常用的输出格式</vt:lpstr>
      <vt:lpstr>例3：输出各种变量</vt:lpstr>
      <vt:lpstr>scanf格式输入函数</vt:lpstr>
      <vt:lpstr>调试和运行</vt:lpstr>
      <vt:lpstr>调试</vt:lpstr>
      <vt:lpstr>编译、链接、运行</vt:lpstr>
      <vt:lpstr>课程总结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《C++程序设计》课程信息</dc:title>
  <dc:creator>Administrator</dc:creator>
  <cp:lastModifiedBy>周 涛</cp:lastModifiedBy>
  <cp:revision>70</cp:revision>
  <dcterms:created xsi:type="dcterms:W3CDTF">2019-02-24T11:46:25Z</dcterms:created>
  <dcterms:modified xsi:type="dcterms:W3CDTF">2024-02-28T14:59:52Z</dcterms:modified>
</cp:coreProperties>
</file>