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ctiveX/activeX1.bin" ContentType="application/vnd.ms-office.activeX"/>
  <Override PartName="/ppt/activeX/activeX1.xml" ContentType="application/vnd.ms-office.activeX+xml"/>
  <Override PartName="/ppt/activeX/activeX2.bin" ContentType="application/vnd.ms-office.activeX"/>
  <Override PartName="/ppt/activeX/activeX2.xml" ContentType="application/vnd.ms-office.activeX+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359" r:id="rId4"/>
    <p:sldId id="257" r:id="rId6"/>
    <p:sldId id="327" r:id="rId7"/>
    <p:sldId id="315" r:id="rId8"/>
    <p:sldId id="260" r:id="rId9"/>
    <p:sldId id="261" r:id="rId10"/>
    <p:sldId id="258" r:id="rId11"/>
    <p:sldId id="350" r:id="rId12"/>
    <p:sldId id="262" r:id="rId13"/>
    <p:sldId id="259" r:id="rId14"/>
    <p:sldId id="264" r:id="rId15"/>
    <p:sldId id="349" r:id="rId16"/>
    <p:sldId id="265" r:id="rId17"/>
    <p:sldId id="358" r:id="rId18"/>
    <p:sldId id="360" r:id="rId19"/>
    <p:sldId id="263" r:id="rId20"/>
    <p:sldId id="355" r:id="rId21"/>
    <p:sldId id="268" r:id="rId22"/>
    <p:sldId id="356" r:id="rId23"/>
    <p:sldId id="322" r:id="rId24"/>
    <p:sldId id="361" r:id="rId25"/>
    <p:sldId id="363" r:id="rId26"/>
    <p:sldId id="357" r:id="rId27"/>
    <p:sldId id="271" r:id="rId28"/>
    <p:sldId id="272" r:id="rId29"/>
    <p:sldId id="304" r:id="rId30"/>
    <p:sldId id="305" r:id="rId31"/>
    <p:sldId id="306" r:id="rId32"/>
    <p:sldId id="338" r:id="rId33"/>
    <p:sldId id="339" r:id="rId34"/>
    <p:sldId id="342" r:id="rId35"/>
    <p:sldId id="307" r:id="rId36"/>
    <p:sldId id="308" r:id="rId37"/>
    <p:sldId id="309" r:id="rId38"/>
    <p:sldId id="310" r:id="rId39"/>
    <p:sldId id="332" r:id="rId40"/>
    <p:sldId id="278" r:id="rId41"/>
    <p:sldId id="303" r:id="rId42"/>
    <p:sldId id="279" r:id="rId43"/>
    <p:sldId id="312" r:id="rId44"/>
    <p:sldId id="326" r:id="rId45"/>
    <p:sldId id="313" r:id="rId46"/>
    <p:sldId id="280" r:id="rId47"/>
    <p:sldId id="314" r:id="rId48"/>
    <p:sldId id="281" r:id="rId49"/>
    <p:sldId id="283" r:id="rId50"/>
    <p:sldId id="284" r:id="rId51"/>
    <p:sldId id="282" r:id="rId52"/>
    <p:sldId id="286" r:id="rId53"/>
    <p:sldId id="287" r:id="rId54"/>
    <p:sldId id="289" r:id="rId55"/>
    <p:sldId id="290" r:id="rId56"/>
    <p:sldId id="328" r:id="rId57"/>
    <p:sldId id="345" r:id="rId58"/>
    <p:sldId id="346" r:id="rId59"/>
    <p:sldId id="291" r:id="rId60"/>
    <p:sldId id="292" r:id="rId61"/>
    <p:sldId id="293" r:id="rId62"/>
    <p:sldId id="294" r:id="rId63"/>
    <p:sldId id="347" r:id="rId64"/>
    <p:sldId id="348" r:id="rId65"/>
    <p:sldId id="329" r:id="rId66"/>
    <p:sldId id="330" r:id="rId67"/>
    <p:sldId id="331" r:id="rId68"/>
  </p:sldIdLst>
  <p:sldSz cx="12192000" cy="6858000"/>
  <p:notesSz cx="6858000" cy="9144000"/>
  <p:custDataLst>
    <p:tags r:id="rId72"/>
  </p:custDataLst>
  <p:defaultTextStyle>
    <a:defPPr>
      <a:defRPr lang="zh-CN"/>
    </a:defPPr>
    <a:lvl1pPr marL="0" lvl="0"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CC0000"/>
    <a:srgbClr val="0000FF"/>
    <a:srgbClr val="3333FF"/>
    <a:srgbClr val="663300"/>
    <a:srgbClr val="6600CC"/>
    <a:srgbClr val="FF99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875"/>
    <p:restoredTop sz="94784"/>
  </p:normalViewPr>
  <p:slideViewPr>
    <p:cSldViewPr showGuides="1">
      <p:cViewPr varScale="1">
        <p:scale>
          <a:sx n="81" d="100"/>
          <a:sy n="81" d="100"/>
        </p:scale>
        <p:origin x="667"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801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tags" Target="tags/tag1.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4.xml"/><Relationship Id="rId69" Type="http://schemas.openxmlformats.org/officeDocument/2006/relationships/presProps" Target="presProps.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TextEdit="1"/>
          </p:cNvSpPr>
          <p:nvPr>
            <p:ph type="sldImg" idx="2"/>
          </p:nvPr>
        </p:nvSpPr>
        <p:spPr>
          <a:xfrm>
            <a:off x="381000" y="685800"/>
            <a:ext cx="6096000" cy="3429000"/>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b="0" dirty="0"/>
            </a:fld>
            <a:endParaRPr lang="en-US" altLang="zh-CN" sz="12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fld>
            <a:endParaRPr lang="en-US" altLang="zh-CN" sz="1200" b="0" dirty="0"/>
          </a:p>
        </p:txBody>
      </p:sp>
      <p:sp>
        <p:nvSpPr>
          <p:cNvPr id="6147" name="Rectangle 2"/>
          <p:cNvSpPr>
            <a:spLocks noTextEdit="1"/>
          </p:cNvSpPr>
          <p:nvPr>
            <p:ph type="sldImg"/>
          </p:nvPr>
        </p:nvSpPr>
        <p:spPr>
          <a:ln/>
        </p:spPr>
      </p:sp>
      <p:sp>
        <p:nvSpPr>
          <p:cNvPr id="6148" name="Rectangle 4"/>
          <p:cNvSpPr>
            <a:spLocks noGrp="1"/>
          </p:cNvSpPr>
          <p:nvPr>
            <p:ph type="body" idx="1"/>
          </p:nvPr>
        </p:nvSpPr>
        <p:spPr>
          <a:ln/>
        </p:spPr>
        <p:txBody>
          <a:bodyPr wrap="square" lIns="91440" tIns="45720" rIns="91440" bIns="45720" anchor="t" anchorCtr="0"/>
          <a:p>
            <a:pPr lvl="0"/>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fld>
            <a:endParaRPr lang="en-US" altLang="zh-CN" sz="1200" b="0" dirty="0"/>
          </a:p>
        </p:txBody>
      </p:sp>
      <p:sp>
        <p:nvSpPr>
          <p:cNvPr id="23555" name="Rectangle 2"/>
          <p:cNvSpPr>
            <a:spLocks noTextEdit="1"/>
          </p:cNvSpPr>
          <p:nvPr>
            <p:ph type="sldImg"/>
          </p:nvPr>
        </p:nvSpPr>
        <p:spPr>
          <a:ln/>
        </p:spPr>
      </p:sp>
      <p:sp>
        <p:nvSpPr>
          <p:cNvPr id="23556" name="Rectangle 4"/>
          <p:cNvSpPr>
            <a:spLocks noGrp="1"/>
          </p:cNvSpPr>
          <p:nvPr>
            <p:ph type="body" idx="1"/>
          </p:nvPr>
        </p:nvSpPr>
        <p:spPr>
          <a:ln/>
        </p:spPr>
        <p:txBody>
          <a:bodyPr wrap="square" lIns="91440" tIns="45720" rIns="91440" bIns="45720" anchor="t" anchorCtr="0"/>
          <a:p>
            <a:pPr lvl="0"/>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fld>
            <a:endParaRPr lang="en-US" altLang="zh-CN" sz="1200" b="0" dirty="0"/>
          </a:p>
        </p:txBody>
      </p:sp>
      <p:sp>
        <p:nvSpPr>
          <p:cNvPr id="25603" name="Rectangle 2"/>
          <p:cNvSpPr>
            <a:spLocks noTextEdit="1"/>
          </p:cNvSpPr>
          <p:nvPr>
            <p:ph type="sldImg"/>
          </p:nvPr>
        </p:nvSpPr>
        <p:spPr>
          <a:ln/>
        </p:spPr>
      </p:sp>
      <p:sp>
        <p:nvSpPr>
          <p:cNvPr id="25604" name="Rectangle 4"/>
          <p:cNvSpPr>
            <a:spLocks noGrp="1"/>
          </p:cNvSpPr>
          <p:nvPr>
            <p:ph type="body" idx="1"/>
          </p:nvPr>
        </p:nvSpPr>
        <p:spPr>
          <a:ln/>
        </p:spPr>
        <p:txBody>
          <a:bodyPr wrap="square" lIns="91440" tIns="45720" rIns="91440" bIns="45720" anchor="t" anchorCtr="0"/>
          <a:p>
            <a:pPr lvl="0"/>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hidden">
          <a:xfrm>
            <a:off x="304800" y="3200400"/>
            <a:ext cx="11684000" cy="1341438"/>
          </a:xfrm>
          <a:prstGeom prst="rect">
            <a:avLst/>
          </a:prstGeom>
          <a:gradFill rotWithShape="0">
            <a:gsLst>
              <a:gs pos="0">
                <a:schemeClr val="bg2"/>
              </a:gs>
              <a:gs pos="100000">
                <a:schemeClr val="bg1"/>
              </a:gs>
            </a:gsLst>
            <a:path path="shape">
              <a:fillToRect l="50000" t="50000" r="50000" b="50000"/>
            </a:path>
          </a:gradFill>
          <a:ln>
            <a:noFill/>
          </a:ln>
        </p:spPr>
        <p:txBody>
          <a:bodyPr wrap="none" anchor="ctr"/>
          <a:lstStyle>
            <a:lvl1pPr>
              <a:defRPr kumimoji="1" b="1">
                <a:solidFill>
                  <a:schemeClr val="tx1"/>
                </a:solidFill>
                <a:latin typeface="Times New Roman" panose="02020603050405020304" pitchFamily="18" charset="0"/>
                <a:ea typeface="宋体" panose="02010600030101010101" pitchFamily="2" charset="-122"/>
              </a:defRPr>
            </a:lvl1pPr>
            <a:lvl2pPr marL="742950" indent="-285750">
              <a:defRPr kumimoji="1" b="1">
                <a:solidFill>
                  <a:schemeClr val="tx1"/>
                </a:solidFill>
                <a:latin typeface="Times New Roman" panose="02020603050405020304" pitchFamily="18" charset="0"/>
                <a:ea typeface="宋体" panose="02010600030101010101" pitchFamily="2" charset="-122"/>
              </a:defRPr>
            </a:lvl2pPr>
            <a:lvl3pPr marL="1143000" indent="-228600">
              <a:defRPr kumimoji="1" b="1">
                <a:solidFill>
                  <a:schemeClr val="tx1"/>
                </a:solidFill>
                <a:latin typeface="Times New Roman" panose="02020603050405020304" pitchFamily="18" charset="0"/>
                <a:ea typeface="宋体" panose="02010600030101010101" pitchFamily="2" charset="-122"/>
              </a:defRPr>
            </a:lvl3pPr>
            <a:lvl4pPr marL="1600200" indent="-228600">
              <a:defRPr kumimoji="1" b="1">
                <a:solidFill>
                  <a:schemeClr val="tx1"/>
                </a:solidFill>
                <a:latin typeface="Times New Roman" panose="02020603050405020304" pitchFamily="18" charset="0"/>
                <a:ea typeface="宋体" panose="02010600030101010101" pitchFamily="2" charset="-122"/>
              </a:defRPr>
            </a:lvl4pPr>
            <a:lvl5pPr marL="2057400" indent="-2286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2051" name="Picture 3" descr="ANABNR2"/>
          <p:cNvPicPr>
            <a:picLocks noChangeAspect="1"/>
          </p:cNvPicPr>
          <p:nvPr/>
        </p:nvPicPr>
        <p:blipFill>
          <a:blip r:embed="rId2"/>
          <a:srcRect l="-900" t="-1314" r="-2" b="-36961"/>
          <a:stretch>
            <a:fillRect/>
          </a:stretch>
        </p:blipFill>
        <p:spPr>
          <a:xfrm>
            <a:off x="711200" y="3200400"/>
            <a:ext cx="11277600" cy="1158875"/>
          </a:xfrm>
          <a:prstGeom prst="rect">
            <a:avLst/>
          </a:prstGeom>
          <a:noFill/>
          <a:ln w="9525">
            <a:noFill/>
          </a:ln>
        </p:spPr>
      </p:pic>
      <p:sp>
        <p:nvSpPr>
          <p:cNvPr id="4" name="Rectangle 4"/>
          <p:cNvSpPr>
            <a:spLocks noChangeArrowheads="1"/>
          </p:cNvSpPr>
          <p:nvPr/>
        </p:nvSpPr>
        <p:spPr bwMode="hidden">
          <a:xfrm>
            <a:off x="1060450" y="2895600"/>
            <a:ext cx="406400" cy="990600"/>
          </a:xfrm>
          <a:prstGeom prst="rect">
            <a:avLst/>
          </a:prstGeom>
          <a:solidFill>
            <a:schemeClr val="accent2">
              <a:alpha val="50195"/>
            </a:schemeClr>
          </a:solidFill>
          <a:ln>
            <a:noFill/>
          </a:ln>
        </p:spPr>
        <p:txBody>
          <a:bodyPr wrap="none" anchor="ctr"/>
          <a:lstStyle>
            <a:lvl1pPr>
              <a:defRPr kumimoji="1" b="1">
                <a:solidFill>
                  <a:schemeClr val="tx1"/>
                </a:solidFill>
                <a:latin typeface="Times New Roman" panose="02020603050405020304" pitchFamily="18" charset="0"/>
                <a:ea typeface="宋体" panose="02010600030101010101" pitchFamily="2" charset="-122"/>
              </a:defRPr>
            </a:lvl1pPr>
            <a:lvl2pPr marL="742950" indent="-285750">
              <a:defRPr kumimoji="1" b="1">
                <a:solidFill>
                  <a:schemeClr val="tx1"/>
                </a:solidFill>
                <a:latin typeface="Times New Roman" panose="02020603050405020304" pitchFamily="18" charset="0"/>
                <a:ea typeface="宋体" panose="02010600030101010101" pitchFamily="2" charset="-122"/>
              </a:defRPr>
            </a:lvl2pPr>
            <a:lvl3pPr marL="1143000" indent="-228600">
              <a:defRPr kumimoji="1" b="1">
                <a:solidFill>
                  <a:schemeClr val="tx1"/>
                </a:solidFill>
                <a:latin typeface="Times New Roman" panose="02020603050405020304" pitchFamily="18" charset="0"/>
                <a:ea typeface="宋体" panose="02010600030101010101" pitchFamily="2" charset="-122"/>
              </a:defRPr>
            </a:lvl3pPr>
            <a:lvl4pPr marL="1600200" indent="-228600">
              <a:defRPr kumimoji="1" b="1">
                <a:solidFill>
                  <a:schemeClr val="tx1"/>
                </a:solidFill>
                <a:latin typeface="Times New Roman" panose="02020603050405020304" pitchFamily="18" charset="0"/>
                <a:ea typeface="宋体" panose="02010600030101010101" pitchFamily="2" charset="-122"/>
              </a:defRPr>
            </a:lvl4pPr>
            <a:lvl5pPr marL="2057400" indent="-2286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365" name="Rectangle 5"/>
          <p:cNvSpPr>
            <a:spLocks noGrp="1" noChangeArrowheads="1"/>
          </p:cNvSpPr>
          <p:nvPr>
            <p:ph type="ctrTitle"/>
          </p:nvPr>
        </p:nvSpPr>
        <p:spPr>
          <a:xfrm>
            <a:off x="1524000" y="1981200"/>
            <a:ext cx="10363200" cy="1143000"/>
          </a:xfrm>
        </p:spPr>
        <p:txBody>
          <a:bodyPr/>
          <a:lstStyle>
            <a:lvl1pPr>
              <a:defRPr/>
            </a:lvl1pPr>
          </a:lstStyle>
          <a:p>
            <a:r>
              <a:rPr lang="zh-CN" altLang="en-US"/>
              <a:t>单击此处编辑母版标题样式</a:t>
            </a:r>
            <a:endParaRPr lang="zh-CN" altLang="en-US"/>
          </a:p>
        </p:txBody>
      </p:sp>
      <p:sp>
        <p:nvSpPr>
          <p:cNvPr id="15366" name="Rectangle 6"/>
          <p:cNvSpPr>
            <a:spLocks noGrp="1" noChangeArrowheads="1"/>
          </p:cNvSpPr>
          <p:nvPr>
            <p:ph type="subTitle" idx="1"/>
          </p:nvPr>
        </p:nvSpPr>
        <p:spPr>
          <a:xfrm>
            <a:off x="2717800" y="4351338"/>
            <a:ext cx="8534400" cy="1371600"/>
          </a:xfrm>
        </p:spPr>
        <p:txBody>
          <a:bodyPr/>
          <a:lstStyle>
            <a:lvl1pPr marL="0" indent="0">
              <a:buFont typeface="Wingdings" panose="05000000000000000000" pitchFamily="2" charset="2"/>
              <a:buNone/>
              <a:defRPr/>
            </a:lvl1pPr>
          </a:lstStyle>
          <a:p>
            <a:r>
              <a:rPr lang="zh-CN" altLang="en-US"/>
              <a:t>单击此处编辑母版副标题样式</a:t>
            </a:r>
            <a:endParaRPr lang="zh-CN" altLang="en-US"/>
          </a:p>
        </p:txBody>
      </p:sp>
      <p:sp>
        <p:nvSpPr>
          <p:cNvPr id="5" name="Rectangle 7"/>
          <p:cNvSpPr>
            <a:spLocks noGrp="1" noChangeArrowheads="1"/>
          </p:cNvSpPr>
          <p:nvPr>
            <p:ph type="dt" sz="half" idx="2"/>
          </p:nvPr>
        </p:nvSpPr>
        <p:spPr bwMode="auto">
          <a:xfrm>
            <a:off x="914400" y="6324600"/>
            <a:ext cx="2540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Rectangle 8"/>
          <p:cNvSpPr>
            <a:spLocks noGrp="1" noChangeArrowheads="1"/>
          </p:cNvSpPr>
          <p:nvPr>
            <p:ph type="ftr" sz="quarter" idx="3"/>
          </p:nvPr>
        </p:nvSpPr>
        <p:spPr bwMode="auto">
          <a:xfrm>
            <a:off x="4165600" y="6324600"/>
            <a:ext cx="38608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Rectangle 9"/>
          <p:cNvSpPr>
            <a:spLocks noGrp="1" noChangeArrowheads="1"/>
          </p:cNvSpPr>
          <p:nvPr>
            <p:ph type="sldNum" sz="quarter" idx="4"/>
          </p:nvPr>
        </p:nvSpPr>
        <p:spPr bwMode="auto">
          <a:xfrm>
            <a:off x="8737600" y="6324600"/>
            <a:ext cx="2540000" cy="457200"/>
          </a:xfrm>
          <a:prstGeom prst="rect">
            <a:avLst/>
          </a:prstGeom>
          <a:ln>
            <a:miter lim="800000"/>
          </a:ln>
        </p:spPr>
        <p:txBody>
          <a:bodyPr vert="horz" wrap="square" lIns="91440" tIns="45720" rIns="91440" bIns="45720" numCol="1" anchor="b" anchorCtr="0" compatLnSpc="1"/>
          <a:p>
            <a:pPr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94800" y="838200"/>
            <a:ext cx="2590800" cy="53784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422400" y="838200"/>
            <a:ext cx="7569200" cy="53784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422400" y="210185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705600" y="210185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hidden">
          <a:xfrm>
            <a:off x="203200" y="0"/>
            <a:ext cx="1930400" cy="6858000"/>
          </a:xfrm>
          <a:prstGeom prst="rect">
            <a:avLst/>
          </a:prstGeom>
          <a:gradFill rotWithShape="0">
            <a:gsLst>
              <a:gs pos="0">
                <a:schemeClr val="bg2"/>
              </a:gs>
              <a:gs pos="100000">
                <a:schemeClr val="bg1"/>
              </a:gs>
            </a:gsLst>
            <a:lin ang="0" scaled="1"/>
          </a:gradFill>
          <a:ln>
            <a:noFill/>
          </a:ln>
        </p:spPr>
        <p:txBody>
          <a:bodyPr wrap="none" anchor="ctr"/>
          <a:lstStyle>
            <a:lvl1pPr>
              <a:defRPr kumimoji="1" b="1">
                <a:solidFill>
                  <a:schemeClr val="tx1"/>
                </a:solidFill>
                <a:latin typeface="Times New Roman" panose="02020603050405020304" pitchFamily="18" charset="0"/>
                <a:ea typeface="宋体" panose="02010600030101010101" pitchFamily="2" charset="-122"/>
              </a:defRPr>
            </a:lvl1pPr>
            <a:lvl2pPr marL="742950" indent="-285750">
              <a:defRPr kumimoji="1" b="1">
                <a:solidFill>
                  <a:schemeClr val="tx1"/>
                </a:solidFill>
                <a:latin typeface="Times New Roman" panose="02020603050405020304" pitchFamily="18" charset="0"/>
                <a:ea typeface="宋体" panose="02010600030101010101" pitchFamily="2" charset="-122"/>
              </a:defRPr>
            </a:lvl2pPr>
            <a:lvl3pPr marL="1143000" indent="-228600">
              <a:defRPr kumimoji="1" b="1">
                <a:solidFill>
                  <a:schemeClr val="tx1"/>
                </a:solidFill>
                <a:latin typeface="Times New Roman" panose="02020603050405020304" pitchFamily="18" charset="0"/>
                <a:ea typeface="宋体" panose="02010600030101010101" pitchFamily="2" charset="-122"/>
              </a:defRPr>
            </a:lvl3pPr>
            <a:lvl4pPr marL="1600200" indent="-228600">
              <a:defRPr kumimoji="1" b="1">
                <a:solidFill>
                  <a:schemeClr val="tx1"/>
                </a:solidFill>
                <a:latin typeface="Times New Roman" panose="02020603050405020304" pitchFamily="18" charset="0"/>
                <a:ea typeface="宋体" panose="02010600030101010101" pitchFamily="2" charset="-122"/>
              </a:defRPr>
            </a:lvl4pPr>
            <a:lvl5pPr marL="2057400" indent="-2286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7" name="Rectangle 3"/>
          <p:cNvSpPr>
            <a:spLocks noChangeArrowheads="1"/>
          </p:cNvSpPr>
          <p:nvPr/>
        </p:nvSpPr>
        <p:spPr bwMode="hidden">
          <a:xfrm>
            <a:off x="2235200" y="0"/>
            <a:ext cx="9956800" cy="1219200"/>
          </a:xfrm>
          <a:prstGeom prst="rect">
            <a:avLst/>
          </a:prstGeom>
          <a:gradFill rotWithShape="0">
            <a:gsLst>
              <a:gs pos="0">
                <a:schemeClr val="bg2"/>
              </a:gs>
              <a:gs pos="100000">
                <a:schemeClr val="bg1"/>
              </a:gs>
            </a:gsLst>
            <a:path path="shape">
              <a:fillToRect l="50000" t="50000" r="50000" b="50000"/>
            </a:path>
          </a:gradFill>
          <a:ln>
            <a:noFill/>
          </a:ln>
        </p:spPr>
        <p:txBody>
          <a:bodyPr wrap="none" anchor="ctr"/>
          <a:lstStyle>
            <a:lvl1pPr>
              <a:defRPr kumimoji="1" b="1">
                <a:solidFill>
                  <a:schemeClr val="tx1"/>
                </a:solidFill>
                <a:latin typeface="Times New Roman" panose="02020603050405020304" pitchFamily="18" charset="0"/>
                <a:ea typeface="宋体" panose="02010600030101010101" pitchFamily="2" charset="-122"/>
              </a:defRPr>
            </a:lvl1pPr>
            <a:lvl2pPr marL="742950" indent="-285750">
              <a:defRPr kumimoji="1" b="1">
                <a:solidFill>
                  <a:schemeClr val="tx1"/>
                </a:solidFill>
                <a:latin typeface="Times New Roman" panose="02020603050405020304" pitchFamily="18" charset="0"/>
                <a:ea typeface="宋体" panose="02010600030101010101" pitchFamily="2" charset="-122"/>
              </a:defRPr>
            </a:lvl2pPr>
            <a:lvl3pPr marL="1143000" indent="-228600">
              <a:defRPr kumimoji="1" b="1">
                <a:solidFill>
                  <a:schemeClr val="tx1"/>
                </a:solidFill>
                <a:latin typeface="Times New Roman" panose="02020603050405020304" pitchFamily="18" charset="0"/>
                <a:ea typeface="宋体" panose="02010600030101010101" pitchFamily="2" charset="-122"/>
              </a:defRPr>
            </a:lvl3pPr>
            <a:lvl4pPr marL="1600200" indent="-228600">
              <a:defRPr kumimoji="1" b="1">
                <a:solidFill>
                  <a:schemeClr val="tx1"/>
                </a:solidFill>
                <a:latin typeface="Times New Roman" panose="02020603050405020304" pitchFamily="18" charset="0"/>
                <a:ea typeface="宋体" panose="02010600030101010101" pitchFamily="2" charset="-122"/>
              </a:defRPr>
            </a:lvl4pPr>
            <a:lvl5pPr marL="2057400" indent="-2286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8" name="Rectangle 4" descr="Stationery"/>
          <p:cNvSpPr>
            <a:spLocks noChangeArrowheads="1"/>
          </p:cNvSpPr>
          <p:nvPr/>
        </p:nvSpPr>
        <p:spPr bwMode="auto">
          <a:xfrm>
            <a:off x="609600" y="0"/>
            <a:ext cx="1625600" cy="762000"/>
          </a:xfrm>
          <a:prstGeom prst="rect">
            <a:avLst/>
          </a:prstGeom>
          <a:blipFill dpi="0" rotWithShape="0">
            <a:blip r:embed="rId12"/>
            <a:srcRect/>
            <a:tile tx="0" ty="0" sx="100000" sy="100000" flip="none" algn="tl"/>
          </a:blipFill>
          <a:ln>
            <a:noFill/>
          </a:ln>
        </p:spPr>
        <p:txBody>
          <a:bodyPr wrap="none" anchor="ctr"/>
          <a:lstStyle>
            <a:lvl1pPr>
              <a:defRPr kumimoji="1" b="1">
                <a:solidFill>
                  <a:schemeClr val="tx1"/>
                </a:solidFill>
                <a:latin typeface="Times New Roman" panose="02020603050405020304" pitchFamily="18" charset="0"/>
                <a:ea typeface="宋体" panose="02010600030101010101" pitchFamily="2" charset="-122"/>
              </a:defRPr>
            </a:lvl1pPr>
            <a:lvl2pPr marL="742950" indent="-285750">
              <a:defRPr kumimoji="1" b="1">
                <a:solidFill>
                  <a:schemeClr val="tx1"/>
                </a:solidFill>
                <a:latin typeface="Times New Roman" panose="02020603050405020304" pitchFamily="18" charset="0"/>
                <a:ea typeface="宋体" panose="02010600030101010101" pitchFamily="2" charset="-122"/>
              </a:defRPr>
            </a:lvl2pPr>
            <a:lvl3pPr marL="1143000" indent="-228600">
              <a:defRPr kumimoji="1" b="1">
                <a:solidFill>
                  <a:schemeClr val="tx1"/>
                </a:solidFill>
                <a:latin typeface="Times New Roman" panose="02020603050405020304" pitchFamily="18" charset="0"/>
                <a:ea typeface="宋体" panose="02010600030101010101" pitchFamily="2" charset="-122"/>
              </a:defRPr>
            </a:lvl3pPr>
            <a:lvl4pPr marL="1600200" indent="-228600">
              <a:defRPr kumimoji="1" b="1">
                <a:solidFill>
                  <a:schemeClr val="tx1"/>
                </a:solidFill>
                <a:latin typeface="Times New Roman" panose="02020603050405020304" pitchFamily="18" charset="0"/>
                <a:ea typeface="宋体" panose="02010600030101010101" pitchFamily="2" charset="-122"/>
              </a:defRPr>
            </a:lvl4pPr>
            <a:lvl5pPr marL="2057400" indent="-2286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descr="Stationery"/>
          <p:cNvSpPr>
            <a:spLocks noChangeArrowheads="1"/>
          </p:cNvSpPr>
          <p:nvPr/>
        </p:nvSpPr>
        <p:spPr bwMode="auto">
          <a:xfrm>
            <a:off x="0" y="0"/>
            <a:ext cx="609600" cy="6858000"/>
          </a:xfrm>
          <a:prstGeom prst="rect">
            <a:avLst/>
          </a:prstGeom>
          <a:blipFill dpi="0" rotWithShape="0">
            <a:blip r:embed="rId12"/>
            <a:srcRect/>
            <a:tile tx="0" ty="0" sx="100000" sy="100000" flip="none" algn="tl"/>
          </a:blipFill>
          <a:ln>
            <a:noFill/>
          </a:ln>
        </p:spPr>
        <p:txBody>
          <a:bodyPr wrap="none" anchor="ctr"/>
          <a:lstStyle>
            <a:lvl1pPr>
              <a:defRPr kumimoji="1" b="1">
                <a:solidFill>
                  <a:schemeClr val="tx1"/>
                </a:solidFill>
                <a:latin typeface="Times New Roman" panose="02020603050405020304" pitchFamily="18" charset="0"/>
                <a:ea typeface="宋体" panose="02010600030101010101" pitchFamily="2" charset="-122"/>
              </a:defRPr>
            </a:lvl1pPr>
            <a:lvl2pPr marL="742950" indent="-285750">
              <a:defRPr kumimoji="1" b="1">
                <a:solidFill>
                  <a:schemeClr val="tx1"/>
                </a:solidFill>
                <a:latin typeface="Times New Roman" panose="02020603050405020304" pitchFamily="18" charset="0"/>
                <a:ea typeface="宋体" panose="02010600030101010101" pitchFamily="2" charset="-122"/>
              </a:defRPr>
            </a:lvl2pPr>
            <a:lvl3pPr marL="1143000" indent="-228600">
              <a:defRPr kumimoji="1" b="1">
                <a:solidFill>
                  <a:schemeClr val="tx1"/>
                </a:solidFill>
                <a:latin typeface="Times New Roman" panose="02020603050405020304" pitchFamily="18" charset="0"/>
                <a:ea typeface="宋体" panose="02010600030101010101" pitchFamily="2" charset="-122"/>
              </a:defRPr>
            </a:lvl3pPr>
            <a:lvl4pPr marL="1600200" indent="-228600">
              <a:defRPr kumimoji="1" b="1">
                <a:solidFill>
                  <a:schemeClr val="tx1"/>
                </a:solidFill>
                <a:latin typeface="Times New Roman" panose="02020603050405020304" pitchFamily="18" charset="0"/>
                <a:ea typeface="宋体" panose="02010600030101010101" pitchFamily="2" charset="-122"/>
              </a:defRPr>
            </a:lvl4pPr>
            <a:lvl5pPr marL="2057400" indent="-2286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p:cNvSpPr>
          <p:nvPr>
            <p:ph type="title"/>
          </p:nvPr>
        </p:nvSpPr>
        <p:spPr>
          <a:xfrm>
            <a:off x="1422400" y="838200"/>
            <a:ext cx="10363200" cy="11430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4343" name="Rectangle 7"/>
          <p:cNvSpPr>
            <a:spLocks noGrp="1" noChangeArrowheads="1"/>
          </p:cNvSpPr>
          <p:nvPr>
            <p:ph type="dt" sz="half" idx="2"/>
          </p:nvPr>
        </p:nvSpPr>
        <p:spPr bwMode="auto">
          <a:xfrm>
            <a:off x="1422400" y="6413500"/>
            <a:ext cx="25400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0" sz="1400" b="0">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14344" name="Rectangle 8"/>
          <p:cNvSpPr>
            <a:spLocks noGrp="1" noChangeArrowheads="1"/>
          </p:cNvSpPr>
          <p:nvPr>
            <p:ph type="ftr" sz="quarter" idx="3"/>
          </p:nvPr>
        </p:nvSpPr>
        <p:spPr bwMode="auto">
          <a:xfrm>
            <a:off x="4572000" y="6413500"/>
            <a:ext cx="38608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kumimoji="0" sz="1400" b="0">
                <a:solidFill>
                  <a:schemeClr val="tx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pic>
        <p:nvPicPr>
          <p:cNvPr id="1033" name="Picture 9" descr="anabnr2"/>
          <p:cNvPicPr>
            <a:picLocks noChangeAspect="1"/>
          </p:cNvPicPr>
          <p:nvPr/>
        </p:nvPicPr>
        <p:blipFill>
          <a:blip r:embed="rId13"/>
          <a:stretch>
            <a:fillRect/>
          </a:stretch>
        </p:blipFill>
        <p:spPr>
          <a:xfrm>
            <a:off x="1638300" y="0"/>
            <a:ext cx="10553700" cy="754063"/>
          </a:xfrm>
          <a:prstGeom prst="rect">
            <a:avLst/>
          </a:prstGeom>
          <a:noFill/>
          <a:ln w="9525">
            <a:noFill/>
          </a:ln>
        </p:spPr>
      </p:pic>
      <p:sp>
        <p:nvSpPr>
          <p:cNvPr id="1034" name="Rectangle 10"/>
          <p:cNvSpPr>
            <a:spLocks noChangeArrowheads="1"/>
          </p:cNvSpPr>
          <p:nvPr/>
        </p:nvSpPr>
        <p:spPr bwMode="auto">
          <a:xfrm>
            <a:off x="406400" y="457200"/>
            <a:ext cx="3352800" cy="304800"/>
          </a:xfrm>
          <a:prstGeom prst="rect">
            <a:avLst/>
          </a:prstGeom>
          <a:solidFill>
            <a:schemeClr val="accent2">
              <a:alpha val="50195"/>
            </a:schemeClr>
          </a:solidFill>
          <a:ln>
            <a:noFill/>
          </a:ln>
        </p:spPr>
        <p:txBody>
          <a:bodyPr wrap="none" anchor="ctr"/>
          <a:lstStyle>
            <a:lvl1pPr>
              <a:defRPr kumimoji="1" b="1">
                <a:solidFill>
                  <a:schemeClr val="tx1"/>
                </a:solidFill>
                <a:latin typeface="Times New Roman" panose="02020603050405020304" pitchFamily="18" charset="0"/>
                <a:ea typeface="宋体" panose="02010600030101010101" pitchFamily="2" charset="-122"/>
              </a:defRPr>
            </a:lvl1pPr>
            <a:lvl2pPr marL="742950" indent="-285750">
              <a:defRPr kumimoji="1" b="1">
                <a:solidFill>
                  <a:schemeClr val="tx1"/>
                </a:solidFill>
                <a:latin typeface="Times New Roman" panose="02020603050405020304" pitchFamily="18" charset="0"/>
                <a:ea typeface="宋体" panose="02010600030101010101" pitchFamily="2" charset="-122"/>
              </a:defRPr>
            </a:lvl2pPr>
            <a:lvl3pPr marL="1143000" indent="-228600">
              <a:defRPr kumimoji="1" b="1">
                <a:solidFill>
                  <a:schemeClr val="tx1"/>
                </a:solidFill>
                <a:latin typeface="Times New Roman" panose="02020603050405020304" pitchFamily="18" charset="0"/>
                <a:ea typeface="宋体" panose="02010600030101010101" pitchFamily="2" charset="-122"/>
              </a:defRPr>
            </a:lvl3pPr>
            <a:lvl4pPr marL="1600200" indent="-228600">
              <a:defRPr kumimoji="1" b="1">
                <a:solidFill>
                  <a:schemeClr val="tx1"/>
                </a:solidFill>
                <a:latin typeface="Times New Roman" panose="02020603050405020304" pitchFamily="18" charset="0"/>
                <a:ea typeface="宋体" panose="02010600030101010101" pitchFamily="2" charset="-122"/>
              </a:defRPr>
            </a:lvl4pPr>
            <a:lvl5pPr marL="2057400" indent="-2286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347" name="Rectangle 11"/>
          <p:cNvSpPr>
            <a:spLocks noGrp="1" noChangeArrowheads="1"/>
          </p:cNvSpPr>
          <p:nvPr>
            <p:ph type="sldNum" sz="quarter" idx="4"/>
          </p:nvPr>
        </p:nvSpPr>
        <p:spPr bwMode="auto">
          <a:xfrm>
            <a:off x="10972800" y="6413500"/>
            <a:ext cx="1219200" cy="457200"/>
          </a:xfrm>
          <a:prstGeom prst="rect">
            <a:avLst/>
          </a:prstGeom>
          <a:noFill/>
          <a:ln w="9525">
            <a:noFill/>
            <a:miter lim="800000"/>
          </a:ln>
          <a:effectLst/>
        </p:spPr>
        <p:txBody>
          <a:bodyPr vert="horz" wrap="square" lIns="91440" tIns="45720" rIns="91440" bIns="45720" numCol="1" anchor="b" anchorCtr="0" compatLnSpc="1"/>
          <a:lstStyle>
            <a:lvl1pPr algn="r">
              <a:defRPr sz="2400" b="0">
                <a:solidFill>
                  <a:schemeClr val="tx2"/>
                </a:solidFill>
              </a:defRPr>
            </a:lvl1pPr>
          </a:lstStyle>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
        <p:nvSpPr>
          <p:cNvPr id="1036" name="Rectangle 12"/>
          <p:cNvSpPr>
            <a:spLocks noGrp="1"/>
          </p:cNvSpPr>
          <p:nvPr>
            <p:ph type="body" idx="1"/>
          </p:nvPr>
        </p:nvSpPr>
        <p:spPr>
          <a:xfrm>
            <a:off x="1422400" y="2101850"/>
            <a:ext cx="103632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control" Target="../activeX/activeX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control" Target="../activeX/activeX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1.wmf"/><Relationship Id="rId1"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ctrTitle"/>
          </p:nvPr>
        </p:nvSpPr>
        <p:spPr>
          <a:ln>
            <a:solidFill>
              <a:srgbClr val="000000">
                <a:alpha val="100000"/>
              </a:srgbClr>
            </a:solidFill>
            <a:miter lim="800000"/>
          </a:ln>
        </p:spPr>
        <p:txBody>
          <a:bodyPr vert="horz" wrap="square" lIns="91440" tIns="45720" rIns="91440" bIns="45720" anchor="b" anchorCtr="0"/>
          <a:p>
            <a:pPr eaLnBrk="1" hangingPunct="1">
              <a:buClrTx/>
              <a:buSzTx/>
              <a:buFontTx/>
            </a:pPr>
            <a:r>
              <a:rPr kumimoji="1" lang="zh-CN" altLang="en-US" sz="5400" b="1" dirty="0">
                <a:solidFill>
                  <a:srgbClr val="000000"/>
                </a:solidFill>
                <a:latin typeface="+mj-lt"/>
                <a:ea typeface="+mj-ea"/>
                <a:cs typeface="+mj-cs"/>
              </a:rPr>
              <a:t>第</a:t>
            </a:r>
            <a:r>
              <a:rPr kumimoji="1" lang="en-US" altLang="zh-CN" sz="5400" b="1" dirty="0">
                <a:solidFill>
                  <a:srgbClr val="000000"/>
                </a:solidFill>
                <a:latin typeface="+mj-lt"/>
                <a:ea typeface="+mj-ea"/>
                <a:cs typeface="+mj-cs"/>
              </a:rPr>
              <a:t>10</a:t>
            </a:r>
            <a:r>
              <a:rPr kumimoji="1" lang="zh-CN" altLang="en-US" sz="5400" b="1" dirty="0">
                <a:solidFill>
                  <a:srgbClr val="000000"/>
                </a:solidFill>
                <a:latin typeface="+mj-lt"/>
                <a:ea typeface="+mj-ea"/>
                <a:cs typeface="+mj-cs"/>
              </a:rPr>
              <a:t>章  继承与派生</a:t>
            </a:r>
            <a:endParaRPr kumimoji="1" lang="zh-CN" altLang="en-US" sz="5400" b="1" dirty="0">
              <a:solidFill>
                <a:srgbClr val="000000"/>
              </a:solidFill>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a:spLocks noGrp="1"/>
          </p:cNvSpPr>
          <p:nvPr>
            <p:ph idx="1"/>
          </p:nvPr>
        </p:nvSpPr>
        <p:spPr>
          <a:xfrm>
            <a:off x="2362200" y="990600"/>
            <a:ext cx="7334250" cy="5607050"/>
          </a:xfrm>
          <a:ln/>
        </p:spPr>
        <p:txBody>
          <a:bodyPr vert="horz" wrap="square" lIns="91440" tIns="45720" rIns="91440" bIns="45720" anchor="t" anchorCtr="0"/>
          <a:p>
            <a:pPr eaLnBrk="1" hangingPunct="1">
              <a:lnSpc>
                <a:spcPct val="90000"/>
              </a:lnSpc>
              <a:buNone/>
            </a:pPr>
            <a:r>
              <a:rPr lang="en-US" altLang="zh-CN" sz="2400" b="1" dirty="0">
                <a:solidFill>
                  <a:srgbClr val="000000"/>
                </a:solidFill>
              </a:rPr>
              <a:t>      </a:t>
            </a:r>
            <a:r>
              <a:rPr lang="zh-CN" altLang="en-US" sz="2400" b="1" dirty="0">
                <a:solidFill>
                  <a:srgbClr val="000000"/>
                </a:solidFill>
              </a:rPr>
              <a:t>由类</a:t>
            </a:r>
            <a:r>
              <a:rPr lang="en-US" altLang="zh-CN" sz="2400" b="1" dirty="0">
                <a:solidFill>
                  <a:srgbClr val="000000"/>
                </a:solidFill>
              </a:rPr>
              <a:t>person</a:t>
            </a:r>
            <a:r>
              <a:rPr lang="zh-CN" altLang="en-US" sz="2400" b="1" dirty="0">
                <a:solidFill>
                  <a:srgbClr val="000000"/>
                </a:solidFill>
              </a:rPr>
              <a:t>继承出类</a:t>
            </a:r>
            <a:r>
              <a:rPr lang="en-US" altLang="zh-CN" sz="2400" b="1" dirty="0">
                <a:solidFill>
                  <a:srgbClr val="000000"/>
                </a:solidFill>
              </a:rPr>
              <a:t>employee</a:t>
            </a:r>
            <a:r>
              <a:rPr lang="zh-CN" altLang="en-US" sz="2400" b="1" dirty="0">
                <a:solidFill>
                  <a:srgbClr val="000000"/>
                </a:solidFill>
              </a:rPr>
              <a:t>可以采用下面的三种格式之一</a:t>
            </a:r>
            <a:r>
              <a:rPr lang="en-US" altLang="zh-CN" sz="2400" b="1" dirty="0">
                <a:solidFill>
                  <a:srgbClr val="000000"/>
                </a:solidFill>
              </a:rPr>
              <a:t>:</a:t>
            </a:r>
            <a:endParaRPr lang="en-US" altLang="zh-CN" sz="2400" b="1" dirty="0">
              <a:solidFill>
                <a:srgbClr val="000000"/>
              </a:solidFill>
            </a:endParaRPr>
          </a:p>
          <a:p>
            <a:pPr eaLnBrk="1" hangingPunct="1">
              <a:lnSpc>
                <a:spcPct val="90000"/>
              </a:lnSpc>
              <a:buNone/>
            </a:pPr>
            <a:r>
              <a:rPr lang="en-US" altLang="zh-CN" sz="2400" b="1" dirty="0">
                <a:solidFill>
                  <a:srgbClr val="000000"/>
                </a:solidFill>
              </a:rPr>
              <a:t>                 (1) </a:t>
            </a:r>
            <a:r>
              <a:rPr lang="zh-CN" altLang="en-US" sz="2400" b="1" dirty="0">
                <a:solidFill>
                  <a:srgbClr val="6600CC"/>
                </a:solidFill>
              </a:rPr>
              <a:t>公有继承</a:t>
            </a:r>
            <a:endParaRPr lang="zh-CN" altLang="en-US" sz="2400" b="1" dirty="0">
              <a:solidFill>
                <a:srgbClr val="6600CC"/>
              </a:solidFill>
            </a:endParaRPr>
          </a:p>
          <a:p>
            <a:pPr eaLnBrk="1" hangingPunct="1">
              <a:lnSpc>
                <a:spcPct val="90000"/>
              </a:lnSpc>
              <a:buNone/>
            </a:pPr>
            <a:r>
              <a:rPr lang="zh-CN" altLang="en-US" sz="2400" b="1" dirty="0">
                <a:solidFill>
                  <a:srgbClr val="000000"/>
                </a:solidFill>
              </a:rPr>
              <a:t>                       </a:t>
            </a:r>
            <a:r>
              <a:rPr lang="en-US" altLang="zh-CN" sz="2400" b="1" dirty="0">
                <a:solidFill>
                  <a:srgbClr val="000000"/>
                </a:solidFill>
              </a:rPr>
              <a:t>class employee:</a:t>
            </a:r>
            <a:r>
              <a:rPr lang="en-US" altLang="zh-CN" sz="2400" b="1" dirty="0">
                <a:solidFill>
                  <a:srgbClr val="3333FF"/>
                </a:solidFill>
              </a:rPr>
              <a:t>public</a:t>
            </a:r>
            <a:r>
              <a:rPr lang="en-US" altLang="zh-CN" sz="2400" b="1" dirty="0">
                <a:solidFill>
                  <a:srgbClr val="000000"/>
                </a:solidFill>
              </a:rPr>
              <a:t> person{</a:t>
            </a:r>
            <a:endParaRPr lang="en-US" altLang="zh-CN" sz="2400" b="1" dirty="0">
              <a:solidFill>
                <a:srgbClr val="000000"/>
              </a:solidFill>
            </a:endParaRPr>
          </a:p>
          <a:p>
            <a:pPr eaLnBrk="1" hangingPunct="1">
              <a:lnSpc>
                <a:spcPct val="90000"/>
              </a:lnSpc>
              <a:buNone/>
            </a:pPr>
            <a:r>
              <a:rPr lang="en-US" altLang="zh-CN" sz="2400" b="1" dirty="0">
                <a:solidFill>
                  <a:srgbClr val="000000"/>
                </a:solidFill>
              </a:rPr>
              <a:t>                                 //…</a:t>
            </a:r>
            <a:endParaRPr lang="en-US" altLang="zh-CN" sz="2400" b="1" dirty="0">
              <a:solidFill>
                <a:srgbClr val="000000"/>
              </a:solidFill>
            </a:endParaRPr>
          </a:p>
          <a:p>
            <a:pPr eaLnBrk="1" hangingPunct="1">
              <a:lnSpc>
                <a:spcPct val="90000"/>
              </a:lnSpc>
              <a:buNone/>
            </a:pPr>
            <a:r>
              <a:rPr lang="en-US" altLang="zh-CN" sz="2400" b="1" dirty="0">
                <a:solidFill>
                  <a:srgbClr val="000000"/>
                </a:solidFill>
              </a:rPr>
              <a:t>                       };</a:t>
            </a:r>
            <a:endParaRPr lang="en-US" altLang="zh-CN" sz="2400" b="1" dirty="0">
              <a:solidFill>
                <a:srgbClr val="000000"/>
              </a:solidFill>
            </a:endParaRPr>
          </a:p>
          <a:p>
            <a:pPr eaLnBrk="1" hangingPunct="1">
              <a:lnSpc>
                <a:spcPct val="90000"/>
              </a:lnSpc>
              <a:buNone/>
            </a:pPr>
            <a:r>
              <a:rPr lang="en-US" altLang="zh-CN" sz="2400" b="1" dirty="0">
                <a:solidFill>
                  <a:srgbClr val="000000"/>
                </a:solidFill>
              </a:rPr>
              <a:t>                  (2) </a:t>
            </a:r>
            <a:r>
              <a:rPr lang="zh-CN" altLang="en-US" sz="2400" b="1" dirty="0">
                <a:solidFill>
                  <a:srgbClr val="6600CC"/>
                </a:solidFill>
              </a:rPr>
              <a:t>保护继承</a:t>
            </a:r>
            <a:endParaRPr lang="zh-CN" altLang="en-US" sz="2400" b="1" dirty="0">
              <a:solidFill>
                <a:srgbClr val="6600CC"/>
              </a:solidFill>
            </a:endParaRPr>
          </a:p>
          <a:p>
            <a:pPr eaLnBrk="1" hangingPunct="1">
              <a:lnSpc>
                <a:spcPct val="90000"/>
              </a:lnSpc>
              <a:buNone/>
            </a:pPr>
            <a:r>
              <a:rPr lang="zh-CN" altLang="en-US" sz="2400" b="1" dirty="0">
                <a:solidFill>
                  <a:srgbClr val="000000"/>
                </a:solidFill>
              </a:rPr>
              <a:t>                       </a:t>
            </a:r>
            <a:r>
              <a:rPr lang="en-US" altLang="zh-CN" sz="2400" b="1" dirty="0">
                <a:solidFill>
                  <a:srgbClr val="000000"/>
                </a:solidFill>
              </a:rPr>
              <a:t>class employee:</a:t>
            </a:r>
            <a:r>
              <a:rPr lang="en-US" altLang="zh-CN" sz="2400" b="1" dirty="0">
                <a:solidFill>
                  <a:srgbClr val="3333FF"/>
                </a:solidFill>
              </a:rPr>
              <a:t>protected </a:t>
            </a:r>
            <a:r>
              <a:rPr lang="en-US" altLang="zh-CN" sz="2400" b="1" dirty="0">
                <a:solidFill>
                  <a:srgbClr val="000000"/>
                </a:solidFill>
              </a:rPr>
              <a:t>person{</a:t>
            </a:r>
            <a:endParaRPr lang="en-US" altLang="zh-CN" sz="2400" b="1" dirty="0">
              <a:solidFill>
                <a:srgbClr val="000000"/>
              </a:solidFill>
            </a:endParaRPr>
          </a:p>
          <a:p>
            <a:pPr eaLnBrk="1" hangingPunct="1">
              <a:lnSpc>
                <a:spcPct val="90000"/>
              </a:lnSpc>
              <a:buNone/>
            </a:pPr>
            <a:r>
              <a:rPr lang="en-US" altLang="zh-CN" sz="2400" b="1" dirty="0">
                <a:solidFill>
                  <a:srgbClr val="000000"/>
                </a:solidFill>
              </a:rPr>
              <a:t>                                //…</a:t>
            </a:r>
            <a:endParaRPr lang="en-US" altLang="zh-CN" sz="2400" b="1" dirty="0">
              <a:solidFill>
                <a:srgbClr val="000000"/>
              </a:solidFill>
            </a:endParaRPr>
          </a:p>
          <a:p>
            <a:pPr eaLnBrk="1" hangingPunct="1">
              <a:lnSpc>
                <a:spcPct val="90000"/>
              </a:lnSpc>
              <a:buNone/>
            </a:pPr>
            <a:r>
              <a:rPr lang="en-US" altLang="zh-CN" sz="2400" b="1" dirty="0">
                <a:solidFill>
                  <a:srgbClr val="000000"/>
                </a:solidFill>
              </a:rPr>
              <a:t>                       }; </a:t>
            </a:r>
            <a:endParaRPr lang="en-US" altLang="zh-CN" sz="2400" b="1" dirty="0">
              <a:solidFill>
                <a:srgbClr val="000000"/>
              </a:solidFill>
            </a:endParaRPr>
          </a:p>
          <a:p>
            <a:pPr eaLnBrk="1" hangingPunct="1">
              <a:lnSpc>
                <a:spcPct val="90000"/>
              </a:lnSpc>
              <a:buNone/>
            </a:pPr>
            <a:r>
              <a:rPr lang="en-US" altLang="zh-CN" sz="2400" b="1" dirty="0">
                <a:solidFill>
                  <a:srgbClr val="000000"/>
                </a:solidFill>
              </a:rPr>
              <a:t>                 (3) </a:t>
            </a:r>
            <a:r>
              <a:rPr lang="zh-CN" altLang="en-US" sz="2400" b="1" dirty="0">
                <a:solidFill>
                  <a:srgbClr val="6600CC"/>
                </a:solidFill>
              </a:rPr>
              <a:t>私有继承</a:t>
            </a:r>
            <a:endParaRPr lang="zh-CN" altLang="en-US" sz="2400" b="1" dirty="0">
              <a:solidFill>
                <a:srgbClr val="6600CC"/>
              </a:solidFill>
            </a:endParaRPr>
          </a:p>
          <a:p>
            <a:pPr eaLnBrk="1" hangingPunct="1">
              <a:lnSpc>
                <a:spcPct val="90000"/>
              </a:lnSpc>
              <a:buNone/>
            </a:pPr>
            <a:r>
              <a:rPr lang="zh-CN" altLang="en-US" sz="2400" b="1" dirty="0">
                <a:solidFill>
                  <a:srgbClr val="000000"/>
                </a:solidFill>
              </a:rPr>
              <a:t>                       </a:t>
            </a:r>
            <a:r>
              <a:rPr lang="en-US" altLang="zh-CN" sz="2400" b="1" dirty="0">
                <a:solidFill>
                  <a:srgbClr val="000000"/>
                </a:solidFill>
              </a:rPr>
              <a:t>class employee:</a:t>
            </a:r>
            <a:r>
              <a:rPr lang="en-US" altLang="zh-CN" sz="2400" b="1" dirty="0">
                <a:solidFill>
                  <a:srgbClr val="3333FF"/>
                </a:solidFill>
              </a:rPr>
              <a:t>private</a:t>
            </a:r>
            <a:r>
              <a:rPr lang="en-US" altLang="zh-CN" sz="2400" b="1" dirty="0">
                <a:solidFill>
                  <a:srgbClr val="000000"/>
                </a:solidFill>
              </a:rPr>
              <a:t> person{</a:t>
            </a:r>
            <a:endParaRPr lang="en-US" altLang="zh-CN" sz="2400" b="1" dirty="0">
              <a:solidFill>
                <a:srgbClr val="000000"/>
              </a:solidFill>
            </a:endParaRPr>
          </a:p>
          <a:p>
            <a:pPr eaLnBrk="1" hangingPunct="1">
              <a:lnSpc>
                <a:spcPct val="90000"/>
              </a:lnSpc>
              <a:buNone/>
            </a:pPr>
            <a:r>
              <a:rPr lang="en-US" altLang="zh-CN" sz="2400" b="1" dirty="0">
                <a:solidFill>
                  <a:srgbClr val="000000"/>
                </a:solidFill>
              </a:rPr>
              <a:t>                                //…</a:t>
            </a:r>
            <a:endParaRPr lang="en-US" altLang="zh-CN" sz="2400" b="1" dirty="0">
              <a:solidFill>
                <a:srgbClr val="000000"/>
              </a:solidFill>
            </a:endParaRPr>
          </a:p>
          <a:p>
            <a:pPr eaLnBrk="1" hangingPunct="1">
              <a:lnSpc>
                <a:spcPct val="90000"/>
              </a:lnSpc>
              <a:buNone/>
            </a:pPr>
            <a:r>
              <a:rPr lang="en-US" altLang="zh-CN" sz="2400" b="1" dirty="0">
                <a:solidFill>
                  <a:srgbClr val="000000"/>
                </a:solidFill>
              </a:rPr>
              <a:t>                       }; </a:t>
            </a:r>
            <a:endParaRPr lang="en-US" altLang="zh-CN" sz="2400" b="1" dirty="0">
              <a:solidFill>
                <a:srgbClr val="000000"/>
              </a:solidFill>
            </a:endParaRPr>
          </a:p>
        </p:txBody>
      </p:sp>
      <p:sp>
        <p:nvSpPr>
          <p:cNvPr id="21508" name="Rectangle 4"/>
          <p:cNvSpPr/>
          <p:nvPr/>
        </p:nvSpPr>
        <p:spPr>
          <a:xfrm>
            <a:off x="6888163" y="4221163"/>
            <a:ext cx="3168650" cy="1152525"/>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nchorCtr="0"/>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spcBef>
                <a:spcPct val="0"/>
              </a:spcBef>
              <a:buClrTx/>
              <a:buSzTx/>
              <a:buFontTx/>
              <a:buNone/>
            </a:pPr>
            <a:r>
              <a:rPr lang="zh-CN" altLang="en-US" sz="2400" b="1" dirty="0">
                <a:solidFill>
                  <a:srgbClr val="CC0000"/>
                </a:solidFill>
              </a:rPr>
              <a:t>如果没有显式定义</a:t>
            </a:r>
            <a:endParaRPr lang="zh-CN" altLang="en-US" sz="2400" b="1" dirty="0">
              <a:solidFill>
                <a:srgbClr val="CC0000"/>
              </a:solidFill>
            </a:endParaRPr>
          </a:p>
          <a:p>
            <a:pPr marL="0" lvl="0" indent="0" algn="ctr" eaLnBrk="1" hangingPunct="1">
              <a:spcBef>
                <a:spcPct val="0"/>
              </a:spcBef>
              <a:buClrTx/>
              <a:buSzTx/>
              <a:buFontTx/>
              <a:buNone/>
            </a:pPr>
            <a:r>
              <a:rPr lang="zh-CN" altLang="en-US" sz="2400" b="1" dirty="0">
                <a:solidFill>
                  <a:srgbClr val="CC0000"/>
                </a:solidFill>
              </a:rPr>
              <a:t>继承方式， 则系统</a:t>
            </a:r>
            <a:endParaRPr lang="zh-CN" altLang="en-US" sz="2400" b="1" dirty="0">
              <a:solidFill>
                <a:srgbClr val="CC0000"/>
              </a:solidFill>
            </a:endParaRPr>
          </a:p>
          <a:p>
            <a:pPr marL="0" lvl="0" indent="0" algn="ctr" eaLnBrk="1" hangingPunct="1">
              <a:spcBef>
                <a:spcPct val="0"/>
              </a:spcBef>
              <a:buClrTx/>
              <a:buSzTx/>
              <a:buFontTx/>
              <a:buNone/>
            </a:pPr>
            <a:r>
              <a:rPr lang="zh-CN" altLang="en-US" sz="2400" b="1" dirty="0">
                <a:solidFill>
                  <a:srgbClr val="CC0000"/>
                </a:solidFill>
              </a:rPr>
              <a:t>默认为</a:t>
            </a:r>
            <a:r>
              <a:rPr lang="en-US" altLang="zh-CN" sz="2400" b="1" dirty="0">
                <a:solidFill>
                  <a:srgbClr val="CC0000"/>
                </a:solidFill>
              </a:rPr>
              <a:t>private</a:t>
            </a:r>
            <a:endParaRPr lang="en-US" altLang="zh-CN" sz="2400" b="1" dirty="0">
              <a:solidFill>
                <a:srgbClr val="CC0000"/>
              </a:solidFill>
            </a:endParaRPr>
          </a:p>
        </p:txBody>
      </p:sp>
      <p:sp>
        <p:nvSpPr>
          <p:cNvPr id="14340" name="文本框 3"/>
          <p:cNvSpPr txBox="1"/>
          <p:nvPr/>
        </p:nvSpPr>
        <p:spPr>
          <a:xfrm>
            <a:off x="2063750" y="3563938"/>
            <a:ext cx="1112838" cy="460375"/>
          </a:xfrm>
          <a:prstGeom prst="rect">
            <a:avLst/>
          </a:prstGeom>
          <a:noFill/>
          <a:ln w="9525">
            <a:noFill/>
          </a:ln>
        </p:spPr>
        <p:txBody>
          <a:bodyPr wrap="none">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sz="2400" b="1" dirty="0"/>
              <a:t>保护性</a:t>
            </a:r>
            <a:endParaRPr lang="zh-CN" altLang="en-US" sz="2400" b="1" dirty="0"/>
          </a:p>
        </p:txBody>
      </p:sp>
      <p:cxnSp>
        <p:nvCxnSpPr>
          <p:cNvPr id="14341" name="直接箭头连接符 5"/>
          <p:cNvCxnSpPr/>
          <p:nvPr/>
        </p:nvCxnSpPr>
        <p:spPr>
          <a:xfrm>
            <a:off x="3359150" y="1844675"/>
            <a:ext cx="0" cy="4176713"/>
          </a:xfrm>
          <a:prstGeom prst="straightConnector1">
            <a:avLst/>
          </a:prstGeom>
          <a:ln w="9525" cap="flat" cmpd="sng">
            <a:solidFill>
              <a:schemeClr val="tx1"/>
            </a:solidFill>
            <a:prstDash val="solid"/>
            <a:miter/>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checkerboard(across)">
                                      <p:cBhvr>
                                        <p:cTn id="7"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xfrm>
            <a:off x="2590800" y="785813"/>
            <a:ext cx="7772400" cy="914400"/>
          </a:xfrm>
          <a:ln/>
        </p:spPr>
        <p:txBody>
          <a:bodyPr vert="horz" wrap="square" lIns="91440" tIns="45720" rIns="91440" bIns="45720" anchor="b" anchorCtr="0"/>
          <a:p>
            <a:pPr eaLnBrk="1" hangingPunct="1"/>
            <a:r>
              <a:rPr lang="en-US" altLang="zh-CN" sz="3600" b="1" dirty="0">
                <a:solidFill>
                  <a:srgbClr val="CC0000"/>
                </a:solidFill>
              </a:rPr>
              <a:t>10.1.4  </a:t>
            </a:r>
            <a:r>
              <a:rPr lang="zh-CN" altLang="en-US" sz="3600" b="1" dirty="0">
                <a:solidFill>
                  <a:srgbClr val="CC0000"/>
                </a:solidFill>
              </a:rPr>
              <a:t>派生类对基类成员的访问规则</a:t>
            </a:r>
            <a:r>
              <a:rPr lang="zh-CN" altLang="en-US" dirty="0">
                <a:solidFill>
                  <a:srgbClr val="CC0000"/>
                </a:solidFill>
              </a:rPr>
              <a:t> </a:t>
            </a:r>
            <a:endParaRPr lang="zh-CN" altLang="en-US" dirty="0">
              <a:solidFill>
                <a:srgbClr val="CC0000"/>
              </a:solidFill>
            </a:endParaRPr>
          </a:p>
        </p:txBody>
      </p:sp>
      <p:sp>
        <p:nvSpPr>
          <p:cNvPr id="15363" name="Rectangle 3"/>
          <p:cNvSpPr>
            <a:spLocks noGrp="1"/>
          </p:cNvSpPr>
          <p:nvPr>
            <p:ph idx="1"/>
          </p:nvPr>
        </p:nvSpPr>
        <p:spPr>
          <a:xfrm>
            <a:off x="2063750" y="1676400"/>
            <a:ext cx="7920038" cy="4540250"/>
          </a:xfrm>
          <a:ln/>
        </p:spPr>
        <p:txBody>
          <a:bodyPr vert="horz" wrap="square" lIns="91440" tIns="45720" rIns="91440" bIns="45720" anchor="t" anchorCtr="0"/>
          <a:p>
            <a:pPr eaLnBrk="1" hangingPunct="1">
              <a:buNone/>
            </a:pPr>
            <a:r>
              <a:rPr lang="en-US" altLang="zh-CN" b="1" dirty="0">
                <a:solidFill>
                  <a:srgbClr val="000000"/>
                </a:solidFill>
              </a:rPr>
              <a:t> </a:t>
            </a:r>
            <a:endParaRPr lang="en-US" altLang="zh-CN" b="1" dirty="0">
              <a:solidFill>
                <a:srgbClr val="000000"/>
              </a:solidFill>
            </a:endParaRPr>
          </a:p>
          <a:p>
            <a:pPr eaLnBrk="1" hangingPunct="1">
              <a:buNone/>
            </a:pPr>
            <a:r>
              <a:rPr lang="en-US" altLang="zh-CN" b="1" dirty="0">
                <a:solidFill>
                  <a:srgbClr val="000000"/>
                </a:solidFill>
              </a:rPr>
              <a:t>     </a:t>
            </a:r>
            <a:r>
              <a:rPr lang="zh-CN" altLang="en-US" b="1" dirty="0">
                <a:solidFill>
                  <a:srgbClr val="000000"/>
                </a:solidFill>
              </a:rPr>
              <a:t>派生类对基类成员的访问形式主要有以下两种</a:t>
            </a:r>
            <a:r>
              <a:rPr lang="en-US" altLang="zh-CN" b="1" dirty="0">
                <a:solidFill>
                  <a:srgbClr val="000000"/>
                </a:solidFill>
              </a:rPr>
              <a:t>:</a:t>
            </a:r>
            <a:endParaRPr lang="en-US" altLang="zh-CN" b="1" dirty="0">
              <a:solidFill>
                <a:srgbClr val="000000"/>
              </a:solidFill>
            </a:endParaRPr>
          </a:p>
          <a:p>
            <a:pPr eaLnBrk="1" hangingPunct="1">
              <a:buNone/>
            </a:pPr>
            <a:r>
              <a:rPr lang="en-US" altLang="zh-CN" b="1" dirty="0">
                <a:solidFill>
                  <a:srgbClr val="000000"/>
                </a:solidFill>
              </a:rPr>
              <a:t>    (1) </a:t>
            </a:r>
            <a:r>
              <a:rPr lang="zh-CN" altLang="en-US" b="1" dirty="0">
                <a:solidFill>
                  <a:srgbClr val="6600CC"/>
                </a:solidFill>
              </a:rPr>
              <a:t>内部访问</a:t>
            </a:r>
            <a:r>
              <a:rPr lang="en-US" altLang="zh-CN" b="1" dirty="0">
                <a:solidFill>
                  <a:srgbClr val="000000"/>
                </a:solidFill>
              </a:rPr>
              <a:t>:  </a:t>
            </a:r>
            <a:r>
              <a:rPr lang="zh-CN" altLang="en-US" b="1" dirty="0">
                <a:solidFill>
                  <a:srgbClr val="000000"/>
                </a:solidFill>
              </a:rPr>
              <a:t>由派生类的定义中，</a:t>
            </a:r>
            <a:r>
              <a:rPr lang="zh-CN" altLang="en-US" b="1" u="sng" dirty="0">
                <a:solidFill>
                  <a:srgbClr val="000000"/>
                </a:solidFill>
              </a:rPr>
              <a:t>新增成员</a:t>
            </a:r>
            <a:r>
              <a:rPr lang="zh-CN" altLang="en-US" b="1" dirty="0">
                <a:solidFill>
                  <a:srgbClr val="000000"/>
                </a:solidFill>
              </a:rPr>
              <a:t>对基类</a:t>
            </a:r>
            <a:r>
              <a:rPr lang="zh-CN" altLang="en-US" b="1" u="sng" dirty="0">
                <a:solidFill>
                  <a:srgbClr val="000000"/>
                </a:solidFill>
              </a:rPr>
              <a:t>继承来的成员</a:t>
            </a:r>
            <a:r>
              <a:rPr lang="zh-CN" altLang="en-US" b="1" dirty="0">
                <a:solidFill>
                  <a:srgbClr val="000000"/>
                </a:solidFill>
              </a:rPr>
              <a:t>的访问。</a:t>
            </a:r>
            <a:endParaRPr lang="zh-CN" altLang="en-US" b="1" dirty="0">
              <a:solidFill>
                <a:srgbClr val="000000"/>
              </a:solidFill>
            </a:endParaRPr>
          </a:p>
          <a:p>
            <a:pPr eaLnBrk="1" hangingPunct="1">
              <a:buNone/>
            </a:pPr>
            <a:r>
              <a:rPr lang="zh-CN" altLang="en-US" b="1" dirty="0">
                <a:solidFill>
                  <a:srgbClr val="000000"/>
                </a:solidFill>
              </a:rPr>
              <a:t>    </a:t>
            </a:r>
            <a:r>
              <a:rPr lang="en-US" altLang="zh-CN" b="1" dirty="0">
                <a:solidFill>
                  <a:srgbClr val="000000"/>
                </a:solidFill>
              </a:rPr>
              <a:t>(2) </a:t>
            </a:r>
            <a:r>
              <a:rPr lang="zh-CN" altLang="en-US" b="1" dirty="0">
                <a:solidFill>
                  <a:srgbClr val="6600CC"/>
                </a:solidFill>
              </a:rPr>
              <a:t>对象访问</a:t>
            </a:r>
            <a:r>
              <a:rPr lang="en-US" altLang="zh-CN" b="1" dirty="0">
                <a:solidFill>
                  <a:srgbClr val="000000"/>
                </a:solidFill>
              </a:rPr>
              <a:t>:  </a:t>
            </a:r>
            <a:r>
              <a:rPr lang="zh-CN" altLang="en-US" b="1" dirty="0">
                <a:solidFill>
                  <a:srgbClr val="000000"/>
                </a:solidFill>
              </a:rPr>
              <a:t>在派生类外部</a:t>
            </a:r>
            <a:r>
              <a:rPr lang="en-US" altLang="zh-CN" b="1" dirty="0">
                <a:solidFill>
                  <a:srgbClr val="000000"/>
                </a:solidFill>
              </a:rPr>
              <a:t>,</a:t>
            </a:r>
            <a:r>
              <a:rPr lang="zh-CN" altLang="en-US" b="1" dirty="0">
                <a:solidFill>
                  <a:srgbClr val="000000"/>
                </a:solidFill>
              </a:rPr>
              <a:t>通过</a:t>
            </a:r>
            <a:r>
              <a:rPr lang="zh-CN" altLang="en-US" b="1" u="sng" dirty="0">
                <a:solidFill>
                  <a:srgbClr val="000000"/>
                </a:solidFill>
              </a:rPr>
              <a:t>派生类的对象</a:t>
            </a:r>
            <a:r>
              <a:rPr lang="zh-CN" altLang="en-US" b="1" dirty="0">
                <a:solidFill>
                  <a:srgbClr val="000000"/>
                </a:solidFill>
              </a:rPr>
              <a:t>对从基类</a:t>
            </a:r>
            <a:r>
              <a:rPr lang="zh-CN" altLang="en-US" b="1" u="sng" dirty="0">
                <a:solidFill>
                  <a:srgbClr val="000000"/>
                </a:solidFill>
              </a:rPr>
              <a:t>继承来的成员</a:t>
            </a:r>
            <a:r>
              <a:rPr lang="zh-CN" altLang="en-US" b="1" dirty="0">
                <a:solidFill>
                  <a:srgbClr val="000000"/>
                </a:solidFill>
              </a:rPr>
              <a:t>的访问。</a:t>
            </a:r>
            <a:r>
              <a:rPr lang="zh-CN" altLang="en-US" dirty="0">
                <a:solidFill>
                  <a:srgbClr val="000000"/>
                </a:solidFill>
              </a:rPr>
              <a:t> </a:t>
            </a:r>
            <a:endParaRPr lang="zh-CN" altLang="en-US"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p:nvPr/>
        </p:nvSpPr>
        <p:spPr>
          <a:xfrm>
            <a:off x="2262188" y="757238"/>
            <a:ext cx="7667625" cy="579437"/>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b="1" dirty="0">
                <a:solidFill>
                  <a:srgbClr val="CC0000"/>
                </a:solidFill>
              </a:rPr>
              <a:t>8-1-3  </a:t>
            </a:r>
            <a:r>
              <a:rPr lang="zh-CN" altLang="en-US" b="1" dirty="0">
                <a:solidFill>
                  <a:srgbClr val="CC0000"/>
                </a:solidFill>
              </a:rPr>
              <a:t>基类成员在派生类中的访问属性</a:t>
            </a:r>
            <a:endParaRPr lang="zh-CN" altLang="en-US" sz="1800" b="1" dirty="0">
              <a:solidFill>
                <a:srgbClr val="CC0000"/>
              </a:solidFill>
            </a:endParaRPr>
          </a:p>
        </p:txBody>
      </p:sp>
      <p:grpSp>
        <p:nvGrpSpPr>
          <p:cNvPr id="16387" name="Group 95"/>
          <p:cNvGrpSpPr/>
          <p:nvPr/>
        </p:nvGrpSpPr>
        <p:grpSpPr>
          <a:xfrm>
            <a:off x="2312988" y="2335213"/>
            <a:ext cx="8355012" cy="3989387"/>
            <a:chOff x="-3" y="381"/>
            <a:chExt cx="5909" cy="3846"/>
          </a:xfrm>
        </p:grpSpPr>
        <p:grpSp>
          <p:nvGrpSpPr>
            <p:cNvPr id="16390" name="Group 93"/>
            <p:cNvGrpSpPr/>
            <p:nvPr/>
          </p:nvGrpSpPr>
          <p:grpSpPr>
            <a:xfrm>
              <a:off x="0" y="384"/>
              <a:ext cx="5906" cy="3840"/>
              <a:chOff x="0" y="384"/>
              <a:chExt cx="5906" cy="3840"/>
            </a:xfrm>
          </p:grpSpPr>
          <p:grpSp>
            <p:nvGrpSpPr>
              <p:cNvPr id="16392" name="Group 34"/>
              <p:cNvGrpSpPr/>
              <p:nvPr/>
            </p:nvGrpSpPr>
            <p:grpSpPr>
              <a:xfrm>
                <a:off x="0" y="384"/>
                <a:ext cx="1919" cy="384"/>
                <a:chOff x="0" y="384"/>
                <a:chExt cx="1919" cy="384"/>
              </a:xfrm>
            </p:grpSpPr>
            <p:sp>
              <p:nvSpPr>
                <p:cNvPr id="16478" name="Rectangle 3"/>
                <p:cNvSpPr/>
                <p:nvPr/>
              </p:nvSpPr>
              <p:spPr>
                <a:xfrm>
                  <a:off x="43" y="384"/>
                  <a:ext cx="1833"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sz="1800" b="1" dirty="0">
                      <a:solidFill>
                        <a:srgbClr val="000000"/>
                      </a:solidFill>
                    </a:rPr>
                    <a:t>在基类中的访问属性</a:t>
                  </a:r>
                  <a:endParaRPr lang="zh-CN" altLang="en-US" sz="1800" b="1" dirty="0">
                    <a:solidFill>
                      <a:srgbClr val="000000"/>
                    </a:solidFill>
                  </a:endParaRPr>
                </a:p>
              </p:txBody>
            </p:sp>
            <p:sp>
              <p:nvSpPr>
                <p:cNvPr id="16479" name="Rectangle 33"/>
                <p:cNvSpPr/>
                <p:nvPr/>
              </p:nvSpPr>
              <p:spPr>
                <a:xfrm>
                  <a:off x="0" y="384"/>
                  <a:ext cx="1919"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grpSp>
            <p:nvGrpSpPr>
              <p:cNvPr id="16393" name="Group 36"/>
              <p:cNvGrpSpPr/>
              <p:nvPr/>
            </p:nvGrpSpPr>
            <p:grpSpPr>
              <a:xfrm>
                <a:off x="1919" y="384"/>
                <a:ext cx="1920" cy="384"/>
                <a:chOff x="1919" y="384"/>
                <a:chExt cx="1920" cy="384"/>
              </a:xfrm>
            </p:grpSpPr>
            <p:sp>
              <p:nvSpPr>
                <p:cNvPr id="16476" name="Rectangle 4"/>
                <p:cNvSpPr/>
                <p:nvPr/>
              </p:nvSpPr>
              <p:spPr>
                <a:xfrm>
                  <a:off x="1962" y="384"/>
                  <a:ext cx="1834"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000000"/>
                      </a:solidFill>
                    </a:rPr>
                    <a:t>        </a:t>
                  </a:r>
                  <a:r>
                    <a:rPr lang="zh-CN" altLang="en-US" sz="1800" b="1" dirty="0">
                      <a:solidFill>
                        <a:srgbClr val="000000"/>
                      </a:solidFill>
                    </a:rPr>
                    <a:t>继承方式</a:t>
                  </a:r>
                  <a:endParaRPr lang="zh-CN" altLang="en-US" sz="1800" b="1" dirty="0">
                    <a:solidFill>
                      <a:srgbClr val="000000"/>
                    </a:solidFill>
                  </a:endParaRPr>
                </a:p>
              </p:txBody>
            </p:sp>
            <p:sp>
              <p:nvSpPr>
                <p:cNvPr id="16477" name="Rectangle 35"/>
                <p:cNvSpPr/>
                <p:nvPr/>
              </p:nvSpPr>
              <p:spPr>
                <a:xfrm>
                  <a:off x="1919" y="384"/>
                  <a:ext cx="1920"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grpSp>
            <p:nvGrpSpPr>
              <p:cNvPr id="16394" name="Group 38"/>
              <p:cNvGrpSpPr/>
              <p:nvPr/>
            </p:nvGrpSpPr>
            <p:grpSpPr>
              <a:xfrm>
                <a:off x="3839" y="384"/>
                <a:ext cx="1920" cy="384"/>
                <a:chOff x="3839" y="384"/>
                <a:chExt cx="1920" cy="384"/>
              </a:xfrm>
            </p:grpSpPr>
            <p:sp>
              <p:nvSpPr>
                <p:cNvPr id="16474" name="Rectangle 5"/>
                <p:cNvSpPr/>
                <p:nvPr/>
              </p:nvSpPr>
              <p:spPr>
                <a:xfrm>
                  <a:off x="3882" y="384"/>
                  <a:ext cx="1834"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sz="1800" b="1" dirty="0">
                      <a:solidFill>
                        <a:srgbClr val="000000"/>
                      </a:solidFill>
                    </a:rPr>
                    <a:t>在派生类中的访问属性</a:t>
                  </a:r>
                  <a:endParaRPr lang="zh-CN" altLang="en-US" sz="1800" b="1" dirty="0">
                    <a:solidFill>
                      <a:srgbClr val="000000"/>
                    </a:solidFill>
                  </a:endParaRPr>
                </a:p>
                <a:p>
                  <a:pPr marL="0" lvl="0" indent="0">
                    <a:spcBef>
                      <a:spcPct val="0"/>
                    </a:spcBef>
                    <a:buClrTx/>
                    <a:buSzTx/>
                    <a:buFontTx/>
                    <a:buNone/>
                  </a:pPr>
                  <a:endParaRPr lang="en-US" altLang="zh-CN" sz="1800" b="1" dirty="0">
                    <a:solidFill>
                      <a:srgbClr val="000000"/>
                    </a:solidFill>
                  </a:endParaRPr>
                </a:p>
              </p:txBody>
            </p:sp>
            <p:sp>
              <p:nvSpPr>
                <p:cNvPr id="16475" name="Rectangle 37"/>
                <p:cNvSpPr/>
                <p:nvPr/>
              </p:nvSpPr>
              <p:spPr>
                <a:xfrm>
                  <a:off x="3839" y="384"/>
                  <a:ext cx="1920"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grpSp>
            <p:nvGrpSpPr>
              <p:cNvPr id="16395" name="Group 40"/>
              <p:cNvGrpSpPr/>
              <p:nvPr/>
            </p:nvGrpSpPr>
            <p:grpSpPr>
              <a:xfrm>
                <a:off x="0" y="768"/>
                <a:ext cx="1919" cy="384"/>
                <a:chOff x="0" y="768"/>
                <a:chExt cx="1919" cy="384"/>
              </a:xfrm>
            </p:grpSpPr>
            <p:sp>
              <p:nvSpPr>
                <p:cNvPr id="16472" name="Rectangle 6"/>
                <p:cNvSpPr/>
                <p:nvPr/>
              </p:nvSpPr>
              <p:spPr>
                <a:xfrm>
                  <a:off x="43" y="768"/>
                  <a:ext cx="1833"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000000"/>
                      </a:solidFill>
                    </a:rPr>
                    <a:t>         private</a:t>
                  </a:r>
                  <a:endParaRPr lang="en-US" altLang="zh-CN" sz="1800" b="1" dirty="0">
                    <a:solidFill>
                      <a:srgbClr val="000000"/>
                    </a:solidFill>
                  </a:endParaRPr>
                </a:p>
              </p:txBody>
            </p:sp>
            <p:sp>
              <p:nvSpPr>
                <p:cNvPr id="16473" name="Rectangle 39"/>
                <p:cNvSpPr/>
                <p:nvPr/>
              </p:nvSpPr>
              <p:spPr>
                <a:xfrm>
                  <a:off x="0" y="768"/>
                  <a:ext cx="1919"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grpSp>
            <p:nvGrpSpPr>
              <p:cNvPr id="16396" name="Group 42"/>
              <p:cNvGrpSpPr/>
              <p:nvPr/>
            </p:nvGrpSpPr>
            <p:grpSpPr>
              <a:xfrm>
                <a:off x="1919" y="768"/>
                <a:ext cx="1920" cy="384"/>
                <a:chOff x="1919" y="768"/>
                <a:chExt cx="1920" cy="384"/>
              </a:xfrm>
            </p:grpSpPr>
            <p:sp>
              <p:nvSpPr>
                <p:cNvPr id="16470" name="Rectangle 7"/>
                <p:cNvSpPr/>
                <p:nvPr/>
              </p:nvSpPr>
              <p:spPr>
                <a:xfrm>
                  <a:off x="1962" y="768"/>
                  <a:ext cx="1834"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000000"/>
                      </a:solidFill>
                    </a:rPr>
                    <a:t>        public</a:t>
                  </a:r>
                  <a:endParaRPr lang="en-US" altLang="zh-CN" sz="1800" b="1" dirty="0">
                    <a:solidFill>
                      <a:srgbClr val="000000"/>
                    </a:solidFill>
                  </a:endParaRPr>
                </a:p>
                <a:p>
                  <a:pPr marL="0" lvl="0" indent="0">
                    <a:spcBef>
                      <a:spcPct val="0"/>
                    </a:spcBef>
                    <a:buClrTx/>
                    <a:buSzTx/>
                    <a:buFontTx/>
                    <a:buNone/>
                  </a:pPr>
                  <a:endParaRPr lang="en-US" altLang="zh-CN" sz="1800" b="1" dirty="0">
                    <a:solidFill>
                      <a:srgbClr val="000000"/>
                    </a:solidFill>
                  </a:endParaRPr>
                </a:p>
              </p:txBody>
            </p:sp>
            <p:sp>
              <p:nvSpPr>
                <p:cNvPr id="16471" name="Rectangle 41"/>
                <p:cNvSpPr/>
                <p:nvPr/>
              </p:nvSpPr>
              <p:spPr>
                <a:xfrm>
                  <a:off x="1919" y="768"/>
                  <a:ext cx="1920"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grpSp>
            <p:nvGrpSpPr>
              <p:cNvPr id="16397" name="Group 44"/>
              <p:cNvGrpSpPr/>
              <p:nvPr/>
            </p:nvGrpSpPr>
            <p:grpSpPr>
              <a:xfrm>
                <a:off x="3839" y="768"/>
                <a:ext cx="2067" cy="1178"/>
                <a:chOff x="3839" y="768"/>
                <a:chExt cx="2067" cy="1178"/>
              </a:xfrm>
            </p:grpSpPr>
            <p:sp>
              <p:nvSpPr>
                <p:cNvPr id="16466" name="Rectangle 8"/>
                <p:cNvSpPr/>
                <p:nvPr/>
              </p:nvSpPr>
              <p:spPr>
                <a:xfrm>
                  <a:off x="3882" y="768"/>
                  <a:ext cx="2024"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sz="1800" b="1" dirty="0">
                      <a:solidFill>
                        <a:srgbClr val="000000"/>
                      </a:solidFill>
                    </a:rPr>
                    <a:t>（</a:t>
                  </a:r>
                  <a:r>
                    <a:rPr lang="en-US" altLang="zh-CN" sz="1800" b="1" dirty="0">
                      <a:solidFill>
                        <a:srgbClr val="000000"/>
                      </a:solidFill>
                    </a:rPr>
                    <a:t>private</a:t>
                  </a:r>
                  <a:r>
                    <a:rPr lang="zh-CN" altLang="en-US" sz="1800" b="1" dirty="0">
                      <a:solidFill>
                        <a:srgbClr val="000000"/>
                      </a:solidFill>
                    </a:rPr>
                    <a:t>）不可直接访问</a:t>
                  </a:r>
                  <a:endParaRPr lang="zh-CN" altLang="en-US" sz="1800" b="1" dirty="0">
                    <a:solidFill>
                      <a:srgbClr val="000000"/>
                    </a:solidFill>
                  </a:endParaRPr>
                </a:p>
                <a:p>
                  <a:pPr marL="0" lvl="0" indent="0">
                    <a:spcBef>
                      <a:spcPct val="0"/>
                    </a:spcBef>
                    <a:buClrTx/>
                    <a:buSzTx/>
                    <a:buFontTx/>
                    <a:buNone/>
                  </a:pPr>
                  <a:endParaRPr lang="en-US" altLang="zh-CN" sz="1800" b="1" dirty="0">
                    <a:solidFill>
                      <a:srgbClr val="000000"/>
                    </a:solidFill>
                  </a:endParaRPr>
                </a:p>
              </p:txBody>
            </p:sp>
            <p:sp>
              <p:nvSpPr>
                <p:cNvPr id="16467" name="Rectangle 43"/>
                <p:cNvSpPr/>
                <p:nvPr/>
              </p:nvSpPr>
              <p:spPr>
                <a:xfrm>
                  <a:off x="3839" y="768"/>
                  <a:ext cx="1920"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sp>
              <p:nvSpPr>
                <p:cNvPr id="16468" name="Rectangle 8"/>
                <p:cNvSpPr/>
                <p:nvPr/>
              </p:nvSpPr>
              <p:spPr>
                <a:xfrm>
                  <a:off x="3882" y="1149"/>
                  <a:ext cx="2024"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sz="1800" b="1" dirty="0">
                      <a:solidFill>
                        <a:srgbClr val="000000"/>
                      </a:solidFill>
                    </a:rPr>
                    <a:t>（</a:t>
                  </a:r>
                  <a:r>
                    <a:rPr lang="en-US" altLang="zh-CN" sz="1800" b="1" dirty="0">
                      <a:solidFill>
                        <a:srgbClr val="000000"/>
                      </a:solidFill>
                    </a:rPr>
                    <a:t>private</a:t>
                  </a:r>
                  <a:r>
                    <a:rPr lang="zh-CN" altLang="en-US" sz="1800" b="1" dirty="0">
                      <a:solidFill>
                        <a:srgbClr val="000000"/>
                      </a:solidFill>
                    </a:rPr>
                    <a:t>）不可直接访问</a:t>
                  </a:r>
                  <a:endParaRPr lang="zh-CN" altLang="en-US" sz="1800" b="1" dirty="0">
                    <a:solidFill>
                      <a:srgbClr val="000000"/>
                    </a:solidFill>
                  </a:endParaRPr>
                </a:p>
                <a:p>
                  <a:pPr marL="0" lvl="0" indent="0">
                    <a:spcBef>
                      <a:spcPct val="0"/>
                    </a:spcBef>
                    <a:buClrTx/>
                    <a:buSzTx/>
                    <a:buFontTx/>
                    <a:buNone/>
                  </a:pPr>
                  <a:endParaRPr lang="en-US" altLang="zh-CN" sz="1800" b="1" dirty="0">
                    <a:solidFill>
                      <a:srgbClr val="000000"/>
                    </a:solidFill>
                  </a:endParaRPr>
                </a:p>
              </p:txBody>
            </p:sp>
            <p:sp>
              <p:nvSpPr>
                <p:cNvPr id="16469" name="Rectangle 8"/>
                <p:cNvSpPr/>
                <p:nvPr/>
              </p:nvSpPr>
              <p:spPr>
                <a:xfrm>
                  <a:off x="3882" y="1562"/>
                  <a:ext cx="2024"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sz="1800" b="1" dirty="0">
                      <a:solidFill>
                        <a:srgbClr val="000000"/>
                      </a:solidFill>
                    </a:rPr>
                    <a:t>（</a:t>
                  </a:r>
                  <a:r>
                    <a:rPr lang="en-US" altLang="zh-CN" sz="1800" b="1" dirty="0">
                      <a:solidFill>
                        <a:srgbClr val="000000"/>
                      </a:solidFill>
                    </a:rPr>
                    <a:t>private</a:t>
                  </a:r>
                  <a:r>
                    <a:rPr lang="zh-CN" altLang="en-US" sz="1800" b="1" dirty="0">
                      <a:solidFill>
                        <a:srgbClr val="000000"/>
                      </a:solidFill>
                    </a:rPr>
                    <a:t>）不可直接访问</a:t>
                  </a:r>
                  <a:endParaRPr lang="zh-CN" altLang="en-US" sz="1800" b="1" dirty="0">
                    <a:solidFill>
                      <a:srgbClr val="000000"/>
                    </a:solidFill>
                  </a:endParaRPr>
                </a:p>
                <a:p>
                  <a:pPr marL="0" lvl="0" indent="0">
                    <a:spcBef>
                      <a:spcPct val="0"/>
                    </a:spcBef>
                    <a:buClrTx/>
                    <a:buSzTx/>
                    <a:buFontTx/>
                    <a:buNone/>
                  </a:pPr>
                  <a:endParaRPr lang="en-US" altLang="zh-CN" sz="1800" b="1" dirty="0">
                    <a:solidFill>
                      <a:srgbClr val="000000"/>
                    </a:solidFill>
                  </a:endParaRPr>
                </a:p>
              </p:txBody>
            </p:sp>
          </p:grpSp>
          <p:grpSp>
            <p:nvGrpSpPr>
              <p:cNvPr id="16398" name="Group 46"/>
              <p:cNvGrpSpPr/>
              <p:nvPr/>
            </p:nvGrpSpPr>
            <p:grpSpPr>
              <a:xfrm>
                <a:off x="0" y="1152"/>
                <a:ext cx="1919" cy="384"/>
                <a:chOff x="0" y="1152"/>
                <a:chExt cx="1919" cy="384"/>
              </a:xfrm>
            </p:grpSpPr>
            <p:sp>
              <p:nvSpPr>
                <p:cNvPr id="16464" name="Rectangle 9"/>
                <p:cNvSpPr/>
                <p:nvPr/>
              </p:nvSpPr>
              <p:spPr>
                <a:xfrm>
                  <a:off x="43" y="1152"/>
                  <a:ext cx="1833"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000000"/>
                      </a:solidFill>
                    </a:rPr>
                    <a:t>         private</a:t>
                  </a:r>
                  <a:endParaRPr lang="en-US" altLang="zh-CN" sz="1800" b="1" dirty="0">
                    <a:solidFill>
                      <a:srgbClr val="000000"/>
                    </a:solidFill>
                  </a:endParaRPr>
                </a:p>
              </p:txBody>
            </p:sp>
            <p:sp>
              <p:nvSpPr>
                <p:cNvPr id="16465" name="Rectangle 45"/>
                <p:cNvSpPr/>
                <p:nvPr/>
              </p:nvSpPr>
              <p:spPr>
                <a:xfrm>
                  <a:off x="0" y="1152"/>
                  <a:ext cx="1919"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grpSp>
            <p:nvGrpSpPr>
              <p:cNvPr id="16399" name="Group 48"/>
              <p:cNvGrpSpPr/>
              <p:nvPr/>
            </p:nvGrpSpPr>
            <p:grpSpPr>
              <a:xfrm>
                <a:off x="1919" y="1152"/>
                <a:ext cx="1920" cy="384"/>
                <a:chOff x="1919" y="1152"/>
                <a:chExt cx="1920" cy="384"/>
              </a:xfrm>
            </p:grpSpPr>
            <p:sp>
              <p:nvSpPr>
                <p:cNvPr id="16462" name="Rectangle 10"/>
                <p:cNvSpPr/>
                <p:nvPr/>
              </p:nvSpPr>
              <p:spPr>
                <a:xfrm>
                  <a:off x="1962" y="1152"/>
                  <a:ext cx="1834"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000000"/>
                      </a:solidFill>
                    </a:rPr>
                    <a:t>        private</a:t>
                  </a:r>
                  <a:endParaRPr lang="en-US" altLang="zh-CN" sz="1800" b="1" dirty="0">
                    <a:solidFill>
                      <a:srgbClr val="000000"/>
                    </a:solidFill>
                  </a:endParaRPr>
                </a:p>
              </p:txBody>
            </p:sp>
            <p:sp>
              <p:nvSpPr>
                <p:cNvPr id="16463" name="Rectangle 47"/>
                <p:cNvSpPr/>
                <p:nvPr/>
              </p:nvSpPr>
              <p:spPr>
                <a:xfrm>
                  <a:off x="1919" y="1152"/>
                  <a:ext cx="1920"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sp>
            <p:nvSpPr>
              <p:cNvPr id="16400" name="Rectangle 49"/>
              <p:cNvSpPr/>
              <p:nvPr/>
            </p:nvSpPr>
            <p:spPr>
              <a:xfrm>
                <a:off x="3839" y="1152"/>
                <a:ext cx="1920"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nvGrpSpPr>
              <p:cNvPr id="16401" name="Group 52"/>
              <p:cNvGrpSpPr/>
              <p:nvPr/>
            </p:nvGrpSpPr>
            <p:grpSpPr>
              <a:xfrm>
                <a:off x="0" y="1536"/>
                <a:ext cx="1919" cy="384"/>
                <a:chOff x="0" y="1536"/>
                <a:chExt cx="1919" cy="384"/>
              </a:xfrm>
            </p:grpSpPr>
            <p:sp>
              <p:nvSpPr>
                <p:cNvPr id="16460" name="Rectangle 12"/>
                <p:cNvSpPr/>
                <p:nvPr/>
              </p:nvSpPr>
              <p:spPr>
                <a:xfrm>
                  <a:off x="43" y="1536"/>
                  <a:ext cx="1833"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000000"/>
                      </a:solidFill>
                    </a:rPr>
                    <a:t>         private</a:t>
                  </a:r>
                  <a:endParaRPr lang="en-US" altLang="zh-CN" sz="1800" b="1" dirty="0">
                    <a:solidFill>
                      <a:srgbClr val="000000"/>
                    </a:solidFill>
                  </a:endParaRPr>
                </a:p>
              </p:txBody>
            </p:sp>
            <p:sp>
              <p:nvSpPr>
                <p:cNvPr id="16461" name="Rectangle 51"/>
                <p:cNvSpPr/>
                <p:nvPr/>
              </p:nvSpPr>
              <p:spPr>
                <a:xfrm>
                  <a:off x="0" y="1536"/>
                  <a:ext cx="1919"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grpSp>
            <p:nvGrpSpPr>
              <p:cNvPr id="16402" name="Group 54"/>
              <p:cNvGrpSpPr/>
              <p:nvPr/>
            </p:nvGrpSpPr>
            <p:grpSpPr>
              <a:xfrm>
                <a:off x="1919" y="1536"/>
                <a:ext cx="1920" cy="384"/>
                <a:chOff x="1919" y="1536"/>
                <a:chExt cx="1920" cy="384"/>
              </a:xfrm>
            </p:grpSpPr>
            <p:sp>
              <p:nvSpPr>
                <p:cNvPr id="16458" name="Rectangle 13"/>
                <p:cNvSpPr/>
                <p:nvPr/>
              </p:nvSpPr>
              <p:spPr>
                <a:xfrm>
                  <a:off x="1962" y="1536"/>
                  <a:ext cx="1834"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000000"/>
                      </a:solidFill>
                    </a:rPr>
                    <a:t>        protected</a:t>
                  </a:r>
                  <a:endParaRPr lang="en-US" altLang="zh-CN" sz="1800" b="1" dirty="0">
                    <a:solidFill>
                      <a:srgbClr val="000000"/>
                    </a:solidFill>
                  </a:endParaRPr>
                </a:p>
                <a:p>
                  <a:pPr marL="0" lvl="0" indent="0">
                    <a:spcBef>
                      <a:spcPct val="0"/>
                    </a:spcBef>
                    <a:buClrTx/>
                    <a:buSzTx/>
                    <a:buFontTx/>
                    <a:buNone/>
                  </a:pPr>
                  <a:endParaRPr lang="en-US" altLang="zh-CN" sz="1800" b="1" dirty="0">
                    <a:solidFill>
                      <a:srgbClr val="000000"/>
                    </a:solidFill>
                  </a:endParaRPr>
                </a:p>
              </p:txBody>
            </p:sp>
            <p:sp>
              <p:nvSpPr>
                <p:cNvPr id="16459" name="Rectangle 53"/>
                <p:cNvSpPr/>
                <p:nvPr/>
              </p:nvSpPr>
              <p:spPr>
                <a:xfrm>
                  <a:off x="1919" y="1536"/>
                  <a:ext cx="1920"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sp>
            <p:nvSpPr>
              <p:cNvPr id="16403" name="Rectangle 55"/>
              <p:cNvSpPr/>
              <p:nvPr/>
            </p:nvSpPr>
            <p:spPr>
              <a:xfrm>
                <a:off x="3839" y="1536"/>
                <a:ext cx="1920"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nvGrpSpPr>
              <p:cNvPr id="16404" name="Group 58"/>
              <p:cNvGrpSpPr/>
              <p:nvPr/>
            </p:nvGrpSpPr>
            <p:grpSpPr>
              <a:xfrm>
                <a:off x="0" y="1920"/>
                <a:ext cx="1919" cy="384"/>
                <a:chOff x="0" y="1920"/>
                <a:chExt cx="1919" cy="384"/>
              </a:xfrm>
            </p:grpSpPr>
            <p:sp>
              <p:nvSpPr>
                <p:cNvPr id="16456" name="Rectangle 15"/>
                <p:cNvSpPr/>
                <p:nvPr/>
              </p:nvSpPr>
              <p:spPr>
                <a:xfrm>
                  <a:off x="43" y="1920"/>
                  <a:ext cx="1833"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6600CC"/>
                      </a:solidFill>
                    </a:rPr>
                    <a:t>        public</a:t>
                  </a:r>
                  <a:endParaRPr lang="en-US" altLang="zh-CN" sz="1800" b="1" dirty="0">
                    <a:solidFill>
                      <a:srgbClr val="6600CC"/>
                    </a:solidFill>
                  </a:endParaRPr>
                </a:p>
              </p:txBody>
            </p:sp>
            <p:sp>
              <p:nvSpPr>
                <p:cNvPr id="16457" name="Rectangle 57"/>
                <p:cNvSpPr/>
                <p:nvPr/>
              </p:nvSpPr>
              <p:spPr>
                <a:xfrm>
                  <a:off x="0" y="1920"/>
                  <a:ext cx="1919"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grpSp>
            <p:nvGrpSpPr>
              <p:cNvPr id="16405" name="Group 60"/>
              <p:cNvGrpSpPr/>
              <p:nvPr/>
            </p:nvGrpSpPr>
            <p:grpSpPr>
              <a:xfrm>
                <a:off x="1919" y="1920"/>
                <a:ext cx="1920" cy="384"/>
                <a:chOff x="1919" y="1920"/>
                <a:chExt cx="1920" cy="384"/>
              </a:xfrm>
            </p:grpSpPr>
            <p:sp>
              <p:nvSpPr>
                <p:cNvPr id="16454" name="Rectangle 16"/>
                <p:cNvSpPr/>
                <p:nvPr/>
              </p:nvSpPr>
              <p:spPr>
                <a:xfrm>
                  <a:off x="1962" y="1920"/>
                  <a:ext cx="1834"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6600CC"/>
                      </a:solidFill>
                    </a:rPr>
                    <a:t>        public</a:t>
                  </a:r>
                  <a:endParaRPr lang="en-US" altLang="zh-CN" sz="1800" b="1" dirty="0">
                    <a:solidFill>
                      <a:srgbClr val="6600CC"/>
                    </a:solidFill>
                  </a:endParaRPr>
                </a:p>
                <a:p>
                  <a:pPr marL="0" lvl="0" indent="0">
                    <a:spcBef>
                      <a:spcPct val="0"/>
                    </a:spcBef>
                    <a:buClrTx/>
                    <a:buSzTx/>
                    <a:buFontTx/>
                    <a:buNone/>
                  </a:pPr>
                  <a:endParaRPr lang="en-US" altLang="zh-CN" sz="1800" b="1" dirty="0">
                    <a:solidFill>
                      <a:srgbClr val="6600CC"/>
                    </a:solidFill>
                  </a:endParaRPr>
                </a:p>
              </p:txBody>
            </p:sp>
            <p:sp>
              <p:nvSpPr>
                <p:cNvPr id="16455" name="Rectangle 59"/>
                <p:cNvSpPr/>
                <p:nvPr/>
              </p:nvSpPr>
              <p:spPr>
                <a:xfrm>
                  <a:off x="1919" y="1920"/>
                  <a:ext cx="1920"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grpSp>
            <p:nvGrpSpPr>
              <p:cNvPr id="16406" name="Group 62"/>
              <p:cNvGrpSpPr/>
              <p:nvPr/>
            </p:nvGrpSpPr>
            <p:grpSpPr>
              <a:xfrm>
                <a:off x="3839" y="1920"/>
                <a:ext cx="1920" cy="384"/>
                <a:chOff x="3839" y="1920"/>
                <a:chExt cx="1920" cy="384"/>
              </a:xfrm>
            </p:grpSpPr>
            <p:sp>
              <p:nvSpPr>
                <p:cNvPr id="16452" name="Rectangle 17"/>
                <p:cNvSpPr/>
                <p:nvPr/>
              </p:nvSpPr>
              <p:spPr>
                <a:xfrm>
                  <a:off x="3882" y="1920"/>
                  <a:ext cx="1834"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6600CC"/>
                      </a:solidFill>
                    </a:rPr>
                    <a:t>      public</a:t>
                  </a:r>
                  <a:endParaRPr lang="en-US" altLang="zh-CN" sz="1800" b="1" dirty="0">
                    <a:solidFill>
                      <a:srgbClr val="6600CC"/>
                    </a:solidFill>
                  </a:endParaRPr>
                </a:p>
                <a:p>
                  <a:pPr marL="0" lvl="0" indent="0">
                    <a:spcBef>
                      <a:spcPct val="0"/>
                    </a:spcBef>
                    <a:buClrTx/>
                    <a:buSzTx/>
                    <a:buFontTx/>
                    <a:buNone/>
                  </a:pPr>
                  <a:endParaRPr lang="en-US" altLang="zh-CN" sz="1800" b="1" dirty="0">
                    <a:solidFill>
                      <a:srgbClr val="6600CC"/>
                    </a:solidFill>
                  </a:endParaRPr>
                </a:p>
              </p:txBody>
            </p:sp>
            <p:sp>
              <p:nvSpPr>
                <p:cNvPr id="16453" name="Rectangle 61"/>
                <p:cNvSpPr/>
                <p:nvPr/>
              </p:nvSpPr>
              <p:spPr>
                <a:xfrm>
                  <a:off x="3839" y="1920"/>
                  <a:ext cx="1920"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grpSp>
            <p:nvGrpSpPr>
              <p:cNvPr id="16407" name="Group 64"/>
              <p:cNvGrpSpPr/>
              <p:nvPr/>
            </p:nvGrpSpPr>
            <p:grpSpPr>
              <a:xfrm>
                <a:off x="0" y="2304"/>
                <a:ext cx="1919" cy="384"/>
                <a:chOff x="0" y="2304"/>
                <a:chExt cx="1919" cy="384"/>
              </a:xfrm>
            </p:grpSpPr>
            <p:sp>
              <p:nvSpPr>
                <p:cNvPr id="16450" name="Rectangle 18"/>
                <p:cNvSpPr/>
                <p:nvPr/>
              </p:nvSpPr>
              <p:spPr>
                <a:xfrm>
                  <a:off x="43" y="2304"/>
                  <a:ext cx="1833"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6600CC"/>
                      </a:solidFill>
                    </a:rPr>
                    <a:t>        public</a:t>
                  </a:r>
                  <a:endParaRPr lang="en-US" altLang="zh-CN" sz="1800" b="1" dirty="0">
                    <a:solidFill>
                      <a:srgbClr val="6600CC"/>
                    </a:solidFill>
                  </a:endParaRPr>
                </a:p>
              </p:txBody>
            </p:sp>
            <p:sp>
              <p:nvSpPr>
                <p:cNvPr id="16451" name="Rectangle 63"/>
                <p:cNvSpPr/>
                <p:nvPr/>
              </p:nvSpPr>
              <p:spPr>
                <a:xfrm>
                  <a:off x="0" y="2304"/>
                  <a:ext cx="1919"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grpSp>
            <p:nvGrpSpPr>
              <p:cNvPr id="16408" name="Group 66"/>
              <p:cNvGrpSpPr/>
              <p:nvPr/>
            </p:nvGrpSpPr>
            <p:grpSpPr>
              <a:xfrm>
                <a:off x="1919" y="2304"/>
                <a:ext cx="1920" cy="384"/>
                <a:chOff x="1919" y="2304"/>
                <a:chExt cx="1920" cy="384"/>
              </a:xfrm>
            </p:grpSpPr>
            <p:sp>
              <p:nvSpPr>
                <p:cNvPr id="16448" name="Rectangle 19"/>
                <p:cNvSpPr/>
                <p:nvPr/>
              </p:nvSpPr>
              <p:spPr>
                <a:xfrm>
                  <a:off x="1962" y="2304"/>
                  <a:ext cx="1834"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6600CC"/>
                      </a:solidFill>
                    </a:rPr>
                    <a:t>        private</a:t>
                  </a:r>
                  <a:endParaRPr lang="en-US" altLang="zh-CN" sz="1800" b="1" dirty="0">
                    <a:solidFill>
                      <a:srgbClr val="6600CC"/>
                    </a:solidFill>
                  </a:endParaRPr>
                </a:p>
                <a:p>
                  <a:pPr marL="0" lvl="0" indent="0">
                    <a:spcBef>
                      <a:spcPct val="0"/>
                    </a:spcBef>
                    <a:buClrTx/>
                    <a:buSzTx/>
                    <a:buFontTx/>
                    <a:buNone/>
                  </a:pPr>
                  <a:endParaRPr lang="en-US" altLang="zh-CN" sz="1800" b="1" dirty="0">
                    <a:solidFill>
                      <a:srgbClr val="6600CC"/>
                    </a:solidFill>
                  </a:endParaRPr>
                </a:p>
              </p:txBody>
            </p:sp>
            <p:sp>
              <p:nvSpPr>
                <p:cNvPr id="16449" name="Rectangle 65"/>
                <p:cNvSpPr/>
                <p:nvPr/>
              </p:nvSpPr>
              <p:spPr>
                <a:xfrm>
                  <a:off x="1919" y="2304"/>
                  <a:ext cx="1920"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grpSp>
            <p:nvGrpSpPr>
              <p:cNvPr id="16409" name="Group 68"/>
              <p:cNvGrpSpPr/>
              <p:nvPr/>
            </p:nvGrpSpPr>
            <p:grpSpPr>
              <a:xfrm>
                <a:off x="3839" y="2304"/>
                <a:ext cx="1920" cy="384"/>
                <a:chOff x="3839" y="2304"/>
                <a:chExt cx="1920" cy="384"/>
              </a:xfrm>
            </p:grpSpPr>
            <p:sp>
              <p:nvSpPr>
                <p:cNvPr id="16446" name="Rectangle 20"/>
                <p:cNvSpPr/>
                <p:nvPr/>
              </p:nvSpPr>
              <p:spPr>
                <a:xfrm>
                  <a:off x="3882" y="2304"/>
                  <a:ext cx="1834"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6600CC"/>
                      </a:solidFill>
                    </a:rPr>
                    <a:t>      private</a:t>
                  </a:r>
                  <a:endParaRPr lang="en-US" altLang="zh-CN" sz="1800" b="1" dirty="0">
                    <a:solidFill>
                      <a:srgbClr val="6600CC"/>
                    </a:solidFill>
                  </a:endParaRPr>
                </a:p>
                <a:p>
                  <a:pPr marL="0" lvl="0" indent="0">
                    <a:spcBef>
                      <a:spcPct val="0"/>
                    </a:spcBef>
                    <a:buClrTx/>
                    <a:buSzTx/>
                    <a:buFontTx/>
                    <a:buNone/>
                  </a:pPr>
                  <a:endParaRPr lang="en-US" altLang="zh-CN" sz="1800" b="1" dirty="0">
                    <a:solidFill>
                      <a:srgbClr val="6600CC"/>
                    </a:solidFill>
                  </a:endParaRPr>
                </a:p>
              </p:txBody>
            </p:sp>
            <p:sp>
              <p:nvSpPr>
                <p:cNvPr id="16447" name="Rectangle 67"/>
                <p:cNvSpPr/>
                <p:nvPr/>
              </p:nvSpPr>
              <p:spPr>
                <a:xfrm>
                  <a:off x="3839" y="2304"/>
                  <a:ext cx="1920"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grpSp>
            <p:nvGrpSpPr>
              <p:cNvPr id="16410" name="Group 70"/>
              <p:cNvGrpSpPr/>
              <p:nvPr/>
            </p:nvGrpSpPr>
            <p:grpSpPr>
              <a:xfrm>
                <a:off x="0" y="2688"/>
                <a:ext cx="1919" cy="384"/>
                <a:chOff x="0" y="2688"/>
                <a:chExt cx="1919" cy="384"/>
              </a:xfrm>
            </p:grpSpPr>
            <p:sp>
              <p:nvSpPr>
                <p:cNvPr id="16444" name="Rectangle 21"/>
                <p:cNvSpPr/>
                <p:nvPr/>
              </p:nvSpPr>
              <p:spPr>
                <a:xfrm>
                  <a:off x="43" y="2688"/>
                  <a:ext cx="1833"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6600CC"/>
                      </a:solidFill>
                    </a:rPr>
                    <a:t>        public</a:t>
                  </a:r>
                  <a:endParaRPr lang="en-US" altLang="zh-CN" sz="1800" b="1" dirty="0">
                    <a:solidFill>
                      <a:srgbClr val="6600CC"/>
                    </a:solidFill>
                  </a:endParaRPr>
                </a:p>
              </p:txBody>
            </p:sp>
            <p:sp>
              <p:nvSpPr>
                <p:cNvPr id="16445" name="Rectangle 69"/>
                <p:cNvSpPr/>
                <p:nvPr/>
              </p:nvSpPr>
              <p:spPr>
                <a:xfrm>
                  <a:off x="0" y="2688"/>
                  <a:ext cx="1919"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grpSp>
            <p:nvGrpSpPr>
              <p:cNvPr id="16411" name="Group 72"/>
              <p:cNvGrpSpPr/>
              <p:nvPr/>
            </p:nvGrpSpPr>
            <p:grpSpPr>
              <a:xfrm>
                <a:off x="1919" y="2688"/>
                <a:ext cx="1920" cy="384"/>
                <a:chOff x="1919" y="2688"/>
                <a:chExt cx="1920" cy="384"/>
              </a:xfrm>
            </p:grpSpPr>
            <p:sp>
              <p:nvSpPr>
                <p:cNvPr id="16442" name="Rectangle 22"/>
                <p:cNvSpPr/>
                <p:nvPr/>
              </p:nvSpPr>
              <p:spPr>
                <a:xfrm>
                  <a:off x="1962" y="2688"/>
                  <a:ext cx="1834"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6600CC"/>
                      </a:solidFill>
                    </a:rPr>
                    <a:t>        protected</a:t>
                  </a:r>
                  <a:endParaRPr lang="en-US" altLang="zh-CN" sz="1800" b="1" dirty="0">
                    <a:solidFill>
                      <a:srgbClr val="6600CC"/>
                    </a:solidFill>
                  </a:endParaRPr>
                </a:p>
                <a:p>
                  <a:pPr marL="0" lvl="0" indent="0">
                    <a:spcBef>
                      <a:spcPct val="0"/>
                    </a:spcBef>
                    <a:buClrTx/>
                    <a:buSzTx/>
                    <a:buFontTx/>
                    <a:buNone/>
                  </a:pPr>
                  <a:endParaRPr lang="en-US" altLang="zh-CN" sz="1800" b="1" dirty="0">
                    <a:solidFill>
                      <a:srgbClr val="6600CC"/>
                    </a:solidFill>
                  </a:endParaRPr>
                </a:p>
              </p:txBody>
            </p:sp>
            <p:sp>
              <p:nvSpPr>
                <p:cNvPr id="16443" name="Rectangle 71"/>
                <p:cNvSpPr/>
                <p:nvPr/>
              </p:nvSpPr>
              <p:spPr>
                <a:xfrm>
                  <a:off x="1919" y="2688"/>
                  <a:ext cx="1920"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grpSp>
            <p:nvGrpSpPr>
              <p:cNvPr id="16412" name="Group 74"/>
              <p:cNvGrpSpPr/>
              <p:nvPr/>
            </p:nvGrpSpPr>
            <p:grpSpPr>
              <a:xfrm>
                <a:off x="3839" y="2688"/>
                <a:ext cx="1920" cy="384"/>
                <a:chOff x="3839" y="2688"/>
                <a:chExt cx="1920" cy="384"/>
              </a:xfrm>
            </p:grpSpPr>
            <p:sp>
              <p:nvSpPr>
                <p:cNvPr id="16440" name="Rectangle 23"/>
                <p:cNvSpPr/>
                <p:nvPr/>
              </p:nvSpPr>
              <p:spPr>
                <a:xfrm>
                  <a:off x="3882" y="2688"/>
                  <a:ext cx="1834"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6600CC"/>
                      </a:solidFill>
                    </a:rPr>
                    <a:t>      protected</a:t>
                  </a:r>
                  <a:endParaRPr lang="en-US" altLang="zh-CN" sz="1800" b="1" dirty="0">
                    <a:solidFill>
                      <a:srgbClr val="6600CC"/>
                    </a:solidFill>
                  </a:endParaRPr>
                </a:p>
                <a:p>
                  <a:pPr marL="0" lvl="0" indent="0">
                    <a:spcBef>
                      <a:spcPct val="0"/>
                    </a:spcBef>
                    <a:buClrTx/>
                    <a:buSzTx/>
                    <a:buFontTx/>
                    <a:buNone/>
                  </a:pPr>
                  <a:endParaRPr lang="en-US" altLang="zh-CN" sz="1800" b="1" dirty="0">
                    <a:solidFill>
                      <a:srgbClr val="6600CC"/>
                    </a:solidFill>
                  </a:endParaRPr>
                </a:p>
              </p:txBody>
            </p:sp>
            <p:sp>
              <p:nvSpPr>
                <p:cNvPr id="16441" name="Rectangle 73"/>
                <p:cNvSpPr/>
                <p:nvPr/>
              </p:nvSpPr>
              <p:spPr>
                <a:xfrm>
                  <a:off x="3839" y="2688"/>
                  <a:ext cx="1920"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grpSp>
            <p:nvGrpSpPr>
              <p:cNvPr id="16413" name="Group 76"/>
              <p:cNvGrpSpPr/>
              <p:nvPr/>
            </p:nvGrpSpPr>
            <p:grpSpPr>
              <a:xfrm>
                <a:off x="0" y="3072"/>
                <a:ext cx="1919" cy="384"/>
                <a:chOff x="0" y="3072"/>
                <a:chExt cx="1919" cy="384"/>
              </a:xfrm>
            </p:grpSpPr>
            <p:sp>
              <p:nvSpPr>
                <p:cNvPr id="16438" name="Rectangle 24"/>
                <p:cNvSpPr/>
                <p:nvPr/>
              </p:nvSpPr>
              <p:spPr>
                <a:xfrm>
                  <a:off x="43" y="3072"/>
                  <a:ext cx="1833"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0000FF"/>
                      </a:solidFill>
                    </a:rPr>
                    <a:t>        protected</a:t>
                  </a:r>
                  <a:endParaRPr lang="en-US" altLang="zh-CN" sz="1800" b="1" dirty="0">
                    <a:solidFill>
                      <a:srgbClr val="0000FF"/>
                    </a:solidFill>
                  </a:endParaRPr>
                </a:p>
              </p:txBody>
            </p:sp>
            <p:sp>
              <p:nvSpPr>
                <p:cNvPr id="16439" name="Rectangle 75"/>
                <p:cNvSpPr/>
                <p:nvPr/>
              </p:nvSpPr>
              <p:spPr>
                <a:xfrm>
                  <a:off x="0" y="3072"/>
                  <a:ext cx="1919"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grpSp>
            <p:nvGrpSpPr>
              <p:cNvPr id="16414" name="Group 78"/>
              <p:cNvGrpSpPr/>
              <p:nvPr/>
            </p:nvGrpSpPr>
            <p:grpSpPr>
              <a:xfrm>
                <a:off x="1919" y="3072"/>
                <a:ext cx="1920" cy="384"/>
                <a:chOff x="1919" y="3072"/>
                <a:chExt cx="1920" cy="384"/>
              </a:xfrm>
            </p:grpSpPr>
            <p:sp>
              <p:nvSpPr>
                <p:cNvPr id="16436" name="Rectangle 25"/>
                <p:cNvSpPr/>
                <p:nvPr/>
              </p:nvSpPr>
              <p:spPr>
                <a:xfrm>
                  <a:off x="1962" y="3072"/>
                  <a:ext cx="1834"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0000FF"/>
                      </a:solidFill>
                    </a:rPr>
                    <a:t>        public</a:t>
                  </a:r>
                  <a:endParaRPr lang="en-US" altLang="zh-CN" sz="1800" b="1" dirty="0">
                    <a:solidFill>
                      <a:srgbClr val="0000FF"/>
                    </a:solidFill>
                  </a:endParaRPr>
                </a:p>
                <a:p>
                  <a:pPr marL="0" lvl="0" indent="0">
                    <a:spcBef>
                      <a:spcPct val="0"/>
                    </a:spcBef>
                    <a:buClrTx/>
                    <a:buSzTx/>
                    <a:buFontTx/>
                    <a:buNone/>
                  </a:pPr>
                  <a:endParaRPr lang="en-US" altLang="zh-CN" sz="1800" b="1" dirty="0">
                    <a:solidFill>
                      <a:srgbClr val="0000FF"/>
                    </a:solidFill>
                  </a:endParaRPr>
                </a:p>
              </p:txBody>
            </p:sp>
            <p:sp>
              <p:nvSpPr>
                <p:cNvPr id="16437" name="Rectangle 77"/>
                <p:cNvSpPr/>
                <p:nvPr/>
              </p:nvSpPr>
              <p:spPr>
                <a:xfrm>
                  <a:off x="1919" y="3072"/>
                  <a:ext cx="1920"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grpSp>
            <p:nvGrpSpPr>
              <p:cNvPr id="16415" name="Group 80"/>
              <p:cNvGrpSpPr/>
              <p:nvPr/>
            </p:nvGrpSpPr>
            <p:grpSpPr>
              <a:xfrm>
                <a:off x="3839" y="3072"/>
                <a:ext cx="1920" cy="384"/>
                <a:chOff x="3839" y="3072"/>
                <a:chExt cx="1920" cy="384"/>
              </a:xfrm>
            </p:grpSpPr>
            <p:sp>
              <p:nvSpPr>
                <p:cNvPr id="16434" name="Rectangle 26"/>
                <p:cNvSpPr/>
                <p:nvPr/>
              </p:nvSpPr>
              <p:spPr>
                <a:xfrm>
                  <a:off x="3882" y="3072"/>
                  <a:ext cx="1834"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0000FF"/>
                      </a:solidFill>
                    </a:rPr>
                    <a:t>      protected</a:t>
                  </a:r>
                  <a:endParaRPr lang="en-US" altLang="zh-CN" sz="1800" b="1" dirty="0">
                    <a:solidFill>
                      <a:srgbClr val="0000FF"/>
                    </a:solidFill>
                  </a:endParaRPr>
                </a:p>
                <a:p>
                  <a:pPr marL="0" lvl="0" indent="0">
                    <a:spcBef>
                      <a:spcPct val="0"/>
                    </a:spcBef>
                    <a:buClrTx/>
                    <a:buSzTx/>
                    <a:buFontTx/>
                    <a:buNone/>
                  </a:pPr>
                  <a:endParaRPr lang="en-US" altLang="zh-CN" sz="1800" b="1" dirty="0">
                    <a:solidFill>
                      <a:srgbClr val="0000FF"/>
                    </a:solidFill>
                  </a:endParaRPr>
                </a:p>
              </p:txBody>
            </p:sp>
            <p:sp>
              <p:nvSpPr>
                <p:cNvPr id="16435" name="Rectangle 79"/>
                <p:cNvSpPr/>
                <p:nvPr/>
              </p:nvSpPr>
              <p:spPr>
                <a:xfrm>
                  <a:off x="3839" y="3072"/>
                  <a:ext cx="1920"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grpSp>
            <p:nvGrpSpPr>
              <p:cNvPr id="16416" name="Group 82"/>
              <p:cNvGrpSpPr/>
              <p:nvPr/>
            </p:nvGrpSpPr>
            <p:grpSpPr>
              <a:xfrm>
                <a:off x="0" y="3456"/>
                <a:ext cx="1919" cy="384"/>
                <a:chOff x="0" y="3456"/>
                <a:chExt cx="1919" cy="384"/>
              </a:xfrm>
            </p:grpSpPr>
            <p:sp>
              <p:nvSpPr>
                <p:cNvPr id="16432" name="Rectangle 27"/>
                <p:cNvSpPr/>
                <p:nvPr/>
              </p:nvSpPr>
              <p:spPr>
                <a:xfrm>
                  <a:off x="43" y="3456"/>
                  <a:ext cx="1833"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0000FF"/>
                      </a:solidFill>
                    </a:rPr>
                    <a:t>        protected</a:t>
                  </a:r>
                  <a:endParaRPr lang="en-US" altLang="zh-CN" sz="1800" b="1" dirty="0">
                    <a:solidFill>
                      <a:srgbClr val="0000FF"/>
                    </a:solidFill>
                  </a:endParaRPr>
                </a:p>
              </p:txBody>
            </p:sp>
            <p:sp>
              <p:nvSpPr>
                <p:cNvPr id="16433" name="Rectangle 81"/>
                <p:cNvSpPr/>
                <p:nvPr/>
              </p:nvSpPr>
              <p:spPr>
                <a:xfrm>
                  <a:off x="0" y="3456"/>
                  <a:ext cx="1919"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grpSp>
            <p:nvGrpSpPr>
              <p:cNvPr id="16417" name="Group 84"/>
              <p:cNvGrpSpPr/>
              <p:nvPr/>
            </p:nvGrpSpPr>
            <p:grpSpPr>
              <a:xfrm>
                <a:off x="1919" y="3456"/>
                <a:ext cx="1920" cy="384"/>
                <a:chOff x="1919" y="3456"/>
                <a:chExt cx="1920" cy="384"/>
              </a:xfrm>
            </p:grpSpPr>
            <p:sp>
              <p:nvSpPr>
                <p:cNvPr id="16430" name="Rectangle 28"/>
                <p:cNvSpPr/>
                <p:nvPr/>
              </p:nvSpPr>
              <p:spPr>
                <a:xfrm>
                  <a:off x="1962" y="3456"/>
                  <a:ext cx="1834"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0000FF"/>
                      </a:solidFill>
                    </a:rPr>
                    <a:t>        private</a:t>
                  </a:r>
                  <a:endParaRPr lang="en-US" altLang="zh-CN" sz="1800" b="1" dirty="0">
                    <a:solidFill>
                      <a:srgbClr val="0000FF"/>
                    </a:solidFill>
                  </a:endParaRPr>
                </a:p>
                <a:p>
                  <a:pPr marL="0" lvl="0" indent="0">
                    <a:spcBef>
                      <a:spcPct val="0"/>
                    </a:spcBef>
                    <a:buClrTx/>
                    <a:buSzTx/>
                    <a:buFontTx/>
                    <a:buNone/>
                  </a:pPr>
                  <a:endParaRPr lang="en-US" altLang="zh-CN" sz="1800" b="1" dirty="0">
                    <a:solidFill>
                      <a:srgbClr val="0000FF"/>
                    </a:solidFill>
                  </a:endParaRPr>
                </a:p>
              </p:txBody>
            </p:sp>
            <p:sp>
              <p:nvSpPr>
                <p:cNvPr id="16431" name="Rectangle 83"/>
                <p:cNvSpPr/>
                <p:nvPr/>
              </p:nvSpPr>
              <p:spPr>
                <a:xfrm>
                  <a:off x="1919" y="3456"/>
                  <a:ext cx="1920"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grpSp>
            <p:nvGrpSpPr>
              <p:cNvPr id="16418" name="Group 86"/>
              <p:cNvGrpSpPr/>
              <p:nvPr/>
            </p:nvGrpSpPr>
            <p:grpSpPr>
              <a:xfrm>
                <a:off x="3839" y="3456"/>
                <a:ext cx="1920" cy="384"/>
                <a:chOff x="3839" y="3456"/>
                <a:chExt cx="1920" cy="384"/>
              </a:xfrm>
            </p:grpSpPr>
            <p:sp>
              <p:nvSpPr>
                <p:cNvPr id="16428" name="Rectangle 29"/>
                <p:cNvSpPr/>
                <p:nvPr/>
              </p:nvSpPr>
              <p:spPr>
                <a:xfrm>
                  <a:off x="3882" y="3456"/>
                  <a:ext cx="1834"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0000FF"/>
                      </a:solidFill>
                    </a:rPr>
                    <a:t>      private</a:t>
                  </a:r>
                  <a:endParaRPr lang="en-US" altLang="zh-CN" sz="1800" b="1" dirty="0">
                    <a:solidFill>
                      <a:srgbClr val="0000FF"/>
                    </a:solidFill>
                  </a:endParaRPr>
                </a:p>
                <a:p>
                  <a:pPr marL="0" lvl="0" indent="0">
                    <a:spcBef>
                      <a:spcPct val="0"/>
                    </a:spcBef>
                    <a:buClrTx/>
                    <a:buSzTx/>
                    <a:buFontTx/>
                    <a:buNone/>
                  </a:pPr>
                  <a:endParaRPr lang="en-US" altLang="zh-CN" sz="1800" b="1" dirty="0">
                    <a:solidFill>
                      <a:srgbClr val="0000FF"/>
                    </a:solidFill>
                  </a:endParaRPr>
                </a:p>
              </p:txBody>
            </p:sp>
            <p:sp>
              <p:nvSpPr>
                <p:cNvPr id="16429" name="Rectangle 85"/>
                <p:cNvSpPr/>
                <p:nvPr/>
              </p:nvSpPr>
              <p:spPr>
                <a:xfrm>
                  <a:off x="3839" y="3456"/>
                  <a:ext cx="1920"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grpSp>
            <p:nvGrpSpPr>
              <p:cNvPr id="16419" name="Group 88"/>
              <p:cNvGrpSpPr/>
              <p:nvPr/>
            </p:nvGrpSpPr>
            <p:grpSpPr>
              <a:xfrm>
                <a:off x="0" y="3840"/>
                <a:ext cx="1919" cy="384"/>
                <a:chOff x="0" y="3840"/>
                <a:chExt cx="1919" cy="384"/>
              </a:xfrm>
            </p:grpSpPr>
            <p:sp>
              <p:nvSpPr>
                <p:cNvPr id="16426" name="Rectangle 30"/>
                <p:cNvSpPr/>
                <p:nvPr/>
              </p:nvSpPr>
              <p:spPr>
                <a:xfrm>
                  <a:off x="43" y="3840"/>
                  <a:ext cx="1833"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0000FF"/>
                      </a:solidFill>
                    </a:rPr>
                    <a:t>        protected</a:t>
                  </a:r>
                  <a:endParaRPr lang="en-US" altLang="zh-CN" sz="1800" b="1" dirty="0">
                    <a:solidFill>
                      <a:srgbClr val="0000FF"/>
                    </a:solidFill>
                  </a:endParaRPr>
                </a:p>
              </p:txBody>
            </p:sp>
            <p:sp>
              <p:nvSpPr>
                <p:cNvPr id="16427" name="Rectangle 87"/>
                <p:cNvSpPr/>
                <p:nvPr/>
              </p:nvSpPr>
              <p:spPr>
                <a:xfrm>
                  <a:off x="0" y="3840"/>
                  <a:ext cx="1919"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grpSp>
            <p:nvGrpSpPr>
              <p:cNvPr id="16420" name="Group 90"/>
              <p:cNvGrpSpPr/>
              <p:nvPr/>
            </p:nvGrpSpPr>
            <p:grpSpPr>
              <a:xfrm>
                <a:off x="1919" y="3840"/>
                <a:ext cx="1920" cy="384"/>
                <a:chOff x="1919" y="3840"/>
                <a:chExt cx="1920" cy="384"/>
              </a:xfrm>
            </p:grpSpPr>
            <p:sp>
              <p:nvSpPr>
                <p:cNvPr id="16424" name="Rectangle 31"/>
                <p:cNvSpPr/>
                <p:nvPr/>
              </p:nvSpPr>
              <p:spPr>
                <a:xfrm>
                  <a:off x="1962" y="3840"/>
                  <a:ext cx="1834"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0000FF"/>
                      </a:solidFill>
                    </a:rPr>
                    <a:t>        protected</a:t>
                  </a:r>
                  <a:endParaRPr lang="en-US" altLang="zh-CN" sz="1800" b="1" dirty="0">
                    <a:solidFill>
                      <a:srgbClr val="0000FF"/>
                    </a:solidFill>
                  </a:endParaRPr>
                </a:p>
                <a:p>
                  <a:pPr marL="0" lvl="0" indent="0">
                    <a:spcBef>
                      <a:spcPct val="0"/>
                    </a:spcBef>
                    <a:buClrTx/>
                    <a:buSzTx/>
                    <a:buFontTx/>
                    <a:buNone/>
                  </a:pPr>
                  <a:endParaRPr lang="en-US" altLang="zh-CN" sz="1800" b="1" dirty="0">
                    <a:solidFill>
                      <a:srgbClr val="0000FF"/>
                    </a:solidFill>
                  </a:endParaRPr>
                </a:p>
              </p:txBody>
            </p:sp>
            <p:sp>
              <p:nvSpPr>
                <p:cNvPr id="16425" name="Rectangle 89"/>
                <p:cNvSpPr/>
                <p:nvPr/>
              </p:nvSpPr>
              <p:spPr>
                <a:xfrm>
                  <a:off x="1919" y="3840"/>
                  <a:ext cx="1920"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grpSp>
            <p:nvGrpSpPr>
              <p:cNvPr id="16421" name="Group 92"/>
              <p:cNvGrpSpPr/>
              <p:nvPr/>
            </p:nvGrpSpPr>
            <p:grpSpPr>
              <a:xfrm>
                <a:off x="3839" y="3840"/>
                <a:ext cx="1920" cy="384"/>
                <a:chOff x="3839" y="3840"/>
                <a:chExt cx="1920" cy="384"/>
              </a:xfrm>
            </p:grpSpPr>
            <p:sp>
              <p:nvSpPr>
                <p:cNvPr id="16422" name="Rectangle 32"/>
                <p:cNvSpPr/>
                <p:nvPr/>
              </p:nvSpPr>
              <p:spPr>
                <a:xfrm>
                  <a:off x="3882" y="3840"/>
                  <a:ext cx="1834" cy="384"/>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0000FF"/>
                      </a:solidFill>
                    </a:rPr>
                    <a:t>      protected</a:t>
                  </a:r>
                  <a:endParaRPr lang="en-US" altLang="zh-CN" sz="1800" b="1" dirty="0">
                    <a:solidFill>
                      <a:srgbClr val="0000FF"/>
                    </a:solidFill>
                  </a:endParaRPr>
                </a:p>
                <a:p>
                  <a:pPr marL="0" lvl="0" indent="0">
                    <a:spcBef>
                      <a:spcPct val="0"/>
                    </a:spcBef>
                    <a:buClrTx/>
                    <a:buSzTx/>
                    <a:buFontTx/>
                    <a:buNone/>
                  </a:pPr>
                  <a:endParaRPr lang="en-US" altLang="zh-CN" sz="1800" b="1" dirty="0">
                    <a:solidFill>
                      <a:srgbClr val="0000FF"/>
                    </a:solidFill>
                  </a:endParaRPr>
                </a:p>
              </p:txBody>
            </p:sp>
            <p:sp>
              <p:nvSpPr>
                <p:cNvPr id="16423" name="Rectangle 91"/>
                <p:cNvSpPr/>
                <p:nvPr/>
              </p:nvSpPr>
              <p:spPr>
                <a:xfrm>
                  <a:off x="3839" y="3840"/>
                  <a:ext cx="1920" cy="384"/>
                </a:xfrm>
                <a:prstGeom prst="rect">
                  <a:avLst/>
                </a:prstGeom>
                <a:noFill/>
                <a:ln w="7"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grpSp>
        <p:sp>
          <p:nvSpPr>
            <p:cNvPr id="16391" name="Rectangle 94"/>
            <p:cNvSpPr/>
            <p:nvPr/>
          </p:nvSpPr>
          <p:spPr>
            <a:xfrm>
              <a:off x="-3" y="381"/>
              <a:ext cx="5765" cy="3846"/>
            </a:xfrm>
            <a:prstGeom prst="rect">
              <a:avLst/>
            </a:prstGeom>
            <a:noFill/>
            <a:ln w="9525" cap="flat" cmpd="sng">
              <a:solidFill>
                <a:srgbClr val="A0A0A0"/>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grpSp>
      <p:sp>
        <p:nvSpPr>
          <p:cNvPr id="16388" name="文本框 1"/>
          <p:cNvSpPr txBox="1"/>
          <p:nvPr/>
        </p:nvSpPr>
        <p:spPr>
          <a:xfrm>
            <a:off x="2413000" y="1433513"/>
            <a:ext cx="8020050" cy="708025"/>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sz="2000" b="1" dirty="0"/>
              <a:t>原则：</a:t>
            </a:r>
            <a:r>
              <a:rPr lang="en-US" altLang="zh-CN" sz="2000" b="1" dirty="0"/>
              <a:t>1</a:t>
            </a:r>
            <a:r>
              <a:rPr lang="zh-CN" altLang="en-US" sz="2000" b="1" dirty="0"/>
              <a:t>、继承方式和在基类的访问属性进行比较，在派生类的访问属性取两者中限制更严的保护等级。（</a:t>
            </a:r>
            <a:r>
              <a:rPr lang="en-US" altLang="zh-CN" sz="2000" b="1" dirty="0"/>
              <a:t>private&gt;protected&gt;public</a:t>
            </a:r>
            <a:r>
              <a:rPr lang="zh-CN" altLang="en-US" sz="2000" b="1" dirty="0"/>
              <a:t>）</a:t>
            </a:r>
            <a:endParaRPr lang="zh-CN" altLang="en-US" sz="2000" b="1" dirty="0"/>
          </a:p>
        </p:txBody>
      </p:sp>
      <p:sp>
        <p:nvSpPr>
          <p:cNvPr id="2" name="圆角矩形 1"/>
          <p:cNvSpPr/>
          <p:nvPr/>
        </p:nvSpPr>
        <p:spPr>
          <a:xfrm>
            <a:off x="10667683" y="2060258"/>
            <a:ext cx="3059112" cy="4383087"/>
          </a:xfrm>
          <a:prstGeom prst="roundRect">
            <a:avLst>
              <a:gd name="adj" fmla="val 16667"/>
            </a:avLst>
          </a:prstGeom>
          <a:solidFill>
            <a:schemeClr val="accent1"/>
          </a:solidFill>
          <a:ln w="9525" cap="flat" cmpd="sng">
            <a:solidFill>
              <a:schemeClr val="tx1"/>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txBox="1">
            <a:spLocks noChangeArrowheads="1"/>
          </p:cNvSpPr>
          <p:nvPr/>
        </p:nvSpPr>
        <p:spPr>
          <a:xfrm>
            <a:off x="1912938" y="765175"/>
            <a:ext cx="8366125" cy="5226050"/>
          </a:xfrm>
          <a:prstGeom prst="rect">
            <a:avLst/>
          </a:prstGeom>
          <a:ln>
            <a:solidFill>
              <a:schemeClr val="bg1"/>
            </a:solidFill>
            <a:miter lim="800000"/>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9pPr>
          </a:lstStyle>
          <a:p>
            <a:pPr marL="457200" marR="0" lvl="0" indent="-45720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Char char="n"/>
              <a:defRPr/>
            </a:pPr>
            <a:endParaRPr kumimoji="1" lang="en-US" altLang="zh-CN" sz="2800" b="0" i="0" u="none" strike="noStrike" kern="0" cap="none" spc="0" normalizeH="0" baseline="0" noProof="0" dirty="0">
              <a:ln>
                <a:noFill/>
              </a:ln>
              <a:solidFill>
                <a:srgbClr val="000000"/>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defRPr/>
            </a:pPr>
            <a:r>
              <a:rPr kumimoji="1" lang="en-US" altLang="zh-CN" sz="2800" b="1" i="0" u="none" strike="noStrike" kern="0" cap="none" spc="0" normalizeH="0" baseline="0" noProof="0" dirty="0">
                <a:ln>
                  <a:noFill/>
                </a:ln>
                <a:solidFill>
                  <a:srgbClr val="000000"/>
                </a:solidFill>
                <a:effectLst/>
                <a:uLnTx/>
                <a:uFillTx/>
                <a:latin typeface="+mn-lt"/>
                <a:ea typeface="+mn-ea"/>
                <a:cs typeface="+mn-cs"/>
              </a:rPr>
              <a:t>     </a:t>
            </a:r>
            <a:r>
              <a:rPr kumimoji="1" lang="en-US" altLang="zh-CN" sz="2800" b="1" i="0" u="none" strike="noStrike" kern="0" cap="none" spc="0" normalizeH="0" baseline="0" noProof="0" dirty="0">
                <a:ln>
                  <a:noFill/>
                </a:ln>
                <a:solidFill>
                  <a:srgbClr val="663300"/>
                </a:solidFill>
                <a:effectLst/>
                <a:uLnTx/>
                <a:uFillTx/>
                <a:latin typeface="+mn-lt"/>
                <a:ea typeface="+mn-ea"/>
                <a:cs typeface="+mn-cs"/>
              </a:rPr>
              <a:t>2.     </a:t>
            </a:r>
            <a:r>
              <a:rPr kumimoji="1" lang="zh-CN" altLang="en-US" sz="2800" b="1" i="0" u="none" strike="noStrike" kern="0" cap="none" spc="0" normalizeH="0" baseline="0" noProof="0" dirty="0">
                <a:ln>
                  <a:noFill/>
                </a:ln>
                <a:solidFill>
                  <a:srgbClr val="663300"/>
                </a:solidFill>
                <a:effectLst/>
                <a:uLnTx/>
                <a:uFillTx/>
                <a:latin typeface="+mn-lt"/>
                <a:ea typeface="+mn-ea"/>
                <a:cs typeface="+mn-cs"/>
              </a:rPr>
              <a:t>访问属性的保护性</a:t>
            </a:r>
            <a:endParaRPr kumimoji="1" lang="en-US" altLang="zh-CN" sz="2800" b="1" i="0" u="none" strike="noStrike" kern="0" cap="none" spc="0" normalizeH="0" baseline="0" noProof="0" dirty="0">
              <a:ln>
                <a:noFill/>
              </a:ln>
              <a:solidFill>
                <a:srgbClr val="000000"/>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defRPr/>
            </a:pPr>
            <a:r>
              <a:rPr kumimoji="1" lang="en-US" altLang="zh-CN" sz="2800" b="1" i="0" u="none" strike="noStrike" kern="0" cap="none" spc="0" normalizeH="0" baseline="0" noProof="0" dirty="0">
                <a:ln>
                  <a:noFill/>
                </a:ln>
                <a:solidFill>
                  <a:srgbClr val="000000"/>
                </a:solidFill>
                <a:effectLst/>
                <a:uLnTx/>
                <a:uFillTx/>
                <a:latin typeface="+mn-lt"/>
                <a:ea typeface="+mn-ea"/>
                <a:cs typeface="+mn-cs"/>
              </a:rPr>
              <a:t>    </a:t>
            </a:r>
            <a:r>
              <a:rPr kumimoji="1" lang="zh-CN" altLang="en-US" sz="2800" b="1" i="0" u="none" strike="noStrike" kern="0" cap="none" spc="0" normalizeH="0" baseline="0" noProof="0" dirty="0">
                <a:ln>
                  <a:noFill/>
                </a:ln>
                <a:solidFill>
                  <a:srgbClr val="000000"/>
                </a:solidFill>
                <a:effectLst/>
                <a:uLnTx/>
                <a:uFillTx/>
                <a:latin typeface="+mn-lt"/>
                <a:ea typeface="+mn-ea"/>
                <a:cs typeface="+mn-cs"/>
              </a:rPr>
              <a:t> </a:t>
            </a:r>
            <a:r>
              <a:rPr kumimoji="1" lang="en-US" altLang="zh-CN" sz="2800" b="1" i="0" u="none" strike="noStrike" kern="0" cap="none" spc="0" normalizeH="0" baseline="0" noProof="0" dirty="0">
                <a:ln>
                  <a:noFill/>
                </a:ln>
                <a:solidFill>
                  <a:srgbClr val="000000"/>
                </a:solidFill>
                <a:effectLst/>
                <a:uLnTx/>
                <a:uFillTx/>
                <a:latin typeface="+mn-lt"/>
                <a:ea typeface="+mn-ea"/>
                <a:cs typeface="+mn-cs"/>
              </a:rPr>
              <a:t>public</a:t>
            </a:r>
            <a:r>
              <a:rPr kumimoji="1" lang="zh-CN" altLang="en-US" sz="2800" b="1" i="0" u="none" strike="noStrike" kern="0" cap="none" spc="0" normalizeH="0" baseline="0" noProof="0" dirty="0">
                <a:ln>
                  <a:noFill/>
                </a:ln>
                <a:solidFill>
                  <a:srgbClr val="000000"/>
                </a:solidFill>
                <a:effectLst/>
                <a:uLnTx/>
                <a:uFillTx/>
                <a:latin typeface="+mn-lt"/>
                <a:ea typeface="+mn-ea"/>
                <a:cs typeface="+mn-cs"/>
              </a:rPr>
              <a:t>成员：内部可访问，可对象访问。（可内可外）</a:t>
            </a:r>
            <a:r>
              <a:rPr kumimoji="1" lang="en-US" altLang="zh-CN" sz="2800" b="1" i="0" u="none" strike="noStrike" kern="0" cap="none" spc="0" normalizeH="0" baseline="0" noProof="0" dirty="0">
                <a:ln>
                  <a:noFill/>
                </a:ln>
                <a:solidFill>
                  <a:srgbClr val="000000"/>
                </a:solidFill>
                <a:effectLst/>
                <a:uLnTx/>
                <a:uFillTx/>
                <a:latin typeface="+mn-lt"/>
                <a:ea typeface="+mn-ea"/>
                <a:cs typeface="+mn-cs"/>
              </a:rPr>
              <a:t> </a:t>
            </a:r>
            <a:endParaRPr kumimoji="1" lang="en-US" altLang="zh-CN" sz="2800" b="1" i="0" u="none" strike="noStrike" kern="0" cap="none" spc="0" normalizeH="0" baseline="0" noProof="0" dirty="0">
              <a:ln>
                <a:noFill/>
              </a:ln>
              <a:solidFill>
                <a:srgbClr val="000000"/>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defRPr/>
            </a:pPr>
            <a:r>
              <a:rPr kumimoji="1" lang="en-US" altLang="zh-CN" sz="2800" b="1" i="0" u="none" strike="noStrike" kern="0" cap="none" spc="0" normalizeH="0" baseline="0" noProof="0" dirty="0">
                <a:ln>
                  <a:noFill/>
                </a:ln>
                <a:solidFill>
                  <a:srgbClr val="000000"/>
                </a:solidFill>
                <a:effectLst/>
                <a:uLnTx/>
                <a:uFillTx/>
                <a:latin typeface="+mn-lt"/>
                <a:ea typeface="+mn-ea"/>
                <a:cs typeface="+mn-cs"/>
              </a:rPr>
              <a:t>    private</a:t>
            </a:r>
            <a:r>
              <a:rPr kumimoji="1" lang="zh-CN" altLang="en-US" sz="2800" b="1" i="0" u="none" strike="noStrike" kern="0" cap="none" spc="0" normalizeH="0" baseline="0" noProof="0" dirty="0">
                <a:ln>
                  <a:noFill/>
                </a:ln>
                <a:solidFill>
                  <a:srgbClr val="000000"/>
                </a:solidFill>
                <a:effectLst/>
                <a:uLnTx/>
                <a:uFillTx/>
                <a:latin typeface="+mn-lt"/>
                <a:ea typeface="+mn-ea"/>
                <a:cs typeface="+mn-cs"/>
              </a:rPr>
              <a:t>成员和</a:t>
            </a:r>
            <a:r>
              <a:rPr kumimoji="1" lang="en-US" altLang="zh-CN" sz="2800" b="1" i="0" u="none" strike="noStrike" kern="0" cap="none" spc="0" normalizeH="0" baseline="0" noProof="0" dirty="0">
                <a:ln>
                  <a:noFill/>
                </a:ln>
                <a:solidFill>
                  <a:srgbClr val="000000"/>
                </a:solidFill>
                <a:effectLst/>
                <a:uLnTx/>
                <a:uFillTx/>
                <a:latin typeface="+mn-lt"/>
                <a:ea typeface="+mn-ea"/>
                <a:cs typeface="+mn-cs"/>
              </a:rPr>
              <a:t>protected</a:t>
            </a:r>
            <a:r>
              <a:rPr kumimoji="1" lang="zh-CN" altLang="en-US" sz="2800" b="1" i="0" u="none" strike="noStrike" kern="0" cap="none" spc="0" normalizeH="0" baseline="0" noProof="0" dirty="0">
                <a:ln>
                  <a:noFill/>
                </a:ln>
                <a:solidFill>
                  <a:srgbClr val="000000"/>
                </a:solidFill>
                <a:effectLst/>
                <a:uLnTx/>
                <a:uFillTx/>
                <a:latin typeface="+mn-lt"/>
                <a:ea typeface="+mn-ea"/>
                <a:cs typeface="+mn-cs"/>
              </a:rPr>
              <a:t>成员：可内部访问（定义类时由成员访问），不可对象访问。（可内不可外）</a:t>
            </a:r>
            <a:endParaRPr kumimoji="1" lang="en-US" altLang="zh-CN" sz="2800" b="1" i="0" u="none" strike="noStrike" kern="0" cap="none" spc="0" normalizeH="0" baseline="0" noProof="0" dirty="0">
              <a:ln>
                <a:noFill/>
              </a:ln>
              <a:solidFill>
                <a:srgbClr val="000000"/>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defRPr/>
            </a:pPr>
            <a:r>
              <a:rPr kumimoji="1" lang="en-US" altLang="zh-CN" sz="2800" b="1" i="0" u="none" strike="noStrike" kern="0" cap="none" spc="0" normalizeH="0" baseline="0" noProof="0" dirty="0">
                <a:ln>
                  <a:noFill/>
                </a:ln>
                <a:solidFill>
                  <a:srgbClr val="000000"/>
                </a:solidFill>
                <a:effectLst/>
                <a:uLnTx/>
                <a:uFillTx/>
                <a:latin typeface="+mn-lt"/>
                <a:ea typeface="+mn-ea"/>
                <a:cs typeface="+mn-cs"/>
              </a:rPr>
              <a:t>     private</a:t>
            </a:r>
            <a:r>
              <a:rPr kumimoji="1" lang="zh-CN" altLang="en-US" sz="2800" b="1" i="0" u="none" strike="noStrike" kern="0" cap="none" spc="0" normalizeH="0" baseline="0" noProof="0" dirty="0">
                <a:ln>
                  <a:noFill/>
                </a:ln>
                <a:solidFill>
                  <a:srgbClr val="000000"/>
                </a:solidFill>
                <a:effectLst/>
                <a:uLnTx/>
                <a:uFillTx/>
                <a:latin typeface="+mn-lt"/>
                <a:ea typeface="+mn-ea"/>
                <a:cs typeface="+mn-cs"/>
              </a:rPr>
              <a:t>成员和</a:t>
            </a:r>
            <a:r>
              <a:rPr kumimoji="1" lang="en-US" altLang="zh-CN" sz="2800" b="1" i="0" u="none" strike="noStrike" kern="0" cap="none" spc="0" normalizeH="0" baseline="0" noProof="0" dirty="0">
                <a:ln>
                  <a:noFill/>
                </a:ln>
                <a:solidFill>
                  <a:srgbClr val="000000"/>
                </a:solidFill>
                <a:effectLst/>
                <a:uLnTx/>
                <a:uFillTx/>
                <a:latin typeface="+mn-lt"/>
                <a:ea typeface="+mn-ea"/>
                <a:cs typeface="+mn-cs"/>
              </a:rPr>
              <a:t>protected</a:t>
            </a:r>
            <a:r>
              <a:rPr kumimoji="1" lang="zh-CN" altLang="en-US" sz="2800" b="1" i="0" u="none" strike="noStrike" kern="0" cap="none" spc="0" normalizeH="0" baseline="0" noProof="0" dirty="0">
                <a:ln>
                  <a:noFill/>
                </a:ln>
                <a:solidFill>
                  <a:srgbClr val="000000"/>
                </a:solidFill>
                <a:effectLst/>
                <a:uLnTx/>
                <a:uFillTx/>
                <a:latin typeface="+mn-lt"/>
                <a:ea typeface="+mn-ea"/>
                <a:cs typeface="+mn-cs"/>
              </a:rPr>
              <a:t>成员的区别：派生类不可直接访问继承自基类的</a:t>
            </a:r>
            <a:r>
              <a:rPr kumimoji="1" lang="en-US" altLang="zh-CN" sz="2800" b="1" i="0" u="none" strike="noStrike" kern="0" cap="none" spc="0" normalizeH="0" baseline="0" noProof="0" dirty="0">
                <a:ln>
                  <a:noFill/>
                </a:ln>
                <a:solidFill>
                  <a:srgbClr val="000000"/>
                </a:solidFill>
                <a:effectLst/>
                <a:uLnTx/>
                <a:uFillTx/>
                <a:latin typeface="+mn-lt"/>
                <a:ea typeface="+mn-ea"/>
                <a:cs typeface="+mn-cs"/>
              </a:rPr>
              <a:t>private</a:t>
            </a:r>
            <a:r>
              <a:rPr kumimoji="1" lang="zh-CN" altLang="en-US" sz="2800" b="1" i="0" u="none" strike="noStrike" kern="0" cap="none" spc="0" normalizeH="0" baseline="0" noProof="0" dirty="0">
                <a:ln>
                  <a:noFill/>
                </a:ln>
                <a:solidFill>
                  <a:srgbClr val="000000"/>
                </a:solidFill>
                <a:effectLst/>
                <a:uLnTx/>
                <a:uFillTx/>
                <a:latin typeface="+mn-lt"/>
                <a:ea typeface="+mn-ea"/>
                <a:cs typeface="+mn-cs"/>
              </a:rPr>
              <a:t>成员，但可以内部访问继承自基类的</a:t>
            </a:r>
            <a:r>
              <a:rPr kumimoji="1" lang="en-US" altLang="zh-CN" sz="2800" b="1" i="0" u="none" strike="noStrike" kern="0" cap="none" spc="0" normalizeH="0" baseline="0" noProof="0" dirty="0">
                <a:ln>
                  <a:noFill/>
                </a:ln>
                <a:solidFill>
                  <a:srgbClr val="000000"/>
                </a:solidFill>
                <a:effectLst/>
                <a:uLnTx/>
                <a:uFillTx/>
                <a:latin typeface="+mn-lt"/>
                <a:ea typeface="+mn-ea"/>
                <a:cs typeface="+mn-cs"/>
              </a:rPr>
              <a:t>protected</a:t>
            </a:r>
            <a:r>
              <a:rPr kumimoji="1" lang="zh-CN" altLang="en-US" sz="2800" b="1" i="0" u="none" strike="noStrike" kern="0" cap="none" spc="0" normalizeH="0" baseline="0" noProof="0" dirty="0">
                <a:ln>
                  <a:noFill/>
                </a:ln>
                <a:solidFill>
                  <a:srgbClr val="000000"/>
                </a:solidFill>
                <a:effectLst/>
                <a:uLnTx/>
                <a:uFillTx/>
                <a:latin typeface="+mn-lt"/>
                <a:ea typeface="+mn-ea"/>
                <a:cs typeface="+mn-cs"/>
              </a:rPr>
              <a:t>成员</a:t>
            </a:r>
            <a:endParaRPr kumimoji="1" lang="en-US" altLang="zh-CN" sz="2800" b="1" i="0" u="none" strike="noStrike" kern="0" cap="none" spc="0" normalizeH="0" baseline="0" noProof="0" dirty="0">
              <a:ln>
                <a:noFill/>
              </a:ln>
              <a:solidFill>
                <a:srgbClr val="000000"/>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defRPr/>
            </a:pPr>
            <a:r>
              <a:rPr kumimoji="1" lang="en-US" altLang="zh-CN" sz="2800" b="1" i="0" u="none" strike="noStrike" kern="0" cap="none" spc="0" normalizeH="0" baseline="0" noProof="0" dirty="0">
                <a:ln>
                  <a:noFill/>
                </a:ln>
                <a:solidFill>
                  <a:srgbClr val="000000"/>
                </a:solidFill>
                <a:effectLst/>
                <a:uLnTx/>
                <a:uFillTx/>
                <a:latin typeface="+mn-lt"/>
                <a:ea typeface="+mn-ea"/>
                <a:cs typeface="+mn-cs"/>
              </a:rPr>
              <a:t>     </a:t>
            </a:r>
            <a:endParaRPr kumimoji="1" lang="zh-CN" altLang="en-US" sz="28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3"/>
          <p:cNvSpPr>
            <a:spLocks noGrp="1"/>
          </p:cNvSpPr>
          <p:nvPr>
            <p:ph idx="1"/>
          </p:nvPr>
        </p:nvSpPr>
        <p:spPr>
          <a:xfrm>
            <a:off x="1912938" y="404813"/>
            <a:ext cx="8366125" cy="2663825"/>
          </a:xfrm>
          <a:ln>
            <a:solidFill>
              <a:schemeClr val="bg1">
                <a:alpha val="100000"/>
              </a:schemeClr>
            </a:solidFill>
            <a:miter lim="800000"/>
          </a:ln>
        </p:spPr>
        <p:txBody>
          <a:bodyPr vert="horz" wrap="square" lIns="91440" tIns="45720" rIns="91440" bIns="45720" anchor="t" anchorCtr="0"/>
          <a:p>
            <a:pPr eaLnBrk="1" hangingPunct="1"/>
            <a:endParaRPr lang="en-US" altLang="zh-CN" sz="2800" dirty="0">
              <a:solidFill>
                <a:srgbClr val="000000"/>
              </a:solidFill>
            </a:endParaRPr>
          </a:p>
          <a:p>
            <a:pPr algn="just" eaLnBrk="1" hangingPunct="1">
              <a:buNone/>
            </a:pPr>
            <a:r>
              <a:rPr lang="en-US" altLang="zh-CN" sz="2800" b="1" dirty="0">
                <a:solidFill>
                  <a:srgbClr val="000000"/>
                </a:solidFill>
              </a:rPr>
              <a:t>     </a:t>
            </a:r>
            <a:r>
              <a:rPr lang="en-US" altLang="zh-CN" sz="2800" b="1" dirty="0">
                <a:solidFill>
                  <a:srgbClr val="663300"/>
                </a:solidFill>
              </a:rPr>
              <a:t>3.    </a:t>
            </a:r>
            <a:r>
              <a:rPr lang="zh-CN" altLang="en-US" sz="2800" b="1" dirty="0">
                <a:solidFill>
                  <a:srgbClr val="663300"/>
                </a:solidFill>
              </a:rPr>
              <a:t>基类的</a:t>
            </a:r>
            <a:r>
              <a:rPr lang="en-US" altLang="zh-CN" sz="2800" b="1" dirty="0">
                <a:solidFill>
                  <a:srgbClr val="000000"/>
                </a:solidFill>
              </a:rPr>
              <a:t>private</a:t>
            </a:r>
            <a:r>
              <a:rPr lang="zh-CN" altLang="en-US" sz="2800" b="1" dirty="0">
                <a:solidFill>
                  <a:srgbClr val="663300"/>
                </a:solidFill>
              </a:rPr>
              <a:t>成员</a:t>
            </a:r>
            <a:r>
              <a:rPr lang="zh-CN" altLang="en-US" sz="2800" b="1" dirty="0">
                <a:solidFill>
                  <a:srgbClr val="000000"/>
                </a:solidFill>
              </a:rPr>
              <a:t>             </a:t>
            </a:r>
            <a:endParaRPr lang="en-US" altLang="zh-CN" sz="2800" b="1" dirty="0">
              <a:solidFill>
                <a:srgbClr val="000000"/>
              </a:solidFill>
            </a:endParaRPr>
          </a:p>
          <a:p>
            <a:pPr algn="just" eaLnBrk="1" hangingPunct="1">
              <a:buNone/>
            </a:pPr>
            <a:r>
              <a:rPr lang="en-US" altLang="zh-CN" sz="2800" b="1" dirty="0">
                <a:solidFill>
                  <a:srgbClr val="000000"/>
                </a:solidFill>
              </a:rPr>
              <a:t>      </a:t>
            </a:r>
            <a:r>
              <a:rPr lang="zh-CN" altLang="en-US" sz="2800" b="1" dirty="0">
                <a:solidFill>
                  <a:srgbClr val="000000"/>
                </a:solidFill>
              </a:rPr>
              <a:t>基类的</a:t>
            </a:r>
            <a:r>
              <a:rPr lang="en-US" altLang="zh-CN" sz="2800" b="1" dirty="0">
                <a:solidFill>
                  <a:srgbClr val="000000"/>
                </a:solidFill>
              </a:rPr>
              <a:t>private</a:t>
            </a:r>
            <a:r>
              <a:rPr lang="zh-CN" altLang="en-US" sz="2800" b="1" dirty="0">
                <a:solidFill>
                  <a:srgbClr val="000000"/>
                </a:solidFill>
              </a:rPr>
              <a:t>成员，无论什么继承方式，继承后仍为</a:t>
            </a:r>
            <a:r>
              <a:rPr lang="en-US" altLang="zh-CN" sz="2800" b="1" dirty="0">
                <a:solidFill>
                  <a:srgbClr val="000000"/>
                </a:solidFill>
              </a:rPr>
              <a:t>private</a:t>
            </a:r>
            <a:r>
              <a:rPr lang="zh-CN" altLang="en-US" sz="2800" b="1" dirty="0">
                <a:solidFill>
                  <a:srgbClr val="000000"/>
                </a:solidFill>
              </a:rPr>
              <a:t>，但在派生类的内部和外部均不可直接访问，只能通过基类的</a:t>
            </a:r>
            <a:r>
              <a:rPr lang="en-US" altLang="zh-CN" sz="2800" b="1" dirty="0">
                <a:solidFill>
                  <a:srgbClr val="000000"/>
                </a:solidFill>
              </a:rPr>
              <a:t>public</a:t>
            </a:r>
            <a:r>
              <a:rPr lang="zh-CN" altLang="en-US" sz="2800" b="1" dirty="0">
                <a:solidFill>
                  <a:srgbClr val="000000"/>
                </a:solidFill>
              </a:rPr>
              <a:t>方法间接访问。</a:t>
            </a:r>
            <a:endParaRPr lang="zh-CN" altLang="en-US" sz="2800" dirty="0">
              <a:solidFill>
                <a:srgbClr val="000000"/>
              </a:solidFill>
            </a:endParaRPr>
          </a:p>
        </p:txBody>
      </p:sp>
      <p:sp>
        <p:nvSpPr>
          <p:cNvPr id="18435" name="文本框 1"/>
          <p:cNvSpPr txBox="1"/>
          <p:nvPr/>
        </p:nvSpPr>
        <p:spPr>
          <a:xfrm>
            <a:off x="2495550" y="3068638"/>
            <a:ext cx="1639888" cy="369887"/>
          </a:xfrm>
          <a:prstGeom prst="rect">
            <a:avLst/>
          </a:prstGeom>
          <a:noFill/>
          <a:ln w="9525">
            <a:noFill/>
          </a:ln>
        </p:spPr>
        <p:txBody>
          <a:bodyPr wrap="none">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sz="1800" b="1" dirty="0"/>
              <a:t>基类访问属性</a:t>
            </a:r>
            <a:endParaRPr lang="zh-CN" altLang="en-US" sz="1800" b="1" dirty="0"/>
          </a:p>
        </p:txBody>
      </p:sp>
      <p:sp>
        <p:nvSpPr>
          <p:cNvPr id="18436" name="文本框 3"/>
          <p:cNvSpPr txBox="1"/>
          <p:nvPr/>
        </p:nvSpPr>
        <p:spPr>
          <a:xfrm>
            <a:off x="5159375" y="3068638"/>
            <a:ext cx="1223963" cy="369887"/>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sz="1800" b="1" dirty="0"/>
              <a:t>继承方式</a:t>
            </a:r>
            <a:endParaRPr lang="zh-CN" altLang="en-US" sz="1800" b="1" dirty="0"/>
          </a:p>
        </p:txBody>
      </p:sp>
      <p:sp>
        <p:nvSpPr>
          <p:cNvPr id="18437" name="文本框 4"/>
          <p:cNvSpPr txBox="1"/>
          <p:nvPr/>
        </p:nvSpPr>
        <p:spPr>
          <a:xfrm>
            <a:off x="7710488" y="3046413"/>
            <a:ext cx="1811337" cy="368300"/>
          </a:xfrm>
          <a:prstGeom prst="rect">
            <a:avLst/>
          </a:prstGeom>
          <a:noFill/>
          <a:ln w="9525">
            <a:noFill/>
          </a:ln>
        </p:spPr>
        <p:txBody>
          <a:bodyPr wrap="none">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sz="1800" b="1" dirty="0"/>
              <a:t>派生类访问属性</a:t>
            </a:r>
            <a:endParaRPr lang="zh-CN" altLang="en-US" sz="1800" b="1" dirty="0"/>
          </a:p>
        </p:txBody>
      </p:sp>
      <p:sp>
        <p:nvSpPr>
          <p:cNvPr id="18438" name="矩形 2"/>
          <p:cNvSpPr/>
          <p:nvPr/>
        </p:nvSpPr>
        <p:spPr>
          <a:xfrm>
            <a:off x="2640013" y="4365625"/>
            <a:ext cx="1495425" cy="431800"/>
          </a:xfrm>
          <a:prstGeom prst="rect">
            <a:avLst/>
          </a:prstGeom>
          <a:solidFill>
            <a:schemeClr val="accent1"/>
          </a:solidFill>
          <a:ln w="9525" cap="flat" cmpd="sng">
            <a:solidFill>
              <a:schemeClr val="tx1"/>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spcBef>
                <a:spcPct val="0"/>
              </a:spcBef>
              <a:buClrTx/>
              <a:buSzTx/>
              <a:buFontTx/>
              <a:buNone/>
            </a:pPr>
            <a:r>
              <a:rPr lang="en-US" altLang="zh-CN" sz="1800" b="1" dirty="0"/>
              <a:t>private</a:t>
            </a:r>
            <a:endParaRPr lang="zh-CN" altLang="en-US" sz="1800" b="1" dirty="0"/>
          </a:p>
        </p:txBody>
      </p:sp>
      <p:cxnSp>
        <p:nvCxnSpPr>
          <p:cNvPr id="18439" name="直接箭头连接符 7"/>
          <p:cNvCxnSpPr>
            <a:stCxn id="18438" idx="3"/>
          </p:cNvCxnSpPr>
          <p:nvPr/>
        </p:nvCxnSpPr>
        <p:spPr>
          <a:xfrm flipV="1">
            <a:off x="4135438" y="4076700"/>
            <a:ext cx="952500" cy="504825"/>
          </a:xfrm>
          <a:prstGeom prst="straightConnector1">
            <a:avLst/>
          </a:prstGeom>
          <a:ln w="9525" cap="flat" cmpd="sng">
            <a:solidFill>
              <a:schemeClr val="tx1"/>
            </a:solidFill>
            <a:prstDash val="solid"/>
            <a:miter/>
            <a:headEnd type="none" w="med" len="med"/>
            <a:tailEnd type="triangle" w="med" len="med"/>
          </a:ln>
        </p:spPr>
      </p:cxnSp>
      <p:cxnSp>
        <p:nvCxnSpPr>
          <p:cNvPr id="18440" name="直接箭头连接符 11"/>
          <p:cNvCxnSpPr>
            <a:stCxn id="18438" idx="3"/>
          </p:cNvCxnSpPr>
          <p:nvPr/>
        </p:nvCxnSpPr>
        <p:spPr>
          <a:xfrm>
            <a:off x="4135438" y="4581525"/>
            <a:ext cx="952500" cy="0"/>
          </a:xfrm>
          <a:prstGeom prst="straightConnector1">
            <a:avLst/>
          </a:prstGeom>
          <a:ln w="9525" cap="flat" cmpd="sng">
            <a:solidFill>
              <a:schemeClr val="tx1"/>
            </a:solidFill>
            <a:prstDash val="solid"/>
            <a:miter/>
            <a:headEnd type="none" w="med" len="med"/>
            <a:tailEnd type="triangle" w="med" len="med"/>
          </a:ln>
        </p:spPr>
      </p:cxnSp>
      <p:cxnSp>
        <p:nvCxnSpPr>
          <p:cNvPr id="18441" name="直接箭头连接符 13"/>
          <p:cNvCxnSpPr>
            <a:stCxn id="18438" idx="3"/>
          </p:cNvCxnSpPr>
          <p:nvPr/>
        </p:nvCxnSpPr>
        <p:spPr>
          <a:xfrm>
            <a:off x="4135438" y="4581525"/>
            <a:ext cx="952500" cy="647700"/>
          </a:xfrm>
          <a:prstGeom prst="straightConnector1">
            <a:avLst/>
          </a:prstGeom>
          <a:ln w="9525" cap="flat" cmpd="sng">
            <a:solidFill>
              <a:schemeClr val="tx1"/>
            </a:solidFill>
            <a:prstDash val="solid"/>
            <a:miter/>
            <a:headEnd type="none" w="med" len="med"/>
            <a:tailEnd type="triangle" w="med" len="med"/>
          </a:ln>
        </p:spPr>
      </p:cxnSp>
      <p:sp>
        <p:nvSpPr>
          <p:cNvPr id="18442" name="文本框 15"/>
          <p:cNvSpPr txBox="1"/>
          <p:nvPr/>
        </p:nvSpPr>
        <p:spPr>
          <a:xfrm>
            <a:off x="5178425" y="3892550"/>
            <a:ext cx="1223963" cy="369888"/>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t>public</a:t>
            </a:r>
            <a:endParaRPr lang="zh-CN" altLang="en-US" sz="1800" b="1" dirty="0"/>
          </a:p>
        </p:txBody>
      </p:sp>
      <p:sp>
        <p:nvSpPr>
          <p:cNvPr id="18443" name="文本框 16"/>
          <p:cNvSpPr txBox="1"/>
          <p:nvPr/>
        </p:nvSpPr>
        <p:spPr>
          <a:xfrm>
            <a:off x="5157788" y="4346575"/>
            <a:ext cx="1223962" cy="369888"/>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t>protected</a:t>
            </a:r>
            <a:endParaRPr lang="zh-CN" altLang="en-US" sz="1800" b="1" dirty="0"/>
          </a:p>
        </p:txBody>
      </p:sp>
      <p:sp>
        <p:nvSpPr>
          <p:cNvPr id="18444" name="文本框 17"/>
          <p:cNvSpPr txBox="1"/>
          <p:nvPr/>
        </p:nvSpPr>
        <p:spPr>
          <a:xfrm>
            <a:off x="5146675" y="4986338"/>
            <a:ext cx="1223963" cy="368300"/>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t>private</a:t>
            </a:r>
            <a:endParaRPr lang="zh-CN" altLang="en-US" sz="1800" b="1" dirty="0"/>
          </a:p>
        </p:txBody>
      </p:sp>
      <p:cxnSp>
        <p:nvCxnSpPr>
          <p:cNvPr id="18445" name="直接箭头连接符 18"/>
          <p:cNvCxnSpPr/>
          <p:nvPr/>
        </p:nvCxnSpPr>
        <p:spPr>
          <a:xfrm>
            <a:off x="6024563" y="4076700"/>
            <a:ext cx="1439862" cy="504825"/>
          </a:xfrm>
          <a:prstGeom prst="straightConnector1">
            <a:avLst/>
          </a:prstGeom>
          <a:ln w="9525" cap="flat" cmpd="sng">
            <a:solidFill>
              <a:schemeClr val="tx1"/>
            </a:solidFill>
            <a:prstDash val="solid"/>
            <a:miter/>
            <a:headEnd type="none" w="med" len="med"/>
            <a:tailEnd type="triangle" w="med" len="med"/>
          </a:ln>
        </p:spPr>
      </p:cxnSp>
      <p:cxnSp>
        <p:nvCxnSpPr>
          <p:cNvPr id="18446" name="直接箭头连接符 20"/>
          <p:cNvCxnSpPr/>
          <p:nvPr/>
        </p:nvCxnSpPr>
        <p:spPr>
          <a:xfrm>
            <a:off x="6167438" y="4581525"/>
            <a:ext cx="1296987" cy="34925"/>
          </a:xfrm>
          <a:prstGeom prst="straightConnector1">
            <a:avLst/>
          </a:prstGeom>
          <a:ln w="9525" cap="flat" cmpd="sng">
            <a:solidFill>
              <a:schemeClr val="tx1"/>
            </a:solidFill>
            <a:prstDash val="solid"/>
            <a:miter/>
            <a:headEnd type="none" w="med" len="med"/>
            <a:tailEnd type="triangle" w="med" len="med"/>
          </a:ln>
        </p:spPr>
      </p:cxnSp>
      <p:cxnSp>
        <p:nvCxnSpPr>
          <p:cNvPr id="18447" name="直接箭头连接符 22"/>
          <p:cNvCxnSpPr/>
          <p:nvPr/>
        </p:nvCxnSpPr>
        <p:spPr>
          <a:xfrm flipV="1">
            <a:off x="6096000" y="4667250"/>
            <a:ext cx="1368425" cy="603250"/>
          </a:xfrm>
          <a:prstGeom prst="straightConnector1">
            <a:avLst/>
          </a:prstGeom>
          <a:ln w="9525" cap="flat" cmpd="sng">
            <a:solidFill>
              <a:schemeClr val="tx1"/>
            </a:solidFill>
            <a:prstDash val="solid"/>
            <a:miter/>
            <a:headEnd type="none" w="med" len="med"/>
            <a:tailEnd type="triangle" w="med" len="med"/>
          </a:ln>
        </p:spPr>
      </p:cxnSp>
      <p:sp>
        <p:nvSpPr>
          <p:cNvPr id="18448" name="矩形 24"/>
          <p:cNvSpPr/>
          <p:nvPr/>
        </p:nvSpPr>
        <p:spPr>
          <a:xfrm>
            <a:off x="7666038" y="4365625"/>
            <a:ext cx="2533650" cy="431800"/>
          </a:xfrm>
          <a:prstGeom prst="rect">
            <a:avLst/>
          </a:prstGeom>
          <a:solidFill>
            <a:schemeClr val="accent1"/>
          </a:solidFill>
          <a:ln w="9525" cap="flat" cmpd="sng">
            <a:solidFill>
              <a:schemeClr val="tx1"/>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spcBef>
                <a:spcPct val="0"/>
              </a:spcBef>
              <a:buClrTx/>
              <a:buSzTx/>
              <a:buFontTx/>
              <a:buNone/>
            </a:pPr>
            <a:r>
              <a:rPr lang="en-US" altLang="zh-CN" sz="1800" b="1" dirty="0"/>
              <a:t>Private(</a:t>
            </a:r>
            <a:r>
              <a:rPr lang="zh-CN" altLang="en-US" sz="1800" b="1" dirty="0"/>
              <a:t>但不可直接访问</a:t>
            </a:r>
            <a:r>
              <a:rPr lang="en-US" altLang="zh-CN" sz="1800" b="1" dirty="0"/>
              <a:t>)</a:t>
            </a:r>
            <a:endParaRPr lang="zh-CN" altLang="en-US" sz="1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3"/>
          <p:cNvSpPr>
            <a:spLocks noGrp="1"/>
          </p:cNvSpPr>
          <p:nvPr>
            <p:ph idx="1"/>
          </p:nvPr>
        </p:nvSpPr>
        <p:spPr>
          <a:xfrm>
            <a:off x="1912938" y="404813"/>
            <a:ext cx="8366125" cy="2663825"/>
          </a:xfrm>
          <a:ln>
            <a:solidFill>
              <a:schemeClr val="bg1">
                <a:alpha val="100000"/>
              </a:schemeClr>
            </a:solidFill>
            <a:miter lim="800000"/>
          </a:ln>
        </p:spPr>
        <p:txBody>
          <a:bodyPr vert="horz" wrap="square" lIns="91440" tIns="45720" rIns="91440" bIns="45720" anchor="t" anchorCtr="0"/>
          <a:p>
            <a:pPr eaLnBrk="1" hangingPunct="1"/>
            <a:endParaRPr lang="en-US" altLang="zh-CN" sz="2800" dirty="0">
              <a:solidFill>
                <a:srgbClr val="000000"/>
              </a:solidFill>
            </a:endParaRPr>
          </a:p>
          <a:p>
            <a:pPr algn="just" eaLnBrk="1" hangingPunct="1">
              <a:buNone/>
            </a:pPr>
            <a:r>
              <a:rPr lang="en-US" altLang="zh-CN" sz="2800" b="1" dirty="0">
                <a:solidFill>
                  <a:srgbClr val="000000"/>
                </a:solidFill>
              </a:rPr>
              <a:t>     </a:t>
            </a:r>
            <a:r>
              <a:rPr lang="en-US" altLang="zh-CN" sz="2800" b="1" dirty="0">
                <a:solidFill>
                  <a:srgbClr val="663300"/>
                </a:solidFill>
              </a:rPr>
              <a:t>4.    </a:t>
            </a:r>
            <a:r>
              <a:rPr lang="zh-CN" altLang="en-US" sz="2800" b="1" dirty="0">
                <a:solidFill>
                  <a:srgbClr val="663300"/>
                </a:solidFill>
              </a:rPr>
              <a:t>继承方式</a:t>
            </a:r>
            <a:endParaRPr lang="en-US" altLang="zh-CN" sz="2800" b="1" dirty="0">
              <a:solidFill>
                <a:srgbClr val="000000"/>
              </a:solidFill>
            </a:endParaRPr>
          </a:p>
          <a:p>
            <a:pPr algn="just" eaLnBrk="1" hangingPunct="1">
              <a:buNone/>
            </a:pPr>
            <a:r>
              <a:rPr lang="en-US" altLang="zh-CN" sz="2800" b="1" dirty="0">
                <a:solidFill>
                  <a:srgbClr val="000000"/>
                </a:solidFill>
              </a:rPr>
              <a:t>     </a:t>
            </a:r>
            <a:r>
              <a:rPr lang="zh-CN" altLang="en-US" sz="2800" b="1" dirty="0">
                <a:solidFill>
                  <a:srgbClr val="000000"/>
                </a:solidFill>
              </a:rPr>
              <a:t>基类的</a:t>
            </a:r>
            <a:r>
              <a:rPr lang="en-US" altLang="zh-CN" sz="2800" b="1" dirty="0">
                <a:solidFill>
                  <a:srgbClr val="000000"/>
                </a:solidFill>
              </a:rPr>
              <a:t>protect</a:t>
            </a:r>
            <a:r>
              <a:rPr lang="zh-CN" altLang="en-US" sz="2800" b="1" dirty="0">
                <a:solidFill>
                  <a:srgbClr val="000000"/>
                </a:solidFill>
              </a:rPr>
              <a:t>成员和</a:t>
            </a:r>
            <a:r>
              <a:rPr lang="en-US" altLang="zh-CN" sz="2800" b="1" dirty="0">
                <a:solidFill>
                  <a:srgbClr val="000000"/>
                </a:solidFill>
              </a:rPr>
              <a:t>public</a:t>
            </a:r>
            <a:r>
              <a:rPr lang="zh-CN" altLang="en-US" sz="2800" b="1" dirty="0">
                <a:solidFill>
                  <a:srgbClr val="000000"/>
                </a:solidFill>
              </a:rPr>
              <a:t>成员，保护继承和私有继承的区别主要体现在再次派生。</a:t>
            </a:r>
            <a:endParaRPr lang="zh-CN" altLang="en-US" sz="2800" dirty="0">
              <a:solidFill>
                <a:srgbClr val="000000"/>
              </a:solidFill>
            </a:endParaRPr>
          </a:p>
        </p:txBody>
      </p:sp>
      <p:sp>
        <p:nvSpPr>
          <p:cNvPr id="19459" name="文本框 19"/>
          <p:cNvSpPr txBox="1"/>
          <p:nvPr/>
        </p:nvSpPr>
        <p:spPr>
          <a:xfrm>
            <a:off x="911225" y="3163888"/>
            <a:ext cx="1639888" cy="368300"/>
          </a:xfrm>
          <a:prstGeom prst="rect">
            <a:avLst/>
          </a:prstGeom>
          <a:noFill/>
          <a:ln w="9525">
            <a:noFill/>
          </a:ln>
        </p:spPr>
        <p:txBody>
          <a:bodyPr wrap="none">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sz="1800" b="1" dirty="0"/>
              <a:t>基类访问属性</a:t>
            </a:r>
            <a:endParaRPr lang="zh-CN" altLang="en-US" sz="1800" b="1" dirty="0"/>
          </a:p>
        </p:txBody>
      </p:sp>
      <p:sp>
        <p:nvSpPr>
          <p:cNvPr id="19460" name="文本框 21"/>
          <p:cNvSpPr txBox="1"/>
          <p:nvPr/>
        </p:nvSpPr>
        <p:spPr>
          <a:xfrm>
            <a:off x="2973388" y="3163888"/>
            <a:ext cx="1225550" cy="368300"/>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sz="1800" b="1" dirty="0"/>
              <a:t>继承方式</a:t>
            </a:r>
            <a:endParaRPr lang="zh-CN" altLang="en-US" sz="1800" b="1" dirty="0"/>
          </a:p>
        </p:txBody>
      </p:sp>
      <p:sp>
        <p:nvSpPr>
          <p:cNvPr id="19461" name="文本框 23"/>
          <p:cNvSpPr txBox="1"/>
          <p:nvPr/>
        </p:nvSpPr>
        <p:spPr>
          <a:xfrm>
            <a:off x="5189538" y="3163888"/>
            <a:ext cx="1811337" cy="368300"/>
          </a:xfrm>
          <a:prstGeom prst="rect">
            <a:avLst/>
          </a:prstGeom>
          <a:noFill/>
          <a:ln w="9525">
            <a:noFill/>
          </a:ln>
        </p:spPr>
        <p:txBody>
          <a:bodyPr wrap="none">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sz="1800" b="1" dirty="0"/>
              <a:t>派生类访问属性</a:t>
            </a:r>
            <a:endParaRPr lang="zh-CN" altLang="en-US" sz="1800" b="1" dirty="0"/>
          </a:p>
        </p:txBody>
      </p:sp>
      <p:sp>
        <p:nvSpPr>
          <p:cNvPr id="19462" name="矩形 25"/>
          <p:cNvSpPr/>
          <p:nvPr/>
        </p:nvSpPr>
        <p:spPr>
          <a:xfrm>
            <a:off x="2841625" y="3783013"/>
            <a:ext cx="1495425" cy="431800"/>
          </a:xfrm>
          <a:prstGeom prst="rect">
            <a:avLst/>
          </a:prstGeom>
          <a:solidFill>
            <a:schemeClr val="accent1"/>
          </a:solidFill>
          <a:ln w="9525" cap="flat" cmpd="sng">
            <a:solidFill>
              <a:schemeClr val="tx1"/>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spcBef>
                <a:spcPct val="0"/>
              </a:spcBef>
              <a:buClrTx/>
              <a:buSzTx/>
              <a:buFontTx/>
              <a:buNone/>
            </a:pPr>
            <a:r>
              <a:rPr lang="en-US" altLang="zh-CN" sz="1800" b="1" dirty="0"/>
              <a:t>protected</a:t>
            </a:r>
            <a:endParaRPr lang="zh-CN" altLang="en-US" sz="1800" b="1" dirty="0"/>
          </a:p>
        </p:txBody>
      </p:sp>
      <p:cxnSp>
        <p:nvCxnSpPr>
          <p:cNvPr id="20487" name="直接箭头连接符 26"/>
          <p:cNvCxnSpPr>
            <a:endCxn id="19473" idx="1"/>
          </p:cNvCxnSpPr>
          <p:nvPr/>
        </p:nvCxnSpPr>
        <p:spPr bwMode="auto">
          <a:xfrm>
            <a:off x="1558925" y="5589588"/>
            <a:ext cx="1077913" cy="250825"/>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488" name="直接箭头连接符 27"/>
          <p:cNvCxnSpPr>
            <a:cxnSpLocks noChangeShapeType="1"/>
            <a:endCxn id="19462" idx="1"/>
          </p:cNvCxnSpPr>
          <p:nvPr/>
        </p:nvCxnSpPr>
        <p:spPr bwMode="auto">
          <a:xfrm flipV="1">
            <a:off x="2070100" y="3998913"/>
            <a:ext cx="771525" cy="595313"/>
          </a:xfrm>
          <a:prstGeom prst="straightConnector1">
            <a:avLst/>
          </a:prstGeom>
          <a:ln w="9525" cap="flat" cmpd="sng" algn="ctr">
            <a:solidFill>
              <a:srgbClr val="3333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489" name="直接箭头连接符 28"/>
          <p:cNvCxnSpPr>
            <a:cxnSpLocks noChangeShapeType="1"/>
            <a:endCxn id="19462" idx="1"/>
          </p:cNvCxnSpPr>
          <p:nvPr/>
        </p:nvCxnSpPr>
        <p:spPr bwMode="auto">
          <a:xfrm flipV="1">
            <a:off x="1928813" y="3998913"/>
            <a:ext cx="912813" cy="31750"/>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466" name="文本框 29"/>
          <p:cNvSpPr txBox="1"/>
          <p:nvPr/>
        </p:nvSpPr>
        <p:spPr>
          <a:xfrm>
            <a:off x="688975" y="5314950"/>
            <a:ext cx="1223963" cy="369888"/>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t>public</a:t>
            </a:r>
            <a:endParaRPr lang="zh-CN" altLang="en-US" sz="1800" b="1" dirty="0"/>
          </a:p>
        </p:txBody>
      </p:sp>
      <p:sp>
        <p:nvSpPr>
          <p:cNvPr id="19467" name="文本框 30"/>
          <p:cNvSpPr txBox="1"/>
          <p:nvPr/>
        </p:nvSpPr>
        <p:spPr>
          <a:xfrm>
            <a:off x="1039813" y="4408488"/>
            <a:ext cx="1223962" cy="369887"/>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t>protected</a:t>
            </a:r>
            <a:endParaRPr lang="zh-CN" altLang="en-US" sz="1800" b="1" dirty="0"/>
          </a:p>
        </p:txBody>
      </p:sp>
      <p:cxnSp>
        <p:nvCxnSpPr>
          <p:cNvPr id="19468" name="直接箭头连接符 32"/>
          <p:cNvCxnSpPr>
            <a:stCxn id="19462" idx="3"/>
            <a:endCxn id="19472" idx="1"/>
          </p:cNvCxnSpPr>
          <p:nvPr/>
        </p:nvCxnSpPr>
        <p:spPr>
          <a:xfrm>
            <a:off x="4337050" y="3998913"/>
            <a:ext cx="766763" cy="4762"/>
          </a:xfrm>
          <a:prstGeom prst="straightConnector1">
            <a:avLst/>
          </a:prstGeom>
          <a:ln w="9525" cap="flat" cmpd="sng">
            <a:solidFill>
              <a:schemeClr val="tx1"/>
            </a:solidFill>
            <a:prstDash val="solid"/>
            <a:miter/>
            <a:headEnd type="none" w="med" len="med"/>
            <a:tailEnd type="triangle" w="med" len="med"/>
          </a:ln>
        </p:spPr>
      </p:cxnSp>
      <p:cxnSp>
        <p:nvCxnSpPr>
          <p:cNvPr id="20494" name="直接箭头连接符 33"/>
          <p:cNvCxnSpPr>
            <a:endCxn id="19473" idx="1"/>
          </p:cNvCxnSpPr>
          <p:nvPr/>
        </p:nvCxnSpPr>
        <p:spPr bwMode="auto">
          <a:xfrm>
            <a:off x="1843088" y="5818188"/>
            <a:ext cx="793750" cy="22225"/>
          </a:xfrm>
          <a:prstGeom prst="straightConnector1">
            <a:avLst/>
          </a:prstGeom>
          <a:ln w="9525" cap="flat" cmpd="sng" algn="ctr">
            <a:solidFill>
              <a:srgbClr val="0000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470" name="直接箭头连接符 34"/>
          <p:cNvCxnSpPr>
            <a:stCxn id="19473" idx="3"/>
            <a:endCxn id="19471" idx="1"/>
          </p:cNvCxnSpPr>
          <p:nvPr/>
        </p:nvCxnSpPr>
        <p:spPr>
          <a:xfrm>
            <a:off x="4132263" y="5840413"/>
            <a:ext cx="768350" cy="0"/>
          </a:xfrm>
          <a:prstGeom prst="straightConnector1">
            <a:avLst/>
          </a:prstGeom>
          <a:ln w="9525" cap="flat" cmpd="sng">
            <a:solidFill>
              <a:schemeClr val="tx1"/>
            </a:solidFill>
            <a:prstDash val="solid"/>
            <a:miter/>
            <a:headEnd type="none" w="med" len="med"/>
            <a:tailEnd type="triangle" w="med" len="med"/>
          </a:ln>
        </p:spPr>
      </p:cxnSp>
      <p:sp>
        <p:nvSpPr>
          <p:cNvPr id="19471" name="矩形 35"/>
          <p:cNvSpPr/>
          <p:nvPr/>
        </p:nvSpPr>
        <p:spPr>
          <a:xfrm>
            <a:off x="4900613" y="5624513"/>
            <a:ext cx="2535237" cy="431800"/>
          </a:xfrm>
          <a:prstGeom prst="rect">
            <a:avLst/>
          </a:prstGeom>
          <a:solidFill>
            <a:schemeClr val="accent1"/>
          </a:solidFill>
          <a:ln w="9525" cap="flat" cmpd="sng">
            <a:solidFill>
              <a:schemeClr val="tx1"/>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spcBef>
                <a:spcPct val="0"/>
              </a:spcBef>
              <a:buClrTx/>
              <a:buSzTx/>
              <a:buFontTx/>
              <a:buNone/>
            </a:pPr>
            <a:r>
              <a:rPr lang="en-US" altLang="zh-CN" sz="1800" b="1" dirty="0"/>
              <a:t>Private(</a:t>
            </a:r>
            <a:r>
              <a:rPr lang="zh-CN" altLang="en-US" sz="1800" b="1" dirty="0"/>
              <a:t>可内不可外</a:t>
            </a:r>
            <a:r>
              <a:rPr lang="en-US" altLang="zh-CN" sz="1800" b="1" dirty="0"/>
              <a:t>)</a:t>
            </a:r>
            <a:endParaRPr lang="zh-CN" altLang="en-US" sz="1800" b="1" dirty="0"/>
          </a:p>
        </p:txBody>
      </p:sp>
      <p:sp>
        <p:nvSpPr>
          <p:cNvPr id="19472" name="矩形 17"/>
          <p:cNvSpPr/>
          <p:nvPr/>
        </p:nvSpPr>
        <p:spPr>
          <a:xfrm>
            <a:off x="5103813" y="3787775"/>
            <a:ext cx="2533650" cy="431800"/>
          </a:xfrm>
          <a:prstGeom prst="rect">
            <a:avLst/>
          </a:prstGeom>
          <a:solidFill>
            <a:schemeClr val="accent1"/>
          </a:solidFill>
          <a:ln w="9525" cap="flat" cmpd="sng">
            <a:solidFill>
              <a:schemeClr val="tx1"/>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spcBef>
                <a:spcPct val="0"/>
              </a:spcBef>
              <a:buClrTx/>
              <a:buSzTx/>
              <a:buFontTx/>
              <a:buNone/>
            </a:pPr>
            <a:r>
              <a:rPr lang="en-US" altLang="zh-CN" sz="1800" b="1" dirty="0"/>
              <a:t>protected(</a:t>
            </a:r>
            <a:r>
              <a:rPr lang="zh-CN" altLang="en-US" sz="1800" b="1" dirty="0"/>
              <a:t>可内不可外</a:t>
            </a:r>
            <a:r>
              <a:rPr lang="en-US" altLang="zh-CN" sz="1800" b="1" dirty="0"/>
              <a:t>)</a:t>
            </a:r>
            <a:endParaRPr lang="zh-CN" altLang="en-US" sz="1800" b="1" dirty="0"/>
          </a:p>
        </p:txBody>
      </p:sp>
      <p:sp>
        <p:nvSpPr>
          <p:cNvPr id="19473" name="矩形 25"/>
          <p:cNvSpPr/>
          <p:nvPr/>
        </p:nvSpPr>
        <p:spPr>
          <a:xfrm>
            <a:off x="2636838" y="5624513"/>
            <a:ext cx="1495425" cy="431800"/>
          </a:xfrm>
          <a:prstGeom prst="rect">
            <a:avLst/>
          </a:prstGeom>
          <a:solidFill>
            <a:schemeClr val="accent1"/>
          </a:solidFill>
          <a:ln w="9525" cap="flat" cmpd="sng">
            <a:solidFill>
              <a:schemeClr val="tx1"/>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spcBef>
                <a:spcPct val="0"/>
              </a:spcBef>
              <a:buClrTx/>
              <a:buSzTx/>
              <a:buFontTx/>
              <a:buNone/>
            </a:pPr>
            <a:r>
              <a:rPr lang="en-US" altLang="zh-CN" sz="1800" b="1" dirty="0"/>
              <a:t>private</a:t>
            </a:r>
            <a:endParaRPr lang="zh-CN" altLang="en-US" sz="1800" b="1" dirty="0"/>
          </a:p>
        </p:txBody>
      </p:sp>
      <p:sp>
        <p:nvSpPr>
          <p:cNvPr id="19474" name="文本框 23"/>
          <p:cNvSpPr txBox="1"/>
          <p:nvPr/>
        </p:nvSpPr>
        <p:spPr>
          <a:xfrm>
            <a:off x="8759825" y="3068638"/>
            <a:ext cx="1114425" cy="369887"/>
          </a:xfrm>
          <a:prstGeom prst="rect">
            <a:avLst/>
          </a:prstGeom>
          <a:noFill/>
          <a:ln w="9525">
            <a:noFill/>
          </a:ln>
        </p:spPr>
        <p:txBody>
          <a:bodyPr wrap="none">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sz="1800" b="1" dirty="0"/>
              <a:t>再次派生</a:t>
            </a:r>
            <a:endParaRPr lang="zh-CN" altLang="en-US" sz="1800" b="1" dirty="0"/>
          </a:p>
        </p:txBody>
      </p:sp>
      <p:sp>
        <p:nvSpPr>
          <p:cNvPr id="19475" name="矩形 17"/>
          <p:cNvSpPr/>
          <p:nvPr/>
        </p:nvSpPr>
        <p:spPr>
          <a:xfrm>
            <a:off x="8256588" y="3544888"/>
            <a:ext cx="2698750" cy="701675"/>
          </a:xfrm>
          <a:prstGeom prst="rect">
            <a:avLst/>
          </a:prstGeom>
          <a:solidFill>
            <a:schemeClr val="accent1"/>
          </a:solidFill>
          <a:ln w="9525" cap="flat" cmpd="sng">
            <a:solidFill>
              <a:schemeClr val="tx1"/>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spcBef>
                <a:spcPct val="0"/>
              </a:spcBef>
              <a:buClrTx/>
              <a:buSzTx/>
              <a:buFontTx/>
              <a:buNone/>
            </a:pPr>
            <a:r>
              <a:rPr lang="en-US" altLang="zh-CN" sz="1800" b="1" dirty="0"/>
              <a:t>Protected</a:t>
            </a:r>
            <a:r>
              <a:rPr lang="zh-CN" altLang="en-US" sz="1800" b="1" dirty="0"/>
              <a:t>或</a:t>
            </a:r>
            <a:r>
              <a:rPr lang="en-US" altLang="zh-CN" sz="1800" b="1" dirty="0"/>
              <a:t>private</a:t>
            </a:r>
            <a:endParaRPr lang="en-US" altLang="zh-CN" sz="1800" b="1" dirty="0"/>
          </a:p>
          <a:p>
            <a:pPr marL="0" lvl="0" indent="0" algn="ctr" eaLnBrk="1" hangingPunct="1">
              <a:spcBef>
                <a:spcPct val="0"/>
              </a:spcBef>
              <a:buClrTx/>
              <a:buSzTx/>
              <a:buFontTx/>
              <a:buNone/>
            </a:pPr>
            <a:r>
              <a:rPr lang="en-US" altLang="zh-CN" sz="1800" b="1" dirty="0"/>
              <a:t>(</a:t>
            </a:r>
            <a:r>
              <a:rPr lang="zh-CN" altLang="en-US" sz="1800" b="1" dirty="0"/>
              <a:t>可内不可外</a:t>
            </a:r>
            <a:r>
              <a:rPr lang="en-US" altLang="zh-CN" sz="1800" b="1" dirty="0"/>
              <a:t>)</a:t>
            </a:r>
            <a:endParaRPr lang="zh-CN" altLang="en-US" sz="1800" b="1" dirty="0"/>
          </a:p>
        </p:txBody>
      </p:sp>
      <p:cxnSp>
        <p:nvCxnSpPr>
          <p:cNvPr id="19476" name="直接箭头连接符 32"/>
          <p:cNvCxnSpPr/>
          <p:nvPr/>
        </p:nvCxnSpPr>
        <p:spPr>
          <a:xfrm>
            <a:off x="7645400" y="4030663"/>
            <a:ext cx="611188" cy="0"/>
          </a:xfrm>
          <a:prstGeom prst="straightConnector1">
            <a:avLst/>
          </a:prstGeom>
          <a:ln w="9525" cap="flat" cmpd="sng">
            <a:solidFill>
              <a:schemeClr val="tx1"/>
            </a:solidFill>
            <a:prstDash val="solid"/>
            <a:miter/>
            <a:headEnd type="none" w="med" len="med"/>
            <a:tailEnd type="triangle" w="med" len="med"/>
          </a:ln>
        </p:spPr>
      </p:cxnSp>
      <p:sp>
        <p:nvSpPr>
          <p:cNvPr id="19477" name="矩形 17"/>
          <p:cNvSpPr/>
          <p:nvPr/>
        </p:nvSpPr>
        <p:spPr>
          <a:xfrm>
            <a:off x="8032750" y="5467350"/>
            <a:ext cx="2698750" cy="703263"/>
          </a:xfrm>
          <a:prstGeom prst="rect">
            <a:avLst/>
          </a:prstGeom>
          <a:solidFill>
            <a:schemeClr val="accent1"/>
          </a:solidFill>
          <a:ln w="9525" cap="flat" cmpd="sng">
            <a:solidFill>
              <a:schemeClr val="tx1"/>
            </a:solidFill>
            <a:prstDash val="solid"/>
            <a:miter/>
            <a:headEnd type="none" w="med" len="med"/>
            <a:tailEnd type="none" w="med" len="med"/>
          </a:ln>
        </p:spPr>
        <p:txBody>
          <a:bodyPr wrap="none"/>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spcBef>
                <a:spcPct val="0"/>
              </a:spcBef>
              <a:buClrTx/>
              <a:buSzTx/>
              <a:buFontTx/>
              <a:buNone/>
            </a:pPr>
            <a:r>
              <a:rPr lang="en-US" altLang="zh-CN" sz="1800" b="1" dirty="0"/>
              <a:t>private</a:t>
            </a:r>
            <a:endParaRPr lang="en-US" altLang="zh-CN" sz="1800" b="1" dirty="0"/>
          </a:p>
          <a:p>
            <a:pPr marL="0" lvl="0" indent="0" algn="ctr" eaLnBrk="1" hangingPunct="1">
              <a:spcBef>
                <a:spcPct val="0"/>
              </a:spcBef>
              <a:buClrTx/>
              <a:buSzTx/>
              <a:buFontTx/>
              <a:buNone/>
            </a:pPr>
            <a:r>
              <a:rPr lang="en-US" altLang="zh-CN" sz="1800" b="1" dirty="0"/>
              <a:t>(</a:t>
            </a:r>
            <a:r>
              <a:rPr lang="zh-CN" altLang="en-US" sz="1800" b="1" dirty="0"/>
              <a:t>但不可直接访问</a:t>
            </a:r>
            <a:r>
              <a:rPr lang="en-US" altLang="zh-CN" sz="1800" b="1" dirty="0"/>
              <a:t>)</a:t>
            </a:r>
            <a:endParaRPr lang="zh-CN" altLang="en-US" sz="1800" b="1" dirty="0"/>
          </a:p>
        </p:txBody>
      </p:sp>
      <p:cxnSp>
        <p:nvCxnSpPr>
          <p:cNvPr id="19478" name="直接箭头连接符 32"/>
          <p:cNvCxnSpPr/>
          <p:nvPr/>
        </p:nvCxnSpPr>
        <p:spPr>
          <a:xfrm>
            <a:off x="7443788" y="5878513"/>
            <a:ext cx="611187" cy="0"/>
          </a:xfrm>
          <a:prstGeom prst="straightConnector1">
            <a:avLst/>
          </a:prstGeom>
          <a:ln w="9525" cap="flat" cmpd="sng">
            <a:solidFill>
              <a:schemeClr val="tx1"/>
            </a:solidFill>
            <a:prstDash val="solid"/>
            <a:miter/>
            <a:headEnd type="none" w="med" len="med"/>
            <a:tailEnd type="triangle" w="med" len="med"/>
          </a:ln>
        </p:spPr>
      </p:cxnSp>
      <p:graphicFrame>
        <p:nvGraphicFramePr>
          <p:cNvPr id="19479" name="对象 20"/>
          <p:cNvGraphicFramePr>
            <a:graphicFrameLocks noChangeAspect="1"/>
          </p:cNvGraphicFramePr>
          <p:nvPr/>
        </p:nvGraphicFramePr>
        <p:xfrm>
          <a:off x="10741025" y="6007100"/>
          <a:ext cx="1179513" cy="752475"/>
        </p:xfrm>
        <a:graphic>
          <a:graphicData uri="http://schemas.openxmlformats.org/presentationml/2006/ole">
            <mc:AlternateContent xmlns:mc="http://schemas.openxmlformats.org/markup-compatibility/2006">
              <mc:Choice xmlns:v="urn:schemas-microsoft-com:vml" Requires="v">
                <p:oleObj spid="_x0000_s3076" name="" showAsIcon="1" r:id="rId1" imgW="615315" imgH="392430" progId="Package">
                  <p:embed/>
                </p:oleObj>
              </mc:Choice>
              <mc:Fallback>
                <p:oleObj name="" showAsIcon="1" r:id="rId1" imgW="615315" imgH="392430" progId="Package">
                  <p:embed/>
                  <p:pic>
                    <p:nvPicPr>
                      <p:cNvPr id="0" name="图片 3075"/>
                      <p:cNvPicPr/>
                      <p:nvPr/>
                    </p:nvPicPr>
                    <p:blipFill>
                      <a:blip r:embed="rId2"/>
                      <a:stretch>
                        <a:fillRect/>
                      </a:stretch>
                    </p:blipFill>
                    <p:spPr>
                      <a:xfrm>
                        <a:off x="10741025" y="6007100"/>
                        <a:ext cx="1179513" cy="752475"/>
                      </a:xfrm>
                      <a:prstGeom prst="rect">
                        <a:avLst/>
                      </a:prstGeom>
                      <a:noFill/>
                      <a:ln w="38100">
                        <a:noFill/>
                        <a:miter/>
                      </a:ln>
                    </p:spPr>
                  </p:pic>
                </p:oleObj>
              </mc:Fallback>
            </mc:AlternateContent>
          </a:graphicData>
        </a:graphic>
      </p:graphicFrame>
      <p:sp>
        <p:nvSpPr>
          <p:cNvPr id="19480" name="文本框 30"/>
          <p:cNvSpPr txBox="1"/>
          <p:nvPr/>
        </p:nvSpPr>
        <p:spPr>
          <a:xfrm>
            <a:off x="688975" y="5624513"/>
            <a:ext cx="1223963" cy="369887"/>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t>protected</a:t>
            </a:r>
            <a:endParaRPr lang="zh-CN" altLang="en-US" sz="1800" b="1" dirty="0"/>
          </a:p>
        </p:txBody>
      </p:sp>
      <p:sp>
        <p:nvSpPr>
          <p:cNvPr id="19481" name="文本框 29"/>
          <p:cNvSpPr txBox="1"/>
          <p:nvPr/>
        </p:nvSpPr>
        <p:spPr>
          <a:xfrm>
            <a:off x="1119188" y="3876675"/>
            <a:ext cx="1223962" cy="369888"/>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1800" b="1" dirty="0"/>
              <a:t>public</a:t>
            </a:r>
            <a:endParaRPr lang="zh-CN" altLang="en-US" sz="18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ontrols>
      <mc:AlternateContent xmlns:mc="http://schemas.openxmlformats.org/markup-compatibility/2006">
        <mc:Choice xmlns:v="urn:schemas-microsoft-com:vml" Requires="v">
          <p:control spid="20482" name="" r:id="rId1" imgW="10514013" imgH="5543550"/>
        </mc:Choice>
        <mc:Fallback>
          <p:control name="" r:id="rId1" imgW="10514013" imgH="5543550">
            <p:pic>
              <p:nvPicPr>
                <p:cNvPr id="0" name="TextBox1"/>
                <p:cNvPicPr/>
                <p:nvPr/>
              </p:nvPicPr>
              <p:blipFill>
                <a:blip r:embed="rId2"/>
                <a:stretch>
                  <a:fillRect/>
                </a:stretch>
              </p:blipFill>
              <p:spPr>
                <a:xfrm>
                  <a:off x="1127125" y="981075"/>
                  <a:ext cx="10514013" cy="5543550"/>
                </a:xfrm>
                <a:prstGeom prst="rect">
                  <a:avLst/>
                </a:prstGeom>
              </p:spPr>
            </p:pic>
          </p:control>
        </mc:Fallback>
      </mc:AlternateContent>
    </p:controls>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3"/>
          <p:cNvSpPr>
            <a:spLocks noGrp="1"/>
          </p:cNvSpPr>
          <p:nvPr>
            <p:ph idx="1"/>
          </p:nvPr>
        </p:nvSpPr>
        <p:spPr>
          <a:xfrm>
            <a:off x="1852613" y="1066800"/>
            <a:ext cx="8204200" cy="5149850"/>
          </a:xfrm>
          <a:ln/>
        </p:spPr>
        <p:txBody>
          <a:bodyPr vert="horz" wrap="square" lIns="91440" tIns="45720" rIns="91440" bIns="45720" anchor="t" anchorCtr="0"/>
          <a:p>
            <a:pPr eaLnBrk="1" hangingPunct="1">
              <a:buNone/>
            </a:pPr>
            <a:r>
              <a:rPr lang="en-US" altLang="zh-CN" dirty="0">
                <a:solidFill>
                  <a:srgbClr val="000000"/>
                </a:solidFill>
              </a:rPr>
              <a:t>         </a:t>
            </a:r>
            <a:endParaRPr lang="en-US" altLang="zh-CN" dirty="0">
              <a:solidFill>
                <a:srgbClr val="000000"/>
              </a:solidFill>
            </a:endParaRPr>
          </a:p>
          <a:p>
            <a:pPr eaLnBrk="1" hangingPunct="1">
              <a:buNone/>
            </a:pPr>
            <a:r>
              <a:rPr lang="en-US" altLang="zh-CN" dirty="0">
                <a:solidFill>
                  <a:srgbClr val="000000"/>
                </a:solidFill>
              </a:rPr>
              <a:t>     </a:t>
            </a:r>
            <a:r>
              <a:rPr lang="zh-CN" altLang="en-US" b="1" dirty="0">
                <a:solidFill>
                  <a:srgbClr val="000000"/>
                </a:solidFill>
              </a:rPr>
              <a:t>从已有类派生出新类时</a:t>
            </a:r>
            <a:r>
              <a:rPr lang="en-US" altLang="zh-CN" b="1" dirty="0">
                <a:solidFill>
                  <a:srgbClr val="000000"/>
                </a:solidFill>
              </a:rPr>
              <a:t>,</a:t>
            </a:r>
            <a:r>
              <a:rPr lang="zh-CN" altLang="en-US" b="1" dirty="0">
                <a:solidFill>
                  <a:srgbClr val="000000"/>
                </a:solidFill>
              </a:rPr>
              <a:t>可以在派生类内完成以下几种功能</a:t>
            </a:r>
            <a:r>
              <a:rPr lang="en-US" altLang="zh-CN" b="1" dirty="0">
                <a:solidFill>
                  <a:srgbClr val="000000"/>
                </a:solidFill>
              </a:rPr>
              <a:t>:</a:t>
            </a:r>
            <a:endParaRPr lang="en-US" altLang="zh-CN" b="1" dirty="0">
              <a:solidFill>
                <a:srgbClr val="000000"/>
              </a:solidFill>
            </a:endParaRPr>
          </a:p>
          <a:p>
            <a:pPr eaLnBrk="1" hangingPunct="1">
              <a:buNone/>
            </a:pPr>
            <a:r>
              <a:rPr lang="en-US" altLang="zh-CN" b="1" dirty="0">
                <a:solidFill>
                  <a:srgbClr val="000000"/>
                </a:solidFill>
              </a:rPr>
              <a:t>     (1) </a:t>
            </a:r>
            <a:r>
              <a:rPr lang="zh-CN" altLang="en-US" b="1" dirty="0">
                <a:solidFill>
                  <a:srgbClr val="000000"/>
                </a:solidFill>
              </a:rPr>
              <a:t>可以</a:t>
            </a:r>
            <a:r>
              <a:rPr lang="zh-CN" altLang="en-US" b="1" dirty="0">
                <a:solidFill>
                  <a:srgbClr val="6600CC"/>
                </a:solidFill>
              </a:rPr>
              <a:t>增加</a:t>
            </a:r>
            <a:r>
              <a:rPr lang="zh-CN" altLang="en-US" b="1" dirty="0">
                <a:solidFill>
                  <a:srgbClr val="3333FF"/>
                </a:solidFill>
              </a:rPr>
              <a:t>新的数据成员</a:t>
            </a:r>
            <a:r>
              <a:rPr lang="en-US" altLang="zh-CN" b="1" dirty="0">
                <a:solidFill>
                  <a:srgbClr val="000000"/>
                </a:solidFill>
              </a:rPr>
              <a:t>;</a:t>
            </a:r>
            <a:endParaRPr lang="en-US" altLang="zh-CN" b="1" dirty="0">
              <a:solidFill>
                <a:srgbClr val="000000"/>
              </a:solidFill>
            </a:endParaRPr>
          </a:p>
          <a:p>
            <a:pPr eaLnBrk="1" hangingPunct="1">
              <a:buNone/>
            </a:pPr>
            <a:r>
              <a:rPr lang="en-US" altLang="zh-CN" b="1" dirty="0">
                <a:solidFill>
                  <a:srgbClr val="000000"/>
                </a:solidFill>
              </a:rPr>
              <a:t>     (2) </a:t>
            </a:r>
            <a:r>
              <a:rPr lang="zh-CN" altLang="en-US" b="1" dirty="0">
                <a:solidFill>
                  <a:srgbClr val="000000"/>
                </a:solidFill>
              </a:rPr>
              <a:t>可以</a:t>
            </a:r>
            <a:r>
              <a:rPr lang="zh-CN" altLang="en-US" b="1" dirty="0">
                <a:solidFill>
                  <a:srgbClr val="6600CC"/>
                </a:solidFill>
              </a:rPr>
              <a:t>增加</a:t>
            </a:r>
            <a:r>
              <a:rPr lang="zh-CN" altLang="en-US" b="1" dirty="0">
                <a:solidFill>
                  <a:srgbClr val="3333FF"/>
                </a:solidFill>
              </a:rPr>
              <a:t>新的成员函数</a:t>
            </a:r>
            <a:r>
              <a:rPr lang="en-US" altLang="zh-CN" b="1" dirty="0">
                <a:solidFill>
                  <a:srgbClr val="000000"/>
                </a:solidFill>
              </a:rPr>
              <a:t>;</a:t>
            </a:r>
            <a:endParaRPr lang="en-US" altLang="zh-CN" b="1" dirty="0">
              <a:solidFill>
                <a:srgbClr val="000000"/>
              </a:solidFill>
            </a:endParaRPr>
          </a:p>
          <a:p>
            <a:pPr eaLnBrk="1" hangingPunct="1">
              <a:buNone/>
            </a:pPr>
            <a:r>
              <a:rPr lang="en-US" altLang="zh-CN" b="1" dirty="0">
                <a:solidFill>
                  <a:srgbClr val="000000"/>
                </a:solidFill>
              </a:rPr>
              <a:t>     (3) </a:t>
            </a:r>
            <a:r>
              <a:rPr lang="zh-CN" altLang="en-US" b="1" dirty="0">
                <a:solidFill>
                  <a:srgbClr val="000000"/>
                </a:solidFill>
              </a:rPr>
              <a:t>可以</a:t>
            </a:r>
            <a:r>
              <a:rPr lang="zh-CN" altLang="en-US" b="1" dirty="0">
                <a:solidFill>
                  <a:srgbClr val="6600CC"/>
                </a:solidFill>
              </a:rPr>
              <a:t>重新定义</a:t>
            </a:r>
            <a:r>
              <a:rPr lang="zh-CN" altLang="en-US" b="1" dirty="0">
                <a:solidFill>
                  <a:srgbClr val="3333FF"/>
                </a:solidFill>
              </a:rPr>
              <a:t>基类中已有的成员函数</a:t>
            </a:r>
            <a:r>
              <a:rPr lang="en-US" altLang="zh-CN" b="1" dirty="0">
                <a:solidFill>
                  <a:srgbClr val="000000"/>
                </a:solidFill>
              </a:rPr>
              <a:t>;</a:t>
            </a:r>
            <a:endParaRPr lang="en-US" altLang="zh-CN" b="1" dirty="0">
              <a:solidFill>
                <a:srgbClr val="000000"/>
              </a:solidFill>
            </a:endParaRPr>
          </a:p>
          <a:p>
            <a:pPr eaLnBrk="1" hangingPunct="1">
              <a:buNone/>
            </a:pPr>
            <a:r>
              <a:rPr lang="en-US" altLang="zh-CN" b="1" dirty="0">
                <a:solidFill>
                  <a:srgbClr val="000000"/>
                </a:solidFill>
              </a:rPr>
              <a:t>     (4) </a:t>
            </a:r>
            <a:r>
              <a:rPr lang="zh-CN" altLang="en-US" b="1" dirty="0">
                <a:solidFill>
                  <a:srgbClr val="000000"/>
                </a:solidFill>
              </a:rPr>
              <a:t>可以</a:t>
            </a:r>
            <a:r>
              <a:rPr lang="zh-CN" altLang="en-US" b="1" dirty="0">
                <a:solidFill>
                  <a:srgbClr val="6600CC"/>
                </a:solidFill>
              </a:rPr>
              <a:t>改变</a:t>
            </a:r>
            <a:r>
              <a:rPr lang="zh-CN" altLang="en-US" b="1" dirty="0">
                <a:solidFill>
                  <a:srgbClr val="3333FF"/>
                </a:solidFill>
              </a:rPr>
              <a:t>现有成员的属性</a:t>
            </a:r>
            <a:r>
              <a:rPr lang="zh-CN" altLang="en-US" b="1" dirty="0">
                <a:solidFill>
                  <a:srgbClr val="000000"/>
                </a:solidFill>
              </a:rPr>
              <a:t>。</a:t>
            </a:r>
            <a:r>
              <a:rPr lang="zh-CN" altLang="en-US" b="1" dirty="0"/>
              <a:t>   </a:t>
            </a:r>
            <a:endParaRPr lang="zh-CN" alt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2400" dirty="0">
                <a:solidFill>
                  <a:schemeClr val="tx2"/>
                </a:solidFill>
              </a:rPr>
            </a:fld>
            <a:endParaRPr lang="en-US" altLang="zh-CN" sz="2400" dirty="0">
              <a:solidFill>
                <a:schemeClr val="tx2"/>
              </a:solidFill>
            </a:endParaRPr>
          </a:p>
        </p:txBody>
      </p:sp>
      <p:sp>
        <p:nvSpPr>
          <p:cNvPr id="22531" name="Rectangle 2"/>
          <p:cNvSpPr>
            <a:spLocks noGrp="1"/>
          </p:cNvSpPr>
          <p:nvPr>
            <p:ph type="title"/>
          </p:nvPr>
        </p:nvSpPr>
        <p:spPr>
          <a:xfrm>
            <a:off x="2640013" y="981075"/>
            <a:ext cx="7772400" cy="1143000"/>
          </a:xfrm>
          <a:ln/>
        </p:spPr>
        <p:txBody>
          <a:bodyPr vert="horz" wrap="square" lIns="91440" tIns="45720" rIns="91440" bIns="45720" anchor="b" anchorCtr="0"/>
          <a:p>
            <a:r>
              <a:rPr lang="en-US" altLang="zh-CN" sz="2800" dirty="0"/>
              <a:t>1</a:t>
            </a:r>
            <a:r>
              <a:rPr lang="zh-CN" altLang="en-US" sz="2800" dirty="0"/>
              <a:t>、继承时的构造函数</a:t>
            </a:r>
            <a:endParaRPr lang="zh-CN" altLang="en-US" sz="2800" dirty="0"/>
          </a:p>
        </p:txBody>
      </p:sp>
      <p:sp>
        <p:nvSpPr>
          <p:cNvPr id="22532" name="Rectangle 3"/>
          <p:cNvSpPr>
            <a:spLocks noGrp="1"/>
          </p:cNvSpPr>
          <p:nvPr>
            <p:ph idx="1"/>
          </p:nvPr>
        </p:nvSpPr>
        <p:spPr>
          <a:xfrm>
            <a:off x="2403475" y="2413000"/>
            <a:ext cx="8085138" cy="3095625"/>
          </a:xfrm>
          <a:ln/>
        </p:spPr>
        <p:txBody>
          <a:bodyPr vert="horz" wrap="square" lIns="91440" tIns="45720" rIns="91440" bIns="45720" anchor="t" anchorCtr="0"/>
          <a:p>
            <a:pPr>
              <a:lnSpc>
                <a:spcPct val="120000"/>
              </a:lnSpc>
            </a:pPr>
            <a:r>
              <a:rPr lang="zh-CN" altLang="en-US" sz="2400" dirty="0"/>
              <a:t>基类的构造函数不被继承，派生类中需要声明自己的构造函数。</a:t>
            </a:r>
            <a:endParaRPr lang="zh-CN" altLang="en-US" sz="2400" dirty="0"/>
          </a:p>
          <a:p>
            <a:pPr>
              <a:lnSpc>
                <a:spcPct val="120000"/>
              </a:lnSpc>
            </a:pPr>
            <a:r>
              <a:rPr lang="zh-CN" altLang="en-US" sz="2400" dirty="0"/>
              <a:t>声明构造函数时，只需要对本类中新增成员进行初始化，对继承来的基类成员的初始化，自动调用基类构造函数完成。</a:t>
            </a:r>
            <a:endParaRPr lang="zh-CN" altLang="en-US" sz="2400" dirty="0"/>
          </a:p>
          <a:p>
            <a:pPr>
              <a:lnSpc>
                <a:spcPct val="120000"/>
              </a:lnSpc>
            </a:pPr>
            <a:r>
              <a:rPr lang="zh-CN" altLang="en-US" sz="2400" dirty="0"/>
              <a:t>派生类的构造函数需要给基类的构造函数传递参数</a:t>
            </a:r>
            <a:endParaRPr lang="zh-CN" altLang="en-US" sz="2400" dirty="0"/>
          </a:p>
        </p:txBody>
      </p:sp>
      <p:sp>
        <p:nvSpPr>
          <p:cNvPr id="6" name="Rectangle 2"/>
          <p:cNvSpPr txBox="1">
            <a:spLocks noChangeArrowheads="1"/>
          </p:cNvSpPr>
          <p:nvPr/>
        </p:nvSpPr>
        <p:spPr bwMode="auto">
          <a:xfrm>
            <a:off x="2462213" y="714375"/>
            <a:ext cx="7772400" cy="838200"/>
          </a:xfrm>
          <a:prstGeom prst="rect">
            <a:avLst/>
          </a:prstGeom>
          <a:noFill/>
          <a:ln>
            <a:noFill/>
          </a:ln>
        </p:spPr>
        <p:txBody>
          <a:bodyPr anchor="b"/>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0" cap="none" spc="0" normalizeH="0" baseline="0" noProof="0" dirty="0">
                <a:ln>
                  <a:noFill/>
                </a:ln>
                <a:solidFill>
                  <a:schemeClr val="tx2"/>
                </a:solidFill>
                <a:effectLst/>
                <a:uLnTx/>
                <a:uFillTx/>
                <a:latin typeface="+mj-lt"/>
                <a:ea typeface="+mj-ea"/>
                <a:cs typeface="+mj-cs"/>
              </a:rPr>
              <a:t>10.2    </a:t>
            </a:r>
            <a:r>
              <a:rPr kumimoji="1" lang="zh-CN" altLang="en-US" sz="3600" b="1" i="0" u="none" strike="noStrike" kern="0" cap="none" spc="0" normalizeH="0" baseline="0" noProof="0" dirty="0">
                <a:ln>
                  <a:noFill/>
                </a:ln>
                <a:solidFill>
                  <a:schemeClr val="tx2"/>
                </a:solidFill>
                <a:effectLst/>
                <a:uLnTx/>
                <a:uFillTx/>
                <a:latin typeface="+mj-lt"/>
                <a:ea typeface="+mj-ea"/>
                <a:cs typeface="+mj-cs"/>
              </a:rPr>
              <a:t>派生类的构造函数和析构函数</a:t>
            </a:r>
            <a:r>
              <a:rPr kumimoji="1" lang="zh-CN" altLang="en-US" sz="4400" b="0" i="0" u="none" strike="noStrike" kern="0" cap="none" spc="0" normalizeH="0" baseline="0" noProof="0" dirty="0">
                <a:ln>
                  <a:noFill/>
                </a:ln>
                <a:solidFill>
                  <a:schemeClr val="tx2"/>
                </a:solidFill>
                <a:effectLst/>
                <a:uLnTx/>
                <a:uFillTx/>
                <a:latin typeface="+mj-lt"/>
                <a:ea typeface="+mj-ea"/>
                <a:cs typeface="+mj-cs"/>
              </a:rPr>
              <a:t> </a:t>
            </a:r>
            <a:endParaRPr kumimoji="1" lang="zh-CN" altLang="en-US" sz="44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2400" dirty="0">
                <a:solidFill>
                  <a:schemeClr val="tx2"/>
                </a:solidFill>
              </a:rPr>
            </a:fld>
            <a:endParaRPr lang="en-US" altLang="zh-CN" sz="2400" dirty="0">
              <a:solidFill>
                <a:schemeClr val="tx2"/>
              </a:solidFill>
            </a:endParaRPr>
          </a:p>
        </p:txBody>
      </p:sp>
      <p:sp>
        <p:nvSpPr>
          <p:cNvPr id="24579" name="Rectangle 2"/>
          <p:cNvSpPr>
            <a:spLocks noGrp="1"/>
          </p:cNvSpPr>
          <p:nvPr>
            <p:ph type="title"/>
          </p:nvPr>
        </p:nvSpPr>
        <p:spPr>
          <a:xfrm>
            <a:off x="1238250" y="333375"/>
            <a:ext cx="10363200" cy="1143000"/>
          </a:xfrm>
          <a:ln/>
        </p:spPr>
        <p:txBody>
          <a:bodyPr vert="horz" wrap="square" lIns="91440" tIns="45720" rIns="91440" bIns="45720" anchor="b" anchorCtr="0"/>
          <a:p>
            <a:r>
              <a:rPr lang="zh-CN" altLang="en-US" sz="3200" dirty="0"/>
              <a:t>派生类构造函数的一般形式</a:t>
            </a:r>
            <a:r>
              <a:rPr lang="en-US" altLang="zh-CN" sz="3200" dirty="0"/>
              <a:t>:</a:t>
            </a:r>
            <a:endParaRPr lang="zh-CN" altLang="en-US" sz="3200" dirty="0"/>
          </a:p>
        </p:txBody>
      </p:sp>
      <p:sp>
        <p:nvSpPr>
          <p:cNvPr id="24580" name="Rectangle 3"/>
          <p:cNvSpPr>
            <a:spLocks noGrp="1"/>
          </p:cNvSpPr>
          <p:nvPr>
            <p:ph idx="1"/>
          </p:nvPr>
        </p:nvSpPr>
        <p:spPr>
          <a:xfrm>
            <a:off x="2640013" y="1844675"/>
            <a:ext cx="7920037" cy="3036888"/>
          </a:xfrm>
          <a:ln/>
        </p:spPr>
        <p:txBody>
          <a:bodyPr vert="horz" wrap="square" lIns="91440" tIns="45720" rIns="91440" bIns="45720" anchor="t" anchorCtr="0"/>
          <a:p>
            <a:pPr>
              <a:lnSpc>
                <a:spcPct val="110000"/>
              </a:lnSpc>
              <a:spcBef>
                <a:spcPct val="10000"/>
              </a:spcBef>
              <a:buNone/>
            </a:pPr>
            <a:r>
              <a:rPr lang="zh-CN" altLang="en-US" sz="2800" dirty="0"/>
              <a:t>派生类名</a:t>
            </a:r>
            <a:r>
              <a:rPr lang="en-US" altLang="zh-CN" sz="2800" dirty="0"/>
              <a:t>::</a:t>
            </a:r>
            <a:r>
              <a:rPr lang="zh-CN" altLang="en-US" sz="2800" dirty="0"/>
              <a:t>派生类名</a:t>
            </a:r>
            <a:r>
              <a:rPr lang="en-US" altLang="zh-CN" sz="2800" dirty="0"/>
              <a:t>( </a:t>
            </a:r>
            <a:r>
              <a:rPr lang="zh-CN" altLang="en-US" sz="2800" dirty="0"/>
              <a:t>基类所需的形参，</a:t>
            </a:r>
            <a:endParaRPr lang="zh-CN" altLang="en-US" sz="2800" dirty="0"/>
          </a:p>
          <a:p>
            <a:pPr>
              <a:lnSpc>
                <a:spcPct val="110000"/>
              </a:lnSpc>
              <a:spcBef>
                <a:spcPct val="10000"/>
              </a:spcBef>
              <a:buNone/>
            </a:pPr>
            <a:r>
              <a:rPr lang="zh-CN" altLang="en-US" sz="2800" dirty="0"/>
              <a:t>	本类成员所需的形参 </a:t>
            </a:r>
            <a:r>
              <a:rPr lang="en-US" altLang="zh-CN" sz="2800" dirty="0"/>
              <a:t>) : </a:t>
            </a:r>
            <a:r>
              <a:rPr lang="zh-CN" altLang="en-US" sz="2800" dirty="0"/>
              <a:t>基类名</a:t>
            </a:r>
            <a:r>
              <a:rPr lang="en-US" altLang="zh-CN" sz="2800" dirty="0"/>
              <a:t>(</a:t>
            </a:r>
            <a:r>
              <a:rPr lang="zh-CN" altLang="en-US" sz="2800" dirty="0"/>
              <a:t>参数表</a:t>
            </a:r>
            <a:r>
              <a:rPr lang="en-US" altLang="zh-CN" sz="2800" dirty="0"/>
              <a:t>) </a:t>
            </a:r>
            <a:endParaRPr lang="en-US" altLang="zh-CN" sz="2800" dirty="0"/>
          </a:p>
          <a:p>
            <a:pPr>
              <a:lnSpc>
                <a:spcPct val="110000"/>
              </a:lnSpc>
              <a:spcBef>
                <a:spcPct val="10000"/>
              </a:spcBef>
              <a:buNone/>
            </a:pPr>
            <a:r>
              <a:rPr lang="en-US" altLang="zh-CN" sz="2800" dirty="0"/>
              <a:t>{</a:t>
            </a:r>
            <a:endParaRPr lang="en-US" altLang="zh-CN" sz="2800" dirty="0"/>
          </a:p>
          <a:p>
            <a:pPr>
              <a:lnSpc>
                <a:spcPct val="110000"/>
              </a:lnSpc>
              <a:spcBef>
                <a:spcPct val="10000"/>
              </a:spcBef>
              <a:buNone/>
            </a:pPr>
            <a:r>
              <a:rPr lang="en-US" altLang="zh-CN" sz="2800" dirty="0"/>
              <a:t>        </a:t>
            </a:r>
            <a:r>
              <a:rPr lang="zh-CN" altLang="en-US" sz="2800" dirty="0"/>
              <a:t>本类成员初始化赋值语句；</a:t>
            </a:r>
            <a:endParaRPr lang="zh-CN" altLang="en-US" sz="2800" dirty="0"/>
          </a:p>
          <a:p>
            <a:pPr>
              <a:lnSpc>
                <a:spcPct val="110000"/>
              </a:lnSpc>
              <a:spcBef>
                <a:spcPct val="10000"/>
              </a:spcBef>
              <a:buNone/>
            </a:pPr>
            <a:r>
              <a:rPr lang="en-US" altLang="zh-CN" sz="2800" dirty="0"/>
              <a:t>}</a:t>
            </a:r>
            <a:r>
              <a:rPr lang="zh-CN" altLang="en-US" sz="2800" dirty="0"/>
              <a:t>；</a:t>
            </a:r>
            <a:endParaRPr lang="zh-CN" altLang="en-US" sz="2800" dirty="0"/>
          </a:p>
        </p:txBody>
      </p:sp>
      <p:sp>
        <p:nvSpPr>
          <p:cNvPr id="24581" name="Text Box 6"/>
          <p:cNvSpPr txBox="1"/>
          <p:nvPr/>
        </p:nvSpPr>
        <p:spPr>
          <a:xfrm>
            <a:off x="2640013" y="4797425"/>
            <a:ext cx="7273925" cy="1200150"/>
          </a:xfrm>
          <a:prstGeom prst="rect">
            <a:avLst/>
          </a:prstGeom>
          <a:noFill/>
          <a:ln w="12700">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基类：直接基类</a:t>
            </a:r>
            <a:endParaRPr lang="zh-CN" altLang="en-US" sz="1800" b="1" dirty="0"/>
          </a:p>
          <a:p>
            <a:pPr marL="0" lvl="0" indent="0" eaLnBrk="1" hangingPunct="1">
              <a:spcBef>
                <a:spcPct val="50000"/>
              </a:spcBef>
              <a:buClrTx/>
              <a:buSzTx/>
              <a:buFontTx/>
              <a:buNone/>
            </a:pPr>
            <a:r>
              <a:rPr lang="zh-CN" altLang="en-US" sz="1800" b="1" dirty="0"/>
              <a:t>本类成员：本类新增成员</a:t>
            </a:r>
            <a:endParaRPr lang="zh-CN" altLang="en-US" sz="1800" b="1" dirty="0"/>
          </a:p>
          <a:p>
            <a:pPr marL="0" lvl="0" indent="0" eaLnBrk="1" hangingPunct="1">
              <a:spcBef>
                <a:spcPct val="50000"/>
              </a:spcBef>
              <a:buClrTx/>
              <a:buSzTx/>
              <a:buFontTx/>
              <a:buNone/>
            </a:pPr>
            <a:r>
              <a:rPr lang="zh-CN" altLang="en-US" sz="1800" b="1" dirty="0"/>
              <a:t>执行顺序：先执行基类成员的初始化，再执行函数体</a:t>
            </a:r>
            <a:endParaRPr lang="zh-CN" altLang="en-US" sz="1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2400" dirty="0">
                <a:solidFill>
                  <a:schemeClr val="tx2"/>
                </a:solidFill>
              </a:rPr>
            </a:fld>
            <a:endParaRPr lang="en-US" altLang="zh-CN" sz="2400" dirty="0">
              <a:solidFill>
                <a:schemeClr val="tx2"/>
              </a:solidFill>
            </a:endParaRPr>
          </a:p>
        </p:txBody>
      </p:sp>
      <p:sp>
        <p:nvSpPr>
          <p:cNvPr id="5123" name="Rectangle 2"/>
          <p:cNvSpPr>
            <a:spLocks noGrp="1"/>
          </p:cNvSpPr>
          <p:nvPr>
            <p:ph type="title"/>
          </p:nvPr>
        </p:nvSpPr>
        <p:spPr>
          <a:xfrm>
            <a:off x="1487488" y="476250"/>
            <a:ext cx="10363200" cy="1143000"/>
          </a:xfrm>
          <a:ln/>
        </p:spPr>
        <p:txBody>
          <a:bodyPr vert="horz" wrap="square" lIns="91440" tIns="45720" rIns="91440" bIns="45720" anchor="b" anchorCtr="0"/>
          <a:p>
            <a:r>
              <a:rPr lang="zh-CN" altLang="en-US" dirty="0"/>
              <a:t>类的继承与派生</a:t>
            </a:r>
            <a:endParaRPr lang="zh-CN" altLang="en-US" dirty="0"/>
          </a:p>
        </p:txBody>
      </p:sp>
      <p:sp>
        <p:nvSpPr>
          <p:cNvPr id="8195" name="Rectangle 3"/>
          <p:cNvSpPr>
            <a:spLocks noGrp="1" noChangeArrowheads="1"/>
          </p:cNvSpPr>
          <p:nvPr>
            <p:ph idx="1"/>
          </p:nvPr>
        </p:nvSpPr>
        <p:spPr>
          <a:xfrm>
            <a:off x="1558925" y="1628775"/>
            <a:ext cx="9577388" cy="4692650"/>
          </a:xfrm>
        </p:spPr>
        <p:txBody>
          <a:bodyPr vert="horz" wrap="square" lIns="91440" tIns="45720" rIns="91440" bIns="45720" numCol="1" anchor="t" anchorCtr="0" compatLnSpc="1"/>
          <a:lstStyle/>
          <a:p>
            <a:pPr marL="457200" marR="0" lvl="0" indent="-457200" algn="l" defTabSz="914400" rtl="0" eaLnBrk="0" fontAlgn="base" latinLnBrk="0" hangingPunct="0">
              <a:lnSpc>
                <a:spcPct val="120000"/>
              </a:lnSpc>
              <a:spcBef>
                <a:spcPct val="20000"/>
              </a:spcBef>
              <a:spcAft>
                <a:spcPct val="20000"/>
              </a:spcAft>
              <a:buClr>
                <a:srgbClr val="A50021"/>
              </a:buClr>
              <a:buSzPct val="75000"/>
              <a:buFont typeface="Wingdings" panose="05000000000000000000" pitchFamily="2" charset="2"/>
              <a:buChar char="n"/>
              <a:defRPr/>
            </a:pPr>
            <a:r>
              <a:rPr kumimoji="1" lang="zh-CN" altLang="en-US" sz="2800" b="0" i="0" u="none" strike="noStrike" kern="0" cap="none" spc="0" normalizeH="0" baseline="0" noProof="0" dirty="0">
                <a:ln>
                  <a:noFill/>
                </a:ln>
                <a:solidFill>
                  <a:schemeClr val="accent4"/>
                </a:solidFill>
                <a:effectLst/>
                <a:uLnTx/>
                <a:uFillTx/>
                <a:latin typeface="+mn-lt"/>
                <a:ea typeface="+mn-ea"/>
                <a:cs typeface="+mn-cs"/>
              </a:rPr>
              <a:t>保持已有类的特性而构造新类的过程称为</a:t>
            </a:r>
            <a:r>
              <a:rPr kumimoji="1" lang="zh-CN" altLang="en-US" sz="2800" b="0" i="0" u="none" strike="noStrike" kern="0" cap="none" spc="0" normalizeH="0" baseline="0" noProof="0" dirty="0">
                <a:ln>
                  <a:noFill/>
                </a:ln>
                <a:solidFill>
                  <a:srgbClr val="FF0000"/>
                </a:solidFill>
                <a:effectLst/>
                <a:uLnTx/>
                <a:uFillTx/>
                <a:latin typeface="+mn-lt"/>
                <a:ea typeface="+mn-ea"/>
                <a:cs typeface="+mn-cs"/>
              </a:rPr>
              <a:t>继承</a:t>
            </a:r>
            <a:endParaRPr kumimoji="1" lang="zh-CN" altLang="en-US" sz="2800" b="0" i="0" u="none" strike="noStrike" kern="0" cap="none" spc="0" normalizeH="0" baseline="0" noProof="0" dirty="0">
              <a:ln>
                <a:noFill/>
              </a:ln>
              <a:solidFill>
                <a:srgbClr val="FF0000"/>
              </a:solidFill>
              <a:effectLst/>
              <a:uLnTx/>
              <a:uFillTx/>
              <a:latin typeface="+mn-lt"/>
              <a:ea typeface="+mn-ea"/>
              <a:cs typeface="+mn-cs"/>
            </a:endParaRPr>
          </a:p>
          <a:p>
            <a:pPr marL="457200" marR="0" lvl="0" indent="-457200" algn="l" defTabSz="914400" rtl="0" eaLnBrk="0" fontAlgn="base" latinLnBrk="0" hangingPunct="0">
              <a:lnSpc>
                <a:spcPct val="120000"/>
              </a:lnSpc>
              <a:spcBef>
                <a:spcPct val="20000"/>
              </a:spcBef>
              <a:spcAft>
                <a:spcPct val="20000"/>
              </a:spcAft>
              <a:buClr>
                <a:srgbClr val="A50021"/>
              </a:buClr>
              <a:buSzPct val="75000"/>
              <a:buFont typeface="Wingdings" panose="05000000000000000000" pitchFamily="2" charset="2"/>
              <a:buChar char="n"/>
              <a:defRPr/>
            </a:pPr>
            <a:r>
              <a:rPr kumimoji="1" lang="zh-CN" altLang="en-US" sz="2800" b="0" i="0" u="none" strike="noStrike" kern="0" cap="none" spc="0" normalizeH="0" baseline="0" noProof="0" dirty="0">
                <a:ln>
                  <a:noFill/>
                </a:ln>
                <a:solidFill>
                  <a:schemeClr val="accent4"/>
                </a:solidFill>
                <a:effectLst/>
                <a:uLnTx/>
                <a:uFillTx/>
                <a:latin typeface="+mn-lt"/>
                <a:ea typeface="+mn-ea"/>
                <a:cs typeface="+mn-cs"/>
              </a:rPr>
              <a:t>在已有类的基础上新增自己的特性而产生新类的过程称为</a:t>
            </a:r>
            <a:r>
              <a:rPr kumimoji="1" lang="zh-CN" altLang="en-US" sz="2800" b="0" i="0" u="none" strike="noStrike" kern="0" cap="none" spc="0" normalizeH="0" baseline="0" noProof="0" dirty="0">
                <a:ln>
                  <a:noFill/>
                </a:ln>
                <a:solidFill>
                  <a:srgbClr val="FF0000"/>
                </a:solidFill>
                <a:effectLst/>
                <a:uLnTx/>
                <a:uFillTx/>
                <a:latin typeface="+mn-lt"/>
                <a:ea typeface="+mn-ea"/>
                <a:cs typeface="+mn-cs"/>
              </a:rPr>
              <a:t>派生</a:t>
            </a:r>
            <a:endParaRPr kumimoji="1" lang="zh-CN" altLang="en-US" sz="2800" b="0" i="0" u="none" strike="noStrike" kern="0" cap="none" spc="0" normalizeH="0" baseline="0" noProof="0" dirty="0">
              <a:ln>
                <a:noFill/>
              </a:ln>
              <a:solidFill>
                <a:srgbClr val="FF0000"/>
              </a:solidFill>
              <a:effectLst/>
              <a:uLnTx/>
              <a:uFillTx/>
              <a:latin typeface="+mn-lt"/>
              <a:ea typeface="+mn-ea"/>
              <a:cs typeface="+mn-cs"/>
            </a:endParaRPr>
          </a:p>
          <a:p>
            <a:pPr marL="457200" marR="0" lvl="0" indent="-457200" algn="l" defTabSz="914400" rtl="0" eaLnBrk="0" fontAlgn="base" latinLnBrk="0" hangingPunct="0">
              <a:lnSpc>
                <a:spcPct val="120000"/>
              </a:lnSpc>
              <a:spcBef>
                <a:spcPct val="20000"/>
              </a:spcBef>
              <a:spcAft>
                <a:spcPct val="20000"/>
              </a:spcAft>
              <a:buClr>
                <a:srgbClr val="A50021"/>
              </a:buClr>
              <a:buSzPct val="75000"/>
              <a:buFont typeface="Wingdings" panose="05000000000000000000" pitchFamily="2" charset="2"/>
              <a:buChar char="n"/>
              <a:defRPr/>
            </a:pPr>
            <a:r>
              <a:rPr kumimoji="1" lang="zh-CN" altLang="en-US" sz="2800" b="0" i="0" u="none" strike="noStrike" kern="0" cap="none" spc="0" normalizeH="0" baseline="0" noProof="0" dirty="0">
                <a:ln>
                  <a:noFill/>
                </a:ln>
                <a:solidFill>
                  <a:schemeClr val="accent4"/>
                </a:solidFill>
                <a:effectLst/>
                <a:uLnTx/>
                <a:uFillTx/>
                <a:latin typeface="+mn-lt"/>
                <a:ea typeface="+mn-ea"/>
                <a:cs typeface="+mn-cs"/>
              </a:rPr>
              <a:t>被继承的已有类称为基类（或父类）</a:t>
            </a:r>
            <a:endParaRPr kumimoji="1" lang="zh-CN" altLang="en-US" sz="2800" b="0" i="0" u="none" strike="noStrike" kern="0" cap="none" spc="0" normalizeH="0" baseline="0" noProof="0" dirty="0">
              <a:ln>
                <a:noFill/>
              </a:ln>
              <a:solidFill>
                <a:schemeClr val="accent4"/>
              </a:solidFill>
              <a:effectLst/>
              <a:uLnTx/>
              <a:uFillTx/>
              <a:latin typeface="+mn-lt"/>
              <a:ea typeface="+mn-ea"/>
              <a:cs typeface="+mn-cs"/>
            </a:endParaRPr>
          </a:p>
          <a:p>
            <a:pPr marL="457200" marR="0" lvl="0" indent="-457200" algn="l" defTabSz="914400" rtl="0" eaLnBrk="0" fontAlgn="base" latinLnBrk="0" hangingPunct="0">
              <a:lnSpc>
                <a:spcPct val="120000"/>
              </a:lnSpc>
              <a:spcBef>
                <a:spcPct val="20000"/>
              </a:spcBef>
              <a:spcAft>
                <a:spcPct val="20000"/>
              </a:spcAft>
              <a:buClr>
                <a:srgbClr val="A50021"/>
              </a:buClr>
              <a:buSzPct val="75000"/>
              <a:buFont typeface="Wingdings" panose="05000000000000000000" pitchFamily="2" charset="2"/>
              <a:buChar char="n"/>
              <a:defRPr/>
            </a:pPr>
            <a:r>
              <a:rPr kumimoji="1" lang="zh-CN" altLang="en-US" sz="2800" b="0" i="0" u="none" strike="noStrike" kern="0" cap="none" spc="0" normalizeH="0" baseline="0" noProof="0" dirty="0">
                <a:ln>
                  <a:noFill/>
                </a:ln>
                <a:solidFill>
                  <a:schemeClr val="accent4"/>
                </a:solidFill>
                <a:effectLst/>
                <a:uLnTx/>
                <a:uFillTx/>
                <a:latin typeface="+mn-lt"/>
                <a:ea typeface="+mn-ea"/>
                <a:cs typeface="+mn-cs"/>
              </a:rPr>
              <a:t>派生出的新类称为派生类（或子类）</a:t>
            </a:r>
            <a:endParaRPr kumimoji="1" lang="en-US" altLang="zh-CN" sz="2800" b="0" i="0" u="none" strike="noStrike" kern="0" cap="none" spc="0" normalizeH="0" baseline="0" noProof="0" dirty="0">
              <a:ln>
                <a:noFill/>
              </a:ln>
              <a:solidFill>
                <a:schemeClr val="accent4"/>
              </a:solidFill>
              <a:effectLst/>
              <a:uLnTx/>
              <a:uFillTx/>
              <a:latin typeface="+mn-lt"/>
              <a:ea typeface="+mn-ea"/>
              <a:cs typeface="+mn-cs"/>
            </a:endParaRPr>
          </a:p>
          <a:p>
            <a:pPr marL="457200" marR="0" lvl="0" indent="-457200" algn="l" defTabSz="914400" rtl="0" eaLnBrk="0" fontAlgn="base" latinLnBrk="0" hangingPunct="0">
              <a:lnSpc>
                <a:spcPct val="120000"/>
              </a:lnSpc>
              <a:spcBef>
                <a:spcPct val="20000"/>
              </a:spcBef>
              <a:spcAft>
                <a:spcPct val="20000"/>
              </a:spcAft>
              <a:buClr>
                <a:srgbClr val="A50021"/>
              </a:buClr>
              <a:buSzPct val="75000"/>
              <a:buFont typeface="Wingdings" panose="05000000000000000000" pitchFamily="2" charset="2"/>
              <a:buChar char="n"/>
              <a:defRPr/>
            </a:pPr>
            <a:r>
              <a:rPr kumimoji="1" lang="zh-CN" altLang="en-US" sz="2800" b="0" i="0" u="none" strike="noStrike" kern="0" cap="none" spc="0" normalizeH="0" baseline="0" noProof="0" dirty="0">
                <a:ln>
                  <a:noFill/>
                </a:ln>
                <a:solidFill>
                  <a:schemeClr val="accent4"/>
                </a:solidFill>
                <a:effectLst/>
                <a:uLnTx/>
                <a:uFillTx/>
                <a:latin typeface="+mn-lt"/>
                <a:ea typeface="+mn-ea"/>
                <a:cs typeface="+mn-cs"/>
              </a:rPr>
              <a:t>继承和派生的意思实质相同，只是着眼点不同，子类继承父类，父类派生子类。</a:t>
            </a:r>
            <a:endParaRPr kumimoji="1" lang="zh-CN" altLang="en-US" sz="2800" b="0" i="0" u="none" strike="noStrike" kern="0" cap="none" spc="0" normalizeH="0" baseline="0" noProof="0" dirty="0">
              <a:ln>
                <a:noFill/>
              </a:ln>
              <a:solidFill>
                <a:schemeClr val="accent4"/>
              </a:solidFill>
              <a:effectLst/>
              <a:uLnTx/>
              <a:uFillTx/>
              <a:latin typeface="+mn-lt"/>
              <a:ea typeface="+mn-ea"/>
              <a:cs typeface="+mn-cs"/>
            </a:endParaRPr>
          </a:p>
          <a:p>
            <a:pPr marL="457200" marR="0" lvl="0" indent="-457200" algn="l" defTabSz="914400" rtl="0" eaLnBrk="0" fontAlgn="base" latinLnBrk="0" hangingPunct="0">
              <a:lnSpc>
                <a:spcPct val="120000"/>
              </a:lnSpc>
              <a:spcBef>
                <a:spcPct val="20000"/>
              </a:spcBef>
              <a:spcAft>
                <a:spcPct val="20000"/>
              </a:spcAft>
              <a:buClr>
                <a:srgbClr val="A50021"/>
              </a:buClr>
              <a:buSzPct val="75000"/>
              <a:buFont typeface="Wingdings" panose="05000000000000000000" pitchFamily="2" charset="2"/>
              <a:buChar char="n"/>
              <a:defRPr/>
            </a:pPr>
            <a:endParaRPr kumimoji="1" lang="zh-CN" altLang="en-US" sz="2800" b="0" i="0" u="none" strike="noStrike" kern="0" cap="none" spc="0" normalizeH="0" baseline="0" noProof="0" dirty="0">
              <a:ln>
                <a:noFill/>
              </a:ln>
              <a:solidFill>
                <a:schemeClr val="accent4"/>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177154" name="Rectangle 2"/>
          <p:cNvSpPr>
            <a:spLocks noGrp="1"/>
          </p:cNvSpPr>
          <p:nvPr>
            <p:ph idx="1"/>
          </p:nvPr>
        </p:nvSpPr>
        <p:spPr>
          <a:xfrm>
            <a:off x="1847850" y="188913"/>
            <a:ext cx="8229600" cy="3527425"/>
          </a:xfrm>
          <a:ln/>
        </p:spPr>
        <p:txBody>
          <a:bodyPr vert="horz" wrap="square" lIns="91440" tIns="45720" rIns="91440" bIns="45720" anchor="t" anchorCtr="0"/>
          <a:p>
            <a:pPr eaLnBrk="1" hangingPunct="1">
              <a:buNone/>
            </a:pPr>
            <a:r>
              <a:rPr lang="zh-CN" altLang="en-US" sz="2400" b="1" dirty="0">
                <a:solidFill>
                  <a:srgbClr val="257562"/>
                </a:solidFill>
                <a:latin typeface="楷体_GB2312" pitchFamily="49" charset="-122"/>
                <a:ea typeface="楷体_GB2312" pitchFamily="49" charset="-122"/>
              </a:rPr>
              <a:t>请看派生类</a:t>
            </a:r>
            <a:r>
              <a:rPr lang="en-US" altLang="zh-CN" sz="2400" b="1" dirty="0">
                <a:solidFill>
                  <a:srgbClr val="257562"/>
                </a:solidFill>
                <a:latin typeface="楷体_GB2312" pitchFamily="49" charset="-122"/>
                <a:ea typeface="楷体_GB2312" pitchFamily="49" charset="-122"/>
              </a:rPr>
              <a:t>Student1</a:t>
            </a:r>
            <a:r>
              <a:rPr lang="zh-CN" altLang="en-US" sz="2400" b="1" dirty="0">
                <a:solidFill>
                  <a:srgbClr val="257562"/>
                </a:solidFill>
                <a:latin typeface="楷体_GB2312" pitchFamily="49" charset="-122"/>
                <a:ea typeface="楷体_GB2312" pitchFamily="49" charset="-122"/>
              </a:rPr>
              <a:t>的构造函数：</a:t>
            </a:r>
            <a:endParaRPr lang="zh-CN" altLang="en-US" sz="2400" b="1" dirty="0">
              <a:solidFill>
                <a:srgbClr val="257562"/>
              </a:solidFill>
              <a:latin typeface="楷体_GB2312" pitchFamily="49" charset="-122"/>
              <a:ea typeface="楷体_GB2312" pitchFamily="49" charset="-122"/>
            </a:endParaRPr>
          </a:p>
          <a:p>
            <a:pPr eaLnBrk="1" hangingPunct="1">
              <a:buNone/>
            </a:pPr>
            <a:r>
              <a:rPr lang="zh-CN" altLang="en-US" sz="2400" b="1" dirty="0">
                <a:solidFill>
                  <a:srgbClr val="257562"/>
                </a:solidFill>
                <a:latin typeface="楷体_GB2312" pitchFamily="49" charset="-122"/>
                <a:ea typeface="楷体_GB2312" pitchFamily="49" charset="-122"/>
              </a:rPr>
              <a:t>	</a:t>
            </a:r>
            <a:r>
              <a:rPr lang="en-US" altLang="en-US" sz="2400" b="1" dirty="0">
                <a:latin typeface="仿宋_GB2312"/>
                <a:ea typeface="仿宋_GB2312"/>
              </a:rPr>
              <a:t>Student1(int n,string nam,char s,int a,string ad):</a:t>
            </a:r>
            <a:r>
              <a:rPr lang="en-US" altLang="en-US" sz="2400" b="1" dirty="0">
                <a:solidFill>
                  <a:srgbClr val="CC6600"/>
                </a:solidFill>
                <a:latin typeface="仿宋_GB2312"/>
                <a:ea typeface="仿宋_GB2312"/>
              </a:rPr>
              <a:t>Student(n,nam,s)</a:t>
            </a:r>
            <a:endParaRPr lang="en-US" altLang="zh-CN" sz="2400" b="1" dirty="0">
              <a:solidFill>
                <a:srgbClr val="CC6600"/>
              </a:solidFill>
              <a:latin typeface="仿宋_GB2312"/>
              <a:ea typeface="仿宋_GB2312"/>
            </a:endParaRPr>
          </a:p>
          <a:p>
            <a:pPr eaLnBrk="1" hangingPunct="1">
              <a:buNone/>
            </a:pPr>
            <a:r>
              <a:rPr lang="en-US" altLang="zh-CN" sz="2400" b="1" dirty="0">
                <a:latin typeface="仿宋_GB2312"/>
                <a:ea typeface="仿宋_GB2312"/>
              </a:rPr>
              <a:t>		</a:t>
            </a:r>
            <a:r>
              <a:rPr lang="en-US" altLang="en-US" sz="2400" b="1" dirty="0">
                <a:latin typeface="仿宋_GB2312"/>
                <a:ea typeface="仿宋_GB2312"/>
              </a:rPr>
              <a:t>{</a:t>
            </a:r>
            <a:r>
              <a:rPr lang="en-US" altLang="zh-CN" sz="2400" b="1" dirty="0">
                <a:latin typeface="仿宋_GB2312"/>
                <a:ea typeface="仿宋_GB2312"/>
              </a:rPr>
              <a:t>  </a:t>
            </a:r>
            <a:r>
              <a:rPr lang="en-US" altLang="en-US" sz="2400" b="1" dirty="0">
                <a:latin typeface="仿宋_GB2312"/>
                <a:ea typeface="仿宋_GB2312"/>
              </a:rPr>
              <a:t>age=a; </a:t>
            </a:r>
            <a:endParaRPr lang="en-US" altLang="zh-CN" sz="2400" b="1" dirty="0">
              <a:latin typeface="仿宋_GB2312"/>
              <a:ea typeface="仿宋_GB2312"/>
            </a:endParaRPr>
          </a:p>
          <a:p>
            <a:pPr eaLnBrk="1" hangingPunct="1">
              <a:buNone/>
            </a:pPr>
            <a:r>
              <a:rPr lang="en-US" altLang="zh-CN" sz="2400" b="1" dirty="0">
                <a:latin typeface="仿宋_GB2312"/>
                <a:ea typeface="仿宋_GB2312"/>
              </a:rPr>
              <a:t>		   </a:t>
            </a:r>
            <a:r>
              <a:rPr lang="en-US" altLang="en-US" sz="2400" b="1" dirty="0">
                <a:latin typeface="仿宋_GB2312"/>
                <a:ea typeface="仿宋_GB2312"/>
              </a:rPr>
              <a:t>addr=ad;}</a:t>
            </a:r>
            <a:endParaRPr lang="en-US" altLang="zh-CN" sz="2400" b="1" dirty="0">
              <a:latin typeface="仿宋_GB2312"/>
              <a:ea typeface="仿宋_GB2312"/>
            </a:endParaRPr>
          </a:p>
          <a:p>
            <a:pPr eaLnBrk="1" hangingPunct="1">
              <a:buNone/>
            </a:pPr>
            <a:r>
              <a:rPr lang="en-US" altLang="zh-CN" sz="2400" b="1" dirty="0">
                <a:latin typeface="仿宋_GB2312"/>
                <a:ea typeface="仿宋_GB2312"/>
              </a:rPr>
              <a:t>	  </a:t>
            </a:r>
            <a:r>
              <a:rPr lang="zh-CN" altLang="en-US" sz="2400" b="1" dirty="0">
                <a:latin typeface="仿宋_GB2312"/>
                <a:ea typeface="仿宋_GB2312"/>
              </a:rPr>
              <a:t>也可以写成：</a:t>
            </a:r>
            <a:endParaRPr lang="zh-CN" altLang="en-US" sz="2400" b="1" dirty="0">
              <a:latin typeface="仿宋_GB2312"/>
              <a:ea typeface="仿宋_GB2312"/>
            </a:endParaRPr>
          </a:p>
          <a:p>
            <a:pPr eaLnBrk="1" hangingPunct="1">
              <a:buNone/>
            </a:pPr>
            <a:r>
              <a:rPr lang="zh-CN" altLang="en-US" sz="2400" b="1" dirty="0">
                <a:latin typeface="仿宋_GB2312"/>
                <a:ea typeface="仿宋_GB2312"/>
              </a:rPr>
              <a:t>	</a:t>
            </a:r>
            <a:r>
              <a:rPr lang="en-US" altLang="en-US" sz="2400" b="1" dirty="0">
                <a:latin typeface="仿宋_GB2312"/>
                <a:ea typeface="仿宋_GB2312"/>
              </a:rPr>
              <a:t>Student1(int n,string nam,char s,int a,string ad):</a:t>
            </a:r>
            <a:r>
              <a:rPr lang="en-US" altLang="en-US" sz="2400" b="1" dirty="0">
                <a:solidFill>
                  <a:srgbClr val="CC6600"/>
                </a:solidFill>
                <a:latin typeface="仿宋_GB2312"/>
                <a:ea typeface="仿宋_GB2312"/>
              </a:rPr>
              <a:t>Student(n,nam,s)</a:t>
            </a:r>
            <a:r>
              <a:rPr lang="en-US" altLang="zh-CN" sz="2400" b="1" dirty="0">
                <a:solidFill>
                  <a:srgbClr val="CC6600"/>
                </a:solidFill>
                <a:latin typeface="仿宋_GB2312"/>
                <a:ea typeface="仿宋_GB2312"/>
              </a:rPr>
              <a:t>,</a:t>
            </a:r>
            <a:r>
              <a:rPr lang="en-US" altLang="en-US" sz="2400" b="1" dirty="0">
                <a:latin typeface="仿宋_GB2312"/>
                <a:ea typeface="仿宋_GB2312"/>
              </a:rPr>
              <a:t>age</a:t>
            </a:r>
            <a:r>
              <a:rPr lang="en-US" altLang="zh-CN" sz="2400" b="1" dirty="0">
                <a:latin typeface="仿宋_GB2312"/>
                <a:ea typeface="仿宋_GB2312"/>
              </a:rPr>
              <a:t>(</a:t>
            </a:r>
            <a:r>
              <a:rPr lang="en-US" altLang="en-US" sz="2400" b="1" dirty="0">
                <a:latin typeface="仿宋_GB2312"/>
                <a:ea typeface="仿宋_GB2312"/>
              </a:rPr>
              <a:t>a</a:t>
            </a:r>
            <a:r>
              <a:rPr lang="en-US" altLang="zh-CN" sz="2400" b="1" dirty="0">
                <a:latin typeface="仿宋_GB2312"/>
                <a:ea typeface="仿宋_GB2312"/>
              </a:rPr>
              <a:t>),</a:t>
            </a:r>
            <a:r>
              <a:rPr lang="en-US" altLang="en-US" sz="2400" b="1" dirty="0">
                <a:latin typeface="仿宋_GB2312"/>
                <a:ea typeface="仿宋_GB2312"/>
              </a:rPr>
              <a:t>addr</a:t>
            </a:r>
            <a:r>
              <a:rPr lang="en-US" altLang="zh-CN" sz="2400" b="1" dirty="0">
                <a:latin typeface="仿宋_GB2312"/>
                <a:ea typeface="仿宋_GB2312"/>
              </a:rPr>
              <a:t>(</a:t>
            </a:r>
            <a:r>
              <a:rPr lang="en-US" altLang="en-US" sz="2400" b="1" dirty="0">
                <a:latin typeface="仿宋_GB2312"/>
                <a:ea typeface="仿宋_GB2312"/>
              </a:rPr>
              <a:t>ad</a:t>
            </a:r>
            <a:r>
              <a:rPr lang="en-US" altLang="zh-CN" sz="2400" b="1" dirty="0">
                <a:latin typeface="仿宋_GB2312"/>
                <a:ea typeface="仿宋_GB2312"/>
              </a:rPr>
              <a:t>){}</a:t>
            </a:r>
            <a:r>
              <a:rPr lang="en-US" altLang="en-US" sz="2400" b="1" dirty="0">
                <a:latin typeface="仿宋_GB2312"/>
                <a:ea typeface="仿宋_GB2312"/>
              </a:rPr>
              <a:t>;</a:t>
            </a:r>
            <a:endParaRPr lang="en-US" altLang="en-US" sz="2400" b="1" dirty="0">
              <a:latin typeface="仿宋_GB2312"/>
              <a:ea typeface="仿宋_GB2312"/>
            </a:endParaRPr>
          </a:p>
        </p:txBody>
      </p:sp>
      <p:sp>
        <p:nvSpPr>
          <p:cNvPr id="177156" name="AutoShape 4"/>
          <p:cNvSpPr/>
          <p:nvPr/>
        </p:nvSpPr>
        <p:spPr>
          <a:xfrm>
            <a:off x="7104063" y="1341438"/>
            <a:ext cx="2879725" cy="720725"/>
          </a:xfrm>
          <a:prstGeom prst="wedgeEllipseCallout">
            <a:avLst>
              <a:gd name="adj1" fmla="val -89968"/>
              <a:gd name="adj2" fmla="val -83259"/>
            </a:avLst>
          </a:prstGeom>
          <a:solidFill>
            <a:schemeClr val="hlink"/>
          </a:solid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spcBef>
                <a:spcPct val="0"/>
              </a:spcBef>
              <a:buClrTx/>
              <a:buSzTx/>
              <a:buFontTx/>
              <a:buNone/>
            </a:pPr>
            <a:r>
              <a:rPr lang="zh-CN" altLang="en-US" sz="1800" b="1" dirty="0">
                <a:latin typeface="Arial" panose="020B0604020202020204" pitchFamily="34" charset="0"/>
                <a:ea typeface="楷体_GB2312" pitchFamily="49" charset="-122"/>
              </a:rPr>
              <a:t>定义派生类构造函数形参表</a:t>
            </a:r>
            <a:endParaRPr lang="zh-CN" altLang="en-US" sz="1800" b="1" dirty="0">
              <a:latin typeface="Arial" panose="020B0604020202020204" pitchFamily="34" charset="0"/>
              <a:ea typeface="楷体_GB2312" pitchFamily="49" charset="-122"/>
            </a:endParaRPr>
          </a:p>
        </p:txBody>
      </p:sp>
      <p:sp>
        <p:nvSpPr>
          <p:cNvPr id="177157" name="AutoShape 5"/>
          <p:cNvSpPr/>
          <p:nvPr/>
        </p:nvSpPr>
        <p:spPr>
          <a:xfrm>
            <a:off x="5735638" y="1844675"/>
            <a:ext cx="3097212" cy="720725"/>
          </a:xfrm>
          <a:prstGeom prst="wedgeEllipseCallout">
            <a:avLst>
              <a:gd name="adj1" fmla="val -82241"/>
              <a:gd name="adj2" fmla="val -109250"/>
            </a:avLst>
          </a:prstGeom>
          <a:solidFill>
            <a:schemeClr val="folHlink"/>
          </a:solid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spcBef>
                <a:spcPct val="0"/>
              </a:spcBef>
              <a:buClrTx/>
              <a:buSzTx/>
              <a:buFontTx/>
              <a:buNone/>
            </a:pPr>
            <a:r>
              <a:rPr lang="zh-CN" altLang="en-US" sz="1800" b="1" dirty="0">
                <a:latin typeface="Arial" panose="020B0604020202020204" pitchFamily="34" charset="0"/>
                <a:ea typeface="楷体_GB2312" pitchFamily="49" charset="-122"/>
              </a:rPr>
              <a:t>调用基类构造函数</a:t>
            </a:r>
            <a:endParaRPr lang="zh-CN" altLang="en-US" sz="1800" b="1" dirty="0">
              <a:latin typeface="Arial" panose="020B0604020202020204" pitchFamily="34" charset="0"/>
              <a:ea typeface="楷体_GB2312" pitchFamily="49" charset="-122"/>
            </a:endParaRPr>
          </a:p>
          <a:p>
            <a:pPr marL="0" lvl="0" indent="0" algn="ctr" eaLnBrk="1" hangingPunct="1">
              <a:spcBef>
                <a:spcPct val="0"/>
              </a:spcBef>
              <a:buClrTx/>
              <a:buSzTx/>
              <a:buFontTx/>
              <a:buNone/>
            </a:pPr>
            <a:r>
              <a:rPr lang="zh-CN" altLang="en-US" sz="1800" b="1" dirty="0">
                <a:latin typeface="Arial" panose="020B0604020202020204" pitchFamily="34" charset="0"/>
                <a:ea typeface="楷体_GB2312" pitchFamily="49" charset="-122"/>
              </a:rPr>
              <a:t>传递实参</a:t>
            </a:r>
            <a:endParaRPr lang="zh-CN" altLang="en-US" sz="1800" b="1" dirty="0">
              <a:latin typeface="Arial" panose="020B0604020202020204" pitchFamily="34" charset="0"/>
              <a:ea typeface="楷体_GB2312" pitchFamily="49" charset="-122"/>
            </a:endParaRPr>
          </a:p>
        </p:txBody>
      </p:sp>
      <p:pic>
        <p:nvPicPr>
          <p:cNvPr id="177158" name="Picture 6" descr="cj95"/>
          <p:cNvPicPr>
            <a:picLocks noChangeAspect="1"/>
          </p:cNvPicPr>
          <p:nvPr/>
        </p:nvPicPr>
        <p:blipFill>
          <a:blip r:embed="rId1"/>
          <a:stretch>
            <a:fillRect/>
          </a:stretch>
        </p:blipFill>
        <p:spPr>
          <a:xfrm>
            <a:off x="2640013" y="3689350"/>
            <a:ext cx="7127875" cy="1755775"/>
          </a:xfrm>
          <a:prstGeom prst="rect">
            <a:avLst/>
          </a:prstGeom>
          <a:noFill/>
          <a:ln w="9525">
            <a:noFill/>
          </a:ln>
        </p:spPr>
      </p:pic>
      <p:pic>
        <p:nvPicPr>
          <p:cNvPr id="177159" name="Picture 7" descr="e11"/>
          <p:cNvPicPr>
            <a:picLocks noChangeAspect="1"/>
          </p:cNvPicPr>
          <p:nvPr/>
        </p:nvPicPr>
        <p:blipFill>
          <a:blip r:embed="rId2"/>
          <a:stretch>
            <a:fillRect/>
          </a:stretch>
        </p:blipFill>
        <p:spPr>
          <a:xfrm>
            <a:off x="3000375" y="5661025"/>
            <a:ext cx="5832475" cy="935038"/>
          </a:xfrm>
          <a:prstGeom prst="rect">
            <a:avLst/>
          </a:prstGeom>
          <a:noFill/>
          <a:ln w="9525">
            <a:noFill/>
          </a:ln>
        </p:spPr>
      </p:pic>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77156"/>
                                        </p:tgtEl>
                                        <p:attrNameLst>
                                          <p:attrName>style.visibility</p:attrName>
                                        </p:attrNameLst>
                                      </p:cBhvr>
                                      <p:to>
                                        <p:strVal val="visible"/>
                                      </p:to>
                                    </p:set>
                                    <p:anim calcmode="lin" valueType="num">
                                      <p:cBhvr>
                                        <p:cTn id="7" dur="1000" fill="hold"/>
                                        <p:tgtEl>
                                          <p:spTgt spid="177156"/>
                                        </p:tgtEl>
                                        <p:attrNameLst>
                                          <p:attrName>ppt_x</p:attrName>
                                        </p:attrNameLst>
                                      </p:cBhvr>
                                      <p:tavLst>
                                        <p:tav tm="0">
                                          <p:val>
                                            <p:strVal val="#ppt_x-.2"/>
                                          </p:val>
                                        </p:tav>
                                        <p:tav tm="100000">
                                          <p:val>
                                            <p:strVal val="#ppt_x"/>
                                          </p:val>
                                        </p:tav>
                                      </p:tavLst>
                                    </p:anim>
                                    <p:anim calcmode="lin" valueType="num">
                                      <p:cBhvr>
                                        <p:cTn id="8" dur="1000" fill="hold"/>
                                        <p:tgtEl>
                                          <p:spTgt spid="17715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7156"/>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77157"/>
                                        </p:tgtEl>
                                        <p:attrNameLst>
                                          <p:attrName>style.visibility</p:attrName>
                                        </p:attrNameLst>
                                      </p:cBhvr>
                                      <p:to>
                                        <p:strVal val="visible"/>
                                      </p:to>
                                    </p:set>
                                    <p:anim calcmode="lin" valueType="num">
                                      <p:cBhvr>
                                        <p:cTn id="14" dur="1000" fill="hold"/>
                                        <p:tgtEl>
                                          <p:spTgt spid="177157"/>
                                        </p:tgtEl>
                                        <p:attrNameLst>
                                          <p:attrName>ppt_x</p:attrName>
                                        </p:attrNameLst>
                                      </p:cBhvr>
                                      <p:tavLst>
                                        <p:tav tm="0">
                                          <p:val>
                                            <p:strVal val="#ppt_x-.2"/>
                                          </p:val>
                                        </p:tav>
                                        <p:tav tm="100000">
                                          <p:val>
                                            <p:strVal val="#ppt_x"/>
                                          </p:val>
                                        </p:tav>
                                      </p:tavLst>
                                    </p:anim>
                                    <p:anim calcmode="lin" valueType="num">
                                      <p:cBhvr>
                                        <p:cTn id="15" dur="1000" fill="hold"/>
                                        <p:tgtEl>
                                          <p:spTgt spid="177157"/>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77157"/>
                                        </p:tgtEl>
                                      </p:cBhvr>
                                    </p:animEffect>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177154">
                                            <p:txEl>
                                              <p:charRg st="116" end="126"/>
                                            </p:txEl>
                                          </p:spTgt>
                                        </p:tgtEl>
                                        <p:attrNameLst>
                                          <p:attrName>style.visibility</p:attrName>
                                        </p:attrNameLst>
                                      </p:cBhvr>
                                      <p:to>
                                        <p:strVal val="visible"/>
                                      </p:to>
                                    </p:set>
                                    <p:animEffect transition="in" filter="fade">
                                      <p:cBhvr>
                                        <p:cTn id="21" dur="1000"/>
                                        <p:tgtEl>
                                          <p:spTgt spid="177154">
                                            <p:txEl>
                                              <p:charRg st="116" end="126"/>
                                            </p:txEl>
                                          </p:spTgt>
                                        </p:tgtEl>
                                      </p:cBhvr>
                                    </p:animEffect>
                                    <p:anim calcmode="lin" valueType="num">
                                      <p:cBhvr>
                                        <p:cTn id="22" dur="1000" fill="hold"/>
                                        <p:tgtEl>
                                          <p:spTgt spid="177154">
                                            <p:txEl>
                                              <p:charRg st="116" end="126"/>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77154">
                                            <p:txEl>
                                              <p:charRg st="116" end="126"/>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77154">
                                            <p:txEl>
                                              <p:charRg st="116" end="126"/>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177154">
                                            <p:txEl>
                                              <p:charRg st="126" end="213"/>
                                            </p:txEl>
                                          </p:spTgt>
                                        </p:tgtEl>
                                        <p:attrNameLst>
                                          <p:attrName>style.visibility</p:attrName>
                                        </p:attrNameLst>
                                      </p:cBhvr>
                                      <p:to>
                                        <p:strVal val="visible"/>
                                      </p:to>
                                    </p:set>
                                    <p:animEffect transition="in" filter="fade">
                                      <p:cBhvr>
                                        <p:cTn id="27" dur="1000"/>
                                        <p:tgtEl>
                                          <p:spTgt spid="177154">
                                            <p:txEl>
                                              <p:charRg st="126" end="213"/>
                                            </p:txEl>
                                          </p:spTgt>
                                        </p:tgtEl>
                                      </p:cBhvr>
                                    </p:animEffect>
                                    <p:anim calcmode="lin" valueType="num">
                                      <p:cBhvr>
                                        <p:cTn id="28" dur="1000" fill="hold"/>
                                        <p:tgtEl>
                                          <p:spTgt spid="177154">
                                            <p:txEl>
                                              <p:charRg st="126" end="213"/>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177154">
                                            <p:txEl>
                                              <p:charRg st="126" end="213"/>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77154">
                                            <p:txEl>
                                              <p:charRg st="126" end="213"/>
                                            </p:txEl>
                                          </p:spTgt>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9" presetClass="entr" presetSubtype="0" accel="100000" fill="hold" nodeType="clickEffect">
                                  <p:stCondLst>
                                    <p:cond delay="0"/>
                                  </p:stCondLst>
                                  <p:childTnLst>
                                    <p:set>
                                      <p:cBhvr>
                                        <p:cTn id="34" dur="1" fill="hold">
                                          <p:stCondLst>
                                            <p:cond delay="0"/>
                                          </p:stCondLst>
                                        </p:cTn>
                                        <p:tgtEl>
                                          <p:spTgt spid="177158"/>
                                        </p:tgtEl>
                                        <p:attrNameLst>
                                          <p:attrName>style.visibility</p:attrName>
                                        </p:attrNameLst>
                                      </p:cBhvr>
                                      <p:to>
                                        <p:strVal val="visible"/>
                                      </p:to>
                                    </p:set>
                                    <p:anim calcmode="lin" valueType="num">
                                      <p:cBhvr>
                                        <p:cTn id="35" dur="1000" fill="hold"/>
                                        <p:tgtEl>
                                          <p:spTgt spid="177158"/>
                                        </p:tgtEl>
                                        <p:attrNameLst>
                                          <p:attrName>ppt_h</p:attrName>
                                        </p:attrNameLst>
                                      </p:cBhvr>
                                      <p:tavLst>
                                        <p:tav tm="0">
                                          <p:val>
                                            <p:strVal val="#ppt_h/20"/>
                                          </p:val>
                                        </p:tav>
                                        <p:tav tm="50000">
                                          <p:val>
                                            <p:strVal val="#ppt_h/20"/>
                                          </p:val>
                                        </p:tav>
                                        <p:tav tm="100000">
                                          <p:val>
                                            <p:strVal val="#ppt_h"/>
                                          </p:val>
                                        </p:tav>
                                      </p:tavLst>
                                    </p:anim>
                                    <p:anim calcmode="lin" valueType="num">
                                      <p:cBhvr>
                                        <p:cTn id="36" dur="1000" fill="hold"/>
                                        <p:tgtEl>
                                          <p:spTgt spid="177158"/>
                                        </p:tgtEl>
                                        <p:attrNameLst>
                                          <p:attrName>ppt_w</p:attrName>
                                        </p:attrNameLst>
                                      </p:cBhvr>
                                      <p:tavLst>
                                        <p:tav tm="0">
                                          <p:val>
                                            <p:strVal val="#ppt_w+.3"/>
                                          </p:val>
                                        </p:tav>
                                        <p:tav tm="50000">
                                          <p:val>
                                            <p:strVal val="#ppt_w+.3"/>
                                          </p:val>
                                        </p:tav>
                                        <p:tav tm="100000">
                                          <p:val>
                                            <p:strVal val="#ppt_w"/>
                                          </p:val>
                                        </p:tav>
                                      </p:tavLst>
                                    </p:anim>
                                    <p:anim calcmode="lin" valueType="num">
                                      <p:cBhvr>
                                        <p:cTn id="37" dur="1000" fill="hold"/>
                                        <p:tgtEl>
                                          <p:spTgt spid="177158"/>
                                        </p:tgtEl>
                                        <p:attrNameLst>
                                          <p:attrName>ppt_x</p:attrName>
                                        </p:attrNameLst>
                                      </p:cBhvr>
                                      <p:tavLst>
                                        <p:tav tm="0">
                                          <p:val>
                                            <p:strVal val="#ppt_x-.3"/>
                                          </p:val>
                                        </p:tav>
                                        <p:tav tm="50000">
                                          <p:val>
                                            <p:strVal val="#ppt_x"/>
                                          </p:val>
                                        </p:tav>
                                        <p:tav tm="100000">
                                          <p:val>
                                            <p:strVal val="#ppt_x"/>
                                          </p:val>
                                        </p:tav>
                                      </p:tavLst>
                                    </p:anim>
                                    <p:anim calcmode="lin" valueType="num">
                                      <p:cBhvr>
                                        <p:cTn id="38" dur="1000" fill="hold"/>
                                        <p:tgtEl>
                                          <p:spTgt spid="17715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9" presetClass="entr" presetSubtype="0" accel="100000" fill="hold" nodeType="clickEffect">
                                  <p:stCondLst>
                                    <p:cond delay="0"/>
                                  </p:stCondLst>
                                  <p:childTnLst>
                                    <p:set>
                                      <p:cBhvr>
                                        <p:cTn id="42" dur="1" fill="hold">
                                          <p:stCondLst>
                                            <p:cond delay="0"/>
                                          </p:stCondLst>
                                        </p:cTn>
                                        <p:tgtEl>
                                          <p:spTgt spid="177159"/>
                                        </p:tgtEl>
                                        <p:attrNameLst>
                                          <p:attrName>style.visibility</p:attrName>
                                        </p:attrNameLst>
                                      </p:cBhvr>
                                      <p:to>
                                        <p:strVal val="visible"/>
                                      </p:to>
                                    </p:set>
                                    <p:anim calcmode="lin" valueType="num">
                                      <p:cBhvr>
                                        <p:cTn id="43" dur="1000" fill="hold"/>
                                        <p:tgtEl>
                                          <p:spTgt spid="177159"/>
                                        </p:tgtEl>
                                        <p:attrNameLst>
                                          <p:attrName>ppt_h</p:attrName>
                                        </p:attrNameLst>
                                      </p:cBhvr>
                                      <p:tavLst>
                                        <p:tav tm="0">
                                          <p:val>
                                            <p:strVal val="#ppt_h/20"/>
                                          </p:val>
                                        </p:tav>
                                        <p:tav tm="50000">
                                          <p:val>
                                            <p:strVal val="#ppt_h/20"/>
                                          </p:val>
                                        </p:tav>
                                        <p:tav tm="100000">
                                          <p:val>
                                            <p:strVal val="#ppt_h"/>
                                          </p:val>
                                        </p:tav>
                                      </p:tavLst>
                                    </p:anim>
                                    <p:anim calcmode="lin" valueType="num">
                                      <p:cBhvr>
                                        <p:cTn id="44" dur="1000" fill="hold"/>
                                        <p:tgtEl>
                                          <p:spTgt spid="177159"/>
                                        </p:tgtEl>
                                        <p:attrNameLst>
                                          <p:attrName>ppt_w</p:attrName>
                                        </p:attrNameLst>
                                      </p:cBhvr>
                                      <p:tavLst>
                                        <p:tav tm="0">
                                          <p:val>
                                            <p:strVal val="#ppt_w+.3"/>
                                          </p:val>
                                        </p:tav>
                                        <p:tav tm="50000">
                                          <p:val>
                                            <p:strVal val="#ppt_w+.3"/>
                                          </p:val>
                                        </p:tav>
                                        <p:tav tm="100000">
                                          <p:val>
                                            <p:strVal val="#ppt_w"/>
                                          </p:val>
                                        </p:tav>
                                      </p:tavLst>
                                    </p:anim>
                                    <p:anim calcmode="lin" valueType="num">
                                      <p:cBhvr>
                                        <p:cTn id="45" dur="1000" fill="hold"/>
                                        <p:tgtEl>
                                          <p:spTgt spid="177159"/>
                                        </p:tgtEl>
                                        <p:attrNameLst>
                                          <p:attrName>ppt_x</p:attrName>
                                        </p:attrNameLst>
                                      </p:cBhvr>
                                      <p:tavLst>
                                        <p:tav tm="0">
                                          <p:val>
                                            <p:strVal val="#ppt_x-.3"/>
                                          </p:val>
                                        </p:tav>
                                        <p:tav tm="50000">
                                          <p:val>
                                            <p:strVal val="#ppt_x"/>
                                          </p:val>
                                        </p:tav>
                                        <p:tav tm="100000">
                                          <p:val>
                                            <p:strVal val="#ppt_x"/>
                                          </p:val>
                                        </p:tav>
                                      </p:tavLst>
                                    </p:anim>
                                    <p:anim calcmode="lin" valueType="num">
                                      <p:cBhvr>
                                        <p:cTn id="46" dur="1000" fill="hold"/>
                                        <p:tgtEl>
                                          <p:spTgt spid="1771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6" grpId="0" animBg="1"/>
      <p:bldP spid="17715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216067" name="Rectangle 3"/>
          <p:cNvSpPr>
            <a:spLocks noGrp="1"/>
          </p:cNvSpPr>
          <p:nvPr>
            <p:ph idx="1"/>
          </p:nvPr>
        </p:nvSpPr>
        <p:spPr>
          <a:xfrm>
            <a:off x="1487488" y="765175"/>
            <a:ext cx="9577387" cy="5648325"/>
          </a:xfrm>
          <a:solidFill>
            <a:schemeClr val="bg1">
              <a:alpha val="100000"/>
            </a:schemeClr>
          </a:solidFill>
          <a:ln/>
        </p:spPr>
        <p:txBody>
          <a:bodyPr vert="horz" wrap="square" lIns="91440" tIns="45720" rIns="91440" bIns="45720" anchor="t" anchorCtr="0"/>
          <a:p>
            <a:pPr eaLnBrk="1" hangingPunct="1">
              <a:buNone/>
            </a:pPr>
            <a:r>
              <a:rPr lang="zh-CN" altLang="en-US" sz="2800" b="1" dirty="0">
                <a:solidFill>
                  <a:srgbClr val="660066"/>
                </a:solidFill>
                <a:latin typeface="黑体" panose="02010609060101010101" pitchFamily="49" charset="-122"/>
                <a:ea typeface="黑体" panose="02010609060101010101" pitchFamily="49" charset="-122"/>
              </a:rPr>
              <a:t>派生类构造函数的特殊形式：</a:t>
            </a:r>
            <a:endParaRPr lang="zh-CN" altLang="en-US" sz="2800" b="1" dirty="0">
              <a:solidFill>
                <a:srgbClr val="CC6600"/>
              </a:solidFill>
              <a:latin typeface="黑体" panose="02010609060101010101" pitchFamily="49" charset="-122"/>
              <a:ea typeface="黑体" panose="02010609060101010101" pitchFamily="49" charset="-122"/>
            </a:endParaRPr>
          </a:p>
          <a:p>
            <a:pPr eaLnBrk="1" hangingPunct="1">
              <a:buNone/>
            </a:pPr>
            <a:r>
              <a:rPr lang="zh-CN" altLang="en-US" sz="2500" b="1" dirty="0">
                <a:solidFill>
                  <a:srgbClr val="CC6600"/>
                </a:solidFill>
                <a:latin typeface="仿宋_GB2312"/>
                <a:ea typeface="仿宋_GB2312"/>
              </a:rPr>
              <a:t>	① </a:t>
            </a:r>
            <a:r>
              <a:rPr lang="zh-CN" altLang="en-US" sz="2400" b="1" dirty="0">
                <a:latin typeface="仿宋_GB2312"/>
                <a:ea typeface="仿宋_GB2312"/>
              </a:rPr>
              <a:t>当不需要对派生类新增成员初始化时，</a:t>
            </a:r>
            <a:r>
              <a:rPr lang="zh-CN" altLang="en-US" sz="2400" b="1" u="sng" dirty="0">
                <a:latin typeface="仿宋_GB2312"/>
                <a:ea typeface="仿宋_GB2312"/>
              </a:rPr>
              <a:t>派生类构造函数体可以为空</a:t>
            </a:r>
            <a:r>
              <a:rPr lang="zh-CN" altLang="en-US" sz="2400" b="1" dirty="0">
                <a:latin typeface="仿宋_GB2312"/>
                <a:ea typeface="仿宋_GB2312"/>
              </a:rPr>
              <a:t>，而构造函数仅仅用于完成向基类构造函数传递参数的任务。</a:t>
            </a:r>
            <a:endParaRPr lang="zh-CN" altLang="en-US" sz="2400" b="1" dirty="0">
              <a:latin typeface="仿宋_GB2312"/>
              <a:ea typeface="仿宋_GB2312"/>
            </a:endParaRPr>
          </a:p>
          <a:p>
            <a:pPr eaLnBrk="1" hangingPunct="1">
              <a:buNone/>
            </a:pPr>
            <a:r>
              <a:rPr lang="zh-CN" altLang="en-US" sz="2200" b="1" dirty="0">
                <a:latin typeface="仿宋_GB2312"/>
                <a:ea typeface="仿宋_GB2312"/>
              </a:rPr>
              <a:t>	</a:t>
            </a:r>
            <a:r>
              <a:rPr lang="en-US" altLang="en-US" sz="2200" b="1" dirty="0">
                <a:solidFill>
                  <a:srgbClr val="1B4D77"/>
                </a:solidFill>
                <a:latin typeface="仿宋_GB2312"/>
                <a:ea typeface="仿宋_GB2312"/>
              </a:rPr>
              <a:t>Student1(int n,string nam,char s):</a:t>
            </a:r>
            <a:r>
              <a:rPr lang="en-US" altLang="en-US" sz="2200" b="1" dirty="0">
                <a:solidFill>
                  <a:srgbClr val="CC6600"/>
                </a:solidFill>
                <a:latin typeface="仿宋_GB2312"/>
                <a:ea typeface="仿宋_GB2312"/>
              </a:rPr>
              <a:t>Student(n,nam,s)</a:t>
            </a:r>
            <a:r>
              <a:rPr lang="en-US" altLang="zh-CN" sz="2200" b="1" dirty="0">
                <a:solidFill>
                  <a:srgbClr val="990099"/>
                </a:solidFill>
                <a:latin typeface="仿宋_GB2312"/>
                <a:ea typeface="仿宋_GB2312"/>
              </a:rPr>
              <a:t>{}</a:t>
            </a:r>
            <a:endParaRPr lang="en-US" altLang="zh-CN" sz="2200" b="1" dirty="0">
              <a:solidFill>
                <a:srgbClr val="990099"/>
              </a:solidFill>
              <a:latin typeface="仿宋_GB2312"/>
              <a:ea typeface="仿宋_GB2312"/>
            </a:endParaRPr>
          </a:p>
          <a:p>
            <a:pPr eaLnBrk="1" hangingPunct="1">
              <a:buNone/>
            </a:pPr>
            <a:r>
              <a:rPr lang="en-US" altLang="zh-CN" sz="2500" b="1" dirty="0">
                <a:solidFill>
                  <a:srgbClr val="CC6600"/>
                </a:solidFill>
                <a:latin typeface="仿宋_GB2312"/>
                <a:ea typeface="仿宋_GB2312"/>
              </a:rPr>
              <a:t>	② </a:t>
            </a:r>
            <a:r>
              <a:rPr lang="zh-CN" altLang="en-US" sz="2400" b="1" dirty="0">
                <a:latin typeface="仿宋_GB2312"/>
                <a:ea typeface="仿宋_GB2312"/>
              </a:rPr>
              <a:t>如果</a:t>
            </a:r>
            <a:r>
              <a:rPr lang="zh-CN" altLang="en-US" sz="2400" b="1" dirty="0">
                <a:solidFill>
                  <a:srgbClr val="000000"/>
                </a:solidFill>
                <a:latin typeface="仿宋_GB2312"/>
                <a:ea typeface="仿宋_GB2312"/>
              </a:rPr>
              <a:t>基类中没有定义构造函数，或只定义了不带参数或带缺省参数的构造函数，则派生类构造函数中可以不写基类构造函数。</a:t>
            </a:r>
            <a:endParaRPr lang="zh-CN" altLang="en-US" sz="2400" b="1" dirty="0">
              <a:solidFill>
                <a:srgbClr val="000000"/>
              </a:solidFill>
              <a:latin typeface="仿宋_GB2312"/>
              <a:ea typeface="仿宋_GB2312"/>
            </a:endParaRPr>
          </a:p>
          <a:p>
            <a:pPr eaLnBrk="1" hangingPunct="1">
              <a:buNone/>
            </a:pPr>
            <a:r>
              <a:rPr lang="zh-CN" altLang="en-US" sz="2200" b="1" dirty="0">
                <a:latin typeface="仿宋_GB2312"/>
                <a:ea typeface="仿宋_GB2312"/>
              </a:rPr>
              <a:t>			</a:t>
            </a:r>
            <a:r>
              <a:rPr lang="en-US" altLang="en-US" sz="2200" b="1" dirty="0">
                <a:solidFill>
                  <a:srgbClr val="1B4D77"/>
                </a:solidFill>
                <a:latin typeface="仿宋_GB2312"/>
                <a:ea typeface="仿宋_GB2312"/>
              </a:rPr>
              <a:t>Student1(int a,string ad)</a:t>
            </a:r>
            <a:endParaRPr lang="en-US" altLang="zh-CN" sz="2200" b="1" dirty="0">
              <a:solidFill>
                <a:srgbClr val="1B4D77"/>
              </a:solidFill>
              <a:latin typeface="仿宋_GB2312"/>
              <a:ea typeface="仿宋_GB2312"/>
            </a:endParaRPr>
          </a:p>
          <a:p>
            <a:pPr eaLnBrk="1" hangingPunct="1">
              <a:buNone/>
            </a:pPr>
            <a:r>
              <a:rPr lang="en-US" altLang="zh-CN" sz="2200" b="1" dirty="0">
                <a:solidFill>
                  <a:srgbClr val="1B4D77"/>
                </a:solidFill>
                <a:latin typeface="仿宋_GB2312"/>
                <a:ea typeface="仿宋_GB2312"/>
              </a:rPr>
              <a:t>			</a:t>
            </a:r>
            <a:r>
              <a:rPr lang="en-US" altLang="en-US" sz="2200" b="1" dirty="0">
                <a:solidFill>
                  <a:srgbClr val="1B4D77"/>
                </a:solidFill>
                <a:latin typeface="仿宋_GB2312"/>
                <a:ea typeface="仿宋_GB2312"/>
              </a:rPr>
              <a:t>{</a:t>
            </a:r>
            <a:r>
              <a:rPr lang="en-US" altLang="zh-CN" sz="2200" b="1" dirty="0">
                <a:solidFill>
                  <a:srgbClr val="1B4D77"/>
                </a:solidFill>
                <a:latin typeface="仿宋_GB2312"/>
                <a:ea typeface="仿宋_GB2312"/>
              </a:rPr>
              <a:t> </a:t>
            </a:r>
            <a:r>
              <a:rPr lang="en-US" altLang="en-US" sz="2200" b="1" dirty="0">
                <a:solidFill>
                  <a:srgbClr val="1B4D77"/>
                </a:solidFill>
                <a:latin typeface="仿宋_GB2312"/>
                <a:ea typeface="仿宋_GB2312"/>
              </a:rPr>
              <a:t>age=a;addr=ad;}</a:t>
            </a:r>
            <a:endParaRPr lang="en-US" altLang="zh-CN" sz="2200" b="1" dirty="0">
              <a:solidFill>
                <a:srgbClr val="1B4D77"/>
              </a:solidFill>
              <a:latin typeface="仿宋_GB2312"/>
              <a:ea typeface="仿宋_GB2312"/>
            </a:endParaRPr>
          </a:p>
          <a:p>
            <a:pPr eaLnBrk="1" hangingPunct="1">
              <a:buNone/>
            </a:pPr>
            <a:r>
              <a:rPr lang="en-US" altLang="zh-CN" sz="2500" b="1" dirty="0">
                <a:solidFill>
                  <a:srgbClr val="000000"/>
                </a:solidFill>
                <a:latin typeface="仿宋_GB2312"/>
                <a:ea typeface="仿宋_GB2312"/>
              </a:rPr>
              <a:t>	</a:t>
            </a:r>
            <a:r>
              <a:rPr lang="en-US" altLang="zh-CN" sz="2500" b="1" dirty="0">
                <a:solidFill>
                  <a:srgbClr val="CC6600"/>
                </a:solidFill>
                <a:latin typeface="仿宋_GB2312"/>
                <a:ea typeface="仿宋_GB2312"/>
              </a:rPr>
              <a:t>③ </a:t>
            </a:r>
            <a:r>
              <a:rPr lang="zh-CN" altLang="en-US" sz="2400" b="1" dirty="0">
                <a:latin typeface="仿宋_GB2312"/>
                <a:ea typeface="仿宋_GB2312"/>
              </a:rPr>
              <a:t>如果满足上面</a:t>
            </a:r>
            <a:r>
              <a:rPr lang="en-US" altLang="zh-CN" sz="2400" b="1" dirty="0">
                <a:latin typeface="仿宋_GB2312"/>
                <a:ea typeface="仿宋_GB2312"/>
              </a:rPr>
              <a:t>2</a:t>
            </a:r>
            <a:r>
              <a:rPr lang="zh-CN" altLang="en-US" sz="2400" b="1" dirty="0">
                <a:latin typeface="仿宋_GB2312"/>
                <a:ea typeface="仿宋_GB2312"/>
              </a:rPr>
              <a:t>种情况，</a:t>
            </a:r>
            <a:r>
              <a:rPr lang="zh-CN" altLang="en-US" sz="2400" b="1" dirty="0">
                <a:solidFill>
                  <a:srgbClr val="000000"/>
                </a:solidFill>
                <a:latin typeface="仿宋_GB2312"/>
                <a:ea typeface="仿宋_GB2312"/>
              </a:rPr>
              <a:t>可以不必显式地定义派生类构造函数。当基类的构造函数哪怕只带有一个参数</a:t>
            </a:r>
            <a:r>
              <a:rPr lang="en-US" altLang="zh-CN" sz="2400" b="1" dirty="0">
                <a:solidFill>
                  <a:srgbClr val="000000"/>
                </a:solidFill>
                <a:latin typeface="仿宋_GB2312"/>
                <a:ea typeface="仿宋_GB2312"/>
              </a:rPr>
              <a:t>,</a:t>
            </a:r>
            <a:r>
              <a:rPr lang="zh-CN" altLang="en-US" sz="2400" b="1" dirty="0">
                <a:solidFill>
                  <a:srgbClr val="000000"/>
                </a:solidFill>
                <a:latin typeface="仿宋_GB2312"/>
                <a:ea typeface="仿宋_GB2312"/>
              </a:rPr>
              <a:t>则它的所有派生类都必须定义构造函数</a:t>
            </a:r>
            <a:r>
              <a:rPr lang="en-US" altLang="zh-CN" sz="2400" b="1" dirty="0">
                <a:solidFill>
                  <a:srgbClr val="000000"/>
                </a:solidFill>
                <a:latin typeface="仿宋_GB2312"/>
                <a:ea typeface="仿宋_GB2312"/>
              </a:rPr>
              <a:t>.</a:t>
            </a:r>
            <a:endParaRPr lang="zh-CN" altLang="en-US" sz="2400" b="1" dirty="0">
              <a:solidFill>
                <a:srgbClr val="000000"/>
              </a:solidFill>
              <a:latin typeface="仿宋_GB2312"/>
              <a:ea typeface="仿宋_GB2312"/>
            </a:endParaRPr>
          </a:p>
          <a:p>
            <a:pPr eaLnBrk="1" hangingPunct="1">
              <a:buNone/>
            </a:pPr>
            <a:r>
              <a:rPr lang="zh-CN" altLang="en-US" sz="2400" b="1" dirty="0">
                <a:solidFill>
                  <a:srgbClr val="000000"/>
                </a:solidFill>
                <a:latin typeface="仿宋_GB2312"/>
                <a:ea typeface="仿宋_GB2312"/>
              </a:rPr>
              <a:t>	 </a:t>
            </a:r>
            <a:r>
              <a:rPr lang="zh-CN" altLang="en-US" sz="2400" b="1" dirty="0">
                <a:solidFill>
                  <a:srgbClr val="CC6600"/>
                </a:solidFill>
                <a:ea typeface="仿宋_GB2312"/>
              </a:rPr>
              <a:t>④ </a:t>
            </a:r>
            <a:r>
              <a:rPr lang="zh-CN" altLang="en-US" sz="2400" b="1" dirty="0">
                <a:latin typeface="仿宋_GB2312"/>
                <a:ea typeface="仿宋_GB2312"/>
              </a:rPr>
              <a:t>如果基类中既有不带参数的、又有带参数的构造函数，则在</a:t>
            </a:r>
            <a:r>
              <a:rPr lang="zh-CN" altLang="en-US" sz="2400" b="1" dirty="0">
                <a:solidFill>
                  <a:srgbClr val="000000"/>
                </a:solidFill>
                <a:latin typeface="仿宋_GB2312"/>
                <a:ea typeface="仿宋_GB2312"/>
              </a:rPr>
              <a:t>派生类构造函数中可以包含、也可以不包含基类的构造函数。</a:t>
            </a:r>
            <a:endParaRPr lang="zh-CN" altLang="en-US" sz="2400" b="1" dirty="0">
              <a:solidFill>
                <a:srgbClr val="000000"/>
              </a:solidFill>
              <a:latin typeface="仿宋_GB2312"/>
              <a:ea typeface="仿宋_GB231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6067">
                                            <p:txEl>
                                              <p:charRg st="14" end="74"/>
                                            </p:txEl>
                                          </p:spTgt>
                                        </p:tgtEl>
                                        <p:attrNameLst>
                                          <p:attrName>style.visibility</p:attrName>
                                        </p:attrNameLst>
                                      </p:cBhvr>
                                      <p:to>
                                        <p:strVal val="visible"/>
                                      </p:to>
                                    </p:set>
                                    <p:animEffect transition="in" filter="blinds(horizontal)">
                                      <p:cBhvr>
                                        <p:cTn id="7" dur="500"/>
                                        <p:tgtEl>
                                          <p:spTgt spid="216067">
                                            <p:txEl>
                                              <p:charRg st="14" end="7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6067">
                                            <p:txEl>
                                              <p:charRg st="74" end="128"/>
                                            </p:txEl>
                                          </p:spTgt>
                                        </p:tgtEl>
                                        <p:attrNameLst>
                                          <p:attrName>style.visibility</p:attrName>
                                        </p:attrNameLst>
                                      </p:cBhvr>
                                      <p:to>
                                        <p:strVal val="visible"/>
                                      </p:to>
                                    </p:set>
                                    <p:animEffect transition="in" filter="blinds(horizontal)">
                                      <p:cBhvr>
                                        <p:cTn id="12" dur="500"/>
                                        <p:tgtEl>
                                          <p:spTgt spid="216067">
                                            <p:txEl>
                                              <p:charRg st="74" end="12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6067">
                                            <p:txEl>
                                              <p:charRg st="128" end="187"/>
                                            </p:txEl>
                                          </p:spTgt>
                                        </p:tgtEl>
                                        <p:attrNameLst>
                                          <p:attrName>style.visibility</p:attrName>
                                        </p:attrNameLst>
                                      </p:cBhvr>
                                      <p:to>
                                        <p:strVal val="visible"/>
                                      </p:to>
                                    </p:set>
                                    <p:animEffect transition="in" filter="blinds(horizontal)">
                                      <p:cBhvr>
                                        <p:cTn id="17" dur="500"/>
                                        <p:tgtEl>
                                          <p:spTgt spid="216067">
                                            <p:txEl>
                                              <p:charRg st="128" end="18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6067">
                                            <p:txEl>
                                              <p:charRg st="187" end="216"/>
                                            </p:txEl>
                                          </p:spTgt>
                                        </p:tgtEl>
                                        <p:attrNameLst>
                                          <p:attrName>style.visibility</p:attrName>
                                        </p:attrNameLst>
                                      </p:cBhvr>
                                      <p:to>
                                        <p:strVal val="visible"/>
                                      </p:to>
                                    </p:set>
                                    <p:animEffect transition="in" filter="blinds(horizontal)">
                                      <p:cBhvr>
                                        <p:cTn id="22" dur="500"/>
                                        <p:tgtEl>
                                          <p:spTgt spid="216067">
                                            <p:txEl>
                                              <p:charRg st="187" end="21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16067">
                                            <p:txEl>
                                              <p:charRg st="216" end="237"/>
                                            </p:txEl>
                                          </p:spTgt>
                                        </p:tgtEl>
                                        <p:attrNameLst>
                                          <p:attrName>style.visibility</p:attrName>
                                        </p:attrNameLst>
                                      </p:cBhvr>
                                      <p:to>
                                        <p:strVal val="visible"/>
                                      </p:to>
                                    </p:set>
                                    <p:animEffect transition="in" filter="blinds(horizontal)">
                                      <p:cBhvr>
                                        <p:cTn id="25" dur="500"/>
                                        <p:tgtEl>
                                          <p:spTgt spid="216067">
                                            <p:txEl>
                                              <p:charRg st="216" end="23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16067">
                                            <p:txEl>
                                              <p:charRg st="237" end="305"/>
                                            </p:txEl>
                                          </p:spTgt>
                                        </p:tgtEl>
                                        <p:attrNameLst>
                                          <p:attrName>style.visibility</p:attrName>
                                        </p:attrNameLst>
                                      </p:cBhvr>
                                      <p:to>
                                        <p:strVal val="visible"/>
                                      </p:to>
                                    </p:set>
                                    <p:animEffect transition="in" filter="blinds(horizontal)">
                                      <p:cBhvr>
                                        <p:cTn id="30" dur="500"/>
                                        <p:tgtEl>
                                          <p:spTgt spid="216067">
                                            <p:txEl>
                                              <p:charRg st="237" end="30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16067">
                                            <p:txEl>
                                              <p:charRg st="305" end="363"/>
                                            </p:txEl>
                                          </p:spTgt>
                                        </p:tgtEl>
                                        <p:attrNameLst>
                                          <p:attrName>style.visibility</p:attrName>
                                        </p:attrNameLst>
                                      </p:cBhvr>
                                      <p:to>
                                        <p:strVal val="visible"/>
                                      </p:to>
                                    </p:set>
                                    <p:animEffect transition="in" filter="blinds(horizontal)">
                                      <p:cBhvr>
                                        <p:cTn id="35" dur="500"/>
                                        <p:tgtEl>
                                          <p:spTgt spid="216067">
                                            <p:txEl>
                                              <p:charRg st="305" end="3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a:ln/>
        </p:spPr>
        <p:txBody>
          <a:bodyPr vert="horz" wrap="square" lIns="91440" tIns="45720" rIns="91440" bIns="45720" anchor="b" anchorCtr="0"/>
          <a:p>
            <a:pPr>
              <a:buNone/>
            </a:pPr>
            <a:r>
              <a:rPr lang="zh-CN" altLang="en-US" dirty="0"/>
              <a:t>练习</a:t>
            </a:r>
            <a:endParaRPr lang="zh-CN" altLang="en-US" dirty="0"/>
          </a:p>
        </p:txBody>
      </p:sp>
      <p:sp>
        <p:nvSpPr>
          <p:cNvPr id="28675" name="内容占位符 2"/>
          <p:cNvSpPr>
            <a:spLocks noGrp="1"/>
          </p:cNvSpPr>
          <p:nvPr>
            <p:ph idx="1"/>
          </p:nvPr>
        </p:nvSpPr>
        <p:spPr>
          <a:ln/>
        </p:spPr>
        <p:txBody>
          <a:bodyPr vert="horz" wrap="square" lIns="91440" tIns="45720" rIns="91440" bIns="45720" anchor="t" anchorCtr="0"/>
          <a:p>
            <a:r>
              <a:rPr lang="zh-CN" altLang="en-US" dirty="0"/>
              <a:t>定义基类</a:t>
            </a:r>
            <a:r>
              <a:rPr lang="en-US" altLang="zh-CN" dirty="0"/>
              <a:t>student</a:t>
            </a:r>
            <a:r>
              <a:rPr lang="zh-CN" altLang="en-US" dirty="0"/>
              <a:t>，包括私有数据成员</a:t>
            </a:r>
            <a:r>
              <a:rPr lang="en-US" altLang="zh-CN" dirty="0"/>
              <a:t>sno</a:t>
            </a:r>
            <a:r>
              <a:rPr lang="zh-CN" altLang="en-US" dirty="0"/>
              <a:t>，</a:t>
            </a:r>
            <a:r>
              <a:rPr lang="en-US" altLang="zh-CN" dirty="0"/>
              <a:t>name</a:t>
            </a:r>
            <a:r>
              <a:rPr lang="zh-CN" altLang="en-US" dirty="0"/>
              <a:t>，</a:t>
            </a:r>
            <a:r>
              <a:rPr lang="en-US" altLang="zh-CN" dirty="0"/>
              <a:t>sex</a:t>
            </a:r>
            <a:r>
              <a:rPr lang="zh-CN" altLang="en-US" dirty="0"/>
              <a:t>，</a:t>
            </a:r>
            <a:r>
              <a:rPr lang="en-US" altLang="zh-CN" dirty="0"/>
              <a:t>age</a:t>
            </a:r>
            <a:r>
              <a:rPr lang="zh-CN" altLang="en-US" dirty="0"/>
              <a:t>，</a:t>
            </a:r>
            <a:r>
              <a:rPr lang="en-US" altLang="zh-CN" dirty="0"/>
              <a:t>dept</a:t>
            </a:r>
            <a:r>
              <a:rPr lang="zh-CN" altLang="en-US" dirty="0"/>
              <a:t>，构造函数，打印函数，从</a:t>
            </a:r>
            <a:r>
              <a:rPr lang="en-US" altLang="zh-CN" dirty="0"/>
              <a:t>student</a:t>
            </a:r>
            <a:r>
              <a:rPr lang="zh-CN" altLang="en-US" dirty="0"/>
              <a:t>类派生</a:t>
            </a:r>
            <a:r>
              <a:rPr lang="en-US" altLang="zh-CN" dirty="0"/>
              <a:t>graduate</a:t>
            </a:r>
            <a:r>
              <a:rPr lang="zh-CN" altLang="en-US" dirty="0"/>
              <a:t>类（私有继承方式），新增私有数据成员</a:t>
            </a:r>
            <a:r>
              <a:rPr lang="en-US" altLang="zh-CN" dirty="0"/>
              <a:t>adviser</a:t>
            </a:r>
            <a:r>
              <a:rPr lang="zh-CN" altLang="en-US" dirty="0"/>
              <a:t>，，新增</a:t>
            </a:r>
            <a:r>
              <a:rPr lang="en-US" altLang="zh-CN" dirty="0"/>
              <a:t>graduate</a:t>
            </a:r>
            <a:r>
              <a:rPr lang="zh-CN" altLang="en-US" dirty="0"/>
              <a:t>类的构造函数，打印函数</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ontrols>
      <mc:AlternateContent xmlns:mc="http://schemas.openxmlformats.org/markup-compatibility/2006">
        <mc:Choice xmlns:v="urn:schemas-microsoft-com:vml" Requires="v">
          <p:control spid="29698" name="" r:id="rId1" imgW="10514330" imgH="5543550"/>
        </mc:Choice>
        <mc:Fallback>
          <p:control name="" r:id="rId1" imgW="10514330" imgH="5543550">
            <p:pic>
              <p:nvPicPr>
                <p:cNvPr id="0" name="TextBox1"/>
                <p:cNvPicPr/>
                <p:nvPr/>
              </p:nvPicPr>
              <p:blipFill>
                <a:blip r:embed="rId2"/>
                <a:stretch>
                  <a:fillRect/>
                </a:stretch>
              </p:blipFill>
              <p:spPr>
                <a:xfrm>
                  <a:off x="1127125" y="981075"/>
                  <a:ext cx="10514330" cy="5543550"/>
                </a:xfrm>
                <a:prstGeom prst="rect">
                  <a:avLst/>
                </a:prstGeom>
              </p:spPr>
            </p:pic>
          </p:control>
        </mc:Fallback>
      </mc:AlternateContent>
    </p:controls>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a:xfrm>
            <a:off x="1774825" y="692150"/>
            <a:ext cx="7772400" cy="838200"/>
          </a:xfrm>
          <a:ln/>
        </p:spPr>
        <p:txBody>
          <a:bodyPr vert="horz" wrap="square" lIns="91440" tIns="45720" rIns="91440" bIns="45720" anchor="b" anchorCtr="0"/>
          <a:p>
            <a:pPr eaLnBrk="1" hangingPunct="1"/>
            <a:r>
              <a:rPr lang="en-US" altLang="zh-CN" sz="3200" b="1" dirty="0"/>
              <a:t>10.2    </a:t>
            </a:r>
            <a:r>
              <a:rPr lang="zh-CN" altLang="en-US" sz="3200" b="1" dirty="0"/>
              <a:t>派生类的构造函数和析构函数</a:t>
            </a:r>
            <a:r>
              <a:rPr lang="zh-CN" altLang="en-US" sz="3200" dirty="0"/>
              <a:t> </a:t>
            </a:r>
            <a:endParaRPr lang="zh-CN" altLang="en-US" sz="3200" dirty="0"/>
          </a:p>
        </p:txBody>
      </p:sp>
      <p:sp>
        <p:nvSpPr>
          <p:cNvPr id="27651" name="Rectangle 3"/>
          <p:cNvSpPr>
            <a:spLocks noGrp="1" noChangeArrowheads="1"/>
          </p:cNvSpPr>
          <p:nvPr>
            <p:ph idx="1"/>
          </p:nvPr>
        </p:nvSpPr>
        <p:spPr>
          <a:xfrm>
            <a:off x="1847850" y="1600200"/>
            <a:ext cx="8496300" cy="4692650"/>
          </a:xfrm>
        </p:spPr>
        <p:txBody>
          <a:bodyPr vert="horz" wrap="square" lIns="91440" tIns="45720" rIns="91440" bIns="45720" numCol="1" anchor="t" anchorCtr="0" compatLnSpc="1"/>
          <a:lstStyle/>
          <a:p>
            <a:pPr marL="457200" marR="0" lvl="0" indent="-45720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defRPr/>
            </a:pPr>
            <a:r>
              <a:rPr kumimoji="1" lang="en-US" altLang="zh-CN" sz="3200" b="1" i="0" u="none" strike="noStrike" kern="0" cap="none" spc="0" normalizeH="0" baseline="0" noProof="0" dirty="0">
                <a:ln>
                  <a:noFill/>
                </a:ln>
                <a:solidFill>
                  <a:srgbClr val="CC0000"/>
                </a:solidFill>
                <a:effectLst/>
                <a:uLnTx/>
                <a:uFillTx/>
                <a:latin typeface="+mn-lt"/>
                <a:ea typeface="+mn-ea"/>
                <a:cs typeface="+mn-cs"/>
              </a:rPr>
              <a:t>2 </a:t>
            </a:r>
            <a:r>
              <a:rPr kumimoji="1" lang="zh-CN" altLang="en-US" sz="2800" b="1" i="0" u="none" strike="noStrike" kern="0" cap="none" spc="0" normalizeH="0" baseline="0" noProof="0" dirty="0">
                <a:ln>
                  <a:noFill/>
                </a:ln>
                <a:solidFill>
                  <a:srgbClr val="CC0000"/>
                </a:solidFill>
                <a:effectLst/>
                <a:uLnTx/>
                <a:uFillTx/>
                <a:latin typeface="+mn-lt"/>
                <a:ea typeface="+mn-ea"/>
                <a:cs typeface="+mn-cs"/>
              </a:rPr>
              <a:t>派生类的析构函数</a:t>
            </a:r>
            <a:endParaRPr kumimoji="1" lang="zh-CN" altLang="en-US" sz="3200" b="1" i="0" u="none" strike="noStrike" kern="0" cap="none" spc="0" normalizeH="0" baseline="0" noProof="0" dirty="0">
              <a:ln>
                <a:noFill/>
              </a:ln>
              <a:solidFill>
                <a:srgbClr val="000000"/>
              </a:solidFill>
              <a:effectLst/>
              <a:uLnTx/>
              <a:uFillTx/>
              <a:latin typeface="+mn-lt"/>
              <a:ea typeface="+mn-ea"/>
              <a:cs typeface="+mn-cs"/>
            </a:endParaRPr>
          </a:p>
          <a:p>
            <a:pPr marL="0" marR="0" lvl="0" indent="0" algn="just" defTabSz="914400" rtl="0" eaLnBrk="1" fontAlgn="base" latinLnBrk="0" hangingPunct="1">
              <a:lnSpc>
                <a:spcPct val="100000"/>
              </a:lnSpc>
              <a:spcBef>
                <a:spcPct val="20000"/>
              </a:spcBef>
              <a:spcAft>
                <a:spcPct val="0"/>
              </a:spcAft>
              <a:buClr>
                <a:srgbClr val="A50021"/>
              </a:buClr>
              <a:buSzPct val="85000"/>
              <a:buFont typeface="Wingdings" panose="05000000000000000000" pitchFamily="2" charset="2"/>
              <a:buNone/>
              <a:defRPr/>
            </a:pPr>
            <a:r>
              <a:rPr kumimoji="1" lang="zh-CN" altLang="en-US" sz="2800" b="0"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派生类的析构函数也是不能继承的，如果没有显式定义，</a:t>
            </a:r>
            <a:r>
              <a:rPr kumimoji="1" lang="zh-CN" altLang="en-US" sz="3200" b="0" i="0" u="none" strike="noStrike" kern="0" cap="none" spc="0" normalizeH="0" baseline="0" noProof="0" dirty="0">
                <a:ln>
                  <a:noFill/>
                </a:ln>
                <a:solidFill>
                  <a:schemeClr val="tx1"/>
                </a:solidFill>
                <a:effectLst/>
                <a:uLnTx/>
                <a:uFillTx/>
                <a:latin typeface="+mn-lt"/>
                <a:ea typeface="+mn-ea"/>
                <a:cs typeface="+mn-cs"/>
              </a:rPr>
              <a:t>系统会为每个类生成默认析构函数</a:t>
            </a:r>
            <a:endParaRPr kumimoji="1" lang="en-US" altLang="zh-CN" sz="2800" b="0" i="0" u="sng" strike="noStrike" kern="0" cap="none" spc="0" normalizeH="0" baseline="0" noProof="0" dirty="0">
              <a:ln>
                <a:noFill/>
              </a:ln>
              <a:solidFill>
                <a:srgbClr val="000000"/>
              </a:solidFill>
              <a:effectLst/>
              <a:uLnTx/>
              <a:uFillTx/>
              <a:latin typeface="宋体" panose="02010600030101010101" pitchFamily="2" charset="-122"/>
              <a:ea typeface="+mn-ea"/>
              <a:cs typeface="+mn-cs"/>
            </a:endParaRPr>
          </a:p>
          <a:p>
            <a:pPr marL="0" marR="0" lvl="0" indent="0" algn="just" defTabSz="914400" rtl="0" eaLnBrk="1" fontAlgn="base" latinLnBrk="0" hangingPunct="1">
              <a:lnSpc>
                <a:spcPct val="100000"/>
              </a:lnSpc>
              <a:spcBef>
                <a:spcPct val="20000"/>
              </a:spcBef>
              <a:spcAft>
                <a:spcPct val="0"/>
              </a:spcAft>
              <a:buClr>
                <a:srgbClr val="A50021"/>
              </a:buClr>
              <a:buSzPct val="85000"/>
              <a:buFont typeface="Wingdings" panose="05000000000000000000" pitchFamily="2" charset="2"/>
              <a:buNone/>
              <a:defRPr/>
            </a:pPr>
            <a:endParaRPr kumimoji="1" lang="en-US" altLang="zh-CN" sz="2800" b="0" i="0" u="sng" strike="noStrike" kern="0" cap="none" spc="0" normalizeH="0" baseline="0" noProof="0" dirty="0">
              <a:ln>
                <a:noFill/>
              </a:ln>
              <a:solidFill>
                <a:srgbClr val="000000"/>
              </a:solidFill>
              <a:effectLst/>
              <a:uLnTx/>
              <a:uFillTx/>
              <a:latin typeface="宋体" panose="02010600030101010101" pitchFamily="2" charset="-122"/>
              <a:ea typeface="+mn-ea"/>
              <a:cs typeface="+mn-cs"/>
            </a:endParaRPr>
          </a:p>
          <a:p>
            <a:pPr marL="0" marR="0" lvl="0" indent="0" algn="just" defTabSz="914400" rtl="0" eaLnBrk="1" fontAlgn="base" latinLnBrk="0" hangingPunct="1">
              <a:lnSpc>
                <a:spcPct val="100000"/>
              </a:lnSpc>
              <a:spcBef>
                <a:spcPct val="20000"/>
              </a:spcBef>
              <a:spcAft>
                <a:spcPct val="0"/>
              </a:spcAft>
              <a:buClr>
                <a:srgbClr val="A50021"/>
              </a:buClr>
              <a:buSzPct val="85000"/>
              <a:buFont typeface="Wingdings" panose="05000000000000000000" pitchFamily="2" charset="2"/>
              <a:buNone/>
              <a:defRPr/>
            </a:pPr>
            <a:r>
              <a:rPr kumimoji="1" lang="zh-CN" altLang="en-US" sz="2800" b="0"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由于析构函数是不带参数的</a:t>
            </a:r>
            <a:r>
              <a:rPr kumimoji="1" lang="en-US" altLang="zh-CN" sz="2800" b="0"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a:t>
            </a:r>
            <a:r>
              <a:rPr kumimoji="1" lang="zh-CN" altLang="en-US" sz="2800" b="0"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在派生类中是否要定义析构函数与它所属基类无关</a:t>
            </a:r>
            <a:r>
              <a:rPr kumimoji="1" lang="en-US" altLang="zh-CN" sz="2800" b="0"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 </a:t>
            </a:r>
            <a:r>
              <a:rPr kumimoji="1" lang="zh-CN" altLang="en-US" sz="2800" b="0"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基类的析构函数不会因为派生类中没有自己定义的析构函数而得不到执行</a:t>
            </a:r>
            <a:r>
              <a:rPr kumimoji="1" lang="en-US" altLang="zh-CN" sz="2800" b="0"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a:t>
            </a:r>
            <a:r>
              <a:rPr kumimoji="1" lang="zh-CN" altLang="en-US" sz="2800" b="0" i="0" u="sng" strike="noStrike" kern="0" cap="none" spc="0" normalizeH="0" baseline="0" noProof="0" dirty="0">
                <a:ln>
                  <a:noFill/>
                </a:ln>
                <a:solidFill>
                  <a:srgbClr val="000000"/>
                </a:solidFill>
                <a:effectLst/>
                <a:uLnTx/>
                <a:uFillTx/>
                <a:latin typeface="宋体" panose="02010600030101010101" pitchFamily="2" charset="-122"/>
                <a:ea typeface="+mn-ea"/>
                <a:cs typeface="+mn-cs"/>
              </a:rPr>
              <a:t>它们是各自独立的</a:t>
            </a:r>
            <a:r>
              <a:rPr kumimoji="1" lang="en-US" altLang="zh-CN" sz="2800" b="0"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a:t>
            </a:r>
            <a:endParaRPr kumimoji="1" lang="en-US" altLang="zh-CN" sz="2800" b="0" i="0" u="none" strike="noStrike" kern="0" cap="none" spc="0" normalizeH="0" baseline="0" noProof="0" dirty="0">
              <a:ln>
                <a:noFill/>
              </a:ln>
              <a:solidFill>
                <a:srgbClr val="000000"/>
              </a:solidFill>
              <a:effectLst/>
              <a:uLnTx/>
              <a:uFillTx/>
              <a:latin typeface="宋体" panose="02010600030101010101" pitchFamily="2" charset="-122"/>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xfrm>
            <a:off x="1774825" y="692150"/>
            <a:ext cx="7772400" cy="838200"/>
          </a:xfrm>
          <a:ln/>
        </p:spPr>
        <p:txBody>
          <a:bodyPr vert="horz" wrap="square" lIns="91440" tIns="45720" rIns="91440" bIns="45720" anchor="b" anchorCtr="0"/>
          <a:p>
            <a:pPr eaLnBrk="1" hangingPunct="1"/>
            <a:r>
              <a:rPr lang="en-US" altLang="zh-CN" sz="3200" b="1" dirty="0"/>
              <a:t>10.2    </a:t>
            </a:r>
            <a:r>
              <a:rPr lang="zh-CN" altLang="en-US" sz="3200" b="1" dirty="0"/>
              <a:t>派生类的构造函数和析构函数</a:t>
            </a:r>
            <a:r>
              <a:rPr lang="zh-CN" altLang="en-US" sz="3200" dirty="0"/>
              <a:t> </a:t>
            </a:r>
            <a:endParaRPr lang="zh-CN" altLang="en-US" sz="3200" dirty="0"/>
          </a:p>
        </p:txBody>
      </p:sp>
      <p:sp>
        <p:nvSpPr>
          <p:cNvPr id="31747" name="Rectangle 3"/>
          <p:cNvSpPr>
            <a:spLocks noGrp="1"/>
          </p:cNvSpPr>
          <p:nvPr>
            <p:ph idx="1"/>
          </p:nvPr>
        </p:nvSpPr>
        <p:spPr>
          <a:xfrm>
            <a:off x="1847850" y="1600200"/>
            <a:ext cx="8496300" cy="4692650"/>
          </a:xfrm>
          <a:ln/>
        </p:spPr>
        <p:txBody>
          <a:bodyPr vert="horz" wrap="square" lIns="91440" tIns="45720" rIns="91440" bIns="45720" anchor="t" anchorCtr="0"/>
          <a:p>
            <a:pPr eaLnBrk="1" hangingPunct="1">
              <a:buNone/>
            </a:pPr>
            <a:r>
              <a:rPr lang="zh-CN" altLang="en-US" sz="2800" b="1" dirty="0">
                <a:solidFill>
                  <a:srgbClr val="CC0000"/>
                </a:solidFill>
              </a:rPr>
              <a:t>派生类构造函数和析构函数的执行顺序</a:t>
            </a:r>
            <a:r>
              <a:rPr lang="zh-CN" altLang="en-US" b="1" dirty="0">
                <a:solidFill>
                  <a:srgbClr val="000000"/>
                </a:solidFill>
              </a:rPr>
              <a:t> </a:t>
            </a:r>
            <a:r>
              <a:rPr lang="en-US" altLang="zh-CN" b="1" dirty="0">
                <a:solidFill>
                  <a:srgbClr val="000000"/>
                </a:solidFill>
              </a:rPr>
              <a:t>(</a:t>
            </a:r>
            <a:r>
              <a:rPr lang="zh-CN" altLang="en-US" b="1" dirty="0">
                <a:solidFill>
                  <a:srgbClr val="000000"/>
                </a:solidFill>
              </a:rPr>
              <a:t>自学</a:t>
            </a:r>
            <a:r>
              <a:rPr lang="en-US" altLang="zh-CN" b="1" dirty="0">
                <a:solidFill>
                  <a:srgbClr val="000000"/>
                </a:solidFill>
              </a:rPr>
              <a:t>)</a:t>
            </a:r>
            <a:r>
              <a:rPr lang="zh-CN" altLang="en-US" b="1" dirty="0">
                <a:solidFill>
                  <a:srgbClr val="000000"/>
                </a:solidFill>
              </a:rPr>
              <a:t>      </a:t>
            </a:r>
            <a:endParaRPr lang="zh-CN" altLang="en-US" b="1" dirty="0">
              <a:solidFill>
                <a:srgbClr val="000000"/>
              </a:solidFill>
            </a:endParaRPr>
          </a:p>
          <a:p>
            <a:pPr eaLnBrk="1" hangingPunct="1">
              <a:buNone/>
            </a:pPr>
            <a:r>
              <a:rPr lang="zh-CN" altLang="en-US" sz="2800" b="1" dirty="0">
                <a:solidFill>
                  <a:srgbClr val="000000"/>
                </a:solidFill>
              </a:rPr>
              <a:t>           通常情况下</a:t>
            </a:r>
            <a:r>
              <a:rPr lang="en-US" altLang="zh-CN" sz="2800" b="1" dirty="0">
                <a:solidFill>
                  <a:srgbClr val="000000"/>
                </a:solidFill>
              </a:rPr>
              <a:t>,</a:t>
            </a:r>
            <a:r>
              <a:rPr lang="zh-CN" altLang="en-US" sz="2800" b="1" dirty="0">
                <a:solidFill>
                  <a:srgbClr val="000000"/>
                </a:solidFill>
              </a:rPr>
              <a:t>当</a:t>
            </a:r>
            <a:r>
              <a:rPr lang="zh-CN" altLang="en-US" sz="2800" b="1" dirty="0">
                <a:solidFill>
                  <a:srgbClr val="6600CC"/>
                </a:solidFill>
              </a:rPr>
              <a:t>创建</a:t>
            </a:r>
            <a:r>
              <a:rPr lang="zh-CN" altLang="en-US" sz="2800" b="1" dirty="0">
                <a:solidFill>
                  <a:srgbClr val="000000"/>
                </a:solidFill>
              </a:rPr>
              <a:t>派生类对象时</a:t>
            </a:r>
            <a:r>
              <a:rPr lang="en-US" altLang="zh-CN" sz="2800" b="1" dirty="0">
                <a:solidFill>
                  <a:srgbClr val="000000"/>
                </a:solidFill>
              </a:rPr>
              <a:t>,</a:t>
            </a:r>
            <a:r>
              <a:rPr lang="zh-CN" altLang="en-US" sz="2800" b="1" u="sng" dirty="0">
                <a:solidFill>
                  <a:srgbClr val="000000"/>
                </a:solidFill>
              </a:rPr>
              <a:t>首先执行基类的构造函数</a:t>
            </a:r>
            <a:r>
              <a:rPr lang="en-US" altLang="zh-CN" sz="2800" b="1" dirty="0">
                <a:solidFill>
                  <a:srgbClr val="000000"/>
                </a:solidFill>
              </a:rPr>
              <a:t>,</a:t>
            </a:r>
            <a:r>
              <a:rPr lang="zh-CN" altLang="en-US" sz="2800" b="1" dirty="0">
                <a:solidFill>
                  <a:srgbClr val="000000"/>
                </a:solidFill>
              </a:rPr>
              <a:t>随后</a:t>
            </a:r>
            <a:r>
              <a:rPr lang="zh-CN" altLang="en-US" sz="2800" b="1" u="sng" dirty="0">
                <a:solidFill>
                  <a:srgbClr val="000000"/>
                </a:solidFill>
              </a:rPr>
              <a:t>再执行派生类的构造函数</a:t>
            </a:r>
            <a:r>
              <a:rPr lang="en-US" altLang="zh-CN" sz="2800" b="1" dirty="0">
                <a:solidFill>
                  <a:srgbClr val="000000"/>
                </a:solidFill>
              </a:rPr>
              <a:t>;</a:t>
            </a:r>
            <a:endParaRPr lang="en-US" altLang="zh-CN" sz="2800" b="1" dirty="0">
              <a:solidFill>
                <a:srgbClr val="000000"/>
              </a:solidFill>
            </a:endParaRPr>
          </a:p>
          <a:p>
            <a:pPr eaLnBrk="1" hangingPunct="1">
              <a:buNone/>
            </a:pPr>
            <a:r>
              <a:rPr lang="en-US" altLang="zh-CN" sz="2800" b="1" dirty="0">
                <a:solidFill>
                  <a:srgbClr val="000000"/>
                </a:solidFill>
              </a:rPr>
              <a:t>             </a:t>
            </a:r>
            <a:r>
              <a:rPr lang="zh-CN" altLang="en-US" sz="2800" b="1" dirty="0">
                <a:solidFill>
                  <a:srgbClr val="000000"/>
                </a:solidFill>
              </a:rPr>
              <a:t>当</a:t>
            </a:r>
            <a:r>
              <a:rPr lang="zh-CN" altLang="en-US" sz="2800" b="1" dirty="0">
                <a:solidFill>
                  <a:srgbClr val="6600CC"/>
                </a:solidFill>
              </a:rPr>
              <a:t>撤消</a:t>
            </a:r>
            <a:r>
              <a:rPr lang="zh-CN" altLang="en-US" sz="2800" b="1" dirty="0">
                <a:solidFill>
                  <a:srgbClr val="000000"/>
                </a:solidFill>
              </a:rPr>
              <a:t>派生类对象时</a:t>
            </a:r>
            <a:r>
              <a:rPr lang="en-US" altLang="zh-CN" sz="2800" b="1" dirty="0">
                <a:solidFill>
                  <a:srgbClr val="000000"/>
                </a:solidFill>
              </a:rPr>
              <a:t>,</a:t>
            </a:r>
            <a:r>
              <a:rPr lang="zh-CN" altLang="en-US" sz="2800" b="1" dirty="0">
                <a:solidFill>
                  <a:srgbClr val="000000"/>
                </a:solidFill>
              </a:rPr>
              <a:t>则</a:t>
            </a:r>
            <a:r>
              <a:rPr lang="zh-CN" altLang="en-US" sz="2800" b="1" u="sng" dirty="0">
                <a:solidFill>
                  <a:srgbClr val="000000"/>
                </a:solidFill>
              </a:rPr>
              <a:t>先执行派生类的析构函数</a:t>
            </a:r>
            <a:r>
              <a:rPr lang="en-US" altLang="zh-CN" sz="2800" b="1" dirty="0">
                <a:solidFill>
                  <a:srgbClr val="000000"/>
                </a:solidFill>
              </a:rPr>
              <a:t>,</a:t>
            </a:r>
            <a:r>
              <a:rPr lang="zh-CN" altLang="en-US" sz="2800" b="1" dirty="0">
                <a:solidFill>
                  <a:srgbClr val="000000"/>
                </a:solidFill>
              </a:rPr>
              <a:t>随后</a:t>
            </a:r>
            <a:r>
              <a:rPr lang="zh-CN" altLang="en-US" sz="2800" b="1" u="sng" dirty="0">
                <a:solidFill>
                  <a:srgbClr val="000000"/>
                </a:solidFill>
              </a:rPr>
              <a:t>再执行基类的析构函数</a:t>
            </a:r>
            <a:r>
              <a:rPr lang="zh-CN" altLang="en-US" sz="2800" b="1" dirty="0">
                <a:solidFill>
                  <a:srgbClr val="000000"/>
                </a:solidFill>
              </a:rPr>
              <a:t>。</a:t>
            </a:r>
            <a:r>
              <a:rPr lang="zh-CN" altLang="en-US" sz="2800" b="1" dirty="0"/>
              <a:t> </a:t>
            </a:r>
            <a:endParaRPr lang="zh-CN" altLang="en-US" sz="28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770" name="Rectangle 2"/>
          <p:cNvSpPr/>
          <p:nvPr/>
        </p:nvSpPr>
        <p:spPr>
          <a:xfrm>
            <a:off x="1676400" y="193675"/>
            <a:ext cx="9604375" cy="6494463"/>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133350" algn="just" eaLnBrk="1" hangingPunct="1">
              <a:spcBef>
                <a:spcPct val="0"/>
              </a:spcBef>
              <a:buClrTx/>
              <a:buSzTx/>
              <a:buFontTx/>
              <a:buNone/>
            </a:pPr>
            <a:r>
              <a:rPr lang="zh-CN" altLang="en-US" sz="1600" b="1" dirty="0">
                <a:solidFill>
                  <a:srgbClr val="000000"/>
                </a:solidFill>
              </a:rPr>
              <a:t>基类和派生类的构造函数及析构函数的执行顺序。</a:t>
            </a:r>
            <a:endParaRPr lang="en-US" altLang="zh-CN" sz="1600" b="1" dirty="0">
              <a:solidFill>
                <a:srgbClr val="000000"/>
              </a:solidFill>
            </a:endParaRPr>
          </a:p>
          <a:p>
            <a:pPr marL="0" lvl="0" indent="133350" algn="just">
              <a:spcBef>
                <a:spcPct val="0"/>
              </a:spcBef>
              <a:buClrTx/>
              <a:buSzTx/>
              <a:buFontTx/>
              <a:buNone/>
            </a:pPr>
            <a:r>
              <a:rPr lang="en-US" altLang="zh-CN" sz="1600" b="1" dirty="0">
                <a:solidFill>
                  <a:srgbClr val="000000"/>
                </a:solidFill>
              </a:rPr>
              <a:t> #include&lt;iostream&gt;</a:t>
            </a:r>
            <a:endParaRPr lang="en-US" altLang="zh-CN" sz="1600" b="1" dirty="0">
              <a:solidFill>
                <a:srgbClr val="000000"/>
              </a:solidFill>
            </a:endParaRPr>
          </a:p>
          <a:p>
            <a:pPr marL="0" lvl="0" indent="133350" algn="just">
              <a:spcBef>
                <a:spcPct val="0"/>
              </a:spcBef>
              <a:buClrTx/>
              <a:buSzTx/>
              <a:buFontTx/>
              <a:buNone/>
            </a:pPr>
            <a:r>
              <a:rPr lang="en-US" altLang="zh-CN" sz="1600" b="1" dirty="0">
                <a:solidFill>
                  <a:srgbClr val="000000"/>
                </a:solidFill>
              </a:rPr>
              <a:t>    using namespace std;</a:t>
            </a:r>
            <a:endParaRPr lang="en-US" altLang="zh-CN" sz="1600" b="1" dirty="0">
              <a:solidFill>
                <a:srgbClr val="000000"/>
              </a:solidFill>
            </a:endParaRPr>
          </a:p>
          <a:p>
            <a:pPr marL="0" lvl="0" indent="133350" algn="just">
              <a:spcBef>
                <a:spcPct val="0"/>
              </a:spcBef>
              <a:buClrTx/>
              <a:buSzTx/>
              <a:buFontTx/>
              <a:buNone/>
            </a:pPr>
            <a:r>
              <a:rPr lang="en-US" altLang="zh-CN" sz="1600" b="1" dirty="0">
                <a:solidFill>
                  <a:srgbClr val="000000"/>
                </a:solidFill>
              </a:rPr>
              <a:t>    class Base{	 </a:t>
            </a:r>
            <a:endParaRPr lang="en-US" altLang="zh-CN" sz="1600" b="1" dirty="0">
              <a:solidFill>
                <a:srgbClr val="000000"/>
              </a:solidFill>
            </a:endParaRPr>
          </a:p>
          <a:p>
            <a:pPr marL="0" lvl="0" indent="133350" algn="just">
              <a:spcBef>
                <a:spcPct val="0"/>
              </a:spcBef>
              <a:buClrTx/>
              <a:buSzTx/>
              <a:buFontTx/>
              <a:buNone/>
            </a:pPr>
            <a:r>
              <a:rPr lang="en-US" altLang="zh-CN" sz="1600" b="1" dirty="0">
                <a:solidFill>
                  <a:srgbClr val="000000"/>
                </a:solidFill>
              </a:rPr>
              <a:t>    public:	 </a:t>
            </a:r>
            <a:endParaRPr lang="en-US" altLang="zh-CN" sz="1600" b="1" dirty="0">
              <a:solidFill>
                <a:srgbClr val="000000"/>
              </a:solidFill>
            </a:endParaRPr>
          </a:p>
          <a:p>
            <a:pPr marL="0" lvl="0" indent="133350" algn="just">
              <a:spcBef>
                <a:spcPct val="0"/>
              </a:spcBef>
              <a:buClrTx/>
              <a:buSzTx/>
              <a:buFontTx/>
              <a:buNone/>
            </a:pPr>
            <a:r>
              <a:rPr lang="en-US" altLang="zh-CN" sz="1600" b="1" dirty="0">
                <a:solidFill>
                  <a:srgbClr val="000000"/>
                </a:solidFill>
              </a:rPr>
              <a:t>        int a;</a:t>
            </a:r>
            <a:endParaRPr lang="en-US" altLang="zh-CN" sz="1600" b="1" dirty="0">
              <a:solidFill>
                <a:srgbClr val="000000"/>
              </a:solidFill>
            </a:endParaRPr>
          </a:p>
          <a:p>
            <a:pPr marL="0" lvl="0" indent="133350" algn="just">
              <a:spcBef>
                <a:spcPct val="0"/>
              </a:spcBef>
              <a:buClrTx/>
              <a:buSzTx/>
              <a:buFontTx/>
              <a:buNone/>
            </a:pPr>
            <a:r>
              <a:rPr lang="en-US" altLang="zh-CN" sz="1600" b="1" dirty="0">
                <a:solidFill>
                  <a:srgbClr val="000000"/>
                </a:solidFill>
              </a:rPr>
              <a:t>Base(){ a=5;cout&lt;&lt;a&lt;&lt;"Constructing base class\n"; }  //</a:t>
            </a:r>
            <a:r>
              <a:rPr lang="zh-CN" altLang="en-US" sz="1600" b="1" dirty="0">
                <a:solidFill>
                  <a:srgbClr val="000000"/>
                </a:solidFill>
              </a:rPr>
              <a:t>构造函数</a:t>
            </a:r>
            <a:endParaRPr lang="zh-CN" altLang="en-US" sz="1600" b="1" dirty="0">
              <a:solidFill>
                <a:srgbClr val="000000"/>
              </a:solidFill>
            </a:endParaRPr>
          </a:p>
          <a:p>
            <a:pPr marL="0" lvl="0" indent="133350" algn="just">
              <a:spcBef>
                <a:spcPct val="0"/>
              </a:spcBef>
              <a:buClrTx/>
              <a:buSzTx/>
              <a:buFontTx/>
              <a:buNone/>
            </a:pPr>
            <a:r>
              <a:rPr lang="zh-CN" altLang="en-US" sz="1600" b="1" dirty="0">
                <a:solidFill>
                  <a:srgbClr val="000000"/>
                </a:solidFill>
              </a:rPr>
              <a:t>        </a:t>
            </a:r>
            <a:r>
              <a:rPr lang="en-US" altLang="zh-CN" sz="1600" b="1" dirty="0">
                <a:solidFill>
                  <a:srgbClr val="000000"/>
                </a:solidFill>
              </a:rPr>
              <a:t>~Base(){ cout&lt;&lt;"Destructing baes class\n"; }  //</a:t>
            </a:r>
            <a:r>
              <a:rPr lang="zh-CN" altLang="en-US" sz="1600" b="1" dirty="0">
                <a:solidFill>
                  <a:srgbClr val="000000"/>
                </a:solidFill>
              </a:rPr>
              <a:t>析构函数 </a:t>
            </a:r>
            <a:endParaRPr lang="zh-CN" altLang="en-US" sz="1600" b="1" dirty="0">
              <a:solidFill>
                <a:srgbClr val="000000"/>
              </a:solidFill>
            </a:endParaRPr>
          </a:p>
          <a:p>
            <a:pPr marL="0" lvl="0" indent="133350" algn="just">
              <a:spcBef>
                <a:spcPct val="0"/>
              </a:spcBef>
              <a:buClrTx/>
              <a:buSzTx/>
              <a:buFontTx/>
              <a:buNone/>
            </a:pPr>
            <a:r>
              <a:rPr lang="zh-CN" altLang="en-US" sz="1600" b="1" dirty="0">
                <a:solidFill>
                  <a:srgbClr val="000000"/>
                </a:solidFill>
              </a:rPr>
              <a:t>    </a:t>
            </a:r>
            <a:r>
              <a:rPr lang="en-US" altLang="zh-CN" sz="1600" b="1" dirty="0">
                <a:solidFill>
                  <a:srgbClr val="000000"/>
                </a:solidFill>
              </a:rPr>
              <a:t>};	</a:t>
            </a:r>
            <a:endParaRPr lang="en-US" altLang="zh-CN" sz="1600" b="1" dirty="0">
              <a:solidFill>
                <a:srgbClr val="000000"/>
              </a:solidFill>
            </a:endParaRPr>
          </a:p>
          <a:p>
            <a:pPr marL="0" lvl="0" indent="133350" algn="just">
              <a:spcBef>
                <a:spcPct val="0"/>
              </a:spcBef>
              <a:buClrTx/>
              <a:buSzTx/>
              <a:buFontTx/>
              <a:buNone/>
            </a:pPr>
            <a:r>
              <a:rPr lang="en-US" altLang="zh-CN" sz="1600" b="1" dirty="0">
                <a:solidFill>
                  <a:srgbClr val="000000"/>
                </a:solidFill>
              </a:rPr>
              <a:t>    class Derive:public Base{	 </a:t>
            </a:r>
            <a:endParaRPr lang="en-US" altLang="zh-CN" sz="1600" b="1" dirty="0">
              <a:solidFill>
                <a:srgbClr val="000000"/>
              </a:solidFill>
            </a:endParaRPr>
          </a:p>
          <a:p>
            <a:pPr marL="0" lvl="0" indent="133350" algn="just">
              <a:spcBef>
                <a:spcPct val="0"/>
              </a:spcBef>
              <a:buClrTx/>
              <a:buSzTx/>
              <a:buFontTx/>
              <a:buNone/>
            </a:pPr>
            <a:r>
              <a:rPr lang="en-US" altLang="zh-CN" sz="1600" b="1" dirty="0">
                <a:solidFill>
                  <a:srgbClr val="000000"/>
                </a:solidFill>
              </a:rPr>
              <a:t>    public:</a:t>
            </a:r>
            <a:endParaRPr lang="en-US" altLang="zh-CN" sz="1600" b="1" dirty="0">
              <a:solidFill>
                <a:srgbClr val="000000"/>
              </a:solidFill>
            </a:endParaRPr>
          </a:p>
          <a:p>
            <a:pPr marL="0" lvl="0" indent="133350" algn="just">
              <a:spcBef>
                <a:spcPct val="0"/>
              </a:spcBef>
              <a:buClrTx/>
              <a:buSzTx/>
              <a:buFontTx/>
              <a:buNone/>
            </a:pPr>
            <a:r>
              <a:rPr lang="en-US" altLang="zh-CN" sz="1600" b="1" dirty="0">
                <a:solidFill>
                  <a:srgbClr val="000000"/>
                </a:solidFill>
              </a:rPr>
              <a:t>        Derive(){a=a+5;cout&lt;&lt;a&lt;&lt;"Constructing derive class\n";}  </a:t>
            </a:r>
            <a:endParaRPr lang="en-US" altLang="zh-CN" sz="1600" b="1" dirty="0">
              <a:solidFill>
                <a:srgbClr val="000000"/>
              </a:solidFill>
            </a:endParaRPr>
          </a:p>
          <a:p>
            <a:pPr marL="0" lvl="0" indent="133350" algn="just">
              <a:spcBef>
                <a:spcPct val="0"/>
              </a:spcBef>
              <a:buClrTx/>
              <a:buSzTx/>
              <a:buFontTx/>
              <a:buNone/>
            </a:pPr>
            <a:r>
              <a:rPr lang="en-US" altLang="zh-CN" sz="1600" b="1" dirty="0">
                <a:solidFill>
                  <a:srgbClr val="000000"/>
                </a:solidFill>
              </a:rPr>
              <a:t>                                                                           //</a:t>
            </a:r>
            <a:r>
              <a:rPr lang="zh-CN" altLang="en-US" sz="1600" b="1" dirty="0">
                <a:solidFill>
                  <a:srgbClr val="000000"/>
                </a:solidFill>
              </a:rPr>
              <a:t>派生类的构造函数</a:t>
            </a:r>
            <a:endParaRPr lang="zh-CN" altLang="en-US" sz="1600" b="1" dirty="0">
              <a:solidFill>
                <a:srgbClr val="000000"/>
              </a:solidFill>
            </a:endParaRPr>
          </a:p>
          <a:p>
            <a:pPr marL="0" lvl="0" indent="133350" algn="just">
              <a:spcBef>
                <a:spcPct val="0"/>
              </a:spcBef>
              <a:buClrTx/>
              <a:buSzTx/>
              <a:buFontTx/>
              <a:buNone/>
            </a:pPr>
            <a:r>
              <a:rPr lang="zh-CN" altLang="en-US" sz="1600" b="1" dirty="0">
                <a:solidFill>
                  <a:srgbClr val="000000"/>
                </a:solidFill>
              </a:rPr>
              <a:t>        </a:t>
            </a:r>
            <a:r>
              <a:rPr lang="en-US" altLang="zh-CN" sz="1600" b="1" dirty="0">
                <a:solidFill>
                  <a:srgbClr val="000000"/>
                </a:solidFill>
              </a:rPr>
              <a:t>~Derive(){cout&lt;&lt;"Destructing derive class\n";}</a:t>
            </a:r>
            <a:endParaRPr lang="en-US" altLang="zh-CN" sz="1600" b="1" dirty="0">
              <a:solidFill>
                <a:srgbClr val="000000"/>
              </a:solidFill>
            </a:endParaRPr>
          </a:p>
          <a:p>
            <a:pPr marL="0" lvl="0" indent="133350" algn="just">
              <a:spcBef>
                <a:spcPct val="0"/>
              </a:spcBef>
              <a:buClrTx/>
              <a:buSzTx/>
              <a:buFontTx/>
              <a:buNone/>
            </a:pPr>
            <a:r>
              <a:rPr lang="en-US" altLang="zh-CN" sz="1600" b="1" dirty="0">
                <a:solidFill>
                  <a:srgbClr val="000000"/>
                </a:solidFill>
              </a:rPr>
              <a:t>                                                                           //</a:t>
            </a:r>
            <a:r>
              <a:rPr lang="zh-CN" altLang="en-US" sz="1600" b="1" dirty="0">
                <a:solidFill>
                  <a:srgbClr val="000000"/>
                </a:solidFill>
              </a:rPr>
              <a:t>派生类的析构函数</a:t>
            </a:r>
            <a:endParaRPr lang="zh-CN" altLang="en-US" sz="1600" b="1" dirty="0">
              <a:solidFill>
                <a:srgbClr val="000000"/>
              </a:solidFill>
            </a:endParaRPr>
          </a:p>
          <a:p>
            <a:pPr marL="0" lvl="0" indent="133350" algn="just">
              <a:spcBef>
                <a:spcPct val="0"/>
              </a:spcBef>
              <a:buClrTx/>
              <a:buSzTx/>
              <a:buFontTx/>
              <a:buNone/>
            </a:pPr>
            <a:r>
              <a:rPr lang="zh-CN" altLang="en-US" sz="1600" b="1" dirty="0">
                <a:solidFill>
                  <a:srgbClr val="000000"/>
                </a:solidFill>
              </a:rPr>
              <a:t>    </a:t>
            </a:r>
            <a:r>
              <a:rPr lang="en-US" altLang="zh-CN" sz="1600" b="1" dirty="0">
                <a:solidFill>
                  <a:srgbClr val="000000"/>
                </a:solidFill>
              </a:rPr>
              <a:t>};</a:t>
            </a:r>
            <a:endParaRPr lang="en-US" altLang="zh-CN" sz="1600" b="1" dirty="0">
              <a:solidFill>
                <a:srgbClr val="000000"/>
              </a:solidFill>
            </a:endParaRPr>
          </a:p>
          <a:p>
            <a:pPr marL="0" lvl="0" indent="133350" algn="just">
              <a:spcBef>
                <a:spcPct val="0"/>
              </a:spcBef>
              <a:buClrTx/>
              <a:buSzTx/>
              <a:buFontTx/>
              <a:buNone/>
            </a:pPr>
            <a:r>
              <a:rPr lang="en-US" altLang="zh-CN" sz="1600" b="1" dirty="0">
                <a:solidFill>
                  <a:srgbClr val="000000"/>
                </a:solidFill>
              </a:rPr>
              <a:t>	class Derive1:public Derive{	 </a:t>
            </a:r>
            <a:endParaRPr lang="en-US" altLang="zh-CN" sz="1600" b="1" dirty="0">
              <a:solidFill>
                <a:srgbClr val="000000"/>
              </a:solidFill>
            </a:endParaRPr>
          </a:p>
          <a:p>
            <a:pPr marL="0" lvl="0" indent="133350" algn="just">
              <a:spcBef>
                <a:spcPct val="0"/>
              </a:spcBef>
              <a:buClrTx/>
              <a:buSzTx/>
              <a:buFontTx/>
              <a:buNone/>
            </a:pPr>
            <a:r>
              <a:rPr lang="en-US" altLang="zh-CN" sz="1600" b="1" dirty="0">
                <a:solidFill>
                  <a:srgbClr val="000000"/>
                </a:solidFill>
              </a:rPr>
              <a:t>    public:</a:t>
            </a:r>
            <a:endParaRPr lang="en-US" altLang="zh-CN" sz="1600" b="1" dirty="0">
              <a:solidFill>
                <a:srgbClr val="000000"/>
              </a:solidFill>
            </a:endParaRPr>
          </a:p>
          <a:p>
            <a:pPr marL="0" lvl="0" indent="133350" algn="just">
              <a:spcBef>
                <a:spcPct val="0"/>
              </a:spcBef>
              <a:buClrTx/>
              <a:buSzTx/>
              <a:buFontTx/>
              <a:buNone/>
            </a:pPr>
            <a:r>
              <a:rPr lang="en-US" altLang="zh-CN" sz="1600" b="1" dirty="0">
                <a:solidFill>
                  <a:srgbClr val="000000"/>
                </a:solidFill>
              </a:rPr>
              <a:t>        Derive1(){a=a+15;cout&lt;&lt;a&lt;&lt;"Constructing derive1 class\n";}  </a:t>
            </a:r>
            <a:endParaRPr lang="en-US" altLang="zh-CN" sz="1600" b="1" dirty="0">
              <a:solidFill>
                <a:srgbClr val="000000"/>
              </a:solidFill>
            </a:endParaRPr>
          </a:p>
          <a:p>
            <a:pPr marL="0" lvl="0" indent="133350" algn="just">
              <a:spcBef>
                <a:spcPct val="0"/>
              </a:spcBef>
              <a:buClrTx/>
              <a:buSzTx/>
              <a:buFontTx/>
              <a:buNone/>
            </a:pPr>
            <a:r>
              <a:rPr lang="en-US" altLang="zh-CN" sz="1600" b="1" dirty="0">
                <a:solidFill>
                  <a:srgbClr val="000000"/>
                </a:solidFill>
              </a:rPr>
              <a:t>                                                                           //</a:t>
            </a:r>
            <a:r>
              <a:rPr lang="zh-CN" altLang="en-US" sz="1600" b="1" dirty="0">
                <a:solidFill>
                  <a:srgbClr val="000000"/>
                </a:solidFill>
              </a:rPr>
              <a:t>派生类的派生类构造函数</a:t>
            </a:r>
            <a:endParaRPr lang="zh-CN" altLang="en-US" sz="1600" b="1" dirty="0">
              <a:solidFill>
                <a:srgbClr val="000000"/>
              </a:solidFill>
            </a:endParaRPr>
          </a:p>
          <a:p>
            <a:pPr marL="0" lvl="0" indent="133350" algn="just">
              <a:spcBef>
                <a:spcPct val="0"/>
              </a:spcBef>
              <a:buClrTx/>
              <a:buSzTx/>
              <a:buFontTx/>
              <a:buNone/>
            </a:pPr>
            <a:r>
              <a:rPr lang="zh-CN" altLang="en-US" sz="1600" b="1" dirty="0">
                <a:solidFill>
                  <a:srgbClr val="000000"/>
                </a:solidFill>
              </a:rPr>
              <a:t>        </a:t>
            </a:r>
            <a:r>
              <a:rPr lang="en-US" altLang="zh-CN" sz="1600" b="1" dirty="0">
                <a:solidFill>
                  <a:srgbClr val="000000"/>
                </a:solidFill>
              </a:rPr>
              <a:t>~Derive1(){cout&lt;&lt;"Destructing derive1 class\n";}</a:t>
            </a:r>
            <a:endParaRPr lang="en-US" altLang="zh-CN" sz="1600" b="1" dirty="0">
              <a:solidFill>
                <a:srgbClr val="000000"/>
              </a:solidFill>
            </a:endParaRPr>
          </a:p>
          <a:p>
            <a:pPr marL="0" lvl="0" indent="133350" algn="just">
              <a:spcBef>
                <a:spcPct val="0"/>
              </a:spcBef>
              <a:buClrTx/>
              <a:buSzTx/>
              <a:buFontTx/>
              <a:buNone/>
            </a:pPr>
            <a:r>
              <a:rPr lang="en-US" altLang="zh-CN" sz="1600" b="1" dirty="0">
                <a:solidFill>
                  <a:srgbClr val="000000"/>
                </a:solidFill>
              </a:rPr>
              <a:t>                                                                           //</a:t>
            </a:r>
            <a:r>
              <a:rPr lang="zh-CN" altLang="en-US" sz="1600" b="1" dirty="0">
                <a:solidFill>
                  <a:srgbClr val="000000"/>
                </a:solidFill>
              </a:rPr>
              <a:t>派生类的派生类析构函数</a:t>
            </a:r>
            <a:endParaRPr lang="zh-CN" altLang="en-US" sz="1600" b="1" dirty="0">
              <a:solidFill>
                <a:srgbClr val="000000"/>
              </a:solidFill>
            </a:endParaRPr>
          </a:p>
          <a:p>
            <a:pPr marL="0" lvl="0" indent="133350" algn="just">
              <a:spcBef>
                <a:spcPct val="0"/>
              </a:spcBef>
              <a:buClrTx/>
              <a:buSzTx/>
              <a:buFontTx/>
              <a:buNone/>
            </a:pPr>
            <a:r>
              <a:rPr lang="zh-CN" altLang="en-US" sz="1600" b="1" dirty="0">
                <a:solidFill>
                  <a:srgbClr val="000000"/>
                </a:solidFill>
              </a:rPr>
              <a:t>    </a:t>
            </a:r>
            <a:r>
              <a:rPr lang="en-US" altLang="zh-CN" sz="1600" b="1" dirty="0">
                <a:solidFill>
                  <a:srgbClr val="000000"/>
                </a:solidFill>
              </a:rPr>
              <a:t>};</a:t>
            </a:r>
            <a:endParaRPr lang="en-US" altLang="zh-CN" sz="1600" b="1" dirty="0">
              <a:solidFill>
                <a:srgbClr val="000000"/>
              </a:solidFill>
            </a:endParaRPr>
          </a:p>
          <a:p>
            <a:pPr marL="0" lvl="0" indent="133350" algn="just">
              <a:spcBef>
                <a:spcPct val="0"/>
              </a:spcBef>
              <a:buClrTx/>
              <a:buSzTx/>
              <a:buFontTx/>
              <a:buNone/>
            </a:pPr>
            <a:r>
              <a:rPr lang="en-US" altLang="zh-CN" sz="1600" b="1" dirty="0">
                <a:solidFill>
                  <a:srgbClr val="000000"/>
                </a:solidFill>
              </a:rPr>
              <a:t>    int main()</a:t>
            </a:r>
            <a:endParaRPr lang="en-US" altLang="zh-CN" sz="1600" b="1" dirty="0">
              <a:solidFill>
                <a:srgbClr val="000000"/>
              </a:solidFill>
            </a:endParaRPr>
          </a:p>
          <a:p>
            <a:pPr marL="0" lvl="0" indent="133350" algn="just">
              <a:spcBef>
                <a:spcPct val="0"/>
              </a:spcBef>
              <a:buClrTx/>
              <a:buSzTx/>
              <a:buFontTx/>
              <a:buNone/>
            </a:pPr>
            <a:r>
              <a:rPr lang="en-US" altLang="zh-CN" sz="1600" b="1" dirty="0">
                <a:solidFill>
                  <a:srgbClr val="000000"/>
                </a:solidFill>
              </a:rPr>
              <a:t>    {    Derive1 op;   </a:t>
            </a:r>
            <a:endParaRPr lang="en-US" altLang="zh-CN" sz="1600" b="1" dirty="0">
              <a:solidFill>
                <a:srgbClr val="000000"/>
              </a:solidFill>
            </a:endParaRPr>
          </a:p>
          <a:p>
            <a:pPr marL="0" lvl="0" indent="133350" algn="just">
              <a:spcBef>
                <a:spcPct val="0"/>
              </a:spcBef>
              <a:buClrTx/>
              <a:buSzTx/>
              <a:buFontTx/>
              <a:buNone/>
            </a:pPr>
            <a:r>
              <a:rPr lang="en-US" altLang="zh-CN" sz="1600" b="1" dirty="0">
                <a:solidFill>
                  <a:srgbClr val="000000"/>
                </a:solidFill>
              </a:rPr>
              <a:t>         return 0;      } </a:t>
            </a:r>
            <a:endParaRPr lang="en-US" altLang="zh-CN" sz="1600" b="1" dirty="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p:nvPr/>
        </p:nvSpPr>
        <p:spPr>
          <a:xfrm>
            <a:off x="1487488" y="615950"/>
            <a:ext cx="9072562" cy="1000125"/>
          </a:xfrm>
          <a:prstGeom prst="rect">
            <a:avLst/>
          </a:prstGeom>
          <a:noFill/>
          <a:ln w="9525">
            <a:noFill/>
          </a:ln>
        </p:spPr>
        <p:txBody>
          <a:bodyPr anchor="b" anchorCtr="0"/>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4400" b="1" dirty="0">
                <a:solidFill>
                  <a:srgbClr val="663300"/>
                </a:solidFill>
              </a:rPr>
              <a:t>  10.3  </a:t>
            </a:r>
            <a:r>
              <a:rPr lang="zh-CN" altLang="en-US" b="1" dirty="0">
                <a:solidFill>
                  <a:srgbClr val="663300"/>
                </a:solidFill>
              </a:rPr>
              <a:t>调整基类成员访问属性的其它方法</a:t>
            </a:r>
            <a:r>
              <a:rPr lang="zh-CN" altLang="en-US" sz="4400" dirty="0">
                <a:solidFill>
                  <a:srgbClr val="663300"/>
                </a:solidFill>
              </a:rPr>
              <a:t> </a:t>
            </a:r>
            <a:endParaRPr lang="zh-CN" altLang="en-US" sz="4400" dirty="0">
              <a:solidFill>
                <a:srgbClr val="663300"/>
              </a:solidFill>
            </a:endParaRPr>
          </a:p>
        </p:txBody>
      </p:sp>
      <p:sp>
        <p:nvSpPr>
          <p:cNvPr id="33795" name="Rectangle 3"/>
          <p:cNvSpPr/>
          <p:nvPr/>
        </p:nvSpPr>
        <p:spPr>
          <a:xfrm>
            <a:off x="911225" y="2346325"/>
            <a:ext cx="11088688" cy="3003550"/>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457200" lvl="0" indent="-457200" algn="just" eaLnBrk="1" hangingPunct="1">
              <a:buNone/>
            </a:pPr>
            <a:r>
              <a:rPr lang="en-US" altLang="zh-CN" sz="2800" b="1" dirty="0">
                <a:solidFill>
                  <a:srgbClr val="000000"/>
                </a:solidFill>
              </a:rPr>
              <a:t>             C++</a:t>
            </a:r>
            <a:r>
              <a:rPr lang="zh-CN" altLang="en-US" sz="2800" b="1" dirty="0">
                <a:solidFill>
                  <a:srgbClr val="000000"/>
                </a:solidFill>
              </a:rPr>
              <a:t>允许</a:t>
            </a:r>
            <a:r>
              <a:rPr lang="zh-CN" altLang="en-US" sz="2800" b="1" u="sng" dirty="0">
                <a:solidFill>
                  <a:srgbClr val="000000"/>
                </a:solidFill>
              </a:rPr>
              <a:t>派生类成员函数</a:t>
            </a:r>
            <a:r>
              <a:rPr lang="zh-CN" altLang="en-US" sz="2800" b="1" dirty="0">
                <a:solidFill>
                  <a:srgbClr val="000000"/>
                </a:solidFill>
              </a:rPr>
              <a:t>与</a:t>
            </a:r>
            <a:r>
              <a:rPr lang="zh-CN" altLang="en-US" sz="2800" b="1" u="sng" dirty="0">
                <a:solidFill>
                  <a:srgbClr val="000000"/>
                </a:solidFill>
              </a:rPr>
              <a:t>基类成员函数</a:t>
            </a:r>
            <a:r>
              <a:rPr lang="zh-CN" altLang="en-US" sz="2800" b="1" dirty="0">
                <a:solidFill>
                  <a:srgbClr val="6600CC"/>
                </a:solidFill>
              </a:rPr>
              <a:t>同名字</a:t>
            </a:r>
            <a:r>
              <a:rPr lang="en-US" altLang="zh-CN" sz="2800" b="1" dirty="0">
                <a:solidFill>
                  <a:srgbClr val="000000"/>
                </a:solidFill>
              </a:rPr>
              <a:t>, </a:t>
            </a:r>
            <a:r>
              <a:rPr lang="zh-CN" altLang="en-US" sz="2800" b="1" dirty="0">
                <a:solidFill>
                  <a:srgbClr val="000000"/>
                </a:solidFill>
              </a:rPr>
              <a:t>称为派生类成员</a:t>
            </a:r>
            <a:r>
              <a:rPr lang="zh-CN" altLang="en-US" sz="2800" b="1" dirty="0">
                <a:solidFill>
                  <a:srgbClr val="FF0000"/>
                </a:solidFill>
              </a:rPr>
              <a:t>重定义（隐藏）</a:t>
            </a:r>
            <a:r>
              <a:rPr lang="zh-CN" altLang="en-US" sz="2800" b="1" dirty="0">
                <a:solidFill>
                  <a:srgbClr val="000000"/>
                </a:solidFill>
              </a:rPr>
              <a:t>基类的同名成员</a:t>
            </a:r>
            <a:r>
              <a:rPr lang="en-US" altLang="zh-CN" sz="2800" b="1" dirty="0">
                <a:solidFill>
                  <a:srgbClr val="000000"/>
                </a:solidFill>
              </a:rPr>
              <a:t>. </a:t>
            </a:r>
            <a:r>
              <a:rPr lang="zh-CN" altLang="en-US" sz="2800" b="1" dirty="0">
                <a:solidFill>
                  <a:srgbClr val="000000"/>
                </a:solidFill>
              </a:rPr>
              <a:t>在派生类中使用这个名字意味着访问在派生类中说明的成员</a:t>
            </a:r>
            <a:r>
              <a:rPr lang="en-US" altLang="zh-CN" sz="2800" b="1" dirty="0">
                <a:solidFill>
                  <a:srgbClr val="000000"/>
                </a:solidFill>
              </a:rPr>
              <a:t>. </a:t>
            </a:r>
            <a:r>
              <a:rPr lang="zh-CN" altLang="en-US" sz="2800" b="1" u="sng" dirty="0">
                <a:solidFill>
                  <a:srgbClr val="000000"/>
                </a:solidFill>
              </a:rPr>
              <a:t>为了在派生类中使用基类的同名成员</a:t>
            </a:r>
            <a:r>
              <a:rPr lang="en-US" altLang="zh-CN" sz="2800" b="1" u="sng" dirty="0">
                <a:solidFill>
                  <a:srgbClr val="000000"/>
                </a:solidFill>
              </a:rPr>
              <a:t>, </a:t>
            </a:r>
            <a:r>
              <a:rPr lang="zh-CN" altLang="en-US" sz="2800" b="1" u="sng" dirty="0">
                <a:solidFill>
                  <a:srgbClr val="000000"/>
                </a:solidFill>
              </a:rPr>
              <a:t>必须在该成员名字前加上基类名和作用域标识符</a:t>
            </a:r>
            <a:r>
              <a:rPr lang="en-US" altLang="zh-CN" sz="2800" b="1" u="sng" dirty="0">
                <a:solidFill>
                  <a:srgbClr val="000000"/>
                </a:solidFill>
              </a:rPr>
              <a:t>::</a:t>
            </a:r>
            <a:r>
              <a:rPr lang="en-US" altLang="zh-CN" sz="2800" b="1" dirty="0">
                <a:solidFill>
                  <a:srgbClr val="000000"/>
                </a:solidFill>
              </a:rPr>
              <a:t>.</a:t>
            </a:r>
            <a:endParaRPr lang="en-US" altLang="zh-CN" sz="2800" b="1" dirty="0">
              <a:solidFill>
                <a:srgbClr val="000000"/>
              </a:solidFill>
            </a:endParaRPr>
          </a:p>
          <a:p>
            <a:pPr marL="457200" lvl="0" indent="-457200" algn="just" eaLnBrk="1" hangingPunct="1">
              <a:buNone/>
            </a:pPr>
            <a:r>
              <a:rPr lang="en-US" altLang="zh-CN" sz="2800" dirty="0">
                <a:solidFill>
                  <a:srgbClr val="000000"/>
                </a:solidFill>
              </a:rPr>
              <a:t>         </a:t>
            </a:r>
            <a:r>
              <a:rPr lang="zh-CN" altLang="en-US" sz="2800" dirty="0">
                <a:solidFill>
                  <a:srgbClr val="FF0000"/>
                </a:solidFill>
              </a:rPr>
              <a:t>注意：重定义不是重载。</a:t>
            </a:r>
            <a:endParaRPr lang="en-US" altLang="zh-CN" sz="2800" dirty="0">
              <a:solidFill>
                <a:srgbClr val="FF0000"/>
              </a:solidFill>
            </a:endParaRPr>
          </a:p>
          <a:p>
            <a:pPr marL="457200" lvl="0" indent="-457200">
              <a:spcBef>
                <a:spcPct val="0"/>
              </a:spcBef>
              <a:buClrTx/>
              <a:buSzTx/>
              <a:buFontTx/>
              <a:buNone/>
            </a:pPr>
            <a:r>
              <a:rPr lang="zh-CN" altLang="en-US" sz="2800" dirty="0"/>
              <a:t>重载： 在同一个类中用相同的名字创建多个方法（每个方法的参数表不同）</a:t>
            </a:r>
            <a:endParaRPr lang="zh-CN" altLang="en-US" sz="2800" dirty="0"/>
          </a:p>
          <a:p>
            <a:pPr marL="457200" lvl="0" indent="-457200">
              <a:spcBef>
                <a:spcPct val="0"/>
              </a:spcBef>
              <a:buClrTx/>
              <a:buSzTx/>
              <a:buFontTx/>
              <a:buNone/>
            </a:pPr>
            <a:r>
              <a:rPr lang="zh-CN" altLang="en-US" sz="2800" dirty="0"/>
              <a:t>重定义（隐藏）： 在派生类中创建的方法与基类中方法的名字相同，参数表可相同亦可不同。</a:t>
            </a:r>
            <a:endParaRPr lang="zh-CN" altLang="en-US" sz="2800" dirty="0"/>
          </a:p>
          <a:p>
            <a:pPr marL="457200" lvl="0" indent="-457200" algn="just" eaLnBrk="1" hangingPunct="1">
              <a:buNone/>
            </a:pPr>
            <a:endParaRPr lang="en-US" altLang="zh-CN" sz="2800" dirty="0"/>
          </a:p>
        </p:txBody>
      </p:sp>
      <p:sp>
        <p:nvSpPr>
          <p:cNvPr id="33796" name="Rectangle 4"/>
          <p:cNvSpPr/>
          <p:nvPr/>
        </p:nvSpPr>
        <p:spPr>
          <a:xfrm>
            <a:off x="1847850" y="1557338"/>
            <a:ext cx="7239000" cy="762000"/>
          </a:xfrm>
          <a:prstGeom prst="rect">
            <a:avLst/>
          </a:prstGeom>
          <a:noFill/>
          <a:ln w="9525">
            <a:noFill/>
          </a:ln>
        </p:spPr>
        <p:txBody>
          <a:bodyPr anchor="b" anchorCtr="0"/>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3600" b="1" dirty="0">
                <a:solidFill>
                  <a:srgbClr val="CC0000"/>
                </a:solidFill>
              </a:rPr>
              <a:t>10.3.1  </a:t>
            </a:r>
            <a:r>
              <a:rPr lang="zh-CN" altLang="en-US" sz="3600" b="1" dirty="0">
                <a:solidFill>
                  <a:srgbClr val="CC0000"/>
                </a:solidFill>
              </a:rPr>
              <a:t>同名成员</a:t>
            </a:r>
            <a:r>
              <a:rPr lang="zh-CN" altLang="en-US" sz="4400" dirty="0">
                <a:solidFill>
                  <a:srgbClr val="CC0000"/>
                </a:solidFill>
              </a:rPr>
              <a:t> </a:t>
            </a:r>
            <a:endParaRPr lang="zh-CN" altLang="en-US" sz="4400" dirty="0">
              <a:solidFill>
                <a:srgbClr val="CC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1026"/>
          <p:cNvSpPr/>
          <p:nvPr/>
        </p:nvSpPr>
        <p:spPr>
          <a:xfrm>
            <a:off x="2255838" y="955675"/>
            <a:ext cx="7872412" cy="5632450"/>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algn="just" eaLnBrk="1" hangingPunct="1">
              <a:spcBef>
                <a:spcPct val="0"/>
              </a:spcBef>
              <a:buClrTx/>
              <a:buSzTx/>
              <a:buFontTx/>
              <a:buNone/>
            </a:pPr>
            <a:r>
              <a:rPr lang="zh-CN" altLang="en-US" sz="2400" b="1" dirty="0">
                <a:solidFill>
                  <a:srgbClr val="000000"/>
                </a:solidFill>
              </a:rPr>
              <a:t>例：        </a:t>
            </a:r>
            <a:endParaRPr lang="zh-CN" altLang="en-US" sz="2400" b="1" dirty="0">
              <a:solidFill>
                <a:srgbClr val="000000"/>
              </a:solidFill>
            </a:endParaRPr>
          </a:p>
          <a:p>
            <a:pPr marL="0" lvl="0" indent="0" algn="just" eaLnBrk="1" hangingPunct="1">
              <a:spcBef>
                <a:spcPct val="0"/>
              </a:spcBef>
              <a:buClrTx/>
              <a:buSzTx/>
              <a:buFontTx/>
              <a:buNone/>
            </a:pPr>
            <a:r>
              <a:rPr lang="zh-CN" altLang="en-US" sz="2400" b="1" dirty="0">
                <a:solidFill>
                  <a:srgbClr val="000000"/>
                </a:solidFill>
              </a:rPr>
              <a:t>       </a:t>
            </a:r>
            <a:r>
              <a:rPr lang="en-US" altLang="zh-CN" sz="2400" b="1" dirty="0">
                <a:solidFill>
                  <a:srgbClr val="6600CC"/>
                </a:solidFill>
              </a:rPr>
              <a:t>class X</a:t>
            </a:r>
            <a:r>
              <a:rPr lang="en-US" altLang="zh-CN" sz="2400" b="1" dirty="0">
                <a:solidFill>
                  <a:srgbClr val="000000"/>
                </a:solidFill>
              </a:rPr>
              <a:t> {</a:t>
            </a:r>
            <a:endParaRPr lang="en-US" altLang="zh-CN" sz="2400" b="1" dirty="0">
              <a:solidFill>
                <a:srgbClr val="000000"/>
              </a:solidFill>
            </a:endParaRPr>
          </a:p>
          <a:p>
            <a:pPr marL="0" lvl="0" indent="0">
              <a:spcBef>
                <a:spcPct val="0"/>
              </a:spcBef>
              <a:buClrTx/>
              <a:buSzTx/>
              <a:buFontTx/>
              <a:buNone/>
            </a:pPr>
            <a:r>
              <a:rPr lang="en-US" altLang="zh-CN" sz="2400" b="1" dirty="0">
                <a:solidFill>
                  <a:srgbClr val="000000"/>
                </a:solidFill>
              </a:rPr>
              <a:t>          public:   </a:t>
            </a:r>
            <a:r>
              <a:rPr lang="en-US" altLang="zh-CN" sz="2400" b="1" dirty="0">
                <a:solidFill>
                  <a:srgbClr val="CC0000"/>
                </a:solidFill>
              </a:rPr>
              <a:t>int f( ); </a:t>
            </a:r>
            <a:endParaRPr lang="en-US" altLang="zh-CN" sz="2400" b="1" dirty="0">
              <a:solidFill>
                <a:srgbClr val="CC0000"/>
              </a:solidFill>
            </a:endParaRPr>
          </a:p>
          <a:p>
            <a:pPr marL="0" lvl="0" indent="0">
              <a:spcBef>
                <a:spcPct val="0"/>
              </a:spcBef>
              <a:buClrTx/>
              <a:buSzTx/>
              <a:buFontTx/>
              <a:buNone/>
            </a:pPr>
            <a:r>
              <a:rPr lang="en-US" altLang="zh-CN" sz="2400" b="1" dirty="0">
                <a:solidFill>
                  <a:srgbClr val="000000"/>
                </a:solidFill>
              </a:rPr>
              <a:t>       };</a:t>
            </a:r>
            <a:endParaRPr lang="en-US" altLang="zh-CN" sz="2400" b="1" dirty="0">
              <a:solidFill>
                <a:srgbClr val="000000"/>
              </a:solidFill>
            </a:endParaRPr>
          </a:p>
          <a:p>
            <a:pPr marL="0" lvl="0" indent="0" algn="just">
              <a:spcBef>
                <a:spcPct val="0"/>
              </a:spcBef>
              <a:buClrTx/>
              <a:buSzTx/>
              <a:buFontTx/>
              <a:buNone/>
            </a:pPr>
            <a:r>
              <a:rPr lang="en-US" altLang="zh-CN" sz="2400" b="1" dirty="0">
                <a:solidFill>
                  <a:srgbClr val="000000"/>
                </a:solidFill>
              </a:rPr>
              <a:t>       </a:t>
            </a:r>
            <a:r>
              <a:rPr lang="en-US" altLang="zh-CN" sz="2400" b="1" dirty="0">
                <a:solidFill>
                  <a:srgbClr val="6600CC"/>
                </a:solidFill>
              </a:rPr>
              <a:t>class Y : public X</a:t>
            </a:r>
            <a:r>
              <a:rPr lang="en-US" altLang="zh-CN" sz="2400" b="1" dirty="0">
                <a:solidFill>
                  <a:srgbClr val="000000"/>
                </a:solidFill>
              </a:rPr>
              <a:t> {</a:t>
            </a:r>
            <a:endParaRPr lang="en-US" altLang="zh-CN" sz="2400" b="1" dirty="0">
              <a:solidFill>
                <a:srgbClr val="000000"/>
              </a:solidFill>
            </a:endParaRPr>
          </a:p>
          <a:p>
            <a:pPr marL="0" lvl="0" indent="0" algn="just">
              <a:spcBef>
                <a:spcPct val="0"/>
              </a:spcBef>
              <a:buClrTx/>
              <a:buSzTx/>
              <a:buFontTx/>
              <a:buNone/>
            </a:pPr>
            <a:r>
              <a:rPr lang="en-US" altLang="zh-CN" sz="2400" b="1" dirty="0">
                <a:solidFill>
                  <a:srgbClr val="000000"/>
                </a:solidFill>
              </a:rPr>
              <a:t>          public:	</a:t>
            </a:r>
            <a:endParaRPr lang="en-US" altLang="zh-CN" sz="2400" b="1" dirty="0">
              <a:solidFill>
                <a:srgbClr val="000000"/>
              </a:solidFill>
            </a:endParaRPr>
          </a:p>
          <a:p>
            <a:pPr marL="0" lvl="0" indent="0" algn="just">
              <a:spcBef>
                <a:spcPct val="0"/>
              </a:spcBef>
              <a:buClrTx/>
              <a:buSzTx/>
              <a:buFontTx/>
              <a:buNone/>
            </a:pPr>
            <a:r>
              <a:rPr lang="en-US" altLang="zh-CN" sz="2400" b="1" dirty="0">
                <a:solidFill>
                  <a:srgbClr val="FF9900"/>
                </a:solidFill>
              </a:rPr>
              <a:t>                 </a:t>
            </a:r>
            <a:r>
              <a:rPr lang="en-US" altLang="zh-CN" sz="2400" b="1" dirty="0">
                <a:solidFill>
                  <a:srgbClr val="CC0000"/>
                </a:solidFill>
              </a:rPr>
              <a:t>int f( );</a:t>
            </a:r>
            <a:endParaRPr lang="en-US" altLang="zh-CN" sz="2400" b="1" dirty="0">
              <a:solidFill>
                <a:srgbClr val="CC0000"/>
              </a:solidFill>
            </a:endParaRPr>
          </a:p>
          <a:p>
            <a:pPr marL="0" lvl="0" indent="0" algn="just">
              <a:spcBef>
                <a:spcPct val="0"/>
              </a:spcBef>
              <a:buClrTx/>
              <a:buSzTx/>
              <a:buFontTx/>
              <a:buNone/>
            </a:pPr>
            <a:r>
              <a:rPr lang="en-US" altLang="zh-CN" sz="2400" b="1" dirty="0">
                <a:solidFill>
                  <a:srgbClr val="000000"/>
                </a:solidFill>
              </a:rPr>
              <a:t>                 int g( );  </a:t>
            </a:r>
            <a:endParaRPr lang="en-US" altLang="zh-CN" sz="2400" b="1" dirty="0">
              <a:solidFill>
                <a:srgbClr val="000000"/>
              </a:solidFill>
            </a:endParaRPr>
          </a:p>
          <a:p>
            <a:pPr marL="0" lvl="0" indent="0" algn="just">
              <a:spcBef>
                <a:spcPct val="0"/>
              </a:spcBef>
              <a:buClrTx/>
              <a:buSzTx/>
              <a:buFontTx/>
              <a:buNone/>
            </a:pPr>
            <a:r>
              <a:rPr lang="en-US" altLang="zh-CN" sz="2400" b="1" dirty="0">
                <a:solidFill>
                  <a:srgbClr val="000000"/>
                </a:solidFill>
              </a:rPr>
              <a:t>       };</a:t>
            </a:r>
            <a:endParaRPr lang="en-US" altLang="zh-CN" sz="2400" b="1" dirty="0">
              <a:solidFill>
                <a:srgbClr val="000000"/>
              </a:solidFill>
            </a:endParaRPr>
          </a:p>
          <a:p>
            <a:pPr marL="0" lvl="0" indent="0" algn="just">
              <a:spcBef>
                <a:spcPct val="0"/>
              </a:spcBef>
              <a:buClrTx/>
              <a:buSzTx/>
              <a:buFontTx/>
              <a:buNone/>
            </a:pPr>
            <a:r>
              <a:rPr lang="en-US" altLang="zh-CN" sz="2400" b="1" dirty="0">
                <a:solidFill>
                  <a:srgbClr val="000000"/>
                </a:solidFill>
              </a:rPr>
              <a:t>       void Y::g( ) { </a:t>
            </a:r>
            <a:r>
              <a:rPr lang="en-US" altLang="zh-CN" sz="2400" b="1" dirty="0">
                <a:solidFill>
                  <a:srgbClr val="CC0000"/>
                </a:solidFill>
              </a:rPr>
              <a:t>f( );</a:t>
            </a:r>
            <a:r>
              <a:rPr lang="en-US" altLang="zh-CN" sz="2400" b="1" dirty="0">
                <a:solidFill>
                  <a:srgbClr val="000000"/>
                </a:solidFill>
              </a:rPr>
              <a:t> }               </a:t>
            </a:r>
            <a:r>
              <a:rPr lang="en-US" altLang="zh-CN" sz="2400" b="1" dirty="0">
                <a:solidFill>
                  <a:srgbClr val="FF9900"/>
                </a:solidFill>
              </a:rPr>
              <a:t>//</a:t>
            </a:r>
            <a:r>
              <a:rPr lang="zh-CN" altLang="en-US" sz="2400" b="1" dirty="0">
                <a:solidFill>
                  <a:srgbClr val="FF9900"/>
                </a:solidFill>
              </a:rPr>
              <a:t>访问函数 </a:t>
            </a:r>
            <a:r>
              <a:rPr lang="en-US" altLang="zh-CN" sz="2400" b="1" dirty="0">
                <a:solidFill>
                  <a:srgbClr val="FF9900"/>
                </a:solidFill>
              </a:rPr>
              <a:t>Y::f( )</a:t>
            </a:r>
            <a:endParaRPr lang="en-US" altLang="zh-CN" sz="2400" b="1" dirty="0">
              <a:solidFill>
                <a:srgbClr val="FF9900"/>
              </a:solidFill>
            </a:endParaRPr>
          </a:p>
          <a:p>
            <a:pPr marL="0" lvl="0" indent="0" algn="just">
              <a:spcBef>
                <a:spcPct val="0"/>
              </a:spcBef>
              <a:buClrTx/>
              <a:buSzTx/>
              <a:buFontTx/>
              <a:buNone/>
            </a:pPr>
            <a:r>
              <a:rPr lang="en-US" altLang="zh-CN" sz="2400" b="1" dirty="0">
                <a:solidFill>
                  <a:srgbClr val="6600CC"/>
                </a:solidFill>
              </a:rPr>
              <a:t>       void main</a:t>
            </a:r>
            <a:r>
              <a:rPr lang="en-US" altLang="zh-CN" sz="2400" b="1" dirty="0">
                <a:solidFill>
                  <a:srgbClr val="000000"/>
                </a:solidFill>
              </a:rPr>
              <a:t> { </a:t>
            </a:r>
            <a:endParaRPr lang="en-US" altLang="zh-CN" sz="2400" b="1" dirty="0">
              <a:solidFill>
                <a:srgbClr val="000000"/>
              </a:solidFill>
            </a:endParaRPr>
          </a:p>
          <a:p>
            <a:pPr marL="0" lvl="0" indent="0" algn="just">
              <a:spcBef>
                <a:spcPct val="0"/>
              </a:spcBef>
              <a:buClrTx/>
              <a:buSzTx/>
              <a:buFontTx/>
              <a:buNone/>
            </a:pPr>
            <a:r>
              <a:rPr lang="en-US" altLang="zh-CN" sz="2400" b="1" dirty="0">
                <a:solidFill>
                  <a:srgbClr val="000000"/>
                </a:solidFill>
              </a:rPr>
              <a:t>            Y obj;</a:t>
            </a:r>
            <a:endParaRPr lang="en-US" altLang="zh-CN" sz="2400" b="1" dirty="0">
              <a:solidFill>
                <a:srgbClr val="000000"/>
              </a:solidFill>
            </a:endParaRPr>
          </a:p>
          <a:p>
            <a:pPr marL="0" lvl="0" indent="0" algn="just">
              <a:spcBef>
                <a:spcPct val="0"/>
              </a:spcBef>
              <a:buClrTx/>
              <a:buSzTx/>
              <a:buFontTx/>
              <a:buNone/>
            </a:pPr>
            <a:r>
              <a:rPr lang="en-US" altLang="zh-CN" sz="2400" b="1" dirty="0">
                <a:solidFill>
                  <a:srgbClr val="000000"/>
                </a:solidFill>
              </a:rPr>
              <a:t>            </a:t>
            </a:r>
            <a:r>
              <a:rPr lang="en-US" altLang="zh-CN" sz="2400" b="1" dirty="0">
                <a:solidFill>
                  <a:srgbClr val="CC0000"/>
                </a:solidFill>
              </a:rPr>
              <a:t>obj.f( );</a:t>
            </a:r>
            <a:r>
              <a:rPr lang="en-US" altLang="zh-CN" sz="2400" b="1" dirty="0">
                <a:solidFill>
                  <a:srgbClr val="000000"/>
                </a:solidFill>
              </a:rPr>
              <a:t>                             </a:t>
            </a:r>
            <a:r>
              <a:rPr lang="en-US" altLang="zh-CN" sz="2400" b="1" dirty="0">
                <a:solidFill>
                  <a:srgbClr val="FF9900"/>
                </a:solidFill>
              </a:rPr>
              <a:t>//</a:t>
            </a:r>
            <a:r>
              <a:rPr lang="zh-CN" altLang="en-US" sz="2400" b="1" dirty="0">
                <a:solidFill>
                  <a:srgbClr val="FF9900"/>
                </a:solidFill>
              </a:rPr>
              <a:t>访问函数 </a:t>
            </a:r>
            <a:r>
              <a:rPr lang="en-US" altLang="zh-CN" sz="2400" b="1" dirty="0">
                <a:solidFill>
                  <a:srgbClr val="FF9900"/>
                </a:solidFill>
              </a:rPr>
              <a:t>Y::f( )</a:t>
            </a:r>
            <a:endParaRPr lang="en-US" altLang="zh-CN" sz="2400" b="1" dirty="0">
              <a:solidFill>
                <a:srgbClr val="FF9900"/>
              </a:solidFill>
            </a:endParaRPr>
          </a:p>
          <a:p>
            <a:pPr marL="0" lvl="0" indent="0" algn="just">
              <a:spcBef>
                <a:spcPct val="0"/>
              </a:spcBef>
              <a:buClrTx/>
              <a:buSzTx/>
              <a:buFontTx/>
              <a:buNone/>
            </a:pPr>
            <a:r>
              <a:rPr lang="en-US" altLang="zh-CN" sz="2400" b="1" dirty="0">
                <a:solidFill>
                  <a:srgbClr val="000000"/>
                </a:solidFill>
              </a:rPr>
              <a:t>            </a:t>
            </a:r>
            <a:r>
              <a:rPr lang="en-US" altLang="zh-CN" sz="2400" b="1" dirty="0">
                <a:solidFill>
                  <a:srgbClr val="CC0000"/>
                </a:solidFill>
              </a:rPr>
              <a:t>obj.X::f( );</a:t>
            </a:r>
            <a:r>
              <a:rPr lang="en-US" altLang="zh-CN" sz="2400" b="1" dirty="0">
                <a:solidFill>
                  <a:srgbClr val="000000"/>
                </a:solidFill>
              </a:rPr>
              <a:t>                       </a:t>
            </a:r>
            <a:r>
              <a:rPr lang="en-US" altLang="zh-CN" sz="2400" b="1" dirty="0">
                <a:solidFill>
                  <a:srgbClr val="FF9900"/>
                </a:solidFill>
              </a:rPr>
              <a:t>//</a:t>
            </a:r>
            <a:r>
              <a:rPr lang="zh-CN" altLang="en-US" sz="2400" b="1" dirty="0">
                <a:solidFill>
                  <a:srgbClr val="FF9900"/>
                </a:solidFill>
              </a:rPr>
              <a:t>访问函数 </a:t>
            </a:r>
            <a:r>
              <a:rPr lang="en-US" altLang="zh-CN" sz="2400" b="1" dirty="0">
                <a:solidFill>
                  <a:srgbClr val="FF9900"/>
                </a:solidFill>
              </a:rPr>
              <a:t>X::f( )</a:t>
            </a:r>
            <a:endParaRPr lang="en-US" altLang="zh-CN" sz="2400" b="1" dirty="0">
              <a:solidFill>
                <a:srgbClr val="FF9900"/>
              </a:solidFill>
            </a:endParaRPr>
          </a:p>
          <a:p>
            <a:pPr marL="0" lvl="0" indent="0" algn="just">
              <a:spcBef>
                <a:spcPct val="0"/>
              </a:spcBef>
              <a:buClrTx/>
              <a:buSzTx/>
              <a:buFontTx/>
              <a:buNone/>
            </a:pPr>
            <a:r>
              <a:rPr lang="en-US" altLang="zh-CN" sz="2400" b="1" dirty="0">
                <a:solidFill>
                  <a:srgbClr val="000000"/>
                </a:solidFill>
              </a:rPr>
              <a:t>       }</a:t>
            </a:r>
            <a:endParaRPr lang="en-US" altLang="zh-CN" sz="2400" b="1" dirty="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p:nvPr/>
        </p:nvSpPr>
        <p:spPr>
          <a:xfrm>
            <a:off x="1306513" y="1052513"/>
            <a:ext cx="10190162" cy="3733800"/>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457200" lvl="0" indent="-457200" algn="just" eaLnBrk="1" hangingPunct="1">
              <a:buNone/>
            </a:pPr>
            <a:r>
              <a:rPr lang="en-US" altLang="zh-CN" b="1" dirty="0">
                <a:solidFill>
                  <a:srgbClr val="000000"/>
                </a:solidFill>
              </a:rPr>
              <a:t>             </a:t>
            </a:r>
            <a:r>
              <a:rPr lang="zh-CN" altLang="en-US" b="1" dirty="0">
                <a:solidFill>
                  <a:srgbClr val="000000"/>
                </a:solidFill>
              </a:rPr>
              <a:t>在</a:t>
            </a:r>
            <a:r>
              <a:rPr lang="zh-CN" altLang="en-US" b="1" u="sng" dirty="0">
                <a:solidFill>
                  <a:srgbClr val="000000"/>
                </a:solidFill>
              </a:rPr>
              <a:t>重新定义</a:t>
            </a:r>
            <a:r>
              <a:rPr lang="zh-CN" altLang="en-US" b="1" dirty="0">
                <a:solidFill>
                  <a:srgbClr val="000000"/>
                </a:solidFill>
              </a:rPr>
              <a:t>派生类的同名成员函数时</a:t>
            </a:r>
            <a:r>
              <a:rPr lang="en-US" altLang="zh-CN" b="1" dirty="0">
                <a:solidFill>
                  <a:srgbClr val="000000"/>
                </a:solidFill>
              </a:rPr>
              <a:t>, </a:t>
            </a:r>
            <a:r>
              <a:rPr lang="zh-CN" altLang="en-US" b="1" u="sng" dirty="0">
                <a:solidFill>
                  <a:srgbClr val="000000"/>
                </a:solidFill>
              </a:rPr>
              <a:t>可将基类中的原有成员函数的功能，</a:t>
            </a:r>
            <a:r>
              <a:rPr lang="zh-CN" altLang="en-US" b="1" dirty="0">
                <a:solidFill>
                  <a:srgbClr val="000000"/>
                </a:solidFill>
              </a:rPr>
              <a:t>依据具体需求</a:t>
            </a:r>
            <a:r>
              <a:rPr lang="zh-CN" altLang="en-US" b="1" u="sng" dirty="0">
                <a:solidFill>
                  <a:srgbClr val="000000"/>
                </a:solidFill>
              </a:rPr>
              <a:t>做相应的修改或增添</a:t>
            </a:r>
            <a:r>
              <a:rPr lang="en-US" altLang="zh-CN" b="1" dirty="0">
                <a:solidFill>
                  <a:srgbClr val="000000"/>
                </a:solidFill>
              </a:rPr>
              <a:t>. </a:t>
            </a:r>
            <a:r>
              <a:rPr lang="zh-CN" altLang="en-US" b="1" dirty="0">
                <a:solidFill>
                  <a:srgbClr val="000000"/>
                </a:solidFill>
              </a:rPr>
              <a:t>这种方法是对基类成员改造的关键手段</a:t>
            </a:r>
            <a:r>
              <a:rPr lang="en-US" altLang="zh-CN" b="1" dirty="0">
                <a:solidFill>
                  <a:srgbClr val="000000"/>
                </a:solidFill>
              </a:rPr>
              <a:t>, </a:t>
            </a:r>
            <a:r>
              <a:rPr lang="zh-CN" altLang="en-US" b="1" dirty="0">
                <a:solidFill>
                  <a:srgbClr val="000000"/>
                </a:solidFill>
              </a:rPr>
              <a:t>是程序设计中经常使用的方法</a:t>
            </a:r>
            <a:r>
              <a:rPr lang="en-US" altLang="zh-CN" b="1" dirty="0">
                <a:solidFill>
                  <a:srgbClr val="000000"/>
                </a:solidFill>
              </a:rPr>
              <a:t>.</a:t>
            </a:r>
            <a:endParaRPr lang="en-US" altLang="zh-CN" b="1" dirty="0">
              <a:solidFill>
                <a:srgbClr val="000000"/>
              </a:solidFill>
            </a:endParaRPr>
          </a:p>
          <a:p>
            <a:pPr marL="457200" lvl="0" indent="-457200" algn="just" eaLnBrk="1" hangingPunct="1">
              <a:buNone/>
            </a:pPr>
            <a:r>
              <a:rPr lang="en-US" altLang="zh-CN" b="1" dirty="0">
                <a:solidFill>
                  <a:srgbClr val="000000"/>
                </a:solidFill>
              </a:rPr>
              <a:t>             </a:t>
            </a:r>
            <a:r>
              <a:rPr lang="zh-CN" altLang="en-US" b="1" dirty="0">
                <a:solidFill>
                  <a:srgbClr val="000000"/>
                </a:solidFill>
              </a:rPr>
              <a:t>见例</a:t>
            </a:r>
            <a:r>
              <a:rPr lang="en-US" altLang="zh-CN" b="1" dirty="0">
                <a:solidFill>
                  <a:srgbClr val="000000"/>
                </a:solidFill>
              </a:rPr>
              <a:t>10.9</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2514600" y="1143000"/>
            <a:ext cx="7772400" cy="685800"/>
          </a:xfrm>
          <a:ln/>
        </p:spPr>
        <p:txBody>
          <a:bodyPr vert="horz" wrap="square" lIns="91440" tIns="45720" rIns="91440" bIns="45720" anchor="b" anchorCtr="0"/>
          <a:p>
            <a:pPr eaLnBrk="1" hangingPunct="1"/>
            <a:r>
              <a:rPr lang="en-US" altLang="zh-CN" b="1" dirty="0"/>
              <a:t>10.1  </a:t>
            </a:r>
            <a:r>
              <a:rPr lang="zh-CN" altLang="en-US" b="1" dirty="0"/>
              <a:t>继承与派生的概念</a:t>
            </a:r>
            <a:r>
              <a:rPr lang="zh-CN" altLang="en-US" dirty="0"/>
              <a:t> </a:t>
            </a:r>
            <a:endParaRPr lang="zh-CN" altLang="en-US" dirty="0"/>
          </a:p>
        </p:txBody>
      </p:sp>
      <p:sp>
        <p:nvSpPr>
          <p:cNvPr id="7171" name="Rectangle 3"/>
          <p:cNvSpPr>
            <a:spLocks noGrp="1"/>
          </p:cNvSpPr>
          <p:nvPr>
            <p:ph idx="1"/>
          </p:nvPr>
        </p:nvSpPr>
        <p:spPr>
          <a:xfrm>
            <a:off x="2566988" y="1989138"/>
            <a:ext cx="6781800" cy="833437"/>
          </a:xfrm>
          <a:ln/>
        </p:spPr>
        <p:txBody>
          <a:bodyPr vert="horz" wrap="square" lIns="91440" tIns="45720" rIns="91440" bIns="45720" anchor="t" anchorCtr="0"/>
          <a:p>
            <a:pPr eaLnBrk="1" hangingPunct="1">
              <a:buNone/>
            </a:pPr>
            <a:r>
              <a:rPr lang="en-US" altLang="zh-CN" b="1" dirty="0">
                <a:solidFill>
                  <a:srgbClr val="CC0000"/>
                </a:solidFill>
              </a:rPr>
              <a:t>10.1.1  </a:t>
            </a:r>
            <a:r>
              <a:rPr lang="zh-CN" altLang="en-US" b="1" dirty="0">
                <a:solidFill>
                  <a:srgbClr val="CC0000"/>
                </a:solidFill>
              </a:rPr>
              <a:t>为什么要使用继承</a:t>
            </a:r>
            <a:endParaRPr lang="zh-CN" altLang="en-US" dirty="0">
              <a:solidFill>
                <a:srgbClr val="CC0000"/>
              </a:solidFill>
            </a:endParaRPr>
          </a:p>
        </p:txBody>
      </p:sp>
      <p:sp>
        <p:nvSpPr>
          <p:cNvPr id="7172" name="Rectangle 17"/>
          <p:cNvSpPr/>
          <p:nvPr/>
        </p:nvSpPr>
        <p:spPr>
          <a:xfrm>
            <a:off x="2667000" y="2743200"/>
            <a:ext cx="9190038" cy="3276600"/>
          </a:xfrm>
          <a:prstGeom prst="rect">
            <a:avLst/>
          </a:prstGeom>
          <a:noFill/>
          <a:ln w="9525">
            <a:noFill/>
          </a:ln>
        </p:spPr>
        <p:txBody>
          <a:bodyPr lIns="92075" tIns="46038" rIns="92075" bIns="46038"/>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457200" lvl="0" indent="-457200" eaLnBrk="1" hangingPunct="1">
              <a:lnSpc>
                <a:spcPct val="140000"/>
              </a:lnSpc>
            </a:pPr>
            <a:r>
              <a:rPr lang="zh-CN" altLang="en-US" b="1" dirty="0">
                <a:solidFill>
                  <a:srgbClr val="6600CC"/>
                </a:solidFill>
              </a:rPr>
              <a:t>继承的目的：</a:t>
            </a:r>
            <a:r>
              <a:rPr lang="zh-CN" altLang="en-US" b="1" dirty="0">
                <a:solidFill>
                  <a:srgbClr val="000000"/>
                </a:solidFill>
              </a:rPr>
              <a:t>实现</a:t>
            </a:r>
            <a:r>
              <a:rPr lang="zh-CN" altLang="en-US" b="1" u="sng" dirty="0">
                <a:solidFill>
                  <a:srgbClr val="000000"/>
                </a:solidFill>
              </a:rPr>
              <a:t>代码重用</a:t>
            </a:r>
            <a:r>
              <a:rPr lang="zh-CN" altLang="en-US" b="1" dirty="0">
                <a:solidFill>
                  <a:srgbClr val="000000"/>
                </a:solidFill>
              </a:rPr>
              <a:t>。</a:t>
            </a:r>
            <a:endParaRPr lang="zh-CN" altLang="en-US" b="1" dirty="0">
              <a:solidFill>
                <a:srgbClr val="000000"/>
              </a:solidFill>
            </a:endParaRPr>
          </a:p>
          <a:p>
            <a:pPr marL="457200" lvl="0" indent="-457200" eaLnBrk="1" hangingPunct="1">
              <a:lnSpc>
                <a:spcPct val="140000"/>
              </a:lnSpc>
            </a:pPr>
            <a:r>
              <a:rPr lang="zh-CN" altLang="en-US" b="1" dirty="0">
                <a:solidFill>
                  <a:srgbClr val="6600CC"/>
                </a:solidFill>
              </a:rPr>
              <a:t>派生的目的：</a:t>
            </a:r>
            <a:r>
              <a:rPr lang="zh-CN" altLang="en-US" b="1" dirty="0">
                <a:solidFill>
                  <a:srgbClr val="000000"/>
                </a:solidFill>
              </a:rPr>
              <a:t>当新的问题出现，原有程序无法解决（或不能完全解决）时，需要</a:t>
            </a:r>
            <a:r>
              <a:rPr lang="zh-CN" altLang="en-US" b="1" u="sng" dirty="0">
                <a:solidFill>
                  <a:srgbClr val="000000"/>
                </a:solidFill>
              </a:rPr>
              <a:t>对原有程序进行改造</a:t>
            </a:r>
            <a:r>
              <a:rPr lang="zh-CN" altLang="en-US" dirty="0"/>
              <a:t>。</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3"/>
          <p:cNvSpPr/>
          <p:nvPr/>
        </p:nvSpPr>
        <p:spPr>
          <a:xfrm>
            <a:off x="1558925" y="1125538"/>
            <a:ext cx="10190163" cy="5446712"/>
          </a:xfrm>
          <a:prstGeom prst="rect">
            <a:avLst/>
          </a:prstGeom>
          <a:noFill/>
          <a:ln w="12700">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266700" eaLnBrk="1" hangingPunct="1">
              <a:spcBef>
                <a:spcPct val="0"/>
              </a:spcBef>
              <a:buClrTx/>
              <a:buSzTx/>
              <a:buFontTx/>
              <a:buNone/>
            </a:pPr>
            <a:r>
              <a:rPr lang="zh-CN" altLang="en-US" sz="2400" b="1" dirty="0">
                <a:solidFill>
                  <a:srgbClr val="008000"/>
                </a:solidFill>
              </a:rPr>
              <a:t>例</a:t>
            </a:r>
            <a:r>
              <a:rPr lang="en-US" altLang="zh-CN" sz="2400" b="1" dirty="0">
                <a:solidFill>
                  <a:srgbClr val="008000"/>
                </a:solidFill>
              </a:rPr>
              <a:t>10.9  </a:t>
            </a:r>
            <a:r>
              <a:rPr lang="zh-CN" altLang="en-US" sz="2400" b="1" dirty="0">
                <a:solidFill>
                  <a:srgbClr val="008000"/>
                </a:solidFill>
              </a:rPr>
              <a:t>在派生类中重新定义同名的成员。</a:t>
            </a:r>
            <a:endParaRPr lang="en-US" altLang="zh-CN" sz="2400" b="1" dirty="0">
              <a:solidFill>
                <a:srgbClr val="008000"/>
              </a:solidFill>
            </a:endParaRPr>
          </a:p>
          <a:p>
            <a:pPr marL="0" lvl="0" indent="266700">
              <a:spcBef>
                <a:spcPct val="0"/>
              </a:spcBef>
              <a:buClrTx/>
              <a:buSzTx/>
              <a:buFontTx/>
              <a:buNone/>
            </a:pPr>
            <a:r>
              <a:rPr lang="en-US" altLang="zh-CN" sz="1800" b="1" dirty="0">
                <a:solidFill>
                  <a:srgbClr val="000000"/>
                </a:solidFill>
              </a:rPr>
              <a:t>#include&lt;iostream&gt;</a:t>
            </a:r>
            <a:endParaRPr lang="en-US" altLang="zh-CN" sz="1800" b="1" dirty="0">
              <a:solidFill>
                <a:srgbClr val="000000"/>
              </a:solidFill>
            </a:endParaRPr>
          </a:p>
          <a:p>
            <a:pPr marL="0" lvl="0" indent="266700">
              <a:spcBef>
                <a:spcPct val="0"/>
              </a:spcBef>
              <a:buClrTx/>
              <a:buSzTx/>
              <a:buFontTx/>
              <a:buNone/>
            </a:pPr>
            <a:r>
              <a:rPr lang="en-US" altLang="zh-CN" sz="1800" b="1" dirty="0">
                <a:solidFill>
                  <a:srgbClr val="000000"/>
                </a:solidFill>
              </a:rPr>
              <a:t> #include&lt;string&gt;</a:t>
            </a:r>
            <a:endParaRPr lang="en-US" altLang="zh-CN" sz="1800" b="1" dirty="0">
              <a:solidFill>
                <a:srgbClr val="000000"/>
              </a:solidFill>
            </a:endParaRPr>
          </a:p>
          <a:p>
            <a:pPr marL="0" lvl="0" indent="266700">
              <a:spcBef>
                <a:spcPct val="0"/>
              </a:spcBef>
              <a:buClrTx/>
              <a:buSzTx/>
              <a:buFontTx/>
              <a:buNone/>
            </a:pPr>
            <a:r>
              <a:rPr lang="en-US" altLang="zh-CN" sz="1800" b="1" dirty="0">
                <a:solidFill>
                  <a:srgbClr val="000000"/>
                </a:solidFill>
              </a:rPr>
              <a:t>using namespace std;</a:t>
            </a:r>
            <a:endParaRPr lang="en-US" altLang="zh-CN" sz="1800" b="1" dirty="0">
              <a:solidFill>
                <a:srgbClr val="000000"/>
              </a:solidFill>
            </a:endParaRPr>
          </a:p>
          <a:p>
            <a:pPr marL="0" lvl="0" indent="266700">
              <a:spcBef>
                <a:spcPct val="0"/>
              </a:spcBef>
              <a:buClrTx/>
              <a:buSzTx/>
              <a:buFontTx/>
              <a:buNone/>
            </a:pPr>
            <a:r>
              <a:rPr lang="en-US" altLang="zh-CN" sz="1800" b="1" dirty="0">
                <a:solidFill>
                  <a:srgbClr val="000000"/>
                </a:solidFill>
              </a:rPr>
              <a:t> class Student {</a:t>
            </a:r>
            <a:endParaRPr lang="en-US" altLang="zh-CN" sz="1800" b="1" dirty="0">
              <a:solidFill>
                <a:srgbClr val="000000"/>
              </a:solidFill>
            </a:endParaRPr>
          </a:p>
          <a:p>
            <a:pPr marL="0" lvl="0" indent="266700">
              <a:spcBef>
                <a:spcPct val="0"/>
              </a:spcBef>
              <a:buClrTx/>
              <a:buSzTx/>
              <a:buFontTx/>
              <a:buNone/>
            </a:pPr>
            <a:r>
              <a:rPr lang="en-US" altLang="zh-CN" sz="1800" b="1" dirty="0">
                <a:solidFill>
                  <a:srgbClr val="000000"/>
                </a:solidFill>
              </a:rPr>
              <a:t>    public:</a:t>
            </a:r>
            <a:endParaRPr lang="en-US" altLang="zh-CN" sz="1800" b="1" dirty="0">
              <a:solidFill>
                <a:srgbClr val="000000"/>
              </a:solidFill>
            </a:endParaRPr>
          </a:p>
          <a:p>
            <a:pPr marL="0" lvl="0" indent="266700">
              <a:spcBef>
                <a:spcPct val="0"/>
              </a:spcBef>
              <a:buClrTx/>
              <a:buSzTx/>
              <a:buFontTx/>
              <a:buNone/>
            </a:pPr>
            <a:r>
              <a:rPr lang="en-US" altLang="zh-CN" sz="1800" b="1" dirty="0">
                <a:solidFill>
                  <a:srgbClr val="000000"/>
                </a:solidFill>
              </a:rPr>
              <a:t>Student(string name1,string stu_no1,float score1):name(name1),stu_no(stu_no1),score(score1){};                                      </a:t>
            </a:r>
            <a:endParaRPr lang="en-US" altLang="zh-CN" sz="1800" b="1" dirty="0">
              <a:solidFill>
                <a:srgbClr val="000000"/>
              </a:solidFill>
            </a:endParaRPr>
          </a:p>
          <a:p>
            <a:pPr marL="0" lvl="0" indent="266700">
              <a:spcBef>
                <a:spcPct val="0"/>
              </a:spcBef>
              <a:buClrTx/>
              <a:buSzTx/>
              <a:buFontTx/>
              <a:buNone/>
            </a:pPr>
            <a:r>
              <a:rPr lang="en-US" altLang="zh-CN" sz="1800" b="1" dirty="0">
                <a:solidFill>
                  <a:srgbClr val="000000"/>
                </a:solidFill>
              </a:rPr>
              <a:t>        void show();                           // </a:t>
            </a:r>
            <a:r>
              <a:rPr lang="zh-CN" altLang="en-US" sz="1800" b="1" dirty="0">
                <a:solidFill>
                  <a:srgbClr val="000000"/>
                </a:solidFill>
              </a:rPr>
              <a:t>输出姓名、学号和成绩</a:t>
            </a:r>
            <a:endParaRPr lang="zh-CN" altLang="en-US" sz="1800" b="1" dirty="0">
              <a:solidFill>
                <a:srgbClr val="000000"/>
              </a:solidFill>
            </a:endParaRPr>
          </a:p>
          <a:p>
            <a:pPr marL="0" lvl="0" indent="266700">
              <a:spcBef>
                <a:spcPct val="0"/>
              </a:spcBef>
              <a:buClrTx/>
              <a:buSzTx/>
              <a:buFontTx/>
              <a:buNone/>
            </a:pPr>
            <a:r>
              <a:rPr lang="zh-CN" altLang="en-US" sz="1800" b="1" dirty="0">
                <a:solidFill>
                  <a:srgbClr val="000000"/>
                </a:solidFill>
              </a:rPr>
              <a:t>    </a:t>
            </a:r>
            <a:r>
              <a:rPr lang="en-US" altLang="zh-CN" sz="1800" b="1" dirty="0">
                <a:solidFill>
                  <a:srgbClr val="000000"/>
                </a:solidFill>
              </a:rPr>
              <a:t>private:</a:t>
            </a:r>
            <a:endParaRPr lang="en-US" altLang="zh-CN" sz="1800" b="1" dirty="0">
              <a:solidFill>
                <a:srgbClr val="000000"/>
              </a:solidFill>
            </a:endParaRPr>
          </a:p>
          <a:p>
            <a:pPr marL="0" lvl="0" indent="266700">
              <a:spcBef>
                <a:spcPct val="0"/>
              </a:spcBef>
              <a:buClrTx/>
              <a:buSzTx/>
              <a:buFontTx/>
              <a:buNone/>
            </a:pPr>
            <a:r>
              <a:rPr lang="en-US" altLang="zh-CN" sz="1800" b="1" dirty="0">
                <a:solidFill>
                  <a:srgbClr val="000000"/>
                </a:solidFill>
              </a:rPr>
              <a:t>            string name;                       // </a:t>
            </a:r>
            <a:r>
              <a:rPr lang="zh-CN" altLang="en-US" sz="1800" b="1" dirty="0">
                <a:solidFill>
                  <a:srgbClr val="000000"/>
                </a:solidFill>
              </a:rPr>
              <a:t>学生姓名</a:t>
            </a:r>
            <a:endParaRPr lang="zh-CN" altLang="en-US" sz="1800" b="1" dirty="0">
              <a:solidFill>
                <a:srgbClr val="000000"/>
              </a:solidFill>
            </a:endParaRPr>
          </a:p>
          <a:p>
            <a:pPr marL="0" lvl="0" indent="266700">
              <a:spcBef>
                <a:spcPct val="0"/>
              </a:spcBef>
              <a:buClrTx/>
              <a:buSzTx/>
              <a:buFontTx/>
              <a:buNone/>
            </a:pPr>
            <a:r>
              <a:rPr lang="zh-CN" altLang="en-US" sz="1800" b="1" dirty="0">
                <a:solidFill>
                  <a:srgbClr val="000000"/>
                </a:solidFill>
              </a:rPr>
              <a:t>            </a:t>
            </a:r>
            <a:r>
              <a:rPr lang="en-US" altLang="zh-CN" sz="1800" b="1" dirty="0">
                <a:solidFill>
                  <a:srgbClr val="000000"/>
                </a:solidFill>
              </a:rPr>
              <a:t>string stu_no;                     // </a:t>
            </a:r>
            <a:r>
              <a:rPr lang="zh-CN" altLang="en-US" sz="1800" b="1" dirty="0">
                <a:solidFill>
                  <a:srgbClr val="000000"/>
                </a:solidFill>
              </a:rPr>
              <a:t>学生学号</a:t>
            </a:r>
            <a:endParaRPr lang="zh-CN" altLang="en-US" sz="1800" b="1" dirty="0">
              <a:solidFill>
                <a:srgbClr val="000000"/>
              </a:solidFill>
            </a:endParaRPr>
          </a:p>
          <a:p>
            <a:pPr marL="0" lvl="0" indent="266700">
              <a:spcBef>
                <a:spcPct val="0"/>
              </a:spcBef>
              <a:buClrTx/>
              <a:buSzTx/>
              <a:buFontTx/>
              <a:buNone/>
            </a:pPr>
            <a:r>
              <a:rPr lang="zh-CN" altLang="en-US" sz="1800" b="1" dirty="0">
                <a:solidFill>
                  <a:srgbClr val="000000"/>
                </a:solidFill>
              </a:rPr>
              <a:t>	        </a:t>
            </a:r>
            <a:r>
              <a:rPr lang="en-US" altLang="zh-CN" sz="1800" b="1" dirty="0">
                <a:solidFill>
                  <a:srgbClr val="000000"/>
                </a:solidFill>
              </a:rPr>
              <a:t>float score;                         // </a:t>
            </a:r>
            <a:r>
              <a:rPr lang="zh-CN" altLang="en-US" sz="1800" b="1" dirty="0">
                <a:solidFill>
                  <a:srgbClr val="000000"/>
                </a:solidFill>
              </a:rPr>
              <a:t>学生成绩</a:t>
            </a:r>
            <a:endParaRPr lang="zh-CN" altLang="en-US" sz="1800" b="1" dirty="0">
              <a:solidFill>
                <a:srgbClr val="000000"/>
              </a:solidFill>
            </a:endParaRPr>
          </a:p>
          <a:p>
            <a:pPr marL="0" lvl="0" indent="266700">
              <a:spcBef>
                <a:spcPct val="0"/>
              </a:spcBef>
              <a:buClrTx/>
              <a:buSzTx/>
              <a:buFontTx/>
              <a:buNone/>
            </a:pPr>
            <a:r>
              <a:rPr lang="zh-CN" altLang="en-US" sz="1800" b="1" dirty="0">
                <a:solidFill>
                  <a:srgbClr val="000000"/>
                </a:solidFill>
              </a:rPr>
              <a:t> </a:t>
            </a:r>
            <a:r>
              <a:rPr lang="en-US" altLang="zh-CN" sz="1800" b="1" dirty="0">
                <a:solidFill>
                  <a:srgbClr val="000000"/>
                </a:solidFill>
              </a:rPr>
              <a:t>};                </a:t>
            </a:r>
            <a:endParaRPr lang="en-US" altLang="zh-CN" sz="1800" b="1" dirty="0">
              <a:solidFill>
                <a:srgbClr val="000000"/>
              </a:solidFill>
            </a:endParaRPr>
          </a:p>
          <a:p>
            <a:pPr marL="0" lvl="0" indent="266700">
              <a:spcBef>
                <a:spcPct val="0"/>
              </a:spcBef>
              <a:buClrTx/>
              <a:buSzTx/>
              <a:buFontTx/>
              <a:buNone/>
            </a:pPr>
            <a:r>
              <a:rPr lang="en-US" altLang="zh-CN" sz="1800" b="1" dirty="0">
                <a:solidFill>
                  <a:srgbClr val="000000"/>
                </a:solidFill>
              </a:rPr>
              <a:t>void Student::show(){</a:t>
            </a:r>
            <a:endParaRPr lang="en-US" altLang="zh-CN" sz="1800" b="1" dirty="0">
              <a:solidFill>
                <a:srgbClr val="000000"/>
              </a:solidFill>
            </a:endParaRPr>
          </a:p>
          <a:p>
            <a:pPr marL="0" lvl="0" indent="266700">
              <a:spcBef>
                <a:spcPct val="0"/>
              </a:spcBef>
              <a:buClrTx/>
              <a:buSzTx/>
              <a:buFontTx/>
              <a:buNone/>
            </a:pPr>
            <a:r>
              <a:rPr lang="en-US" altLang="zh-CN" sz="1800" b="1" dirty="0">
                <a:solidFill>
                  <a:srgbClr val="000000"/>
                </a:solidFill>
              </a:rPr>
              <a:t>    cout&lt;&lt;"</a:t>
            </a:r>
            <a:r>
              <a:rPr lang="zh-CN" altLang="en-US" sz="1800" b="1" dirty="0">
                <a:solidFill>
                  <a:srgbClr val="000000"/>
                </a:solidFill>
              </a:rPr>
              <a:t>姓名</a:t>
            </a:r>
            <a:r>
              <a:rPr lang="en-US" altLang="zh-CN" sz="1800" b="1" dirty="0">
                <a:solidFill>
                  <a:srgbClr val="000000"/>
                </a:solidFill>
              </a:rPr>
              <a:t>:"&lt;&lt;name&lt;&lt;endl;</a:t>
            </a:r>
            <a:endParaRPr lang="en-US" altLang="zh-CN" sz="1800" b="1" dirty="0">
              <a:solidFill>
                <a:srgbClr val="000000"/>
              </a:solidFill>
            </a:endParaRPr>
          </a:p>
          <a:p>
            <a:pPr marL="0" lvl="0" indent="266700">
              <a:spcBef>
                <a:spcPct val="0"/>
              </a:spcBef>
              <a:buClrTx/>
              <a:buSzTx/>
              <a:buFontTx/>
              <a:buNone/>
            </a:pPr>
            <a:r>
              <a:rPr lang="en-US" altLang="zh-CN" sz="1800" b="1" dirty="0">
                <a:solidFill>
                  <a:srgbClr val="000000"/>
                </a:solidFill>
              </a:rPr>
              <a:t>    cout&lt;&lt;"</a:t>
            </a:r>
            <a:r>
              <a:rPr lang="zh-CN" altLang="en-US" sz="1800" b="1" dirty="0">
                <a:solidFill>
                  <a:srgbClr val="000000"/>
                </a:solidFill>
              </a:rPr>
              <a:t>学号</a:t>
            </a:r>
            <a:r>
              <a:rPr lang="en-US" altLang="zh-CN" sz="1800" b="1" dirty="0">
                <a:solidFill>
                  <a:srgbClr val="000000"/>
                </a:solidFill>
              </a:rPr>
              <a:t>:"&lt;&lt;stu_no&lt;&lt;endl;</a:t>
            </a:r>
            <a:endParaRPr lang="en-US" altLang="zh-CN" sz="1800" b="1" dirty="0">
              <a:solidFill>
                <a:srgbClr val="000000"/>
              </a:solidFill>
            </a:endParaRPr>
          </a:p>
          <a:p>
            <a:pPr marL="0" lvl="0" indent="266700">
              <a:spcBef>
                <a:spcPct val="0"/>
              </a:spcBef>
              <a:buClrTx/>
              <a:buSzTx/>
              <a:buFontTx/>
              <a:buNone/>
            </a:pPr>
            <a:r>
              <a:rPr lang="en-US" altLang="zh-CN" sz="1800" b="1" dirty="0">
                <a:solidFill>
                  <a:srgbClr val="000000"/>
                </a:solidFill>
              </a:rPr>
              <a:t>    cout&lt;&lt;"</a:t>
            </a:r>
            <a:r>
              <a:rPr lang="zh-CN" altLang="en-US" sz="1800" b="1" dirty="0">
                <a:solidFill>
                  <a:srgbClr val="000000"/>
                </a:solidFill>
              </a:rPr>
              <a:t>成绩</a:t>
            </a:r>
            <a:r>
              <a:rPr lang="en-US" altLang="zh-CN" sz="1800" b="1" dirty="0">
                <a:solidFill>
                  <a:srgbClr val="000000"/>
                </a:solidFill>
              </a:rPr>
              <a:t>:"&lt;&lt;score&lt;&lt;endl;</a:t>
            </a:r>
            <a:endParaRPr lang="en-US" altLang="zh-CN" sz="1800" b="1" dirty="0">
              <a:solidFill>
                <a:srgbClr val="000000"/>
              </a:solidFill>
            </a:endParaRPr>
          </a:p>
          <a:p>
            <a:pPr marL="0" lvl="0" indent="266700">
              <a:spcBef>
                <a:spcPct val="0"/>
              </a:spcBef>
              <a:buClrTx/>
              <a:buSzTx/>
              <a:buFontTx/>
              <a:buNone/>
            </a:pPr>
            <a:r>
              <a:rPr lang="en-US" altLang="zh-CN" sz="1800" b="1" dirty="0">
                <a:solidFill>
                  <a:srgbClr val="000000"/>
                </a:solidFill>
              </a:rPr>
              <a:t>} </a:t>
            </a:r>
            <a:endParaRPr lang="en-US" altLang="zh-CN" sz="1800" b="1" dirty="0">
              <a:solidFill>
                <a:srgbClr val="000000"/>
              </a:solidFill>
            </a:endParaRPr>
          </a:p>
          <a:p>
            <a:pPr marL="0" lvl="0" indent="266700">
              <a:spcBef>
                <a:spcPct val="0"/>
              </a:spcBef>
              <a:buClrTx/>
              <a:buSzTx/>
              <a:buFontTx/>
              <a:buNone/>
            </a:pPr>
            <a:r>
              <a:rPr lang="en-US" altLang="zh-CN" sz="1800" b="1" dirty="0">
                <a:solidFill>
                  <a:srgbClr val="000000"/>
                </a:solidFill>
              </a:rPr>
              <a:t> </a:t>
            </a:r>
            <a:endParaRPr lang="en-US" altLang="zh-CN" sz="1800" b="1" dirty="0">
              <a:solidFill>
                <a:srgbClr val="0000E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p:nvPr/>
        </p:nvSpPr>
        <p:spPr>
          <a:xfrm>
            <a:off x="742950" y="1268413"/>
            <a:ext cx="11449050" cy="3416300"/>
          </a:xfrm>
          <a:prstGeom prst="rect">
            <a:avLst/>
          </a:prstGeom>
          <a:noFill/>
          <a:ln w="12700">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533400" algn="just" eaLnBrk="1" hangingPunct="1">
              <a:spcBef>
                <a:spcPct val="0"/>
              </a:spcBef>
              <a:buClrTx/>
              <a:buSzTx/>
              <a:buFontTx/>
              <a:buNone/>
            </a:pPr>
            <a:r>
              <a:rPr lang="en-US" altLang="zh-CN" sz="1800" b="1" dirty="0">
                <a:solidFill>
                  <a:srgbClr val="000000"/>
                </a:solidFill>
              </a:rPr>
              <a:t>class UStudent: public Student {</a:t>
            </a:r>
            <a:endParaRPr lang="en-US" altLang="zh-CN" sz="1800" b="1" dirty="0">
              <a:solidFill>
                <a:srgbClr val="000000"/>
              </a:solidFill>
            </a:endParaRPr>
          </a:p>
          <a:p>
            <a:pPr marL="0" lvl="0" indent="533400" algn="just" eaLnBrk="1" hangingPunct="1">
              <a:spcBef>
                <a:spcPct val="0"/>
              </a:spcBef>
              <a:buClrTx/>
              <a:buSzTx/>
              <a:buFontTx/>
              <a:buNone/>
            </a:pPr>
            <a:r>
              <a:rPr lang="en-US" altLang="zh-CN" sz="1800" b="1" dirty="0">
                <a:solidFill>
                  <a:srgbClr val="000000"/>
                </a:solidFill>
              </a:rPr>
              <a:t>   public:</a:t>
            </a:r>
            <a:endParaRPr lang="en-US" altLang="zh-CN" sz="1800" b="1" dirty="0">
              <a:solidFill>
                <a:srgbClr val="000000"/>
              </a:solidFill>
            </a:endParaRPr>
          </a:p>
          <a:p>
            <a:pPr marL="0" lvl="0" indent="533400" algn="just" eaLnBrk="1" hangingPunct="1">
              <a:spcBef>
                <a:spcPct val="0"/>
              </a:spcBef>
              <a:buClrTx/>
              <a:buSzTx/>
              <a:buFontTx/>
              <a:buNone/>
            </a:pPr>
            <a:r>
              <a:rPr lang="en-US" altLang="zh-CN" sz="1800" b="1" dirty="0">
                <a:solidFill>
                  <a:srgbClr val="000000"/>
                </a:solidFill>
              </a:rPr>
              <a:t>        UStudent(string name1,string stu_no1,float score1, string major1 ):</a:t>
            </a:r>
            <a:endParaRPr lang="en-US" altLang="zh-CN" sz="1800" b="1" dirty="0">
              <a:solidFill>
                <a:srgbClr val="000000"/>
              </a:solidFill>
            </a:endParaRPr>
          </a:p>
          <a:p>
            <a:pPr marL="0" lvl="0" indent="533400" algn="just" eaLnBrk="1" hangingPunct="1">
              <a:spcBef>
                <a:spcPct val="0"/>
              </a:spcBef>
              <a:buClrTx/>
              <a:buSzTx/>
              <a:buFontTx/>
              <a:buNone/>
            </a:pPr>
            <a:r>
              <a:rPr lang="en-US" altLang="zh-CN" sz="1800" b="1" dirty="0">
                <a:solidFill>
                  <a:srgbClr val="000000"/>
                </a:solidFill>
              </a:rPr>
              <a:t>        Student(name1,stu_no1,score1),major(major1){};                                      </a:t>
            </a:r>
            <a:endParaRPr lang="en-US" altLang="zh-CN" sz="1800" b="1" dirty="0">
              <a:solidFill>
                <a:srgbClr val="000000"/>
              </a:solidFill>
            </a:endParaRPr>
          </a:p>
          <a:p>
            <a:pPr marL="0" lvl="0" indent="533400" algn="just" eaLnBrk="1" hangingPunct="1">
              <a:spcBef>
                <a:spcPct val="0"/>
              </a:spcBef>
              <a:buClrTx/>
              <a:buSzTx/>
              <a:buFontTx/>
              <a:buNone/>
            </a:pPr>
            <a:r>
              <a:rPr lang="en-US" altLang="zh-CN" sz="1800" b="1" dirty="0">
                <a:solidFill>
                  <a:srgbClr val="000000"/>
                </a:solidFill>
              </a:rPr>
              <a:t>        void show();               //</a:t>
            </a:r>
            <a:r>
              <a:rPr lang="zh-CN" altLang="en-US" sz="1800" b="1" dirty="0">
                <a:solidFill>
                  <a:srgbClr val="000000"/>
                </a:solidFill>
              </a:rPr>
              <a:t>重新定义 </a:t>
            </a:r>
            <a:r>
              <a:rPr lang="en-US" altLang="zh-CN" sz="1800" b="1" dirty="0">
                <a:solidFill>
                  <a:srgbClr val="000000"/>
                </a:solidFill>
              </a:rPr>
              <a:t>show()</a:t>
            </a:r>
            <a:endParaRPr lang="en-US" altLang="zh-CN" sz="1800" b="1" dirty="0">
              <a:solidFill>
                <a:srgbClr val="000000"/>
              </a:solidFill>
            </a:endParaRPr>
          </a:p>
          <a:p>
            <a:pPr marL="0" lvl="0" indent="533400" algn="just" eaLnBrk="1" hangingPunct="1">
              <a:spcBef>
                <a:spcPct val="0"/>
              </a:spcBef>
              <a:buClrTx/>
              <a:buSzTx/>
              <a:buFontTx/>
              <a:buNone/>
            </a:pPr>
            <a:r>
              <a:rPr lang="en-US" altLang="zh-CN" sz="1800" b="1" dirty="0">
                <a:solidFill>
                  <a:srgbClr val="000000"/>
                </a:solidFill>
              </a:rPr>
              <a:t>   private:</a:t>
            </a:r>
            <a:endParaRPr lang="en-US" altLang="zh-CN" sz="1800" b="1" dirty="0">
              <a:solidFill>
                <a:srgbClr val="000000"/>
              </a:solidFill>
            </a:endParaRPr>
          </a:p>
          <a:p>
            <a:pPr marL="0" lvl="0" indent="533400" algn="just" eaLnBrk="1" hangingPunct="1">
              <a:spcBef>
                <a:spcPct val="0"/>
              </a:spcBef>
              <a:buClrTx/>
              <a:buSzTx/>
              <a:buFontTx/>
              <a:buNone/>
            </a:pPr>
            <a:r>
              <a:rPr lang="en-US" altLang="zh-CN" sz="1800" b="1" dirty="0">
                <a:solidFill>
                  <a:srgbClr val="000000"/>
                </a:solidFill>
              </a:rPr>
              <a:t>        string major;             // </a:t>
            </a:r>
            <a:r>
              <a:rPr lang="zh-CN" altLang="en-US" sz="1800" b="1" dirty="0">
                <a:solidFill>
                  <a:srgbClr val="000000"/>
                </a:solidFill>
              </a:rPr>
              <a:t>专业</a:t>
            </a:r>
            <a:endParaRPr lang="zh-CN" altLang="en-US" sz="1800" b="1" dirty="0">
              <a:solidFill>
                <a:srgbClr val="000000"/>
              </a:solidFill>
            </a:endParaRPr>
          </a:p>
          <a:p>
            <a:pPr marL="0" lvl="0" indent="533400" algn="just" eaLnBrk="1" hangingPunct="1">
              <a:spcBef>
                <a:spcPct val="0"/>
              </a:spcBef>
              <a:buClrTx/>
              <a:buSzTx/>
              <a:buFontTx/>
              <a:buNone/>
            </a:pPr>
            <a:r>
              <a:rPr lang="en-US" altLang="zh-CN" sz="1800" b="1" dirty="0">
                <a:solidFill>
                  <a:srgbClr val="000000"/>
                </a:solidFill>
              </a:rPr>
              <a:t>};</a:t>
            </a:r>
            <a:endParaRPr lang="en-US" altLang="zh-CN" sz="1800" b="1" dirty="0">
              <a:solidFill>
                <a:srgbClr val="000000"/>
              </a:solidFill>
            </a:endParaRPr>
          </a:p>
          <a:p>
            <a:pPr marL="0" lvl="0" indent="533400" algn="just" eaLnBrk="1" hangingPunct="1">
              <a:spcBef>
                <a:spcPct val="0"/>
              </a:spcBef>
              <a:buClrTx/>
              <a:buSzTx/>
              <a:buFontTx/>
              <a:buNone/>
            </a:pPr>
            <a:r>
              <a:rPr lang="en-US" altLang="zh-CN" sz="1800" b="1" dirty="0">
                <a:solidFill>
                  <a:srgbClr val="000000"/>
                </a:solidFill>
              </a:rPr>
              <a:t>void UStudent::show(){</a:t>
            </a:r>
            <a:endParaRPr lang="en-US" altLang="zh-CN" sz="1800" b="1" dirty="0">
              <a:solidFill>
                <a:srgbClr val="000000"/>
              </a:solidFill>
            </a:endParaRPr>
          </a:p>
          <a:p>
            <a:pPr marL="0" lvl="0" indent="533400" algn="just" eaLnBrk="1" hangingPunct="1">
              <a:spcBef>
                <a:spcPct val="0"/>
              </a:spcBef>
              <a:buClrTx/>
              <a:buSzTx/>
              <a:buFontTx/>
              <a:buNone/>
            </a:pPr>
            <a:r>
              <a:rPr lang="en-US" altLang="zh-CN" sz="1800" b="1" dirty="0">
                <a:solidFill>
                  <a:srgbClr val="000000"/>
                </a:solidFill>
              </a:rPr>
              <a:t>    Student::show();</a:t>
            </a:r>
            <a:endParaRPr lang="en-US" altLang="zh-CN" sz="1800" b="1" dirty="0">
              <a:solidFill>
                <a:srgbClr val="000000"/>
              </a:solidFill>
            </a:endParaRPr>
          </a:p>
          <a:p>
            <a:pPr marL="0" lvl="0" indent="533400" algn="just" eaLnBrk="1" hangingPunct="1">
              <a:spcBef>
                <a:spcPct val="0"/>
              </a:spcBef>
              <a:buClrTx/>
              <a:buSzTx/>
              <a:buFontTx/>
              <a:buNone/>
            </a:pPr>
            <a:r>
              <a:rPr lang="en-US" altLang="zh-CN" sz="1800" b="1" dirty="0">
                <a:solidFill>
                  <a:srgbClr val="000000"/>
                </a:solidFill>
              </a:rPr>
              <a:t>	cout&lt;&lt;"</a:t>
            </a:r>
            <a:r>
              <a:rPr lang="zh-CN" altLang="en-US" sz="1800" b="1" dirty="0">
                <a:solidFill>
                  <a:srgbClr val="000000"/>
                </a:solidFill>
              </a:rPr>
              <a:t>专业</a:t>
            </a:r>
            <a:r>
              <a:rPr lang="en-US" altLang="zh-CN" sz="1800" b="1" dirty="0">
                <a:solidFill>
                  <a:srgbClr val="000000"/>
                </a:solidFill>
              </a:rPr>
              <a:t>"&lt;&lt;major&lt;&lt;endl;</a:t>
            </a:r>
            <a:endParaRPr lang="en-US" altLang="zh-CN" sz="1800" b="1" dirty="0">
              <a:solidFill>
                <a:srgbClr val="000000"/>
              </a:solidFill>
            </a:endParaRPr>
          </a:p>
          <a:p>
            <a:pPr marL="0" lvl="0" indent="533400" algn="just" eaLnBrk="1" hangingPunct="1">
              <a:spcBef>
                <a:spcPct val="0"/>
              </a:spcBef>
              <a:buClrTx/>
              <a:buSzTx/>
              <a:buFontTx/>
              <a:buNone/>
            </a:pPr>
            <a:r>
              <a:rPr lang="en-US" altLang="zh-CN" sz="1800" b="1" dirty="0">
                <a:solidFill>
                  <a:srgbClr val="000000"/>
                </a:solidFill>
              </a:rPr>
              <a:t>} </a:t>
            </a:r>
            <a:endParaRPr lang="en-US" altLang="zh-CN" sz="1800" b="1" dirty="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p:nvPr/>
        </p:nvSpPr>
        <p:spPr>
          <a:xfrm>
            <a:off x="1631950" y="1150938"/>
            <a:ext cx="8435975" cy="2308225"/>
          </a:xfrm>
          <a:prstGeom prst="rect">
            <a:avLst/>
          </a:prstGeom>
          <a:noFill/>
          <a:ln w="12700">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266700" algn="just" eaLnBrk="1" hangingPunct="1">
              <a:spcBef>
                <a:spcPct val="0"/>
              </a:spcBef>
              <a:buClrTx/>
              <a:buSzTx/>
              <a:buFontTx/>
              <a:buNone/>
            </a:pPr>
            <a:r>
              <a:rPr lang="en-US" altLang="zh-CN" sz="2400" b="1" dirty="0"/>
              <a:t>int main()</a:t>
            </a:r>
            <a:endParaRPr lang="en-US" altLang="zh-CN" sz="2400" b="1" dirty="0"/>
          </a:p>
          <a:p>
            <a:pPr marL="0" lvl="0" indent="266700" algn="just" eaLnBrk="1" hangingPunct="1">
              <a:spcBef>
                <a:spcPct val="0"/>
              </a:spcBef>
              <a:buClrTx/>
              <a:buSzTx/>
              <a:buFontTx/>
              <a:buNone/>
            </a:pPr>
            <a:r>
              <a:rPr lang="en-US" altLang="zh-CN" sz="2400" b="1" dirty="0"/>
              <a:t>{ </a:t>
            </a:r>
            <a:endParaRPr lang="en-US" altLang="zh-CN" sz="2400" b="1" dirty="0"/>
          </a:p>
          <a:p>
            <a:pPr marL="0" lvl="0" indent="266700" algn="just" eaLnBrk="1" hangingPunct="1">
              <a:spcBef>
                <a:spcPct val="0"/>
              </a:spcBef>
              <a:buClrTx/>
              <a:buSzTx/>
              <a:buFontTx/>
              <a:buNone/>
            </a:pPr>
            <a:r>
              <a:rPr lang="en-US" altLang="zh-CN" sz="2400" b="1" dirty="0"/>
              <a:t>   UStudent stu1("Liming","100201",90,"geograghy");  </a:t>
            </a:r>
            <a:endParaRPr lang="en-US" altLang="zh-CN" sz="2400" b="1" dirty="0"/>
          </a:p>
          <a:p>
            <a:pPr marL="0" lvl="0" indent="266700" algn="just" eaLnBrk="1" hangingPunct="1">
              <a:spcBef>
                <a:spcPct val="0"/>
              </a:spcBef>
              <a:buClrTx/>
              <a:buSzTx/>
              <a:buFontTx/>
              <a:buNone/>
            </a:pPr>
            <a:r>
              <a:rPr lang="en-US" altLang="zh-CN" sz="2400" b="1" dirty="0"/>
              <a:t>   stu1.show();      </a:t>
            </a:r>
            <a:endParaRPr lang="en-US" altLang="zh-CN" sz="2400" b="1" dirty="0"/>
          </a:p>
          <a:p>
            <a:pPr marL="0" lvl="0" indent="266700" algn="just" eaLnBrk="1" hangingPunct="1">
              <a:spcBef>
                <a:spcPct val="0"/>
              </a:spcBef>
              <a:buClrTx/>
              <a:buSzTx/>
              <a:buFontTx/>
              <a:buNone/>
            </a:pPr>
            <a:r>
              <a:rPr lang="en-US" altLang="zh-CN" sz="2400" b="1" dirty="0"/>
              <a:t>   return 0;</a:t>
            </a:r>
            <a:endParaRPr lang="en-US" altLang="zh-CN" sz="2400" b="1" dirty="0"/>
          </a:p>
          <a:p>
            <a:pPr marL="0" lvl="0" indent="266700" algn="just" eaLnBrk="1" hangingPunct="1">
              <a:spcBef>
                <a:spcPct val="0"/>
              </a:spcBef>
              <a:buClrTx/>
              <a:buSzTx/>
              <a:buFontTx/>
              <a:buNone/>
            </a:pPr>
            <a:r>
              <a:rPr lang="en-US" altLang="zh-CN" sz="2400" b="1" dirty="0"/>
              <a:t>} </a:t>
            </a:r>
            <a:endParaRPr lang="en-US" altLang="zh-CN" sz="2400" b="1" dirty="0"/>
          </a:p>
        </p:txBody>
      </p:sp>
      <p:graphicFrame>
        <p:nvGraphicFramePr>
          <p:cNvPr id="38915" name="对象 1"/>
          <p:cNvGraphicFramePr>
            <a:graphicFrameLocks noChangeAspect="1"/>
          </p:cNvGraphicFramePr>
          <p:nvPr/>
        </p:nvGraphicFramePr>
        <p:xfrm>
          <a:off x="9551988" y="5445125"/>
          <a:ext cx="1743075" cy="1112838"/>
        </p:xfrm>
        <a:graphic>
          <a:graphicData uri="http://schemas.openxmlformats.org/presentationml/2006/ole">
            <mc:AlternateContent xmlns:mc="http://schemas.openxmlformats.org/markup-compatibility/2006">
              <mc:Choice xmlns:v="urn:schemas-microsoft-com:vml" Requires="v">
                <p:oleObj spid="_x0000_s3078" name="" showAsIcon="1" r:id="rId1" imgW="615315" imgH="392430" progId="Package">
                  <p:embed/>
                </p:oleObj>
              </mc:Choice>
              <mc:Fallback>
                <p:oleObj name="" showAsIcon="1" r:id="rId1" imgW="615315" imgH="392430" progId="Package">
                  <p:embed/>
                  <p:pic>
                    <p:nvPicPr>
                      <p:cNvPr id="0" name="图片 3077"/>
                      <p:cNvPicPr/>
                      <p:nvPr/>
                    </p:nvPicPr>
                    <p:blipFill>
                      <a:blip r:embed="rId2"/>
                      <a:stretch>
                        <a:fillRect/>
                      </a:stretch>
                    </p:blipFill>
                    <p:spPr>
                      <a:xfrm>
                        <a:off x="9551988" y="5445125"/>
                        <a:ext cx="1743075" cy="1112838"/>
                      </a:xfrm>
                      <a:prstGeom prst="rect">
                        <a:avLst/>
                      </a:prstGeom>
                      <a:noFill/>
                      <a:ln w="38100">
                        <a:noFill/>
                        <a:miter/>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p:nvPr/>
        </p:nvSpPr>
        <p:spPr>
          <a:xfrm>
            <a:off x="1905000" y="1524000"/>
            <a:ext cx="9086850" cy="2192338"/>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457200" lvl="0" indent="-457200" algn="just" eaLnBrk="1" hangingPunct="1">
              <a:buNone/>
            </a:pPr>
            <a:r>
              <a:rPr lang="en-US" altLang="zh-CN" b="1" dirty="0">
                <a:solidFill>
                  <a:srgbClr val="000000"/>
                </a:solidFill>
              </a:rPr>
              <a:t>            </a:t>
            </a:r>
            <a:r>
              <a:rPr lang="zh-CN" altLang="en-US" sz="2400" b="1" dirty="0">
                <a:solidFill>
                  <a:srgbClr val="000000"/>
                </a:solidFill>
              </a:rPr>
              <a:t>对于</a:t>
            </a:r>
            <a:r>
              <a:rPr lang="zh-CN" altLang="en-US" sz="2400" b="1" dirty="0">
                <a:solidFill>
                  <a:srgbClr val="6600CC"/>
                </a:solidFill>
              </a:rPr>
              <a:t>私有继承</a:t>
            </a:r>
            <a:r>
              <a:rPr lang="en-US" altLang="zh-CN" sz="2400" b="1" dirty="0">
                <a:solidFill>
                  <a:srgbClr val="000000"/>
                </a:solidFill>
              </a:rPr>
              <a:t>, </a:t>
            </a:r>
            <a:r>
              <a:rPr lang="zh-CN" altLang="en-US" sz="2400" b="1" u="sng" dirty="0">
                <a:solidFill>
                  <a:srgbClr val="000000"/>
                </a:solidFill>
              </a:rPr>
              <a:t>基类的公有成员变为派生类的私有成员</a:t>
            </a:r>
            <a:r>
              <a:rPr lang="en-US" altLang="zh-CN" sz="2400" b="1" dirty="0">
                <a:solidFill>
                  <a:srgbClr val="000000"/>
                </a:solidFill>
              </a:rPr>
              <a:t>. </a:t>
            </a:r>
            <a:r>
              <a:rPr lang="zh-CN" altLang="en-US" sz="2400" b="1" u="sng" dirty="0">
                <a:solidFill>
                  <a:srgbClr val="000000"/>
                </a:solidFill>
              </a:rPr>
              <a:t>外界不能</a:t>
            </a:r>
            <a:r>
              <a:rPr lang="zh-CN" altLang="en-US" sz="2400" b="1" dirty="0">
                <a:solidFill>
                  <a:srgbClr val="000000"/>
                </a:solidFill>
              </a:rPr>
              <a:t>利用派生类的对象</a:t>
            </a:r>
            <a:r>
              <a:rPr lang="zh-CN" altLang="en-US" sz="2400" b="1" u="sng" dirty="0">
                <a:solidFill>
                  <a:srgbClr val="000000"/>
                </a:solidFill>
              </a:rPr>
              <a:t>直接调用</a:t>
            </a:r>
            <a:r>
              <a:rPr lang="en-US" altLang="zh-CN" sz="2400" b="1" dirty="0">
                <a:solidFill>
                  <a:srgbClr val="000000"/>
                </a:solidFill>
              </a:rPr>
              <a:t>, </a:t>
            </a:r>
            <a:r>
              <a:rPr lang="zh-CN" altLang="en-US" sz="2400" b="1" dirty="0">
                <a:solidFill>
                  <a:srgbClr val="000000"/>
                </a:solidFill>
              </a:rPr>
              <a:t>只能通过调用派生类的成员函数</a:t>
            </a:r>
            <a:r>
              <a:rPr lang="en-US" altLang="zh-CN" sz="2400" b="1" dirty="0">
                <a:solidFill>
                  <a:srgbClr val="000000"/>
                </a:solidFill>
              </a:rPr>
              <a:t>(</a:t>
            </a:r>
            <a:r>
              <a:rPr lang="zh-CN" altLang="en-US" sz="2400" b="1" dirty="0">
                <a:solidFill>
                  <a:srgbClr val="000000"/>
                </a:solidFill>
              </a:rPr>
              <a:t>内含调用基类成员函数的语句</a:t>
            </a:r>
            <a:r>
              <a:rPr lang="en-US" altLang="zh-CN" sz="2400" b="1" dirty="0">
                <a:solidFill>
                  <a:srgbClr val="000000"/>
                </a:solidFill>
              </a:rPr>
              <a:t>)</a:t>
            </a:r>
            <a:r>
              <a:rPr lang="zh-CN" altLang="en-US" sz="2400" b="1" dirty="0">
                <a:solidFill>
                  <a:srgbClr val="000000"/>
                </a:solidFill>
              </a:rPr>
              <a:t>来</a:t>
            </a:r>
            <a:r>
              <a:rPr lang="zh-CN" altLang="en-US" sz="2400" b="1" u="sng" dirty="0">
                <a:solidFill>
                  <a:srgbClr val="CC0000"/>
                </a:solidFill>
              </a:rPr>
              <a:t>间接调用</a:t>
            </a:r>
            <a:r>
              <a:rPr lang="zh-CN" altLang="en-US" sz="2400" b="1" dirty="0">
                <a:solidFill>
                  <a:srgbClr val="000000"/>
                </a:solidFill>
              </a:rPr>
              <a:t>。</a:t>
            </a:r>
            <a:endParaRPr lang="zh-CN" altLang="en-US" sz="2400" dirty="0"/>
          </a:p>
        </p:txBody>
      </p:sp>
      <p:sp>
        <p:nvSpPr>
          <p:cNvPr id="39939" name="Rectangle 3"/>
          <p:cNvSpPr/>
          <p:nvPr/>
        </p:nvSpPr>
        <p:spPr>
          <a:xfrm>
            <a:off x="2438400" y="685800"/>
            <a:ext cx="7239000" cy="762000"/>
          </a:xfrm>
          <a:prstGeom prst="rect">
            <a:avLst/>
          </a:prstGeom>
          <a:noFill/>
          <a:ln w="9525">
            <a:noFill/>
          </a:ln>
        </p:spPr>
        <p:txBody>
          <a:bodyPr anchor="b" anchorCtr="0"/>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3600" b="1" dirty="0">
                <a:solidFill>
                  <a:schemeClr val="tx2"/>
                </a:solidFill>
              </a:rPr>
              <a:t>*10.3.2  </a:t>
            </a:r>
            <a:r>
              <a:rPr lang="zh-CN" altLang="en-US" sz="3600" b="1" dirty="0">
                <a:solidFill>
                  <a:schemeClr val="tx2"/>
                </a:solidFill>
              </a:rPr>
              <a:t>访问声明</a:t>
            </a:r>
            <a:r>
              <a:rPr lang="zh-CN" altLang="en-US" sz="4400" dirty="0">
                <a:solidFill>
                  <a:schemeClr val="tx2"/>
                </a:solidFill>
              </a:rPr>
              <a:t> </a:t>
            </a:r>
            <a:endParaRPr lang="zh-CN" altLang="en-US" sz="4400" dirty="0">
              <a:solidFill>
                <a:schemeClr val="tx2"/>
              </a:solidFill>
            </a:endParaRPr>
          </a:p>
        </p:txBody>
      </p:sp>
      <p:sp>
        <p:nvSpPr>
          <p:cNvPr id="39940" name="Text Box 4"/>
          <p:cNvSpPr txBox="1"/>
          <p:nvPr/>
        </p:nvSpPr>
        <p:spPr>
          <a:xfrm>
            <a:off x="2667000" y="3476625"/>
            <a:ext cx="7315200" cy="3017838"/>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70000"/>
              </a:lnSpc>
              <a:spcBef>
                <a:spcPct val="50000"/>
              </a:spcBef>
              <a:buClrTx/>
              <a:buSzTx/>
              <a:buFontTx/>
              <a:buNone/>
            </a:pPr>
            <a:r>
              <a:rPr lang="en-US" altLang="zh-CN" sz="2400" b="1" dirty="0">
                <a:solidFill>
                  <a:srgbClr val="000000"/>
                </a:solidFill>
              </a:rPr>
              <a:t>      </a:t>
            </a:r>
            <a:r>
              <a:rPr lang="zh-CN" altLang="en-US" sz="2400" b="1" dirty="0">
                <a:solidFill>
                  <a:srgbClr val="000000"/>
                </a:solidFill>
              </a:rPr>
              <a:t>例</a:t>
            </a:r>
            <a:r>
              <a:rPr lang="en-US" altLang="zh-CN" sz="2400" b="1" dirty="0">
                <a:solidFill>
                  <a:srgbClr val="000000"/>
                </a:solidFill>
              </a:rPr>
              <a:t>10.10      ……  </a:t>
            </a:r>
            <a:endParaRPr lang="en-US" altLang="zh-CN" sz="2400" b="1" dirty="0">
              <a:solidFill>
                <a:srgbClr val="6600CC"/>
              </a:solidFill>
            </a:endParaRPr>
          </a:p>
          <a:p>
            <a:pPr marL="0" lvl="0" indent="0" eaLnBrk="1" hangingPunct="1">
              <a:lnSpc>
                <a:spcPct val="70000"/>
              </a:lnSpc>
              <a:spcBef>
                <a:spcPct val="50000"/>
              </a:spcBef>
              <a:buClrTx/>
              <a:buSzTx/>
              <a:buFontTx/>
              <a:buNone/>
            </a:pPr>
            <a:r>
              <a:rPr lang="en-US" altLang="zh-CN" sz="2400" b="1" dirty="0">
                <a:solidFill>
                  <a:srgbClr val="000000"/>
                </a:solidFill>
              </a:rPr>
              <a:t>                 class B: private A {</a:t>
            </a:r>
            <a:endParaRPr lang="en-US" altLang="zh-CN" sz="2400" b="1" dirty="0">
              <a:solidFill>
                <a:srgbClr val="000000"/>
              </a:solidFill>
            </a:endParaRPr>
          </a:p>
          <a:p>
            <a:pPr marL="0" lvl="0" indent="0" eaLnBrk="1" hangingPunct="1">
              <a:lnSpc>
                <a:spcPct val="70000"/>
              </a:lnSpc>
              <a:spcBef>
                <a:spcPct val="50000"/>
              </a:spcBef>
              <a:buClrTx/>
              <a:buSzTx/>
              <a:buFontTx/>
              <a:buNone/>
            </a:pPr>
            <a:r>
              <a:rPr lang="en-US" altLang="zh-CN" sz="2400" b="1" dirty="0">
                <a:solidFill>
                  <a:srgbClr val="000000"/>
                </a:solidFill>
              </a:rPr>
              <a:t>                  public:</a:t>
            </a:r>
            <a:endParaRPr lang="en-US" altLang="zh-CN" sz="2400" b="1" dirty="0">
              <a:solidFill>
                <a:srgbClr val="000000"/>
              </a:solidFill>
            </a:endParaRPr>
          </a:p>
          <a:p>
            <a:pPr marL="0" lvl="0" indent="0" eaLnBrk="1" hangingPunct="1">
              <a:lnSpc>
                <a:spcPct val="70000"/>
              </a:lnSpc>
              <a:spcBef>
                <a:spcPct val="50000"/>
              </a:spcBef>
              <a:buClrTx/>
              <a:buSzTx/>
              <a:buFontTx/>
              <a:buNone/>
            </a:pPr>
            <a:r>
              <a:rPr lang="en-US" altLang="zh-CN" sz="2400" b="1" dirty="0">
                <a:solidFill>
                  <a:srgbClr val="000000"/>
                </a:solidFill>
              </a:rPr>
              <a:t>                          B (int x1, int y1): A(x1) { y = y1;}</a:t>
            </a:r>
            <a:endParaRPr lang="en-US" altLang="zh-CN" sz="2400" b="1" dirty="0">
              <a:solidFill>
                <a:srgbClr val="000000"/>
              </a:solidFill>
            </a:endParaRPr>
          </a:p>
          <a:p>
            <a:pPr marL="0" lvl="0" indent="0" eaLnBrk="1" hangingPunct="1">
              <a:lnSpc>
                <a:spcPct val="70000"/>
              </a:lnSpc>
              <a:spcBef>
                <a:spcPct val="50000"/>
              </a:spcBef>
              <a:buClrTx/>
              <a:buSzTx/>
              <a:buFontTx/>
              <a:buNone/>
            </a:pPr>
            <a:r>
              <a:rPr lang="en-US" altLang="zh-CN" sz="2400" b="1" dirty="0">
                <a:solidFill>
                  <a:srgbClr val="000000"/>
                </a:solidFill>
              </a:rPr>
              <a:t>                          </a:t>
            </a:r>
            <a:r>
              <a:rPr lang="en-US" altLang="zh-CN" sz="2400" b="1" dirty="0">
                <a:solidFill>
                  <a:srgbClr val="CC0000"/>
                </a:solidFill>
              </a:rPr>
              <a:t>void show2( )</a:t>
            </a:r>
            <a:r>
              <a:rPr lang="en-US" altLang="zh-CN" sz="2400" b="1" dirty="0">
                <a:solidFill>
                  <a:srgbClr val="000000"/>
                </a:solidFill>
              </a:rPr>
              <a:t>     </a:t>
            </a:r>
            <a:r>
              <a:rPr lang="en-US" altLang="zh-CN" sz="2400" b="1" dirty="0">
                <a:solidFill>
                  <a:srgbClr val="6600CC"/>
                </a:solidFill>
              </a:rPr>
              <a:t>//  void show( ) </a:t>
            </a:r>
            <a:endParaRPr lang="en-US" altLang="zh-CN" sz="2400" b="1" dirty="0">
              <a:solidFill>
                <a:srgbClr val="6600CC"/>
              </a:solidFill>
            </a:endParaRPr>
          </a:p>
          <a:p>
            <a:pPr marL="0" lvl="0" indent="0" eaLnBrk="1" hangingPunct="1">
              <a:lnSpc>
                <a:spcPct val="70000"/>
              </a:lnSpc>
              <a:spcBef>
                <a:spcPct val="50000"/>
              </a:spcBef>
              <a:buClrTx/>
              <a:buSzTx/>
              <a:buFontTx/>
              <a:buNone/>
            </a:pPr>
            <a:r>
              <a:rPr lang="en-US" altLang="zh-CN" sz="2400" b="1" dirty="0">
                <a:solidFill>
                  <a:srgbClr val="000000"/>
                </a:solidFill>
              </a:rPr>
              <a:t>                          </a:t>
            </a:r>
            <a:r>
              <a:rPr lang="en-US" altLang="zh-CN" sz="2400" b="1" dirty="0">
                <a:solidFill>
                  <a:srgbClr val="CC0000"/>
                </a:solidFill>
              </a:rPr>
              <a:t>{ show ( );  }</a:t>
            </a:r>
            <a:r>
              <a:rPr lang="en-US" altLang="zh-CN" sz="2400" b="1" dirty="0">
                <a:solidFill>
                  <a:srgbClr val="000000"/>
                </a:solidFill>
              </a:rPr>
              <a:t>       </a:t>
            </a:r>
            <a:r>
              <a:rPr lang="en-US" altLang="zh-CN" sz="2400" b="1" dirty="0">
                <a:solidFill>
                  <a:srgbClr val="6600CC"/>
                </a:solidFill>
              </a:rPr>
              <a:t>// { A::show ( );  }</a:t>
            </a:r>
            <a:endParaRPr lang="en-US" altLang="zh-CN" sz="2400" b="1" dirty="0">
              <a:solidFill>
                <a:srgbClr val="6600CC"/>
              </a:solidFill>
            </a:endParaRPr>
          </a:p>
          <a:p>
            <a:pPr marL="0" lvl="0" indent="0" eaLnBrk="1" hangingPunct="1">
              <a:lnSpc>
                <a:spcPct val="70000"/>
              </a:lnSpc>
              <a:spcBef>
                <a:spcPct val="50000"/>
              </a:spcBef>
              <a:buClrTx/>
              <a:buSzTx/>
              <a:buFontTx/>
              <a:buNone/>
            </a:pPr>
            <a:r>
              <a:rPr lang="en-US" altLang="zh-CN" sz="2400" b="1" dirty="0">
                <a:solidFill>
                  <a:srgbClr val="000000"/>
                </a:solidFill>
              </a:rPr>
              <a:t>                   ……</a:t>
            </a:r>
            <a:endParaRPr lang="en-US" altLang="zh-CN" sz="2400" b="1" dirty="0">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p:nvPr/>
        </p:nvSpPr>
        <p:spPr>
          <a:xfrm>
            <a:off x="1905000" y="762000"/>
            <a:ext cx="8305800" cy="2057400"/>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457200" lvl="0" indent="-457200" algn="just" eaLnBrk="1" hangingPunct="1">
              <a:buNone/>
            </a:pPr>
            <a:r>
              <a:rPr lang="en-US" altLang="zh-CN" b="1" dirty="0">
                <a:solidFill>
                  <a:srgbClr val="000000"/>
                </a:solidFill>
              </a:rPr>
              <a:t>           </a:t>
            </a:r>
            <a:r>
              <a:rPr lang="en-US" altLang="zh-CN" sz="2400" b="1" u="sng" dirty="0">
                <a:solidFill>
                  <a:srgbClr val="000000"/>
                </a:solidFill>
              </a:rPr>
              <a:t>C++</a:t>
            </a:r>
            <a:r>
              <a:rPr lang="zh-CN" altLang="en-US" sz="2400" b="1" u="sng" dirty="0">
                <a:solidFill>
                  <a:srgbClr val="000000"/>
                </a:solidFill>
              </a:rPr>
              <a:t>提供了一种称为</a:t>
            </a:r>
            <a:r>
              <a:rPr lang="zh-CN" altLang="en-US" sz="2400" b="1" u="sng" dirty="0">
                <a:solidFill>
                  <a:srgbClr val="6600CC"/>
                </a:solidFill>
              </a:rPr>
              <a:t>访问声明</a:t>
            </a:r>
            <a:r>
              <a:rPr lang="zh-CN" altLang="en-US" sz="2400" b="1" u="sng" dirty="0">
                <a:solidFill>
                  <a:srgbClr val="000000"/>
                </a:solidFill>
              </a:rPr>
              <a:t>的特殊机制</a:t>
            </a:r>
            <a:r>
              <a:rPr lang="en-US" altLang="zh-CN" sz="2400" b="1" dirty="0">
                <a:solidFill>
                  <a:srgbClr val="000000"/>
                </a:solidFill>
              </a:rPr>
              <a:t>, </a:t>
            </a:r>
            <a:r>
              <a:rPr lang="zh-CN" altLang="en-US" sz="2400" b="1" dirty="0">
                <a:solidFill>
                  <a:srgbClr val="000000"/>
                </a:solidFill>
              </a:rPr>
              <a:t>可</a:t>
            </a:r>
            <a:r>
              <a:rPr lang="zh-CN" altLang="en-US" sz="2400" b="1" u="sng" dirty="0">
                <a:solidFill>
                  <a:srgbClr val="000000"/>
                </a:solidFill>
              </a:rPr>
              <a:t>个别调整</a:t>
            </a:r>
            <a:r>
              <a:rPr lang="zh-CN" altLang="en-US" sz="2400" b="1" dirty="0">
                <a:solidFill>
                  <a:srgbClr val="000000"/>
                </a:solidFill>
              </a:rPr>
              <a:t>基类的某些成员</a:t>
            </a:r>
            <a:r>
              <a:rPr lang="en-US" altLang="zh-CN" sz="2400" b="1" dirty="0">
                <a:solidFill>
                  <a:srgbClr val="000000"/>
                </a:solidFill>
              </a:rPr>
              <a:t>, </a:t>
            </a:r>
            <a:r>
              <a:rPr lang="zh-CN" altLang="en-US" sz="2400" b="1" dirty="0">
                <a:solidFill>
                  <a:srgbClr val="000000"/>
                </a:solidFill>
              </a:rPr>
              <a:t>使之在派生类中</a:t>
            </a:r>
            <a:r>
              <a:rPr lang="zh-CN" altLang="en-US" sz="2400" b="1" u="sng" dirty="0">
                <a:solidFill>
                  <a:srgbClr val="000000"/>
                </a:solidFill>
              </a:rPr>
              <a:t>保持原有的访问属性</a:t>
            </a:r>
            <a:r>
              <a:rPr lang="en-US" altLang="zh-CN" sz="2400" b="1" dirty="0">
                <a:solidFill>
                  <a:srgbClr val="000000"/>
                </a:solidFill>
              </a:rPr>
              <a:t>.</a:t>
            </a:r>
            <a:endParaRPr lang="en-US" altLang="zh-CN" sz="2400" b="1" dirty="0">
              <a:solidFill>
                <a:srgbClr val="000000"/>
              </a:solidFill>
            </a:endParaRPr>
          </a:p>
          <a:p>
            <a:pPr marL="457200" lvl="0" indent="-457200" algn="just" eaLnBrk="1" hangingPunct="1">
              <a:buNone/>
            </a:pPr>
            <a:r>
              <a:rPr lang="en-US" altLang="zh-CN" sz="2400" b="1" dirty="0">
                <a:solidFill>
                  <a:srgbClr val="000000"/>
                </a:solidFill>
              </a:rPr>
              <a:t>              </a:t>
            </a:r>
            <a:r>
              <a:rPr lang="zh-CN" altLang="en-US" sz="2400" b="1" dirty="0">
                <a:solidFill>
                  <a:srgbClr val="000000"/>
                </a:solidFill>
              </a:rPr>
              <a:t>访问声明的</a:t>
            </a:r>
            <a:r>
              <a:rPr lang="zh-CN" altLang="en-US" sz="2400" b="1" dirty="0">
                <a:solidFill>
                  <a:srgbClr val="6600CC"/>
                </a:solidFill>
              </a:rPr>
              <a:t>方法</a:t>
            </a:r>
            <a:r>
              <a:rPr lang="en-US" altLang="zh-CN" sz="2400" b="1" dirty="0">
                <a:solidFill>
                  <a:srgbClr val="6600CC"/>
                </a:solidFill>
              </a:rPr>
              <a:t>:</a:t>
            </a:r>
            <a:r>
              <a:rPr lang="en-US" altLang="zh-CN" sz="2400" b="1" dirty="0">
                <a:solidFill>
                  <a:srgbClr val="000000"/>
                </a:solidFill>
              </a:rPr>
              <a:t> </a:t>
            </a:r>
            <a:r>
              <a:rPr lang="zh-CN" altLang="en-US" sz="2400" b="1" dirty="0">
                <a:solidFill>
                  <a:srgbClr val="000000"/>
                </a:solidFill>
              </a:rPr>
              <a:t>就是把基类中需要保持原有访问属性的成员</a:t>
            </a:r>
            <a:r>
              <a:rPr lang="zh-CN" altLang="en-US" sz="2400" b="1" u="sng" dirty="0">
                <a:solidFill>
                  <a:srgbClr val="000000"/>
                </a:solidFill>
              </a:rPr>
              <a:t>直接写入私有派生类的同名段中</a:t>
            </a:r>
            <a:r>
              <a:rPr lang="en-US" altLang="zh-CN" sz="2400" b="1" dirty="0">
                <a:solidFill>
                  <a:srgbClr val="000000"/>
                </a:solidFill>
              </a:rPr>
              <a:t>, </a:t>
            </a:r>
            <a:r>
              <a:rPr lang="zh-CN" altLang="en-US" sz="2400" b="1" dirty="0">
                <a:solidFill>
                  <a:srgbClr val="000000"/>
                </a:solidFill>
              </a:rPr>
              <a:t>并在</a:t>
            </a:r>
            <a:r>
              <a:rPr lang="zh-CN" altLang="en-US" sz="2400" b="1" u="sng" dirty="0">
                <a:solidFill>
                  <a:srgbClr val="000000"/>
                </a:solidFill>
              </a:rPr>
              <a:t>前面冠以基类名和作用域标记符</a:t>
            </a:r>
            <a:r>
              <a:rPr lang="en-US" altLang="zh-CN" sz="2400" b="1" dirty="0">
                <a:solidFill>
                  <a:srgbClr val="000000"/>
                </a:solidFill>
              </a:rPr>
              <a:t>.</a:t>
            </a:r>
            <a:endParaRPr lang="en-US" altLang="zh-CN" sz="2400" b="1" dirty="0">
              <a:solidFill>
                <a:srgbClr val="000000"/>
              </a:solidFill>
            </a:endParaRPr>
          </a:p>
        </p:txBody>
      </p:sp>
      <p:sp>
        <p:nvSpPr>
          <p:cNvPr id="40963" name="Text Box 4"/>
          <p:cNvSpPr txBox="1"/>
          <p:nvPr/>
        </p:nvSpPr>
        <p:spPr>
          <a:xfrm>
            <a:off x="2667000" y="3124200"/>
            <a:ext cx="7315200" cy="3017838"/>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70000"/>
              </a:lnSpc>
              <a:spcBef>
                <a:spcPct val="50000"/>
              </a:spcBef>
              <a:buClrTx/>
              <a:buSzTx/>
              <a:buFontTx/>
              <a:buNone/>
            </a:pPr>
            <a:r>
              <a:rPr lang="zh-CN" altLang="en-US" sz="2400" b="1" dirty="0">
                <a:solidFill>
                  <a:srgbClr val="6600CC"/>
                </a:solidFill>
              </a:rPr>
              <a:t>例</a:t>
            </a:r>
            <a:r>
              <a:rPr lang="en-US" altLang="zh-CN" sz="2400" b="1" dirty="0">
                <a:solidFill>
                  <a:srgbClr val="6600CC"/>
                </a:solidFill>
              </a:rPr>
              <a:t>10.11</a:t>
            </a:r>
            <a:r>
              <a:rPr lang="en-US" altLang="zh-CN" sz="2400" b="1" dirty="0">
                <a:solidFill>
                  <a:srgbClr val="000000"/>
                </a:solidFill>
              </a:rPr>
              <a:t>      …… </a:t>
            </a:r>
            <a:r>
              <a:rPr lang="en-US" altLang="zh-CN" sz="2400" b="1" dirty="0">
                <a:solidFill>
                  <a:srgbClr val="6600CC"/>
                </a:solidFill>
              </a:rPr>
              <a:t>//</a:t>
            </a:r>
            <a:endParaRPr lang="en-US" altLang="zh-CN" sz="2400" b="1" dirty="0">
              <a:solidFill>
                <a:srgbClr val="6600CC"/>
              </a:solidFill>
            </a:endParaRPr>
          </a:p>
          <a:p>
            <a:pPr marL="0" lvl="0" indent="0" eaLnBrk="1" hangingPunct="1">
              <a:lnSpc>
                <a:spcPct val="70000"/>
              </a:lnSpc>
              <a:spcBef>
                <a:spcPct val="50000"/>
              </a:spcBef>
              <a:buClrTx/>
              <a:buSzTx/>
              <a:buFontTx/>
              <a:buNone/>
            </a:pPr>
            <a:r>
              <a:rPr lang="en-US" altLang="zh-CN" sz="2400" b="1" dirty="0">
                <a:solidFill>
                  <a:srgbClr val="000000"/>
                </a:solidFill>
              </a:rPr>
              <a:t>                 class B: private A {</a:t>
            </a:r>
            <a:endParaRPr lang="en-US" altLang="zh-CN" sz="2400" b="1" dirty="0">
              <a:solidFill>
                <a:srgbClr val="000000"/>
              </a:solidFill>
            </a:endParaRPr>
          </a:p>
          <a:p>
            <a:pPr marL="0" lvl="0" indent="0" eaLnBrk="1" hangingPunct="1">
              <a:lnSpc>
                <a:spcPct val="70000"/>
              </a:lnSpc>
              <a:spcBef>
                <a:spcPct val="50000"/>
              </a:spcBef>
              <a:buClrTx/>
              <a:buSzTx/>
              <a:buFontTx/>
              <a:buNone/>
            </a:pPr>
            <a:r>
              <a:rPr lang="en-US" altLang="zh-CN" sz="2400" b="1" dirty="0">
                <a:solidFill>
                  <a:srgbClr val="000000"/>
                </a:solidFill>
              </a:rPr>
              <a:t>                  public:</a:t>
            </a:r>
            <a:endParaRPr lang="en-US" altLang="zh-CN" sz="2400" b="1" dirty="0">
              <a:solidFill>
                <a:srgbClr val="000000"/>
              </a:solidFill>
            </a:endParaRPr>
          </a:p>
          <a:p>
            <a:pPr marL="0" lvl="0" indent="0" eaLnBrk="1" hangingPunct="1">
              <a:lnSpc>
                <a:spcPct val="70000"/>
              </a:lnSpc>
              <a:spcBef>
                <a:spcPct val="50000"/>
              </a:spcBef>
              <a:buClrTx/>
              <a:buSzTx/>
              <a:buFontTx/>
              <a:buNone/>
            </a:pPr>
            <a:r>
              <a:rPr lang="en-US" altLang="zh-CN" sz="2400" b="1" dirty="0">
                <a:solidFill>
                  <a:srgbClr val="000000"/>
                </a:solidFill>
              </a:rPr>
              <a:t>                          B (int x1, int y1): A(x1) { y = y1;}</a:t>
            </a:r>
            <a:endParaRPr lang="en-US" altLang="zh-CN" sz="2400" b="1" dirty="0">
              <a:solidFill>
                <a:srgbClr val="000000"/>
              </a:solidFill>
            </a:endParaRPr>
          </a:p>
          <a:p>
            <a:pPr marL="0" lvl="0" indent="0" eaLnBrk="1" hangingPunct="1">
              <a:lnSpc>
                <a:spcPct val="70000"/>
              </a:lnSpc>
              <a:spcBef>
                <a:spcPct val="50000"/>
              </a:spcBef>
              <a:buClrTx/>
              <a:buSzTx/>
              <a:buFontTx/>
              <a:buNone/>
            </a:pPr>
            <a:r>
              <a:rPr lang="en-US" altLang="zh-CN" sz="2400" b="1" dirty="0">
                <a:solidFill>
                  <a:srgbClr val="000000"/>
                </a:solidFill>
              </a:rPr>
              <a:t>                          </a:t>
            </a:r>
            <a:r>
              <a:rPr lang="en-US" altLang="zh-CN" sz="2400" b="1" dirty="0">
                <a:solidFill>
                  <a:srgbClr val="6600CC"/>
                </a:solidFill>
              </a:rPr>
              <a:t>void show( )  </a:t>
            </a:r>
            <a:r>
              <a:rPr lang="en-US" altLang="zh-CN" sz="2400" b="1" dirty="0">
                <a:solidFill>
                  <a:srgbClr val="0000FF"/>
                </a:solidFill>
              </a:rPr>
              <a:t>//</a:t>
            </a:r>
            <a:r>
              <a:rPr lang="zh-CN" altLang="en-US" sz="2400" b="1" dirty="0">
                <a:solidFill>
                  <a:srgbClr val="0000FF"/>
                </a:solidFill>
              </a:rPr>
              <a:t>原来的方法</a:t>
            </a:r>
            <a:endParaRPr lang="zh-CN" altLang="en-US" sz="2400" b="1" dirty="0">
              <a:solidFill>
                <a:srgbClr val="0000FF"/>
              </a:solidFill>
            </a:endParaRPr>
          </a:p>
          <a:p>
            <a:pPr marL="0" lvl="0" indent="0" eaLnBrk="1" hangingPunct="1">
              <a:lnSpc>
                <a:spcPct val="70000"/>
              </a:lnSpc>
              <a:spcBef>
                <a:spcPct val="50000"/>
              </a:spcBef>
              <a:buClrTx/>
              <a:buSzTx/>
              <a:buFontTx/>
              <a:buNone/>
            </a:pPr>
            <a:r>
              <a:rPr lang="zh-CN" altLang="en-US" sz="2400" b="1" dirty="0">
                <a:solidFill>
                  <a:srgbClr val="6600CC"/>
                </a:solidFill>
              </a:rPr>
              <a:t>                          </a:t>
            </a:r>
            <a:r>
              <a:rPr lang="en-US" altLang="zh-CN" sz="2400" b="1" dirty="0">
                <a:solidFill>
                  <a:srgbClr val="6600CC"/>
                </a:solidFill>
              </a:rPr>
              <a:t>{ A:: show ( );  }</a:t>
            </a:r>
            <a:endParaRPr lang="en-US" altLang="zh-CN" sz="2400" b="1" dirty="0">
              <a:solidFill>
                <a:srgbClr val="6600CC"/>
              </a:solidFill>
            </a:endParaRPr>
          </a:p>
          <a:p>
            <a:pPr marL="0" lvl="0" indent="0" eaLnBrk="1" hangingPunct="1">
              <a:lnSpc>
                <a:spcPct val="70000"/>
              </a:lnSpc>
              <a:spcBef>
                <a:spcPct val="50000"/>
              </a:spcBef>
              <a:buClrTx/>
              <a:buSzTx/>
              <a:buFontTx/>
              <a:buNone/>
            </a:pPr>
            <a:r>
              <a:rPr lang="en-US" altLang="zh-CN" sz="2400" b="1" dirty="0">
                <a:solidFill>
                  <a:srgbClr val="000000"/>
                </a:solidFill>
              </a:rPr>
              <a:t>                   ……</a:t>
            </a:r>
            <a:endParaRPr lang="en-US" altLang="zh-CN" sz="2400" b="1" dirty="0">
              <a:solidFill>
                <a:srgbClr val="000000"/>
              </a:solidFill>
            </a:endParaRPr>
          </a:p>
        </p:txBody>
      </p:sp>
      <p:sp>
        <p:nvSpPr>
          <p:cNvPr id="76806" name="Rectangle 6"/>
          <p:cNvSpPr/>
          <p:nvPr/>
        </p:nvSpPr>
        <p:spPr>
          <a:xfrm>
            <a:off x="4648200" y="4800600"/>
            <a:ext cx="3657600" cy="914400"/>
          </a:xfrm>
          <a:prstGeom prst="rect">
            <a:avLst/>
          </a:prstGeom>
          <a:solidFill>
            <a:schemeClr val="bg1"/>
          </a:solidFill>
          <a:ln w="9525">
            <a:noFill/>
          </a:ln>
        </p:spPr>
        <p:txBody>
          <a:bodyPr wrap="none" anchor="ctr" anchorCtr="0"/>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2800" b="1" dirty="0">
                <a:solidFill>
                  <a:srgbClr val="CC0000"/>
                </a:solidFill>
              </a:rPr>
              <a:t> A::show; </a:t>
            </a:r>
            <a:endParaRPr lang="en-US" altLang="zh-CN" sz="2800" b="1" dirty="0">
              <a:solidFill>
                <a:srgbClr val="CC0000"/>
              </a:solidFill>
            </a:endParaRPr>
          </a:p>
        </p:txBody>
      </p:sp>
      <p:sp>
        <p:nvSpPr>
          <p:cNvPr id="76807" name="Rectangle 7"/>
          <p:cNvSpPr/>
          <p:nvPr/>
        </p:nvSpPr>
        <p:spPr>
          <a:xfrm>
            <a:off x="7391400" y="2514600"/>
            <a:ext cx="2590800" cy="1752600"/>
          </a:xfrm>
          <a:prstGeom prst="rect">
            <a:avLst/>
          </a:prstGeom>
          <a:solidFill>
            <a:schemeClr val="bg1"/>
          </a:solidFill>
          <a:ln w="9525">
            <a:noFill/>
          </a:ln>
        </p:spPr>
        <p:txBody>
          <a:bodyPr wrap="none" anchor="ctr" anchorCtr="0"/>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rgbClr val="CC0000"/>
                </a:solidFill>
              </a:rPr>
              <a:t>调用</a:t>
            </a:r>
            <a:r>
              <a:rPr lang="en-US" altLang="zh-CN" sz="2800" b="1" dirty="0">
                <a:solidFill>
                  <a:srgbClr val="CC0000"/>
                </a:solidFill>
              </a:rPr>
              <a:t>:</a:t>
            </a:r>
            <a:endParaRPr lang="en-US" altLang="zh-CN" sz="2800" b="1" dirty="0">
              <a:solidFill>
                <a:srgbClr val="CC0000"/>
              </a:solidFill>
            </a:endParaRPr>
          </a:p>
          <a:p>
            <a:pPr marL="0" lvl="0" indent="0" eaLnBrk="1" hangingPunct="1">
              <a:spcBef>
                <a:spcPct val="0"/>
              </a:spcBef>
              <a:buClrTx/>
              <a:buSzTx/>
              <a:buFontTx/>
              <a:buNone/>
            </a:pPr>
            <a:endParaRPr lang="en-US" altLang="zh-CN" sz="2800" b="1" dirty="0">
              <a:solidFill>
                <a:srgbClr val="CC0000"/>
              </a:solidFill>
            </a:endParaRPr>
          </a:p>
          <a:p>
            <a:pPr marL="0" lvl="0" indent="0" eaLnBrk="1" hangingPunct="1">
              <a:spcBef>
                <a:spcPct val="0"/>
              </a:spcBef>
              <a:buClrTx/>
              <a:buSzTx/>
              <a:buFontTx/>
              <a:buNone/>
            </a:pPr>
            <a:r>
              <a:rPr lang="en-US" altLang="zh-CN" sz="2800" b="1" dirty="0">
                <a:solidFill>
                  <a:srgbClr val="CC0000"/>
                </a:solidFill>
              </a:rPr>
              <a:t> B b(10,20);</a:t>
            </a:r>
            <a:endParaRPr lang="en-US" altLang="zh-CN" sz="2800" b="1" dirty="0">
              <a:solidFill>
                <a:srgbClr val="CC0000"/>
              </a:solidFill>
            </a:endParaRPr>
          </a:p>
          <a:p>
            <a:pPr marL="0" lvl="0" indent="0" eaLnBrk="1" hangingPunct="1">
              <a:spcBef>
                <a:spcPct val="0"/>
              </a:spcBef>
              <a:buClrTx/>
              <a:buSzTx/>
              <a:buFontTx/>
              <a:buNone/>
            </a:pPr>
            <a:r>
              <a:rPr lang="en-US" altLang="zh-CN" sz="2800" b="1" dirty="0">
                <a:solidFill>
                  <a:srgbClr val="CC0000"/>
                </a:solidFill>
              </a:rPr>
              <a:t> b.show( ); </a:t>
            </a:r>
            <a:endParaRPr lang="en-US" altLang="zh-CN" sz="2800" b="1" dirty="0">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76806"/>
                                        </p:tgtEl>
                                        <p:attrNameLst>
                                          <p:attrName>style.visibility</p:attrName>
                                        </p:attrNameLst>
                                      </p:cBhvr>
                                      <p:to>
                                        <p:strVal val="visible"/>
                                      </p:to>
                                    </p:set>
                                    <p:animEffect transition="in" filter="blinds(vertical)">
                                      <p:cBhvr>
                                        <p:cTn id="7" dur="500"/>
                                        <p:tgtEl>
                                          <p:spTgt spid="768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76807"/>
                                        </p:tgtEl>
                                        <p:attrNameLst>
                                          <p:attrName>style.visibility</p:attrName>
                                        </p:attrNameLst>
                                      </p:cBhvr>
                                      <p:to>
                                        <p:strVal val="visible"/>
                                      </p:to>
                                    </p:set>
                                    <p:animEffect transition="in" filter="blinds(vertical)">
                                      <p:cBhvr>
                                        <p:cTn id="12" dur="500"/>
                                        <p:tgtEl>
                                          <p:spTgt spid="76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animBg="1"/>
      <p:bldP spid="7680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p:nvPr/>
        </p:nvSpPr>
        <p:spPr>
          <a:xfrm>
            <a:off x="2209800" y="914400"/>
            <a:ext cx="7543800" cy="5105400"/>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457200" lvl="0" indent="-457200" algn="ctr" eaLnBrk="1" hangingPunct="1">
              <a:buClrTx/>
              <a:buSzPct val="85000"/>
              <a:buFontTx/>
              <a:buNone/>
            </a:pPr>
            <a:r>
              <a:rPr lang="zh-CN" altLang="en-US" sz="3600" b="1" dirty="0">
                <a:solidFill>
                  <a:srgbClr val="6600CC"/>
                </a:solidFill>
                <a:latin typeface="宋体" panose="02010600030101010101" pitchFamily="2" charset="-122"/>
              </a:rPr>
              <a:t>说  明</a:t>
            </a:r>
            <a:r>
              <a:rPr lang="zh-CN" altLang="en-US" b="1" dirty="0">
                <a:solidFill>
                  <a:srgbClr val="6600CC"/>
                </a:solidFill>
              </a:rPr>
              <a:t> </a:t>
            </a:r>
            <a:endParaRPr lang="zh-CN" altLang="en-US" b="1" dirty="0">
              <a:solidFill>
                <a:srgbClr val="6600CC"/>
              </a:solidFill>
              <a:latin typeface="宋体" panose="02010600030101010101" pitchFamily="2" charset="-122"/>
            </a:endParaRPr>
          </a:p>
          <a:p>
            <a:pPr marL="457200" lvl="0" indent="-457200" algn="just" eaLnBrk="1" hangingPunct="1">
              <a:buClrTx/>
              <a:buSzPct val="85000"/>
              <a:buFontTx/>
              <a:buAutoNum type="arabicPeriod"/>
            </a:pPr>
            <a:r>
              <a:rPr lang="zh-CN" altLang="en-US" b="1" u="sng" dirty="0">
                <a:solidFill>
                  <a:srgbClr val="000000"/>
                </a:solidFill>
                <a:latin typeface="宋体" panose="02010600030101010101" pitchFamily="2" charset="-122"/>
              </a:rPr>
              <a:t>数据成员也可以使用访问声明</a:t>
            </a:r>
            <a:r>
              <a:rPr lang="en-US" altLang="zh-CN" b="1" dirty="0">
                <a:solidFill>
                  <a:srgbClr val="000000"/>
                </a:solidFill>
                <a:latin typeface="宋体" panose="02010600030101010101" pitchFamily="2" charset="-122"/>
              </a:rPr>
              <a:t>.</a:t>
            </a:r>
            <a:endParaRPr lang="en-US" altLang="zh-CN" b="1" dirty="0">
              <a:solidFill>
                <a:srgbClr val="000000"/>
              </a:solidFill>
              <a:latin typeface="宋体" panose="02010600030101010101" pitchFamily="2" charset="-122"/>
            </a:endParaRPr>
          </a:p>
          <a:p>
            <a:pPr marL="457200" lvl="0" indent="-457200" algn="just" eaLnBrk="1" hangingPunct="1">
              <a:buClrTx/>
              <a:buSzPct val="85000"/>
              <a:buFontTx/>
              <a:buAutoNum type="arabicPeriod"/>
            </a:pPr>
            <a:r>
              <a:rPr lang="zh-CN" altLang="en-US" b="1" u="sng" dirty="0">
                <a:solidFill>
                  <a:srgbClr val="000000"/>
                </a:solidFill>
                <a:latin typeface="宋体" panose="02010600030101010101" pitchFamily="2" charset="-122"/>
              </a:rPr>
              <a:t>访问声明中只含有不带类型和参数的函数名或变量名</a:t>
            </a:r>
            <a:r>
              <a:rPr lang="en-US" altLang="zh-CN" b="1" dirty="0">
                <a:solidFill>
                  <a:srgbClr val="000000"/>
                </a:solidFill>
                <a:latin typeface="宋体" panose="02010600030101010101" pitchFamily="2" charset="-122"/>
              </a:rPr>
              <a:t>.</a:t>
            </a:r>
            <a:r>
              <a:rPr lang="zh-CN" altLang="en-US" b="1" dirty="0">
                <a:solidFill>
                  <a:srgbClr val="000000"/>
                </a:solidFill>
                <a:latin typeface="宋体" panose="02010600030101010101" pitchFamily="2" charset="-122"/>
              </a:rPr>
              <a:t>下列哪些是对的：</a:t>
            </a:r>
            <a:endParaRPr lang="zh-CN" altLang="en-US" b="1" dirty="0">
              <a:solidFill>
                <a:srgbClr val="000000"/>
              </a:solidFill>
              <a:latin typeface="宋体" panose="02010600030101010101" pitchFamily="2" charset="-122"/>
            </a:endParaRPr>
          </a:p>
          <a:p>
            <a:pPr marL="457200" lvl="0" indent="-457200" algn="just" eaLnBrk="1" hangingPunct="1">
              <a:buClrTx/>
              <a:buSzPct val="85000"/>
              <a:buFontTx/>
              <a:buNone/>
            </a:pPr>
            <a:r>
              <a:rPr lang="zh-CN" altLang="en-US" b="1" dirty="0">
                <a:solidFill>
                  <a:srgbClr val="000000"/>
                </a:solidFill>
                <a:latin typeface="宋体" panose="02010600030101010101" pitchFamily="2" charset="-122"/>
              </a:rPr>
              <a:t>      </a:t>
            </a:r>
            <a:r>
              <a:rPr lang="en-US" altLang="zh-CN" b="1" dirty="0">
                <a:solidFill>
                  <a:srgbClr val="000000"/>
                </a:solidFill>
                <a:latin typeface="宋体" panose="02010600030101010101" pitchFamily="2" charset="-122"/>
              </a:rPr>
              <a:t>A::show;</a:t>
            </a:r>
            <a:endParaRPr lang="en-US" altLang="zh-CN" b="1" dirty="0">
              <a:solidFill>
                <a:srgbClr val="000000"/>
              </a:solidFill>
              <a:latin typeface="宋体" panose="02010600030101010101" pitchFamily="2" charset="-122"/>
            </a:endParaRPr>
          </a:p>
          <a:p>
            <a:pPr marL="457200" lvl="0" indent="-457200" algn="just" eaLnBrk="1" hangingPunct="1">
              <a:buClrTx/>
              <a:buSzPct val="85000"/>
              <a:buFontTx/>
              <a:buNone/>
            </a:pPr>
            <a:r>
              <a:rPr lang="en-US" altLang="zh-CN" b="1" dirty="0">
                <a:solidFill>
                  <a:srgbClr val="000000"/>
                </a:solidFill>
                <a:latin typeface="宋体" panose="02010600030101010101" pitchFamily="2" charset="-122"/>
              </a:rPr>
              <a:t>      void A::show;</a:t>
            </a:r>
            <a:endParaRPr lang="en-US" altLang="zh-CN" b="1" dirty="0">
              <a:solidFill>
                <a:srgbClr val="000000"/>
              </a:solidFill>
              <a:latin typeface="宋体" panose="02010600030101010101" pitchFamily="2" charset="-122"/>
            </a:endParaRPr>
          </a:p>
          <a:p>
            <a:pPr marL="457200" lvl="0" indent="-457200" algn="just" eaLnBrk="1" hangingPunct="1">
              <a:buClrTx/>
              <a:buSzPct val="85000"/>
              <a:buFontTx/>
              <a:buNone/>
            </a:pPr>
            <a:r>
              <a:rPr lang="en-US" altLang="zh-CN" b="1" dirty="0">
                <a:solidFill>
                  <a:srgbClr val="000000"/>
                </a:solidFill>
                <a:latin typeface="宋体" panose="02010600030101010101" pitchFamily="2" charset="-122"/>
              </a:rPr>
              <a:t>      A::show( );</a:t>
            </a:r>
            <a:endParaRPr lang="en-US" altLang="zh-CN" b="1" dirty="0">
              <a:solidFill>
                <a:srgbClr val="000000"/>
              </a:solidFill>
              <a:latin typeface="宋体" panose="02010600030101010101" pitchFamily="2" charset="-122"/>
            </a:endParaRPr>
          </a:p>
          <a:p>
            <a:pPr marL="457200" lvl="0" indent="-457200" algn="just" eaLnBrk="1" hangingPunct="1">
              <a:buClrTx/>
              <a:buSzPct val="85000"/>
              <a:buFontTx/>
              <a:buNone/>
            </a:pPr>
            <a:r>
              <a:rPr lang="en-US" altLang="zh-CN" b="1" dirty="0">
                <a:solidFill>
                  <a:srgbClr val="000000"/>
                </a:solidFill>
                <a:latin typeface="宋体" panose="02010600030101010101" pitchFamily="2" charset="-122"/>
              </a:rPr>
              <a:t>      void A::show( );</a:t>
            </a:r>
            <a:endParaRPr lang="en-US" altLang="zh-CN" b="1" dirty="0">
              <a:solidFill>
                <a:srgbClr val="000000"/>
              </a:solidFill>
              <a:latin typeface="宋体" panose="02010600030101010101" pitchFamily="2" charset="-122"/>
            </a:endParaRPr>
          </a:p>
        </p:txBody>
      </p:sp>
      <p:grpSp>
        <p:nvGrpSpPr>
          <p:cNvPr id="2" name="Group 5"/>
          <p:cNvGrpSpPr/>
          <p:nvPr/>
        </p:nvGrpSpPr>
        <p:grpSpPr>
          <a:xfrm>
            <a:off x="7543800" y="4038600"/>
            <a:ext cx="457200" cy="381000"/>
            <a:chOff x="3792" y="2208"/>
            <a:chExt cx="288" cy="240"/>
          </a:xfrm>
        </p:grpSpPr>
        <p:sp>
          <p:nvSpPr>
            <p:cNvPr id="41994" name="Line 3"/>
            <p:cNvSpPr/>
            <p:nvPr/>
          </p:nvSpPr>
          <p:spPr>
            <a:xfrm flipH="1">
              <a:off x="3792" y="2208"/>
              <a:ext cx="288" cy="240"/>
            </a:xfrm>
            <a:prstGeom prst="line">
              <a:avLst/>
            </a:prstGeom>
            <a:ln w="28575" cap="flat" cmpd="sng">
              <a:solidFill>
                <a:srgbClr val="CC0000"/>
              </a:solidFill>
              <a:prstDash val="solid"/>
              <a:miter/>
              <a:headEnd type="none" w="med" len="med"/>
              <a:tailEnd type="none" w="med" len="med"/>
            </a:ln>
          </p:spPr>
        </p:sp>
        <p:sp>
          <p:nvSpPr>
            <p:cNvPr id="41995" name="Line 4"/>
            <p:cNvSpPr/>
            <p:nvPr/>
          </p:nvSpPr>
          <p:spPr>
            <a:xfrm>
              <a:off x="3792" y="2208"/>
              <a:ext cx="288" cy="240"/>
            </a:xfrm>
            <a:prstGeom prst="line">
              <a:avLst/>
            </a:prstGeom>
            <a:ln w="28575" cap="flat" cmpd="sng">
              <a:solidFill>
                <a:srgbClr val="CC0000"/>
              </a:solidFill>
              <a:prstDash val="solid"/>
              <a:miter/>
              <a:headEnd type="none" w="med" len="med"/>
              <a:tailEnd type="none" w="med" len="med"/>
            </a:ln>
          </p:spPr>
        </p:sp>
      </p:grpSp>
      <p:grpSp>
        <p:nvGrpSpPr>
          <p:cNvPr id="3" name="Group 6"/>
          <p:cNvGrpSpPr/>
          <p:nvPr/>
        </p:nvGrpSpPr>
        <p:grpSpPr>
          <a:xfrm>
            <a:off x="7543800" y="4572000"/>
            <a:ext cx="457200" cy="381000"/>
            <a:chOff x="3792" y="2208"/>
            <a:chExt cx="288" cy="240"/>
          </a:xfrm>
        </p:grpSpPr>
        <p:sp>
          <p:nvSpPr>
            <p:cNvPr id="41992" name="Line 7"/>
            <p:cNvSpPr/>
            <p:nvPr/>
          </p:nvSpPr>
          <p:spPr>
            <a:xfrm flipH="1">
              <a:off x="3792" y="2208"/>
              <a:ext cx="288" cy="240"/>
            </a:xfrm>
            <a:prstGeom prst="line">
              <a:avLst/>
            </a:prstGeom>
            <a:ln w="28575" cap="flat" cmpd="sng">
              <a:solidFill>
                <a:srgbClr val="CC0000"/>
              </a:solidFill>
              <a:prstDash val="solid"/>
              <a:miter/>
              <a:headEnd type="none" w="med" len="med"/>
              <a:tailEnd type="none" w="med" len="med"/>
            </a:ln>
          </p:spPr>
        </p:sp>
        <p:sp>
          <p:nvSpPr>
            <p:cNvPr id="41993" name="Line 8"/>
            <p:cNvSpPr/>
            <p:nvPr/>
          </p:nvSpPr>
          <p:spPr>
            <a:xfrm>
              <a:off x="3792" y="2208"/>
              <a:ext cx="288" cy="240"/>
            </a:xfrm>
            <a:prstGeom prst="line">
              <a:avLst/>
            </a:prstGeom>
            <a:ln w="28575" cap="flat" cmpd="sng">
              <a:solidFill>
                <a:srgbClr val="CC0000"/>
              </a:solidFill>
              <a:prstDash val="solid"/>
              <a:miter/>
              <a:headEnd type="none" w="med" len="med"/>
              <a:tailEnd type="none" w="med" len="med"/>
            </a:ln>
          </p:spPr>
        </p:sp>
      </p:grpSp>
      <p:grpSp>
        <p:nvGrpSpPr>
          <p:cNvPr id="4" name="Group 9"/>
          <p:cNvGrpSpPr/>
          <p:nvPr/>
        </p:nvGrpSpPr>
        <p:grpSpPr>
          <a:xfrm>
            <a:off x="7543800" y="5105400"/>
            <a:ext cx="457200" cy="381000"/>
            <a:chOff x="3792" y="2208"/>
            <a:chExt cx="288" cy="240"/>
          </a:xfrm>
        </p:grpSpPr>
        <p:sp>
          <p:nvSpPr>
            <p:cNvPr id="41990" name="Line 10"/>
            <p:cNvSpPr/>
            <p:nvPr/>
          </p:nvSpPr>
          <p:spPr>
            <a:xfrm flipH="1">
              <a:off x="3792" y="2208"/>
              <a:ext cx="288" cy="240"/>
            </a:xfrm>
            <a:prstGeom prst="line">
              <a:avLst/>
            </a:prstGeom>
            <a:ln w="28575" cap="flat" cmpd="sng">
              <a:solidFill>
                <a:srgbClr val="CC0000"/>
              </a:solidFill>
              <a:prstDash val="solid"/>
              <a:miter/>
              <a:headEnd type="none" w="med" len="med"/>
              <a:tailEnd type="none" w="med" len="med"/>
            </a:ln>
          </p:spPr>
        </p:sp>
        <p:sp>
          <p:nvSpPr>
            <p:cNvPr id="41991" name="Line 11"/>
            <p:cNvSpPr/>
            <p:nvPr/>
          </p:nvSpPr>
          <p:spPr>
            <a:xfrm>
              <a:off x="3792" y="2208"/>
              <a:ext cx="288" cy="240"/>
            </a:xfrm>
            <a:prstGeom prst="line">
              <a:avLst/>
            </a:prstGeom>
            <a:ln w="28575" cap="flat" cmpd="sng">
              <a:solidFill>
                <a:srgbClr val="CC0000"/>
              </a:solidFill>
              <a:prstDash val="solid"/>
              <a:miter/>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p:nvPr/>
        </p:nvSpPr>
        <p:spPr>
          <a:xfrm>
            <a:off x="839788" y="1270000"/>
            <a:ext cx="10152062" cy="4895850"/>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457200" lvl="0" indent="-457200" algn="just" eaLnBrk="1" hangingPunct="1">
              <a:buClrTx/>
              <a:buSzPct val="85000"/>
              <a:buFontTx/>
              <a:buAutoNum type="arabicPeriod" startAt="3"/>
            </a:pPr>
            <a:r>
              <a:rPr lang="zh-CN" altLang="en-US" b="1" u="sng" dirty="0">
                <a:solidFill>
                  <a:srgbClr val="000000"/>
                </a:solidFill>
                <a:latin typeface="宋体" panose="02010600030101010101" pitchFamily="2" charset="-122"/>
              </a:rPr>
              <a:t>访问声明不能改变成员原来在基类中的成员性质</a:t>
            </a:r>
            <a:r>
              <a:rPr lang="en-US" altLang="zh-CN" b="1" dirty="0">
                <a:solidFill>
                  <a:srgbClr val="000000"/>
                </a:solidFill>
                <a:latin typeface="宋体" panose="02010600030101010101" pitchFamily="2" charset="-122"/>
              </a:rPr>
              <a:t>. </a:t>
            </a:r>
            <a:r>
              <a:rPr lang="zh-CN" altLang="en-US" b="1" dirty="0">
                <a:solidFill>
                  <a:srgbClr val="000000"/>
                </a:solidFill>
                <a:latin typeface="宋体" panose="02010600030101010101" pitchFamily="2" charset="-122"/>
              </a:rPr>
              <a:t>即访问声明只能把原基类的保护成员和公有成员分别调整为派生类的保护成员和公有成员</a:t>
            </a:r>
            <a:r>
              <a:rPr lang="en-US" altLang="zh-CN" b="1" dirty="0">
                <a:solidFill>
                  <a:srgbClr val="000000"/>
                </a:solidFill>
                <a:latin typeface="宋体" panose="02010600030101010101" pitchFamily="2" charset="-122"/>
              </a:rPr>
              <a:t>.</a:t>
            </a:r>
            <a:r>
              <a:rPr lang="zh-CN" altLang="en-US" b="1" dirty="0">
                <a:solidFill>
                  <a:srgbClr val="000000"/>
                </a:solidFill>
                <a:latin typeface="宋体" panose="02010600030101010101" pitchFamily="2" charset="-122"/>
              </a:rPr>
              <a:t>不能对基类的私有成员使用访问声明</a:t>
            </a:r>
            <a:r>
              <a:rPr lang="en-US" altLang="zh-CN" b="1" dirty="0">
                <a:solidFill>
                  <a:srgbClr val="000000"/>
                </a:solidFill>
                <a:latin typeface="宋体" panose="02010600030101010101" pitchFamily="2" charset="-122"/>
              </a:rPr>
              <a:t>.</a:t>
            </a:r>
            <a:endParaRPr lang="en-US" altLang="zh-CN" b="1" dirty="0">
              <a:solidFill>
                <a:srgbClr val="000000"/>
              </a:solidFill>
              <a:latin typeface="宋体" panose="02010600030101010101" pitchFamily="2" charset="-122"/>
            </a:endParaRPr>
          </a:p>
          <a:p>
            <a:pPr marL="457200" lvl="0" indent="-457200" algn="just" eaLnBrk="1" hangingPunct="1">
              <a:buClrTx/>
              <a:buSzPct val="85000"/>
              <a:buFontTx/>
              <a:buAutoNum type="arabicPeriod" startAt="3"/>
            </a:pPr>
            <a:r>
              <a:rPr lang="zh-CN" altLang="en-US" b="1" dirty="0">
                <a:solidFill>
                  <a:srgbClr val="000000"/>
                </a:solidFill>
                <a:latin typeface="宋体" panose="02010600030101010101" pitchFamily="2" charset="-122"/>
              </a:rPr>
              <a:t>对于基类中的重载函数名</a:t>
            </a:r>
            <a:r>
              <a:rPr lang="en-US" altLang="zh-CN" b="1" dirty="0">
                <a:solidFill>
                  <a:srgbClr val="000000"/>
                </a:solidFill>
                <a:latin typeface="宋体" panose="02010600030101010101" pitchFamily="2" charset="-122"/>
              </a:rPr>
              <a:t>, </a:t>
            </a:r>
            <a:r>
              <a:rPr lang="zh-CN" altLang="en-US" b="1" dirty="0">
                <a:solidFill>
                  <a:srgbClr val="000000"/>
                </a:solidFill>
                <a:latin typeface="宋体" panose="02010600030101010101" pitchFamily="2" charset="-122"/>
              </a:rPr>
              <a:t>访问声明将对基类中的所有同名函数起作用</a:t>
            </a:r>
            <a:r>
              <a:rPr lang="en-US" altLang="zh-CN" b="1" dirty="0">
                <a:solidFill>
                  <a:srgbClr val="000000"/>
                </a:solidFill>
                <a:latin typeface="宋体" panose="02010600030101010101" pitchFamily="2" charset="-122"/>
              </a:rPr>
              <a:t>. </a:t>
            </a:r>
            <a:r>
              <a:rPr lang="zh-CN" altLang="en-US" b="1" dirty="0">
                <a:solidFill>
                  <a:srgbClr val="000000"/>
                </a:solidFill>
                <a:latin typeface="宋体" panose="02010600030101010101" pitchFamily="2" charset="-122"/>
              </a:rPr>
              <a:t>这意味着</a:t>
            </a:r>
            <a:r>
              <a:rPr lang="zh-CN" altLang="en-US" b="1" u="sng" dirty="0">
                <a:solidFill>
                  <a:srgbClr val="000000"/>
                </a:solidFill>
                <a:latin typeface="宋体" panose="02010600030101010101" pitchFamily="2" charset="-122"/>
              </a:rPr>
              <a:t>对于重载函数使用访问声明要慎重</a:t>
            </a:r>
            <a:r>
              <a:rPr lang="en-US" altLang="zh-CN" b="1" dirty="0">
                <a:solidFill>
                  <a:srgbClr val="000000"/>
                </a:solidFill>
                <a:latin typeface="宋体" panose="02010600030101010101" pitchFamily="2" charset="-122"/>
              </a:rPr>
              <a:t>.</a:t>
            </a:r>
            <a:endParaRPr lang="en-US" altLang="zh-CN" b="1" dirty="0">
              <a:solidFill>
                <a:srgbClr val="000000"/>
              </a:solidFill>
              <a:latin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ext Box 4"/>
          <p:cNvSpPr txBox="1"/>
          <p:nvPr/>
        </p:nvSpPr>
        <p:spPr>
          <a:xfrm>
            <a:off x="2351088" y="1270000"/>
            <a:ext cx="3457575" cy="4340225"/>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solidFill>
                  <a:srgbClr val="000000"/>
                </a:solidFill>
              </a:rPr>
              <a:t>class A {</a:t>
            </a:r>
            <a:endParaRPr lang="en-US" altLang="zh-CN" sz="2400" b="1" dirty="0">
              <a:solidFill>
                <a:srgbClr val="000000"/>
              </a:solidFill>
            </a:endParaRPr>
          </a:p>
          <a:p>
            <a:pPr marL="0" lvl="0" indent="0" eaLnBrk="1" hangingPunct="1">
              <a:spcBef>
                <a:spcPct val="50000"/>
              </a:spcBef>
              <a:buClrTx/>
              <a:buSzTx/>
              <a:buFontTx/>
              <a:buNone/>
            </a:pPr>
            <a:r>
              <a:rPr lang="en-US" altLang="zh-CN" sz="2400" b="1" dirty="0">
                <a:solidFill>
                  <a:srgbClr val="000000"/>
                </a:solidFill>
              </a:rPr>
              <a:t>public:</a:t>
            </a:r>
            <a:endParaRPr lang="en-US" altLang="zh-CN" sz="2400" b="1" dirty="0">
              <a:solidFill>
                <a:srgbClr val="000000"/>
              </a:solidFill>
            </a:endParaRPr>
          </a:p>
          <a:p>
            <a:pPr marL="0" lvl="0" indent="0" eaLnBrk="1" hangingPunct="1">
              <a:spcBef>
                <a:spcPct val="50000"/>
              </a:spcBef>
              <a:buClrTx/>
              <a:buSzTx/>
              <a:buFontTx/>
              <a:buNone/>
            </a:pPr>
            <a:r>
              <a:rPr lang="en-US" altLang="zh-CN" sz="2400" b="1" dirty="0">
                <a:solidFill>
                  <a:srgbClr val="000000"/>
                </a:solidFill>
              </a:rPr>
              <a:t>    int  x1;</a:t>
            </a:r>
            <a:endParaRPr lang="en-US" altLang="zh-CN" sz="2400" b="1" dirty="0">
              <a:solidFill>
                <a:srgbClr val="000000"/>
              </a:solidFill>
            </a:endParaRPr>
          </a:p>
          <a:p>
            <a:pPr marL="0" lvl="0" indent="0" eaLnBrk="1" hangingPunct="1">
              <a:spcBef>
                <a:spcPct val="50000"/>
              </a:spcBef>
              <a:buClrTx/>
              <a:buSzTx/>
              <a:buFontTx/>
              <a:buNone/>
            </a:pPr>
            <a:r>
              <a:rPr lang="en-US" altLang="zh-CN" sz="2400" b="1" dirty="0">
                <a:solidFill>
                  <a:srgbClr val="000000"/>
                </a:solidFill>
              </a:rPr>
              <a:t>protected: </a:t>
            </a:r>
            <a:endParaRPr lang="en-US" altLang="zh-CN" sz="2400" b="1" dirty="0">
              <a:solidFill>
                <a:srgbClr val="000000"/>
              </a:solidFill>
            </a:endParaRPr>
          </a:p>
          <a:p>
            <a:pPr marL="0" lvl="0" indent="0" eaLnBrk="1" hangingPunct="1">
              <a:spcBef>
                <a:spcPct val="50000"/>
              </a:spcBef>
              <a:buClrTx/>
              <a:buSzTx/>
              <a:buFontTx/>
              <a:buNone/>
            </a:pPr>
            <a:r>
              <a:rPr lang="en-US" altLang="zh-CN" sz="2400" b="1" dirty="0">
                <a:solidFill>
                  <a:srgbClr val="000000"/>
                </a:solidFill>
              </a:rPr>
              <a:t>    int x2;</a:t>
            </a:r>
            <a:endParaRPr lang="en-US" altLang="zh-CN" sz="2400" b="1" dirty="0">
              <a:solidFill>
                <a:srgbClr val="000000"/>
              </a:solidFill>
            </a:endParaRPr>
          </a:p>
          <a:p>
            <a:pPr marL="0" lvl="0" indent="0" eaLnBrk="1" hangingPunct="1">
              <a:spcBef>
                <a:spcPct val="50000"/>
              </a:spcBef>
              <a:buClrTx/>
              <a:buSzTx/>
              <a:buFontTx/>
              <a:buNone/>
            </a:pPr>
            <a:r>
              <a:rPr lang="en-US" altLang="zh-CN" sz="2400" b="1" dirty="0">
                <a:solidFill>
                  <a:srgbClr val="000000"/>
                </a:solidFill>
              </a:rPr>
              <a:t>private: </a:t>
            </a:r>
            <a:endParaRPr lang="en-US" altLang="zh-CN" sz="2400" b="1" dirty="0">
              <a:solidFill>
                <a:srgbClr val="000000"/>
              </a:solidFill>
            </a:endParaRPr>
          </a:p>
          <a:p>
            <a:pPr marL="0" lvl="0" indent="0" eaLnBrk="1" hangingPunct="1">
              <a:spcBef>
                <a:spcPct val="50000"/>
              </a:spcBef>
              <a:buClrTx/>
              <a:buSzTx/>
              <a:buFontTx/>
              <a:buNone/>
            </a:pPr>
            <a:r>
              <a:rPr lang="en-US" altLang="zh-CN" sz="2400" b="1" dirty="0">
                <a:solidFill>
                  <a:srgbClr val="000000"/>
                </a:solidFill>
              </a:rPr>
              <a:t>    int x3;</a:t>
            </a:r>
            <a:endParaRPr lang="en-US" altLang="zh-CN" sz="2400" b="1" dirty="0">
              <a:solidFill>
                <a:srgbClr val="000000"/>
              </a:solidFill>
            </a:endParaRPr>
          </a:p>
          <a:p>
            <a:pPr marL="0" lvl="0" indent="0" eaLnBrk="1" hangingPunct="1">
              <a:spcBef>
                <a:spcPct val="50000"/>
              </a:spcBef>
              <a:buClrTx/>
              <a:buSzTx/>
              <a:buFontTx/>
              <a:buNone/>
            </a:pPr>
            <a:r>
              <a:rPr lang="en-US" altLang="zh-CN" sz="2400" b="1" dirty="0">
                <a:solidFill>
                  <a:srgbClr val="000000"/>
                </a:solidFill>
              </a:rPr>
              <a:t>}</a:t>
            </a:r>
            <a:endParaRPr lang="en-US" altLang="zh-CN" sz="2400" b="1" dirty="0">
              <a:solidFill>
                <a:srgbClr val="000000"/>
              </a:solidFill>
            </a:endParaRPr>
          </a:p>
        </p:txBody>
      </p:sp>
      <p:sp>
        <p:nvSpPr>
          <p:cNvPr id="44035" name="Text Box 5"/>
          <p:cNvSpPr txBox="1"/>
          <p:nvPr/>
        </p:nvSpPr>
        <p:spPr>
          <a:xfrm>
            <a:off x="5880100" y="1196975"/>
            <a:ext cx="4465638" cy="4340225"/>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solidFill>
                  <a:srgbClr val="000000"/>
                </a:solidFill>
              </a:rPr>
              <a:t>class B: private A {</a:t>
            </a:r>
            <a:endParaRPr lang="en-US" altLang="zh-CN" sz="2400" b="1" dirty="0">
              <a:solidFill>
                <a:srgbClr val="000000"/>
              </a:solidFill>
            </a:endParaRPr>
          </a:p>
          <a:p>
            <a:pPr marL="0" lvl="0" indent="0" eaLnBrk="1" hangingPunct="1">
              <a:spcBef>
                <a:spcPct val="50000"/>
              </a:spcBef>
              <a:buClrTx/>
              <a:buSzTx/>
              <a:buFontTx/>
              <a:buNone/>
            </a:pPr>
            <a:r>
              <a:rPr lang="en-US" altLang="zh-CN" sz="2400" b="1" dirty="0">
                <a:solidFill>
                  <a:srgbClr val="000000"/>
                </a:solidFill>
              </a:rPr>
              <a:t>public:</a:t>
            </a:r>
            <a:endParaRPr lang="en-US" altLang="zh-CN" sz="2400" b="1" dirty="0">
              <a:solidFill>
                <a:srgbClr val="000000"/>
              </a:solidFill>
            </a:endParaRPr>
          </a:p>
          <a:p>
            <a:pPr marL="0" lvl="0" indent="0" eaLnBrk="1" hangingPunct="1">
              <a:spcBef>
                <a:spcPct val="50000"/>
              </a:spcBef>
              <a:buClrTx/>
              <a:buSzTx/>
              <a:buFontTx/>
              <a:buNone/>
            </a:pPr>
            <a:r>
              <a:rPr lang="en-US" altLang="zh-CN" sz="2400" b="1" dirty="0">
                <a:solidFill>
                  <a:srgbClr val="000000"/>
                </a:solidFill>
              </a:rPr>
              <a:t>    A::x1;</a:t>
            </a:r>
            <a:r>
              <a:rPr lang="en-US" altLang="zh-CN" sz="2400" b="1" dirty="0"/>
              <a:t> </a:t>
            </a:r>
            <a:r>
              <a:rPr lang="en-US" altLang="zh-CN" sz="2400" b="1" dirty="0">
                <a:solidFill>
                  <a:srgbClr val="CC0000"/>
                </a:solidFill>
              </a:rPr>
              <a:t>//A::x2;A::x3;</a:t>
            </a:r>
            <a:r>
              <a:rPr lang="zh-CN" altLang="en-US" sz="2400" b="1" dirty="0">
                <a:solidFill>
                  <a:srgbClr val="CC0000"/>
                </a:solidFill>
              </a:rPr>
              <a:t>对吗？</a:t>
            </a:r>
            <a:endParaRPr lang="zh-CN" altLang="en-US" sz="2400" b="1" dirty="0">
              <a:solidFill>
                <a:srgbClr val="CC0000"/>
              </a:solidFill>
            </a:endParaRPr>
          </a:p>
          <a:p>
            <a:pPr marL="0" lvl="0" indent="0" eaLnBrk="1" hangingPunct="1">
              <a:spcBef>
                <a:spcPct val="50000"/>
              </a:spcBef>
              <a:buClrTx/>
              <a:buSzTx/>
              <a:buFontTx/>
              <a:buNone/>
            </a:pPr>
            <a:r>
              <a:rPr lang="en-US" altLang="zh-CN" sz="2400" b="1" dirty="0">
                <a:solidFill>
                  <a:srgbClr val="000000"/>
                </a:solidFill>
              </a:rPr>
              <a:t>protected: </a:t>
            </a:r>
            <a:endParaRPr lang="en-US" altLang="zh-CN" sz="2400" b="1" dirty="0">
              <a:solidFill>
                <a:srgbClr val="000000"/>
              </a:solidFill>
            </a:endParaRPr>
          </a:p>
          <a:p>
            <a:pPr marL="0" lvl="0" indent="0" eaLnBrk="1" hangingPunct="1">
              <a:spcBef>
                <a:spcPct val="50000"/>
              </a:spcBef>
              <a:buClrTx/>
              <a:buSzTx/>
              <a:buFontTx/>
              <a:buNone/>
            </a:pPr>
            <a:r>
              <a:rPr lang="en-US" altLang="zh-CN" sz="2400" b="1" dirty="0">
                <a:solidFill>
                  <a:srgbClr val="000000"/>
                </a:solidFill>
              </a:rPr>
              <a:t>    A::x2;</a:t>
            </a:r>
            <a:r>
              <a:rPr lang="en-US" altLang="zh-CN" sz="2400" b="1" dirty="0"/>
              <a:t> </a:t>
            </a:r>
            <a:r>
              <a:rPr lang="en-US" altLang="zh-CN" sz="2400" b="1" dirty="0">
                <a:solidFill>
                  <a:srgbClr val="CC0000"/>
                </a:solidFill>
              </a:rPr>
              <a:t>//A::x1; A::x3;</a:t>
            </a:r>
            <a:r>
              <a:rPr lang="zh-CN" altLang="en-US" sz="2400" b="1" dirty="0">
                <a:solidFill>
                  <a:srgbClr val="CC0000"/>
                </a:solidFill>
              </a:rPr>
              <a:t>对吗？</a:t>
            </a:r>
            <a:endParaRPr lang="zh-CN" altLang="en-US" sz="2400" b="1" dirty="0"/>
          </a:p>
          <a:p>
            <a:pPr marL="0" lvl="0" indent="0" eaLnBrk="1" hangingPunct="1">
              <a:spcBef>
                <a:spcPct val="50000"/>
              </a:spcBef>
              <a:buClrTx/>
              <a:buSzTx/>
              <a:buFontTx/>
              <a:buNone/>
            </a:pPr>
            <a:r>
              <a:rPr lang="en-US" altLang="zh-CN" sz="2400" b="1" dirty="0">
                <a:solidFill>
                  <a:srgbClr val="000000"/>
                </a:solidFill>
              </a:rPr>
              <a:t>private: </a:t>
            </a:r>
            <a:endParaRPr lang="en-US" altLang="zh-CN" sz="2400" b="1" dirty="0">
              <a:solidFill>
                <a:srgbClr val="000000"/>
              </a:solidFill>
            </a:endParaRPr>
          </a:p>
          <a:p>
            <a:pPr marL="0" lvl="0" indent="0" eaLnBrk="1" hangingPunct="1">
              <a:spcBef>
                <a:spcPct val="50000"/>
              </a:spcBef>
              <a:buClrTx/>
              <a:buSzTx/>
              <a:buFontTx/>
              <a:buNone/>
            </a:pPr>
            <a:r>
              <a:rPr lang="en-US" altLang="zh-CN" sz="2400" b="1" dirty="0"/>
              <a:t>    </a:t>
            </a:r>
            <a:r>
              <a:rPr lang="en-US" altLang="zh-CN" sz="2400" b="1" dirty="0">
                <a:solidFill>
                  <a:srgbClr val="CC0000"/>
                </a:solidFill>
              </a:rPr>
              <a:t>//A::x1; A::x2; A::x3;</a:t>
            </a:r>
            <a:r>
              <a:rPr lang="zh-CN" altLang="en-US" sz="2400" b="1" dirty="0">
                <a:solidFill>
                  <a:srgbClr val="CC0000"/>
                </a:solidFill>
              </a:rPr>
              <a:t>对吗？</a:t>
            </a:r>
            <a:endParaRPr lang="zh-CN" altLang="en-US" sz="2400" b="1" dirty="0">
              <a:solidFill>
                <a:srgbClr val="CC0000"/>
              </a:solidFill>
            </a:endParaRPr>
          </a:p>
          <a:p>
            <a:pPr marL="0" lvl="0" indent="0" eaLnBrk="1" hangingPunct="1">
              <a:spcBef>
                <a:spcPct val="50000"/>
              </a:spcBef>
              <a:buClrTx/>
              <a:buSzTx/>
              <a:buFontTx/>
              <a:buNone/>
            </a:pPr>
            <a:r>
              <a:rPr lang="en-US" altLang="zh-CN" sz="2400" b="1" dirty="0">
                <a:solidFill>
                  <a:srgbClr val="000000"/>
                </a:solidFill>
              </a:rPr>
              <a:t>}</a:t>
            </a:r>
            <a:endParaRPr lang="en-US" altLang="zh-CN" sz="2400" b="1" dirty="0">
              <a:solidFill>
                <a:srgbClr val="000000"/>
              </a:solidFill>
            </a:endParaRPr>
          </a:p>
        </p:txBody>
      </p:sp>
      <p:sp>
        <p:nvSpPr>
          <p:cNvPr id="44036" name="Line 6"/>
          <p:cNvSpPr/>
          <p:nvPr/>
        </p:nvSpPr>
        <p:spPr>
          <a:xfrm>
            <a:off x="4656138" y="1414463"/>
            <a:ext cx="0" cy="4175125"/>
          </a:xfrm>
          <a:prstGeom prst="line">
            <a:avLst/>
          </a:prstGeom>
          <a:ln w="57150" cap="rnd" cmpd="sng">
            <a:solidFill>
              <a:schemeClr val="tx1"/>
            </a:solidFill>
            <a:prstDash val="sysDot"/>
            <a:miter/>
            <a:headEnd type="none" w="med" len="med"/>
            <a:tailEnd type="none" w="med" len="med"/>
          </a:ln>
        </p:spPr>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a:ln/>
        </p:spPr>
        <p:txBody>
          <a:bodyPr vert="horz" wrap="square" lIns="91440" tIns="45720" rIns="91440" bIns="45720" anchor="b" anchorCtr="0"/>
          <a:p>
            <a:pPr eaLnBrk="1" hangingPunct="1"/>
            <a:r>
              <a:rPr lang="en-US" altLang="zh-CN" b="1" dirty="0">
                <a:solidFill>
                  <a:srgbClr val="663300"/>
                </a:solidFill>
              </a:rPr>
              <a:t>10.4  </a:t>
            </a:r>
            <a:r>
              <a:rPr lang="zh-CN" altLang="en-US" b="1" dirty="0">
                <a:solidFill>
                  <a:srgbClr val="663300"/>
                </a:solidFill>
              </a:rPr>
              <a:t>多继承</a:t>
            </a:r>
            <a:r>
              <a:rPr lang="zh-CN" altLang="en-US" dirty="0">
                <a:solidFill>
                  <a:srgbClr val="663300"/>
                </a:solidFill>
              </a:rPr>
              <a:t> </a:t>
            </a:r>
            <a:endParaRPr lang="zh-CN" altLang="en-US" dirty="0">
              <a:solidFill>
                <a:srgbClr val="663300"/>
              </a:solidFill>
            </a:endParaRPr>
          </a:p>
        </p:txBody>
      </p:sp>
      <p:sp>
        <p:nvSpPr>
          <p:cNvPr id="45059" name="Rectangle 3"/>
          <p:cNvSpPr>
            <a:spLocks noGrp="1"/>
          </p:cNvSpPr>
          <p:nvPr>
            <p:ph idx="1"/>
          </p:nvPr>
        </p:nvSpPr>
        <p:spPr>
          <a:xfrm>
            <a:off x="1703388" y="2133600"/>
            <a:ext cx="9432925" cy="4114800"/>
          </a:xfrm>
          <a:ln/>
        </p:spPr>
        <p:txBody>
          <a:bodyPr vert="horz" wrap="square" lIns="91440" tIns="45720" rIns="91440" bIns="45720" anchor="t" anchorCtr="0"/>
          <a:p>
            <a:pPr algn="just" eaLnBrk="1" hangingPunct="1">
              <a:buNone/>
            </a:pPr>
            <a:r>
              <a:rPr lang="en-US" altLang="zh-CN" b="1" dirty="0">
                <a:solidFill>
                  <a:srgbClr val="000000"/>
                </a:solidFill>
              </a:rPr>
              <a:t> </a:t>
            </a:r>
            <a:endParaRPr lang="en-US" altLang="zh-CN" b="1" dirty="0">
              <a:solidFill>
                <a:srgbClr val="000000"/>
              </a:solidFill>
            </a:endParaRPr>
          </a:p>
          <a:p>
            <a:pPr algn="just" eaLnBrk="1" hangingPunct="1">
              <a:buNone/>
            </a:pPr>
            <a:r>
              <a:rPr lang="en-US" altLang="zh-CN" b="1" dirty="0">
                <a:solidFill>
                  <a:srgbClr val="000000"/>
                </a:solidFill>
              </a:rPr>
              <a:t>          </a:t>
            </a:r>
            <a:r>
              <a:rPr lang="zh-CN" altLang="en-US" b="1" dirty="0">
                <a:solidFill>
                  <a:srgbClr val="000000"/>
                </a:solidFill>
              </a:rPr>
              <a:t>派生类</a:t>
            </a:r>
            <a:r>
              <a:rPr lang="zh-CN" altLang="en-US" b="1" u="sng" dirty="0">
                <a:solidFill>
                  <a:srgbClr val="000000"/>
                </a:solidFill>
              </a:rPr>
              <a:t>只有一个基类</a:t>
            </a:r>
            <a:r>
              <a:rPr lang="en-US" altLang="zh-CN" b="1" dirty="0">
                <a:solidFill>
                  <a:srgbClr val="000000"/>
                </a:solidFill>
              </a:rPr>
              <a:t>,</a:t>
            </a:r>
            <a:r>
              <a:rPr lang="zh-CN" altLang="en-US" b="1" dirty="0">
                <a:solidFill>
                  <a:srgbClr val="000000"/>
                </a:solidFill>
              </a:rPr>
              <a:t>这种派生方法称为</a:t>
            </a:r>
            <a:r>
              <a:rPr lang="zh-CN" altLang="en-US" b="1" u="sng" dirty="0">
                <a:solidFill>
                  <a:srgbClr val="6600CC"/>
                </a:solidFill>
              </a:rPr>
              <a:t>单基派生</a:t>
            </a:r>
            <a:r>
              <a:rPr lang="zh-CN" altLang="en-US" b="1" dirty="0">
                <a:solidFill>
                  <a:srgbClr val="000000"/>
                </a:solidFill>
              </a:rPr>
              <a:t>或</a:t>
            </a:r>
            <a:r>
              <a:rPr lang="zh-CN" altLang="en-US" b="1" u="sng" dirty="0">
                <a:solidFill>
                  <a:srgbClr val="6600CC"/>
                </a:solidFill>
              </a:rPr>
              <a:t>单继承</a:t>
            </a:r>
            <a:r>
              <a:rPr lang="zh-CN" altLang="en-US" b="1" dirty="0">
                <a:solidFill>
                  <a:srgbClr val="000000"/>
                </a:solidFill>
              </a:rPr>
              <a:t>。</a:t>
            </a:r>
            <a:endParaRPr lang="zh-CN" altLang="en-US" b="1" dirty="0">
              <a:solidFill>
                <a:srgbClr val="000000"/>
              </a:solidFill>
            </a:endParaRPr>
          </a:p>
          <a:p>
            <a:pPr eaLnBrk="1" hangingPunct="1">
              <a:buNone/>
            </a:pPr>
            <a:r>
              <a:rPr lang="zh-CN" altLang="en-US" b="1" dirty="0">
                <a:solidFill>
                  <a:srgbClr val="000000"/>
                </a:solidFill>
              </a:rPr>
              <a:t>          当一个派生类</a:t>
            </a:r>
            <a:r>
              <a:rPr lang="zh-CN" altLang="en-US" b="1" u="sng" dirty="0">
                <a:solidFill>
                  <a:srgbClr val="000000"/>
                </a:solidFill>
              </a:rPr>
              <a:t>具有多个基类时</a:t>
            </a:r>
            <a:r>
              <a:rPr lang="en-US" altLang="zh-CN" b="1" dirty="0">
                <a:solidFill>
                  <a:srgbClr val="000000"/>
                </a:solidFill>
              </a:rPr>
              <a:t>,</a:t>
            </a:r>
            <a:r>
              <a:rPr lang="zh-CN" altLang="en-US" b="1" dirty="0">
                <a:solidFill>
                  <a:srgbClr val="000000"/>
                </a:solidFill>
              </a:rPr>
              <a:t>这种派生方法称为</a:t>
            </a:r>
            <a:r>
              <a:rPr lang="zh-CN" altLang="en-US" b="1" u="sng" dirty="0">
                <a:solidFill>
                  <a:srgbClr val="6600CC"/>
                </a:solidFill>
              </a:rPr>
              <a:t>多基派生</a:t>
            </a:r>
            <a:r>
              <a:rPr lang="zh-CN" altLang="en-US" b="1" dirty="0">
                <a:solidFill>
                  <a:srgbClr val="000000"/>
                </a:solidFill>
              </a:rPr>
              <a:t>或</a:t>
            </a:r>
            <a:r>
              <a:rPr lang="zh-CN" altLang="en-US" b="1" u="sng" dirty="0">
                <a:solidFill>
                  <a:srgbClr val="6600CC"/>
                </a:solidFill>
              </a:rPr>
              <a:t>多继承</a:t>
            </a:r>
            <a:r>
              <a:rPr lang="zh-CN" altLang="en-US" b="1" dirty="0">
                <a:solidFill>
                  <a:srgbClr val="000000"/>
                </a:solidFill>
              </a:rPr>
              <a:t>。</a:t>
            </a:r>
            <a:r>
              <a:rPr lang="zh-CN" altLang="en-US" dirty="0"/>
              <a:t> </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6082" name="Object 2"/>
          <p:cNvGraphicFramePr>
            <a:graphicFrameLocks noChangeAspect="1"/>
          </p:cNvGraphicFramePr>
          <p:nvPr/>
        </p:nvGraphicFramePr>
        <p:xfrm>
          <a:off x="3352800" y="1524000"/>
          <a:ext cx="5638800" cy="4344988"/>
        </p:xfrm>
        <a:graphic>
          <a:graphicData uri="http://schemas.openxmlformats.org/presentationml/2006/ole">
            <mc:AlternateContent xmlns:mc="http://schemas.openxmlformats.org/markup-compatibility/2006">
              <mc:Choice xmlns:v="urn:schemas-microsoft-com:vml" Requires="v">
                <p:oleObj spid="_x0000_s3077" name="" r:id="rId1" imgW="4314825" imgH="3324225" progId="Paint.Picture">
                  <p:embed/>
                </p:oleObj>
              </mc:Choice>
              <mc:Fallback>
                <p:oleObj name="" r:id="rId1" imgW="4314825" imgH="3324225" progId="Paint.Picture">
                  <p:embed/>
                  <p:pic>
                    <p:nvPicPr>
                      <p:cNvPr id="0" name="图片 3076"/>
                      <p:cNvPicPr/>
                      <p:nvPr/>
                    </p:nvPicPr>
                    <p:blipFill>
                      <a:blip r:embed="rId2"/>
                      <a:stretch>
                        <a:fillRect/>
                      </a:stretch>
                    </p:blipFill>
                    <p:spPr>
                      <a:xfrm>
                        <a:off x="3352800" y="1524000"/>
                        <a:ext cx="5638800" cy="4344988"/>
                      </a:xfrm>
                      <a:prstGeom prst="rect">
                        <a:avLst/>
                      </a:prstGeom>
                      <a:noFill/>
                      <a:ln w="38100">
                        <a:noFill/>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4" name="Group 16"/>
          <p:cNvGrpSpPr/>
          <p:nvPr/>
        </p:nvGrpSpPr>
        <p:grpSpPr>
          <a:xfrm>
            <a:off x="2279650" y="2349500"/>
            <a:ext cx="7353300" cy="2808288"/>
            <a:chOff x="561" y="1477"/>
            <a:chExt cx="4632" cy="1769"/>
          </a:xfrm>
        </p:grpSpPr>
        <p:sp>
          <p:nvSpPr>
            <p:cNvPr id="8196" name="Rectangle 2"/>
            <p:cNvSpPr/>
            <p:nvPr/>
          </p:nvSpPr>
          <p:spPr>
            <a:xfrm>
              <a:off x="2375" y="1477"/>
              <a:ext cx="1049" cy="363"/>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nchorCtr="0"/>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spcBef>
                  <a:spcPct val="0"/>
                </a:spcBef>
                <a:buClrTx/>
                <a:buSzTx/>
                <a:buFontTx/>
                <a:buNone/>
              </a:pPr>
              <a:r>
                <a:rPr lang="zh-CN" altLang="en-US" sz="2400" b="1" dirty="0">
                  <a:solidFill>
                    <a:srgbClr val="6600CC"/>
                  </a:solidFill>
                </a:rPr>
                <a:t>汽车</a:t>
              </a:r>
              <a:endParaRPr lang="zh-CN" altLang="en-US" sz="2400" b="1" dirty="0">
                <a:solidFill>
                  <a:srgbClr val="6600CC"/>
                </a:solidFill>
              </a:endParaRPr>
            </a:p>
          </p:txBody>
        </p:sp>
        <p:sp>
          <p:nvSpPr>
            <p:cNvPr id="8197" name="Rectangle 3"/>
            <p:cNvSpPr/>
            <p:nvPr/>
          </p:nvSpPr>
          <p:spPr>
            <a:xfrm>
              <a:off x="1196" y="2112"/>
              <a:ext cx="1049" cy="363"/>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nchorCtr="0"/>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spcBef>
                  <a:spcPct val="0"/>
                </a:spcBef>
                <a:buClrTx/>
                <a:buSzTx/>
                <a:buFontTx/>
                <a:buNone/>
              </a:pPr>
              <a:r>
                <a:rPr lang="zh-CN" altLang="en-US" sz="2400" b="1" dirty="0">
                  <a:solidFill>
                    <a:srgbClr val="6600CC"/>
                  </a:solidFill>
                </a:rPr>
                <a:t>运输汽车</a:t>
              </a:r>
              <a:endParaRPr lang="zh-CN" altLang="en-US" sz="2400" b="1" dirty="0">
                <a:solidFill>
                  <a:srgbClr val="6600CC"/>
                </a:solidFill>
              </a:endParaRPr>
            </a:p>
          </p:txBody>
        </p:sp>
        <p:sp>
          <p:nvSpPr>
            <p:cNvPr id="8198" name="Rectangle 4"/>
            <p:cNvSpPr/>
            <p:nvPr/>
          </p:nvSpPr>
          <p:spPr>
            <a:xfrm>
              <a:off x="3600" y="2112"/>
              <a:ext cx="1049" cy="363"/>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nchorCtr="0"/>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spcBef>
                  <a:spcPct val="0"/>
                </a:spcBef>
                <a:buClrTx/>
                <a:buSzTx/>
                <a:buFontTx/>
                <a:buNone/>
              </a:pPr>
              <a:r>
                <a:rPr lang="zh-CN" altLang="en-US" sz="2400" b="1" dirty="0">
                  <a:solidFill>
                    <a:srgbClr val="6600CC"/>
                  </a:solidFill>
                </a:rPr>
                <a:t>专用汽车</a:t>
              </a:r>
              <a:endParaRPr lang="zh-CN" altLang="en-US" sz="2400" b="1" dirty="0">
                <a:solidFill>
                  <a:srgbClr val="6600CC"/>
                </a:solidFill>
              </a:endParaRPr>
            </a:p>
          </p:txBody>
        </p:sp>
        <p:sp>
          <p:nvSpPr>
            <p:cNvPr id="8199" name="Rectangle 5"/>
            <p:cNvSpPr/>
            <p:nvPr/>
          </p:nvSpPr>
          <p:spPr>
            <a:xfrm>
              <a:off x="561" y="2883"/>
              <a:ext cx="1004" cy="363"/>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nchorCtr="0"/>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spcBef>
                  <a:spcPct val="0"/>
                </a:spcBef>
                <a:buClrTx/>
                <a:buSzTx/>
                <a:buFontTx/>
                <a:buNone/>
              </a:pPr>
              <a:r>
                <a:rPr lang="zh-CN" altLang="en-US" sz="2400" b="1" dirty="0">
                  <a:solidFill>
                    <a:srgbClr val="6600CC"/>
                  </a:solidFill>
                </a:rPr>
                <a:t>客车</a:t>
              </a:r>
              <a:endParaRPr lang="zh-CN" altLang="en-US" sz="2400" b="1" dirty="0">
                <a:solidFill>
                  <a:srgbClr val="6600CC"/>
                </a:solidFill>
              </a:endParaRPr>
            </a:p>
          </p:txBody>
        </p:sp>
        <p:sp>
          <p:nvSpPr>
            <p:cNvPr id="8200" name="Rectangle 6"/>
            <p:cNvSpPr/>
            <p:nvPr/>
          </p:nvSpPr>
          <p:spPr>
            <a:xfrm>
              <a:off x="3010" y="2883"/>
              <a:ext cx="1049" cy="363"/>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nchorCtr="0"/>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spcBef>
                  <a:spcPct val="0"/>
                </a:spcBef>
                <a:buClrTx/>
                <a:buSzTx/>
                <a:buFontTx/>
                <a:buNone/>
              </a:pPr>
              <a:r>
                <a:rPr lang="zh-CN" altLang="en-US" sz="2400" b="1" dirty="0">
                  <a:solidFill>
                    <a:srgbClr val="6600CC"/>
                  </a:solidFill>
                </a:rPr>
                <a:t>消防车</a:t>
              </a:r>
              <a:endParaRPr lang="zh-CN" altLang="en-US" sz="2400" b="1" dirty="0">
                <a:solidFill>
                  <a:srgbClr val="6600CC"/>
                </a:solidFill>
              </a:endParaRPr>
            </a:p>
          </p:txBody>
        </p:sp>
        <p:sp>
          <p:nvSpPr>
            <p:cNvPr id="8201" name="Rectangle 7"/>
            <p:cNvSpPr/>
            <p:nvPr/>
          </p:nvSpPr>
          <p:spPr>
            <a:xfrm>
              <a:off x="1785" y="2883"/>
              <a:ext cx="1004" cy="363"/>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nchorCtr="0"/>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spcBef>
                  <a:spcPct val="0"/>
                </a:spcBef>
                <a:buClrTx/>
                <a:buSzTx/>
                <a:buFontTx/>
                <a:buNone/>
              </a:pPr>
              <a:r>
                <a:rPr lang="zh-CN" altLang="en-US" sz="2400" b="1" dirty="0">
                  <a:solidFill>
                    <a:srgbClr val="6600CC"/>
                  </a:solidFill>
                </a:rPr>
                <a:t>货车</a:t>
              </a:r>
              <a:endParaRPr lang="zh-CN" altLang="en-US" sz="2400" b="1" dirty="0">
                <a:solidFill>
                  <a:srgbClr val="6600CC"/>
                </a:solidFill>
              </a:endParaRPr>
            </a:p>
          </p:txBody>
        </p:sp>
        <p:sp>
          <p:nvSpPr>
            <p:cNvPr id="8202" name="Rectangle 8"/>
            <p:cNvSpPr/>
            <p:nvPr/>
          </p:nvSpPr>
          <p:spPr>
            <a:xfrm>
              <a:off x="4235" y="2883"/>
              <a:ext cx="958" cy="363"/>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nchorCtr="0"/>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spcBef>
                  <a:spcPct val="0"/>
                </a:spcBef>
                <a:buClrTx/>
                <a:buSzTx/>
                <a:buFontTx/>
                <a:buNone/>
              </a:pPr>
              <a:r>
                <a:rPr lang="zh-CN" altLang="en-US" sz="2400" b="1" dirty="0">
                  <a:solidFill>
                    <a:srgbClr val="6600CC"/>
                  </a:solidFill>
                </a:rPr>
                <a:t>洒水车</a:t>
              </a:r>
              <a:endParaRPr lang="zh-CN" altLang="en-US" sz="2400" b="1" dirty="0">
                <a:solidFill>
                  <a:srgbClr val="6600CC"/>
                </a:solidFill>
              </a:endParaRPr>
            </a:p>
          </p:txBody>
        </p:sp>
        <p:sp>
          <p:nvSpPr>
            <p:cNvPr id="8203" name="Line 9"/>
            <p:cNvSpPr/>
            <p:nvPr/>
          </p:nvSpPr>
          <p:spPr>
            <a:xfrm flipH="1">
              <a:off x="1604" y="1840"/>
              <a:ext cx="771" cy="272"/>
            </a:xfrm>
            <a:prstGeom prst="line">
              <a:avLst/>
            </a:prstGeom>
            <a:ln w="9525" cap="flat" cmpd="sng">
              <a:solidFill>
                <a:schemeClr val="tx1"/>
              </a:solidFill>
              <a:prstDash val="solid"/>
              <a:miter/>
              <a:headEnd type="none" w="med" len="med"/>
              <a:tailEnd type="triangle" w="med" len="med"/>
            </a:ln>
          </p:spPr>
        </p:sp>
        <p:sp>
          <p:nvSpPr>
            <p:cNvPr id="8204" name="Line 10"/>
            <p:cNvSpPr/>
            <p:nvPr/>
          </p:nvSpPr>
          <p:spPr>
            <a:xfrm>
              <a:off x="3282" y="1840"/>
              <a:ext cx="817" cy="272"/>
            </a:xfrm>
            <a:prstGeom prst="line">
              <a:avLst/>
            </a:prstGeom>
            <a:ln w="9525" cap="flat" cmpd="sng">
              <a:solidFill>
                <a:schemeClr val="tx1"/>
              </a:solidFill>
              <a:prstDash val="solid"/>
              <a:miter/>
              <a:headEnd type="none" w="med" len="med"/>
              <a:tailEnd type="triangle" w="med" len="med"/>
            </a:ln>
          </p:spPr>
        </p:sp>
        <p:sp>
          <p:nvSpPr>
            <p:cNvPr id="8205" name="Line 11"/>
            <p:cNvSpPr/>
            <p:nvPr/>
          </p:nvSpPr>
          <p:spPr>
            <a:xfrm flipH="1">
              <a:off x="1014" y="2475"/>
              <a:ext cx="182" cy="408"/>
            </a:xfrm>
            <a:prstGeom prst="line">
              <a:avLst/>
            </a:prstGeom>
            <a:ln w="9525" cap="flat" cmpd="sng">
              <a:solidFill>
                <a:schemeClr val="tx1"/>
              </a:solidFill>
              <a:prstDash val="solid"/>
              <a:miter/>
              <a:headEnd type="none" w="med" len="med"/>
              <a:tailEnd type="triangle" w="med" len="med"/>
            </a:ln>
          </p:spPr>
        </p:sp>
        <p:sp>
          <p:nvSpPr>
            <p:cNvPr id="8206" name="Line 12"/>
            <p:cNvSpPr/>
            <p:nvPr/>
          </p:nvSpPr>
          <p:spPr>
            <a:xfrm>
              <a:off x="2103" y="2475"/>
              <a:ext cx="136" cy="408"/>
            </a:xfrm>
            <a:prstGeom prst="line">
              <a:avLst/>
            </a:prstGeom>
            <a:ln w="9525" cap="flat" cmpd="sng">
              <a:solidFill>
                <a:schemeClr val="tx1"/>
              </a:solidFill>
              <a:prstDash val="solid"/>
              <a:miter/>
              <a:headEnd type="none" w="med" len="med"/>
              <a:tailEnd type="triangle" w="med" len="med"/>
            </a:ln>
          </p:spPr>
        </p:sp>
        <p:sp>
          <p:nvSpPr>
            <p:cNvPr id="8207" name="Line 13"/>
            <p:cNvSpPr/>
            <p:nvPr/>
          </p:nvSpPr>
          <p:spPr>
            <a:xfrm flipH="1">
              <a:off x="3464" y="2475"/>
              <a:ext cx="136" cy="408"/>
            </a:xfrm>
            <a:prstGeom prst="line">
              <a:avLst/>
            </a:prstGeom>
            <a:ln w="9525" cap="flat" cmpd="sng">
              <a:solidFill>
                <a:schemeClr val="tx1"/>
              </a:solidFill>
              <a:prstDash val="solid"/>
              <a:miter/>
              <a:headEnd type="none" w="med" len="med"/>
              <a:tailEnd type="triangle" w="med" len="med"/>
            </a:ln>
          </p:spPr>
        </p:sp>
        <p:sp>
          <p:nvSpPr>
            <p:cNvPr id="8208" name="Line 14"/>
            <p:cNvSpPr/>
            <p:nvPr/>
          </p:nvSpPr>
          <p:spPr>
            <a:xfrm>
              <a:off x="4507" y="2475"/>
              <a:ext cx="181" cy="408"/>
            </a:xfrm>
            <a:prstGeom prst="line">
              <a:avLst/>
            </a:prstGeom>
            <a:ln w="9525" cap="flat" cmpd="sng">
              <a:solidFill>
                <a:schemeClr val="tx1"/>
              </a:solidFill>
              <a:prstDash val="solid"/>
              <a:miter/>
              <a:headEnd type="none" w="med" len="med"/>
              <a:tailEnd type="triangle" w="med" len="med"/>
            </a:ln>
          </p:spPr>
        </p:sp>
      </p:grpSp>
      <p:sp>
        <p:nvSpPr>
          <p:cNvPr id="8195" name="Rectangle 15"/>
          <p:cNvSpPr/>
          <p:nvPr/>
        </p:nvSpPr>
        <p:spPr>
          <a:xfrm>
            <a:off x="2819400" y="609600"/>
            <a:ext cx="7162800" cy="914400"/>
          </a:xfrm>
          <a:prstGeom prst="rect">
            <a:avLst/>
          </a:prstGeom>
          <a:noFill/>
          <a:ln w="9525">
            <a:noFill/>
          </a:ln>
        </p:spPr>
        <p:txBody>
          <a:bodyPr lIns="92075" tIns="46038" rIns="92075" bIns="46038" anchor="b" anchorCtr="0"/>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b="1" dirty="0">
                <a:solidFill>
                  <a:srgbClr val="000000"/>
                </a:solidFill>
              </a:rPr>
              <a:t>继承与派生问题举例</a:t>
            </a:r>
            <a:r>
              <a:rPr lang="en-US" altLang="zh-CN" b="1" dirty="0">
                <a:solidFill>
                  <a:srgbClr val="000000"/>
                </a:solidFill>
              </a:rPr>
              <a:t>1:</a:t>
            </a:r>
            <a:endParaRPr lang="en-US" altLang="zh-CN" b="1" dirty="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p:nvPr>
        </p:nvSpPr>
        <p:spPr>
          <a:ln/>
        </p:spPr>
        <p:txBody>
          <a:bodyPr vert="horz" wrap="square" lIns="91440" tIns="45720" rIns="91440" bIns="45720" anchor="b" anchorCtr="0"/>
          <a:p>
            <a:pPr eaLnBrk="1" hangingPunct="1"/>
            <a:r>
              <a:rPr lang="en-US" altLang="zh-CN" sz="3600" b="1" dirty="0"/>
              <a:t>10.4.1  </a:t>
            </a:r>
            <a:r>
              <a:rPr lang="zh-CN" altLang="en-US" sz="3600" b="1" dirty="0"/>
              <a:t>多继承的声明</a:t>
            </a:r>
            <a:r>
              <a:rPr lang="zh-CN" altLang="en-US" dirty="0"/>
              <a:t> </a:t>
            </a:r>
            <a:endParaRPr lang="zh-CN" altLang="en-US" dirty="0"/>
          </a:p>
        </p:txBody>
      </p:sp>
      <p:sp>
        <p:nvSpPr>
          <p:cNvPr id="47107" name="Rectangle 3"/>
          <p:cNvSpPr>
            <a:spLocks noGrp="1"/>
          </p:cNvSpPr>
          <p:nvPr>
            <p:ph idx="1"/>
          </p:nvPr>
        </p:nvSpPr>
        <p:spPr>
          <a:xfrm>
            <a:off x="2057400" y="2057400"/>
            <a:ext cx="8001000" cy="4114800"/>
          </a:xfrm>
          <a:ln/>
        </p:spPr>
        <p:txBody>
          <a:bodyPr vert="horz" wrap="square" lIns="91440" tIns="45720" rIns="91440" bIns="45720" anchor="t" anchorCtr="0"/>
          <a:p>
            <a:pPr eaLnBrk="1" hangingPunct="1">
              <a:buNone/>
            </a:pPr>
            <a:r>
              <a:rPr lang="en-US" altLang="zh-CN" b="1" dirty="0">
                <a:solidFill>
                  <a:srgbClr val="000000"/>
                </a:solidFill>
              </a:rPr>
              <a:t>            </a:t>
            </a:r>
            <a:r>
              <a:rPr lang="zh-CN" altLang="en-US" b="1" dirty="0">
                <a:solidFill>
                  <a:srgbClr val="000000"/>
                </a:solidFill>
              </a:rPr>
              <a:t>有两个以上基类的派生类声明的一般形式如下</a:t>
            </a:r>
            <a:r>
              <a:rPr lang="en-US" altLang="zh-CN" b="1" dirty="0">
                <a:solidFill>
                  <a:srgbClr val="000000"/>
                </a:solidFill>
              </a:rPr>
              <a:t>:</a:t>
            </a:r>
            <a:endParaRPr lang="en-US" altLang="zh-CN" b="1" dirty="0">
              <a:solidFill>
                <a:srgbClr val="000000"/>
              </a:solidFill>
            </a:endParaRPr>
          </a:p>
          <a:p>
            <a:pPr algn="just" eaLnBrk="1" hangingPunct="1">
              <a:buNone/>
            </a:pPr>
            <a:r>
              <a:rPr lang="en-US" altLang="zh-CN" b="1" dirty="0">
                <a:solidFill>
                  <a:srgbClr val="000000"/>
                </a:solidFill>
              </a:rPr>
              <a:t>     </a:t>
            </a:r>
            <a:endParaRPr lang="en-US" altLang="zh-CN" b="1" dirty="0">
              <a:solidFill>
                <a:srgbClr val="000000"/>
              </a:solidFill>
            </a:endParaRPr>
          </a:p>
          <a:p>
            <a:pPr algn="just" eaLnBrk="1" hangingPunct="1">
              <a:buNone/>
            </a:pPr>
            <a:r>
              <a:rPr lang="en-US" altLang="zh-CN" b="1" dirty="0">
                <a:solidFill>
                  <a:srgbClr val="000000"/>
                </a:solidFill>
              </a:rPr>
              <a:t>     </a:t>
            </a:r>
            <a:r>
              <a:rPr lang="en-US" altLang="zh-CN" b="1" dirty="0">
                <a:solidFill>
                  <a:srgbClr val="CC0000"/>
                </a:solidFill>
              </a:rPr>
              <a:t>class </a:t>
            </a:r>
            <a:r>
              <a:rPr lang="zh-CN" altLang="en-US" b="1" dirty="0">
                <a:solidFill>
                  <a:srgbClr val="CC0000"/>
                </a:solidFill>
              </a:rPr>
              <a:t>派生类名</a:t>
            </a:r>
            <a:r>
              <a:rPr lang="en-US" altLang="zh-CN" b="1" dirty="0">
                <a:solidFill>
                  <a:srgbClr val="CC0000"/>
                </a:solidFill>
              </a:rPr>
              <a:t>:</a:t>
            </a:r>
            <a:r>
              <a:rPr lang="zh-CN" altLang="en-US" b="1" dirty="0">
                <a:solidFill>
                  <a:srgbClr val="CC0000"/>
                </a:solidFill>
              </a:rPr>
              <a:t>继承方式</a:t>
            </a:r>
            <a:r>
              <a:rPr lang="en-US" altLang="zh-CN" b="1" dirty="0">
                <a:solidFill>
                  <a:srgbClr val="CC0000"/>
                </a:solidFill>
              </a:rPr>
              <a:t>1  </a:t>
            </a:r>
            <a:r>
              <a:rPr lang="zh-CN" altLang="en-US" b="1" dirty="0">
                <a:solidFill>
                  <a:srgbClr val="CC0000"/>
                </a:solidFill>
              </a:rPr>
              <a:t>基类名</a:t>
            </a:r>
            <a:r>
              <a:rPr lang="en-US" altLang="zh-CN" b="1" dirty="0">
                <a:solidFill>
                  <a:srgbClr val="CC0000"/>
                </a:solidFill>
              </a:rPr>
              <a:t>1,…,</a:t>
            </a:r>
            <a:r>
              <a:rPr lang="zh-CN" altLang="en-US" b="1" dirty="0">
                <a:solidFill>
                  <a:srgbClr val="CC0000"/>
                </a:solidFill>
              </a:rPr>
              <a:t>继承方式</a:t>
            </a:r>
            <a:r>
              <a:rPr lang="en-US" altLang="zh-CN" b="1" dirty="0">
                <a:solidFill>
                  <a:srgbClr val="CC0000"/>
                </a:solidFill>
              </a:rPr>
              <a:t>n  </a:t>
            </a:r>
            <a:r>
              <a:rPr lang="zh-CN" altLang="en-US" b="1" dirty="0">
                <a:solidFill>
                  <a:srgbClr val="CC0000"/>
                </a:solidFill>
              </a:rPr>
              <a:t>基类名</a:t>
            </a:r>
            <a:r>
              <a:rPr lang="en-US" altLang="zh-CN" b="1" dirty="0">
                <a:solidFill>
                  <a:srgbClr val="CC0000"/>
                </a:solidFill>
              </a:rPr>
              <a:t>n{</a:t>
            </a:r>
            <a:endParaRPr lang="en-US" altLang="zh-CN" b="1" dirty="0">
              <a:solidFill>
                <a:srgbClr val="CC0000"/>
              </a:solidFill>
            </a:endParaRPr>
          </a:p>
          <a:p>
            <a:pPr algn="just" eaLnBrk="1" hangingPunct="1">
              <a:buNone/>
            </a:pPr>
            <a:r>
              <a:rPr lang="en-US" altLang="zh-CN" b="1" dirty="0">
                <a:solidFill>
                  <a:srgbClr val="CC0000"/>
                </a:solidFill>
              </a:rPr>
              <a:t>          </a:t>
            </a:r>
            <a:r>
              <a:rPr lang="en-US" altLang="zh-CN" b="1" dirty="0">
                <a:solidFill>
                  <a:srgbClr val="000000"/>
                </a:solidFill>
              </a:rPr>
              <a:t>// </a:t>
            </a:r>
            <a:r>
              <a:rPr lang="zh-CN" altLang="en-US" b="1" dirty="0">
                <a:solidFill>
                  <a:srgbClr val="000000"/>
                </a:solidFill>
              </a:rPr>
              <a:t>派生类新增的数据成员和成员函数</a:t>
            </a:r>
            <a:endParaRPr lang="zh-CN" altLang="en-US" b="1" dirty="0">
              <a:solidFill>
                <a:srgbClr val="000000"/>
              </a:solidFill>
            </a:endParaRPr>
          </a:p>
          <a:p>
            <a:pPr eaLnBrk="1" hangingPunct="1">
              <a:buNone/>
            </a:pPr>
            <a:r>
              <a:rPr lang="zh-CN" altLang="en-US" b="1" dirty="0">
                <a:solidFill>
                  <a:srgbClr val="CC0000"/>
                </a:solidFill>
              </a:rPr>
              <a:t>     </a:t>
            </a:r>
            <a:r>
              <a:rPr lang="en-US" altLang="zh-CN" b="1" dirty="0">
                <a:solidFill>
                  <a:srgbClr val="CC0000"/>
                </a:solidFill>
              </a:rPr>
              <a:t>};</a:t>
            </a:r>
            <a:r>
              <a:rPr lang="en-US" altLang="zh-CN" b="1" dirty="0">
                <a:solidFill>
                  <a:srgbClr val="000000"/>
                </a:solidFill>
              </a:rPr>
              <a:t> </a:t>
            </a:r>
            <a:endParaRPr lang="en-US" altLang="zh-CN" b="1" dirty="0">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p:nvPr/>
        </p:nvSpPr>
        <p:spPr>
          <a:xfrm>
            <a:off x="2135188" y="685800"/>
            <a:ext cx="5181600" cy="762000"/>
          </a:xfrm>
          <a:prstGeom prst="rect">
            <a:avLst/>
          </a:prstGeom>
          <a:noFill/>
          <a:ln w="9525">
            <a:noFill/>
          </a:ln>
        </p:spPr>
        <p:txBody>
          <a:bodyPr lIns="92075" tIns="46038" rIns="92075" bIns="46038" anchor="b" anchorCtr="0"/>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b="1" dirty="0">
                <a:solidFill>
                  <a:srgbClr val="0000FF"/>
                </a:solidFill>
              </a:rPr>
              <a:t>多继承举例：</a:t>
            </a:r>
            <a:endParaRPr lang="zh-CN" altLang="en-US" b="1" dirty="0">
              <a:solidFill>
                <a:srgbClr val="0000FF"/>
              </a:solidFill>
            </a:endParaRPr>
          </a:p>
        </p:txBody>
      </p:sp>
      <p:sp>
        <p:nvSpPr>
          <p:cNvPr id="48131" name="Rectangle 3"/>
          <p:cNvSpPr/>
          <p:nvPr/>
        </p:nvSpPr>
        <p:spPr>
          <a:xfrm>
            <a:off x="2208213" y="1600200"/>
            <a:ext cx="3124200" cy="5029200"/>
          </a:xfrm>
          <a:prstGeom prst="rect">
            <a:avLst/>
          </a:prstGeom>
          <a:noFill/>
          <a:ln w="9525">
            <a:noFill/>
          </a:ln>
        </p:spPr>
        <p:txBody>
          <a:bodyPr lIns="92075" tIns="46038" rIns="92075" bIns="46038"/>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457200" lvl="0" indent="-457200" eaLnBrk="1" hangingPunct="1">
              <a:buNone/>
            </a:pPr>
            <a:r>
              <a:rPr lang="en-US" altLang="zh-CN" sz="2400" b="1" dirty="0">
                <a:solidFill>
                  <a:srgbClr val="CC0000"/>
                </a:solidFill>
              </a:rPr>
              <a:t>class A{</a:t>
            </a:r>
            <a:endParaRPr lang="en-US" altLang="zh-CN" sz="2400" b="1" dirty="0">
              <a:solidFill>
                <a:srgbClr val="CC0000"/>
              </a:solidFill>
            </a:endParaRPr>
          </a:p>
          <a:p>
            <a:pPr marL="457200" lvl="0" indent="-457200" eaLnBrk="1" hangingPunct="1">
              <a:buNone/>
            </a:pPr>
            <a:r>
              <a:rPr lang="en-US" altLang="zh-CN" sz="2400" b="1" dirty="0">
                <a:solidFill>
                  <a:srgbClr val="000000"/>
                </a:solidFill>
              </a:rPr>
              <a:t>    public:</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void setA(int);</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void showA();</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private:</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int a;</a:t>
            </a:r>
            <a:endParaRPr lang="en-US" altLang="zh-CN" sz="2400" b="1" dirty="0">
              <a:solidFill>
                <a:srgbClr val="000000"/>
              </a:solidFill>
            </a:endParaRPr>
          </a:p>
          <a:p>
            <a:pPr marL="457200" lvl="0" indent="-457200" eaLnBrk="1" hangingPunct="1">
              <a:buNone/>
            </a:pPr>
            <a:r>
              <a:rPr lang="en-US" altLang="zh-CN" sz="2400" b="1" dirty="0">
                <a:solidFill>
                  <a:srgbClr val="000000"/>
                </a:solidFill>
              </a:rPr>
              <a:t>};</a:t>
            </a:r>
            <a:endParaRPr lang="en-US" altLang="zh-CN" sz="2400" b="1" dirty="0">
              <a:solidFill>
                <a:srgbClr val="000000"/>
              </a:solidFill>
            </a:endParaRPr>
          </a:p>
          <a:p>
            <a:pPr marL="457200" lvl="0" indent="-457200" eaLnBrk="1" hangingPunct="1">
              <a:buNone/>
            </a:pPr>
            <a:r>
              <a:rPr lang="en-US" altLang="zh-CN" sz="2400" b="1" dirty="0">
                <a:solidFill>
                  <a:srgbClr val="CC0000"/>
                </a:solidFill>
              </a:rPr>
              <a:t>class B{</a:t>
            </a:r>
            <a:endParaRPr lang="en-US" altLang="zh-CN" sz="2400" b="1" dirty="0">
              <a:solidFill>
                <a:srgbClr val="CC0000"/>
              </a:solidFill>
            </a:endParaRPr>
          </a:p>
          <a:p>
            <a:pPr marL="457200" lvl="0" indent="-457200" eaLnBrk="1" hangingPunct="1">
              <a:buNone/>
            </a:pPr>
            <a:r>
              <a:rPr lang="en-US" altLang="zh-CN" sz="2400" b="1" dirty="0">
                <a:solidFill>
                  <a:srgbClr val="000000"/>
                </a:solidFill>
              </a:rPr>
              <a:t>    public:</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void setB(int);</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void showB();</a:t>
            </a:r>
            <a:endParaRPr lang="en-US" altLang="zh-CN" sz="2400" b="1" dirty="0">
              <a:solidFill>
                <a:srgbClr val="000000"/>
              </a:solidFill>
            </a:endParaRPr>
          </a:p>
        </p:txBody>
      </p:sp>
      <p:sp>
        <p:nvSpPr>
          <p:cNvPr id="48132" name="Rectangle 4"/>
          <p:cNvSpPr/>
          <p:nvPr/>
        </p:nvSpPr>
        <p:spPr>
          <a:xfrm>
            <a:off x="6167438" y="1600200"/>
            <a:ext cx="3962400" cy="5029200"/>
          </a:xfrm>
          <a:prstGeom prst="rect">
            <a:avLst/>
          </a:prstGeom>
          <a:noFill/>
          <a:ln w="9525">
            <a:noFill/>
          </a:ln>
        </p:spPr>
        <p:txBody>
          <a:bodyPr lIns="92075" tIns="46038" rIns="92075" bIns="46038"/>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457200" lvl="0" indent="-457200" eaLnBrk="1" hangingPunct="1">
              <a:buNone/>
            </a:pPr>
            <a:r>
              <a:rPr lang="en-US" altLang="zh-CN" sz="2400" b="1" dirty="0">
                <a:solidFill>
                  <a:srgbClr val="000000"/>
                </a:solidFill>
              </a:rPr>
              <a:t>private:</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int b;</a:t>
            </a:r>
            <a:endParaRPr lang="en-US" altLang="zh-CN" sz="2400" b="1" dirty="0">
              <a:solidFill>
                <a:srgbClr val="000000"/>
              </a:solidFill>
            </a:endParaRPr>
          </a:p>
          <a:p>
            <a:pPr marL="457200" lvl="0" indent="-457200" eaLnBrk="1" hangingPunct="1">
              <a:buNone/>
            </a:pPr>
            <a:r>
              <a:rPr lang="en-US" altLang="zh-CN" sz="2400" b="1" dirty="0">
                <a:solidFill>
                  <a:srgbClr val="000000"/>
                </a:solidFill>
              </a:rPr>
              <a:t>};</a:t>
            </a:r>
            <a:endParaRPr lang="en-US" altLang="zh-CN" sz="2400" b="1" dirty="0">
              <a:solidFill>
                <a:srgbClr val="000000"/>
              </a:solidFill>
            </a:endParaRPr>
          </a:p>
          <a:p>
            <a:pPr marL="457200" lvl="0" indent="-457200" eaLnBrk="1" hangingPunct="1">
              <a:buNone/>
            </a:pPr>
            <a:r>
              <a:rPr lang="en-US" altLang="zh-CN" sz="2400" b="1" dirty="0">
                <a:solidFill>
                  <a:srgbClr val="CC0000"/>
                </a:solidFill>
              </a:rPr>
              <a:t>class C : public A, private B{</a:t>
            </a:r>
            <a:endParaRPr lang="en-US" altLang="zh-CN" sz="2400" b="1" dirty="0">
              <a:solidFill>
                <a:srgbClr val="CC0000"/>
              </a:solidFill>
            </a:endParaRPr>
          </a:p>
          <a:p>
            <a:pPr marL="457200" lvl="0" indent="-457200" eaLnBrk="1" hangingPunct="1">
              <a:buNone/>
            </a:pPr>
            <a:r>
              <a:rPr lang="en-US" altLang="zh-CN" sz="2400" b="1" dirty="0">
                <a:solidFill>
                  <a:srgbClr val="000000"/>
                </a:solidFill>
              </a:rPr>
              <a:t>   public:</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void setC(int, int, int);</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void showC();</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private:</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int c;</a:t>
            </a:r>
            <a:endParaRPr lang="en-US" altLang="zh-CN" sz="2400" b="1" dirty="0">
              <a:solidFill>
                <a:srgbClr val="000000"/>
              </a:solidFill>
            </a:endParaRPr>
          </a:p>
          <a:p>
            <a:pPr marL="457200" lvl="0" indent="-457200" eaLnBrk="1" hangingPunct="1">
              <a:buNone/>
            </a:pPr>
            <a:r>
              <a:rPr lang="en-US" altLang="zh-CN" sz="2400" b="1" dirty="0">
                <a:solidFill>
                  <a:srgbClr val="000000"/>
                </a:solidFill>
              </a:rPr>
              <a:t>};</a:t>
            </a:r>
            <a:endParaRPr lang="en-US" altLang="zh-CN" sz="2400" b="1" dirty="0">
              <a:solidFill>
                <a:srgbClr val="000000"/>
              </a:solidFill>
            </a:endParaRPr>
          </a:p>
        </p:txBody>
      </p:sp>
      <p:sp>
        <p:nvSpPr>
          <p:cNvPr id="48133" name="Line 5"/>
          <p:cNvSpPr/>
          <p:nvPr/>
        </p:nvSpPr>
        <p:spPr>
          <a:xfrm>
            <a:off x="5664200" y="1371600"/>
            <a:ext cx="0" cy="5029200"/>
          </a:xfrm>
          <a:prstGeom prst="line">
            <a:avLst/>
          </a:prstGeom>
          <a:ln w="9525" cap="flat" cmpd="sng">
            <a:solidFill>
              <a:schemeClr val="tx1"/>
            </a:solidFill>
            <a:prstDash val="dash"/>
            <a:headEnd type="none" w="med" len="med"/>
            <a:tailEnd type="none" w="med" len="med"/>
          </a:ln>
        </p:spPr>
      </p:sp>
      <p:sp>
        <p:nvSpPr>
          <p:cNvPr id="80903" name="Text Box 7"/>
          <p:cNvSpPr txBox="1"/>
          <p:nvPr/>
        </p:nvSpPr>
        <p:spPr>
          <a:xfrm>
            <a:off x="7680325" y="5667375"/>
            <a:ext cx="2286000" cy="641350"/>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CN" sz="3600" b="1" dirty="0">
                <a:solidFill>
                  <a:srgbClr val="CC0000"/>
                </a:solidFill>
              </a:rPr>
              <a:t>C   obj</a:t>
            </a:r>
            <a:endParaRPr lang="en-US" altLang="zh-CN" sz="3600" b="1" dirty="0">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0903"/>
                                        </p:tgtEl>
                                        <p:attrNameLst>
                                          <p:attrName>style.visibility</p:attrName>
                                        </p:attrNameLst>
                                      </p:cBhvr>
                                      <p:to>
                                        <p:strVal val="visible"/>
                                      </p:to>
                                    </p:set>
                                    <p:animEffect transition="in" filter="dissolve">
                                      <p:cBhvr>
                                        <p:cTn id="7" dur="500"/>
                                        <p:tgtEl>
                                          <p:spTgt spid="80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p:nvPr/>
        </p:nvSpPr>
        <p:spPr>
          <a:xfrm>
            <a:off x="2209800" y="838200"/>
            <a:ext cx="7543800" cy="1870075"/>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457200" lvl="0" indent="-457200" algn="ctr" eaLnBrk="1" hangingPunct="1">
              <a:buClrTx/>
              <a:buSzPct val="85000"/>
              <a:buFontTx/>
              <a:buNone/>
            </a:pPr>
            <a:r>
              <a:rPr lang="zh-CN" altLang="en-US" sz="3600" b="1" dirty="0">
                <a:solidFill>
                  <a:srgbClr val="6600CC"/>
                </a:solidFill>
                <a:latin typeface="宋体" panose="02010600030101010101" pitchFamily="2" charset="-122"/>
              </a:rPr>
              <a:t>说  明</a:t>
            </a:r>
            <a:r>
              <a:rPr lang="zh-CN" altLang="en-US" b="1" dirty="0">
                <a:solidFill>
                  <a:srgbClr val="6600CC"/>
                </a:solidFill>
              </a:rPr>
              <a:t> </a:t>
            </a:r>
            <a:endParaRPr lang="zh-CN" altLang="en-US" b="1" dirty="0">
              <a:solidFill>
                <a:srgbClr val="6600CC"/>
              </a:solidFill>
              <a:latin typeface="宋体" panose="02010600030101010101" pitchFamily="2" charset="-122"/>
            </a:endParaRPr>
          </a:p>
          <a:p>
            <a:pPr marL="457200" lvl="0" indent="-457200" algn="ctr" eaLnBrk="1" hangingPunct="1">
              <a:buClrTx/>
              <a:buSzPct val="85000"/>
              <a:buFontTx/>
              <a:buNone/>
            </a:pPr>
            <a:endParaRPr lang="zh-CN" altLang="en-US" b="1" dirty="0">
              <a:solidFill>
                <a:srgbClr val="6600CC"/>
              </a:solidFill>
              <a:latin typeface="宋体" panose="02010600030101010101" pitchFamily="2" charset="-122"/>
            </a:endParaRPr>
          </a:p>
          <a:p>
            <a:pPr marL="457200" lvl="0" indent="-457200" algn="just" eaLnBrk="1" hangingPunct="1">
              <a:buClrTx/>
              <a:buSzPct val="85000"/>
              <a:buFontTx/>
              <a:buNone/>
            </a:pPr>
            <a:r>
              <a:rPr lang="zh-CN" altLang="en-US" b="1" dirty="0">
                <a:solidFill>
                  <a:srgbClr val="000000"/>
                </a:solidFill>
                <a:latin typeface="宋体" panose="02010600030101010101" pitchFamily="2" charset="-122"/>
              </a:rPr>
              <a:t>    </a:t>
            </a:r>
            <a:r>
              <a:rPr lang="en-US" altLang="zh-CN" b="1" dirty="0">
                <a:solidFill>
                  <a:srgbClr val="0000FF"/>
                </a:solidFill>
                <a:latin typeface="宋体" panose="02010600030101010101" pitchFamily="2" charset="-122"/>
              </a:rPr>
              <a:t>1.</a:t>
            </a:r>
            <a:r>
              <a:rPr lang="zh-CN" altLang="en-US" b="1" dirty="0">
                <a:solidFill>
                  <a:srgbClr val="0000FF"/>
                </a:solidFill>
                <a:latin typeface="宋体" panose="02010600030101010101" pitchFamily="2" charset="-122"/>
              </a:rPr>
              <a:t>缺省的继承方式是</a:t>
            </a:r>
            <a:r>
              <a:rPr lang="en-US" altLang="zh-CN" b="1" dirty="0">
                <a:solidFill>
                  <a:srgbClr val="0000FF"/>
                </a:solidFill>
                <a:latin typeface="宋体" panose="02010600030101010101" pitchFamily="2" charset="-122"/>
              </a:rPr>
              <a:t>private</a:t>
            </a:r>
            <a:r>
              <a:rPr lang="en-US" altLang="zh-CN" b="1" dirty="0">
                <a:solidFill>
                  <a:srgbClr val="000000"/>
                </a:solidFill>
                <a:latin typeface="宋体" panose="02010600030101010101" pitchFamily="2" charset="-122"/>
              </a:rPr>
              <a:t> </a:t>
            </a:r>
            <a:endParaRPr lang="en-US" altLang="zh-CN" b="1" dirty="0">
              <a:solidFill>
                <a:srgbClr val="000000"/>
              </a:solidFill>
              <a:latin typeface="宋体" panose="02010600030101010101" pitchFamily="2" charset="-122"/>
            </a:endParaRPr>
          </a:p>
        </p:txBody>
      </p:sp>
      <p:sp>
        <p:nvSpPr>
          <p:cNvPr id="49155" name="Text Box 3"/>
          <p:cNvSpPr txBox="1"/>
          <p:nvPr/>
        </p:nvSpPr>
        <p:spPr>
          <a:xfrm>
            <a:off x="3429000" y="3292475"/>
            <a:ext cx="5715000" cy="2289175"/>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CN" sz="3600" b="1" dirty="0">
                <a:solidFill>
                  <a:srgbClr val="000000"/>
                </a:solidFill>
              </a:rPr>
              <a:t>class  Z: </a:t>
            </a:r>
            <a:r>
              <a:rPr lang="en-US" altLang="zh-CN" sz="3600" b="1" dirty="0">
                <a:solidFill>
                  <a:srgbClr val="CC0000"/>
                </a:solidFill>
              </a:rPr>
              <a:t>X</a:t>
            </a:r>
            <a:r>
              <a:rPr lang="en-US" altLang="zh-CN" sz="3600" b="1" dirty="0">
                <a:solidFill>
                  <a:srgbClr val="000000"/>
                </a:solidFill>
              </a:rPr>
              <a:t>, public Y {</a:t>
            </a:r>
            <a:endParaRPr lang="en-US" altLang="zh-CN" sz="3600" b="1" dirty="0">
              <a:solidFill>
                <a:srgbClr val="000000"/>
              </a:solidFill>
            </a:endParaRPr>
          </a:p>
          <a:p>
            <a:pPr marL="0" lvl="0" indent="0" eaLnBrk="1" hangingPunct="1">
              <a:spcBef>
                <a:spcPct val="50000"/>
              </a:spcBef>
              <a:buClrTx/>
              <a:buSzTx/>
              <a:buFontTx/>
              <a:buNone/>
            </a:pPr>
            <a:r>
              <a:rPr lang="en-US" altLang="zh-CN" sz="3600" b="1" dirty="0">
                <a:solidFill>
                  <a:srgbClr val="000000"/>
                </a:solidFill>
              </a:rPr>
              <a:t>     </a:t>
            </a:r>
            <a:r>
              <a:rPr lang="en-US" altLang="zh-CN" sz="3600" b="1" dirty="0">
                <a:solidFill>
                  <a:srgbClr val="000000"/>
                </a:solidFill>
                <a:sym typeface="Symbol" panose="05050102010706020507" pitchFamily="18" charset="2"/>
              </a:rPr>
              <a:t></a:t>
            </a:r>
            <a:endParaRPr lang="en-US" altLang="zh-CN" sz="3600" b="1" dirty="0">
              <a:solidFill>
                <a:srgbClr val="000000"/>
              </a:solidFill>
              <a:sym typeface="Symbol" panose="05050102010706020507" pitchFamily="18" charset="2"/>
            </a:endParaRPr>
          </a:p>
          <a:p>
            <a:pPr marL="0" lvl="0" indent="0" eaLnBrk="1" hangingPunct="1">
              <a:spcBef>
                <a:spcPct val="50000"/>
              </a:spcBef>
              <a:buClrTx/>
              <a:buSzTx/>
              <a:buFontTx/>
              <a:buNone/>
            </a:pPr>
            <a:r>
              <a:rPr lang="en-US" altLang="zh-CN" sz="3600" b="1" dirty="0">
                <a:solidFill>
                  <a:srgbClr val="000000"/>
                </a:solidFill>
                <a:sym typeface="Symbol" panose="05050102010706020507" pitchFamily="18" charset="2"/>
              </a:rPr>
              <a:t>}</a:t>
            </a:r>
            <a:endParaRPr lang="en-US" altLang="zh-CN" sz="3600" b="1" dirty="0">
              <a:solidFill>
                <a:srgbClr val="000000"/>
              </a:solidFill>
              <a:sym typeface="Symbol" panose="05050102010706020507" pitchFamily="18" charset="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p:nvPr/>
        </p:nvSpPr>
        <p:spPr>
          <a:xfrm>
            <a:off x="1919288" y="1054100"/>
            <a:ext cx="7543800" cy="935038"/>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457200" lvl="0" indent="-457200" algn="ctr" eaLnBrk="1" hangingPunct="1">
              <a:buClrTx/>
              <a:buSzPct val="85000"/>
              <a:buFontTx/>
              <a:buNone/>
            </a:pPr>
            <a:r>
              <a:rPr lang="en-US" altLang="zh-CN" b="1" dirty="0">
                <a:solidFill>
                  <a:srgbClr val="0000FF"/>
                </a:solidFill>
                <a:latin typeface="宋体" panose="02010600030101010101" pitchFamily="2" charset="-122"/>
              </a:rPr>
              <a:t>2. </a:t>
            </a:r>
            <a:r>
              <a:rPr lang="zh-CN" altLang="en-US" b="1" dirty="0">
                <a:solidFill>
                  <a:srgbClr val="0000FF"/>
                </a:solidFill>
                <a:latin typeface="宋体" panose="02010600030101010101" pitchFamily="2" charset="-122"/>
              </a:rPr>
              <a:t>对基类成员的访问必须是无二义的</a:t>
            </a:r>
            <a:r>
              <a:rPr lang="en-US" altLang="zh-CN" b="1" dirty="0">
                <a:solidFill>
                  <a:srgbClr val="0000FF"/>
                </a:solidFill>
                <a:latin typeface="宋体" panose="02010600030101010101" pitchFamily="2" charset="-122"/>
              </a:rPr>
              <a:t>.</a:t>
            </a:r>
            <a:endParaRPr lang="en-US" altLang="zh-CN" b="1" dirty="0">
              <a:solidFill>
                <a:srgbClr val="0000FF"/>
              </a:solidFill>
              <a:latin typeface="宋体" panose="02010600030101010101" pitchFamily="2" charset="-122"/>
            </a:endParaRPr>
          </a:p>
        </p:txBody>
      </p:sp>
      <p:sp>
        <p:nvSpPr>
          <p:cNvPr id="50179" name="Line 6"/>
          <p:cNvSpPr/>
          <p:nvPr/>
        </p:nvSpPr>
        <p:spPr>
          <a:xfrm>
            <a:off x="6743700" y="1628775"/>
            <a:ext cx="0" cy="4572000"/>
          </a:xfrm>
          <a:prstGeom prst="line">
            <a:avLst/>
          </a:prstGeom>
          <a:ln w="9525" cap="flat" cmpd="sng">
            <a:solidFill>
              <a:schemeClr val="tx1"/>
            </a:solidFill>
            <a:prstDash val="dash"/>
            <a:headEnd type="none" w="med" len="med"/>
            <a:tailEnd type="none" w="med" len="med"/>
          </a:ln>
        </p:spPr>
      </p:sp>
      <p:sp>
        <p:nvSpPr>
          <p:cNvPr id="50180" name="Rectangle 11"/>
          <p:cNvSpPr/>
          <p:nvPr/>
        </p:nvSpPr>
        <p:spPr>
          <a:xfrm>
            <a:off x="2362200" y="1844675"/>
            <a:ext cx="4094163" cy="4419600"/>
          </a:xfrm>
          <a:prstGeom prst="rect">
            <a:avLst/>
          </a:prstGeom>
          <a:noFill/>
          <a:ln w="9525">
            <a:noFill/>
          </a:ln>
        </p:spPr>
        <p:txBody>
          <a:bodyPr lIns="92075" tIns="46038" rIns="92075" bIns="46038"/>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457200" lvl="0" indent="-457200" eaLnBrk="1" hangingPunct="1">
              <a:lnSpc>
                <a:spcPct val="70000"/>
              </a:lnSpc>
              <a:buNone/>
            </a:pPr>
            <a:r>
              <a:rPr lang="en-US" altLang="zh-CN" sz="2400" b="1" dirty="0">
                <a:solidFill>
                  <a:srgbClr val="6600CC"/>
                </a:solidFill>
              </a:rPr>
              <a:t>class X{ </a:t>
            </a:r>
            <a:endParaRPr lang="en-US" altLang="zh-CN" sz="2400" b="1" dirty="0">
              <a:solidFill>
                <a:srgbClr val="6600CC"/>
              </a:solidFill>
            </a:endParaRPr>
          </a:p>
          <a:p>
            <a:pPr marL="457200" lvl="0" indent="-457200" eaLnBrk="1" hangingPunct="1">
              <a:lnSpc>
                <a:spcPct val="70000"/>
              </a:lnSpc>
              <a:buNone/>
            </a:pPr>
            <a:r>
              <a:rPr lang="en-US" altLang="zh-CN" sz="2400" b="1" dirty="0">
                <a:solidFill>
                  <a:srgbClr val="000000"/>
                </a:solidFill>
              </a:rPr>
              <a:t>    public:  </a:t>
            </a:r>
            <a:r>
              <a:rPr lang="en-US" altLang="zh-CN" sz="2400" b="1" dirty="0">
                <a:solidFill>
                  <a:srgbClr val="CC0000"/>
                </a:solidFill>
              </a:rPr>
              <a:t>int f();</a:t>
            </a:r>
            <a:endParaRPr lang="en-US" altLang="zh-CN" sz="2400" b="1" dirty="0">
              <a:solidFill>
                <a:srgbClr val="CC0000"/>
              </a:solidFill>
            </a:endParaRPr>
          </a:p>
          <a:p>
            <a:pPr marL="457200" lvl="0" indent="-457200" eaLnBrk="1" hangingPunct="1">
              <a:lnSpc>
                <a:spcPct val="70000"/>
              </a:lnSpc>
              <a:buNone/>
            </a:pPr>
            <a:r>
              <a:rPr lang="en-US" altLang="zh-CN" sz="2400" b="1" dirty="0">
                <a:solidFill>
                  <a:srgbClr val="000000"/>
                </a:solidFill>
              </a:rPr>
              <a:t> }</a:t>
            </a:r>
            <a:endParaRPr lang="en-US" altLang="zh-CN" sz="2400" b="1" dirty="0">
              <a:solidFill>
                <a:srgbClr val="000000"/>
              </a:solidFill>
            </a:endParaRPr>
          </a:p>
          <a:p>
            <a:pPr marL="457200" lvl="0" indent="-457200" eaLnBrk="1" hangingPunct="1">
              <a:lnSpc>
                <a:spcPct val="70000"/>
              </a:lnSpc>
              <a:buNone/>
            </a:pPr>
            <a:endParaRPr lang="en-US" altLang="zh-CN" sz="2400" b="1" dirty="0">
              <a:solidFill>
                <a:srgbClr val="000000"/>
              </a:solidFill>
            </a:endParaRPr>
          </a:p>
          <a:p>
            <a:pPr marL="457200" lvl="0" indent="-457200" eaLnBrk="1" hangingPunct="1">
              <a:lnSpc>
                <a:spcPct val="70000"/>
              </a:lnSpc>
              <a:buNone/>
            </a:pPr>
            <a:r>
              <a:rPr lang="en-US" altLang="zh-CN" sz="2400" b="1" dirty="0">
                <a:solidFill>
                  <a:srgbClr val="6600CC"/>
                </a:solidFill>
              </a:rPr>
              <a:t>class Y{</a:t>
            </a:r>
            <a:endParaRPr lang="en-US" altLang="zh-CN" sz="2400" b="1" dirty="0">
              <a:solidFill>
                <a:srgbClr val="6600CC"/>
              </a:solidFill>
            </a:endParaRPr>
          </a:p>
          <a:p>
            <a:pPr marL="457200" lvl="0" indent="-457200" eaLnBrk="1" hangingPunct="1">
              <a:lnSpc>
                <a:spcPct val="70000"/>
              </a:lnSpc>
              <a:buNone/>
            </a:pPr>
            <a:r>
              <a:rPr lang="en-US" altLang="zh-CN" sz="2400" b="1" dirty="0">
                <a:solidFill>
                  <a:srgbClr val="000000"/>
                </a:solidFill>
              </a:rPr>
              <a:t>    public:  </a:t>
            </a:r>
            <a:r>
              <a:rPr lang="en-US" altLang="zh-CN" sz="2400" b="1" dirty="0">
                <a:solidFill>
                  <a:srgbClr val="CC0000"/>
                </a:solidFill>
              </a:rPr>
              <a:t>int f();</a:t>
            </a:r>
            <a:endParaRPr lang="en-US" altLang="zh-CN" sz="2400" b="1" dirty="0">
              <a:solidFill>
                <a:srgbClr val="CC0000"/>
              </a:solidFill>
            </a:endParaRPr>
          </a:p>
          <a:p>
            <a:pPr marL="457200" lvl="0" indent="-457200" eaLnBrk="1" hangingPunct="1">
              <a:lnSpc>
                <a:spcPct val="70000"/>
              </a:lnSpc>
              <a:buNone/>
            </a:pPr>
            <a:r>
              <a:rPr lang="en-US" altLang="zh-CN" sz="2400" b="1" dirty="0">
                <a:solidFill>
                  <a:srgbClr val="000000"/>
                </a:solidFill>
              </a:rPr>
              <a:t>                  int g();</a:t>
            </a:r>
            <a:endParaRPr lang="en-US" altLang="zh-CN" sz="2400" b="1" dirty="0">
              <a:solidFill>
                <a:srgbClr val="000000"/>
              </a:solidFill>
            </a:endParaRPr>
          </a:p>
          <a:p>
            <a:pPr marL="457200" lvl="0" indent="-457200" eaLnBrk="1" hangingPunct="1">
              <a:lnSpc>
                <a:spcPct val="70000"/>
              </a:lnSpc>
              <a:buNone/>
            </a:pPr>
            <a:r>
              <a:rPr lang="en-US" altLang="zh-CN" sz="2400" b="1" dirty="0">
                <a:solidFill>
                  <a:srgbClr val="000000"/>
                </a:solidFill>
              </a:rPr>
              <a:t>}</a:t>
            </a:r>
            <a:endParaRPr lang="en-US" altLang="zh-CN" sz="2400" b="1" dirty="0">
              <a:solidFill>
                <a:srgbClr val="000000"/>
              </a:solidFill>
            </a:endParaRPr>
          </a:p>
          <a:p>
            <a:pPr marL="457200" lvl="0" indent="-457200" eaLnBrk="1" hangingPunct="1">
              <a:spcBef>
                <a:spcPct val="0"/>
              </a:spcBef>
              <a:buClrTx/>
              <a:buSzTx/>
              <a:buFontTx/>
              <a:buNone/>
            </a:pPr>
            <a:r>
              <a:rPr lang="en-US" altLang="zh-CN" sz="2400" b="1" dirty="0">
                <a:solidFill>
                  <a:srgbClr val="6600CC"/>
                </a:solidFill>
              </a:rPr>
              <a:t>class Z : public X,public Y{</a:t>
            </a:r>
            <a:endParaRPr lang="en-US" altLang="zh-CN" sz="2400" b="1" dirty="0">
              <a:solidFill>
                <a:srgbClr val="6600CC"/>
              </a:solidFill>
            </a:endParaRPr>
          </a:p>
          <a:p>
            <a:pPr marL="457200" lvl="0" indent="-457200" eaLnBrk="1" hangingPunct="1">
              <a:spcBef>
                <a:spcPct val="0"/>
              </a:spcBef>
              <a:buClrTx/>
              <a:buSzTx/>
              <a:buFontTx/>
              <a:buNone/>
            </a:pPr>
            <a:r>
              <a:rPr lang="en-US" altLang="zh-CN" sz="2400" b="1" dirty="0">
                <a:solidFill>
                  <a:srgbClr val="000000"/>
                </a:solidFill>
              </a:rPr>
              <a:t>       public:</a:t>
            </a:r>
            <a:endParaRPr lang="en-US" altLang="zh-CN" sz="2400" b="1" dirty="0">
              <a:solidFill>
                <a:srgbClr val="000000"/>
              </a:solidFill>
            </a:endParaRPr>
          </a:p>
          <a:p>
            <a:pPr marL="457200" lvl="0" indent="-457200" eaLnBrk="1" hangingPunct="1">
              <a:spcBef>
                <a:spcPct val="0"/>
              </a:spcBef>
              <a:buClrTx/>
              <a:buSzTx/>
              <a:buFontTx/>
              <a:buNone/>
            </a:pPr>
            <a:r>
              <a:rPr lang="en-US" altLang="zh-CN" sz="2400" b="1" dirty="0">
                <a:solidFill>
                  <a:srgbClr val="000000"/>
                </a:solidFill>
              </a:rPr>
              <a:t>           int g();</a:t>
            </a:r>
            <a:endParaRPr lang="en-US" altLang="zh-CN" sz="2400" b="1" dirty="0">
              <a:solidFill>
                <a:srgbClr val="000000"/>
              </a:solidFill>
            </a:endParaRPr>
          </a:p>
          <a:p>
            <a:pPr marL="457200" lvl="0" indent="-457200" eaLnBrk="1" hangingPunct="1">
              <a:spcBef>
                <a:spcPct val="0"/>
              </a:spcBef>
              <a:buClrTx/>
              <a:buSzTx/>
              <a:buFontTx/>
              <a:buNone/>
            </a:pPr>
            <a:r>
              <a:rPr lang="en-US" altLang="zh-CN" sz="2400" b="1" dirty="0">
                <a:solidFill>
                  <a:srgbClr val="000000"/>
                </a:solidFill>
              </a:rPr>
              <a:t>}</a:t>
            </a:r>
            <a:endParaRPr lang="en-US" altLang="zh-CN" sz="2400" b="1" dirty="0">
              <a:solidFill>
                <a:srgbClr val="000000"/>
              </a:solidFill>
            </a:endParaRPr>
          </a:p>
        </p:txBody>
      </p:sp>
      <p:sp>
        <p:nvSpPr>
          <p:cNvPr id="50181" name="Rectangle 12"/>
          <p:cNvSpPr/>
          <p:nvPr/>
        </p:nvSpPr>
        <p:spPr>
          <a:xfrm>
            <a:off x="7032625" y="1916113"/>
            <a:ext cx="3101975" cy="2895600"/>
          </a:xfrm>
          <a:prstGeom prst="rect">
            <a:avLst/>
          </a:prstGeom>
          <a:noFill/>
          <a:ln w="9525">
            <a:noFill/>
          </a:ln>
        </p:spPr>
        <p:txBody>
          <a:bodyPr lIns="92075" tIns="46038" rIns="92075" bIns="46038"/>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457200" lvl="0" indent="-457200" eaLnBrk="1" hangingPunct="1">
              <a:lnSpc>
                <a:spcPct val="90000"/>
              </a:lnSpc>
              <a:buNone/>
            </a:pPr>
            <a:r>
              <a:rPr lang="en-US" altLang="zh-CN" sz="2400" b="1" dirty="0">
                <a:solidFill>
                  <a:srgbClr val="000000"/>
                </a:solidFill>
              </a:rPr>
              <a:t>int main()</a:t>
            </a:r>
            <a:endParaRPr lang="en-US" altLang="zh-CN" sz="2400" b="1" dirty="0">
              <a:solidFill>
                <a:srgbClr val="000000"/>
              </a:solidFill>
            </a:endParaRPr>
          </a:p>
          <a:p>
            <a:pPr marL="457200" lvl="0" indent="-457200" eaLnBrk="1" hangingPunct="1">
              <a:lnSpc>
                <a:spcPct val="90000"/>
              </a:lnSpc>
              <a:buNone/>
            </a:pPr>
            <a:r>
              <a:rPr lang="en-US" altLang="zh-CN" sz="2400" b="1" dirty="0">
                <a:solidFill>
                  <a:srgbClr val="000000"/>
                </a:solidFill>
              </a:rPr>
              <a:t>{</a:t>
            </a:r>
            <a:endParaRPr lang="en-US" altLang="zh-CN" sz="2400" b="1" dirty="0">
              <a:solidFill>
                <a:srgbClr val="000000"/>
              </a:solidFill>
            </a:endParaRPr>
          </a:p>
          <a:p>
            <a:pPr marL="457200" lvl="0" indent="-457200" eaLnBrk="1" hangingPunct="1">
              <a:lnSpc>
                <a:spcPct val="90000"/>
              </a:lnSpc>
              <a:buNone/>
            </a:pPr>
            <a:r>
              <a:rPr lang="en-US" altLang="zh-CN" sz="2400" b="1" dirty="0">
                <a:solidFill>
                  <a:srgbClr val="000000"/>
                </a:solidFill>
              </a:rPr>
              <a:t>    Z  obj;</a:t>
            </a:r>
            <a:endParaRPr lang="en-US" altLang="zh-CN" sz="2400" b="1" dirty="0">
              <a:solidFill>
                <a:srgbClr val="000000"/>
              </a:solidFill>
            </a:endParaRPr>
          </a:p>
          <a:p>
            <a:pPr marL="457200" lvl="0" indent="-457200" eaLnBrk="1" hangingPunct="1">
              <a:lnSpc>
                <a:spcPct val="90000"/>
              </a:lnSpc>
              <a:buNone/>
            </a:pPr>
            <a:r>
              <a:rPr lang="en-US" altLang="zh-CN" sz="2400" b="1" dirty="0">
                <a:solidFill>
                  <a:srgbClr val="000000"/>
                </a:solidFill>
              </a:rPr>
              <a:t>    </a:t>
            </a:r>
            <a:r>
              <a:rPr lang="en-US" altLang="zh-CN" sz="2400" b="1" dirty="0">
                <a:solidFill>
                  <a:srgbClr val="CC0000"/>
                </a:solidFill>
              </a:rPr>
              <a:t>obj.f();</a:t>
            </a:r>
            <a:r>
              <a:rPr lang="en-US" altLang="zh-CN" sz="2400" b="1" dirty="0">
                <a:solidFill>
                  <a:srgbClr val="000000"/>
                </a:solidFill>
              </a:rPr>
              <a:t>   </a:t>
            </a:r>
            <a:r>
              <a:rPr lang="en-US" altLang="zh-CN" sz="2400" b="1" dirty="0">
                <a:solidFill>
                  <a:srgbClr val="0000FF"/>
                </a:solidFill>
              </a:rPr>
              <a:t>//obj.X::f();</a:t>
            </a:r>
            <a:endParaRPr lang="en-US" altLang="zh-CN" sz="2400" b="1" dirty="0">
              <a:solidFill>
                <a:srgbClr val="0000FF"/>
              </a:solidFill>
            </a:endParaRPr>
          </a:p>
          <a:p>
            <a:pPr marL="457200" lvl="0" indent="-457200" eaLnBrk="1" hangingPunct="1">
              <a:lnSpc>
                <a:spcPct val="90000"/>
              </a:lnSpc>
              <a:buNone/>
            </a:pPr>
            <a:r>
              <a:rPr lang="en-US" altLang="zh-CN" sz="2400" b="1" dirty="0">
                <a:solidFill>
                  <a:srgbClr val="000000"/>
                </a:solidFill>
              </a:rPr>
              <a:t>}</a:t>
            </a:r>
            <a:endParaRPr lang="en-US" altLang="zh-CN" sz="2400" b="1" dirty="0">
              <a:solidFill>
                <a:srgbClr val="000000"/>
              </a:solidFill>
            </a:endParaRPr>
          </a:p>
          <a:p>
            <a:pPr marL="457200" lvl="0" indent="-457200" eaLnBrk="1" hangingPunct="1">
              <a:lnSpc>
                <a:spcPct val="90000"/>
              </a:lnSpc>
              <a:buNone/>
            </a:pPr>
            <a:endParaRPr lang="en-US" altLang="zh-CN" sz="2400" b="1" dirty="0">
              <a:solidFill>
                <a:srgbClr val="000000"/>
              </a:solidFill>
            </a:endParaRPr>
          </a:p>
        </p:txBody>
      </p:sp>
      <p:grpSp>
        <p:nvGrpSpPr>
          <p:cNvPr id="50182" name="Group 23"/>
          <p:cNvGrpSpPr/>
          <p:nvPr/>
        </p:nvGrpSpPr>
        <p:grpSpPr>
          <a:xfrm>
            <a:off x="7319963" y="4652963"/>
            <a:ext cx="1916112" cy="944562"/>
            <a:chOff x="4077" y="3507"/>
            <a:chExt cx="1207" cy="595"/>
          </a:xfrm>
        </p:grpSpPr>
        <p:sp>
          <p:nvSpPr>
            <p:cNvPr id="50183" name="Text Box 15"/>
            <p:cNvSpPr txBox="1"/>
            <p:nvPr/>
          </p:nvSpPr>
          <p:spPr>
            <a:xfrm>
              <a:off x="4077" y="3507"/>
              <a:ext cx="255" cy="288"/>
            </a:xfrm>
            <a:prstGeom prst="rect">
              <a:avLst/>
            </a:prstGeom>
            <a:noFill/>
            <a:ln w="9525">
              <a:noFill/>
            </a:ln>
          </p:spPr>
          <p:txBody>
            <a:bodyPr wrap="none">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2400" b="1" dirty="0">
                  <a:solidFill>
                    <a:srgbClr val="CC0000"/>
                  </a:solidFill>
                </a:rPr>
                <a:t>X</a:t>
              </a:r>
              <a:endParaRPr lang="en-US" altLang="zh-CN" sz="2400" b="1" dirty="0">
                <a:solidFill>
                  <a:srgbClr val="CC0000"/>
                </a:solidFill>
              </a:endParaRPr>
            </a:p>
          </p:txBody>
        </p:sp>
        <p:sp>
          <p:nvSpPr>
            <p:cNvPr id="50184" name="Text Box 16"/>
            <p:cNvSpPr txBox="1"/>
            <p:nvPr/>
          </p:nvSpPr>
          <p:spPr>
            <a:xfrm>
              <a:off x="5029" y="3507"/>
              <a:ext cx="255" cy="288"/>
            </a:xfrm>
            <a:prstGeom prst="rect">
              <a:avLst/>
            </a:prstGeom>
            <a:noFill/>
            <a:ln w="9525">
              <a:noFill/>
            </a:ln>
          </p:spPr>
          <p:txBody>
            <a:bodyPr wrap="none">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2400" b="1" dirty="0">
                  <a:solidFill>
                    <a:srgbClr val="CC0000"/>
                  </a:solidFill>
                </a:rPr>
                <a:t>Y</a:t>
              </a:r>
              <a:endParaRPr lang="en-US" altLang="zh-CN" sz="2400" b="1" dirty="0">
                <a:solidFill>
                  <a:srgbClr val="CC0000"/>
                </a:solidFill>
              </a:endParaRPr>
            </a:p>
          </p:txBody>
        </p:sp>
        <p:sp>
          <p:nvSpPr>
            <p:cNvPr id="50185" name="Text Box 17"/>
            <p:cNvSpPr txBox="1"/>
            <p:nvPr/>
          </p:nvSpPr>
          <p:spPr>
            <a:xfrm>
              <a:off x="4552" y="3814"/>
              <a:ext cx="255" cy="288"/>
            </a:xfrm>
            <a:prstGeom prst="rect">
              <a:avLst/>
            </a:prstGeom>
            <a:noFill/>
            <a:ln w="9525">
              <a:noFill/>
            </a:ln>
          </p:spPr>
          <p:txBody>
            <a:bodyPr wrap="none">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2400" b="1" dirty="0">
                  <a:solidFill>
                    <a:srgbClr val="CC0000"/>
                  </a:solidFill>
                </a:rPr>
                <a:t>Y</a:t>
              </a:r>
              <a:endParaRPr lang="en-US" altLang="zh-CN" sz="2400" b="1" dirty="0">
                <a:solidFill>
                  <a:srgbClr val="CC0000"/>
                </a:solidFill>
              </a:endParaRPr>
            </a:p>
          </p:txBody>
        </p:sp>
        <p:sp>
          <p:nvSpPr>
            <p:cNvPr id="50186" name="Line 18"/>
            <p:cNvSpPr/>
            <p:nvPr/>
          </p:nvSpPr>
          <p:spPr>
            <a:xfrm flipV="1">
              <a:off x="4744" y="3750"/>
              <a:ext cx="402" cy="208"/>
            </a:xfrm>
            <a:prstGeom prst="line">
              <a:avLst/>
            </a:prstGeom>
            <a:ln w="38100" cap="flat" cmpd="sng">
              <a:solidFill>
                <a:srgbClr val="6600CC"/>
              </a:solidFill>
              <a:prstDash val="solid"/>
              <a:headEnd type="none" w="med" len="med"/>
              <a:tailEnd type="triangle" w="med" len="med"/>
            </a:ln>
          </p:spPr>
        </p:sp>
        <p:sp>
          <p:nvSpPr>
            <p:cNvPr id="50187" name="Line 19"/>
            <p:cNvSpPr/>
            <p:nvPr/>
          </p:nvSpPr>
          <p:spPr>
            <a:xfrm flipH="1" flipV="1">
              <a:off x="4194" y="3750"/>
              <a:ext cx="406" cy="208"/>
            </a:xfrm>
            <a:prstGeom prst="line">
              <a:avLst/>
            </a:prstGeom>
            <a:ln w="38100" cap="flat" cmpd="sng">
              <a:solidFill>
                <a:srgbClr val="6600CC"/>
              </a:solidFill>
              <a:prstDash val="solid"/>
              <a:headEnd type="none" w="med" len="med"/>
              <a:tailEnd type="triangle" w="med" len="med"/>
            </a:ln>
          </p:spPr>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a:xfrm>
            <a:off x="2351088" y="692150"/>
            <a:ext cx="7543800" cy="1000125"/>
          </a:xfrm>
          <a:ln/>
        </p:spPr>
        <p:txBody>
          <a:bodyPr vert="horz" wrap="square" lIns="91440" tIns="45720" rIns="91440" bIns="45720" anchor="b" anchorCtr="0"/>
          <a:p>
            <a:pPr eaLnBrk="1" hangingPunct="1"/>
            <a:r>
              <a:rPr lang="en-US" altLang="zh-CN" sz="3600" b="1" dirty="0"/>
              <a:t>10.4.2  </a:t>
            </a:r>
            <a:r>
              <a:rPr lang="zh-CN" altLang="en-US" sz="3600" b="1" dirty="0"/>
              <a:t>多继承的构造函数与析构函数</a:t>
            </a:r>
            <a:r>
              <a:rPr lang="zh-CN" altLang="en-US" dirty="0"/>
              <a:t> </a:t>
            </a:r>
            <a:endParaRPr lang="zh-CN" altLang="en-US" dirty="0"/>
          </a:p>
        </p:txBody>
      </p:sp>
      <p:sp>
        <p:nvSpPr>
          <p:cNvPr id="51203" name="Rectangle 3"/>
          <p:cNvSpPr>
            <a:spLocks noGrp="1"/>
          </p:cNvSpPr>
          <p:nvPr>
            <p:ph idx="1"/>
          </p:nvPr>
        </p:nvSpPr>
        <p:spPr>
          <a:xfrm>
            <a:off x="1905000" y="2133600"/>
            <a:ext cx="8229600" cy="4114800"/>
          </a:xfrm>
          <a:ln>
            <a:solidFill>
              <a:schemeClr val="bg1">
                <a:alpha val="100000"/>
              </a:schemeClr>
            </a:solidFill>
            <a:miter lim="800000"/>
          </a:ln>
        </p:spPr>
        <p:txBody>
          <a:bodyPr vert="horz" wrap="square" lIns="91440" tIns="45720" rIns="91440" bIns="45720" anchor="t" anchorCtr="0"/>
          <a:p>
            <a:pPr eaLnBrk="1" hangingPunct="1">
              <a:buNone/>
            </a:pPr>
            <a:r>
              <a:rPr lang="en-US" altLang="zh-CN" b="1" dirty="0">
                <a:solidFill>
                  <a:srgbClr val="000000"/>
                </a:solidFill>
              </a:rPr>
              <a:t>   </a:t>
            </a:r>
            <a:r>
              <a:rPr lang="zh-CN" altLang="en-US" b="1" dirty="0">
                <a:solidFill>
                  <a:srgbClr val="000000"/>
                </a:solidFill>
              </a:rPr>
              <a:t>多继承构造函数定义的一般形式如下</a:t>
            </a:r>
            <a:r>
              <a:rPr lang="en-US" altLang="zh-CN" b="1" dirty="0">
                <a:solidFill>
                  <a:srgbClr val="000000"/>
                </a:solidFill>
              </a:rPr>
              <a:t>:</a:t>
            </a:r>
            <a:endParaRPr lang="en-US" altLang="zh-CN" b="1" dirty="0">
              <a:solidFill>
                <a:srgbClr val="000000"/>
              </a:solidFill>
            </a:endParaRPr>
          </a:p>
          <a:p>
            <a:pPr eaLnBrk="1" hangingPunct="1">
              <a:buNone/>
            </a:pPr>
            <a:r>
              <a:rPr lang="en-US" altLang="zh-CN" b="1" dirty="0">
                <a:solidFill>
                  <a:srgbClr val="000000"/>
                </a:solidFill>
              </a:rPr>
              <a:t>    </a:t>
            </a:r>
            <a:endParaRPr lang="en-US" altLang="zh-CN" b="1" dirty="0">
              <a:solidFill>
                <a:srgbClr val="000000"/>
              </a:solidFill>
            </a:endParaRPr>
          </a:p>
          <a:p>
            <a:pPr eaLnBrk="1" hangingPunct="1">
              <a:buNone/>
            </a:pPr>
            <a:r>
              <a:rPr lang="en-US" altLang="zh-CN" b="1" dirty="0">
                <a:solidFill>
                  <a:srgbClr val="000000"/>
                </a:solidFill>
              </a:rPr>
              <a:t>     </a:t>
            </a:r>
            <a:r>
              <a:rPr lang="zh-CN" altLang="en-US" b="1" dirty="0">
                <a:solidFill>
                  <a:srgbClr val="CC0000"/>
                </a:solidFill>
              </a:rPr>
              <a:t>派生类名</a:t>
            </a:r>
            <a:r>
              <a:rPr lang="en-US" altLang="zh-CN" b="1" dirty="0">
                <a:solidFill>
                  <a:srgbClr val="CC0000"/>
                </a:solidFill>
              </a:rPr>
              <a:t>(</a:t>
            </a:r>
            <a:r>
              <a:rPr lang="zh-CN" altLang="en-US" b="1" dirty="0">
                <a:solidFill>
                  <a:srgbClr val="CC0000"/>
                </a:solidFill>
              </a:rPr>
              <a:t>参数总表</a:t>
            </a:r>
            <a:r>
              <a:rPr lang="en-US" altLang="zh-CN" b="1" dirty="0">
                <a:solidFill>
                  <a:srgbClr val="CC0000"/>
                </a:solidFill>
              </a:rPr>
              <a:t>):</a:t>
            </a:r>
            <a:r>
              <a:rPr lang="zh-CN" altLang="en-US" b="1" dirty="0">
                <a:solidFill>
                  <a:srgbClr val="CC0000"/>
                </a:solidFill>
              </a:rPr>
              <a:t>基类名</a:t>
            </a:r>
            <a:r>
              <a:rPr lang="en-US" altLang="zh-CN" b="1" dirty="0">
                <a:solidFill>
                  <a:srgbClr val="CC0000"/>
                </a:solidFill>
              </a:rPr>
              <a:t>1(</a:t>
            </a:r>
            <a:r>
              <a:rPr lang="zh-CN" altLang="en-US" b="1" dirty="0">
                <a:solidFill>
                  <a:srgbClr val="CC0000"/>
                </a:solidFill>
              </a:rPr>
              <a:t>参数表</a:t>
            </a:r>
            <a:r>
              <a:rPr lang="en-US" altLang="zh-CN" b="1" dirty="0">
                <a:solidFill>
                  <a:srgbClr val="CC0000"/>
                </a:solidFill>
              </a:rPr>
              <a:t>1),</a:t>
            </a:r>
            <a:r>
              <a:rPr lang="zh-CN" altLang="en-US" b="1" dirty="0">
                <a:solidFill>
                  <a:srgbClr val="CC0000"/>
                </a:solidFill>
              </a:rPr>
              <a:t>基类名</a:t>
            </a:r>
            <a:r>
              <a:rPr lang="en-US" altLang="zh-CN" b="1" dirty="0">
                <a:solidFill>
                  <a:srgbClr val="CC0000"/>
                </a:solidFill>
              </a:rPr>
              <a:t>2(</a:t>
            </a:r>
            <a:r>
              <a:rPr lang="zh-CN" altLang="en-US" b="1" dirty="0">
                <a:solidFill>
                  <a:srgbClr val="CC0000"/>
                </a:solidFill>
              </a:rPr>
              <a:t>参数表</a:t>
            </a:r>
            <a:r>
              <a:rPr lang="en-US" altLang="zh-CN" b="1" dirty="0">
                <a:solidFill>
                  <a:srgbClr val="CC0000"/>
                </a:solidFill>
              </a:rPr>
              <a:t>2),…,</a:t>
            </a:r>
            <a:r>
              <a:rPr lang="zh-CN" altLang="en-US" b="1" dirty="0">
                <a:solidFill>
                  <a:srgbClr val="CC0000"/>
                </a:solidFill>
              </a:rPr>
              <a:t>基类名</a:t>
            </a:r>
            <a:r>
              <a:rPr lang="en-US" altLang="zh-CN" b="1" dirty="0">
                <a:solidFill>
                  <a:srgbClr val="CC0000"/>
                </a:solidFill>
              </a:rPr>
              <a:t>n(</a:t>
            </a:r>
            <a:r>
              <a:rPr lang="zh-CN" altLang="en-US" b="1" dirty="0">
                <a:solidFill>
                  <a:srgbClr val="CC0000"/>
                </a:solidFill>
              </a:rPr>
              <a:t>参数表</a:t>
            </a:r>
            <a:r>
              <a:rPr lang="en-US" altLang="zh-CN" b="1" dirty="0">
                <a:solidFill>
                  <a:srgbClr val="CC0000"/>
                </a:solidFill>
              </a:rPr>
              <a:t>n)</a:t>
            </a:r>
            <a:endParaRPr lang="en-US" altLang="zh-CN" b="1" dirty="0">
              <a:solidFill>
                <a:srgbClr val="CC0000"/>
              </a:solidFill>
            </a:endParaRPr>
          </a:p>
          <a:p>
            <a:pPr eaLnBrk="1" hangingPunct="1">
              <a:buNone/>
            </a:pPr>
            <a:r>
              <a:rPr lang="en-US" altLang="zh-CN" b="1" dirty="0">
                <a:solidFill>
                  <a:srgbClr val="CC0000"/>
                </a:solidFill>
              </a:rPr>
              <a:t>    {</a:t>
            </a:r>
            <a:endParaRPr lang="en-US" altLang="zh-CN" b="1" dirty="0">
              <a:solidFill>
                <a:srgbClr val="CC0000"/>
              </a:solidFill>
            </a:endParaRPr>
          </a:p>
          <a:p>
            <a:pPr eaLnBrk="1" hangingPunct="1">
              <a:buNone/>
            </a:pPr>
            <a:r>
              <a:rPr lang="en-US" altLang="zh-CN" b="1" dirty="0">
                <a:solidFill>
                  <a:srgbClr val="CC0000"/>
                </a:solidFill>
              </a:rPr>
              <a:t>           </a:t>
            </a:r>
            <a:r>
              <a:rPr lang="en-US" altLang="zh-CN" b="1" dirty="0">
                <a:solidFill>
                  <a:srgbClr val="000000"/>
                </a:solidFill>
              </a:rPr>
              <a:t>// </a:t>
            </a:r>
            <a:r>
              <a:rPr lang="zh-CN" altLang="en-US" b="1" dirty="0">
                <a:solidFill>
                  <a:srgbClr val="000000"/>
                </a:solidFill>
              </a:rPr>
              <a:t>派生类新增成员的初始化语句</a:t>
            </a:r>
            <a:endParaRPr lang="zh-CN" altLang="en-US" b="1" dirty="0">
              <a:solidFill>
                <a:srgbClr val="000000"/>
              </a:solidFill>
            </a:endParaRPr>
          </a:p>
          <a:p>
            <a:pPr eaLnBrk="1" hangingPunct="1">
              <a:buNone/>
            </a:pPr>
            <a:r>
              <a:rPr lang="zh-CN" altLang="en-US" b="1" dirty="0">
                <a:solidFill>
                  <a:srgbClr val="CC0000"/>
                </a:solidFill>
              </a:rPr>
              <a:t>     </a:t>
            </a:r>
            <a:r>
              <a:rPr lang="en-US" altLang="zh-CN" b="1" dirty="0">
                <a:solidFill>
                  <a:srgbClr val="CC0000"/>
                </a:solidFill>
              </a:rPr>
              <a:t>} </a:t>
            </a:r>
            <a:endParaRPr lang="en-US" altLang="zh-CN" b="1" dirty="0">
              <a:solidFill>
                <a:srgbClr val="CC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p:nvPr/>
        </p:nvSpPr>
        <p:spPr>
          <a:xfrm>
            <a:off x="2057400" y="1676400"/>
            <a:ext cx="8229600" cy="4114800"/>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457200" lvl="0" indent="-457200" eaLnBrk="1" hangingPunct="1">
              <a:buNone/>
            </a:pPr>
            <a:r>
              <a:rPr lang="en-US" altLang="zh-CN" b="1" dirty="0">
                <a:solidFill>
                  <a:srgbClr val="000000"/>
                </a:solidFill>
              </a:rPr>
              <a:t>             </a:t>
            </a:r>
            <a:r>
              <a:rPr lang="zh-CN" altLang="en-US" b="1" u="sng" dirty="0">
                <a:solidFill>
                  <a:srgbClr val="000000"/>
                </a:solidFill>
              </a:rPr>
              <a:t>多继承构造函数的执行顺序与单继承下的构造函数执行顺序相同</a:t>
            </a:r>
            <a:r>
              <a:rPr lang="en-US" altLang="zh-CN" b="1" dirty="0">
                <a:solidFill>
                  <a:srgbClr val="000000"/>
                </a:solidFill>
              </a:rPr>
              <a:t>,  </a:t>
            </a:r>
            <a:r>
              <a:rPr lang="zh-CN" altLang="en-US" b="1" dirty="0">
                <a:solidFill>
                  <a:srgbClr val="000000"/>
                </a:solidFill>
              </a:rPr>
              <a:t>也是先执行基类的构造函数</a:t>
            </a:r>
            <a:r>
              <a:rPr lang="en-US" altLang="zh-CN" b="1" dirty="0">
                <a:solidFill>
                  <a:srgbClr val="000000"/>
                </a:solidFill>
              </a:rPr>
              <a:t>,  </a:t>
            </a:r>
            <a:r>
              <a:rPr lang="zh-CN" altLang="en-US" b="1" dirty="0">
                <a:solidFill>
                  <a:srgbClr val="000000"/>
                </a:solidFill>
              </a:rPr>
              <a:t>再执行对象成员的构造函数</a:t>
            </a:r>
            <a:r>
              <a:rPr lang="en-US" altLang="zh-CN" b="1" dirty="0">
                <a:solidFill>
                  <a:srgbClr val="000000"/>
                </a:solidFill>
              </a:rPr>
              <a:t>,</a:t>
            </a:r>
            <a:r>
              <a:rPr lang="zh-CN" altLang="en-US" b="1" dirty="0">
                <a:solidFill>
                  <a:srgbClr val="000000"/>
                </a:solidFill>
              </a:rPr>
              <a:t>处理最后执行派生类的构造函数</a:t>
            </a:r>
            <a:r>
              <a:rPr lang="en-US" altLang="zh-CN" b="1" dirty="0">
                <a:solidFill>
                  <a:srgbClr val="000000"/>
                </a:solidFill>
              </a:rPr>
              <a:t>.  </a:t>
            </a:r>
            <a:r>
              <a:rPr lang="zh-CN" altLang="en-US" b="1" u="sng" dirty="0">
                <a:solidFill>
                  <a:srgbClr val="000000"/>
                </a:solidFill>
              </a:rPr>
              <a:t>处于同一层的各个基类的构造函数的执行顺序</a:t>
            </a:r>
            <a:r>
              <a:rPr lang="en-US" altLang="zh-CN" b="1" u="sng" dirty="0">
                <a:solidFill>
                  <a:srgbClr val="000000"/>
                </a:solidFill>
              </a:rPr>
              <a:t>,  </a:t>
            </a:r>
            <a:r>
              <a:rPr lang="zh-CN" altLang="en-US" b="1" u="sng" dirty="0">
                <a:solidFill>
                  <a:srgbClr val="000000"/>
                </a:solidFill>
              </a:rPr>
              <a:t>取决于声明派生类时所指定的各个基类的顺序</a:t>
            </a:r>
            <a:r>
              <a:rPr lang="en-US" altLang="zh-CN" b="1" dirty="0">
                <a:solidFill>
                  <a:srgbClr val="000000"/>
                </a:solidFill>
              </a:rPr>
              <a:t>,  </a:t>
            </a:r>
            <a:r>
              <a:rPr lang="zh-CN" altLang="en-US" b="1" dirty="0">
                <a:solidFill>
                  <a:srgbClr val="000000"/>
                </a:solidFill>
              </a:rPr>
              <a:t>与派生类构造函数中所定义的成员初始化列表中的顺序并没有关系</a:t>
            </a:r>
            <a:r>
              <a:rPr lang="en-US" altLang="zh-CN" b="1" dirty="0">
                <a:solidFill>
                  <a:srgbClr val="000000"/>
                </a:solidFill>
              </a:rPr>
              <a:t>.</a:t>
            </a:r>
            <a:endParaRPr lang="en-US" altLang="zh-CN" b="1" dirty="0">
              <a:solidFill>
                <a:srgbClr val="CC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a:xfrm>
            <a:off x="1274763" y="163513"/>
            <a:ext cx="7772400" cy="1524000"/>
          </a:xfrm>
          <a:ln/>
        </p:spPr>
        <p:txBody>
          <a:bodyPr vert="horz" wrap="square" lIns="91440" tIns="45720" rIns="91440" bIns="45720" anchor="b" anchorCtr="0"/>
          <a:p>
            <a:pPr eaLnBrk="1" hangingPunct="1"/>
            <a:r>
              <a:rPr lang="en-US" altLang="zh-CN" sz="4000" b="1" dirty="0"/>
              <a:t>10.4.3  </a:t>
            </a:r>
            <a:r>
              <a:rPr lang="zh-CN" altLang="en-US" sz="4000" b="1" dirty="0"/>
              <a:t>虚基类*</a:t>
            </a:r>
            <a:r>
              <a:rPr lang="zh-CN" altLang="en-US" dirty="0"/>
              <a:t> </a:t>
            </a:r>
            <a:endParaRPr lang="zh-CN" altLang="en-US" dirty="0"/>
          </a:p>
        </p:txBody>
      </p:sp>
      <p:sp>
        <p:nvSpPr>
          <p:cNvPr id="53251" name="Text Box 9"/>
          <p:cNvSpPr txBox="1"/>
          <p:nvPr/>
        </p:nvSpPr>
        <p:spPr>
          <a:xfrm>
            <a:off x="1416050" y="1916113"/>
            <a:ext cx="10080625" cy="2678112"/>
          </a:xfrm>
          <a:prstGeom prst="rect">
            <a:avLst/>
          </a:prstGeom>
          <a:noFill/>
          <a:ln w="9525">
            <a:noFill/>
          </a:ln>
        </p:spPr>
        <p:txBody>
          <a:bodyPr>
            <a:spAutoFit/>
          </a:bodyPr>
          <a:p>
            <a:pPr lvl="4" eaLnBrk="1" hangingPunct="1"/>
            <a:r>
              <a:rPr lang="en-US" altLang="zh-CN" sz="2800" dirty="0">
                <a:solidFill>
                  <a:srgbClr val="6600CC"/>
                </a:solidFill>
                <a:latin typeface="Times New Roman" panose="02020603050405020304" pitchFamily="18" charset="0"/>
              </a:rPr>
              <a:t>1. </a:t>
            </a:r>
            <a:r>
              <a:rPr lang="zh-CN" altLang="en-US" sz="2800" dirty="0">
                <a:solidFill>
                  <a:srgbClr val="6600CC"/>
                </a:solidFill>
                <a:latin typeface="Times New Roman" panose="02020603050405020304" pitchFamily="18" charset="0"/>
              </a:rPr>
              <a:t>为什么要引入虚基类</a:t>
            </a:r>
            <a:r>
              <a:rPr lang="zh-CN" altLang="en-US" sz="2800" b="0" dirty="0">
                <a:solidFill>
                  <a:srgbClr val="6600CC"/>
                </a:solidFill>
                <a:latin typeface="Times New Roman" panose="02020603050405020304" pitchFamily="18" charset="0"/>
              </a:rPr>
              <a:t> </a:t>
            </a:r>
            <a:endParaRPr lang="zh-CN" altLang="en-US" sz="2800" b="0" dirty="0">
              <a:solidFill>
                <a:srgbClr val="6600CC"/>
              </a:solidFill>
              <a:latin typeface="Times New Roman" panose="02020603050405020304" pitchFamily="18" charset="0"/>
            </a:endParaRPr>
          </a:p>
          <a:p>
            <a:pPr eaLnBrk="1" hangingPunct="1"/>
            <a:endParaRPr lang="zh-CN" altLang="en-US" sz="2800" b="0" dirty="0">
              <a:solidFill>
                <a:srgbClr val="6600CC"/>
              </a:solidFill>
              <a:latin typeface="Times New Roman" panose="02020603050405020304" pitchFamily="18" charset="0"/>
            </a:endParaRPr>
          </a:p>
          <a:p>
            <a:pPr eaLnBrk="1" hangingPunct="1"/>
            <a:r>
              <a:rPr lang="zh-CN" altLang="en-US" sz="2800" dirty="0">
                <a:solidFill>
                  <a:srgbClr val="000000"/>
                </a:solidFill>
                <a:latin typeface="Times New Roman" panose="02020603050405020304" pitchFamily="18" charset="0"/>
              </a:rPr>
              <a:t>        当一个类的</a:t>
            </a:r>
            <a:r>
              <a:rPr lang="zh-CN" altLang="en-US" sz="2800" u="sng" dirty="0">
                <a:solidFill>
                  <a:srgbClr val="000000"/>
                </a:solidFill>
                <a:latin typeface="Times New Roman" panose="02020603050405020304" pitchFamily="18" charset="0"/>
              </a:rPr>
              <a:t>多个直接基类是从另一个共同基类派生而来</a:t>
            </a:r>
            <a:r>
              <a:rPr lang="zh-CN" altLang="en-US" sz="2800" dirty="0">
                <a:solidFill>
                  <a:srgbClr val="000000"/>
                </a:solidFill>
                <a:latin typeface="Times New Roman" panose="02020603050405020304" pitchFamily="18" charset="0"/>
              </a:rPr>
              <a:t>时</a:t>
            </a:r>
            <a:r>
              <a:rPr lang="en-US" altLang="zh-CN" sz="2800" dirty="0">
                <a:solidFill>
                  <a:srgbClr val="000000"/>
                </a:solidFill>
                <a:latin typeface="Times New Roman" panose="02020603050405020304" pitchFamily="18" charset="0"/>
              </a:rPr>
              <a:t>, </a:t>
            </a:r>
            <a:r>
              <a:rPr lang="zh-CN" altLang="en-US" sz="2800" dirty="0">
                <a:solidFill>
                  <a:srgbClr val="000000"/>
                </a:solidFill>
                <a:latin typeface="Times New Roman" panose="02020603050405020304" pitchFamily="18" charset="0"/>
              </a:rPr>
              <a:t>这些直接基类中从上一级基类继承来的</a:t>
            </a:r>
            <a:r>
              <a:rPr lang="zh-CN" altLang="en-US" sz="2800" u="sng" dirty="0">
                <a:solidFill>
                  <a:srgbClr val="000000"/>
                </a:solidFill>
                <a:latin typeface="Times New Roman" panose="02020603050405020304" pitchFamily="18" charset="0"/>
              </a:rPr>
              <a:t>成员就有相同的名称</a:t>
            </a:r>
            <a:r>
              <a:rPr lang="en-US" altLang="zh-CN" sz="2800" dirty="0">
                <a:solidFill>
                  <a:srgbClr val="000000"/>
                </a:solidFill>
                <a:latin typeface="Times New Roman" panose="02020603050405020304" pitchFamily="18" charset="0"/>
              </a:rPr>
              <a:t>. </a:t>
            </a:r>
            <a:r>
              <a:rPr lang="zh-CN" altLang="en-US" sz="2800" dirty="0">
                <a:solidFill>
                  <a:srgbClr val="000000"/>
                </a:solidFill>
                <a:latin typeface="Times New Roman" panose="02020603050405020304" pitchFamily="18" charset="0"/>
              </a:rPr>
              <a:t>那么在派生类对象中</a:t>
            </a:r>
            <a:r>
              <a:rPr lang="en-US" altLang="zh-CN" sz="2800" dirty="0">
                <a:solidFill>
                  <a:srgbClr val="000000"/>
                </a:solidFill>
                <a:latin typeface="Times New Roman" panose="02020603050405020304" pitchFamily="18" charset="0"/>
              </a:rPr>
              <a:t>, </a:t>
            </a:r>
            <a:r>
              <a:rPr lang="zh-CN" altLang="en-US" sz="2800" dirty="0">
                <a:solidFill>
                  <a:srgbClr val="000000"/>
                </a:solidFill>
                <a:latin typeface="Times New Roman" panose="02020603050405020304" pitchFamily="18" charset="0"/>
              </a:rPr>
              <a:t>就</a:t>
            </a:r>
            <a:r>
              <a:rPr lang="zh-CN" altLang="en-US" sz="2800" u="sng" dirty="0">
                <a:solidFill>
                  <a:srgbClr val="000000"/>
                </a:solidFill>
                <a:latin typeface="Times New Roman" panose="02020603050405020304" pitchFamily="18" charset="0"/>
              </a:rPr>
              <a:t>存在如何对这些具有相同名称的成员进行分辨的问题</a:t>
            </a:r>
            <a:r>
              <a:rPr lang="en-US" altLang="zh-CN" sz="2800" dirty="0">
                <a:solidFill>
                  <a:srgbClr val="000000"/>
                </a:solidFill>
                <a:latin typeface="Times New Roman" panose="02020603050405020304" pitchFamily="18" charset="0"/>
              </a:rPr>
              <a:t>.</a:t>
            </a:r>
            <a:r>
              <a:rPr lang="en-US" altLang="zh-CN" sz="2800" b="0" dirty="0">
                <a:solidFill>
                  <a:srgbClr val="000000"/>
                </a:solidFill>
                <a:latin typeface="Times New Roman" panose="02020603050405020304" pitchFamily="18" charset="0"/>
              </a:rPr>
              <a:t>    </a:t>
            </a:r>
            <a:endParaRPr lang="en-US" altLang="zh-CN" sz="2800" dirty="0">
              <a:latin typeface="Times New Roman" panose="02020603050405020304" pitchFamily="18" charset="0"/>
            </a:endParaRPr>
          </a:p>
        </p:txBody>
      </p:sp>
      <p:pic>
        <p:nvPicPr>
          <p:cNvPr id="53252" name="图片 1"/>
          <p:cNvPicPr>
            <a:picLocks noChangeAspect="1"/>
          </p:cNvPicPr>
          <p:nvPr/>
        </p:nvPicPr>
        <p:blipFill>
          <a:blip r:embed="rId1"/>
          <a:stretch>
            <a:fillRect/>
          </a:stretch>
        </p:blipFill>
        <p:spPr>
          <a:xfrm>
            <a:off x="4583113" y="4508500"/>
            <a:ext cx="2019300" cy="1871663"/>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p:nvPr/>
        </p:nvSpPr>
        <p:spPr>
          <a:xfrm>
            <a:off x="1828800" y="304800"/>
            <a:ext cx="8382000" cy="6432550"/>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266700" eaLnBrk="1" hangingPunct="1">
              <a:spcBef>
                <a:spcPct val="0"/>
              </a:spcBef>
              <a:buClrTx/>
              <a:buSzTx/>
              <a:buFontTx/>
              <a:buNone/>
            </a:pPr>
            <a:r>
              <a:rPr lang="zh-CN" altLang="en-US" sz="2800" b="1" dirty="0">
                <a:solidFill>
                  <a:srgbClr val="000000"/>
                </a:solidFill>
              </a:rPr>
              <a:t>例</a:t>
            </a:r>
            <a:r>
              <a:rPr lang="en-US" altLang="zh-CN" sz="2800" b="1" dirty="0">
                <a:solidFill>
                  <a:srgbClr val="000000"/>
                </a:solidFill>
              </a:rPr>
              <a:t>10.15</a:t>
            </a:r>
            <a:r>
              <a:rPr lang="zh-CN" altLang="en-US" sz="2800" b="1" dirty="0">
                <a:solidFill>
                  <a:srgbClr val="000000"/>
                </a:solidFill>
              </a:rPr>
              <a:t>虚基类的引例。 </a:t>
            </a:r>
            <a:endParaRPr lang="en-US" altLang="zh-CN" sz="2800" b="1" dirty="0">
              <a:solidFill>
                <a:srgbClr val="000000"/>
              </a:solidFill>
            </a:endParaRPr>
          </a:p>
          <a:p>
            <a:pPr marL="0" lvl="0" indent="266700" algn="just">
              <a:spcBef>
                <a:spcPct val="0"/>
              </a:spcBef>
              <a:buClrTx/>
              <a:buSzTx/>
              <a:buFontTx/>
              <a:buNone/>
            </a:pP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#include &lt;iostream&gt;   </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class base {</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public:</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a:t>
            </a:r>
            <a:r>
              <a:rPr lang="en-US" altLang="zh-CN" sz="2400" b="1" dirty="0">
                <a:solidFill>
                  <a:srgbClr val="CC0000"/>
                </a:solidFill>
              </a:rPr>
              <a:t>base(){ a=5; cout&lt;&lt;"base a="&lt;&lt;a&lt;&lt;endl;  }</a:t>
            </a:r>
            <a:r>
              <a:rPr lang="en-US" altLang="zh-CN" sz="2400" b="1" dirty="0">
                <a:solidFill>
                  <a:srgbClr val="000000"/>
                </a:solidFill>
              </a:rPr>
              <a:t>  </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protected:</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a:t>
            </a:r>
            <a:r>
              <a:rPr lang="en-US" altLang="zh-CN" sz="2400" b="1" dirty="0">
                <a:solidFill>
                  <a:srgbClr val="CC0000"/>
                </a:solidFill>
              </a:rPr>
              <a:t>int a</a:t>
            </a:r>
            <a:r>
              <a:rPr lang="en-US" altLang="zh-CN" sz="2400" b="1" dirty="0">
                <a:solidFill>
                  <a:srgbClr val="000000"/>
                </a:solidFill>
              </a:rPr>
              <a:t>;  </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class  base1:public base{</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public:</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a:t>
            </a:r>
            <a:r>
              <a:rPr lang="en-US" altLang="zh-CN" sz="2400" b="1" dirty="0">
                <a:solidFill>
                  <a:srgbClr val="CC0000"/>
                </a:solidFill>
              </a:rPr>
              <a:t>base1() { a=a+10; cout&lt;&lt;"base1 a="&lt;&lt;a&lt;&lt;endl; }</a:t>
            </a:r>
            <a:r>
              <a:rPr lang="en-US" altLang="zh-CN" sz="2400" b="1" dirty="0">
                <a:solidFill>
                  <a:srgbClr val="000000"/>
                </a:solidFill>
              </a:rPr>
              <a:t> </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class base2:public base{</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public:</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a:t>
            </a:r>
            <a:r>
              <a:rPr lang="en-US" altLang="zh-CN" sz="2400" b="1" dirty="0">
                <a:solidFill>
                  <a:srgbClr val="CC0000"/>
                </a:solidFill>
              </a:rPr>
              <a:t>base2()  {a=a+20; cout&lt;&lt;"base2 a="&lt;&lt;a&lt;&lt;endl;}</a:t>
            </a:r>
            <a:r>
              <a:rPr lang="en-US" altLang="zh-CN" sz="2400" b="1" dirty="0">
                <a:solidFill>
                  <a:srgbClr val="000000"/>
                </a:solidFill>
              </a:rPr>
              <a:t> </a:t>
            </a:r>
            <a:endParaRPr lang="en-US" altLang="zh-CN" sz="2400" b="1" dirty="0">
              <a:solidFill>
                <a:srgbClr val="000000"/>
              </a:solidFill>
            </a:endParaRPr>
          </a:p>
          <a:p>
            <a:pPr marL="0" lvl="0" indent="266700">
              <a:spcBef>
                <a:spcPct val="0"/>
              </a:spcBef>
              <a:buClrTx/>
              <a:buSzTx/>
              <a:buFontTx/>
              <a:buNone/>
            </a:pPr>
            <a:r>
              <a:rPr lang="en-US" altLang="zh-CN" sz="2400" b="1" dirty="0">
                <a:solidFill>
                  <a:srgbClr val="000000"/>
                </a:solidFill>
              </a:rPr>
              <a:t>}; </a:t>
            </a:r>
            <a:endParaRPr lang="en-US" altLang="zh-CN" sz="2400" b="1" dirty="0">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p:nvPr/>
        </p:nvSpPr>
        <p:spPr>
          <a:xfrm>
            <a:off x="1905000" y="369888"/>
            <a:ext cx="8153400" cy="6370637"/>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266700" algn="just" eaLnBrk="1" hangingPunct="1">
              <a:spcBef>
                <a:spcPct val="0"/>
              </a:spcBef>
              <a:buClrTx/>
              <a:buSzTx/>
              <a:buFontTx/>
              <a:buNone/>
            </a:pPr>
            <a:r>
              <a:rPr lang="en-US" altLang="zh-CN" sz="2400" b="1" dirty="0">
                <a:solidFill>
                  <a:srgbClr val="000000"/>
                </a:solidFill>
              </a:rPr>
              <a:t>class derived:public base1,public base2{</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public:</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derived()</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  cout&lt;&lt;"base1::a="&lt;&lt;base1::a&lt;&lt;endl;</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cout&lt;&lt;"base2::a="&lt;&lt;base2::a&lt;&lt;endl;</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CC0000"/>
                </a:solidFill>
              </a:rPr>
              <a:t>            //</a:t>
            </a:r>
            <a:r>
              <a:rPr lang="en-US" altLang="zh-CN" sz="2400" b="1" dirty="0">
                <a:solidFill>
                  <a:srgbClr val="6600CC"/>
                </a:solidFill>
              </a:rPr>
              <a:t>cout&lt;&lt;“derived a="&lt;&lt;a &lt;&lt;endl;  </a:t>
            </a:r>
            <a:r>
              <a:rPr lang="en-US" altLang="zh-CN" sz="2400" b="1" dirty="0">
                <a:solidFill>
                  <a:srgbClr val="000000"/>
                </a:solidFill>
              </a:rPr>
              <a:t>//</a:t>
            </a:r>
            <a:r>
              <a:rPr lang="zh-CN" altLang="en-US" sz="1800" b="1" dirty="0">
                <a:solidFill>
                  <a:srgbClr val="000000"/>
                </a:solidFill>
              </a:rPr>
              <a:t>二义性</a:t>
            </a:r>
            <a:endParaRPr lang="zh-CN" altLang="en-US" sz="2400" b="1" dirty="0">
              <a:solidFill>
                <a:srgbClr val="000000"/>
              </a:solidFill>
            </a:endParaRPr>
          </a:p>
          <a:p>
            <a:pPr marL="0" lvl="0" indent="266700" algn="just">
              <a:spcBef>
                <a:spcPct val="0"/>
              </a:spcBef>
              <a:buClrTx/>
              <a:buSzTx/>
              <a:buFontTx/>
              <a:buNone/>
            </a:pPr>
            <a:r>
              <a:rPr lang="zh-CN" altLang="en-US" sz="2400" b="1" dirty="0">
                <a:solidFill>
                  <a:srgbClr val="000000"/>
                </a:solidFill>
              </a:rPr>
              <a:t>        </a:t>
            </a:r>
            <a:r>
              <a:rPr lang="en-US" altLang="zh-CN" sz="2400" b="1" dirty="0">
                <a:solidFill>
                  <a:srgbClr val="000000"/>
                </a:solidFill>
              </a:rPr>
              <a:t>}   };</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main()</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derived  obj;</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return  0;  } </a:t>
            </a:r>
            <a:endParaRPr lang="en-US" altLang="zh-CN" sz="2400" b="1" dirty="0">
              <a:solidFill>
                <a:srgbClr val="000000"/>
              </a:solidFill>
            </a:endParaRPr>
          </a:p>
          <a:p>
            <a:pPr marL="0" lvl="0" indent="266700" algn="just">
              <a:spcBef>
                <a:spcPct val="0"/>
              </a:spcBef>
              <a:buClrTx/>
              <a:buSzTx/>
              <a:buFontTx/>
              <a:buNone/>
            </a:pPr>
            <a:r>
              <a:rPr lang="zh-CN" altLang="en-US" sz="2400" b="1" dirty="0">
                <a:solidFill>
                  <a:srgbClr val="000000"/>
                </a:solidFill>
              </a:rPr>
              <a:t>程序运行结果如下：</a:t>
            </a:r>
            <a:endParaRPr lang="zh-CN" altLang="en-US" sz="2400" b="1" dirty="0">
              <a:solidFill>
                <a:srgbClr val="000000"/>
              </a:solidFill>
            </a:endParaRPr>
          </a:p>
          <a:p>
            <a:pPr marL="0" lvl="0" indent="266700" algn="just">
              <a:spcBef>
                <a:spcPct val="0"/>
              </a:spcBef>
              <a:buClrTx/>
              <a:buSzTx/>
              <a:buFontTx/>
              <a:buNone/>
            </a:pPr>
            <a:r>
              <a:rPr lang="zh-CN" altLang="en-US" sz="2400" b="1" dirty="0">
                <a:solidFill>
                  <a:srgbClr val="CC0000"/>
                </a:solidFill>
              </a:rPr>
              <a:t>     </a:t>
            </a:r>
            <a:r>
              <a:rPr lang="en-US" altLang="zh-CN" sz="2400" b="1" dirty="0">
                <a:solidFill>
                  <a:srgbClr val="CC0000"/>
                </a:solidFill>
              </a:rPr>
              <a:t>base a=5</a:t>
            </a:r>
            <a:endParaRPr lang="en-US" altLang="zh-CN" sz="2400" b="1" dirty="0">
              <a:solidFill>
                <a:srgbClr val="CC0000"/>
              </a:solidFill>
            </a:endParaRPr>
          </a:p>
          <a:p>
            <a:pPr marL="0" lvl="0" indent="266700" algn="just">
              <a:spcBef>
                <a:spcPct val="0"/>
              </a:spcBef>
              <a:buClrTx/>
              <a:buSzTx/>
              <a:buFontTx/>
              <a:buNone/>
            </a:pPr>
            <a:r>
              <a:rPr lang="en-US" altLang="zh-CN" sz="2400" b="1" dirty="0">
                <a:solidFill>
                  <a:srgbClr val="CC0000"/>
                </a:solidFill>
              </a:rPr>
              <a:t>     base1 a=15</a:t>
            </a:r>
            <a:endParaRPr lang="en-US" altLang="zh-CN" sz="2400" b="1" dirty="0">
              <a:solidFill>
                <a:srgbClr val="CC0000"/>
              </a:solidFill>
            </a:endParaRPr>
          </a:p>
          <a:p>
            <a:pPr marL="0" lvl="0" indent="266700" algn="just">
              <a:spcBef>
                <a:spcPct val="0"/>
              </a:spcBef>
              <a:buClrTx/>
              <a:buSzTx/>
              <a:buFontTx/>
              <a:buNone/>
            </a:pPr>
            <a:r>
              <a:rPr lang="en-US" altLang="zh-CN" sz="2400" b="1" dirty="0">
                <a:solidFill>
                  <a:srgbClr val="CC0000"/>
                </a:solidFill>
              </a:rPr>
              <a:t>     base a=5</a:t>
            </a:r>
            <a:endParaRPr lang="en-US" altLang="zh-CN" sz="2400" b="1" dirty="0">
              <a:solidFill>
                <a:srgbClr val="CC0000"/>
              </a:solidFill>
            </a:endParaRPr>
          </a:p>
          <a:p>
            <a:pPr marL="0" lvl="0" indent="266700" algn="just">
              <a:spcBef>
                <a:spcPct val="0"/>
              </a:spcBef>
              <a:buClrTx/>
              <a:buSzTx/>
              <a:buFontTx/>
              <a:buNone/>
            </a:pPr>
            <a:r>
              <a:rPr lang="en-US" altLang="zh-CN" sz="2400" b="1" dirty="0">
                <a:solidFill>
                  <a:srgbClr val="CC0000"/>
                </a:solidFill>
              </a:rPr>
              <a:t>     base2 a=25</a:t>
            </a:r>
            <a:endParaRPr lang="en-US" altLang="zh-CN" sz="2400" b="1" dirty="0">
              <a:solidFill>
                <a:srgbClr val="CC0000"/>
              </a:solidFill>
            </a:endParaRPr>
          </a:p>
          <a:p>
            <a:pPr marL="0" lvl="0" indent="266700" algn="just">
              <a:spcBef>
                <a:spcPct val="0"/>
              </a:spcBef>
              <a:buClrTx/>
              <a:buSzTx/>
              <a:buFontTx/>
              <a:buNone/>
            </a:pPr>
            <a:r>
              <a:rPr lang="en-US" altLang="zh-CN" sz="2400" b="1" dirty="0">
                <a:solidFill>
                  <a:srgbClr val="CC0000"/>
                </a:solidFill>
              </a:rPr>
              <a:t>     base1::a=15</a:t>
            </a:r>
            <a:endParaRPr lang="en-US" altLang="zh-CN" sz="2400" b="1" dirty="0">
              <a:solidFill>
                <a:srgbClr val="CC0000"/>
              </a:solidFill>
            </a:endParaRPr>
          </a:p>
          <a:p>
            <a:pPr marL="0" lvl="0" indent="266700">
              <a:spcBef>
                <a:spcPct val="0"/>
              </a:spcBef>
              <a:buClrTx/>
              <a:buSzTx/>
              <a:buFontTx/>
              <a:buNone/>
            </a:pPr>
            <a:r>
              <a:rPr lang="en-US" altLang="zh-CN" sz="2400" b="1" dirty="0">
                <a:solidFill>
                  <a:srgbClr val="CC0000"/>
                </a:solidFill>
              </a:rPr>
              <a:t>     base2::a=25 </a:t>
            </a:r>
            <a:endParaRPr lang="en-US" altLang="zh-CN" sz="2400" b="1" dirty="0">
              <a:solidFill>
                <a:srgbClr val="CC0000"/>
              </a:solidFill>
            </a:endParaRPr>
          </a:p>
        </p:txBody>
      </p:sp>
      <p:grpSp>
        <p:nvGrpSpPr>
          <p:cNvPr id="55299" name="Group 18"/>
          <p:cNvGrpSpPr/>
          <p:nvPr/>
        </p:nvGrpSpPr>
        <p:grpSpPr>
          <a:xfrm>
            <a:off x="6494463" y="3284538"/>
            <a:ext cx="2881312" cy="2952750"/>
            <a:chOff x="3131" y="2069"/>
            <a:chExt cx="1815" cy="1860"/>
          </a:xfrm>
        </p:grpSpPr>
        <p:grpSp>
          <p:nvGrpSpPr>
            <p:cNvPr id="55300" name="Group 16"/>
            <p:cNvGrpSpPr/>
            <p:nvPr/>
          </p:nvGrpSpPr>
          <p:grpSpPr>
            <a:xfrm>
              <a:off x="3131" y="2069"/>
              <a:ext cx="1654" cy="1497"/>
              <a:chOff x="3131" y="2069"/>
              <a:chExt cx="1654" cy="1497"/>
            </a:xfrm>
          </p:grpSpPr>
          <p:sp>
            <p:nvSpPr>
              <p:cNvPr id="55302" name="Text Box 7"/>
              <p:cNvSpPr txBox="1"/>
              <p:nvPr/>
            </p:nvSpPr>
            <p:spPr>
              <a:xfrm>
                <a:off x="3403" y="2705"/>
                <a:ext cx="581" cy="294"/>
              </a:xfrm>
              <a:prstGeom prst="rect">
                <a:avLst/>
              </a:prstGeom>
              <a:solidFill>
                <a:schemeClr val="folHlink"/>
              </a:solidFill>
              <a:ln w="9525" cap="flat" cmpd="sng">
                <a:solidFill>
                  <a:srgbClr val="6600CC"/>
                </a:solidFill>
                <a:prstDash val="solid"/>
                <a:miter/>
                <a:headEnd type="none" w="med" len="med"/>
                <a:tailEnd type="none" w="med" len="med"/>
              </a:ln>
            </p:spPr>
            <p:txBody>
              <a:bodyPr wrap="none">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2400" b="1" dirty="0">
                    <a:solidFill>
                      <a:srgbClr val="000000"/>
                    </a:solidFill>
                  </a:rPr>
                  <a:t>base1</a:t>
                </a:r>
                <a:endParaRPr lang="en-US" altLang="zh-CN" sz="2400" b="1" dirty="0">
                  <a:solidFill>
                    <a:srgbClr val="000000"/>
                  </a:solidFill>
                </a:endParaRPr>
              </a:p>
            </p:txBody>
          </p:sp>
          <p:sp>
            <p:nvSpPr>
              <p:cNvPr id="55303" name="Text Box 8"/>
              <p:cNvSpPr txBox="1"/>
              <p:nvPr/>
            </p:nvSpPr>
            <p:spPr>
              <a:xfrm>
                <a:off x="4071" y="2692"/>
                <a:ext cx="581" cy="294"/>
              </a:xfrm>
              <a:prstGeom prst="rect">
                <a:avLst/>
              </a:prstGeom>
              <a:solidFill>
                <a:schemeClr val="folHlink"/>
              </a:solidFill>
              <a:ln w="9525" cap="flat" cmpd="sng">
                <a:solidFill>
                  <a:srgbClr val="6600CC"/>
                </a:solidFill>
                <a:prstDash val="solid"/>
                <a:miter/>
                <a:headEnd type="none" w="med" len="med"/>
                <a:tailEnd type="none" w="med" len="med"/>
              </a:ln>
            </p:spPr>
            <p:txBody>
              <a:bodyPr wrap="none">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2400" b="1" dirty="0">
                    <a:solidFill>
                      <a:srgbClr val="000000"/>
                    </a:solidFill>
                  </a:rPr>
                  <a:t>base2</a:t>
                </a:r>
                <a:endParaRPr lang="en-US" altLang="zh-CN" sz="2400" b="1" dirty="0">
                  <a:solidFill>
                    <a:srgbClr val="000000"/>
                  </a:solidFill>
                </a:endParaRPr>
              </a:p>
            </p:txBody>
          </p:sp>
          <p:sp>
            <p:nvSpPr>
              <p:cNvPr id="55304" name="Text Box 9"/>
              <p:cNvSpPr txBox="1"/>
              <p:nvPr/>
            </p:nvSpPr>
            <p:spPr>
              <a:xfrm>
                <a:off x="3131" y="2093"/>
                <a:ext cx="485" cy="294"/>
              </a:xfrm>
              <a:prstGeom prst="rect">
                <a:avLst/>
              </a:prstGeom>
              <a:solidFill>
                <a:schemeClr val="folHlink"/>
              </a:solidFill>
              <a:ln w="9525" cap="flat" cmpd="sng">
                <a:solidFill>
                  <a:srgbClr val="6600CC"/>
                </a:solidFill>
                <a:prstDash val="solid"/>
                <a:miter/>
                <a:headEnd type="none" w="med" len="med"/>
                <a:tailEnd type="none" w="med" len="med"/>
              </a:ln>
            </p:spPr>
            <p:txBody>
              <a:bodyPr wrap="none">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2400" b="1" dirty="0">
                    <a:solidFill>
                      <a:srgbClr val="000000"/>
                    </a:solidFill>
                  </a:rPr>
                  <a:t>base</a:t>
                </a:r>
                <a:endParaRPr lang="en-US" altLang="zh-CN" sz="2400" b="1" dirty="0">
                  <a:solidFill>
                    <a:srgbClr val="000000"/>
                  </a:solidFill>
                </a:endParaRPr>
              </a:p>
            </p:txBody>
          </p:sp>
          <p:sp>
            <p:nvSpPr>
              <p:cNvPr id="55305" name="Text Box 10"/>
              <p:cNvSpPr txBox="1"/>
              <p:nvPr/>
            </p:nvSpPr>
            <p:spPr>
              <a:xfrm>
                <a:off x="4300" y="2069"/>
                <a:ext cx="485" cy="294"/>
              </a:xfrm>
              <a:prstGeom prst="rect">
                <a:avLst/>
              </a:prstGeom>
              <a:solidFill>
                <a:schemeClr val="folHlink"/>
              </a:solidFill>
              <a:ln w="9525" cap="flat" cmpd="sng">
                <a:solidFill>
                  <a:srgbClr val="6600CC"/>
                </a:solidFill>
                <a:prstDash val="solid"/>
                <a:miter/>
                <a:headEnd type="none" w="med" len="med"/>
                <a:tailEnd type="none" w="med" len="med"/>
              </a:ln>
            </p:spPr>
            <p:txBody>
              <a:bodyPr wrap="none">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2400" b="1" dirty="0">
                    <a:solidFill>
                      <a:srgbClr val="000000"/>
                    </a:solidFill>
                  </a:rPr>
                  <a:t>base</a:t>
                </a:r>
                <a:endParaRPr lang="en-US" altLang="zh-CN" sz="2400" b="1" dirty="0">
                  <a:solidFill>
                    <a:srgbClr val="000000"/>
                  </a:solidFill>
                </a:endParaRPr>
              </a:p>
            </p:txBody>
          </p:sp>
          <p:sp>
            <p:nvSpPr>
              <p:cNvPr id="55306" name="Text Box 11"/>
              <p:cNvSpPr txBox="1"/>
              <p:nvPr/>
            </p:nvSpPr>
            <p:spPr>
              <a:xfrm>
                <a:off x="3675" y="3272"/>
                <a:ext cx="740" cy="294"/>
              </a:xfrm>
              <a:prstGeom prst="rect">
                <a:avLst/>
              </a:prstGeom>
              <a:solidFill>
                <a:schemeClr val="folHlink"/>
              </a:solidFill>
              <a:ln w="9525" cap="flat" cmpd="sng">
                <a:solidFill>
                  <a:srgbClr val="6600CC"/>
                </a:solidFill>
                <a:prstDash val="solid"/>
                <a:miter/>
                <a:headEnd type="none" w="med" len="med"/>
                <a:tailEnd type="none" w="med" len="med"/>
              </a:ln>
            </p:spPr>
            <p:txBody>
              <a:bodyPr wrap="none">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2400" b="1" dirty="0">
                    <a:solidFill>
                      <a:srgbClr val="000000"/>
                    </a:solidFill>
                  </a:rPr>
                  <a:t>derived</a:t>
                </a:r>
                <a:endParaRPr lang="en-US" altLang="zh-CN" sz="2400" b="1" dirty="0">
                  <a:solidFill>
                    <a:srgbClr val="000000"/>
                  </a:solidFill>
                </a:endParaRPr>
              </a:p>
            </p:txBody>
          </p:sp>
          <p:sp>
            <p:nvSpPr>
              <p:cNvPr id="55307" name="Line 12"/>
              <p:cNvSpPr/>
              <p:nvPr/>
            </p:nvSpPr>
            <p:spPr>
              <a:xfrm flipV="1">
                <a:off x="4105" y="2976"/>
                <a:ext cx="227" cy="318"/>
              </a:xfrm>
              <a:prstGeom prst="line">
                <a:avLst/>
              </a:prstGeom>
              <a:ln w="38100" cap="flat" cmpd="sng">
                <a:solidFill>
                  <a:srgbClr val="000000"/>
                </a:solidFill>
                <a:prstDash val="solid"/>
                <a:miter/>
                <a:headEnd type="none" w="med" len="med"/>
                <a:tailEnd type="triangle" w="med" len="med"/>
              </a:ln>
            </p:spPr>
          </p:sp>
          <p:sp>
            <p:nvSpPr>
              <p:cNvPr id="55308" name="Line 13"/>
              <p:cNvSpPr/>
              <p:nvPr/>
            </p:nvSpPr>
            <p:spPr>
              <a:xfrm flipV="1">
                <a:off x="4377" y="2386"/>
                <a:ext cx="227" cy="318"/>
              </a:xfrm>
              <a:prstGeom prst="line">
                <a:avLst/>
              </a:prstGeom>
              <a:ln w="38100" cap="flat" cmpd="sng">
                <a:solidFill>
                  <a:srgbClr val="000000"/>
                </a:solidFill>
                <a:prstDash val="solid"/>
                <a:miter/>
                <a:headEnd type="none" w="med" len="med"/>
                <a:tailEnd type="triangle" w="med" len="med"/>
              </a:ln>
            </p:spPr>
          </p:sp>
          <p:sp>
            <p:nvSpPr>
              <p:cNvPr id="55309" name="Line 14"/>
              <p:cNvSpPr/>
              <p:nvPr/>
            </p:nvSpPr>
            <p:spPr>
              <a:xfrm flipH="1" flipV="1">
                <a:off x="3787" y="3022"/>
                <a:ext cx="227" cy="272"/>
              </a:xfrm>
              <a:prstGeom prst="line">
                <a:avLst/>
              </a:prstGeom>
              <a:ln w="38100" cap="flat" cmpd="sng">
                <a:solidFill>
                  <a:srgbClr val="000000"/>
                </a:solidFill>
                <a:prstDash val="solid"/>
                <a:miter/>
                <a:headEnd type="none" w="med" len="med"/>
                <a:tailEnd type="triangle" w="med" len="med"/>
              </a:ln>
            </p:spPr>
          </p:sp>
          <p:sp>
            <p:nvSpPr>
              <p:cNvPr id="55310" name="Line 15"/>
              <p:cNvSpPr/>
              <p:nvPr/>
            </p:nvSpPr>
            <p:spPr>
              <a:xfrm flipH="1" flipV="1">
                <a:off x="3424" y="2432"/>
                <a:ext cx="227" cy="272"/>
              </a:xfrm>
              <a:prstGeom prst="line">
                <a:avLst/>
              </a:prstGeom>
              <a:ln w="38100" cap="flat" cmpd="sng">
                <a:solidFill>
                  <a:srgbClr val="000000"/>
                </a:solidFill>
                <a:prstDash val="solid"/>
                <a:miter/>
                <a:headEnd type="none" w="med" len="med"/>
                <a:tailEnd type="triangle" w="med" len="med"/>
              </a:ln>
            </p:spPr>
          </p:sp>
        </p:grpSp>
        <p:sp>
          <p:nvSpPr>
            <p:cNvPr id="55301" name="Text Box 17"/>
            <p:cNvSpPr txBox="1"/>
            <p:nvPr/>
          </p:nvSpPr>
          <p:spPr>
            <a:xfrm>
              <a:off x="3152" y="3698"/>
              <a:ext cx="1794" cy="231"/>
            </a:xfrm>
            <a:prstGeom prst="rect">
              <a:avLst/>
            </a:prstGeom>
            <a:noFill/>
            <a:ln w="9525">
              <a:noFill/>
            </a:ln>
          </p:spPr>
          <p:txBody>
            <a:bodyPr wrap="none">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sz="1800" b="1" dirty="0">
                  <a:solidFill>
                    <a:srgbClr val="6600CC"/>
                  </a:solidFill>
                </a:rPr>
                <a:t>图</a:t>
              </a:r>
              <a:r>
                <a:rPr lang="en-US" altLang="zh-CN" sz="1800" b="1" dirty="0">
                  <a:solidFill>
                    <a:srgbClr val="6600CC"/>
                  </a:solidFill>
                </a:rPr>
                <a:t>8-3 </a:t>
              </a:r>
              <a:r>
                <a:rPr lang="zh-CN" altLang="en-US" sz="1800" b="1" dirty="0">
                  <a:solidFill>
                    <a:srgbClr val="6600CC"/>
                  </a:solidFill>
                </a:rPr>
                <a:t>非虚基类的类层次图</a:t>
              </a:r>
              <a:endParaRPr lang="zh-CN" altLang="en-US" sz="1800" b="1" dirty="0">
                <a:solidFill>
                  <a:srgbClr val="6600CC"/>
                </a:solidFill>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p:nvPr>
        </p:nvSpPr>
        <p:spPr>
          <a:ln/>
        </p:spPr>
        <p:txBody>
          <a:bodyPr vert="horz" wrap="square" lIns="91440" tIns="45720" rIns="91440" bIns="45720" anchor="b" anchorCtr="0"/>
          <a:p>
            <a:pPr eaLnBrk="1" hangingPunct="1"/>
            <a:r>
              <a:rPr lang="en-US" altLang="zh-CN" sz="3600" b="1" dirty="0">
                <a:solidFill>
                  <a:srgbClr val="6600CC"/>
                </a:solidFill>
              </a:rPr>
              <a:t>2. </a:t>
            </a:r>
            <a:r>
              <a:rPr lang="zh-CN" altLang="en-US" sz="3600" b="1" dirty="0">
                <a:solidFill>
                  <a:srgbClr val="6600CC"/>
                </a:solidFill>
              </a:rPr>
              <a:t>虚基类的声明</a:t>
            </a:r>
            <a:r>
              <a:rPr lang="zh-CN" altLang="en-US" dirty="0">
                <a:solidFill>
                  <a:srgbClr val="6600CC"/>
                </a:solidFill>
              </a:rPr>
              <a:t> </a:t>
            </a:r>
            <a:endParaRPr lang="zh-CN" altLang="en-US" dirty="0">
              <a:solidFill>
                <a:srgbClr val="6600CC"/>
              </a:solidFill>
            </a:endParaRPr>
          </a:p>
        </p:txBody>
      </p:sp>
      <p:sp>
        <p:nvSpPr>
          <p:cNvPr id="56323" name="Rectangle 3"/>
          <p:cNvSpPr>
            <a:spLocks noGrp="1"/>
          </p:cNvSpPr>
          <p:nvPr>
            <p:ph idx="1"/>
          </p:nvPr>
        </p:nvSpPr>
        <p:spPr>
          <a:xfrm>
            <a:off x="1127125" y="2128838"/>
            <a:ext cx="10225088" cy="3886200"/>
          </a:xfrm>
          <a:ln/>
        </p:spPr>
        <p:txBody>
          <a:bodyPr vert="horz" wrap="square" lIns="91440" tIns="45720" rIns="91440" bIns="45720" anchor="t" anchorCtr="0"/>
          <a:p>
            <a:pPr eaLnBrk="1" hangingPunct="1">
              <a:lnSpc>
                <a:spcPct val="80000"/>
              </a:lnSpc>
              <a:buNone/>
            </a:pPr>
            <a:r>
              <a:rPr lang="en-US" altLang="zh-CN" sz="2800" b="1" dirty="0">
                <a:solidFill>
                  <a:srgbClr val="000000"/>
                </a:solidFill>
              </a:rPr>
              <a:t>            </a:t>
            </a:r>
            <a:r>
              <a:rPr lang="zh-CN" altLang="en-US" sz="2800" b="1" u="sng" dirty="0">
                <a:solidFill>
                  <a:srgbClr val="000000"/>
                </a:solidFill>
              </a:rPr>
              <a:t>如果在上例中公共基类</a:t>
            </a:r>
            <a:r>
              <a:rPr lang="en-US" altLang="zh-CN" sz="2800" b="1" u="sng" dirty="0">
                <a:solidFill>
                  <a:srgbClr val="000000"/>
                </a:solidFill>
              </a:rPr>
              <a:t>base</a:t>
            </a:r>
            <a:r>
              <a:rPr lang="zh-CN" altLang="en-US" sz="2800" b="1" u="sng" dirty="0">
                <a:solidFill>
                  <a:srgbClr val="000000"/>
                </a:solidFill>
              </a:rPr>
              <a:t>只存在一个拷贝</a:t>
            </a:r>
            <a:r>
              <a:rPr lang="en-US" altLang="zh-CN" sz="2800" b="1" u="sng" dirty="0">
                <a:solidFill>
                  <a:srgbClr val="000000"/>
                </a:solidFill>
              </a:rPr>
              <a:t>, </a:t>
            </a:r>
            <a:r>
              <a:rPr lang="zh-CN" altLang="en-US" sz="2800" b="1" u="sng" dirty="0">
                <a:solidFill>
                  <a:srgbClr val="000000"/>
                </a:solidFill>
              </a:rPr>
              <a:t>那么对</a:t>
            </a:r>
            <a:r>
              <a:rPr lang="en-US" altLang="zh-CN" sz="2800" b="1" u="sng" dirty="0">
                <a:solidFill>
                  <a:srgbClr val="000000"/>
                </a:solidFill>
              </a:rPr>
              <a:t>a</a:t>
            </a:r>
            <a:r>
              <a:rPr lang="zh-CN" altLang="en-US" sz="2800" b="1" u="sng" dirty="0">
                <a:solidFill>
                  <a:srgbClr val="000000"/>
                </a:solidFill>
              </a:rPr>
              <a:t>的访问就不存在二义性</a:t>
            </a:r>
            <a:r>
              <a:rPr lang="en-US" altLang="zh-CN" sz="2800" b="1" dirty="0">
                <a:solidFill>
                  <a:srgbClr val="000000"/>
                </a:solidFill>
              </a:rPr>
              <a:t>. </a:t>
            </a:r>
            <a:r>
              <a:rPr lang="zh-CN" altLang="en-US" sz="2800" b="1" dirty="0">
                <a:solidFill>
                  <a:srgbClr val="000000"/>
                </a:solidFill>
              </a:rPr>
              <a:t>为了达到这一目的</a:t>
            </a:r>
            <a:r>
              <a:rPr lang="en-US" altLang="zh-CN" sz="2800" b="1" dirty="0">
                <a:solidFill>
                  <a:srgbClr val="000000"/>
                </a:solidFill>
              </a:rPr>
              <a:t>, </a:t>
            </a:r>
            <a:r>
              <a:rPr lang="zh-CN" altLang="en-US" sz="2800" b="1" u="sng" dirty="0">
                <a:solidFill>
                  <a:srgbClr val="000000"/>
                </a:solidFill>
              </a:rPr>
              <a:t>可在继承</a:t>
            </a:r>
            <a:r>
              <a:rPr lang="en-US" altLang="zh-CN" sz="2800" b="1" u="sng" dirty="0">
                <a:solidFill>
                  <a:srgbClr val="000000"/>
                </a:solidFill>
              </a:rPr>
              <a:t>base</a:t>
            </a:r>
            <a:r>
              <a:rPr lang="zh-CN" altLang="en-US" sz="2800" b="1" u="sng" dirty="0">
                <a:solidFill>
                  <a:srgbClr val="000000"/>
                </a:solidFill>
              </a:rPr>
              <a:t>时将</a:t>
            </a:r>
            <a:r>
              <a:rPr lang="en-US" altLang="zh-CN" sz="2800" b="1" u="sng" dirty="0">
                <a:solidFill>
                  <a:srgbClr val="000000"/>
                </a:solidFill>
              </a:rPr>
              <a:t>base</a:t>
            </a:r>
            <a:r>
              <a:rPr lang="zh-CN" altLang="en-US" sz="2800" b="1" u="sng" dirty="0">
                <a:solidFill>
                  <a:srgbClr val="000000"/>
                </a:solidFill>
              </a:rPr>
              <a:t>说明为虚基类</a:t>
            </a:r>
            <a:r>
              <a:rPr lang="en-US" altLang="zh-CN" sz="2800" b="1" dirty="0">
                <a:solidFill>
                  <a:srgbClr val="000000"/>
                </a:solidFill>
              </a:rPr>
              <a:t>.  </a:t>
            </a:r>
            <a:r>
              <a:rPr lang="zh-CN" altLang="en-US" sz="2800" b="1" dirty="0">
                <a:solidFill>
                  <a:srgbClr val="000000"/>
                </a:solidFill>
              </a:rPr>
              <a:t>虚基类的声明是在派生类的声明过程进行</a:t>
            </a:r>
            <a:r>
              <a:rPr lang="en-US" altLang="zh-CN" sz="2800" b="1" dirty="0">
                <a:solidFill>
                  <a:srgbClr val="000000"/>
                </a:solidFill>
              </a:rPr>
              <a:t>,   </a:t>
            </a:r>
            <a:r>
              <a:rPr lang="zh-CN" altLang="en-US" sz="2800" b="1" dirty="0">
                <a:solidFill>
                  <a:srgbClr val="000000"/>
                </a:solidFill>
              </a:rPr>
              <a:t>其语法形式如下</a:t>
            </a:r>
            <a:r>
              <a:rPr lang="en-US" altLang="zh-CN" sz="2800" b="1" dirty="0">
                <a:solidFill>
                  <a:srgbClr val="000000"/>
                </a:solidFill>
              </a:rPr>
              <a:t>:</a:t>
            </a:r>
            <a:endParaRPr lang="en-US" altLang="zh-CN" sz="2800" b="1" dirty="0">
              <a:solidFill>
                <a:srgbClr val="000000"/>
              </a:solidFill>
            </a:endParaRPr>
          </a:p>
          <a:p>
            <a:pPr eaLnBrk="1" hangingPunct="1">
              <a:lnSpc>
                <a:spcPct val="80000"/>
              </a:lnSpc>
              <a:buNone/>
            </a:pPr>
            <a:endParaRPr lang="en-US" altLang="zh-CN" sz="2800" b="1" dirty="0">
              <a:solidFill>
                <a:srgbClr val="CC0000"/>
              </a:solidFill>
            </a:endParaRPr>
          </a:p>
          <a:p>
            <a:pPr eaLnBrk="1" hangingPunct="1">
              <a:lnSpc>
                <a:spcPct val="80000"/>
              </a:lnSpc>
              <a:buNone/>
            </a:pPr>
            <a:r>
              <a:rPr lang="en-US" altLang="zh-CN" sz="2800" b="1" dirty="0">
                <a:solidFill>
                  <a:srgbClr val="CC0000"/>
                </a:solidFill>
              </a:rPr>
              <a:t>    class  </a:t>
            </a:r>
            <a:r>
              <a:rPr lang="zh-CN" altLang="en-US" sz="2800" b="1" dirty="0">
                <a:solidFill>
                  <a:srgbClr val="CC0000"/>
                </a:solidFill>
              </a:rPr>
              <a:t>派生类名</a:t>
            </a:r>
            <a:r>
              <a:rPr lang="en-US" altLang="zh-CN" sz="2800" b="1" dirty="0">
                <a:solidFill>
                  <a:srgbClr val="CC0000"/>
                </a:solidFill>
              </a:rPr>
              <a:t>:virtual  </a:t>
            </a:r>
            <a:r>
              <a:rPr lang="zh-CN" altLang="en-US" sz="2800" b="1" dirty="0">
                <a:solidFill>
                  <a:srgbClr val="CC0000"/>
                </a:solidFill>
              </a:rPr>
              <a:t>继承方式  类名</a:t>
            </a:r>
            <a:r>
              <a:rPr lang="en-US" altLang="zh-CN" sz="2800" b="1" dirty="0">
                <a:solidFill>
                  <a:srgbClr val="CC0000"/>
                </a:solidFill>
              </a:rPr>
              <a:t>{</a:t>
            </a:r>
            <a:endParaRPr lang="en-US" altLang="zh-CN" sz="2800" b="1" dirty="0">
              <a:solidFill>
                <a:srgbClr val="CC0000"/>
              </a:solidFill>
            </a:endParaRPr>
          </a:p>
          <a:p>
            <a:pPr eaLnBrk="1" hangingPunct="1">
              <a:lnSpc>
                <a:spcPct val="80000"/>
              </a:lnSpc>
              <a:buNone/>
            </a:pPr>
            <a:r>
              <a:rPr lang="en-US" altLang="zh-CN" sz="2800" b="1" dirty="0">
                <a:solidFill>
                  <a:srgbClr val="CC0000"/>
                </a:solidFill>
              </a:rPr>
              <a:t>              </a:t>
            </a:r>
            <a:r>
              <a:rPr lang="en-US" altLang="zh-CN" sz="2800" b="1" dirty="0">
                <a:solidFill>
                  <a:srgbClr val="000000"/>
                </a:solidFill>
              </a:rPr>
              <a:t>//…</a:t>
            </a:r>
            <a:endParaRPr lang="en-US" altLang="zh-CN" sz="2800" b="1" dirty="0">
              <a:solidFill>
                <a:srgbClr val="000000"/>
              </a:solidFill>
            </a:endParaRPr>
          </a:p>
          <a:p>
            <a:pPr eaLnBrk="1" hangingPunct="1">
              <a:lnSpc>
                <a:spcPct val="80000"/>
              </a:lnSpc>
              <a:buNone/>
            </a:pPr>
            <a:r>
              <a:rPr lang="en-US" altLang="zh-CN" sz="2800" b="1" dirty="0">
                <a:solidFill>
                  <a:srgbClr val="CC0000"/>
                </a:solidFill>
              </a:rPr>
              <a:t>     }</a:t>
            </a:r>
            <a:r>
              <a:rPr lang="en-US" altLang="zh-CN" sz="2800" dirty="0">
                <a:solidFill>
                  <a:srgbClr val="CC0000"/>
                </a:solidFill>
              </a:rPr>
              <a:t> </a:t>
            </a:r>
            <a:endParaRPr lang="en-US" altLang="zh-CN" sz="2800" dirty="0">
              <a:solidFill>
                <a:srgbClr val="CC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1026"/>
          <p:cNvSpPr/>
          <p:nvPr/>
        </p:nvSpPr>
        <p:spPr>
          <a:xfrm>
            <a:off x="2819400" y="609600"/>
            <a:ext cx="7162800" cy="914400"/>
          </a:xfrm>
          <a:prstGeom prst="rect">
            <a:avLst/>
          </a:prstGeom>
          <a:noFill/>
          <a:ln w="9525">
            <a:noFill/>
          </a:ln>
        </p:spPr>
        <p:txBody>
          <a:bodyPr lIns="92075" tIns="46038" rIns="92075" bIns="46038" anchor="b" anchorCtr="0"/>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b="1" dirty="0">
                <a:solidFill>
                  <a:srgbClr val="000000"/>
                </a:solidFill>
              </a:rPr>
              <a:t>继承与派生问题举例</a:t>
            </a:r>
            <a:r>
              <a:rPr lang="en-US" altLang="zh-CN" b="1" dirty="0">
                <a:solidFill>
                  <a:srgbClr val="000000"/>
                </a:solidFill>
              </a:rPr>
              <a:t>2:</a:t>
            </a:r>
            <a:endParaRPr lang="en-US" altLang="zh-CN" b="1" dirty="0">
              <a:solidFill>
                <a:srgbClr val="000000"/>
              </a:solidFill>
            </a:endParaRPr>
          </a:p>
        </p:txBody>
      </p:sp>
      <p:graphicFrame>
        <p:nvGraphicFramePr>
          <p:cNvPr id="9219" name="Object 1027"/>
          <p:cNvGraphicFramePr>
            <a:graphicFrameLocks noChangeAspect="1"/>
          </p:cNvGraphicFramePr>
          <p:nvPr/>
        </p:nvGraphicFramePr>
        <p:xfrm>
          <a:off x="3652838" y="1820863"/>
          <a:ext cx="4884737" cy="4664075"/>
        </p:xfrm>
        <a:graphic>
          <a:graphicData uri="http://schemas.openxmlformats.org/presentationml/2006/ole">
            <mc:AlternateContent xmlns:mc="http://schemas.openxmlformats.org/markup-compatibility/2006">
              <mc:Choice xmlns:v="urn:schemas-microsoft-com:vml" Requires="v">
                <p:oleObj spid="_x0000_s3076" name="" r:id="rId1" imgW="4069715" imgH="3890645" progId="OrgPlusWOPX.4">
                  <p:embed/>
                </p:oleObj>
              </mc:Choice>
              <mc:Fallback>
                <p:oleObj name="" r:id="rId1" imgW="4069715" imgH="3890645" progId="OrgPlusWOPX.4">
                  <p:embed/>
                  <p:pic>
                    <p:nvPicPr>
                      <p:cNvPr id="0" name="图片 3075"/>
                      <p:cNvPicPr/>
                      <p:nvPr/>
                    </p:nvPicPr>
                    <p:blipFill>
                      <a:blip r:embed="rId2"/>
                      <a:stretch>
                        <a:fillRect/>
                      </a:stretch>
                    </p:blipFill>
                    <p:spPr>
                      <a:xfrm>
                        <a:off x="3652838" y="1820863"/>
                        <a:ext cx="4884737" cy="4664075"/>
                      </a:xfrm>
                      <a:prstGeom prst="rect">
                        <a:avLst/>
                      </a:prstGeom>
                      <a:noFill/>
                      <a:ln w="38100">
                        <a:noFill/>
                        <a:miter/>
                      </a:ln>
                    </p:spPr>
                  </p:pic>
                </p:oleObj>
              </mc:Fallback>
            </mc:AlternateContent>
          </a:graphicData>
        </a:graphic>
      </p:graphicFrame>
      <p:sp>
        <p:nvSpPr>
          <p:cNvPr id="9220" name="Text Box 1029"/>
          <p:cNvSpPr txBox="1"/>
          <p:nvPr/>
        </p:nvSpPr>
        <p:spPr>
          <a:xfrm>
            <a:off x="5519738" y="3771900"/>
            <a:ext cx="1152525" cy="579438"/>
          </a:xfrm>
          <a:prstGeom prst="rect">
            <a:avLst/>
          </a:prstGeom>
          <a:solidFill>
            <a:srgbClr val="FF9900"/>
          </a:solidFill>
          <a:ln w="12700">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spcBef>
                <a:spcPct val="50000"/>
              </a:spcBef>
              <a:buClrTx/>
              <a:buSzTx/>
              <a:buFontTx/>
              <a:buNone/>
            </a:pPr>
            <a:r>
              <a:rPr lang="zh-CN" altLang="en-US" b="1" dirty="0">
                <a:solidFill>
                  <a:srgbClr val="000000"/>
                </a:solidFill>
              </a:rPr>
              <a:t>猫科</a:t>
            </a:r>
            <a:endParaRPr lang="zh-CN" altLang="en-US" b="1" dirty="0">
              <a:solidFill>
                <a:srgbClr val="000000"/>
              </a:solidFill>
            </a:endParaRPr>
          </a:p>
        </p:txBody>
      </p:sp>
      <p:sp>
        <p:nvSpPr>
          <p:cNvPr id="9221" name="Line 1030"/>
          <p:cNvSpPr/>
          <p:nvPr/>
        </p:nvSpPr>
        <p:spPr>
          <a:xfrm>
            <a:off x="4191000" y="3124200"/>
            <a:ext cx="3733800" cy="0"/>
          </a:xfrm>
          <a:prstGeom prst="line">
            <a:avLst/>
          </a:prstGeom>
          <a:ln w="38100" cap="flat" cmpd="sng">
            <a:solidFill>
              <a:srgbClr val="000000"/>
            </a:solidFill>
            <a:prstDash val="solid"/>
            <a:miter/>
            <a:headEnd type="none" w="med" len="med"/>
            <a:tailEnd type="none" w="med" len="med"/>
          </a:ln>
        </p:spPr>
      </p:sp>
      <p:sp>
        <p:nvSpPr>
          <p:cNvPr id="9222" name="Line 1031"/>
          <p:cNvSpPr/>
          <p:nvPr/>
        </p:nvSpPr>
        <p:spPr>
          <a:xfrm>
            <a:off x="4191000" y="3124200"/>
            <a:ext cx="0" cy="609600"/>
          </a:xfrm>
          <a:prstGeom prst="line">
            <a:avLst/>
          </a:prstGeom>
          <a:ln w="38100" cap="flat" cmpd="sng">
            <a:solidFill>
              <a:srgbClr val="000000"/>
            </a:solidFill>
            <a:prstDash val="solid"/>
            <a:miter/>
            <a:headEnd type="none" w="med" len="med"/>
            <a:tailEnd type="none" w="med" len="med"/>
          </a:ln>
        </p:spPr>
      </p:sp>
      <p:sp>
        <p:nvSpPr>
          <p:cNvPr id="9223" name="Line 1032"/>
          <p:cNvSpPr/>
          <p:nvPr/>
        </p:nvSpPr>
        <p:spPr>
          <a:xfrm>
            <a:off x="7924800" y="3124200"/>
            <a:ext cx="0" cy="609600"/>
          </a:xfrm>
          <a:prstGeom prst="line">
            <a:avLst/>
          </a:prstGeom>
          <a:ln w="38100" cap="flat" cmpd="sng">
            <a:solidFill>
              <a:srgbClr val="000000"/>
            </a:solidFill>
            <a:prstDash val="solid"/>
            <a:miter/>
            <a:headEnd type="none" w="med" len="med"/>
            <a:tailEnd type="none" w="med" len="med"/>
          </a:ln>
        </p:spPr>
      </p:sp>
      <p:sp>
        <p:nvSpPr>
          <p:cNvPr id="9224" name="Line 1033"/>
          <p:cNvSpPr/>
          <p:nvPr/>
        </p:nvSpPr>
        <p:spPr>
          <a:xfrm>
            <a:off x="6096000" y="2743200"/>
            <a:ext cx="0" cy="990600"/>
          </a:xfrm>
          <a:prstGeom prst="line">
            <a:avLst/>
          </a:prstGeom>
          <a:ln w="38100" cap="flat" cmpd="sng">
            <a:solidFill>
              <a:srgbClr val="000000"/>
            </a:solidFill>
            <a:prstDash val="solid"/>
            <a:miter/>
            <a:headEnd type="none" w="med" len="med"/>
            <a:tailEnd type="none" w="med" len="med"/>
          </a:ln>
        </p:spPr>
      </p:sp>
      <p:sp>
        <p:nvSpPr>
          <p:cNvPr id="9225" name="Line 1034"/>
          <p:cNvSpPr/>
          <p:nvPr/>
        </p:nvSpPr>
        <p:spPr>
          <a:xfrm>
            <a:off x="6096000" y="4572000"/>
            <a:ext cx="0" cy="914400"/>
          </a:xfrm>
          <a:prstGeom prst="line">
            <a:avLst/>
          </a:prstGeom>
          <a:ln w="38100" cap="flat" cmpd="sng">
            <a:solidFill>
              <a:srgbClr val="000000"/>
            </a:solidFill>
            <a:prstDash val="solid"/>
            <a:miter/>
            <a:headEnd type="none" w="med" len="med"/>
            <a:tailEnd type="none" w="med" len="med"/>
          </a:ln>
        </p:spPr>
      </p:sp>
      <p:sp>
        <p:nvSpPr>
          <p:cNvPr id="9226" name="Line 1035"/>
          <p:cNvSpPr/>
          <p:nvPr/>
        </p:nvSpPr>
        <p:spPr>
          <a:xfrm>
            <a:off x="4267200" y="5029200"/>
            <a:ext cx="3581400" cy="0"/>
          </a:xfrm>
          <a:prstGeom prst="line">
            <a:avLst/>
          </a:prstGeom>
          <a:ln w="38100" cap="flat" cmpd="sng">
            <a:solidFill>
              <a:srgbClr val="000000"/>
            </a:solidFill>
            <a:prstDash val="solid"/>
            <a:miter/>
            <a:headEnd type="none" w="med" len="med"/>
            <a:tailEnd type="none" w="med" len="med"/>
          </a:ln>
        </p:spPr>
      </p:sp>
      <p:sp>
        <p:nvSpPr>
          <p:cNvPr id="9227" name="Line 1036"/>
          <p:cNvSpPr/>
          <p:nvPr/>
        </p:nvSpPr>
        <p:spPr>
          <a:xfrm>
            <a:off x="4267200" y="5029200"/>
            <a:ext cx="0" cy="457200"/>
          </a:xfrm>
          <a:prstGeom prst="line">
            <a:avLst/>
          </a:prstGeom>
          <a:ln w="38100" cap="flat" cmpd="sng">
            <a:solidFill>
              <a:srgbClr val="000000"/>
            </a:solidFill>
            <a:prstDash val="solid"/>
            <a:miter/>
            <a:headEnd type="none" w="med" len="med"/>
            <a:tailEnd type="none" w="med" len="med"/>
          </a:ln>
        </p:spPr>
      </p:sp>
      <p:sp>
        <p:nvSpPr>
          <p:cNvPr id="9228" name="Line 1037"/>
          <p:cNvSpPr/>
          <p:nvPr/>
        </p:nvSpPr>
        <p:spPr>
          <a:xfrm>
            <a:off x="7848600" y="5029200"/>
            <a:ext cx="0" cy="457200"/>
          </a:xfrm>
          <a:prstGeom prst="line">
            <a:avLst/>
          </a:prstGeom>
          <a:ln w="38100" cap="flat" cmpd="sng">
            <a:solidFill>
              <a:srgbClr val="000000"/>
            </a:solidFill>
            <a:prstDash val="solid"/>
            <a:miter/>
            <a:headEnd type="none" w="med" len="med"/>
            <a:tailEnd type="none" w="med" len="med"/>
          </a:ln>
        </p:spPr>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p:nvPr/>
        </p:nvSpPr>
        <p:spPr>
          <a:xfrm>
            <a:off x="1828800" y="152400"/>
            <a:ext cx="8305800" cy="6432550"/>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266700" algn="just" eaLnBrk="1" hangingPunct="1">
              <a:spcBef>
                <a:spcPct val="0"/>
              </a:spcBef>
              <a:buClrTx/>
              <a:buSzTx/>
              <a:buFontTx/>
              <a:buNone/>
            </a:pPr>
            <a:r>
              <a:rPr lang="zh-CN" altLang="en-US" sz="2800" b="1" dirty="0">
                <a:solidFill>
                  <a:srgbClr val="000000"/>
                </a:solidFill>
              </a:rPr>
              <a:t>例</a:t>
            </a:r>
            <a:r>
              <a:rPr lang="en-US" altLang="zh-CN" sz="2800" b="1" dirty="0">
                <a:solidFill>
                  <a:srgbClr val="000000"/>
                </a:solidFill>
              </a:rPr>
              <a:t>8-16 </a:t>
            </a:r>
            <a:r>
              <a:rPr lang="zh-CN" altLang="en-US" sz="2800" b="1" dirty="0">
                <a:solidFill>
                  <a:srgbClr val="000000"/>
                </a:solidFill>
              </a:rPr>
              <a:t>虚基类的使用</a:t>
            </a:r>
            <a:r>
              <a:rPr lang="zh-CN" altLang="en-US" sz="2400" b="1" dirty="0">
                <a:solidFill>
                  <a:srgbClr val="000000"/>
                </a:solidFill>
              </a:rPr>
              <a:t>。</a:t>
            </a:r>
            <a:endParaRPr lang="en-US" altLang="zh-CN" sz="2400" b="1" dirty="0">
              <a:solidFill>
                <a:srgbClr val="000000"/>
              </a:solidFill>
            </a:endParaRPr>
          </a:p>
          <a:p>
            <a:pPr marL="0" lvl="0" indent="266700" algn="just">
              <a:spcBef>
                <a:spcPct val="0"/>
              </a:spcBef>
              <a:buClrTx/>
              <a:buSzTx/>
              <a:buFontTx/>
              <a:buNone/>
            </a:pP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#include &lt;iostream.h&gt;   </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6600CC"/>
                </a:solidFill>
              </a:rPr>
              <a:t>class base {</a:t>
            </a:r>
            <a:endParaRPr lang="en-US" altLang="zh-CN" sz="2400" b="1" dirty="0">
              <a:solidFill>
                <a:srgbClr val="6600CC"/>
              </a:solidFill>
            </a:endParaRPr>
          </a:p>
          <a:p>
            <a:pPr marL="0" lvl="0" indent="266700" algn="just">
              <a:spcBef>
                <a:spcPct val="0"/>
              </a:spcBef>
              <a:buClrTx/>
              <a:buSzTx/>
              <a:buFontTx/>
              <a:buNone/>
            </a:pPr>
            <a:r>
              <a:rPr lang="en-US" altLang="zh-CN" sz="2400" b="1" dirty="0">
                <a:solidFill>
                  <a:srgbClr val="000000"/>
                </a:solidFill>
              </a:rPr>
              <a:t>    public:</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base( ){ a=5; cout&lt;&lt;"base a="&lt;&lt;a&lt;&lt;endl;}  </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protected:</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int a;</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6600CC"/>
                </a:solidFill>
              </a:rPr>
              <a:t>class  base1:</a:t>
            </a:r>
            <a:r>
              <a:rPr lang="en-US" altLang="zh-CN" sz="2400" b="1" dirty="0">
                <a:solidFill>
                  <a:srgbClr val="000000"/>
                </a:solidFill>
              </a:rPr>
              <a:t> </a:t>
            </a:r>
            <a:r>
              <a:rPr lang="en-US" altLang="zh-CN" sz="2400" b="1" dirty="0">
                <a:solidFill>
                  <a:srgbClr val="CC0000"/>
                </a:solidFill>
              </a:rPr>
              <a:t>virtual </a:t>
            </a:r>
            <a:r>
              <a:rPr lang="en-US" altLang="zh-CN" sz="2400" b="1" dirty="0">
                <a:solidFill>
                  <a:srgbClr val="6600CC"/>
                </a:solidFill>
              </a:rPr>
              <a:t>public base{</a:t>
            </a:r>
            <a:endParaRPr lang="en-US" altLang="zh-CN" sz="2400" b="1" dirty="0">
              <a:solidFill>
                <a:srgbClr val="6600CC"/>
              </a:solidFill>
            </a:endParaRPr>
          </a:p>
          <a:p>
            <a:pPr marL="0" lvl="0" indent="266700" algn="just">
              <a:spcBef>
                <a:spcPct val="0"/>
              </a:spcBef>
              <a:buClrTx/>
              <a:buSzTx/>
              <a:buFontTx/>
              <a:buNone/>
            </a:pPr>
            <a:r>
              <a:rPr lang="en-US" altLang="zh-CN" sz="2400" b="1" dirty="0">
                <a:solidFill>
                  <a:srgbClr val="000000"/>
                </a:solidFill>
              </a:rPr>
              <a:t>    public:</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base1( ){ a=a+10; cout&lt;&lt;"base1 a="&lt;&lt;a&lt;&lt;endl;} </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6600CC"/>
                </a:solidFill>
              </a:rPr>
              <a:t>class base2:</a:t>
            </a:r>
            <a:r>
              <a:rPr lang="en-US" altLang="zh-CN" sz="2400" b="1" dirty="0">
                <a:solidFill>
                  <a:srgbClr val="000000"/>
                </a:solidFill>
              </a:rPr>
              <a:t> </a:t>
            </a:r>
            <a:r>
              <a:rPr lang="en-US" altLang="zh-CN" sz="2400" b="1" dirty="0">
                <a:solidFill>
                  <a:srgbClr val="CC0000"/>
                </a:solidFill>
              </a:rPr>
              <a:t>virtual</a:t>
            </a:r>
            <a:r>
              <a:rPr lang="en-US" altLang="zh-CN" sz="2400" b="1" dirty="0">
                <a:solidFill>
                  <a:srgbClr val="000000"/>
                </a:solidFill>
              </a:rPr>
              <a:t> </a:t>
            </a:r>
            <a:r>
              <a:rPr lang="en-US" altLang="zh-CN" sz="2400" b="1" dirty="0">
                <a:solidFill>
                  <a:srgbClr val="6600CC"/>
                </a:solidFill>
              </a:rPr>
              <a:t>public base{</a:t>
            </a:r>
            <a:endParaRPr lang="en-US" altLang="zh-CN" sz="2400" b="1" dirty="0">
              <a:solidFill>
                <a:srgbClr val="6600CC"/>
              </a:solidFill>
            </a:endParaRPr>
          </a:p>
          <a:p>
            <a:pPr marL="0" lvl="0" indent="266700" algn="just">
              <a:spcBef>
                <a:spcPct val="0"/>
              </a:spcBef>
              <a:buClrTx/>
              <a:buSzTx/>
              <a:buFontTx/>
              <a:buNone/>
            </a:pPr>
            <a:r>
              <a:rPr lang="en-US" altLang="zh-CN" sz="2400" b="1" dirty="0">
                <a:solidFill>
                  <a:srgbClr val="000000"/>
                </a:solidFill>
              </a:rPr>
              <a:t>    public:</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base2( ){ a=a+20; cout&lt;&lt;"base2 a="&lt;&lt;a&lt;&lt;endl;} </a:t>
            </a:r>
            <a:endParaRPr lang="en-US" altLang="zh-CN" sz="2400" b="1" dirty="0">
              <a:solidFill>
                <a:srgbClr val="000000"/>
              </a:solidFill>
            </a:endParaRPr>
          </a:p>
          <a:p>
            <a:pPr marL="0" lvl="0" indent="266700">
              <a:spcBef>
                <a:spcPct val="0"/>
              </a:spcBef>
              <a:buClrTx/>
              <a:buSzTx/>
              <a:buFontTx/>
              <a:buNone/>
            </a:pPr>
            <a:r>
              <a:rPr lang="en-US" altLang="zh-CN" sz="2400" b="1" dirty="0">
                <a:solidFill>
                  <a:srgbClr val="000000"/>
                </a:solidFill>
              </a:rPr>
              <a:t>}; </a:t>
            </a:r>
            <a:endParaRPr lang="en-US" altLang="zh-CN" sz="2400" b="1" dirty="0">
              <a:solidFill>
                <a:srgbClr val="0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p:nvPr/>
        </p:nvSpPr>
        <p:spPr>
          <a:xfrm>
            <a:off x="1828800" y="1295400"/>
            <a:ext cx="8382000" cy="4894263"/>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266700" algn="just" eaLnBrk="1" hangingPunct="1">
              <a:spcBef>
                <a:spcPct val="0"/>
              </a:spcBef>
              <a:buClrTx/>
              <a:buSzTx/>
              <a:buFontTx/>
              <a:buNone/>
            </a:pPr>
            <a:r>
              <a:rPr lang="en-US" altLang="zh-CN" sz="2400" b="1" dirty="0">
                <a:solidFill>
                  <a:srgbClr val="6600CC"/>
                </a:solidFill>
              </a:rPr>
              <a:t>class derived:public base1,public base2{</a:t>
            </a:r>
            <a:endParaRPr lang="en-US" altLang="zh-CN" sz="2400" b="1" dirty="0">
              <a:solidFill>
                <a:srgbClr val="6600CC"/>
              </a:solidFill>
            </a:endParaRPr>
          </a:p>
          <a:p>
            <a:pPr marL="0" lvl="0" indent="266700" algn="just">
              <a:spcBef>
                <a:spcPct val="0"/>
              </a:spcBef>
              <a:buClrTx/>
              <a:buSzTx/>
              <a:buFontTx/>
              <a:buNone/>
            </a:pPr>
            <a:r>
              <a:rPr lang="en-US" altLang="zh-CN" sz="2400" b="1" dirty="0">
                <a:solidFill>
                  <a:srgbClr val="000000"/>
                </a:solidFill>
              </a:rPr>
              <a:t>    public:</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derived( ){ cout&lt;&lt;"derived a="&lt;&lt;a&lt;&lt;endl;} </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int main( )</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derived  obj; return  0; </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a:t>
            </a:r>
            <a:endParaRPr lang="en-US" altLang="zh-CN" sz="2400" b="1" dirty="0">
              <a:solidFill>
                <a:srgbClr val="000000"/>
              </a:solidFill>
            </a:endParaRPr>
          </a:p>
          <a:p>
            <a:pPr marL="0" lvl="0" indent="266700" algn="just">
              <a:spcBef>
                <a:spcPct val="0"/>
              </a:spcBef>
              <a:buClrTx/>
              <a:buSzTx/>
              <a:buFontTx/>
              <a:buNone/>
            </a:pPr>
            <a:endParaRPr lang="en-US" altLang="zh-CN" sz="2400" b="1" dirty="0">
              <a:solidFill>
                <a:srgbClr val="000000"/>
              </a:solidFill>
            </a:endParaRPr>
          </a:p>
          <a:p>
            <a:pPr marL="0" lvl="0" indent="266700" algn="just">
              <a:spcBef>
                <a:spcPct val="0"/>
              </a:spcBef>
              <a:buClrTx/>
              <a:buSzTx/>
              <a:buFontTx/>
              <a:buNone/>
            </a:pPr>
            <a:r>
              <a:rPr lang="zh-CN" altLang="en-US" sz="2400" b="1" dirty="0">
                <a:solidFill>
                  <a:srgbClr val="0000FF"/>
                </a:solidFill>
              </a:rPr>
              <a:t>程序运行结果如下：</a:t>
            </a:r>
            <a:endParaRPr lang="zh-CN" altLang="en-US" sz="2400" b="1" dirty="0">
              <a:solidFill>
                <a:srgbClr val="0000FF"/>
              </a:solidFill>
            </a:endParaRPr>
          </a:p>
          <a:p>
            <a:pPr marL="0" lvl="0" indent="266700" algn="just">
              <a:spcBef>
                <a:spcPct val="0"/>
              </a:spcBef>
              <a:buClrTx/>
              <a:buSzTx/>
              <a:buFontTx/>
              <a:buNone/>
            </a:pPr>
            <a:r>
              <a:rPr lang="en-US" altLang="zh-CN" sz="2400" b="1" dirty="0">
                <a:solidFill>
                  <a:srgbClr val="CC0000"/>
                </a:solidFill>
              </a:rPr>
              <a:t>base a=5</a:t>
            </a:r>
            <a:endParaRPr lang="en-US" altLang="zh-CN" sz="2400" b="1" dirty="0">
              <a:solidFill>
                <a:srgbClr val="CC0000"/>
              </a:solidFill>
            </a:endParaRPr>
          </a:p>
          <a:p>
            <a:pPr marL="0" lvl="0" indent="266700" algn="just">
              <a:spcBef>
                <a:spcPct val="0"/>
              </a:spcBef>
              <a:buClrTx/>
              <a:buSzTx/>
              <a:buFontTx/>
              <a:buNone/>
            </a:pPr>
            <a:r>
              <a:rPr lang="en-US" altLang="zh-CN" sz="2400" b="1" dirty="0">
                <a:solidFill>
                  <a:srgbClr val="CC0000"/>
                </a:solidFill>
              </a:rPr>
              <a:t>base1 a=15</a:t>
            </a:r>
            <a:endParaRPr lang="en-US" altLang="zh-CN" sz="2400" b="1" dirty="0">
              <a:solidFill>
                <a:srgbClr val="CC0000"/>
              </a:solidFill>
            </a:endParaRPr>
          </a:p>
          <a:p>
            <a:pPr marL="0" lvl="0" indent="266700" algn="just">
              <a:spcBef>
                <a:spcPct val="0"/>
              </a:spcBef>
              <a:buClrTx/>
              <a:buSzTx/>
              <a:buFontTx/>
              <a:buNone/>
            </a:pPr>
            <a:r>
              <a:rPr lang="en-US" altLang="zh-CN" sz="2400" b="1" dirty="0">
                <a:solidFill>
                  <a:srgbClr val="CC0000"/>
                </a:solidFill>
              </a:rPr>
              <a:t>base2 a=35</a:t>
            </a:r>
            <a:endParaRPr lang="en-US" altLang="zh-CN" sz="2400" b="1" dirty="0">
              <a:solidFill>
                <a:srgbClr val="CC0000"/>
              </a:solidFill>
            </a:endParaRPr>
          </a:p>
          <a:p>
            <a:pPr marL="0" lvl="0" indent="266700">
              <a:spcBef>
                <a:spcPct val="0"/>
              </a:spcBef>
              <a:buClrTx/>
              <a:buSzTx/>
              <a:buFontTx/>
              <a:buNone/>
            </a:pPr>
            <a:r>
              <a:rPr lang="en-US" altLang="zh-CN" sz="2400" b="1" dirty="0">
                <a:solidFill>
                  <a:srgbClr val="CC0000"/>
                </a:solidFill>
              </a:rPr>
              <a:t>derived a=35 </a:t>
            </a:r>
            <a:endParaRPr lang="en-US" altLang="zh-CN" sz="2400" b="1" dirty="0">
              <a:solidFill>
                <a:srgbClr val="CC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p:nvPr>
        </p:nvSpPr>
        <p:spPr>
          <a:xfrm>
            <a:off x="1847850" y="228600"/>
            <a:ext cx="7772400" cy="1143000"/>
          </a:xfrm>
          <a:ln/>
        </p:spPr>
        <p:txBody>
          <a:bodyPr vert="horz" wrap="square" lIns="91440" tIns="45720" rIns="91440" bIns="45720" anchor="b" anchorCtr="0"/>
          <a:p>
            <a:pPr eaLnBrk="1" hangingPunct="1"/>
            <a:r>
              <a:rPr lang="en-US" altLang="zh-CN" sz="3600" b="1" dirty="0">
                <a:solidFill>
                  <a:srgbClr val="6600CC"/>
                </a:solidFill>
              </a:rPr>
              <a:t>3. </a:t>
            </a:r>
            <a:r>
              <a:rPr lang="zh-CN" altLang="en-US" sz="3600" b="1" dirty="0">
                <a:solidFill>
                  <a:srgbClr val="6600CC"/>
                </a:solidFill>
              </a:rPr>
              <a:t>虚基类的初始化</a:t>
            </a:r>
            <a:r>
              <a:rPr lang="zh-CN" altLang="en-US" dirty="0">
                <a:solidFill>
                  <a:srgbClr val="6600CC"/>
                </a:solidFill>
              </a:rPr>
              <a:t> </a:t>
            </a:r>
            <a:endParaRPr lang="zh-CN" altLang="en-US" dirty="0">
              <a:solidFill>
                <a:srgbClr val="6600CC"/>
              </a:solidFill>
            </a:endParaRPr>
          </a:p>
        </p:txBody>
      </p:sp>
      <p:sp>
        <p:nvSpPr>
          <p:cNvPr id="59395" name="Rectangle 3"/>
          <p:cNvSpPr>
            <a:spLocks noGrp="1"/>
          </p:cNvSpPr>
          <p:nvPr>
            <p:ph idx="1"/>
          </p:nvPr>
        </p:nvSpPr>
        <p:spPr>
          <a:xfrm>
            <a:off x="1828800" y="1371600"/>
            <a:ext cx="8534400" cy="5257800"/>
          </a:xfrm>
          <a:ln/>
        </p:spPr>
        <p:txBody>
          <a:bodyPr vert="horz" wrap="square" lIns="91440" tIns="45720" rIns="91440" bIns="45720" anchor="t" anchorCtr="0"/>
          <a:p>
            <a:pPr eaLnBrk="1" hangingPunct="1">
              <a:buNone/>
            </a:pPr>
            <a:r>
              <a:rPr lang="zh-CN" altLang="en-US" sz="2800" b="1" dirty="0">
                <a:solidFill>
                  <a:srgbClr val="000000"/>
                </a:solidFill>
              </a:rPr>
              <a:t>在使用虚基类机制时应该注意以下几点</a:t>
            </a:r>
            <a:r>
              <a:rPr lang="en-US" altLang="zh-CN" sz="2800" b="1" dirty="0">
                <a:solidFill>
                  <a:srgbClr val="000000"/>
                </a:solidFill>
              </a:rPr>
              <a:t>::</a:t>
            </a:r>
            <a:endParaRPr lang="en-US" altLang="zh-CN" sz="2800" b="1" dirty="0">
              <a:solidFill>
                <a:srgbClr val="000000"/>
              </a:solidFill>
            </a:endParaRPr>
          </a:p>
          <a:p>
            <a:pPr eaLnBrk="1" hangingPunct="1">
              <a:buNone/>
            </a:pPr>
            <a:r>
              <a:rPr lang="en-US" altLang="zh-CN" sz="2800" b="1" dirty="0">
                <a:solidFill>
                  <a:srgbClr val="000000"/>
                </a:solidFill>
              </a:rPr>
              <a:t>(1) </a:t>
            </a:r>
            <a:r>
              <a:rPr lang="zh-CN" altLang="en-US" sz="2800" b="1" dirty="0">
                <a:solidFill>
                  <a:srgbClr val="000000"/>
                </a:solidFill>
              </a:rPr>
              <a:t>如果在虚基类中定义</a:t>
            </a:r>
            <a:r>
              <a:rPr lang="zh-CN" altLang="en-US" sz="2800" b="1" u="sng" dirty="0">
                <a:solidFill>
                  <a:srgbClr val="000000"/>
                </a:solidFill>
              </a:rPr>
              <a:t>有带形参的构造函数</a:t>
            </a:r>
            <a:r>
              <a:rPr lang="en-US" altLang="zh-CN" sz="2800" b="1" dirty="0">
                <a:solidFill>
                  <a:srgbClr val="000000"/>
                </a:solidFill>
              </a:rPr>
              <a:t>,</a:t>
            </a:r>
            <a:r>
              <a:rPr lang="zh-CN" altLang="en-US" sz="2800" b="1" dirty="0">
                <a:solidFill>
                  <a:srgbClr val="000000"/>
                </a:solidFill>
              </a:rPr>
              <a:t>并且</a:t>
            </a:r>
            <a:r>
              <a:rPr lang="zh-CN" altLang="en-US" sz="2800" b="1" u="sng" dirty="0">
                <a:solidFill>
                  <a:srgbClr val="000000"/>
                </a:solidFill>
              </a:rPr>
              <a:t>没有定义缺省形式的构造函数</a:t>
            </a:r>
            <a:r>
              <a:rPr lang="en-US" altLang="zh-CN" sz="2800" b="1" dirty="0">
                <a:solidFill>
                  <a:srgbClr val="000000"/>
                </a:solidFill>
              </a:rPr>
              <a:t>,</a:t>
            </a:r>
            <a:r>
              <a:rPr lang="zh-CN" altLang="en-US" sz="2800" b="1" dirty="0">
                <a:solidFill>
                  <a:srgbClr val="000000"/>
                </a:solidFill>
              </a:rPr>
              <a:t>则整个继承结构中</a:t>
            </a:r>
            <a:r>
              <a:rPr lang="en-US" altLang="zh-CN" sz="2800" b="1" dirty="0">
                <a:solidFill>
                  <a:srgbClr val="000000"/>
                </a:solidFill>
              </a:rPr>
              <a:t>,</a:t>
            </a:r>
            <a:r>
              <a:rPr lang="zh-CN" altLang="en-US" sz="2800" b="1" dirty="0">
                <a:solidFill>
                  <a:srgbClr val="000000"/>
                </a:solidFill>
              </a:rPr>
              <a:t>所有</a:t>
            </a:r>
            <a:r>
              <a:rPr lang="zh-CN" altLang="en-US" sz="2800" b="1" u="sng" dirty="0">
                <a:solidFill>
                  <a:srgbClr val="000000"/>
                </a:solidFill>
              </a:rPr>
              <a:t>直接或间接的派生类</a:t>
            </a:r>
            <a:r>
              <a:rPr lang="zh-CN" altLang="en-US" sz="2800" b="1" dirty="0">
                <a:solidFill>
                  <a:srgbClr val="000000"/>
                </a:solidFill>
              </a:rPr>
              <a:t>都必须在构造函数的成员</a:t>
            </a:r>
            <a:r>
              <a:rPr lang="zh-CN" altLang="en-US" sz="2800" b="1" u="sng" dirty="0">
                <a:solidFill>
                  <a:srgbClr val="000000"/>
                </a:solidFill>
              </a:rPr>
              <a:t>初始化表中列出对虚基类构造函数的调用</a:t>
            </a:r>
            <a:r>
              <a:rPr lang="en-US" altLang="zh-CN" sz="2800" b="1" dirty="0">
                <a:solidFill>
                  <a:srgbClr val="000000"/>
                </a:solidFill>
              </a:rPr>
              <a:t>,</a:t>
            </a:r>
            <a:r>
              <a:rPr lang="zh-CN" altLang="en-US" sz="2800" b="1" dirty="0">
                <a:solidFill>
                  <a:srgbClr val="000000"/>
                </a:solidFill>
              </a:rPr>
              <a:t>以初始化在虚基类中定义的数据成员</a:t>
            </a:r>
            <a:r>
              <a:rPr lang="en-US" altLang="zh-CN" sz="2800" b="1" dirty="0">
                <a:solidFill>
                  <a:srgbClr val="000000"/>
                </a:solidFill>
              </a:rPr>
              <a:t>;</a:t>
            </a:r>
            <a:endParaRPr lang="en-US" altLang="zh-CN" sz="2800" b="1" dirty="0">
              <a:solidFill>
                <a:srgbClr val="000000"/>
              </a:solidFill>
            </a:endParaRPr>
          </a:p>
          <a:p>
            <a:pPr eaLnBrk="1" hangingPunct="1">
              <a:buNone/>
            </a:pPr>
            <a:r>
              <a:rPr lang="en-US" altLang="zh-CN" sz="2800" b="1" dirty="0">
                <a:solidFill>
                  <a:srgbClr val="000000"/>
                </a:solidFill>
              </a:rPr>
              <a:t>(2) </a:t>
            </a:r>
            <a:r>
              <a:rPr lang="zh-CN" altLang="en-US" sz="2800" b="1" dirty="0">
                <a:solidFill>
                  <a:srgbClr val="000000"/>
                </a:solidFill>
              </a:rPr>
              <a:t>建立一个对象时</a:t>
            </a:r>
            <a:r>
              <a:rPr lang="en-US" altLang="zh-CN" sz="2800" b="1" dirty="0">
                <a:solidFill>
                  <a:srgbClr val="000000"/>
                </a:solidFill>
              </a:rPr>
              <a:t>,</a:t>
            </a:r>
            <a:r>
              <a:rPr lang="zh-CN" altLang="en-US" sz="2800" b="1" dirty="0">
                <a:solidFill>
                  <a:srgbClr val="000000"/>
                </a:solidFill>
              </a:rPr>
              <a:t>如果这个对象中含有从虚基类继承来的成员</a:t>
            </a:r>
            <a:r>
              <a:rPr lang="en-US" altLang="zh-CN" sz="2800" b="1" dirty="0">
                <a:solidFill>
                  <a:srgbClr val="000000"/>
                </a:solidFill>
              </a:rPr>
              <a:t>,</a:t>
            </a:r>
            <a:r>
              <a:rPr lang="zh-CN" altLang="en-US" sz="2800" b="1" dirty="0">
                <a:solidFill>
                  <a:srgbClr val="000000"/>
                </a:solidFill>
              </a:rPr>
              <a:t>则虚基类的成员是</a:t>
            </a:r>
            <a:r>
              <a:rPr lang="zh-CN" altLang="en-US" sz="2800" b="1" u="sng" dirty="0">
                <a:solidFill>
                  <a:srgbClr val="000000"/>
                </a:solidFill>
              </a:rPr>
              <a:t>由最远派生类的构造函数通过调用虚基类的构造函数进行初始化的</a:t>
            </a:r>
            <a:r>
              <a:rPr lang="zh-CN" altLang="en-US" sz="2800" b="1" dirty="0">
                <a:solidFill>
                  <a:srgbClr val="000000"/>
                </a:solidFill>
              </a:rPr>
              <a:t>。该派生类的</a:t>
            </a:r>
            <a:r>
              <a:rPr lang="zh-CN" altLang="en-US" sz="2800" b="1" u="sng" dirty="0">
                <a:solidFill>
                  <a:srgbClr val="000000"/>
                </a:solidFill>
              </a:rPr>
              <a:t>其他基类</a:t>
            </a:r>
            <a:r>
              <a:rPr lang="zh-CN" altLang="en-US" sz="2800" b="1" dirty="0">
                <a:solidFill>
                  <a:srgbClr val="000000"/>
                </a:solidFill>
              </a:rPr>
              <a:t>对虚基类构造函数的调用都自动</a:t>
            </a:r>
            <a:r>
              <a:rPr lang="zh-CN" altLang="en-US" sz="2800" b="1" u="sng" dirty="0">
                <a:solidFill>
                  <a:srgbClr val="000000"/>
                </a:solidFill>
              </a:rPr>
              <a:t>被忽略</a:t>
            </a:r>
            <a:r>
              <a:rPr lang="en-US" altLang="zh-CN" sz="2800" b="1" dirty="0">
                <a:solidFill>
                  <a:srgbClr val="000000"/>
                </a:solidFill>
              </a:rPr>
              <a:t>;</a:t>
            </a:r>
            <a:r>
              <a:rPr lang="en-US" altLang="zh-CN" sz="2800" dirty="0"/>
              <a:t> </a:t>
            </a:r>
            <a:endParaRPr lang="en-US" altLang="zh-CN"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3"/>
          <p:cNvSpPr>
            <a:spLocks noGrp="1"/>
          </p:cNvSpPr>
          <p:nvPr>
            <p:ph idx="1"/>
          </p:nvPr>
        </p:nvSpPr>
        <p:spPr>
          <a:xfrm>
            <a:off x="1752600" y="990600"/>
            <a:ext cx="8686800" cy="5562600"/>
          </a:xfrm>
          <a:ln/>
        </p:spPr>
        <p:txBody>
          <a:bodyPr vert="horz" wrap="square" lIns="91440" tIns="45720" rIns="91440" bIns="45720" anchor="t" anchorCtr="0"/>
          <a:p>
            <a:pPr eaLnBrk="1" hangingPunct="1">
              <a:buNone/>
            </a:pPr>
            <a:r>
              <a:rPr lang="en-US" altLang="zh-CN" b="1" dirty="0">
                <a:solidFill>
                  <a:srgbClr val="000000"/>
                </a:solidFill>
              </a:rPr>
              <a:t>(3)  </a:t>
            </a:r>
            <a:r>
              <a:rPr lang="zh-CN" altLang="en-US" b="1" dirty="0">
                <a:solidFill>
                  <a:srgbClr val="000000"/>
                </a:solidFill>
              </a:rPr>
              <a:t>若</a:t>
            </a:r>
            <a:r>
              <a:rPr lang="zh-CN" altLang="en-US" b="1" u="sng" dirty="0">
                <a:solidFill>
                  <a:srgbClr val="000000"/>
                </a:solidFill>
              </a:rPr>
              <a:t>同一层次</a:t>
            </a:r>
            <a:r>
              <a:rPr lang="zh-CN" altLang="en-US" b="1" dirty="0">
                <a:solidFill>
                  <a:srgbClr val="000000"/>
                </a:solidFill>
              </a:rPr>
              <a:t>中同时包含</a:t>
            </a:r>
            <a:r>
              <a:rPr lang="zh-CN" altLang="en-US" b="1" u="sng" dirty="0">
                <a:solidFill>
                  <a:srgbClr val="000000"/>
                </a:solidFill>
              </a:rPr>
              <a:t>虚基类</a:t>
            </a:r>
            <a:r>
              <a:rPr lang="zh-CN" altLang="en-US" b="1" dirty="0">
                <a:solidFill>
                  <a:srgbClr val="000000"/>
                </a:solidFill>
              </a:rPr>
              <a:t>和</a:t>
            </a:r>
            <a:r>
              <a:rPr lang="zh-CN" altLang="en-US" b="1" u="sng" dirty="0">
                <a:solidFill>
                  <a:srgbClr val="000000"/>
                </a:solidFill>
              </a:rPr>
              <a:t>非虚基类</a:t>
            </a:r>
            <a:r>
              <a:rPr lang="en-US" altLang="zh-CN" b="1" dirty="0">
                <a:solidFill>
                  <a:srgbClr val="000000"/>
                </a:solidFill>
              </a:rPr>
              <a:t>, </a:t>
            </a:r>
            <a:endParaRPr lang="en-US" altLang="zh-CN" b="1" dirty="0">
              <a:solidFill>
                <a:srgbClr val="000000"/>
              </a:solidFill>
            </a:endParaRPr>
          </a:p>
          <a:p>
            <a:pPr eaLnBrk="1" hangingPunct="1">
              <a:buNone/>
            </a:pPr>
            <a:r>
              <a:rPr lang="en-US" altLang="zh-CN" b="1" dirty="0">
                <a:solidFill>
                  <a:srgbClr val="000000"/>
                </a:solidFill>
              </a:rPr>
              <a:t>       </a:t>
            </a:r>
            <a:r>
              <a:rPr lang="zh-CN" altLang="en-US" b="1" dirty="0">
                <a:solidFill>
                  <a:srgbClr val="000000"/>
                </a:solidFill>
              </a:rPr>
              <a:t>应</a:t>
            </a:r>
            <a:r>
              <a:rPr lang="zh-CN" altLang="en-US" b="1" u="sng" dirty="0">
                <a:solidFill>
                  <a:srgbClr val="000000"/>
                </a:solidFill>
              </a:rPr>
              <a:t>先调用虚基类的构造函数</a:t>
            </a:r>
            <a:r>
              <a:rPr lang="en-US" altLang="zh-CN" b="1" dirty="0">
                <a:solidFill>
                  <a:srgbClr val="000000"/>
                </a:solidFill>
              </a:rPr>
              <a:t>,</a:t>
            </a:r>
            <a:r>
              <a:rPr lang="zh-CN" altLang="en-US" b="1" dirty="0">
                <a:solidFill>
                  <a:srgbClr val="000000"/>
                </a:solidFill>
              </a:rPr>
              <a:t>再调用非虚基</a:t>
            </a:r>
            <a:endParaRPr lang="zh-CN" altLang="en-US" b="1" dirty="0">
              <a:solidFill>
                <a:srgbClr val="000000"/>
              </a:solidFill>
            </a:endParaRPr>
          </a:p>
          <a:p>
            <a:pPr eaLnBrk="1" hangingPunct="1">
              <a:buNone/>
            </a:pPr>
            <a:r>
              <a:rPr lang="zh-CN" altLang="en-US" b="1" dirty="0">
                <a:solidFill>
                  <a:srgbClr val="000000"/>
                </a:solidFill>
              </a:rPr>
              <a:t>       类的构造函数</a:t>
            </a:r>
            <a:r>
              <a:rPr lang="en-US" altLang="zh-CN" b="1" dirty="0">
                <a:solidFill>
                  <a:srgbClr val="000000"/>
                </a:solidFill>
              </a:rPr>
              <a:t>,</a:t>
            </a:r>
            <a:r>
              <a:rPr lang="zh-CN" altLang="en-US" b="1" dirty="0">
                <a:solidFill>
                  <a:srgbClr val="000000"/>
                </a:solidFill>
              </a:rPr>
              <a:t>最后调用派生类构造函数</a:t>
            </a:r>
            <a:r>
              <a:rPr lang="en-US" altLang="zh-CN" b="1" dirty="0">
                <a:solidFill>
                  <a:srgbClr val="000000"/>
                </a:solidFill>
              </a:rPr>
              <a:t>;</a:t>
            </a:r>
            <a:endParaRPr lang="en-US" altLang="zh-CN" b="1" dirty="0">
              <a:solidFill>
                <a:srgbClr val="000000"/>
              </a:solidFill>
            </a:endParaRPr>
          </a:p>
          <a:p>
            <a:pPr eaLnBrk="1" hangingPunct="1">
              <a:buNone/>
            </a:pPr>
            <a:r>
              <a:rPr lang="en-US" altLang="zh-CN" b="1" dirty="0">
                <a:solidFill>
                  <a:srgbClr val="000000"/>
                </a:solidFill>
              </a:rPr>
              <a:t>(4)</a:t>
            </a:r>
            <a:r>
              <a:rPr lang="en-US" altLang="zh-CN" b="1" dirty="0">
                <a:solidFill>
                  <a:srgbClr val="000000"/>
                </a:solidFill>
                <a:cs typeface="Times New Roman" panose="02020603050405020304" pitchFamily="18" charset="0"/>
              </a:rPr>
              <a:t>   </a:t>
            </a:r>
            <a:r>
              <a:rPr lang="zh-CN" altLang="en-US" b="1" dirty="0">
                <a:solidFill>
                  <a:srgbClr val="000000"/>
                </a:solidFill>
              </a:rPr>
              <a:t>对于多个虚基类</a:t>
            </a:r>
            <a:r>
              <a:rPr lang="en-US" altLang="zh-CN" b="1" dirty="0">
                <a:solidFill>
                  <a:srgbClr val="000000"/>
                </a:solidFill>
              </a:rPr>
              <a:t>,</a:t>
            </a:r>
            <a:r>
              <a:rPr lang="zh-CN" altLang="en-US" b="1" dirty="0">
                <a:solidFill>
                  <a:srgbClr val="000000"/>
                </a:solidFill>
              </a:rPr>
              <a:t>构造函数的执行顺序仍然</a:t>
            </a:r>
            <a:endParaRPr lang="zh-CN" altLang="en-US" b="1" dirty="0">
              <a:solidFill>
                <a:srgbClr val="000000"/>
              </a:solidFill>
            </a:endParaRPr>
          </a:p>
          <a:p>
            <a:pPr eaLnBrk="1" hangingPunct="1">
              <a:buNone/>
            </a:pPr>
            <a:r>
              <a:rPr lang="zh-CN" altLang="en-US" b="1" dirty="0">
                <a:solidFill>
                  <a:srgbClr val="000000"/>
                </a:solidFill>
              </a:rPr>
              <a:t>       是</a:t>
            </a:r>
            <a:r>
              <a:rPr lang="zh-CN" altLang="en-US" b="1" u="sng" dirty="0">
                <a:solidFill>
                  <a:srgbClr val="000000"/>
                </a:solidFill>
              </a:rPr>
              <a:t>先左后右</a:t>
            </a:r>
            <a:r>
              <a:rPr lang="en-US" altLang="zh-CN" b="1" u="sng" dirty="0">
                <a:solidFill>
                  <a:srgbClr val="000000"/>
                </a:solidFill>
              </a:rPr>
              <a:t>,</a:t>
            </a:r>
            <a:r>
              <a:rPr lang="zh-CN" altLang="en-US" b="1" u="sng" dirty="0">
                <a:solidFill>
                  <a:srgbClr val="000000"/>
                </a:solidFill>
              </a:rPr>
              <a:t>自上而下</a:t>
            </a:r>
            <a:r>
              <a:rPr lang="en-US" altLang="zh-CN" b="1" dirty="0">
                <a:solidFill>
                  <a:srgbClr val="000000"/>
                </a:solidFill>
              </a:rPr>
              <a:t>;</a:t>
            </a:r>
            <a:endParaRPr lang="en-US" altLang="zh-CN" b="1" dirty="0">
              <a:solidFill>
                <a:srgbClr val="000000"/>
              </a:solidFill>
            </a:endParaRPr>
          </a:p>
          <a:p>
            <a:pPr eaLnBrk="1" hangingPunct="1">
              <a:buNone/>
            </a:pPr>
            <a:r>
              <a:rPr lang="en-US" altLang="zh-CN" b="1" dirty="0">
                <a:solidFill>
                  <a:srgbClr val="000000"/>
                </a:solidFill>
              </a:rPr>
              <a:t>(5)</a:t>
            </a:r>
            <a:r>
              <a:rPr lang="en-US" altLang="zh-CN" b="1" dirty="0">
                <a:solidFill>
                  <a:srgbClr val="000000"/>
                </a:solidFill>
                <a:cs typeface="Times New Roman" panose="02020603050405020304" pitchFamily="18" charset="0"/>
              </a:rPr>
              <a:t>   </a:t>
            </a:r>
            <a:r>
              <a:rPr lang="zh-CN" altLang="en-US" b="1" dirty="0">
                <a:solidFill>
                  <a:srgbClr val="000000"/>
                </a:solidFill>
              </a:rPr>
              <a:t>对于非虚基类</a:t>
            </a:r>
            <a:r>
              <a:rPr lang="en-US" altLang="zh-CN" b="1" dirty="0">
                <a:solidFill>
                  <a:srgbClr val="000000"/>
                </a:solidFill>
              </a:rPr>
              <a:t>,</a:t>
            </a:r>
            <a:r>
              <a:rPr lang="zh-CN" altLang="en-US" b="1" dirty="0">
                <a:solidFill>
                  <a:srgbClr val="000000"/>
                </a:solidFill>
              </a:rPr>
              <a:t>构造函数的执行顺序仍是</a:t>
            </a:r>
            <a:r>
              <a:rPr lang="zh-CN" altLang="en-US" b="1" u="sng" dirty="0">
                <a:solidFill>
                  <a:srgbClr val="000000"/>
                </a:solidFill>
              </a:rPr>
              <a:t>先</a:t>
            </a:r>
            <a:endParaRPr lang="zh-CN" altLang="en-US" b="1" u="sng" dirty="0">
              <a:solidFill>
                <a:srgbClr val="000000"/>
              </a:solidFill>
            </a:endParaRPr>
          </a:p>
          <a:p>
            <a:pPr eaLnBrk="1" hangingPunct="1">
              <a:buNone/>
            </a:pPr>
            <a:r>
              <a:rPr lang="zh-CN" altLang="en-US" b="1" dirty="0">
                <a:solidFill>
                  <a:srgbClr val="000000"/>
                </a:solidFill>
              </a:rPr>
              <a:t>       </a:t>
            </a:r>
            <a:r>
              <a:rPr lang="zh-CN" altLang="en-US" b="1" u="sng" dirty="0">
                <a:solidFill>
                  <a:srgbClr val="000000"/>
                </a:solidFill>
              </a:rPr>
              <a:t>左后右</a:t>
            </a:r>
            <a:r>
              <a:rPr lang="en-US" altLang="zh-CN" b="1" u="sng" dirty="0">
                <a:solidFill>
                  <a:srgbClr val="000000"/>
                </a:solidFill>
              </a:rPr>
              <a:t>,</a:t>
            </a:r>
            <a:r>
              <a:rPr lang="zh-CN" altLang="en-US" b="1" u="sng" dirty="0">
                <a:solidFill>
                  <a:srgbClr val="000000"/>
                </a:solidFill>
              </a:rPr>
              <a:t>自上而下</a:t>
            </a:r>
            <a:r>
              <a:rPr lang="en-US" altLang="zh-CN" b="1" dirty="0">
                <a:solidFill>
                  <a:srgbClr val="000000"/>
                </a:solidFill>
              </a:rPr>
              <a:t>;</a:t>
            </a:r>
            <a:endParaRPr lang="en-US" altLang="zh-CN" b="1" dirty="0">
              <a:solidFill>
                <a:srgbClr val="000000"/>
              </a:solidFill>
            </a:endParaRPr>
          </a:p>
          <a:p>
            <a:pPr eaLnBrk="1" hangingPunct="1">
              <a:buNone/>
            </a:pPr>
            <a:r>
              <a:rPr lang="en-US" altLang="zh-CN" b="1" dirty="0">
                <a:solidFill>
                  <a:srgbClr val="000000"/>
                </a:solidFill>
              </a:rPr>
              <a:t>(6)  </a:t>
            </a:r>
            <a:r>
              <a:rPr lang="zh-CN" altLang="en-US" b="1" dirty="0">
                <a:solidFill>
                  <a:srgbClr val="000000"/>
                </a:solidFill>
              </a:rPr>
              <a:t>若虚基类由非虚基类派生而来</a:t>
            </a:r>
            <a:r>
              <a:rPr lang="en-US" altLang="zh-CN" b="1" dirty="0">
                <a:solidFill>
                  <a:srgbClr val="000000"/>
                </a:solidFill>
              </a:rPr>
              <a:t>,</a:t>
            </a:r>
            <a:r>
              <a:rPr lang="zh-CN" altLang="en-US" b="1" dirty="0">
                <a:solidFill>
                  <a:srgbClr val="000000"/>
                </a:solidFill>
              </a:rPr>
              <a:t>则仍然</a:t>
            </a:r>
            <a:r>
              <a:rPr lang="zh-CN" altLang="en-US" b="1" u="sng" dirty="0">
                <a:solidFill>
                  <a:srgbClr val="000000"/>
                </a:solidFill>
              </a:rPr>
              <a:t>先调</a:t>
            </a:r>
            <a:endParaRPr lang="zh-CN" altLang="en-US" b="1" u="sng" dirty="0">
              <a:solidFill>
                <a:srgbClr val="000000"/>
              </a:solidFill>
            </a:endParaRPr>
          </a:p>
          <a:p>
            <a:pPr eaLnBrk="1" hangingPunct="1">
              <a:buNone/>
            </a:pPr>
            <a:r>
              <a:rPr lang="zh-CN" altLang="en-US" b="1" dirty="0">
                <a:solidFill>
                  <a:srgbClr val="000000"/>
                </a:solidFill>
              </a:rPr>
              <a:t>       </a:t>
            </a:r>
            <a:r>
              <a:rPr lang="zh-CN" altLang="en-US" b="1" u="sng" dirty="0">
                <a:solidFill>
                  <a:srgbClr val="000000"/>
                </a:solidFill>
              </a:rPr>
              <a:t>用基类构造函数</a:t>
            </a:r>
            <a:r>
              <a:rPr lang="en-US" altLang="zh-CN" b="1" dirty="0">
                <a:solidFill>
                  <a:srgbClr val="000000"/>
                </a:solidFill>
              </a:rPr>
              <a:t>,</a:t>
            </a:r>
            <a:r>
              <a:rPr lang="zh-CN" altLang="en-US" b="1" dirty="0">
                <a:solidFill>
                  <a:srgbClr val="000000"/>
                </a:solidFill>
              </a:rPr>
              <a:t>再</a:t>
            </a:r>
            <a:r>
              <a:rPr lang="zh-CN" altLang="en-US" b="1" u="sng" dirty="0">
                <a:solidFill>
                  <a:srgbClr val="000000"/>
                </a:solidFill>
              </a:rPr>
              <a:t>调用派生类的构造函数</a:t>
            </a:r>
            <a:r>
              <a:rPr lang="en-US" altLang="zh-CN" b="1" dirty="0">
                <a:solidFill>
                  <a:srgbClr val="000000"/>
                </a:solidFill>
              </a:rPr>
              <a:t>;</a:t>
            </a:r>
            <a:r>
              <a:rPr lang="en-US" altLang="zh-CN" dirty="0"/>
              <a:t> </a:t>
            </a:r>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p:nvPr/>
        </p:nvSpPr>
        <p:spPr>
          <a:xfrm>
            <a:off x="1752600" y="1144588"/>
            <a:ext cx="8686800" cy="4876800"/>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457200" lvl="0" indent="-457200" eaLnBrk="1" hangingPunct="1">
              <a:buNone/>
            </a:pPr>
            <a:r>
              <a:rPr lang="en-US" altLang="zh-CN" b="1" dirty="0">
                <a:solidFill>
                  <a:srgbClr val="000000"/>
                </a:solidFill>
              </a:rPr>
              <a:t>(7)   </a:t>
            </a:r>
            <a:r>
              <a:rPr lang="zh-CN" altLang="en-US" b="1" u="sng" dirty="0">
                <a:solidFill>
                  <a:srgbClr val="000000"/>
                </a:solidFill>
              </a:rPr>
              <a:t>关键字</a:t>
            </a:r>
            <a:r>
              <a:rPr lang="en-US" altLang="zh-CN" b="1" u="sng" dirty="0">
                <a:solidFill>
                  <a:srgbClr val="000000"/>
                </a:solidFill>
              </a:rPr>
              <a:t>virtual </a:t>
            </a:r>
            <a:r>
              <a:rPr lang="zh-CN" altLang="en-US" b="1" u="sng" dirty="0">
                <a:solidFill>
                  <a:srgbClr val="000000"/>
                </a:solidFill>
              </a:rPr>
              <a:t>与继承方式关键字</a:t>
            </a:r>
            <a:r>
              <a:rPr lang="en-US" altLang="zh-CN" b="1" dirty="0">
                <a:solidFill>
                  <a:srgbClr val="000000"/>
                </a:solidFill>
              </a:rPr>
              <a:t>(public, </a:t>
            </a:r>
            <a:endParaRPr lang="en-US" altLang="zh-CN" b="1" dirty="0">
              <a:solidFill>
                <a:srgbClr val="000000"/>
              </a:solidFill>
            </a:endParaRPr>
          </a:p>
          <a:p>
            <a:pPr marL="457200" lvl="0" indent="-457200" eaLnBrk="1" hangingPunct="1">
              <a:buNone/>
            </a:pPr>
            <a:r>
              <a:rPr lang="en-US" altLang="zh-CN" b="1" dirty="0">
                <a:solidFill>
                  <a:srgbClr val="000000"/>
                </a:solidFill>
              </a:rPr>
              <a:t>        private)</a:t>
            </a:r>
            <a:r>
              <a:rPr lang="zh-CN" altLang="en-US" b="1" u="sng" dirty="0">
                <a:solidFill>
                  <a:srgbClr val="000000"/>
                </a:solidFill>
              </a:rPr>
              <a:t>的先后顺序无关紧要</a:t>
            </a:r>
            <a:r>
              <a:rPr lang="en-US" altLang="zh-CN" b="1" dirty="0">
                <a:solidFill>
                  <a:srgbClr val="000000"/>
                </a:solidFill>
              </a:rPr>
              <a:t>;</a:t>
            </a:r>
            <a:endParaRPr lang="en-US" altLang="zh-CN" b="1" dirty="0">
              <a:solidFill>
                <a:srgbClr val="000000"/>
              </a:solidFill>
            </a:endParaRPr>
          </a:p>
          <a:p>
            <a:pPr marL="457200" lvl="0" indent="-457200" eaLnBrk="1" hangingPunct="1">
              <a:buNone/>
            </a:pPr>
            <a:r>
              <a:rPr lang="en-US" altLang="zh-CN" b="1" dirty="0">
                <a:solidFill>
                  <a:srgbClr val="000000"/>
                </a:solidFill>
              </a:rPr>
              <a:t>              </a:t>
            </a:r>
            <a:r>
              <a:rPr lang="en-US" altLang="zh-CN" b="1" dirty="0">
                <a:solidFill>
                  <a:srgbClr val="CC0000"/>
                </a:solidFill>
              </a:rPr>
              <a:t>class derived: virtual public base</a:t>
            </a:r>
            <a:endParaRPr lang="en-US" altLang="zh-CN" b="1" dirty="0">
              <a:solidFill>
                <a:srgbClr val="CC0000"/>
              </a:solidFill>
            </a:endParaRPr>
          </a:p>
          <a:p>
            <a:pPr marL="457200" lvl="0" indent="-457200" eaLnBrk="1" hangingPunct="1">
              <a:buNone/>
            </a:pPr>
            <a:r>
              <a:rPr lang="en-US" altLang="zh-CN" b="1" dirty="0">
                <a:solidFill>
                  <a:srgbClr val="CC0000"/>
                </a:solidFill>
              </a:rPr>
              <a:t>              class derived: public virtual base</a:t>
            </a:r>
            <a:endParaRPr lang="en-US" altLang="zh-CN" b="1" dirty="0">
              <a:solidFill>
                <a:srgbClr val="CC0000"/>
              </a:solidFill>
            </a:endParaRPr>
          </a:p>
          <a:p>
            <a:pPr marL="457200" lvl="0" indent="-457200" eaLnBrk="1" hangingPunct="1">
              <a:buNone/>
            </a:pPr>
            <a:endParaRPr lang="en-US" altLang="zh-CN" b="1" dirty="0">
              <a:solidFill>
                <a:srgbClr val="CC0000"/>
              </a:solidFill>
            </a:endParaRPr>
          </a:p>
          <a:p>
            <a:pPr marL="457200" lvl="0" indent="-457200" eaLnBrk="1" hangingPunct="1">
              <a:buNone/>
            </a:pPr>
            <a:r>
              <a:rPr lang="en-US" altLang="zh-CN" b="1" dirty="0">
                <a:solidFill>
                  <a:srgbClr val="000000"/>
                </a:solidFill>
              </a:rPr>
              <a:t>(8)</a:t>
            </a:r>
            <a:r>
              <a:rPr lang="en-US" altLang="zh-CN" b="1" dirty="0">
                <a:solidFill>
                  <a:srgbClr val="000000"/>
                </a:solidFill>
                <a:cs typeface="Times New Roman" panose="02020603050405020304" pitchFamily="18" charset="0"/>
              </a:rPr>
              <a:t>   </a:t>
            </a:r>
            <a:r>
              <a:rPr lang="zh-CN" altLang="en-US" b="1" u="sng" dirty="0">
                <a:solidFill>
                  <a:srgbClr val="000000"/>
                </a:solidFill>
              </a:rPr>
              <a:t>一个基类在作为某些派生类虚基类的同时</a:t>
            </a:r>
            <a:r>
              <a:rPr lang="en-US" altLang="zh-CN" b="1" dirty="0">
                <a:solidFill>
                  <a:srgbClr val="000000"/>
                </a:solidFill>
              </a:rPr>
              <a:t>,</a:t>
            </a:r>
            <a:endParaRPr lang="en-US" altLang="zh-CN" b="1" dirty="0">
              <a:solidFill>
                <a:srgbClr val="000000"/>
              </a:solidFill>
            </a:endParaRPr>
          </a:p>
          <a:p>
            <a:pPr marL="457200" lvl="0" indent="-457200" eaLnBrk="1" hangingPunct="1">
              <a:buNone/>
            </a:pPr>
            <a:r>
              <a:rPr lang="en-US" altLang="zh-CN" b="1" dirty="0">
                <a:solidFill>
                  <a:srgbClr val="000000"/>
                </a:solidFill>
              </a:rPr>
              <a:t>        </a:t>
            </a:r>
            <a:r>
              <a:rPr lang="zh-CN" altLang="en-US" b="1" u="sng" dirty="0">
                <a:solidFill>
                  <a:srgbClr val="000000"/>
                </a:solidFill>
              </a:rPr>
              <a:t>又可以作为另一些派生类的非虚基类</a:t>
            </a:r>
            <a:r>
              <a:rPr lang="en-US" altLang="zh-CN" b="1" dirty="0">
                <a:solidFill>
                  <a:srgbClr val="000000"/>
                </a:solidFill>
              </a:rPr>
              <a:t>;</a:t>
            </a:r>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p:nvPr/>
        </p:nvSpPr>
        <p:spPr>
          <a:xfrm>
            <a:off x="1828800" y="369888"/>
            <a:ext cx="8305800" cy="6370637"/>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266700" algn="just" eaLnBrk="1" hangingPunct="1">
              <a:spcBef>
                <a:spcPct val="0"/>
              </a:spcBef>
              <a:buClrTx/>
              <a:buSzTx/>
              <a:buFontTx/>
              <a:buNone/>
            </a:pPr>
            <a:r>
              <a:rPr lang="zh-CN" altLang="en-US" sz="2400" b="1" dirty="0">
                <a:solidFill>
                  <a:srgbClr val="000000"/>
                </a:solidFill>
              </a:rPr>
              <a:t>例</a:t>
            </a:r>
            <a:r>
              <a:rPr lang="en-US" altLang="zh-CN" sz="2400" b="1" dirty="0">
                <a:solidFill>
                  <a:srgbClr val="000000"/>
                </a:solidFill>
              </a:rPr>
              <a:t>8-17</a:t>
            </a:r>
            <a:r>
              <a:rPr lang="zh-CN" altLang="en-US" sz="2400" b="1" dirty="0">
                <a:solidFill>
                  <a:srgbClr val="000000"/>
                </a:solidFill>
              </a:rPr>
              <a:t>含有虚基类的派生类构造函数的执行顺序。</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#include &lt;iostream.h&gt;   </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6600CC"/>
                </a:solidFill>
              </a:rPr>
              <a:t>class base {</a:t>
            </a:r>
            <a:endParaRPr lang="en-US" altLang="zh-CN" sz="2400" b="1" dirty="0">
              <a:solidFill>
                <a:srgbClr val="6600CC"/>
              </a:solidFill>
            </a:endParaRPr>
          </a:p>
          <a:p>
            <a:pPr marL="0" lvl="0" indent="266700" algn="just">
              <a:spcBef>
                <a:spcPct val="0"/>
              </a:spcBef>
              <a:buClrTx/>
              <a:buSzTx/>
              <a:buFontTx/>
              <a:buNone/>
            </a:pPr>
            <a:r>
              <a:rPr lang="en-US" altLang="zh-CN" sz="2400" b="1" dirty="0">
                <a:solidFill>
                  <a:srgbClr val="000000"/>
                </a:solidFill>
              </a:rPr>
              <a:t>    public:</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base(int sa ){ a=sa; cout&lt;&lt;"base a="&lt;&lt;a&lt;&lt;endl;}  </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private:      int a; };</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6600CC"/>
                </a:solidFill>
              </a:rPr>
              <a:t>class  base1:</a:t>
            </a:r>
            <a:r>
              <a:rPr lang="en-US" altLang="zh-CN" sz="2400" b="1" dirty="0">
                <a:solidFill>
                  <a:srgbClr val="000000"/>
                </a:solidFill>
              </a:rPr>
              <a:t> </a:t>
            </a:r>
            <a:r>
              <a:rPr lang="en-US" altLang="zh-CN" sz="2400" b="1" dirty="0">
                <a:solidFill>
                  <a:srgbClr val="CC0000"/>
                </a:solidFill>
              </a:rPr>
              <a:t>virtual </a:t>
            </a:r>
            <a:r>
              <a:rPr lang="en-US" altLang="zh-CN" sz="2400" b="1" dirty="0">
                <a:solidFill>
                  <a:srgbClr val="6600CC"/>
                </a:solidFill>
              </a:rPr>
              <a:t>public base{</a:t>
            </a:r>
            <a:endParaRPr lang="en-US" altLang="zh-CN" sz="2400" b="1" dirty="0">
              <a:solidFill>
                <a:srgbClr val="6600CC"/>
              </a:solidFill>
            </a:endParaRPr>
          </a:p>
          <a:p>
            <a:pPr marL="0" lvl="0" indent="266700" algn="just">
              <a:spcBef>
                <a:spcPct val="0"/>
              </a:spcBef>
              <a:buClrTx/>
              <a:buSzTx/>
              <a:buFontTx/>
              <a:buNone/>
            </a:pPr>
            <a:r>
              <a:rPr lang="en-US" altLang="zh-CN" sz="2400" b="1" dirty="0">
                <a:solidFill>
                  <a:srgbClr val="000000"/>
                </a:solidFill>
              </a:rPr>
              <a:t>    public:</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base1(int sa,int sb ):Base(sa){</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b=sb; cout&lt;&lt;"base1 b="&lt;&lt;b&lt;&lt;endl;}</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private:      int b;} ;</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6600CC"/>
                </a:solidFill>
              </a:rPr>
              <a:t>class base2:</a:t>
            </a:r>
            <a:r>
              <a:rPr lang="en-US" altLang="zh-CN" sz="2400" b="1" dirty="0">
                <a:solidFill>
                  <a:srgbClr val="000000"/>
                </a:solidFill>
              </a:rPr>
              <a:t> </a:t>
            </a:r>
            <a:r>
              <a:rPr lang="en-US" altLang="zh-CN" sz="2400" b="1" dirty="0">
                <a:solidFill>
                  <a:srgbClr val="CC0000"/>
                </a:solidFill>
              </a:rPr>
              <a:t>virtual</a:t>
            </a:r>
            <a:r>
              <a:rPr lang="en-US" altLang="zh-CN" sz="2400" b="1" dirty="0">
                <a:solidFill>
                  <a:srgbClr val="000000"/>
                </a:solidFill>
              </a:rPr>
              <a:t> </a:t>
            </a:r>
            <a:r>
              <a:rPr lang="en-US" altLang="zh-CN" sz="2400" b="1" dirty="0">
                <a:solidFill>
                  <a:srgbClr val="6600CC"/>
                </a:solidFill>
              </a:rPr>
              <a:t>public base{</a:t>
            </a:r>
            <a:endParaRPr lang="en-US" altLang="zh-CN" sz="2400" b="1" dirty="0">
              <a:solidFill>
                <a:srgbClr val="6600CC"/>
              </a:solidFill>
            </a:endParaRPr>
          </a:p>
          <a:p>
            <a:pPr marL="0" lvl="0" indent="266700" algn="just">
              <a:spcBef>
                <a:spcPct val="0"/>
              </a:spcBef>
              <a:buClrTx/>
              <a:buSzTx/>
              <a:buFontTx/>
              <a:buNone/>
            </a:pPr>
            <a:r>
              <a:rPr lang="en-US" altLang="zh-CN" sz="2400" b="1" dirty="0">
                <a:solidFill>
                  <a:srgbClr val="000000"/>
                </a:solidFill>
              </a:rPr>
              <a:t>    public:</a:t>
            </a:r>
            <a:endParaRPr lang="en-US" altLang="zh-CN" sz="2400" b="1" dirty="0">
              <a:solidFill>
                <a:srgbClr val="000000"/>
              </a:solidFill>
            </a:endParaRPr>
          </a:p>
          <a:p>
            <a:pPr marL="0" lvl="0" indent="266700" eaLnBrk="1" hangingPunct="1">
              <a:spcBef>
                <a:spcPct val="0"/>
              </a:spcBef>
              <a:buClrTx/>
              <a:buSzTx/>
              <a:buFontTx/>
              <a:buNone/>
            </a:pPr>
            <a:r>
              <a:rPr lang="en-US" altLang="zh-CN" sz="2400" b="1" dirty="0">
                <a:solidFill>
                  <a:srgbClr val="000000"/>
                </a:solidFill>
              </a:rPr>
              <a:t>           base2(int sa,int sc ):Base(sa){</a:t>
            </a:r>
            <a:endParaRPr lang="en-US" altLang="zh-CN" sz="2400" b="1" dirty="0">
              <a:solidFill>
                <a:srgbClr val="000000"/>
              </a:solidFill>
            </a:endParaRPr>
          </a:p>
          <a:p>
            <a:pPr marL="0" lvl="0" indent="266700" eaLnBrk="1" hangingPunct="1">
              <a:spcBef>
                <a:spcPct val="0"/>
              </a:spcBef>
              <a:buClrTx/>
              <a:buSzTx/>
              <a:buFontTx/>
              <a:buNone/>
            </a:pPr>
            <a:r>
              <a:rPr lang="en-US" altLang="zh-CN" sz="2400" b="1" dirty="0">
                <a:solidFill>
                  <a:srgbClr val="000000"/>
                </a:solidFill>
              </a:rPr>
              <a:t>           c=sc; cout&lt;&lt;"base2 c="&lt;&lt;c&lt;&lt;endl;}</a:t>
            </a:r>
            <a:endParaRPr lang="en-US" altLang="zh-CN" sz="2400" b="1" dirty="0">
              <a:solidFill>
                <a:srgbClr val="000000"/>
              </a:solidFill>
            </a:endParaRPr>
          </a:p>
          <a:p>
            <a:pPr marL="0" lvl="0" indent="266700" eaLnBrk="1" hangingPunct="1">
              <a:spcBef>
                <a:spcPct val="0"/>
              </a:spcBef>
              <a:buClrTx/>
              <a:buSzTx/>
              <a:buFontTx/>
              <a:buNone/>
            </a:pPr>
            <a:r>
              <a:rPr lang="en-US" altLang="zh-CN" sz="2400" b="1" dirty="0">
                <a:solidFill>
                  <a:srgbClr val="000000"/>
                </a:solidFill>
              </a:rPr>
              <a:t>       private:      int c;</a:t>
            </a:r>
            <a:endParaRPr lang="en-US" altLang="zh-CN" sz="2400" b="1" dirty="0">
              <a:solidFill>
                <a:srgbClr val="000000"/>
              </a:solidFill>
            </a:endParaRPr>
          </a:p>
          <a:p>
            <a:pPr marL="0" lvl="0" indent="266700" eaLnBrk="1" hangingPunct="1">
              <a:spcBef>
                <a:spcPct val="0"/>
              </a:spcBef>
              <a:buClrTx/>
              <a:buSzTx/>
              <a:buFontTx/>
              <a:buNone/>
            </a:pPr>
            <a:r>
              <a:rPr lang="en-US" altLang="zh-CN" sz="2400" b="1" dirty="0">
                <a:solidFill>
                  <a:srgbClr val="000000"/>
                </a:solidFill>
              </a:rPr>
              <a:t>   }</a:t>
            </a:r>
            <a:endParaRPr lang="en-US" altLang="zh-CN" sz="2400" b="1" dirty="0">
              <a:solidFill>
                <a:srgbClr val="0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p:nvPr/>
        </p:nvSpPr>
        <p:spPr>
          <a:xfrm>
            <a:off x="1828800" y="692150"/>
            <a:ext cx="8382000" cy="5632450"/>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266700" algn="just" eaLnBrk="1" hangingPunct="1">
              <a:spcBef>
                <a:spcPct val="0"/>
              </a:spcBef>
              <a:buClrTx/>
              <a:buSzTx/>
              <a:buFontTx/>
              <a:buNone/>
            </a:pPr>
            <a:r>
              <a:rPr lang="en-US" altLang="zh-CN" sz="2400" b="1" dirty="0">
                <a:solidFill>
                  <a:srgbClr val="6600CC"/>
                </a:solidFill>
              </a:rPr>
              <a:t>class derived:public base1,public base2{</a:t>
            </a:r>
            <a:endParaRPr lang="en-US" altLang="zh-CN" sz="2400" b="1" dirty="0">
              <a:solidFill>
                <a:srgbClr val="6600CC"/>
              </a:solidFill>
            </a:endParaRPr>
          </a:p>
          <a:p>
            <a:pPr marL="0" lvl="0" indent="266700" algn="just">
              <a:spcBef>
                <a:spcPct val="0"/>
              </a:spcBef>
              <a:buClrTx/>
              <a:buSzTx/>
              <a:buFontTx/>
              <a:buNone/>
            </a:pPr>
            <a:r>
              <a:rPr lang="en-US" altLang="zh-CN" sz="2400" b="1" dirty="0">
                <a:solidFill>
                  <a:srgbClr val="000000"/>
                </a:solidFill>
              </a:rPr>
              <a:t>    public:</a:t>
            </a:r>
            <a:endParaRPr lang="en-US" altLang="zh-CN" sz="2400" b="1" dirty="0">
              <a:solidFill>
                <a:srgbClr val="000000"/>
              </a:solidFill>
            </a:endParaRPr>
          </a:p>
          <a:p>
            <a:pPr marL="0" lvl="0" indent="266700" eaLnBrk="1" hangingPunct="1">
              <a:spcBef>
                <a:spcPct val="0"/>
              </a:spcBef>
              <a:buClrTx/>
              <a:buSzTx/>
              <a:buFontTx/>
              <a:buNone/>
            </a:pPr>
            <a:r>
              <a:rPr lang="en-US" altLang="zh-CN" sz="2400" b="1" dirty="0">
                <a:solidFill>
                  <a:srgbClr val="000000"/>
                </a:solidFill>
              </a:rPr>
              <a:t>            derived(int sa,int sb,int sc,int sd )</a:t>
            </a:r>
            <a:endParaRPr lang="en-US" altLang="zh-CN" sz="2400" b="1" dirty="0">
              <a:solidFill>
                <a:srgbClr val="000000"/>
              </a:solidFill>
            </a:endParaRPr>
          </a:p>
          <a:p>
            <a:pPr marL="0" lvl="0" indent="266700" eaLnBrk="1" hangingPunct="1">
              <a:spcBef>
                <a:spcPct val="0"/>
              </a:spcBef>
              <a:buClrTx/>
              <a:buSzTx/>
              <a:buFontTx/>
              <a:buNone/>
            </a:pPr>
            <a:r>
              <a:rPr lang="en-US" altLang="zh-CN" sz="2400" b="1" dirty="0">
                <a:solidFill>
                  <a:srgbClr val="000000"/>
                </a:solidFill>
              </a:rPr>
              <a:t>                     :</a:t>
            </a:r>
            <a:r>
              <a:rPr lang="en-US" altLang="zh-CN" sz="2400" b="1" dirty="0">
                <a:solidFill>
                  <a:srgbClr val="CC0000"/>
                </a:solidFill>
              </a:rPr>
              <a:t>Base(sa)</a:t>
            </a:r>
            <a:r>
              <a:rPr lang="en-US" altLang="zh-CN" sz="2400" b="1" dirty="0">
                <a:solidFill>
                  <a:srgbClr val="000000"/>
                </a:solidFill>
              </a:rPr>
              <a:t>, Base1(sa,sb), Base2(sa,sc){</a:t>
            </a:r>
            <a:endParaRPr lang="en-US" altLang="zh-CN" sz="2400" b="1" dirty="0">
              <a:solidFill>
                <a:srgbClr val="000000"/>
              </a:solidFill>
            </a:endParaRPr>
          </a:p>
          <a:p>
            <a:pPr marL="0" lvl="0" indent="266700" eaLnBrk="1" hangingPunct="1">
              <a:spcBef>
                <a:spcPct val="0"/>
              </a:spcBef>
              <a:buClrTx/>
              <a:buSzTx/>
              <a:buFontTx/>
              <a:buNone/>
            </a:pPr>
            <a:r>
              <a:rPr lang="en-US" altLang="zh-CN" sz="2400" b="1" dirty="0">
                <a:solidFill>
                  <a:srgbClr val="000000"/>
                </a:solidFill>
              </a:rPr>
              <a:t>            d=sd; cout&lt;&lt;" derived  d="&lt;&lt;d&lt;&lt;endl;}</a:t>
            </a:r>
            <a:endParaRPr lang="en-US" altLang="zh-CN" sz="2400" b="1" dirty="0">
              <a:solidFill>
                <a:srgbClr val="000000"/>
              </a:solidFill>
            </a:endParaRPr>
          </a:p>
          <a:p>
            <a:pPr marL="0" lvl="0" indent="266700" eaLnBrk="1" hangingPunct="1">
              <a:spcBef>
                <a:spcPct val="0"/>
              </a:spcBef>
              <a:buClrTx/>
              <a:buSzTx/>
              <a:buFontTx/>
              <a:buNone/>
            </a:pPr>
            <a:r>
              <a:rPr lang="en-US" altLang="zh-CN" sz="2400" b="1" dirty="0">
                <a:solidFill>
                  <a:srgbClr val="000000"/>
                </a:solidFill>
              </a:rPr>
              <a:t>        private:      int d</a:t>
            </a:r>
            <a:endParaRPr lang="en-US" altLang="zh-CN" sz="2400" b="1" dirty="0">
              <a:solidFill>
                <a:srgbClr val="000000"/>
              </a:solidFill>
            </a:endParaRPr>
          </a:p>
          <a:p>
            <a:pPr marL="0" lvl="0" indent="266700" eaLnBrk="1" hangingPunct="1">
              <a:spcBef>
                <a:spcPct val="0"/>
              </a:spcBef>
              <a:buClrTx/>
              <a:buSzTx/>
              <a:buFontTx/>
              <a:buNone/>
            </a:pPr>
            <a:r>
              <a:rPr lang="en-US" altLang="zh-CN" sz="2400" b="1" dirty="0">
                <a:solidFill>
                  <a:srgbClr val="000000"/>
                </a:solidFill>
              </a:rPr>
              <a:t>     };</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int main( )</a:t>
            </a:r>
            <a:endParaRPr lang="en-US" altLang="zh-CN" sz="2400" b="1" dirty="0">
              <a:solidFill>
                <a:srgbClr val="000000"/>
              </a:solidFill>
            </a:endParaRPr>
          </a:p>
          <a:p>
            <a:pPr marL="0" lvl="0" indent="266700" algn="just">
              <a:spcBef>
                <a:spcPct val="0"/>
              </a:spcBef>
              <a:buClrTx/>
              <a:buSzTx/>
              <a:buFontTx/>
              <a:buNone/>
            </a:pPr>
            <a:r>
              <a:rPr lang="en-US" altLang="zh-CN" sz="2400" b="1" dirty="0">
                <a:solidFill>
                  <a:srgbClr val="000000"/>
                </a:solidFill>
              </a:rPr>
              <a:t>{  derived  obj(2,4,6,8);  return  0; }</a:t>
            </a:r>
            <a:endParaRPr lang="en-US" altLang="zh-CN" sz="2400" b="1" dirty="0">
              <a:solidFill>
                <a:srgbClr val="000000"/>
              </a:solidFill>
            </a:endParaRPr>
          </a:p>
          <a:p>
            <a:pPr marL="0" lvl="0" indent="266700" algn="just">
              <a:spcBef>
                <a:spcPct val="0"/>
              </a:spcBef>
              <a:buClrTx/>
              <a:buSzTx/>
              <a:buFontTx/>
              <a:buNone/>
            </a:pPr>
            <a:endParaRPr lang="en-US" altLang="zh-CN" sz="2400" b="1" dirty="0">
              <a:solidFill>
                <a:srgbClr val="000000"/>
              </a:solidFill>
            </a:endParaRPr>
          </a:p>
          <a:p>
            <a:pPr marL="0" lvl="0" indent="266700" algn="just">
              <a:spcBef>
                <a:spcPct val="0"/>
              </a:spcBef>
              <a:buClrTx/>
              <a:buSzTx/>
              <a:buFontTx/>
              <a:buNone/>
            </a:pPr>
            <a:r>
              <a:rPr lang="zh-CN" altLang="en-US" sz="2400" b="1" dirty="0">
                <a:solidFill>
                  <a:srgbClr val="0000FF"/>
                </a:solidFill>
              </a:rPr>
              <a:t>程序运行结果如下：</a:t>
            </a:r>
            <a:endParaRPr lang="zh-CN" altLang="en-US" sz="2400" b="1" dirty="0">
              <a:solidFill>
                <a:srgbClr val="0000FF"/>
              </a:solidFill>
            </a:endParaRPr>
          </a:p>
          <a:p>
            <a:pPr marL="0" lvl="0" indent="266700" algn="just">
              <a:spcBef>
                <a:spcPct val="0"/>
              </a:spcBef>
              <a:buClrTx/>
              <a:buSzTx/>
              <a:buFontTx/>
              <a:buNone/>
            </a:pPr>
            <a:r>
              <a:rPr lang="zh-CN" altLang="en-US" sz="2400" b="1" dirty="0">
                <a:solidFill>
                  <a:srgbClr val="CC0000"/>
                </a:solidFill>
              </a:rPr>
              <a:t>     </a:t>
            </a:r>
            <a:r>
              <a:rPr lang="en-US" altLang="zh-CN" sz="2400" b="1" dirty="0">
                <a:solidFill>
                  <a:srgbClr val="CC0000"/>
                </a:solidFill>
              </a:rPr>
              <a:t>base a=2</a:t>
            </a:r>
            <a:endParaRPr lang="en-US" altLang="zh-CN" sz="2400" b="1" dirty="0">
              <a:solidFill>
                <a:srgbClr val="CC0000"/>
              </a:solidFill>
            </a:endParaRPr>
          </a:p>
          <a:p>
            <a:pPr marL="0" lvl="0" indent="266700" algn="just">
              <a:spcBef>
                <a:spcPct val="0"/>
              </a:spcBef>
              <a:buClrTx/>
              <a:buSzTx/>
              <a:buFontTx/>
              <a:buNone/>
            </a:pPr>
            <a:r>
              <a:rPr lang="en-US" altLang="zh-CN" sz="2400" b="1" dirty="0">
                <a:solidFill>
                  <a:srgbClr val="CC0000"/>
                </a:solidFill>
              </a:rPr>
              <a:t>     base1 b=4</a:t>
            </a:r>
            <a:endParaRPr lang="en-US" altLang="zh-CN" sz="2400" b="1" dirty="0">
              <a:solidFill>
                <a:srgbClr val="CC0000"/>
              </a:solidFill>
            </a:endParaRPr>
          </a:p>
          <a:p>
            <a:pPr marL="0" lvl="0" indent="266700" algn="just">
              <a:spcBef>
                <a:spcPct val="0"/>
              </a:spcBef>
              <a:buClrTx/>
              <a:buSzTx/>
              <a:buFontTx/>
              <a:buNone/>
            </a:pPr>
            <a:r>
              <a:rPr lang="en-US" altLang="zh-CN" sz="2400" b="1" dirty="0">
                <a:solidFill>
                  <a:srgbClr val="CC0000"/>
                </a:solidFill>
              </a:rPr>
              <a:t>     base2 c=6</a:t>
            </a:r>
            <a:endParaRPr lang="en-US" altLang="zh-CN" sz="2400" b="1" dirty="0">
              <a:solidFill>
                <a:srgbClr val="CC0000"/>
              </a:solidFill>
            </a:endParaRPr>
          </a:p>
          <a:p>
            <a:pPr marL="0" lvl="0" indent="266700">
              <a:spcBef>
                <a:spcPct val="0"/>
              </a:spcBef>
              <a:buClrTx/>
              <a:buSzTx/>
              <a:buFontTx/>
              <a:buNone/>
            </a:pPr>
            <a:r>
              <a:rPr lang="en-US" altLang="zh-CN" sz="2400" b="1" dirty="0">
                <a:solidFill>
                  <a:srgbClr val="CC0000"/>
                </a:solidFill>
              </a:rPr>
              <a:t>     derived d=8 </a:t>
            </a:r>
            <a:endParaRPr lang="en-US" altLang="zh-CN" sz="2400" b="1" dirty="0">
              <a:solidFill>
                <a:srgbClr val="CC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p:cNvSpPr>
          <p:nvPr>
            <p:ph type="title"/>
          </p:nvPr>
        </p:nvSpPr>
        <p:spPr>
          <a:xfrm>
            <a:off x="2743200" y="1143000"/>
            <a:ext cx="6400800" cy="762000"/>
          </a:xfrm>
          <a:ln/>
        </p:spPr>
        <p:txBody>
          <a:bodyPr vert="horz" wrap="square" lIns="91440" tIns="45720" rIns="91440" bIns="45720" anchor="b" anchorCtr="0"/>
          <a:p>
            <a:pPr eaLnBrk="1" hangingPunct="1"/>
            <a:r>
              <a:rPr lang="en-US" altLang="zh-CN" b="1" dirty="0"/>
              <a:t>*10.5 </a:t>
            </a:r>
            <a:r>
              <a:rPr lang="zh-CN" altLang="en-US" b="1" dirty="0"/>
              <a:t>赋值兼容规则</a:t>
            </a:r>
            <a:r>
              <a:rPr lang="zh-CN" altLang="en-US" dirty="0"/>
              <a:t> </a:t>
            </a:r>
            <a:endParaRPr lang="zh-CN" altLang="en-US" dirty="0"/>
          </a:p>
        </p:txBody>
      </p:sp>
      <p:sp>
        <p:nvSpPr>
          <p:cNvPr id="64515" name="Rectangle 3"/>
          <p:cNvSpPr>
            <a:spLocks noGrp="1"/>
          </p:cNvSpPr>
          <p:nvPr>
            <p:ph idx="1"/>
          </p:nvPr>
        </p:nvSpPr>
        <p:spPr>
          <a:xfrm>
            <a:off x="2209800" y="1905000"/>
            <a:ext cx="8153400" cy="3900488"/>
          </a:xfrm>
          <a:ln/>
        </p:spPr>
        <p:txBody>
          <a:bodyPr vert="horz" wrap="square" lIns="91440" tIns="45720" rIns="91440" bIns="45720" anchor="t" anchorCtr="0"/>
          <a:p>
            <a:pPr eaLnBrk="1" hangingPunct="1">
              <a:buNone/>
            </a:pPr>
            <a:r>
              <a:rPr lang="en-US" altLang="zh-CN" b="1" dirty="0"/>
              <a:t>           </a:t>
            </a:r>
            <a:endParaRPr lang="en-US" altLang="zh-CN" b="1" dirty="0"/>
          </a:p>
          <a:p>
            <a:pPr eaLnBrk="1" hangingPunct="1">
              <a:buNone/>
            </a:pPr>
            <a:r>
              <a:rPr lang="en-US" altLang="zh-CN" b="1" dirty="0"/>
              <a:t>             </a:t>
            </a:r>
            <a:r>
              <a:rPr lang="zh-CN" altLang="en-US" b="1" dirty="0">
                <a:solidFill>
                  <a:srgbClr val="000000"/>
                </a:solidFill>
              </a:rPr>
              <a:t>所谓</a:t>
            </a:r>
            <a:r>
              <a:rPr lang="zh-CN" altLang="en-US" b="1" dirty="0">
                <a:solidFill>
                  <a:srgbClr val="6600CC"/>
                </a:solidFill>
              </a:rPr>
              <a:t>赋值兼容规则</a:t>
            </a:r>
            <a:r>
              <a:rPr lang="zh-CN" altLang="en-US" b="1" u="sng" dirty="0">
                <a:solidFill>
                  <a:srgbClr val="000000"/>
                </a:solidFill>
              </a:rPr>
              <a:t>是指在需要基类对象的任何地方都可以使用公有派生类的对象来替代</a:t>
            </a:r>
            <a:r>
              <a:rPr lang="zh-CN" altLang="en-US" b="1" dirty="0">
                <a:solidFill>
                  <a:srgbClr val="000000"/>
                </a:solidFill>
              </a:rPr>
              <a:t>。这样</a:t>
            </a:r>
            <a:r>
              <a:rPr lang="en-US" altLang="zh-CN" b="1" dirty="0">
                <a:solidFill>
                  <a:srgbClr val="000000"/>
                </a:solidFill>
              </a:rPr>
              <a:t>,</a:t>
            </a:r>
            <a:r>
              <a:rPr lang="zh-CN" altLang="en-US" b="1" dirty="0">
                <a:solidFill>
                  <a:srgbClr val="000000"/>
                </a:solidFill>
              </a:rPr>
              <a:t>公有派生类实际上就具备了基类的所有特性</a:t>
            </a:r>
            <a:r>
              <a:rPr lang="en-US" altLang="zh-CN" b="1" dirty="0">
                <a:solidFill>
                  <a:srgbClr val="000000"/>
                </a:solidFill>
              </a:rPr>
              <a:t>,</a:t>
            </a:r>
            <a:r>
              <a:rPr lang="zh-CN" altLang="en-US" b="1" dirty="0">
                <a:solidFill>
                  <a:srgbClr val="000000"/>
                </a:solidFill>
              </a:rPr>
              <a:t>凡基类能解决的问题</a:t>
            </a:r>
            <a:r>
              <a:rPr lang="en-US" altLang="zh-CN" b="1" dirty="0">
                <a:solidFill>
                  <a:srgbClr val="000000"/>
                </a:solidFill>
              </a:rPr>
              <a:t>,</a:t>
            </a:r>
            <a:r>
              <a:rPr lang="zh-CN" altLang="en-US" b="1" dirty="0">
                <a:solidFill>
                  <a:srgbClr val="000000"/>
                </a:solidFill>
              </a:rPr>
              <a:t>公有派生类也能解决。 </a:t>
            </a:r>
            <a:endParaRPr lang="zh-CN" altLang="en-US" b="1" dirty="0">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3"/>
          <p:cNvSpPr>
            <a:spLocks noGrp="1"/>
          </p:cNvSpPr>
          <p:nvPr>
            <p:ph idx="1"/>
          </p:nvPr>
        </p:nvSpPr>
        <p:spPr>
          <a:xfrm>
            <a:off x="2209800" y="1066800"/>
            <a:ext cx="8153400" cy="5149850"/>
          </a:xfrm>
          <a:ln/>
        </p:spPr>
        <p:txBody>
          <a:bodyPr vert="horz" wrap="square" lIns="91440" tIns="45720" rIns="91440" bIns="45720" anchor="t" anchorCtr="0"/>
          <a:p>
            <a:pPr algn="just" eaLnBrk="1" hangingPunct="1">
              <a:lnSpc>
                <a:spcPct val="90000"/>
              </a:lnSpc>
              <a:buNone/>
            </a:pPr>
            <a:r>
              <a:rPr lang="zh-CN" altLang="en-US" b="1" dirty="0">
                <a:solidFill>
                  <a:srgbClr val="000000"/>
                </a:solidFill>
              </a:rPr>
              <a:t>例如</a:t>
            </a:r>
            <a:r>
              <a:rPr lang="en-US" altLang="zh-CN" b="1" dirty="0">
                <a:solidFill>
                  <a:srgbClr val="000000"/>
                </a:solidFill>
              </a:rPr>
              <a:t>,</a:t>
            </a:r>
            <a:r>
              <a:rPr lang="zh-CN" altLang="en-US" b="1" dirty="0">
                <a:solidFill>
                  <a:srgbClr val="000000"/>
                </a:solidFill>
              </a:rPr>
              <a:t>下面声明的两个类</a:t>
            </a:r>
            <a:r>
              <a:rPr lang="en-US" altLang="zh-CN" b="1" dirty="0">
                <a:solidFill>
                  <a:srgbClr val="000000"/>
                </a:solidFill>
              </a:rPr>
              <a:t>:</a:t>
            </a:r>
            <a:endParaRPr lang="en-US" altLang="zh-CN" b="1" dirty="0">
              <a:solidFill>
                <a:srgbClr val="000000"/>
              </a:solidFill>
            </a:endParaRPr>
          </a:p>
          <a:p>
            <a:pPr algn="just" eaLnBrk="1" hangingPunct="1">
              <a:lnSpc>
                <a:spcPct val="90000"/>
              </a:lnSpc>
              <a:buNone/>
            </a:pPr>
            <a:r>
              <a:rPr lang="en-US" altLang="zh-CN" b="1" dirty="0">
                <a:solidFill>
                  <a:srgbClr val="CC0000"/>
                </a:solidFill>
              </a:rPr>
              <a:t>    class Base{</a:t>
            </a:r>
            <a:endParaRPr lang="en-US" altLang="zh-CN" b="1" dirty="0">
              <a:solidFill>
                <a:srgbClr val="CC0000"/>
              </a:solidFill>
            </a:endParaRPr>
          </a:p>
          <a:p>
            <a:pPr algn="just" eaLnBrk="1" hangingPunct="1">
              <a:lnSpc>
                <a:spcPct val="90000"/>
              </a:lnSpc>
              <a:buNone/>
            </a:pPr>
            <a:r>
              <a:rPr lang="en-US" altLang="zh-CN" b="1" dirty="0">
                <a:solidFill>
                  <a:srgbClr val="CC0000"/>
                </a:solidFill>
              </a:rPr>
              <a:t>           </a:t>
            </a:r>
            <a:r>
              <a:rPr lang="en-US" altLang="zh-CN" b="1" dirty="0">
                <a:solidFill>
                  <a:srgbClr val="000000"/>
                </a:solidFill>
              </a:rPr>
              <a:t>//</a:t>
            </a:r>
            <a:r>
              <a:rPr lang="en-US" altLang="zh-CN" b="1" dirty="0">
                <a:solidFill>
                  <a:srgbClr val="000000"/>
                </a:solidFill>
                <a:latin typeface="宋体" panose="02010600030101010101" pitchFamily="2" charset="-122"/>
              </a:rPr>
              <a:t>…</a:t>
            </a:r>
            <a:endParaRPr lang="en-US" altLang="zh-CN" b="1" dirty="0">
              <a:solidFill>
                <a:srgbClr val="000000"/>
              </a:solidFill>
            </a:endParaRPr>
          </a:p>
          <a:p>
            <a:pPr algn="just" eaLnBrk="1" hangingPunct="1">
              <a:lnSpc>
                <a:spcPct val="90000"/>
              </a:lnSpc>
              <a:buNone/>
            </a:pPr>
            <a:r>
              <a:rPr lang="en-US" altLang="zh-CN" b="1" dirty="0">
                <a:solidFill>
                  <a:srgbClr val="CC0000"/>
                </a:solidFill>
              </a:rPr>
              <a:t>    };</a:t>
            </a:r>
            <a:endParaRPr lang="en-US" altLang="zh-CN" b="1" dirty="0">
              <a:solidFill>
                <a:srgbClr val="CC0000"/>
              </a:solidFill>
            </a:endParaRPr>
          </a:p>
          <a:p>
            <a:pPr algn="just" eaLnBrk="1" hangingPunct="1">
              <a:lnSpc>
                <a:spcPct val="90000"/>
              </a:lnSpc>
              <a:buNone/>
            </a:pPr>
            <a:r>
              <a:rPr lang="en-US" altLang="zh-CN" b="1" dirty="0">
                <a:solidFill>
                  <a:srgbClr val="CC0000"/>
                </a:solidFill>
              </a:rPr>
              <a:t>    class Derived:</a:t>
            </a:r>
            <a:r>
              <a:rPr lang="en-US" altLang="zh-CN" b="1" dirty="0">
                <a:solidFill>
                  <a:srgbClr val="000000"/>
                </a:solidFill>
              </a:rPr>
              <a:t>public</a:t>
            </a:r>
            <a:r>
              <a:rPr lang="en-US" altLang="zh-CN" b="1" dirty="0">
                <a:solidFill>
                  <a:srgbClr val="CC0000"/>
                </a:solidFill>
              </a:rPr>
              <a:t> Base{</a:t>
            </a:r>
            <a:endParaRPr lang="en-US" altLang="zh-CN" b="1" dirty="0">
              <a:solidFill>
                <a:srgbClr val="CC0000"/>
              </a:solidFill>
            </a:endParaRPr>
          </a:p>
          <a:p>
            <a:pPr algn="just" eaLnBrk="1" hangingPunct="1">
              <a:lnSpc>
                <a:spcPct val="90000"/>
              </a:lnSpc>
              <a:buNone/>
            </a:pPr>
            <a:r>
              <a:rPr lang="en-US" altLang="zh-CN" b="1" dirty="0">
                <a:solidFill>
                  <a:srgbClr val="CC0000"/>
                </a:solidFill>
              </a:rPr>
              <a:t>           </a:t>
            </a:r>
            <a:r>
              <a:rPr lang="en-US" altLang="zh-CN" b="1" dirty="0">
                <a:solidFill>
                  <a:srgbClr val="000000"/>
                </a:solidFill>
              </a:rPr>
              <a:t>//</a:t>
            </a:r>
            <a:r>
              <a:rPr lang="en-US" altLang="zh-CN" b="1" dirty="0">
                <a:solidFill>
                  <a:srgbClr val="000000"/>
                </a:solidFill>
                <a:latin typeface="宋体" panose="02010600030101010101" pitchFamily="2" charset="-122"/>
              </a:rPr>
              <a:t>…</a:t>
            </a:r>
            <a:endParaRPr lang="en-US" altLang="zh-CN" b="1" dirty="0">
              <a:solidFill>
                <a:srgbClr val="000000"/>
              </a:solidFill>
            </a:endParaRPr>
          </a:p>
          <a:p>
            <a:pPr algn="just" eaLnBrk="1" hangingPunct="1">
              <a:lnSpc>
                <a:spcPct val="90000"/>
              </a:lnSpc>
              <a:buNone/>
            </a:pPr>
            <a:r>
              <a:rPr lang="en-US" altLang="zh-CN" b="1" dirty="0">
                <a:solidFill>
                  <a:srgbClr val="CC0000"/>
                </a:solidFill>
              </a:rPr>
              <a:t>    };</a:t>
            </a:r>
            <a:endParaRPr lang="en-US" altLang="zh-CN" b="1" dirty="0">
              <a:solidFill>
                <a:srgbClr val="CC0000"/>
              </a:solidFill>
            </a:endParaRPr>
          </a:p>
          <a:p>
            <a:pPr eaLnBrk="1" hangingPunct="1">
              <a:lnSpc>
                <a:spcPct val="90000"/>
              </a:lnSpc>
              <a:buNone/>
            </a:pPr>
            <a:endParaRPr lang="en-US" altLang="zh-CN" b="1" dirty="0">
              <a:solidFill>
                <a:srgbClr val="000000"/>
              </a:solidFill>
            </a:endParaRPr>
          </a:p>
          <a:p>
            <a:pPr eaLnBrk="1" hangingPunct="1">
              <a:lnSpc>
                <a:spcPct val="90000"/>
              </a:lnSpc>
              <a:buNone/>
            </a:pPr>
            <a:r>
              <a:rPr lang="zh-CN" altLang="en-US" b="1" dirty="0">
                <a:solidFill>
                  <a:srgbClr val="000000"/>
                </a:solidFill>
              </a:rPr>
              <a:t>根据赋值兼容规则</a:t>
            </a:r>
            <a:r>
              <a:rPr lang="en-US" altLang="zh-CN" b="1" dirty="0">
                <a:solidFill>
                  <a:srgbClr val="000000"/>
                </a:solidFill>
              </a:rPr>
              <a:t>, </a:t>
            </a:r>
            <a:r>
              <a:rPr lang="zh-CN" altLang="en-US" b="1" dirty="0">
                <a:solidFill>
                  <a:srgbClr val="6600CC"/>
                </a:solidFill>
              </a:rPr>
              <a:t>以下几种情况是合法的</a:t>
            </a:r>
            <a:r>
              <a:rPr lang="en-US" altLang="zh-CN" b="1" dirty="0">
                <a:solidFill>
                  <a:srgbClr val="6600CC"/>
                </a:solidFill>
              </a:rPr>
              <a:t>:</a:t>
            </a:r>
            <a:r>
              <a:rPr lang="en-US" altLang="zh-CN" b="1" dirty="0">
                <a:solidFill>
                  <a:srgbClr val="000000"/>
                </a:solidFill>
              </a:rPr>
              <a:t> </a:t>
            </a:r>
            <a:endParaRPr lang="en-US" altLang="zh-CN" b="1" dirty="0">
              <a:solidFill>
                <a:srgbClr val="0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3"/>
          <p:cNvSpPr>
            <a:spLocks noGrp="1"/>
          </p:cNvSpPr>
          <p:nvPr>
            <p:ph idx="1"/>
          </p:nvPr>
        </p:nvSpPr>
        <p:spPr>
          <a:xfrm>
            <a:off x="2286000" y="990600"/>
            <a:ext cx="8077200" cy="5226050"/>
          </a:xfrm>
          <a:ln/>
        </p:spPr>
        <p:txBody>
          <a:bodyPr vert="horz" wrap="square" lIns="91440" tIns="45720" rIns="91440" bIns="45720" anchor="t" anchorCtr="0"/>
          <a:p>
            <a:pPr algn="just" eaLnBrk="1" hangingPunct="1">
              <a:buNone/>
            </a:pPr>
            <a:r>
              <a:rPr lang="en-US" altLang="zh-CN" sz="2800" b="1" dirty="0">
                <a:solidFill>
                  <a:srgbClr val="000000"/>
                </a:solidFill>
              </a:rPr>
              <a:t>(1) </a:t>
            </a:r>
            <a:r>
              <a:rPr lang="zh-CN" altLang="en-US" sz="2800" b="1" u="sng" dirty="0">
                <a:solidFill>
                  <a:srgbClr val="000000"/>
                </a:solidFill>
              </a:rPr>
              <a:t>可以用派生类对象给基类对象赋值</a:t>
            </a:r>
            <a:r>
              <a:rPr lang="zh-CN" altLang="en-US" sz="2800" b="1" dirty="0">
                <a:solidFill>
                  <a:srgbClr val="000000"/>
                </a:solidFill>
              </a:rPr>
              <a:t>。例如</a:t>
            </a:r>
            <a:r>
              <a:rPr lang="en-US" altLang="zh-CN" sz="2800" b="1" dirty="0">
                <a:solidFill>
                  <a:srgbClr val="000000"/>
                </a:solidFill>
              </a:rPr>
              <a:t>:</a:t>
            </a:r>
            <a:endParaRPr lang="en-US" altLang="zh-CN" sz="2800" b="1" dirty="0">
              <a:solidFill>
                <a:srgbClr val="000000"/>
              </a:solidFill>
            </a:endParaRPr>
          </a:p>
          <a:p>
            <a:pPr algn="just" eaLnBrk="1" hangingPunct="1">
              <a:buNone/>
            </a:pPr>
            <a:r>
              <a:rPr lang="en-US" altLang="zh-CN" sz="2800" b="1" dirty="0">
                <a:solidFill>
                  <a:srgbClr val="000000"/>
                </a:solidFill>
              </a:rPr>
              <a:t>              Base b;</a:t>
            </a:r>
            <a:endParaRPr lang="en-US" altLang="zh-CN" sz="2800" b="1" dirty="0">
              <a:solidFill>
                <a:srgbClr val="000000"/>
              </a:solidFill>
            </a:endParaRPr>
          </a:p>
          <a:p>
            <a:pPr algn="just" eaLnBrk="1" hangingPunct="1">
              <a:buNone/>
            </a:pPr>
            <a:r>
              <a:rPr lang="en-US" altLang="zh-CN" sz="2800" b="1" dirty="0">
                <a:solidFill>
                  <a:srgbClr val="000000"/>
                </a:solidFill>
              </a:rPr>
              <a:t>              Derived d;</a:t>
            </a:r>
            <a:endParaRPr lang="en-US" altLang="zh-CN" sz="2800" b="1" dirty="0">
              <a:solidFill>
                <a:srgbClr val="000000"/>
              </a:solidFill>
            </a:endParaRPr>
          </a:p>
          <a:p>
            <a:pPr algn="just" eaLnBrk="1" hangingPunct="1">
              <a:buNone/>
            </a:pPr>
            <a:r>
              <a:rPr lang="en-US" altLang="zh-CN" sz="2800" b="1" dirty="0">
                <a:solidFill>
                  <a:srgbClr val="000000"/>
                </a:solidFill>
              </a:rPr>
              <a:t>              b=d;</a:t>
            </a:r>
            <a:endParaRPr lang="en-US" altLang="zh-CN" sz="2800" b="1" dirty="0">
              <a:solidFill>
                <a:srgbClr val="000000"/>
              </a:solidFill>
            </a:endParaRPr>
          </a:p>
          <a:p>
            <a:pPr algn="just" eaLnBrk="1" hangingPunct="1">
              <a:buNone/>
            </a:pPr>
            <a:r>
              <a:rPr lang="en-US" altLang="zh-CN" sz="2800" b="1" dirty="0">
                <a:solidFill>
                  <a:srgbClr val="000000"/>
                </a:solidFill>
              </a:rPr>
              <a:t>      </a:t>
            </a:r>
            <a:r>
              <a:rPr lang="zh-CN" altLang="en-US" sz="2800" b="1" dirty="0">
                <a:solidFill>
                  <a:srgbClr val="000000"/>
                </a:solidFill>
              </a:rPr>
              <a:t>这样赋值的效果是</a:t>
            </a:r>
            <a:r>
              <a:rPr lang="en-US" altLang="zh-CN" sz="2800" b="1" dirty="0">
                <a:solidFill>
                  <a:srgbClr val="000000"/>
                </a:solidFill>
              </a:rPr>
              <a:t>,</a:t>
            </a:r>
            <a:r>
              <a:rPr lang="zh-CN" altLang="en-US" sz="2800" b="1" dirty="0">
                <a:solidFill>
                  <a:srgbClr val="000000"/>
                </a:solidFill>
              </a:rPr>
              <a:t>对象</a:t>
            </a:r>
            <a:r>
              <a:rPr lang="en-US" altLang="zh-CN" sz="2800" b="1" dirty="0">
                <a:solidFill>
                  <a:srgbClr val="000000"/>
                </a:solidFill>
              </a:rPr>
              <a:t>b</a:t>
            </a:r>
            <a:r>
              <a:rPr lang="zh-CN" altLang="en-US" sz="2800" b="1" dirty="0">
                <a:solidFill>
                  <a:srgbClr val="000000"/>
                </a:solidFill>
              </a:rPr>
              <a:t>中所有数据成员都将具有对象</a:t>
            </a:r>
            <a:r>
              <a:rPr lang="en-US" altLang="zh-CN" sz="2800" b="1" dirty="0">
                <a:solidFill>
                  <a:srgbClr val="000000"/>
                </a:solidFill>
              </a:rPr>
              <a:t>d</a:t>
            </a:r>
            <a:r>
              <a:rPr lang="zh-CN" altLang="en-US" sz="2800" b="1" dirty="0">
                <a:solidFill>
                  <a:srgbClr val="000000"/>
                </a:solidFill>
              </a:rPr>
              <a:t>中对应数据成员的值。</a:t>
            </a:r>
            <a:endParaRPr lang="zh-CN" altLang="en-US" sz="2800" b="1" dirty="0">
              <a:solidFill>
                <a:srgbClr val="000000"/>
              </a:solidFill>
            </a:endParaRPr>
          </a:p>
          <a:p>
            <a:pPr algn="just" eaLnBrk="1" hangingPunct="1">
              <a:buNone/>
            </a:pPr>
            <a:r>
              <a:rPr lang="en-US" altLang="zh-CN" sz="2800" b="1" dirty="0">
                <a:solidFill>
                  <a:srgbClr val="000000"/>
                </a:solidFill>
              </a:rPr>
              <a:t>(2) </a:t>
            </a:r>
            <a:r>
              <a:rPr lang="zh-CN" altLang="en-US" sz="2800" b="1" u="sng" dirty="0">
                <a:solidFill>
                  <a:srgbClr val="000000"/>
                </a:solidFill>
              </a:rPr>
              <a:t>可以用派生类对象来初始化基类的引用</a:t>
            </a:r>
            <a:r>
              <a:rPr lang="zh-CN" altLang="en-US" sz="2800" b="1" dirty="0">
                <a:solidFill>
                  <a:srgbClr val="000000"/>
                </a:solidFill>
              </a:rPr>
              <a:t>。例如</a:t>
            </a:r>
            <a:r>
              <a:rPr lang="en-US" altLang="zh-CN" sz="2800" b="1" dirty="0">
                <a:solidFill>
                  <a:srgbClr val="000000"/>
                </a:solidFill>
              </a:rPr>
              <a:t>:</a:t>
            </a:r>
            <a:endParaRPr lang="en-US" altLang="zh-CN" sz="2800" b="1" dirty="0">
              <a:solidFill>
                <a:srgbClr val="000000"/>
              </a:solidFill>
            </a:endParaRPr>
          </a:p>
          <a:p>
            <a:pPr algn="just" eaLnBrk="1" hangingPunct="1">
              <a:buNone/>
            </a:pPr>
            <a:r>
              <a:rPr lang="en-US" altLang="zh-CN" sz="2800" b="1" dirty="0">
                <a:solidFill>
                  <a:srgbClr val="000000"/>
                </a:solidFill>
              </a:rPr>
              <a:t>             Derived d;</a:t>
            </a:r>
            <a:endParaRPr lang="en-US" altLang="zh-CN" sz="2800" b="1" dirty="0">
              <a:solidFill>
                <a:srgbClr val="000000"/>
              </a:solidFill>
            </a:endParaRPr>
          </a:p>
          <a:p>
            <a:pPr eaLnBrk="1" hangingPunct="1">
              <a:buNone/>
            </a:pPr>
            <a:r>
              <a:rPr lang="en-US" altLang="zh-CN" sz="2800" b="1" dirty="0">
                <a:solidFill>
                  <a:srgbClr val="000000"/>
                </a:solidFill>
              </a:rPr>
              <a:t>             Base &amp;br=d;</a:t>
            </a:r>
            <a:r>
              <a:rPr lang="en-US" altLang="zh-CN" sz="2800" dirty="0"/>
              <a:t> </a:t>
            </a:r>
            <a:endParaRPr lang="en-US" altLang="zh-C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p:nvPr/>
        </p:nvSpPr>
        <p:spPr>
          <a:xfrm>
            <a:off x="1774825" y="2420938"/>
            <a:ext cx="3529013" cy="3786187"/>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400050" eaLnBrk="1" hangingPunct="1">
              <a:spcBef>
                <a:spcPct val="0"/>
              </a:spcBef>
              <a:buClrTx/>
              <a:buSzTx/>
              <a:buFontTx/>
              <a:buNone/>
            </a:pPr>
            <a:r>
              <a:rPr lang="en-US" altLang="zh-CN" sz="2400" dirty="0"/>
              <a:t> </a:t>
            </a:r>
            <a:r>
              <a:rPr lang="en-US" altLang="zh-CN" sz="2400" b="1" dirty="0">
                <a:solidFill>
                  <a:srgbClr val="000000"/>
                </a:solidFill>
              </a:rPr>
              <a:t>//</a:t>
            </a:r>
            <a:r>
              <a:rPr lang="zh-CN" altLang="en-US" sz="2400" b="1" dirty="0">
                <a:solidFill>
                  <a:srgbClr val="000000"/>
                </a:solidFill>
              </a:rPr>
              <a:t>定义一个基类</a:t>
            </a:r>
            <a:endParaRPr lang="zh-CN" altLang="en-US" sz="2400" b="1" dirty="0">
              <a:solidFill>
                <a:srgbClr val="000000"/>
              </a:solidFill>
            </a:endParaRPr>
          </a:p>
          <a:p>
            <a:pPr marL="0" lvl="0" indent="400050">
              <a:spcBef>
                <a:spcPct val="0"/>
              </a:spcBef>
              <a:buClrTx/>
              <a:buSzTx/>
              <a:buFontTx/>
              <a:buNone/>
            </a:pPr>
            <a:r>
              <a:rPr lang="zh-CN" altLang="en-US" sz="2400" b="1" dirty="0">
                <a:solidFill>
                  <a:srgbClr val="000000"/>
                </a:solidFill>
              </a:rPr>
              <a:t>    </a:t>
            </a:r>
            <a:r>
              <a:rPr lang="en-US" altLang="zh-CN" sz="2400" b="1" dirty="0">
                <a:solidFill>
                  <a:srgbClr val="000000"/>
                </a:solidFill>
              </a:rPr>
              <a:t>class  person{ </a:t>
            </a:r>
            <a:endParaRPr lang="en-US" altLang="zh-CN" sz="2400" b="1" dirty="0">
              <a:solidFill>
                <a:srgbClr val="000000"/>
              </a:solidFill>
            </a:endParaRPr>
          </a:p>
          <a:p>
            <a:pPr marL="0" lvl="0" indent="400050">
              <a:spcBef>
                <a:spcPct val="0"/>
              </a:spcBef>
              <a:buClrTx/>
              <a:buSzTx/>
              <a:buFontTx/>
              <a:buNone/>
            </a:pPr>
            <a:r>
              <a:rPr lang="en-US" altLang="zh-CN" sz="2400" b="1" dirty="0">
                <a:solidFill>
                  <a:srgbClr val="000000"/>
                </a:solidFill>
              </a:rPr>
              <a:t>    protected:</a:t>
            </a:r>
            <a:endParaRPr lang="en-US" altLang="zh-CN" sz="2400" b="1" dirty="0">
              <a:solidFill>
                <a:srgbClr val="000000"/>
              </a:solidFill>
            </a:endParaRPr>
          </a:p>
          <a:p>
            <a:pPr marL="0" lvl="0" indent="400050">
              <a:spcBef>
                <a:spcPct val="0"/>
              </a:spcBef>
              <a:buClrTx/>
              <a:buSzTx/>
              <a:buFontTx/>
              <a:buNone/>
            </a:pPr>
            <a:r>
              <a:rPr lang="en-US" altLang="zh-CN" sz="2400" b="1" dirty="0">
                <a:solidFill>
                  <a:srgbClr val="000000"/>
                </a:solidFill>
              </a:rPr>
              <a:t>        char  name[10];</a:t>
            </a:r>
            <a:endParaRPr lang="en-US" altLang="zh-CN" sz="2400" b="1" dirty="0">
              <a:solidFill>
                <a:srgbClr val="000000"/>
              </a:solidFill>
            </a:endParaRPr>
          </a:p>
          <a:p>
            <a:pPr marL="0" lvl="0" indent="400050">
              <a:spcBef>
                <a:spcPct val="0"/>
              </a:spcBef>
              <a:buClrTx/>
              <a:buSzTx/>
              <a:buFontTx/>
              <a:buNone/>
            </a:pPr>
            <a:r>
              <a:rPr lang="en-US" altLang="zh-CN" sz="2400" b="1" dirty="0">
                <a:solidFill>
                  <a:srgbClr val="000000"/>
                </a:solidFill>
              </a:rPr>
              <a:t>        int  age;</a:t>
            </a:r>
            <a:endParaRPr lang="en-US" altLang="zh-CN" sz="2400" b="1" dirty="0">
              <a:solidFill>
                <a:srgbClr val="000000"/>
              </a:solidFill>
            </a:endParaRPr>
          </a:p>
          <a:p>
            <a:pPr marL="0" lvl="0" indent="400050">
              <a:spcBef>
                <a:spcPct val="0"/>
              </a:spcBef>
              <a:buClrTx/>
              <a:buSzTx/>
              <a:buFontTx/>
              <a:buNone/>
            </a:pPr>
            <a:r>
              <a:rPr lang="en-US" altLang="zh-CN" sz="2400" b="1" dirty="0">
                <a:solidFill>
                  <a:srgbClr val="000000"/>
                </a:solidFill>
              </a:rPr>
              <a:t>        char  sex;</a:t>
            </a:r>
            <a:endParaRPr lang="en-US" altLang="zh-CN" sz="2400" b="1" dirty="0">
              <a:solidFill>
                <a:srgbClr val="000000"/>
              </a:solidFill>
            </a:endParaRPr>
          </a:p>
          <a:p>
            <a:pPr marL="0" lvl="0" indent="400050">
              <a:spcBef>
                <a:spcPct val="0"/>
              </a:spcBef>
              <a:buClrTx/>
              <a:buSzTx/>
              <a:buFontTx/>
              <a:buNone/>
            </a:pPr>
            <a:r>
              <a:rPr lang="en-US" altLang="zh-CN" sz="2400" b="1" dirty="0">
                <a:solidFill>
                  <a:srgbClr val="000000"/>
                </a:solidFill>
              </a:rPr>
              <a:t>    public:</a:t>
            </a:r>
            <a:endParaRPr lang="en-US" altLang="zh-CN" sz="2400" b="1" dirty="0">
              <a:solidFill>
                <a:srgbClr val="000000"/>
              </a:solidFill>
            </a:endParaRPr>
          </a:p>
          <a:p>
            <a:pPr marL="0" lvl="0" indent="400050">
              <a:spcBef>
                <a:spcPct val="0"/>
              </a:spcBef>
              <a:buClrTx/>
              <a:buSzTx/>
              <a:buFontTx/>
              <a:buNone/>
            </a:pPr>
            <a:r>
              <a:rPr lang="en-US" altLang="zh-CN" sz="2400" b="1" dirty="0">
                <a:solidFill>
                  <a:srgbClr val="000000"/>
                </a:solidFill>
              </a:rPr>
              <a:t>        void  print();</a:t>
            </a:r>
            <a:endParaRPr lang="en-US" altLang="zh-CN" sz="2400" b="1" dirty="0">
              <a:solidFill>
                <a:srgbClr val="000000"/>
              </a:solidFill>
            </a:endParaRPr>
          </a:p>
          <a:p>
            <a:pPr marL="0" lvl="0" indent="400050">
              <a:spcBef>
                <a:spcPct val="0"/>
              </a:spcBef>
              <a:buClrTx/>
              <a:buSzTx/>
              <a:buFontTx/>
              <a:buNone/>
            </a:pPr>
            <a:r>
              <a:rPr lang="en-US" altLang="zh-CN" sz="2400" b="1" dirty="0">
                <a:solidFill>
                  <a:srgbClr val="000000"/>
                </a:solidFill>
              </a:rPr>
              <a:t>    };</a:t>
            </a:r>
            <a:endParaRPr lang="en-US" altLang="zh-CN" sz="2400" b="1" dirty="0">
              <a:solidFill>
                <a:srgbClr val="000000"/>
              </a:solidFill>
            </a:endParaRPr>
          </a:p>
          <a:p>
            <a:pPr marL="0" lvl="0" indent="400050">
              <a:spcBef>
                <a:spcPct val="0"/>
              </a:spcBef>
              <a:buClrTx/>
              <a:buSzTx/>
              <a:buFontTx/>
              <a:buNone/>
            </a:pPr>
            <a:r>
              <a:rPr lang="en-US" altLang="zh-CN" sz="2400" b="1" dirty="0">
                <a:solidFill>
                  <a:srgbClr val="000000"/>
                </a:solidFill>
              </a:rPr>
              <a:t>     </a:t>
            </a:r>
            <a:endParaRPr lang="en-US" altLang="zh-CN" sz="2400" b="1" dirty="0">
              <a:solidFill>
                <a:srgbClr val="000000"/>
              </a:solidFill>
            </a:endParaRPr>
          </a:p>
        </p:txBody>
      </p:sp>
      <p:sp>
        <p:nvSpPr>
          <p:cNvPr id="10243" name="Text Box 3"/>
          <p:cNvSpPr txBox="1"/>
          <p:nvPr/>
        </p:nvSpPr>
        <p:spPr>
          <a:xfrm>
            <a:off x="4079875" y="1196975"/>
            <a:ext cx="4800600" cy="641350"/>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CN" sz="3600" b="1" dirty="0">
                <a:solidFill>
                  <a:srgbClr val="CC0000"/>
                </a:solidFill>
              </a:rPr>
              <a:t>10.1.2  </a:t>
            </a:r>
            <a:r>
              <a:rPr lang="zh-CN" altLang="en-US" sz="3600" b="1" dirty="0">
                <a:solidFill>
                  <a:srgbClr val="CC0000"/>
                </a:solidFill>
              </a:rPr>
              <a:t>派生类的声明</a:t>
            </a:r>
            <a:r>
              <a:rPr lang="zh-CN" altLang="en-US" sz="2400" dirty="0">
                <a:solidFill>
                  <a:srgbClr val="CC0000"/>
                </a:solidFill>
              </a:rPr>
              <a:t> </a:t>
            </a:r>
            <a:endParaRPr lang="zh-CN" altLang="en-US" sz="2400" dirty="0">
              <a:solidFill>
                <a:srgbClr val="CC0000"/>
              </a:solidFill>
            </a:endParaRPr>
          </a:p>
        </p:txBody>
      </p:sp>
      <p:sp>
        <p:nvSpPr>
          <p:cNvPr id="11268" name="Rectangle 4"/>
          <p:cNvSpPr>
            <a:spLocks noChangeArrowheads="1"/>
          </p:cNvSpPr>
          <p:nvPr/>
        </p:nvSpPr>
        <p:spPr bwMode="auto">
          <a:xfrm>
            <a:off x="5016500" y="2420938"/>
            <a:ext cx="5400675" cy="3416300"/>
          </a:xfrm>
          <a:prstGeom prst="rect">
            <a:avLst/>
          </a:prstGeom>
          <a:noFill/>
          <a:ln>
            <a:noFill/>
          </a:ln>
        </p:spPr>
        <p:txBody>
          <a:bodyPr>
            <a:spAutoFit/>
          </a:bodyPr>
          <a:lstStyle/>
          <a:p>
            <a:pPr marL="0" marR="0" lvl="0" indent="40005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定义一个派生类</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40005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class  employee</a:t>
            </a:r>
            <a:r>
              <a:rPr kumimoji="1" lang="en-US" altLang="zh-CN" sz="2400" b="1" i="0" u="none" strike="noStrike" kern="1200" cap="none" spc="0" normalizeH="0" baseline="0" noProof="0" dirty="0">
                <a:ln>
                  <a:noFill/>
                </a:ln>
                <a:solidFill>
                  <a:srgbClr val="6600CC"/>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6600CC"/>
                </a:solidFill>
                <a:effectLst/>
                <a:uLnTx/>
                <a:uFillTx/>
                <a:latin typeface="Times New Roman" panose="02020603050405020304" pitchFamily="18" charset="0"/>
                <a:ea typeface="宋体" panose="02010600030101010101" pitchFamily="2" charset="-122"/>
                <a:cs typeface="+mn-cs"/>
              </a:rPr>
              <a:t>public  person</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400050" algn="l"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protected:</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400050" algn="l"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宋体" panose="02010600030101010101" pitchFamily="2" charset="-122"/>
                <a:cs typeface="+mn-cs"/>
              </a:rPr>
              <a:t>char  department[20];</a:t>
            </a:r>
            <a:endParaRPr kumimoji="1" lang="en-US" altLang="zh-CN" sz="2400" b="1"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宋体" panose="02010600030101010101" pitchFamily="2" charset="-122"/>
              <a:cs typeface="+mn-cs"/>
            </a:endParaRPr>
          </a:p>
          <a:p>
            <a:pPr marL="0" marR="0" lvl="0" indent="400050" algn="l"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宋体" panose="02010600030101010101" pitchFamily="2" charset="-122"/>
                <a:cs typeface="+mn-cs"/>
              </a:rPr>
              <a:t>         float  salary;</a:t>
            </a:r>
            <a:endParaRPr kumimoji="1" lang="en-US" altLang="zh-CN" sz="2400" b="1"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宋体" panose="02010600030101010101" pitchFamily="2" charset="-122"/>
              <a:cs typeface="+mn-cs"/>
            </a:endParaRPr>
          </a:p>
          <a:p>
            <a:pPr marL="0" marR="0" lvl="0" indent="400050" algn="l"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public:</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400050" algn="l"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void  print1();</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400050" algn="l"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400050" algn="l"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3"/>
          <p:cNvSpPr>
            <a:spLocks noGrp="1"/>
          </p:cNvSpPr>
          <p:nvPr>
            <p:ph idx="1"/>
          </p:nvPr>
        </p:nvSpPr>
        <p:spPr>
          <a:xfrm>
            <a:off x="2057400" y="1308100"/>
            <a:ext cx="8229600" cy="5073650"/>
          </a:xfrm>
          <a:ln/>
        </p:spPr>
        <p:txBody>
          <a:bodyPr vert="horz" wrap="square" lIns="91440" tIns="45720" rIns="91440" bIns="45720" anchor="t" anchorCtr="0"/>
          <a:p>
            <a:pPr algn="just" eaLnBrk="1" hangingPunct="1">
              <a:buNone/>
            </a:pPr>
            <a:r>
              <a:rPr lang="en-US" altLang="zh-CN" sz="2800" b="1" dirty="0">
                <a:solidFill>
                  <a:srgbClr val="000000"/>
                </a:solidFill>
              </a:rPr>
              <a:t>(3) </a:t>
            </a:r>
            <a:r>
              <a:rPr lang="zh-CN" altLang="en-US" sz="2800" b="1" u="sng" dirty="0">
                <a:solidFill>
                  <a:srgbClr val="000000"/>
                </a:solidFill>
              </a:rPr>
              <a:t>可以把派生类对象的地址赋值给指向基类</a:t>
            </a:r>
            <a:endParaRPr lang="zh-CN" altLang="en-US" sz="2800" b="1" u="sng" dirty="0">
              <a:solidFill>
                <a:srgbClr val="000000"/>
              </a:solidFill>
            </a:endParaRPr>
          </a:p>
          <a:p>
            <a:pPr algn="just" eaLnBrk="1" hangingPunct="1">
              <a:buNone/>
            </a:pPr>
            <a:r>
              <a:rPr lang="zh-CN" altLang="en-US" sz="2800" b="1" dirty="0">
                <a:solidFill>
                  <a:srgbClr val="000000"/>
                </a:solidFill>
              </a:rPr>
              <a:t>      </a:t>
            </a:r>
            <a:r>
              <a:rPr lang="zh-CN" altLang="en-US" sz="2800" b="1" u="sng" dirty="0">
                <a:solidFill>
                  <a:srgbClr val="000000"/>
                </a:solidFill>
              </a:rPr>
              <a:t>的指针</a:t>
            </a:r>
            <a:r>
              <a:rPr lang="zh-CN" altLang="en-US" sz="2800" b="1" dirty="0">
                <a:solidFill>
                  <a:srgbClr val="000000"/>
                </a:solidFill>
              </a:rPr>
              <a:t>。例如</a:t>
            </a:r>
            <a:r>
              <a:rPr lang="en-US" altLang="zh-CN" sz="2800" b="1" dirty="0">
                <a:solidFill>
                  <a:srgbClr val="000000"/>
                </a:solidFill>
              </a:rPr>
              <a:t>:</a:t>
            </a:r>
            <a:endParaRPr lang="en-US" altLang="zh-CN" sz="2800" b="1" dirty="0">
              <a:solidFill>
                <a:srgbClr val="000000"/>
              </a:solidFill>
            </a:endParaRPr>
          </a:p>
          <a:p>
            <a:pPr algn="just" eaLnBrk="1" hangingPunct="1">
              <a:buNone/>
            </a:pPr>
            <a:r>
              <a:rPr lang="en-US" altLang="zh-CN" sz="2800" b="1" dirty="0">
                <a:solidFill>
                  <a:srgbClr val="000000"/>
                </a:solidFill>
              </a:rPr>
              <a:t>                 Derived d;</a:t>
            </a:r>
            <a:endParaRPr lang="en-US" altLang="zh-CN" sz="2800" b="1" dirty="0">
              <a:solidFill>
                <a:srgbClr val="000000"/>
              </a:solidFill>
            </a:endParaRPr>
          </a:p>
          <a:p>
            <a:pPr algn="just" eaLnBrk="1" hangingPunct="1">
              <a:buNone/>
            </a:pPr>
            <a:r>
              <a:rPr lang="en-US" altLang="zh-CN" sz="2800" b="1" dirty="0">
                <a:solidFill>
                  <a:srgbClr val="000000"/>
                </a:solidFill>
              </a:rPr>
              <a:t>                 Base </a:t>
            </a:r>
            <a:r>
              <a:rPr lang="zh-CN" altLang="en-US" sz="2800" b="1" dirty="0">
                <a:solidFill>
                  <a:srgbClr val="000000"/>
                </a:solidFill>
              </a:rPr>
              <a:t>*</a:t>
            </a:r>
            <a:r>
              <a:rPr lang="en-US" altLang="zh-CN" sz="2800" b="1" dirty="0">
                <a:solidFill>
                  <a:srgbClr val="000000"/>
                </a:solidFill>
              </a:rPr>
              <a:t>bptr=&amp;d;</a:t>
            </a:r>
            <a:endParaRPr lang="en-US" altLang="zh-CN" sz="2800" b="1" dirty="0">
              <a:solidFill>
                <a:srgbClr val="000000"/>
              </a:solidFill>
            </a:endParaRPr>
          </a:p>
          <a:p>
            <a:pPr algn="just" eaLnBrk="1" hangingPunct="1">
              <a:buNone/>
            </a:pPr>
            <a:r>
              <a:rPr lang="en-US" altLang="zh-CN" sz="2800" b="1" dirty="0">
                <a:solidFill>
                  <a:srgbClr val="000000"/>
                </a:solidFill>
              </a:rPr>
              <a:t>      </a:t>
            </a:r>
            <a:r>
              <a:rPr lang="zh-CN" altLang="en-US" sz="2800" b="1" dirty="0">
                <a:solidFill>
                  <a:srgbClr val="000000"/>
                </a:solidFill>
              </a:rPr>
              <a:t>这种形式的转换在实际应用程序中最常见到的。</a:t>
            </a:r>
            <a:endParaRPr lang="zh-CN" altLang="en-US" sz="2800" b="1" dirty="0">
              <a:solidFill>
                <a:srgbClr val="000000"/>
              </a:solidFill>
            </a:endParaRPr>
          </a:p>
          <a:p>
            <a:pPr algn="just" eaLnBrk="1" hangingPunct="1">
              <a:buNone/>
            </a:pPr>
            <a:r>
              <a:rPr lang="en-US" altLang="zh-CN" sz="2800" b="1" dirty="0">
                <a:solidFill>
                  <a:srgbClr val="000000"/>
                </a:solidFill>
              </a:rPr>
              <a:t>(4) </a:t>
            </a:r>
            <a:r>
              <a:rPr lang="zh-CN" altLang="en-US" sz="2800" b="1" u="sng" dirty="0">
                <a:solidFill>
                  <a:srgbClr val="000000"/>
                </a:solidFill>
              </a:rPr>
              <a:t>可以把指向派生类对象的指针赋值给指向基类</a:t>
            </a:r>
            <a:endParaRPr lang="zh-CN" altLang="en-US" sz="2800" b="1" u="sng" dirty="0">
              <a:solidFill>
                <a:srgbClr val="000000"/>
              </a:solidFill>
            </a:endParaRPr>
          </a:p>
          <a:p>
            <a:pPr algn="just" eaLnBrk="1" hangingPunct="1">
              <a:buNone/>
            </a:pPr>
            <a:r>
              <a:rPr lang="zh-CN" altLang="en-US" sz="2800" b="1" dirty="0">
                <a:solidFill>
                  <a:srgbClr val="000000"/>
                </a:solidFill>
              </a:rPr>
              <a:t>      </a:t>
            </a:r>
            <a:r>
              <a:rPr lang="zh-CN" altLang="en-US" sz="2800" b="1" u="sng" dirty="0">
                <a:solidFill>
                  <a:srgbClr val="000000"/>
                </a:solidFill>
              </a:rPr>
              <a:t>对象的指针</a:t>
            </a:r>
            <a:r>
              <a:rPr lang="zh-CN" altLang="en-US" sz="2800" b="1" dirty="0">
                <a:solidFill>
                  <a:srgbClr val="000000"/>
                </a:solidFill>
              </a:rPr>
              <a:t>。例如</a:t>
            </a:r>
            <a:r>
              <a:rPr lang="en-US" altLang="zh-CN" sz="2800" b="1" dirty="0">
                <a:solidFill>
                  <a:srgbClr val="000000"/>
                </a:solidFill>
              </a:rPr>
              <a:t>:</a:t>
            </a:r>
            <a:endParaRPr lang="en-US" altLang="zh-CN" sz="2800" b="1" dirty="0">
              <a:solidFill>
                <a:srgbClr val="000000"/>
              </a:solidFill>
            </a:endParaRPr>
          </a:p>
          <a:p>
            <a:pPr algn="just" eaLnBrk="1" hangingPunct="1">
              <a:buNone/>
            </a:pPr>
            <a:r>
              <a:rPr lang="en-US" altLang="zh-CN" sz="2800" b="1" dirty="0">
                <a:solidFill>
                  <a:srgbClr val="000000"/>
                </a:solidFill>
              </a:rPr>
              <a:t>                 Derived *dptr;</a:t>
            </a:r>
            <a:endParaRPr lang="en-US" altLang="zh-CN" sz="2800" b="1" dirty="0">
              <a:solidFill>
                <a:srgbClr val="000000"/>
              </a:solidFill>
            </a:endParaRPr>
          </a:p>
          <a:p>
            <a:pPr eaLnBrk="1" hangingPunct="1">
              <a:buNone/>
            </a:pPr>
            <a:r>
              <a:rPr lang="en-US" altLang="zh-CN" sz="2800" b="1" dirty="0">
                <a:solidFill>
                  <a:srgbClr val="000000"/>
                </a:solidFill>
              </a:rPr>
              <a:t>                 Base *bptr=dptr;</a:t>
            </a:r>
            <a:r>
              <a:rPr lang="en-US" altLang="zh-CN" sz="2800" dirty="0"/>
              <a:t> </a:t>
            </a:r>
            <a:endParaRPr lang="en-US" altLang="zh-CN" sz="28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title"/>
          </p:nvPr>
        </p:nvSpPr>
        <p:spPr>
          <a:xfrm>
            <a:off x="1992313" y="622300"/>
            <a:ext cx="7772400" cy="430213"/>
          </a:xfrm>
          <a:ln/>
        </p:spPr>
        <p:txBody>
          <a:bodyPr vert="horz" wrap="square" lIns="91440" tIns="45720" rIns="91440" bIns="45720" anchor="b" anchorCtr="0"/>
          <a:p>
            <a:pPr eaLnBrk="1" hangingPunct="1"/>
            <a:r>
              <a:rPr lang="zh-CN" altLang="en-US" sz="2800" b="1" dirty="0"/>
              <a:t>例</a:t>
            </a:r>
            <a:r>
              <a:rPr lang="en-US" altLang="zh-CN" sz="2800" b="1" dirty="0"/>
              <a:t>10.18  </a:t>
            </a:r>
            <a:endParaRPr lang="en-US" altLang="zh-CN" sz="2800" b="1" dirty="0"/>
          </a:p>
        </p:txBody>
      </p:sp>
      <p:sp>
        <p:nvSpPr>
          <p:cNvPr id="68611" name="Text Box 4"/>
          <p:cNvSpPr txBox="1"/>
          <p:nvPr/>
        </p:nvSpPr>
        <p:spPr>
          <a:xfrm>
            <a:off x="2043113" y="1033463"/>
            <a:ext cx="8229600" cy="4894262"/>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2400" b="1" dirty="0">
                <a:solidFill>
                  <a:srgbClr val="000000"/>
                </a:solidFill>
              </a:rPr>
              <a:t># include &lt;iostream.h&gt;</a:t>
            </a:r>
            <a:endParaRPr lang="en-US" altLang="zh-CN" sz="2400" b="1" dirty="0">
              <a:solidFill>
                <a:srgbClr val="000000"/>
              </a:solidFill>
            </a:endParaRPr>
          </a:p>
          <a:p>
            <a:pPr marL="0" lvl="0" indent="0" eaLnBrk="1" hangingPunct="1">
              <a:spcBef>
                <a:spcPct val="0"/>
              </a:spcBef>
              <a:buClrTx/>
              <a:buSzTx/>
              <a:buFontTx/>
              <a:buNone/>
            </a:pPr>
            <a:r>
              <a:rPr lang="en-US" altLang="zh-CN" sz="2400" b="1" dirty="0">
                <a:solidFill>
                  <a:srgbClr val="6600CC"/>
                </a:solidFill>
              </a:rPr>
              <a:t>class Base {</a:t>
            </a:r>
            <a:endParaRPr lang="en-US" altLang="zh-CN" sz="2400" b="1" dirty="0">
              <a:solidFill>
                <a:srgbClr val="6600CC"/>
              </a:solidFill>
            </a:endParaRPr>
          </a:p>
          <a:p>
            <a:pPr marL="0" lvl="0" indent="0" eaLnBrk="1" hangingPunct="1">
              <a:spcBef>
                <a:spcPct val="0"/>
              </a:spcBef>
              <a:buClrTx/>
              <a:buSzTx/>
              <a:buFontTx/>
              <a:buNone/>
            </a:pPr>
            <a:r>
              <a:rPr lang="en-US" altLang="zh-CN" sz="2400" b="1" dirty="0">
                <a:solidFill>
                  <a:srgbClr val="000000"/>
                </a:solidFill>
              </a:rPr>
              <a:t>   public:</a:t>
            </a:r>
            <a:endParaRPr lang="en-US" altLang="zh-CN" sz="2400" b="1" dirty="0">
              <a:solidFill>
                <a:srgbClr val="000000"/>
              </a:solidFill>
            </a:endParaRPr>
          </a:p>
          <a:p>
            <a:pPr marL="0" lvl="0" indent="0" eaLnBrk="1" hangingPunct="1">
              <a:spcBef>
                <a:spcPct val="0"/>
              </a:spcBef>
              <a:buClrTx/>
              <a:buSzTx/>
              <a:buFontTx/>
              <a:buNone/>
            </a:pPr>
            <a:r>
              <a:rPr lang="en-US" altLang="zh-CN" sz="2400" b="1" dirty="0">
                <a:solidFill>
                  <a:srgbClr val="000000"/>
                </a:solidFill>
              </a:rPr>
              <a:t>            int i;</a:t>
            </a:r>
            <a:endParaRPr lang="en-US" altLang="zh-CN" sz="2400" b="1" dirty="0">
              <a:solidFill>
                <a:srgbClr val="000000"/>
              </a:solidFill>
            </a:endParaRPr>
          </a:p>
          <a:p>
            <a:pPr marL="0" lvl="0" indent="0" eaLnBrk="1" hangingPunct="1">
              <a:spcBef>
                <a:spcPct val="0"/>
              </a:spcBef>
              <a:buClrTx/>
              <a:buSzTx/>
              <a:buFontTx/>
              <a:buNone/>
            </a:pPr>
            <a:r>
              <a:rPr lang="en-US" altLang="zh-CN" sz="2400" b="1" dirty="0">
                <a:solidFill>
                  <a:srgbClr val="000000"/>
                </a:solidFill>
              </a:rPr>
              <a:t>	Base (int x){    i=x;	}</a:t>
            </a:r>
            <a:endParaRPr lang="en-US" altLang="zh-CN" sz="2400" b="1" dirty="0">
              <a:solidFill>
                <a:srgbClr val="000000"/>
              </a:solidFill>
            </a:endParaRPr>
          </a:p>
          <a:p>
            <a:pPr marL="0" lvl="0" indent="0" eaLnBrk="1" hangingPunct="1">
              <a:spcBef>
                <a:spcPct val="0"/>
              </a:spcBef>
              <a:buClrTx/>
              <a:buSzTx/>
              <a:buFontTx/>
              <a:buNone/>
            </a:pPr>
            <a:r>
              <a:rPr lang="en-US" altLang="zh-CN" sz="2400" b="1" dirty="0">
                <a:solidFill>
                  <a:srgbClr val="000000"/>
                </a:solidFill>
              </a:rPr>
              <a:t>	void show(){ cout&lt;&lt;"Base  "&lt;&lt;i&lt;&lt;endl; }</a:t>
            </a:r>
            <a:endParaRPr lang="en-US" altLang="zh-CN" sz="2400" b="1" dirty="0">
              <a:solidFill>
                <a:srgbClr val="000000"/>
              </a:solidFill>
            </a:endParaRPr>
          </a:p>
          <a:p>
            <a:pPr marL="0" lvl="0" indent="0" eaLnBrk="1" hangingPunct="1">
              <a:spcBef>
                <a:spcPct val="0"/>
              </a:spcBef>
              <a:buClrTx/>
              <a:buSzTx/>
              <a:buFontTx/>
              <a:buNone/>
            </a:pPr>
            <a:r>
              <a:rPr lang="en-US" altLang="zh-CN" sz="2400" b="1" dirty="0">
                <a:solidFill>
                  <a:srgbClr val="000000"/>
                </a:solidFill>
              </a:rPr>
              <a:t>};</a:t>
            </a:r>
            <a:endParaRPr lang="en-US" altLang="zh-CN" sz="2400" b="1" dirty="0">
              <a:solidFill>
                <a:srgbClr val="000000"/>
              </a:solidFill>
            </a:endParaRPr>
          </a:p>
          <a:p>
            <a:pPr marL="0" lvl="0" indent="0" eaLnBrk="1" hangingPunct="1">
              <a:spcBef>
                <a:spcPct val="0"/>
              </a:spcBef>
              <a:buClrTx/>
              <a:buSzTx/>
              <a:buFontTx/>
              <a:buNone/>
            </a:pPr>
            <a:endParaRPr lang="en-US" altLang="zh-CN" sz="2400" b="1" dirty="0">
              <a:solidFill>
                <a:srgbClr val="000000"/>
              </a:solidFill>
            </a:endParaRPr>
          </a:p>
          <a:p>
            <a:pPr marL="0" lvl="0" indent="0" eaLnBrk="1" hangingPunct="1">
              <a:spcBef>
                <a:spcPct val="0"/>
              </a:spcBef>
              <a:buClrTx/>
              <a:buSzTx/>
              <a:buFontTx/>
              <a:buNone/>
            </a:pPr>
            <a:r>
              <a:rPr lang="en-US" altLang="zh-CN" sz="2400" b="1" dirty="0">
                <a:solidFill>
                  <a:srgbClr val="6600CC"/>
                </a:solidFill>
              </a:rPr>
              <a:t>class Derived: public Base{</a:t>
            </a:r>
            <a:endParaRPr lang="en-US" altLang="zh-CN" sz="2400" b="1" dirty="0">
              <a:solidFill>
                <a:srgbClr val="6600CC"/>
              </a:solidFill>
            </a:endParaRPr>
          </a:p>
          <a:p>
            <a:pPr marL="0" lvl="0" indent="0" eaLnBrk="1" hangingPunct="1">
              <a:spcBef>
                <a:spcPct val="0"/>
              </a:spcBef>
              <a:buClrTx/>
              <a:buSzTx/>
              <a:buFontTx/>
              <a:buNone/>
            </a:pPr>
            <a:r>
              <a:rPr lang="en-US" altLang="zh-CN" sz="2400" b="1" dirty="0">
                <a:solidFill>
                  <a:srgbClr val="000000"/>
                </a:solidFill>
              </a:rPr>
              <a:t>    public:</a:t>
            </a:r>
            <a:endParaRPr lang="en-US" altLang="zh-CN" sz="2400" b="1" dirty="0">
              <a:solidFill>
                <a:srgbClr val="000000"/>
              </a:solidFill>
            </a:endParaRPr>
          </a:p>
          <a:p>
            <a:pPr marL="0" lvl="0" indent="0" eaLnBrk="1" hangingPunct="1">
              <a:spcBef>
                <a:spcPct val="0"/>
              </a:spcBef>
              <a:buClrTx/>
              <a:buSzTx/>
              <a:buFontTx/>
              <a:buNone/>
            </a:pPr>
            <a:r>
              <a:rPr lang="en-US" altLang="zh-CN" sz="2400" b="1" dirty="0">
                <a:solidFill>
                  <a:srgbClr val="000000"/>
                </a:solidFill>
              </a:rPr>
              <a:t>	Derived(int x):Base(x) { }</a:t>
            </a:r>
            <a:endParaRPr lang="en-US" altLang="zh-CN" sz="2400" b="1" dirty="0">
              <a:solidFill>
                <a:srgbClr val="000000"/>
              </a:solidFill>
            </a:endParaRPr>
          </a:p>
          <a:p>
            <a:pPr marL="0" lvl="0" indent="0" eaLnBrk="1" hangingPunct="1">
              <a:spcBef>
                <a:spcPct val="0"/>
              </a:spcBef>
              <a:buClrTx/>
              <a:buSzTx/>
              <a:buFontTx/>
              <a:buNone/>
            </a:pPr>
            <a:r>
              <a:rPr lang="en-US" altLang="zh-CN" sz="2400" b="1" dirty="0">
                <a:solidFill>
                  <a:srgbClr val="000000"/>
                </a:solidFill>
              </a:rPr>
              <a:t>	void show(){ cout&lt;&lt;"Derived  "&lt;&lt;i&lt;&lt;endl; }</a:t>
            </a:r>
            <a:endParaRPr lang="en-US" altLang="zh-CN" sz="2400" b="1" dirty="0">
              <a:solidFill>
                <a:srgbClr val="000000"/>
              </a:solidFill>
            </a:endParaRPr>
          </a:p>
          <a:p>
            <a:pPr marL="0" lvl="0" indent="0" eaLnBrk="1" hangingPunct="1">
              <a:spcBef>
                <a:spcPct val="0"/>
              </a:spcBef>
              <a:buClrTx/>
              <a:buSzTx/>
              <a:buFontTx/>
              <a:buNone/>
            </a:pPr>
            <a:r>
              <a:rPr lang="en-US" altLang="zh-CN" sz="2400" b="1" dirty="0">
                <a:solidFill>
                  <a:srgbClr val="000000"/>
                </a:solidFill>
              </a:rPr>
              <a:t>};</a:t>
            </a:r>
            <a:endParaRPr lang="en-US" altLang="zh-CN" sz="2400" b="1" dirty="0">
              <a:solidFill>
                <a:srgbClr val="0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Text Box 4"/>
          <p:cNvSpPr txBox="1"/>
          <p:nvPr/>
        </p:nvSpPr>
        <p:spPr>
          <a:xfrm>
            <a:off x="1992313" y="1360488"/>
            <a:ext cx="7796212" cy="3508375"/>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CN" sz="2800" b="1" dirty="0">
                <a:solidFill>
                  <a:srgbClr val="000000"/>
                </a:solidFill>
              </a:rPr>
              <a:t>void main() {</a:t>
            </a:r>
            <a:endParaRPr lang="en-US" altLang="zh-CN" sz="2800" b="1" dirty="0">
              <a:solidFill>
                <a:srgbClr val="000000"/>
              </a:solidFill>
            </a:endParaRPr>
          </a:p>
          <a:p>
            <a:pPr marL="0" lvl="0" indent="0" eaLnBrk="1" hangingPunct="1">
              <a:spcBef>
                <a:spcPct val="0"/>
              </a:spcBef>
              <a:buClrTx/>
              <a:buSzTx/>
              <a:buFontTx/>
              <a:buNone/>
            </a:pPr>
            <a:r>
              <a:rPr lang="en-US" altLang="zh-CN" sz="2800" b="1" dirty="0">
                <a:solidFill>
                  <a:srgbClr val="000000"/>
                </a:solidFill>
              </a:rPr>
              <a:t>	Base b1(11); b1.show();</a:t>
            </a:r>
            <a:endParaRPr lang="en-US" altLang="zh-CN" sz="2800" b="1" dirty="0">
              <a:solidFill>
                <a:srgbClr val="000000"/>
              </a:solidFill>
            </a:endParaRPr>
          </a:p>
          <a:p>
            <a:pPr marL="0" lvl="0" indent="0" eaLnBrk="1" hangingPunct="1">
              <a:spcBef>
                <a:spcPct val="0"/>
              </a:spcBef>
              <a:buClrTx/>
              <a:buSzTx/>
              <a:buFontTx/>
              <a:buNone/>
            </a:pPr>
            <a:r>
              <a:rPr lang="en-US" altLang="zh-CN" sz="2800" b="1" dirty="0">
                <a:solidFill>
                  <a:srgbClr val="000000"/>
                </a:solidFill>
              </a:rPr>
              <a:t>	Derived d1(22); </a:t>
            </a:r>
            <a:r>
              <a:rPr lang="en-US" altLang="zh-CN" sz="2800" b="1" dirty="0">
                <a:solidFill>
                  <a:srgbClr val="6600CC"/>
                </a:solidFill>
              </a:rPr>
              <a:t>b1=d1</a:t>
            </a:r>
            <a:r>
              <a:rPr lang="en-US" altLang="zh-CN" sz="2800" b="1" dirty="0">
                <a:solidFill>
                  <a:srgbClr val="000000"/>
                </a:solidFill>
              </a:rPr>
              <a:t>; b1.show();</a:t>
            </a:r>
            <a:endParaRPr lang="en-US" altLang="zh-CN" sz="2800" b="1" dirty="0">
              <a:solidFill>
                <a:srgbClr val="000000"/>
              </a:solidFill>
            </a:endParaRPr>
          </a:p>
          <a:p>
            <a:pPr marL="0" lvl="0" indent="0" eaLnBrk="1" hangingPunct="1">
              <a:spcBef>
                <a:spcPct val="0"/>
              </a:spcBef>
              <a:buClrTx/>
              <a:buSzTx/>
              <a:buFontTx/>
              <a:buNone/>
            </a:pPr>
            <a:r>
              <a:rPr lang="en-US" altLang="zh-CN" sz="2800" b="1" dirty="0">
                <a:solidFill>
                  <a:srgbClr val="000000"/>
                </a:solidFill>
              </a:rPr>
              <a:t>	Derived d2(33); </a:t>
            </a:r>
            <a:r>
              <a:rPr lang="en-US" altLang="zh-CN" sz="2800" b="1" dirty="0">
                <a:solidFill>
                  <a:srgbClr val="6600CC"/>
                </a:solidFill>
              </a:rPr>
              <a:t>Base &amp;b2=d2</a:t>
            </a:r>
            <a:r>
              <a:rPr lang="en-US" altLang="zh-CN" sz="2800" b="1" dirty="0">
                <a:solidFill>
                  <a:srgbClr val="000000"/>
                </a:solidFill>
              </a:rPr>
              <a:t>; b2.show();</a:t>
            </a:r>
            <a:endParaRPr lang="en-US" altLang="zh-CN" sz="2800" b="1" dirty="0">
              <a:solidFill>
                <a:srgbClr val="000000"/>
              </a:solidFill>
            </a:endParaRPr>
          </a:p>
          <a:p>
            <a:pPr marL="0" lvl="0" indent="0" eaLnBrk="1" hangingPunct="1">
              <a:spcBef>
                <a:spcPct val="0"/>
              </a:spcBef>
              <a:buClrTx/>
              <a:buSzTx/>
              <a:buFontTx/>
              <a:buNone/>
            </a:pPr>
            <a:r>
              <a:rPr lang="en-US" altLang="zh-CN" sz="2800" b="1" dirty="0">
                <a:solidFill>
                  <a:srgbClr val="000000"/>
                </a:solidFill>
              </a:rPr>
              <a:t>	Derived d3(44); </a:t>
            </a:r>
            <a:r>
              <a:rPr lang="en-US" altLang="zh-CN" sz="2800" b="1" dirty="0">
                <a:solidFill>
                  <a:srgbClr val="6600CC"/>
                </a:solidFill>
              </a:rPr>
              <a:t>Base *b3=&amp;d3</a:t>
            </a:r>
            <a:r>
              <a:rPr lang="en-US" altLang="zh-CN" sz="2800" b="1" dirty="0">
                <a:solidFill>
                  <a:srgbClr val="000000"/>
                </a:solidFill>
              </a:rPr>
              <a:t>; b3-&gt;show();</a:t>
            </a:r>
            <a:endParaRPr lang="en-US" altLang="zh-CN" sz="2800" b="1" dirty="0">
              <a:solidFill>
                <a:srgbClr val="000000"/>
              </a:solidFill>
            </a:endParaRPr>
          </a:p>
          <a:p>
            <a:pPr marL="0" lvl="0" indent="0" eaLnBrk="1" hangingPunct="1">
              <a:spcBef>
                <a:spcPct val="0"/>
              </a:spcBef>
              <a:buClrTx/>
              <a:buSzTx/>
              <a:buFontTx/>
              <a:buNone/>
            </a:pPr>
            <a:r>
              <a:rPr lang="en-US" altLang="zh-CN" sz="2800" b="1" dirty="0">
                <a:solidFill>
                  <a:srgbClr val="000000"/>
                </a:solidFill>
              </a:rPr>
              <a:t>	Derived *d4=new Derived(55);</a:t>
            </a:r>
            <a:endParaRPr lang="en-US" altLang="zh-CN" sz="2800" b="1" dirty="0">
              <a:solidFill>
                <a:srgbClr val="000000"/>
              </a:solidFill>
            </a:endParaRPr>
          </a:p>
          <a:p>
            <a:pPr marL="0" lvl="0" indent="0" eaLnBrk="1" hangingPunct="1">
              <a:spcBef>
                <a:spcPct val="0"/>
              </a:spcBef>
              <a:buClrTx/>
              <a:buSzTx/>
              <a:buFontTx/>
              <a:buNone/>
            </a:pPr>
            <a:r>
              <a:rPr lang="en-US" altLang="zh-CN" sz="2800" b="1" dirty="0">
                <a:solidFill>
                  <a:srgbClr val="000000"/>
                </a:solidFill>
              </a:rPr>
              <a:t>	</a:t>
            </a:r>
            <a:r>
              <a:rPr lang="en-US" altLang="zh-CN" sz="2800" b="1" dirty="0">
                <a:solidFill>
                  <a:srgbClr val="6600CC"/>
                </a:solidFill>
              </a:rPr>
              <a:t>Base *b4=d4</a:t>
            </a:r>
            <a:r>
              <a:rPr lang="en-US" altLang="zh-CN" sz="2800" b="1" dirty="0">
                <a:solidFill>
                  <a:srgbClr val="000000"/>
                </a:solidFill>
              </a:rPr>
              <a:t>; b4-&gt;show(); delete d4;</a:t>
            </a:r>
            <a:endParaRPr lang="en-US" altLang="zh-CN" sz="2800" b="1" dirty="0">
              <a:solidFill>
                <a:srgbClr val="000000"/>
              </a:solidFill>
            </a:endParaRPr>
          </a:p>
          <a:p>
            <a:pPr marL="0" lvl="0" indent="0" eaLnBrk="1" hangingPunct="1">
              <a:spcBef>
                <a:spcPct val="0"/>
              </a:spcBef>
              <a:buClrTx/>
              <a:buSzTx/>
              <a:buFontTx/>
              <a:buNone/>
            </a:pPr>
            <a:r>
              <a:rPr lang="en-US" altLang="zh-CN" sz="2800" b="1" dirty="0">
                <a:solidFill>
                  <a:srgbClr val="000000"/>
                </a:solidFill>
              </a:rPr>
              <a:t>}</a:t>
            </a:r>
            <a:endParaRPr lang="en-US" altLang="zh-CN" sz="2800" b="1" dirty="0">
              <a:solidFill>
                <a:srgbClr val="00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p:nvPr/>
        </p:nvSpPr>
        <p:spPr>
          <a:xfrm>
            <a:off x="1752600" y="457200"/>
            <a:ext cx="8686800" cy="6096000"/>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457200" lvl="0" indent="-457200" algn="ctr" eaLnBrk="1" hangingPunct="1">
              <a:buNone/>
            </a:pPr>
            <a:r>
              <a:rPr lang="zh-CN" altLang="en-US" b="1" dirty="0">
                <a:solidFill>
                  <a:srgbClr val="6600CC"/>
                </a:solidFill>
              </a:rPr>
              <a:t>说    明</a:t>
            </a:r>
            <a:endParaRPr lang="zh-CN" altLang="en-US" b="1" dirty="0">
              <a:solidFill>
                <a:srgbClr val="6600CC"/>
              </a:solidFill>
            </a:endParaRPr>
          </a:p>
          <a:p>
            <a:pPr marL="457200" lvl="0" indent="-457200" eaLnBrk="1" hangingPunct="1">
              <a:buNone/>
            </a:pPr>
            <a:r>
              <a:rPr lang="en-US" altLang="zh-CN" b="1" dirty="0">
                <a:solidFill>
                  <a:srgbClr val="000000"/>
                </a:solidFill>
              </a:rPr>
              <a:t>(1)  </a:t>
            </a:r>
            <a:r>
              <a:rPr lang="zh-CN" altLang="en-US" b="1" u="sng" dirty="0">
                <a:solidFill>
                  <a:srgbClr val="000000"/>
                </a:solidFill>
              </a:rPr>
              <a:t>声明为指向基类对象的指针可以指向它的公</a:t>
            </a:r>
            <a:endParaRPr lang="zh-CN" altLang="en-US" b="1" u="sng" dirty="0">
              <a:solidFill>
                <a:srgbClr val="000000"/>
              </a:solidFill>
            </a:endParaRPr>
          </a:p>
          <a:p>
            <a:pPr marL="457200" lvl="0" indent="-457200" eaLnBrk="1" hangingPunct="1">
              <a:buNone/>
            </a:pPr>
            <a:r>
              <a:rPr lang="zh-CN" altLang="en-US" b="1" dirty="0">
                <a:solidFill>
                  <a:srgbClr val="000000"/>
                </a:solidFill>
              </a:rPr>
              <a:t>       </a:t>
            </a:r>
            <a:r>
              <a:rPr lang="zh-CN" altLang="en-US" b="1" u="sng" dirty="0">
                <a:solidFill>
                  <a:srgbClr val="000000"/>
                </a:solidFill>
              </a:rPr>
              <a:t>有派生对象</a:t>
            </a:r>
            <a:r>
              <a:rPr lang="en-US" altLang="zh-CN" b="1" u="sng" dirty="0">
                <a:solidFill>
                  <a:srgbClr val="000000"/>
                </a:solidFill>
              </a:rPr>
              <a:t>, </a:t>
            </a:r>
            <a:r>
              <a:rPr lang="zh-CN" altLang="en-US" b="1" u="sng" dirty="0">
                <a:solidFill>
                  <a:srgbClr val="000000"/>
                </a:solidFill>
              </a:rPr>
              <a:t>但不允许指向私有派生的对象</a:t>
            </a:r>
            <a:r>
              <a:rPr lang="en-US" altLang="zh-CN" b="1" dirty="0">
                <a:solidFill>
                  <a:srgbClr val="000000"/>
                </a:solidFill>
              </a:rPr>
              <a:t>.</a:t>
            </a:r>
            <a:endParaRPr lang="en-US" altLang="zh-CN" b="1" dirty="0">
              <a:solidFill>
                <a:srgbClr val="000000"/>
              </a:solidFill>
            </a:endParaRPr>
          </a:p>
          <a:p>
            <a:pPr marL="457200" lvl="0" indent="-457200" eaLnBrk="1" hangingPunct="1">
              <a:buNone/>
            </a:pPr>
            <a:r>
              <a:rPr lang="en-US" altLang="zh-CN" sz="2400" b="1" dirty="0">
                <a:solidFill>
                  <a:srgbClr val="000000"/>
                </a:solidFill>
              </a:rPr>
              <a:t>              </a:t>
            </a:r>
            <a:r>
              <a:rPr lang="en-US" altLang="zh-CN" sz="2400" b="1" dirty="0">
                <a:solidFill>
                  <a:srgbClr val="0000FF"/>
                </a:solidFill>
              </a:rPr>
              <a:t>class base {</a:t>
            </a:r>
            <a:endParaRPr lang="en-US" altLang="zh-CN" sz="2400" b="1" dirty="0">
              <a:solidFill>
                <a:srgbClr val="0000FF"/>
              </a:solidFill>
            </a:endParaRPr>
          </a:p>
          <a:p>
            <a:pPr marL="457200" lvl="0" indent="-457200" eaLnBrk="1" hangingPunct="1">
              <a:buNone/>
            </a:pPr>
            <a:r>
              <a:rPr lang="en-US" altLang="zh-CN" sz="2400" b="1" dirty="0">
                <a:solidFill>
                  <a:srgbClr val="000000"/>
                </a:solidFill>
              </a:rPr>
              <a:t>                     // ......   };</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a:t>
            </a:r>
            <a:r>
              <a:rPr lang="en-US" altLang="zh-CN" sz="2400" b="1" dirty="0">
                <a:solidFill>
                  <a:srgbClr val="0000FF"/>
                </a:solidFill>
              </a:rPr>
              <a:t>class derive: </a:t>
            </a:r>
            <a:r>
              <a:rPr lang="en-US" altLang="zh-CN" sz="2400" b="1" dirty="0">
                <a:solidFill>
                  <a:srgbClr val="CC0000"/>
                </a:solidFill>
              </a:rPr>
              <a:t>private</a:t>
            </a:r>
            <a:r>
              <a:rPr lang="en-US" altLang="zh-CN" sz="2400" b="1" dirty="0">
                <a:solidFill>
                  <a:srgbClr val="0000FF"/>
                </a:solidFill>
              </a:rPr>
              <a:t> base {</a:t>
            </a:r>
            <a:endParaRPr lang="en-US" altLang="zh-CN" sz="2400" b="1" dirty="0">
              <a:solidFill>
                <a:srgbClr val="0000FF"/>
              </a:solidFill>
            </a:endParaRPr>
          </a:p>
          <a:p>
            <a:pPr marL="457200" lvl="0" indent="-457200" eaLnBrk="1" hangingPunct="1">
              <a:buNone/>
            </a:pPr>
            <a:r>
              <a:rPr lang="en-US" altLang="zh-CN" sz="2400" b="1" dirty="0">
                <a:solidFill>
                  <a:srgbClr val="000000"/>
                </a:solidFill>
              </a:rPr>
              <a:t>                    // ......   };</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void main()  {</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base  op1, *ptr;</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derive  op2;</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ptr=&amp;op1;</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a:t>
            </a:r>
            <a:r>
              <a:rPr lang="en-US" altLang="zh-CN" sz="2400" b="1" dirty="0">
                <a:solidFill>
                  <a:srgbClr val="CC0000"/>
                </a:solidFill>
              </a:rPr>
              <a:t>ptr=&amp;op2</a:t>
            </a:r>
            <a:r>
              <a:rPr lang="en-US" altLang="zh-CN" sz="2400" b="1" dirty="0">
                <a:solidFill>
                  <a:srgbClr val="000000"/>
                </a:solidFill>
              </a:rPr>
              <a:t>; //</a:t>
            </a:r>
            <a:r>
              <a:rPr lang="zh-CN" altLang="en-US" sz="2400" b="1" dirty="0">
                <a:solidFill>
                  <a:srgbClr val="000000"/>
                </a:solidFill>
              </a:rPr>
              <a:t>对吗？</a:t>
            </a:r>
            <a:endParaRPr lang="zh-CN" altLang="en-US" sz="2400" b="1" dirty="0">
              <a:solidFill>
                <a:srgbClr val="000000"/>
              </a:solidFill>
            </a:endParaRPr>
          </a:p>
          <a:p>
            <a:pPr marL="457200" lvl="0" indent="-457200" eaLnBrk="1" hangingPunct="1">
              <a:buNone/>
            </a:pPr>
            <a:r>
              <a:rPr lang="zh-CN" altLang="en-US" sz="2400" b="1" dirty="0">
                <a:solidFill>
                  <a:srgbClr val="000000"/>
                </a:solidFill>
              </a:rPr>
              <a:t>                    </a:t>
            </a:r>
            <a:r>
              <a:rPr lang="en-US" altLang="zh-CN" sz="2400" b="1" dirty="0">
                <a:solidFill>
                  <a:srgbClr val="000000"/>
                </a:solidFill>
              </a:rPr>
              <a:t>// ... ...   }</a:t>
            </a:r>
            <a:endParaRPr lang="en-US" altLang="zh-CN"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p:nvPr/>
        </p:nvSpPr>
        <p:spPr>
          <a:xfrm>
            <a:off x="1703388" y="908050"/>
            <a:ext cx="8686800" cy="5400675"/>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457200" lvl="0" indent="-457200" eaLnBrk="1" hangingPunct="1">
              <a:buNone/>
            </a:pPr>
            <a:r>
              <a:rPr lang="en-US" altLang="zh-CN" sz="2400" b="1" dirty="0">
                <a:solidFill>
                  <a:srgbClr val="000000"/>
                </a:solidFill>
              </a:rPr>
              <a:t>(2)  </a:t>
            </a:r>
            <a:r>
              <a:rPr lang="zh-CN" altLang="en-US" sz="2400" b="1" u="sng" dirty="0">
                <a:solidFill>
                  <a:srgbClr val="000000"/>
                </a:solidFill>
              </a:rPr>
              <a:t>允许将一个声明为指向基类的指针指向其公有派生类的对象</a:t>
            </a:r>
            <a:r>
              <a:rPr lang="en-US" altLang="zh-CN" sz="2400" b="1" u="sng" dirty="0">
                <a:solidFill>
                  <a:srgbClr val="000000"/>
                </a:solidFill>
              </a:rPr>
              <a:t>, </a:t>
            </a:r>
            <a:r>
              <a:rPr lang="zh-CN" altLang="en-US" sz="2400" b="1" u="sng" dirty="0">
                <a:solidFill>
                  <a:srgbClr val="000000"/>
                </a:solidFill>
              </a:rPr>
              <a:t>但不能将一个声明为指向派生类对象的指针指向其基类的一个对象</a:t>
            </a:r>
            <a:r>
              <a:rPr lang="en-US" altLang="zh-CN" sz="2400" b="1" dirty="0">
                <a:solidFill>
                  <a:srgbClr val="000000"/>
                </a:solidFill>
              </a:rPr>
              <a:t>.</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a:t>
            </a:r>
            <a:r>
              <a:rPr lang="en-US" altLang="zh-CN" sz="2400" b="1" dirty="0">
                <a:solidFill>
                  <a:srgbClr val="6600CC"/>
                </a:solidFill>
              </a:rPr>
              <a:t>class base</a:t>
            </a:r>
            <a:r>
              <a:rPr lang="en-US" altLang="zh-CN" sz="2400" b="1" dirty="0">
                <a:solidFill>
                  <a:srgbClr val="000000"/>
                </a:solidFill>
              </a:rPr>
              <a:t> {   // ......   };</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a:t>
            </a:r>
            <a:r>
              <a:rPr lang="en-US" altLang="zh-CN" sz="2400" b="1" dirty="0">
                <a:solidFill>
                  <a:srgbClr val="6600CC"/>
                </a:solidFill>
              </a:rPr>
              <a:t>class derive: public base</a:t>
            </a:r>
            <a:r>
              <a:rPr lang="en-US" altLang="zh-CN" sz="2400" b="1" dirty="0">
                <a:solidFill>
                  <a:srgbClr val="000000"/>
                </a:solidFill>
              </a:rPr>
              <a:t> {</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 ......   };</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void main()  {</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base  obj1;</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derive  obj2, *ptr;</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ptr=&amp;obj2;</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a:t>
            </a:r>
            <a:r>
              <a:rPr lang="en-US" altLang="zh-CN" sz="2400" b="1" dirty="0">
                <a:solidFill>
                  <a:srgbClr val="CC0000"/>
                </a:solidFill>
              </a:rPr>
              <a:t>ptr=&amp;obj1</a:t>
            </a:r>
            <a:r>
              <a:rPr lang="en-US" altLang="zh-CN" sz="2400" b="1" dirty="0">
                <a:solidFill>
                  <a:srgbClr val="000000"/>
                </a:solidFill>
              </a:rPr>
              <a:t>;//</a:t>
            </a:r>
            <a:r>
              <a:rPr lang="zh-CN" altLang="en-US" sz="2400" b="1" dirty="0">
                <a:solidFill>
                  <a:srgbClr val="000000"/>
                </a:solidFill>
              </a:rPr>
              <a:t>对吗？</a:t>
            </a:r>
            <a:endParaRPr lang="zh-CN" altLang="en-US" sz="2400" b="1" dirty="0">
              <a:solidFill>
                <a:srgbClr val="000000"/>
              </a:solidFill>
            </a:endParaRPr>
          </a:p>
          <a:p>
            <a:pPr marL="457200" lvl="0" indent="-457200" eaLnBrk="1" hangingPunct="1">
              <a:buNone/>
            </a:pPr>
            <a:r>
              <a:rPr lang="zh-CN" altLang="en-US" sz="2400" b="1" dirty="0">
                <a:solidFill>
                  <a:srgbClr val="000000"/>
                </a:solidFill>
              </a:rPr>
              <a:t>                  </a:t>
            </a:r>
            <a:r>
              <a:rPr lang="en-US" altLang="zh-CN" sz="2400" b="1" dirty="0">
                <a:solidFill>
                  <a:srgbClr val="000000"/>
                </a:solidFill>
              </a:rPr>
              <a:t>// ... ...   }</a:t>
            </a:r>
            <a:endParaRPr lang="en-US" altLang="zh-CN" sz="2400" b="1" dirty="0">
              <a:solidFill>
                <a:srgbClr val="000000"/>
              </a:solidFill>
            </a:endParaRPr>
          </a:p>
        </p:txBody>
      </p:sp>
      <p:sp>
        <p:nvSpPr>
          <p:cNvPr id="100355" name="Text Box 3"/>
          <p:cNvSpPr txBox="1"/>
          <p:nvPr/>
        </p:nvSpPr>
        <p:spPr>
          <a:xfrm>
            <a:off x="6400800" y="3597275"/>
            <a:ext cx="3810000" cy="2085975"/>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algn="just" eaLnBrk="1" hangingPunct="1">
              <a:buNone/>
            </a:pPr>
            <a:r>
              <a:rPr lang="en-US" altLang="zh-CN" sz="2400" b="1" dirty="0">
                <a:solidFill>
                  <a:srgbClr val="000000"/>
                </a:solidFill>
              </a:rPr>
              <a:t>         </a:t>
            </a:r>
            <a:r>
              <a:rPr lang="zh-CN" altLang="en-US" sz="2400" b="1" u="sng" dirty="0">
                <a:solidFill>
                  <a:srgbClr val="000000"/>
                </a:solidFill>
              </a:rPr>
              <a:t>可以把指向派生类对象的指针赋值给指向基类对象的指针</a:t>
            </a:r>
            <a:r>
              <a:rPr lang="zh-CN" altLang="en-US" sz="2400" b="1" dirty="0">
                <a:solidFill>
                  <a:srgbClr val="000000"/>
                </a:solidFill>
              </a:rPr>
              <a:t>。例如</a:t>
            </a:r>
            <a:r>
              <a:rPr lang="en-US" altLang="zh-CN" sz="2400" b="1" dirty="0">
                <a:solidFill>
                  <a:srgbClr val="000000"/>
                </a:solidFill>
              </a:rPr>
              <a:t>:</a:t>
            </a:r>
            <a:endParaRPr lang="en-US" altLang="zh-CN" sz="2400" b="1" dirty="0">
              <a:solidFill>
                <a:srgbClr val="000000"/>
              </a:solidFill>
            </a:endParaRPr>
          </a:p>
          <a:p>
            <a:pPr marL="0" lvl="0" indent="0" algn="just" eaLnBrk="1" hangingPunct="1">
              <a:buNone/>
            </a:pPr>
            <a:r>
              <a:rPr lang="en-US" altLang="zh-CN" sz="2400" b="1" dirty="0">
                <a:solidFill>
                  <a:srgbClr val="000000"/>
                </a:solidFill>
              </a:rPr>
              <a:t>Derived *dptr;</a:t>
            </a:r>
            <a:endParaRPr lang="en-US" altLang="zh-CN" sz="2400" b="1" dirty="0">
              <a:solidFill>
                <a:srgbClr val="000000"/>
              </a:solidFill>
            </a:endParaRPr>
          </a:p>
          <a:p>
            <a:pPr marL="0" lvl="0" indent="0" eaLnBrk="1" hangingPunct="1">
              <a:buNone/>
            </a:pPr>
            <a:r>
              <a:rPr lang="en-US" altLang="zh-CN" sz="2400" b="1" dirty="0">
                <a:solidFill>
                  <a:srgbClr val="000000"/>
                </a:solidFill>
              </a:rPr>
              <a:t>Base *bptr=dptr;</a:t>
            </a:r>
            <a:r>
              <a:rPr lang="en-US" altLang="zh-CN" sz="2400" dirty="0"/>
              <a:t> </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355"/>
                                        </p:tgtEl>
                                        <p:attrNameLst>
                                          <p:attrName>style.visibility</p:attrName>
                                        </p:attrNameLst>
                                      </p:cBhvr>
                                      <p:to>
                                        <p:strVal val="visible"/>
                                      </p:to>
                                    </p:set>
                                    <p:animEffect transition="in" filter="blinds(horizontal)">
                                      <p:cBhvr>
                                        <p:cTn id="7" dur="500"/>
                                        <p:tgtEl>
                                          <p:spTgt spid="100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3"/>
          <p:cNvSpPr/>
          <p:nvPr/>
        </p:nvSpPr>
        <p:spPr>
          <a:xfrm>
            <a:off x="1752600" y="817563"/>
            <a:ext cx="8686800" cy="5780087"/>
          </a:xfrm>
          <a:prstGeom prst="rect">
            <a:avLst/>
          </a:prstGeom>
          <a:noFill/>
          <a:ln w="9525">
            <a:noFill/>
          </a:ln>
        </p:spPr>
        <p:txBody>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457200" lvl="0" indent="-457200" eaLnBrk="1" hangingPunct="1">
              <a:buNone/>
            </a:pPr>
            <a:r>
              <a:rPr lang="en-US" altLang="zh-CN" sz="2400" b="1" dirty="0">
                <a:solidFill>
                  <a:srgbClr val="000000"/>
                </a:solidFill>
              </a:rPr>
              <a:t>(3)  </a:t>
            </a:r>
            <a:r>
              <a:rPr lang="zh-CN" altLang="en-US" sz="2400" b="1" u="sng" dirty="0">
                <a:solidFill>
                  <a:srgbClr val="000000"/>
                </a:solidFill>
              </a:rPr>
              <a:t>声明为指向基类对象的指针</a:t>
            </a:r>
            <a:r>
              <a:rPr lang="en-US" altLang="zh-CN" sz="2400" b="1" u="sng" dirty="0">
                <a:solidFill>
                  <a:srgbClr val="000000"/>
                </a:solidFill>
              </a:rPr>
              <a:t>, </a:t>
            </a:r>
            <a:r>
              <a:rPr lang="zh-CN" altLang="en-US" sz="2400" b="1" u="sng" dirty="0">
                <a:solidFill>
                  <a:srgbClr val="000000"/>
                </a:solidFill>
              </a:rPr>
              <a:t>当指向公有派生类对象时</a:t>
            </a:r>
            <a:r>
              <a:rPr lang="en-US" altLang="zh-CN" sz="2400" b="1" u="sng" dirty="0">
                <a:solidFill>
                  <a:srgbClr val="000000"/>
                </a:solidFill>
              </a:rPr>
              <a:t>, </a:t>
            </a:r>
            <a:r>
              <a:rPr lang="zh-CN" altLang="en-US" sz="2400" b="1" u="sng" dirty="0">
                <a:solidFill>
                  <a:srgbClr val="000000"/>
                </a:solidFill>
              </a:rPr>
              <a:t>只能用它来直接访问派生类中从基类继承来的成员</a:t>
            </a:r>
            <a:r>
              <a:rPr lang="en-US" altLang="zh-CN" sz="2400" b="1" u="sng" dirty="0">
                <a:solidFill>
                  <a:srgbClr val="000000"/>
                </a:solidFill>
              </a:rPr>
              <a:t>, </a:t>
            </a:r>
            <a:r>
              <a:rPr lang="zh-CN" altLang="en-US" sz="2400" b="1" u="sng" dirty="0">
                <a:solidFill>
                  <a:srgbClr val="000000"/>
                </a:solidFill>
              </a:rPr>
              <a:t>而不能直接访问公有派生类中定义的成员</a:t>
            </a:r>
            <a:r>
              <a:rPr lang="en-US" altLang="zh-CN" sz="2400" b="1" dirty="0">
                <a:solidFill>
                  <a:srgbClr val="000000"/>
                </a:solidFill>
              </a:rPr>
              <a:t>.</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a:t>
            </a:r>
            <a:r>
              <a:rPr lang="en-US" altLang="zh-CN" sz="2400" b="1" dirty="0">
                <a:solidFill>
                  <a:srgbClr val="6600CC"/>
                </a:solidFill>
              </a:rPr>
              <a:t>class A</a:t>
            </a:r>
            <a:r>
              <a:rPr lang="en-US" altLang="zh-CN" sz="2400" b="1" dirty="0">
                <a:solidFill>
                  <a:srgbClr val="000000"/>
                </a:solidFill>
              </a:rPr>
              <a:t> {</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 ......   </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public:</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void print1( ); </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                </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a:t>
            </a:r>
            <a:r>
              <a:rPr lang="en-US" altLang="zh-CN" sz="2400" b="1" dirty="0">
                <a:solidFill>
                  <a:srgbClr val="6600CC"/>
                </a:solidFill>
              </a:rPr>
              <a:t>class B: public A</a:t>
            </a:r>
            <a:r>
              <a:rPr lang="en-US" altLang="zh-CN" sz="2400" b="1" dirty="0">
                <a:solidFill>
                  <a:srgbClr val="000000"/>
                </a:solidFill>
              </a:rPr>
              <a:t> {</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 ......   </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public:</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print2( );</a:t>
            </a:r>
            <a:endParaRPr lang="en-US" altLang="zh-CN" sz="2400" b="1" dirty="0">
              <a:solidFill>
                <a:srgbClr val="000000"/>
              </a:solidFill>
            </a:endParaRPr>
          </a:p>
          <a:p>
            <a:pPr marL="457200" lvl="0" indent="-457200" eaLnBrk="1" hangingPunct="1">
              <a:buNone/>
            </a:pPr>
            <a:r>
              <a:rPr lang="en-US" altLang="zh-CN" sz="2400" b="1" dirty="0">
                <a:solidFill>
                  <a:srgbClr val="000000"/>
                </a:solidFill>
              </a:rPr>
              <a:t>          };   </a:t>
            </a:r>
            <a:endParaRPr lang="en-US" altLang="zh-CN" sz="2400" b="1" dirty="0">
              <a:solidFill>
                <a:srgbClr val="000000"/>
              </a:solidFill>
            </a:endParaRPr>
          </a:p>
        </p:txBody>
      </p:sp>
      <p:sp>
        <p:nvSpPr>
          <p:cNvPr id="72707" name="Text Box 4"/>
          <p:cNvSpPr txBox="1"/>
          <p:nvPr/>
        </p:nvSpPr>
        <p:spPr>
          <a:xfrm>
            <a:off x="5951538" y="2060575"/>
            <a:ext cx="3733800" cy="4117975"/>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buNone/>
            </a:pPr>
            <a:r>
              <a:rPr lang="en-US" altLang="zh-CN" sz="2400" b="1" dirty="0">
                <a:solidFill>
                  <a:srgbClr val="000000"/>
                </a:solidFill>
              </a:rPr>
              <a:t>void main()  {</a:t>
            </a:r>
            <a:endParaRPr lang="en-US" altLang="zh-CN" sz="2400" b="1" dirty="0">
              <a:solidFill>
                <a:srgbClr val="000000"/>
              </a:solidFill>
            </a:endParaRPr>
          </a:p>
          <a:p>
            <a:pPr marL="0" lvl="0" indent="0" eaLnBrk="1" hangingPunct="1">
              <a:buNone/>
            </a:pPr>
            <a:r>
              <a:rPr lang="en-US" altLang="zh-CN" sz="2400" b="1" dirty="0">
                <a:solidFill>
                  <a:srgbClr val="000000"/>
                </a:solidFill>
              </a:rPr>
              <a:t>         A  op1, *ptr;</a:t>
            </a:r>
            <a:endParaRPr lang="en-US" altLang="zh-CN" sz="2400" b="1" dirty="0">
              <a:solidFill>
                <a:srgbClr val="000000"/>
              </a:solidFill>
            </a:endParaRPr>
          </a:p>
          <a:p>
            <a:pPr marL="0" lvl="0" indent="0" eaLnBrk="1" hangingPunct="1">
              <a:buNone/>
            </a:pPr>
            <a:r>
              <a:rPr lang="en-US" altLang="zh-CN" sz="2400" b="1" dirty="0">
                <a:solidFill>
                  <a:srgbClr val="000000"/>
                </a:solidFill>
              </a:rPr>
              <a:t>         B  op2;</a:t>
            </a:r>
            <a:endParaRPr lang="en-US" altLang="zh-CN" sz="2400" b="1" dirty="0">
              <a:solidFill>
                <a:srgbClr val="000000"/>
              </a:solidFill>
            </a:endParaRPr>
          </a:p>
          <a:p>
            <a:pPr marL="0" lvl="0" indent="0" eaLnBrk="1" hangingPunct="1">
              <a:buNone/>
            </a:pPr>
            <a:r>
              <a:rPr lang="en-US" altLang="zh-CN" sz="2400" b="1" dirty="0">
                <a:solidFill>
                  <a:srgbClr val="000000"/>
                </a:solidFill>
              </a:rPr>
              <a:t>          ptr=&amp;op1;</a:t>
            </a:r>
            <a:endParaRPr lang="en-US" altLang="zh-CN" sz="2400" b="1" dirty="0">
              <a:solidFill>
                <a:srgbClr val="000000"/>
              </a:solidFill>
            </a:endParaRPr>
          </a:p>
          <a:p>
            <a:pPr marL="0" lvl="0" indent="0" eaLnBrk="1" hangingPunct="1">
              <a:buNone/>
            </a:pPr>
            <a:r>
              <a:rPr lang="en-US" altLang="zh-CN" sz="2400" b="1" dirty="0">
                <a:solidFill>
                  <a:srgbClr val="000000"/>
                </a:solidFill>
              </a:rPr>
              <a:t>          ptr-&gt;print1();</a:t>
            </a:r>
            <a:endParaRPr lang="en-US" altLang="zh-CN" sz="2400" b="1" dirty="0">
              <a:solidFill>
                <a:srgbClr val="000000"/>
              </a:solidFill>
            </a:endParaRPr>
          </a:p>
          <a:p>
            <a:pPr marL="0" lvl="0" indent="0" eaLnBrk="1" hangingPunct="1">
              <a:buNone/>
            </a:pPr>
            <a:r>
              <a:rPr lang="en-US" altLang="zh-CN" sz="2400" b="1" dirty="0">
                <a:solidFill>
                  <a:srgbClr val="000000"/>
                </a:solidFill>
              </a:rPr>
              <a:t>          ptr=&amp;op2;</a:t>
            </a:r>
            <a:endParaRPr lang="en-US" altLang="zh-CN" sz="2400" b="1" dirty="0">
              <a:solidFill>
                <a:srgbClr val="000000"/>
              </a:solidFill>
            </a:endParaRPr>
          </a:p>
          <a:p>
            <a:pPr marL="0" lvl="0" indent="0" eaLnBrk="1" hangingPunct="1">
              <a:buNone/>
            </a:pPr>
            <a:r>
              <a:rPr lang="en-US" altLang="zh-CN" sz="2400" b="1" dirty="0">
                <a:solidFill>
                  <a:srgbClr val="000000"/>
                </a:solidFill>
              </a:rPr>
              <a:t>          ptr-&gt;print1();</a:t>
            </a:r>
            <a:endParaRPr lang="en-US" altLang="zh-CN" sz="2400" b="1" dirty="0">
              <a:solidFill>
                <a:srgbClr val="000000"/>
              </a:solidFill>
            </a:endParaRPr>
          </a:p>
          <a:p>
            <a:pPr marL="0" lvl="0" indent="0" eaLnBrk="1" hangingPunct="1">
              <a:buNone/>
            </a:pPr>
            <a:r>
              <a:rPr lang="en-US" altLang="zh-CN" sz="2400" b="1" dirty="0">
                <a:solidFill>
                  <a:srgbClr val="000000"/>
                </a:solidFill>
              </a:rPr>
              <a:t>          </a:t>
            </a:r>
            <a:r>
              <a:rPr lang="en-US" altLang="zh-CN" sz="2400" b="1" dirty="0">
                <a:solidFill>
                  <a:srgbClr val="CC0000"/>
                </a:solidFill>
              </a:rPr>
              <a:t>ptr-&gt;print2()</a:t>
            </a:r>
            <a:r>
              <a:rPr lang="en-US" altLang="zh-CN" sz="2400" b="1" dirty="0">
                <a:solidFill>
                  <a:srgbClr val="000000"/>
                </a:solidFill>
              </a:rPr>
              <a:t>;   }</a:t>
            </a:r>
            <a:endParaRPr lang="en-US" altLang="zh-CN" sz="2400" b="1" dirty="0">
              <a:solidFill>
                <a:srgbClr val="000000"/>
              </a:solidFill>
            </a:endParaRPr>
          </a:p>
          <a:p>
            <a:pPr marL="0" lvl="0" indent="0" eaLnBrk="1" hangingPunct="1">
              <a:spcBef>
                <a:spcPct val="50000"/>
              </a:spcBef>
              <a:buClrTx/>
              <a:buSzTx/>
              <a:buFontTx/>
              <a:buNone/>
            </a:pPr>
            <a:endParaRPr lang="en-US" altLang="zh-CN" sz="2400" dirty="0"/>
          </a:p>
        </p:txBody>
      </p:sp>
      <p:sp>
        <p:nvSpPr>
          <p:cNvPr id="101381" name="Text Box 5"/>
          <p:cNvSpPr txBox="1"/>
          <p:nvPr/>
        </p:nvSpPr>
        <p:spPr>
          <a:xfrm>
            <a:off x="6477000" y="5734050"/>
            <a:ext cx="3581400" cy="519113"/>
          </a:xfrm>
          <a:prstGeom prst="rect">
            <a:avLst/>
          </a:prstGeom>
          <a:noFill/>
          <a:ln w="9525">
            <a:noFill/>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CC0000"/>
                </a:solidFill>
              </a:rPr>
              <a:t>(( B*) ptr ) -&gt;print2();</a:t>
            </a:r>
            <a:endParaRPr lang="en-US" altLang="zh-CN" sz="2800" b="1" dirty="0">
              <a:solidFill>
                <a:srgbClr val="CC0000"/>
              </a:solidFill>
            </a:endParaRPr>
          </a:p>
        </p:txBody>
      </p:sp>
      <p:sp>
        <p:nvSpPr>
          <p:cNvPr id="72709" name="Line 6"/>
          <p:cNvSpPr/>
          <p:nvPr/>
        </p:nvSpPr>
        <p:spPr>
          <a:xfrm>
            <a:off x="5867400" y="2743200"/>
            <a:ext cx="0" cy="3429000"/>
          </a:xfrm>
          <a:prstGeom prst="line">
            <a:avLst/>
          </a:prstGeom>
          <a:ln w="9525" cap="flat" cmpd="sng">
            <a:solidFill>
              <a:schemeClr val="tx1"/>
            </a:solidFill>
            <a:prstDash val="dash"/>
            <a:miter/>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1381"/>
                                        </p:tgtEl>
                                        <p:attrNameLst>
                                          <p:attrName>style.visibility</p:attrName>
                                        </p:attrNameLst>
                                      </p:cBhvr>
                                      <p:to>
                                        <p:strVal val="visible"/>
                                      </p:to>
                                    </p:set>
                                    <p:animEffect transition="in" filter="dissolve">
                                      <p:cBhvr>
                                        <p:cTn id="7" dur="500"/>
                                        <p:tgtEl>
                                          <p:spTgt spid="101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3"/>
          <p:cNvSpPr>
            <a:spLocks noGrp="1"/>
          </p:cNvSpPr>
          <p:nvPr>
            <p:ph idx="1"/>
          </p:nvPr>
        </p:nvSpPr>
        <p:spPr>
          <a:xfrm>
            <a:off x="2590800" y="1066800"/>
            <a:ext cx="7772400" cy="4522788"/>
          </a:xfrm>
          <a:ln/>
        </p:spPr>
        <p:txBody>
          <a:bodyPr vert="horz" wrap="square" lIns="91440" tIns="45720" rIns="91440" bIns="45720" anchor="t" anchorCtr="0"/>
          <a:p>
            <a:pPr eaLnBrk="1" hangingPunct="1">
              <a:buNone/>
            </a:pPr>
            <a:r>
              <a:rPr lang="en-US" altLang="zh-CN" dirty="0">
                <a:solidFill>
                  <a:srgbClr val="000000"/>
                </a:solidFill>
              </a:rPr>
              <a:t>        </a:t>
            </a:r>
            <a:endParaRPr lang="en-US" altLang="zh-CN" dirty="0">
              <a:solidFill>
                <a:srgbClr val="000000"/>
              </a:solidFill>
            </a:endParaRPr>
          </a:p>
          <a:p>
            <a:pPr eaLnBrk="1" hangingPunct="1">
              <a:buNone/>
            </a:pPr>
            <a:r>
              <a:rPr lang="zh-CN" altLang="en-US" b="1" dirty="0">
                <a:solidFill>
                  <a:srgbClr val="000000"/>
                </a:solidFill>
              </a:rPr>
              <a:t>声明一个派生类的一般格式为</a:t>
            </a:r>
            <a:r>
              <a:rPr lang="en-US" altLang="zh-CN" b="1" dirty="0">
                <a:solidFill>
                  <a:srgbClr val="000000"/>
                </a:solidFill>
              </a:rPr>
              <a:t>:</a:t>
            </a:r>
            <a:endParaRPr lang="en-US" altLang="zh-CN" b="1" dirty="0">
              <a:solidFill>
                <a:srgbClr val="000000"/>
              </a:solidFill>
            </a:endParaRPr>
          </a:p>
          <a:p>
            <a:pPr eaLnBrk="1" hangingPunct="1">
              <a:buNone/>
            </a:pPr>
            <a:endParaRPr lang="en-US" altLang="zh-CN" b="1" dirty="0">
              <a:solidFill>
                <a:srgbClr val="000000"/>
              </a:solidFill>
            </a:endParaRPr>
          </a:p>
          <a:p>
            <a:pPr eaLnBrk="1" hangingPunct="1">
              <a:buNone/>
            </a:pPr>
            <a:r>
              <a:rPr lang="en-US" altLang="zh-CN" b="1" dirty="0">
                <a:solidFill>
                  <a:srgbClr val="CC0000"/>
                </a:solidFill>
              </a:rPr>
              <a:t>class  </a:t>
            </a:r>
            <a:r>
              <a:rPr lang="zh-CN" altLang="en-US" b="1" dirty="0">
                <a:solidFill>
                  <a:srgbClr val="CC0000"/>
                </a:solidFill>
              </a:rPr>
              <a:t>派生类名</a:t>
            </a:r>
            <a:r>
              <a:rPr lang="en-US" altLang="zh-CN" b="1" dirty="0">
                <a:solidFill>
                  <a:srgbClr val="CC0000"/>
                </a:solidFill>
              </a:rPr>
              <a:t>:</a:t>
            </a:r>
            <a:r>
              <a:rPr lang="zh-CN" altLang="en-US" b="1" dirty="0">
                <a:solidFill>
                  <a:srgbClr val="CC0000"/>
                </a:solidFill>
              </a:rPr>
              <a:t>继承方式  基类名 </a:t>
            </a:r>
            <a:r>
              <a:rPr lang="en-US" altLang="zh-CN" b="1" dirty="0">
                <a:solidFill>
                  <a:srgbClr val="CC0000"/>
                </a:solidFill>
              </a:rPr>
              <a:t>{</a:t>
            </a:r>
            <a:endParaRPr lang="en-US" altLang="zh-CN" b="1" dirty="0">
              <a:solidFill>
                <a:srgbClr val="CC0000"/>
              </a:solidFill>
            </a:endParaRPr>
          </a:p>
          <a:p>
            <a:pPr eaLnBrk="1" hangingPunct="1">
              <a:buNone/>
            </a:pPr>
            <a:r>
              <a:rPr lang="en-US" altLang="zh-CN" b="1" dirty="0">
                <a:solidFill>
                  <a:srgbClr val="CC0000"/>
                </a:solidFill>
              </a:rPr>
              <a:t>          </a:t>
            </a:r>
            <a:r>
              <a:rPr lang="en-US" altLang="zh-CN" sz="2800" b="1" dirty="0">
                <a:solidFill>
                  <a:srgbClr val="000000"/>
                </a:solidFill>
              </a:rPr>
              <a:t>//</a:t>
            </a:r>
            <a:r>
              <a:rPr lang="zh-CN" altLang="en-US" sz="2800" b="1" dirty="0">
                <a:solidFill>
                  <a:srgbClr val="000000"/>
                </a:solidFill>
              </a:rPr>
              <a:t>派生类新增的数据成员和成员函数</a:t>
            </a:r>
            <a:endParaRPr lang="zh-CN" altLang="en-US" sz="2800" b="1" dirty="0">
              <a:solidFill>
                <a:srgbClr val="000000"/>
              </a:solidFill>
            </a:endParaRPr>
          </a:p>
          <a:p>
            <a:pPr eaLnBrk="1" hangingPunct="1">
              <a:buNone/>
            </a:pPr>
            <a:r>
              <a:rPr lang="en-US" altLang="zh-CN" b="1" dirty="0">
                <a:solidFill>
                  <a:srgbClr val="CC0000"/>
                </a:solidFill>
              </a:rPr>
              <a:t>};</a:t>
            </a:r>
            <a:r>
              <a:rPr lang="en-US" altLang="zh-CN" b="1" dirty="0">
                <a:solidFill>
                  <a:srgbClr val="000000"/>
                </a:solidFill>
              </a:rPr>
              <a:t> </a:t>
            </a:r>
            <a:endParaRPr lang="en-US" altLang="zh-CN" b="1"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ext Box 2"/>
          <p:cNvSpPr txBox="1"/>
          <p:nvPr/>
        </p:nvSpPr>
        <p:spPr>
          <a:xfrm>
            <a:off x="2351088" y="1916113"/>
            <a:ext cx="3124200" cy="4300537"/>
          </a:xfrm>
          <a:prstGeom prst="rect">
            <a:avLst/>
          </a:prstGeom>
          <a:noFill/>
          <a:ln w="9525" cap="flat" cmpd="sng">
            <a:solidFill>
              <a:srgbClr val="000000"/>
            </a:solidFill>
            <a:prstDash val="solid"/>
            <a:miter/>
            <a:headEnd type="none" w="med" len="med"/>
            <a:tailEnd type="none" w="med" len="med"/>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solidFill>
                  <a:srgbClr val="000000"/>
                </a:solidFill>
              </a:rPr>
              <a:t>class  person {</a:t>
            </a:r>
            <a:endParaRPr lang="en-US" altLang="zh-CN" sz="2400" b="1" dirty="0">
              <a:solidFill>
                <a:srgbClr val="000000"/>
              </a:solidFill>
            </a:endParaRPr>
          </a:p>
          <a:p>
            <a:pPr marL="0" lvl="0" indent="0" eaLnBrk="1" hangingPunct="1">
              <a:spcBef>
                <a:spcPct val="50000"/>
              </a:spcBef>
              <a:buClrTx/>
              <a:buSzTx/>
              <a:buFontTx/>
              <a:buNone/>
            </a:pPr>
            <a:r>
              <a:rPr lang="en-US" altLang="zh-CN" sz="2400" b="1" dirty="0">
                <a:solidFill>
                  <a:srgbClr val="000000"/>
                </a:solidFill>
              </a:rPr>
              <a:t>protected:</a:t>
            </a:r>
            <a:endParaRPr lang="en-US" altLang="zh-CN" sz="2400" b="1" dirty="0">
              <a:solidFill>
                <a:srgbClr val="000000"/>
              </a:solidFill>
            </a:endParaRPr>
          </a:p>
          <a:p>
            <a:pPr marL="0" lvl="0" indent="0" eaLnBrk="1" hangingPunct="1">
              <a:spcBef>
                <a:spcPct val="50000"/>
              </a:spcBef>
              <a:buClrTx/>
              <a:buSzTx/>
              <a:buFontTx/>
              <a:buNone/>
            </a:pPr>
            <a:r>
              <a:rPr lang="en-US" altLang="zh-CN" sz="2400" b="1" dirty="0">
                <a:solidFill>
                  <a:srgbClr val="000000"/>
                </a:solidFill>
              </a:rPr>
              <a:t>        </a:t>
            </a:r>
            <a:r>
              <a:rPr lang="en-US" altLang="zh-CN" sz="2400" b="1" dirty="0">
                <a:solidFill>
                  <a:srgbClr val="CC0000"/>
                </a:solidFill>
              </a:rPr>
              <a:t>char  name[10];</a:t>
            </a:r>
            <a:endParaRPr lang="en-US" altLang="zh-CN" sz="2400" b="1" dirty="0">
              <a:solidFill>
                <a:srgbClr val="CC0000"/>
              </a:solidFill>
            </a:endParaRPr>
          </a:p>
          <a:p>
            <a:pPr marL="0" lvl="0" indent="0" eaLnBrk="1" hangingPunct="1">
              <a:spcBef>
                <a:spcPct val="50000"/>
              </a:spcBef>
              <a:buClrTx/>
              <a:buSzTx/>
              <a:buFontTx/>
              <a:buNone/>
            </a:pPr>
            <a:r>
              <a:rPr lang="en-US" altLang="zh-CN" sz="2400" b="1" dirty="0">
                <a:solidFill>
                  <a:srgbClr val="CC0000"/>
                </a:solidFill>
              </a:rPr>
              <a:t>        int  age;</a:t>
            </a:r>
            <a:endParaRPr lang="en-US" altLang="zh-CN" sz="2400" b="1" dirty="0">
              <a:solidFill>
                <a:srgbClr val="CC0000"/>
              </a:solidFill>
            </a:endParaRPr>
          </a:p>
          <a:p>
            <a:pPr marL="0" lvl="0" indent="0" eaLnBrk="1" hangingPunct="1">
              <a:spcBef>
                <a:spcPct val="50000"/>
              </a:spcBef>
              <a:buClrTx/>
              <a:buSzTx/>
              <a:buFontTx/>
              <a:buNone/>
            </a:pPr>
            <a:r>
              <a:rPr lang="en-US" altLang="zh-CN" sz="2400" b="1" dirty="0">
                <a:solidFill>
                  <a:srgbClr val="CC0000"/>
                </a:solidFill>
              </a:rPr>
              <a:t>        char  sex;</a:t>
            </a:r>
            <a:endParaRPr lang="en-US" altLang="zh-CN" sz="2400" b="1" dirty="0">
              <a:solidFill>
                <a:srgbClr val="CC0000"/>
              </a:solidFill>
            </a:endParaRPr>
          </a:p>
          <a:p>
            <a:pPr marL="0" lvl="0" indent="0" eaLnBrk="1" hangingPunct="1">
              <a:spcBef>
                <a:spcPct val="50000"/>
              </a:spcBef>
              <a:buClrTx/>
              <a:buSzTx/>
              <a:buFontTx/>
              <a:buNone/>
            </a:pPr>
            <a:r>
              <a:rPr lang="en-US" altLang="zh-CN" sz="2400" b="1" dirty="0">
                <a:solidFill>
                  <a:srgbClr val="000000"/>
                </a:solidFill>
              </a:rPr>
              <a:t>public:</a:t>
            </a:r>
            <a:endParaRPr lang="en-US" altLang="zh-CN" sz="2400" b="1" dirty="0">
              <a:solidFill>
                <a:srgbClr val="000000"/>
              </a:solidFill>
            </a:endParaRPr>
          </a:p>
          <a:p>
            <a:pPr marL="0" lvl="0" indent="0" eaLnBrk="1" hangingPunct="1">
              <a:spcBef>
                <a:spcPct val="50000"/>
              </a:spcBef>
              <a:buClrTx/>
              <a:buSzTx/>
              <a:buFontTx/>
              <a:buNone/>
            </a:pPr>
            <a:r>
              <a:rPr lang="en-US" altLang="zh-CN" sz="2400" b="1" dirty="0">
                <a:solidFill>
                  <a:srgbClr val="000000"/>
                </a:solidFill>
              </a:rPr>
              <a:t>        </a:t>
            </a:r>
            <a:r>
              <a:rPr lang="en-US" altLang="zh-CN" sz="2400" b="1" dirty="0">
                <a:solidFill>
                  <a:srgbClr val="6600CC"/>
                </a:solidFill>
              </a:rPr>
              <a:t>void  print();</a:t>
            </a:r>
            <a:endParaRPr lang="en-US" altLang="zh-CN" sz="2400" b="1" dirty="0">
              <a:solidFill>
                <a:srgbClr val="6600CC"/>
              </a:solidFill>
            </a:endParaRPr>
          </a:p>
          <a:p>
            <a:pPr marL="0" lvl="0" indent="0" eaLnBrk="1" hangingPunct="1">
              <a:spcBef>
                <a:spcPct val="50000"/>
              </a:spcBef>
              <a:buClrTx/>
              <a:buSzTx/>
              <a:buFontTx/>
              <a:buNone/>
            </a:pPr>
            <a:r>
              <a:rPr lang="en-US" altLang="zh-CN" sz="2400" b="1" dirty="0">
                <a:solidFill>
                  <a:srgbClr val="000000"/>
                </a:solidFill>
              </a:rPr>
              <a:t>    }; </a:t>
            </a:r>
            <a:endParaRPr lang="en-US" altLang="zh-CN" sz="2400" b="1" dirty="0">
              <a:solidFill>
                <a:srgbClr val="000000"/>
              </a:solidFill>
            </a:endParaRPr>
          </a:p>
        </p:txBody>
      </p:sp>
      <p:sp>
        <p:nvSpPr>
          <p:cNvPr id="12291" name="Text Box 3"/>
          <p:cNvSpPr txBox="1"/>
          <p:nvPr/>
        </p:nvSpPr>
        <p:spPr>
          <a:xfrm>
            <a:off x="6527800" y="1196975"/>
            <a:ext cx="3657600" cy="5395913"/>
          </a:xfrm>
          <a:prstGeom prst="rect">
            <a:avLst/>
          </a:prstGeom>
          <a:noFill/>
          <a:ln w="9525" cap="flat" cmpd="sng">
            <a:solidFill>
              <a:srgbClr val="000000"/>
            </a:solidFill>
            <a:prstDash val="solid"/>
            <a:miter/>
            <a:headEnd type="none" w="med" len="med"/>
            <a:tailEnd type="none" w="med" len="med"/>
          </a:ln>
        </p:spPr>
        <p:txBody>
          <a:bodyPr>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solidFill>
                  <a:srgbClr val="000000"/>
                </a:solidFill>
              </a:rPr>
              <a:t>class  employee{ </a:t>
            </a:r>
            <a:endParaRPr lang="en-US" altLang="zh-CN" sz="2400" b="1" dirty="0">
              <a:solidFill>
                <a:srgbClr val="000000"/>
              </a:solidFill>
            </a:endParaRPr>
          </a:p>
          <a:p>
            <a:pPr marL="0" lvl="0" indent="0" eaLnBrk="1" hangingPunct="1">
              <a:spcBef>
                <a:spcPct val="50000"/>
              </a:spcBef>
              <a:buClrTx/>
              <a:buSzTx/>
              <a:buFontTx/>
              <a:buNone/>
            </a:pPr>
            <a:r>
              <a:rPr lang="en-US" altLang="zh-CN" sz="2400" b="1" dirty="0">
                <a:solidFill>
                  <a:srgbClr val="000000"/>
                </a:solidFill>
              </a:rPr>
              <a:t>protected:</a:t>
            </a:r>
            <a:endParaRPr lang="en-US" altLang="zh-CN" sz="2400" b="1" dirty="0">
              <a:solidFill>
                <a:srgbClr val="000000"/>
              </a:solidFill>
            </a:endParaRPr>
          </a:p>
          <a:p>
            <a:pPr marL="0" lvl="0" indent="0" eaLnBrk="1" hangingPunct="1">
              <a:spcBef>
                <a:spcPct val="50000"/>
              </a:spcBef>
              <a:buClrTx/>
              <a:buSzTx/>
              <a:buFontTx/>
              <a:buNone/>
            </a:pPr>
            <a:r>
              <a:rPr lang="en-US" altLang="zh-CN" sz="2400" b="1" dirty="0">
                <a:solidFill>
                  <a:srgbClr val="000000"/>
                </a:solidFill>
              </a:rPr>
              <a:t>        </a:t>
            </a:r>
            <a:r>
              <a:rPr lang="en-US" altLang="zh-CN" sz="2400" b="1" dirty="0">
                <a:solidFill>
                  <a:srgbClr val="CC0000"/>
                </a:solidFill>
              </a:rPr>
              <a:t>char  name[10];</a:t>
            </a:r>
            <a:endParaRPr lang="en-US" altLang="zh-CN" sz="2400" b="1" dirty="0">
              <a:solidFill>
                <a:srgbClr val="CC0000"/>
              </a:solidFill>
            </a:endParaRPr>
          </a:p>
          <a:p>
            <a:pPr marL="0" lvl="0" indent="0" eaLnBrk="1" hangingPunct="1">
              <a:spcBef>
                <a:spcPct val="50000"/>
              </a:spcBef>
              <a:buClrTx/>
              <a:buSzTx/>
              <a:buFontTx/>
              <a:buNone/>
            </a:pPr>
            <a:r>
              <a:rPr lang="en-US" altLang="zh-CN" sz="2400" b="1" dirty="0">
                <a:solidFill>
                  <a:srgbClr val="CC0000"/>
                </a:solidFill>
              </a:rPr>
              <a:t>        int  age;</a:t>
            </a:r>
            <a:endParaRPr lang="en-US" altLang="zh-CN" sz="2400" b="1" dirty="0">
              <a:solidFill>
                <a:srgbClr val="CC0000"/>
              </a:solidFill>
            </a:endParaRPr>
          </a:p>
          <a:p>
            <a:pPr marL="0" lvl="0" indent="0" eaLnBrk="1" hangingPunct="1">
              <a:spcBef>
                <a:spcPct val="50000"/>
              </a:spcBef>
              <a:buClrTx/>
              <a:buSzTx/>
              <a:buFontTx/>
              <a:buNone/>
            </a:pPr>
            <a:r>
              <a:rPr lang="en-US" altLang="zh-CN" sz="2400" b="1" dirty="0">
                <a:solidFill>
                  <a:srgbClr val="CC0000"/>
                </a:solidFill>
              </a:rPr>
              <a:t>        char  sex;</a:t>
            </a:r>
            <a:endParaRPr lang="en-US" altLang="zh-CN" sz="2400" b="1" dirty="0">
              <a:solidFill>
                <a:srgbClr val="CC0000"/>
              </a:solidFill>
            </a:endParaRPr>
          </a:p>
          <a:p>
            <a:pPr marL="0" lvl="0" indent="0" eaLnBrk="1" hangingPunct="1">
              <a:spcBef>
                <a:spcPct val="50000"/>
              </a:spcBef>
              <a:buClrTx/>
              <a:buSzTx/>
              <a:buFontTx/>
              <a:buNone/>
            </a:pPr>
            <a:r>
              <a:rPr lang="en-US" altLang="zh-CN" sz="2400" b="1" dirty="0">
                <a:solidFill>
                  <a:srgbClr val="000000"/>
                </a:solidFill>
              </a:rPr>
              <a:t>        char  department[20];</a:t>
            </a:r>
            <a:endParaRPr lang="en-US" altLang="zh-CN" sz="2400" b="1" dirty="0">
              <a:solidFill>
                <a:srgbClr val="000000"/>
              </a:solidFill>
            </a:endParaRPr>
          </a:p>
          <a:p>
            <a:pPr marL="0" lvl="0" indent="0" eaLnBrk="1" hangingPunct="1">
              <a:spcBef>
                <a:spcPct val="50000"/>
              </a:spcBef>
              <a:buClrTx/>
              <a:buSzTx/>
              <a:buFontTx/>
              <a:buNone/>
            </a:pPr>
            <a:r>
              <a:rPr lang="en-US" altLang="zh-CN" sz="2400" b="1" dirty="0">
                <a:solidFill>
                  <a:srgbClr val="000000"/>
                </a:solidFill>
              </a:rPr>
              <a:t>        float  salary;</a:t>
            </a:r>
            <a:endParaRPr lang="en-US" altLang="zh-CN" sz="2400" b="1" dirty="0">
              <a:solidFill>
                <a:srgbClr val="000000"/>
              </a:solidFill>
            </a:endParaRPr>
          </a:p>
          <a:p>
            <a:pPr marL="0" lvl="0" indent="0" eaLnBrk="1" hangingPunct="1">
              <a:spcBef>
                <a:spcPct val="50000"/>
              </a:spcBef>
              <a:buClrTx/>
              <a:buSzTx/>
              <a:buFontTx/>
              <a:buNone/>
            </a:pPr>
            <a:r>
              <a:rPr lang="en-US" altLang="zh-CN" sz="2400" b="1" dirty="0">
                <a:solidFill>
                  <a:srgbClr val="000000"/>
                </a:solidFill>
              </a:rPr>
              <a:t>public:</a:t>
            </a:r>
            <a:endParaRPr lang="en-US" altLang="zh-CN" sz="2400" b="1" dirty="0">
              <a:solidFill>
                <a:srgbClr val="000000"/>
              </a:solidFill>
            </a:endParaRPr>
          </a:p>
          <a:p>
            <a:pPr marL="0" lvl="0" indent="0" eaLnBrk="1" hangingPunct="1">
              <a:spcBef>
                <a:spcPct val="50000"/>
              </a:spcBef>
              <a:buClrTx/>
              <a:buSzTx/>
              <a:buFontTx/>
              <a:buNone/>
            </a:pPr>
            <a:r>
              <a:rPr lang="en-US" altLang="zh-CN" sz="2400" b="1" dirty="0">
                <a:solidFill>
                  <a:srgbClr val="000000"/>
                </a:solidFill>
              </a:rPr>
              <a:t>       </a:t>
            </a:r>
            <a:r>
              <a:rPr lang="en-US" altLang="zh-CN" sz="2400" b="1" dirty="0">
                <a:solidFill>
                  <a:srgbClr val="6600CC"/>
                </a:solidFill>
              </a:rPr>
              <a:t>void print();</a:t>
            </a:r>
            <a:endParaRPr lang="en-US" altLang="zh-CN" sz="2400" b="1" dirty="0">
              <a:solidFill>
                <a:srgbClr val="6600CC"/>
              </a:solidFill>
            </a:endParaRPr>
          </a:p>
          <a:p>
            <a:pPr marL="0" lvl="0" indent="0" eaLnBrk="1" hangingPunct="1">
              <a:spcBef>
                <a:spcPct val="50000"/>
              </a:spcBef>
              <a:buClrTx/>
              <a:buSzTx/>
              <a:buFontTx/>
              <a:buNone/>
            </a:pPr>
            <a:r>
              <a:rPr lang="en-US" altLang="zh-CN" sz="2400" b="1" dirty="0">
                <a:solidFill>
                  <a:srgbClr val="000000"/>
                </a:solidFill>
              </a:rPr>
              <a:t>     }; </a:t>
            </a:r>
            <a:endParaRPr lang="en-US" altLang="zh-CN" sz="2400" b="1" dirty="0">
              <a:solidFill>
                <a:srgbClr val="000000"/>
              </a:solidFill>
            </a:endParaRPr>
          </a:p>
        </p:txBody>
      </p:sp>
      <p:sp>
        <p:nvSpPr>
          <p:cNvPr id="12292" name="文本框 1"/>
          <p:cNvSpPr txBox="1"/>
          <p:nvPr/>
        </p:nvSpPr>
        <p:spPr>
          <a:xfrm>
            <a:off x="3263900" y="1012825"/>
            <a:ext cx="649288" cy="368300"/>
          </a:xfrm>
          <a:prstGeom prst="rect">
            <a:avLst/>
          </a:prstGeom>
          <a:noFill/>
          <a:ln w="9525">
            <a:noFill/>
          </a:ln>
        </p:spPr>
        <p:txBody>
          <a:bodyPr wrap="none">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sz="1800" b="1" dirty="0"/>
              <a:t>基类</a:t>
            </a:r>
            <a:endParaRPr lang="zh-CN" altLang="en-US" sz="1800" b="1" dirty="0"/>
          </a:p>
        </p:txBody>
      </p:sp>
      <p:sp>
        <p:nvSpPr>
          <p:cNvPr id="12293" name="文本框 4"/>
          <p:cNvSpPr txBox="1"/>
          <p:nvPr/>
        </p:nvSpPr>
        <p:spPr>
          <a:xfrm>
            <a:off x="7967663" y="762000"/>
            <a:ext cx="1114425" cy="369888"/>
          </a:xfrm>
          <a:prstGeom prst="rect">
            <a:avLst/>
          </a:prstGeom>
          <a:noFill/>
          <a:ln w="9525">
            <a:noFill/>
          </a:ln>
        </p:spPr>
        <p:txBody>
          <a:bodyPr wrap="none">
            <a:spAutoFit/>
          </a:bodyPr>
          <a:lst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b="0">
                <a:solidFill>
                  <a:schemeClr val="tx1"/>
                </a:solidFill>
                <a:latin typeface="+mn-lt"/>
                <a:ea typeface="+mn-ea"/>
                <a:cs typeface="+mn-cs"/>
              </a:defRPr>
            </a:lvl1pPr>
            <a:lvl2pPr marL="1027430" indent="-455930"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330"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3230"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sz="1800" b="1" dirty="0"/>
              <a:t>派生类类</a:t>
            </a:r>
            <a:endParaRPr lang="zh-CN" altLang="en-US" sz="1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rPr>
            </a:fld>
            <a:endParaRPr lang="en-US" altLang="zh-CN" sz="1000" dirty="0">
              <a:latin typeface="Arial" panose="020B0604020202020204" pitchFamily="34" charset="0"/>
            </a:endParaRPr>
          </a:p>
        </p:txBody>
      </p:sp>
      <p:sp>
        <p:nvSpPr>
          <p:cNvPr id="138242" name="Rectangle 2"/>
          <p:cNvSpPr>
            <a:spLocks noGrp="1" noChangeArrowheads="1"/>
          </p:cNvSpPr>
          <p:nvPr>
            <p:ph idx="1"/>
          </p:nvPr>
        </p:nvSpPr>
        <p:spPr>
          <a:xfrm>
            <a:off x="2209800" y="1196975"/>
            <a:ext cx="7561263" cy="1368425"/>
          </a:xfrm>
        </p:spPr>
        <p:txBody>
          <a:bodyPr vert="horz" wrap="square" lIns="91440" tIns="45720" rIns="91440" bIns="45720" numCol="1" anchor="t" anchorCtr="0" compatLnSpc="1"/>
          <a:lstStyle/>
          <a:p>
            <a:pPr marL="457200" marR="0" lvl="0" indent="-457200" algn="l" defTabSz="914400" rtl="0" eaLnBrk="1" fontAlgn="base" latinLnBrk="0" hangingPunct="1">
              <a:lnSpc>
                <a:spcPct val="90000"/>
              </a:lnSpc>
              <a:spcBef>
                <a:spcPct val="20000"/>
              </a:spcBef>
              <a:spcAft>
                <a:spcPct val="0"/>
              </a:spcAft>
              <a:buClr>
                <a:srgbClr val="A50021"/>
              </a:buClr>
              <a:buSzPct val="75000"/>
              <a:buFont typeface="Wingdings" panose="05000000000000000000" pitchFamily="2" charset="2"/>
              <a:buNone/>
              <a:defRPr/>
            </a:pPr>
            <a:r>
              <a:rPr kumimoji="1" lang="en-US" altLang="zh-CN" sz="2800" b="0" i="0" u="none" strike="noStrike" kern="0" cap="none" spc="0" normalizeH="0" baseline="0" noProof="0" dirty="0">
                <a:ln>
                  <a:noFill/>
                </a:ln>
                <a:solidFill>
                  <a:srgbClr val="CC9900"/>
                </a:solidFill>
                <a:effectLst/>
                <a:uLnTx/>
                <a:uFillTx/>
                <a:latin typeface="华文琥珀" panose="02010800040101010101" pitchFamily="2" charset="-122"/>
                <a:ea typeface="华文琥珀" panose="02010800040101010101" pitchFamily="2" charset="-122"/>
                <a:cs typeface="+mn-cs"/>
              </a:rPr>
              <a:t>	</a:t>
            </a:r>
            <a:r>
              <a:rPr kumimoji="1"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派生类的构成：</a:t>
            </a:r>
            <a:r>
              <a:rPr kumimoji="1" lang="zh-CN" altLang="en-US" sz="3200" b="0"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a:t>
            </a:r>
            <a:endParaRPr kumimoji="1" lang="zh-CN" altLang="en-US" sz="3200" b="0"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0" indent="-457200" algn="l" defTabSz="914400" rtl="0" eaLnBrk="1" fontAlgn="base" latinLnBrk="0" hangingPunct="1">
              <a:lnSpc>
                <a:spcPct val="90000"/>
              </a:lnSpc>
              <a:spcBef>
                <a:spcPct val="20000"/>
              </a:spcBef>
              <a:spcAft>
                <a:spcPct val="0"/>
              </a:spcAft>
              <a:buClr>
                <a:srgbClr val="A50021"/>
              </a:buClr>
              <a:buSzPct val="75000"/>
              <a:buFont typeface="Wingdings" panose="05000000000000000000" pitchFamily="2" charset="2"/>
              <a:buNone/>
              <a:defRPr/>
            </a:pPr>
            <a:r>
              <a:rPr kumimoji="1" lang="zh-CN" altLang="en-US" sz="24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		派生类成员有两部分：</a:t>
            </a:r>
            <a:r>
              <a:rPr kumimoji="1" lang="zh-CN" altLang="en-US" sz="2400" b="1" i="0" u="none" strike="noStrike" kern="0" cap="none" spc="0" normalizeH="0" baseline="0" noProof="0" dirty="0">
                <a:ln>
                  <a:noFill/>
                </a:ln>
                <a:solidFill>
                  <a:srgbClr val="257562"/>
                </a:solidFill>
                <a:effectLst/>
                <a:uLnTx/>
                <a:uFillTx/>
                <a:latin typeface="仿宋_GB2312" pitchFamily="49" charset="-122"/>
                <a:ea typeface="仿宋_GB2312" pitchFamily="49" charset="-122"/>
                <a:cs typeface="+mn-cs"/>
              </a:rPr>
              <a:t>一是</a:t>
            </a:r>
            <a:r>
              <a:rPr kumimoji="1" lang="zh-CN" altLang="en-US" sz="24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从基类继承过来的成员，体现共性；</a:t>
            </a:r>
            <a:r>
              <a:rPr kumimoji="1" lang="zh-CN" altLang="en-US" sz="2400" b="1" i="0" u="none" strike="noStrike" kern="0" cap="none" spc="0" normalizeH="0" baseline="0" noProof="0" dirty="0">
                <a:ln>
                  <a:noFill/>
                </a:ln>
                <a:solidFill>
                  <a:srgbClr val="257562"/>
                </a:solidFill>
                <a:effectLst/>
                <a:uLnTx/>
                <a:uFillTx/>
                <a:latin typeface="仿宋_GB2312" pitchFamily="49" charset="-122"/>
                <a:ea typeface="仿宋_GB2312" pitchFamily="49" charset="-122"/>
                <a:cs typeface="+mn-cs"/>
              </a:rPr>
              <a:t>二是</a:t>
            </a:r>
            <a:r>
              <a:rPr kumimoji="1" lang="zh-CN" altLang="en-US" sz="24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自己增加的成员，体现个性。</a:t>
            </a:r>
            <a:endParaRPr kumimoji="1" lang="zh-CN" altLang="en-US" sz="24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endParaRPr>
          </a:p>
        </p:txBody>
      </p:sp>
      <p:pic>
        <p:nvPicPr>
          <p:cNvPr id="138255" name="Picture 15" descr="cj91"/>
          <p:cNvPicPr>
            <a:picLocks noChangeAspect="1"/>
          </p:cNvPicPr>
          <p:nvPr/>
        </p:nvPicPr>
        <p:blipFill>
          <a:blip r:embed="rId1"/>
          <a:stretch>
            <a:fillRect/>
          </a:stretch>
        </p:blipFill>
        <p:spPr>
          <a:xfrm>
            <a:off x="3503613" y="3068638"/>
            <a:ext cx="4752975" cy="3211512"/>
          </a:xfrm>
          <a:prstGeom prst="rect">
            <a:avLst/>
          </a:prstGeom>
          <a:noFill/>
          <a:ln w="9525">
            <a:noFill/>
          </a:ln>
        </p:spPr>
      </p:pic>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38255"/>
                                        </p:tgtEl>
                                        <p:attrNameLst>
                                          <p:attrName>style.visibility</p:attrName>
                                        </p:attrNameLst>
                                      </p:cBhvr>
                                      <p:to>
                                        <p:strVal val="visible"/>
                                      </p:to>
                                    </p:set>
                                    <p:anim calcmode="lin" valueType="num">
                                      <p:cBhvr>
                                        <p:cTn id="7" dur="500" fill="hold"/>
                                        <p:tgtEl>
                                          <p:spTgt spid="138255"/>
                                        </p:tgtEl>
                                        <p:attrNameLst>
                                          <p:attrName>ppt_w</p:attrName>
                                        </p:attrNameLst>
                                      </p:cBhvr>
                                      <p:tavLst>
                                        <p:tav tm="0">
                                          <p:val>
                                            <p:fltVal val="0.000000"/>
                                          </p:val>
                                        </p:tav>
                                        <p:tav tm="100000">
                                          <p:val>
                                            <p:strVal val="#ppt_w"/>
                                          </p:val>
                                        </p:tav>
                                      </p:tavLst>
                                    </p:anim>
                                    <p:anim calcmode="lin" valueType="num">
                                      <p:cBhvr>
                                        <p:cTn id="8" dur="500" fill="hold"/>
                                        <p:tgtEl>
                                          <p:spTgt spid="138255"/>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PP_MARK_KEY" val="ab8babcc-a1c1-42c0-87b8-1c5d614da8d6"/>
  <p:tag name="COMMONDATA" val="eyJoZGlkIjoiZGI4ODdkMzkwNjFiZDhiNTFlYjc2YzJiNmJkMGI5NDUifQ=="/>
</p:tagLst>
</file>

<file path=ppt/theme/theme1.xml><?xml version="1.0" encoding="utf-8"?>
<a:theme xmlns:a="http://schemas.openxmlformats.org/drawingml/2006/main" name="Nature">
  <a:themeElements>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fontScheme name="Natur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Designs\Nature.pot</Template>
  <TotalTime>0</TotalTime>
  <Words>14868</Words>
  <Application>WPS 演示</Application>
  <PresentationFormat>宽屏</PresentationFormat>
  <Paragraphs>846</Paragraphs>
  <Slides>65</Slides>
  <Notes>3</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4</vt:i4>
      </vt:variant>
      <vt:variant>
        <vt:lpstr>幻灯片标题</vt:lpstr>
      </vt:variant>
      <vt:variant>
        <vt:i4>65</vt:i4>
      </vt:variant>
    </vt:vector>
  </HeadingPairs>
  <TitlesOfParts>
    <vt:vector size="84" baseType="lpstr">
      <vt:lpstr>Arial</vt:lpstr>
      <vt:lpstr>宋体</vt:lpstr>
      <vt:lpstr>Wingdings</vt:lpstr>
      <vt:lpstr>Times New Roman</vt:lpstr>
      <vt:lpstr>华文琥珀</vt:lpstr>
      <vt:lpstr>黑体</vt:lpstr>
      <vt:lpstr>仿宋_GB2312</vt:lpstr>
      <vt:lpstr>仿宋</vt:lpstr>
      <vt:lpstr>楷体_GB2312</vt:lpstr>
      <vt:lpstr>新宋体</vt:lpstr>
      <vt:lpstr>Symbol</vt:lpstr>
      <vt:lpstr>仿宋_GB2312</vt:lpstr>
      <vt:lpstr>微软雅黑</vt:lpstr>
      <vt:lpstr>Arial Unicode MS</vt:lpstr>
      <vt:lpstr>Nature</vt:lpstr>
      <vt:lpstr>OrgPlusWOPX.4</vt:lpstr>
      <vt:lpstr>Package</vt:lpstr>
      <vt:lpstr>Package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韶关学院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派生类与继承 </dc:title>
  <dc:creator>程细柱</dc:creator>
  <cp:lastModifiedBy>Administrator</cp:lastModifiedBy>
  <cp:revision>358</cp:revision>
  <dcterms:created xsi:type="dcterms:W3CDTF">2005-03-20T01:27:06Z</dcterms:created>
  <dcterms:modified xsi:type="dcterms:W3CDTF">2023-05-29T07:25:34Z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CC1B1881AC6948FA9F31BABF73500D77_12</vt:lpwstr>
  </property>
  <property fmtid="{D5CDD505-2E9C-101B-9397-08002B2CF9AE}" pid="3" name="KSOProductBuildVer">
    <vt:lpwstr>2052-11.1.0.14309</vt:lpwstr>
  </property>
</Properties>
</file>