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ctiveX/activeX1.bin" ContentType="application/vnd.ms-office.activeX"/>
  <Override PartName="/ppt/activeX/activeX1.xml" ContentType="application/vnd.ms-office.activeX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73" r:id="rId7"/>
    <p:sldId id="294" r:id="rId8"/>
    <p:sldId id="295" r:id="rId10"/>
    <p:sldId id="260" r:id="rId11"/>
    <p:sldId id="296" r:id="rId12"/>
    <p:sldId id="261" r:id="rId13"/>
    <p:sldId id="279" r:id="rId14"/>
    <p:sldId id="297" r:id="rId15"/>
    <p:sldId id="280" r:id="rId16"/>
    <p:sldId id="266" r:id="rId17"/>
    <p:sldId id="302" r:id="rId18"/>
    <p:sldId id="267" r:id="rId19"/>
    <p:sldId id="299" r:id="rId20"/>
    <p:sldId id="298" r:id="rId21"/>
    <p:sldId id="268" r:id="rId22"/>
    <p:sldId id="300" r:id="rId23"/>
    <p:sldId id="301" r:id="rId24"/>
    <p:sldId id="283" r:id="rId25"/>
    <p:sldId id="286" r:id="rId26"/>
    <p:sldId id="287" r:id="rId27"/>
    <p:sldId id="288" r:id="rId28"/>
    <p:sldId id="289" r:id="rId29"/>
    <p:sldId id="269" r:id="rId30"/>
    <p:sldId id="270" r:id="rId31"/>
    <p:sldId id="271" r:id="rId32"/>
    <p:sldId id="272" r:id="rId33"/>
    <p:sldId id="284" r:id="rId34"/>
    <p:sldId id="292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600CC"/>
    <a:srgbClr val="CC0000"/>
    <a:srgbClr val="9900CC"/>
    <a:srgbClr val="0000FF"/>
    <a:srgbClr val="008000"/>
    <a:srgbClr val="257F3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8"/>
    <p:restoredTop sz="94557"/>
  </p:normalViewPr>
  <p:slideViewPr>
    <p:cSldViewPr showGuides="1">
      <p:cViewPr varScale="1">
        <p:scale>
          <a:sx n="78" d="100"/>
          <a:sy n="78" d="100"/>
        </p:scale>
        <p:origin x="85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B2943D3-CF3A-4A68-A16B-066F0965CE26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hidden">
          <a:xfrm>
            <a:off x="304800" y="3200400"/>
            <a:ext cx="11684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3" descr="ANABNR2"/>
          <p:cNvPicPr>
            <a:picLocks noChangeAspect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>
          <a:xfrm>
            <a:off x="711200" y="3200400"/>
            <a:ext cx="11277600" cy="1158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4"/>
          <p:cNvSpPr>
            <a:spLocks noChangeArrowheads="1"/>
          </p:cNvSpPr>
          <p:nvPr/>
        </p:nvSpPr>
        <p:spPr bwMode="hidden">
          <a:xfrm>
            <a:off x="1060450" y="2895600"/>
            <a:ext cx="4064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524000" y="19812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717800" y="4351338"/>
            <a:ext cx="8534400" cy="1371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246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 eaLnBrk="1" hangingPunct="1">
              <a:buNone/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94800" y="838200"/>
            <a:ext cx="2590800" cy="53784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2400" y="838200"/>
            <a:ext cx="7569200" cy="5378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210185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05600" y="210185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026"/>
          <p:cNvSpPr>
            <a:spLocks noChangeArrowheads="1"/>
          </p:cNvSpPr>
          <p:nvPr/>
        </p:nvSpPr>
        <p:spPr bwMode="hidden">
          <a:xfrm>
            <a:off x="203200" y="0"/>
            <a:ext cx="19304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hidden">
          <a:xfrm>
            <a:off x="2235200" y="0"/>
            <a:ext cx="99568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1028" descr="Stationery"/>
          <p:cNvSpPr>
            <a:spLocks noChangeArrowheads="1"/>
          </p:cNvSpPr>
          <p:nvPr/>
        </p:nvSpPr>
        <p:spPr bwMode="auto">
          <a:xfrm>
            <a:off x="609600" y="0"/>
            <a:ext cx="1625600" cy="762000"/>
          </a:xfrm>
          <a:prstGeom prst="rect">
            <a:avLst/>
          </a:prstGeom>
          <a:blipFill dpi="0" rotWithShape="0">
            <a:blip r:embed="rId12"/>
            <a:srcRect/>
            <a:tile tx="0" ty="0" sx="100000" sy="100000" flip="none" algn="tl"/>
          </a:blip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1029" descr="Stationery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blipFill dpi="0" rotWithShape="0">
            <a:blip r:embed="rId12"/>
            <a:srcRect/>
            <a:tile tx="0" ty="0" sx="100000" sy="100000" flip="none" algn="tl"/>
          </a:blip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1030"/>
          <p:cNvSpPr>
            <a:spLocks noGrp="1"/>
          </p:cNvSpPr>
          <p:nvPr>
            <p:ph type="title"/>
          </p:nvPr>
        </p:nvSpPr>
        <p:spPr>
          <a:xfrm>
            <a:off x="1422400" y="838200"/>
            <a:ext cx="103632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9" name="Rectangle 10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22400" y="6413500"/>
            <a:ext cx="2540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0" name="Rectangle 10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0" y="64135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3" name="Picture 1033" descr="anabnr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38300" y="0"/>
            <a:ext cx="10553700" cy="754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Rectangle 1034"/>
          <p:cNvSpPr>
            <a:spLocks noChangeArrowheads="1"/>
          </p:cNvSpPr>
          <p:nvPr/>
        </p:nvSpPr>
        <p:spPr bwMode="auto">
          <a:xfrm>
            <a:off x="406400" y="457200"/>
            <a:ext cx="33528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3" name="Rectangle 103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72800" y="64135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36" name="Rectangle 1036"/>
          <p:cNvSpPr>
            <a:spLocks noGrp="1"/>
          </p:cNvSpPr>
          <p:nvPr>
            <p:ph type="body" idx="1"/>
          </p:nvPr>
        </p:nvSpPr>
        <p:spPr>
          <a:xfrm>
            <a:off x="1422400" y="2101850"/>
            <a:ext cx="10363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1027430" indent="-4559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370330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71323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control" Target="../activeX/activeX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kumimoji="1" lang="zh-CN" altLang="en-US" sz="5400" b="1" dirty="0">
                <a:latin typeface="+mj-lt"/>
                <a:ea typeface="+mj-ea"/>
                <a:cs typeface="+mj-cs"/>
              </a:rPr>
              <a:t>第</a:t>
            </a:r>
            <a:r>
              <a:rPr kumimoji="1" lang="en-US" altLang="zh-CN" sz="5400" b="1" dirty="0">
                <a:latin typeface="+mj-lt"/>
                <a:ea typeface="+mj-ea"/>
                <a:cs typeface="+mj-cs"/>
              </a:rPr>
              <a:t>11</a:t>
            </a:r>
            <a:r>
              <a:rPr kumimoji="1" lang="zh-CN" altLang="en-US" sz="5400" b="1" dirty="0">
                <a:latin typeface="+mj-lt"/>
                <a:ea typeface="+mj-ea"/>
                <a:cs typeface="+mj-cs"/>
              </a:rPr>
              <a:t>章  多态性与虚函数</a:t>
            </a:r>
            <a:r>
              <a:rPr kumimoji="1" lang="zh-CN" altLang="en-US" dirty="0">
                <a:latin typeface="+mj-lt"/>
                <a:ea typeface="+mj-ea"/>
                <a:cs typeface="+mj-cs"/>
              </a:rPr>
              <a:t> </a:t>
            </a:r>
            <a:endParaRPr kumimoji="1" lang="zh-CN" altLang="en-US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/>
          <p:nvPr/>
        </p:nvSpPr>
        <p:spPr>
          <a:xfrm>
            <a:off x="479425" y="228600"/>
            <a:ext cx="11520488" cy="6432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</a:rPr>
              <a:t>9.0 </a:t>
            </a:r>
            <a:r>
              <a:rPr lang="zh-CN" altLang="en-US" sz="2800" b="1" dirty="0">
                <a:solidFill>
                  <a:srgbClr val="000000"/>
                </a:solidFill>
              </a:rPr>
              <a:t>虚函数的引例。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#include&lt;iostream.h&gt;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class A{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void show(){ cout&lt;&lt;“A”; }     //</a:t>
            </a:r>
            <a:r>
              <a:rPr lang="zh-CN" altLang="en-US" sz="2400" b="1" dirty="0">
                <a:solidFill>
                  <a:srgbClr val="000000"/>
                </a:solidFill>
              </a:rPr>
              <a:t>基类的函数没有申明为虚函数，未能实现运行多态</a:t>
            </a:r>
            <a:r>
              <a:rPr lang="en-US" altLang="zh-CN" sz="2400" b="1" dirty="0">
                <a:solidFill>
                  <a:srgbClr val="000000"/>
                </a:solidFill>
              </a:rPr>
              <a:t>        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class B:public A 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void show() { cout&lt;&lt;"B"; }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int main()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{      A a,*pc;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B b;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pc=&amp;a; pc-&gt;show();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pc=&amp;b; pc-&gt;show();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return 0;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7239000" y="3505200"/>
            <a:ext cx="2895600" cy="1905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</a:rPr>
              <a:t>运行结果</a:t>
            </a:r>
            <a:r>
              <a:rPr lang="en-US" altLang="zh-CN" sz="2800" b="1" dirty="0">
                <a:solidFill>
                  <a:srgbClr val="CC0000"/>
                </a:solidFill>
              </a:rPr>
              <a:t>: </a:t>
            </a:r>
            <a:endParaRPr lang="en-US" altLang="zh-CN" sz="2800" b="1" dirty="0">
              <a:solidFill>
                <a:srgbClr val="CC0000"/>
              </a:solidFill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rgbClr val="CC0000"/>
              </a:solidFill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</a:rPr>
              <a:t>AA   (AB)</a:t>
            </a:r>
            <a:endParaRPr lang="en-US" altLang="zh-CN" sz="2800" b="1" dirty="0">
              <a:solidFill>
                <a:srgbClr val="CC0000"/>
              </a:solidFill>
            </a:endParaRPr>
          </a:p>
        </p:txBody>
      </p:sp>
      <p:sp>
        <p:nvSpPr>
          <p:cNvPr id="14340" name="Line 4"/>
          <p:cNvSpPr/>
          <p:nvPr/>
        </p:nvSpPr>
        <p:spPr>
          <a:xfrm>
            <a:off x="8610600" y="4876800"/>
            <a:ext cx="990600" cy="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/>
          <p:nvPr/>
        </p:nvSpPr>
        <p:spPr>
          <a:xfrm>
            <a:off x="1752600" y="838200"/>
            <a:ext cx="8534400" cy="563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ctr" eaLnBrk="1" hangingPunct="1">
              <a:buNone/>
            </a:pPr>
            <a:r>
              <a:rPr lang="zh-CN" altLang="en-US" sz="2800" b="1" dirty="0">
                <a:solidFill>
                  <a:srgbClr val="6600CC"/>
                </a:solidFill>
              </a:rPr>
              <a:t>说    明</a:t>
            </a:r>
            <a:endParaRPr lang="zh-CN" altLang="en-US" sz="2800" b="1" dirty="0">
              <a:solidFill>
                <a:srgbClr val="6600CC"/>
              </a:solidFill>
            </a:endParaRPr>
          </a:p>
          <a:p>
            <a:pPr marL="457200" lvl="0" indent="-457200" eaLnBrk="1" hangingPunct="1"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</a:t>
            </a:r>
            <a:r>
              <a:rPr lang="en-US" altLang="zh-CN" sz="2400" b="1" dirty="0">
                <a:solidFill>
                  <a:srgbClr val="000000"/>
                </a:solidFill>
              </a:rPr>
              <a:t>(1)   </a:t>
            </a:r>
            <a:r>
              <a:rPr lang="zh-CN" altLang="en-US" sz="2400" b="1" dirty="0">
                <a:solidFill>
                  <a:srgbClr val="000000"/>
                </a:solidFill>
              </a:rPr>
              <a:t>通过定义虚函数来使用</a:t>
            </a:r>
            <a:r>
              <a:rPr lang="en-US" altLang="zh-CN" sz="2400" b="1" dirty="0">
                <a:solidFill>
                  <a:srgbClr val="000000"/>
                </a:solidFill>
              </a:rPr>
              <a:t>C++</a:t>
            </a:r>
            <a:r>
              <a:rPr lang="zh-CN" altLang="en-US" sz="2400" b="1" dirty="0">
                <a:solidFill>
                  <a:srgbClr val="000000"/>
                </a:solidFill>
              </a:rPr>
              <a:t>的多态性机制时</a:t>
            </a:r>
            <a:r>
              <a:rPr lang="en-US" altLang="zh-CN" sz="2400" b="1" dirty="0">
                <a:solidFill>
                  <a:srgbClr val="000000"/>
                </a:solidFill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</a:rPr>
              <a:t>派生类应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该从它的基类</a:t>
            </a:r>
            <a:r>
              <a:rPr lang="zh-CN" altLang="en-US" sz="2400" b="1" u="sng" dirty="0">
                <a:solidFill>
                  <a:srgbClr val="C00000"/>
                </a:solidFill>
              </a:rPr>
              <a:t>公有派生</a:t>
            </a:r>
            <a:r>
              <a:rPr lang="en-US" altLang="zh-CN" sz="2400" b="1" dirty="0">
                <a:solidFill>
                  <a:srgbClr val="000000"/>
                </a:solidFill>
              </a:rPr>
              <a:t>.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(2)   </a:t>
            </a:r>
            <a:r>
              <a:rPr lang="zh-CN" altLang="en-US" sz="2400" b="1" u="sng" dirty="0">
                <a:solidFill>
                  <a:srgbClr val="000000"/>
                </a:solidFill>
              </a:rPr>
              <a:t>必须首先在基类中定义虚函数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(3)   </a:t>
            </a:r>
            <a:r>
              <a:rPr lang="zh-CN" altLang="en-US" sz="2400" b="1" u="sng" dirty="0">
                <a:solidFill>
                  <a:srgbClr val="000000"/>
                </a:solidFill>
              </a:rPr>
              <a:t>在派生类中</a:t>
            </a:r>
            <a:r>
              <a:rPr lang="zh-CN" altLang="en-US" sz="2400" b="1" dirty="0">
                <a:solidFill>
                  <a:srgbClr val="000000"/>
                </a:solidFill>
              </a:rPr>
              <a:t>对基类中声明的虚函数进行重定义时</a:t>
            </a:r>
            <a:r>
              <a:rPr lang="en-US" altLang="zh-CN" sz="2400" b="1" dirty="0">
                <a:solidFill>
                  <a:srgbClr val="000000"/>
                </a:solidFill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</a:rPr>
              <a:t>关键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字</a:t>
            </a:r>
            <a:r>
              <a:rPr lang="en-US" altLang="zh-CN" sz="2400" b="1" u="sng" dirty="0">
                <a:solidFill>
                  <a:srgbClr val="000000"/>
                </a:solidFill>
              </a:rPr>
              <a:t>virtual</a:t>
            </a:r>
            <a:r>
              <a:rPr lang="zh-CN" altLang="en-US" sz="2400" b="1" u="sng" dirty="0">
                <a:solidFill>
                  <a:srgbClr val="000000"/>
                </a:solidFill>
              </a:rPr>
              <a:t>可有可无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(4)   </a:t>
            </a:r>
            <a:r>
              <a:rPr lang="zh-CN" altLang="en-US" sz="2400" b="1" dirty="0">
                <a:solidFill>
                  <a:srgbClr val="000000"/>
                </a:solidFill>
              </a:rPr>
              <a:t>虽然使用对象名和点运算符也可以调用虚函数</a:t>
            </a:r>
            <a:r>
              <a:rPr lang="en-US" altLang="zh-CN" sz="2400" b="1" dirty="0">
                <a:solidFill>
                  <a:srgbClr val="000000"/>
                </a:solidFill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</a:rPr>
              <a:t>如</a:t>
            </a:r>
            <a:r>
              <a:rPr lang="en-US" altLang="zh-CN" sz="2400" b="1" dirty="0">
                <a:solidFill>
                  <a:srgbClr val="000000"/>
                </a:solidFill>
              </a:rPr>
              <a:t>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                 m.introduce_self( 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但这种调用方式在编译时进行的静态联编</a:t>
            </a:r>
            <a:r>
              <a:rPr lang="en-US" altLang="zh-CN" sz="2400" b="1" dirty="0">
                <a:solidFill>
                  <a:srgbClr val="000000"/>
                </a:solidFill>
              </a:rPr>
              <a:t>. </a:t>
            </a:r>
            <a:r>
              <a:rPr lang="zh-CN" altLang="en-US" sz="2400" b="1" u="sng" dirty="0">
                <a:solidFill>
                  <a:srgbClr val="000000"/>
                </a:solidFill>
              </a:rPr>
              <a:t>只有通过基</a:t>
            </a:r>
            <a:endParaRPr lang="zh-CN" altLang="en-US" sz="2400" b="1" u="sng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</a:t>
            </a:r>
            <a:r>
              <a:rPr lang="zh-CN" altLang="en-US" sz="2400" b="1" u="sng" dirty="0">
                <a:solidFill>
                  <a:srgbClr val="000000"/>
                </a:solidFill>
              </a:rPr>
              <a:t>类指针或引用访问虚函数才能获得运行时的多态性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/>
          <p:nvPr/>
        </p:nvSpPr>
        <p:spPr>
          <a:xfrm>
            <a:off x="479425" y="228600"/>
            <a:ext cx="11520488" cy="6432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</a:rPr>
              <a:t>9.0 </a:t>
            </a:r>
            <a:r>
              <a:rPr lang="zh-CN" altLang="en-US" sz="2800" b="1" dirty="0">
                <a:solidFill>
                  <a:srgbClr val="000000"/>
                </a:solidFill>
              </a:rPr>
              <a:t>虚函数的引例。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#include&lt;iostream.h&gt;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class A{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</a:t>
            </a:r>
            <a:r>
              <a:rPr lang="en-US" altLang="zh-CN" sz="2400" b="1" dirty="0">
                <a:solidFill>
                  <a:srgbClr val="CC0000"/>
                </a:solidFill>
              </a:rPr>
              <a:t>virtual</a:t>
            </a:r>
            <a:r>
              <a:rPr lang="en-US" altLang="zh-CN" sz="2400" b="1" dirty="0">
                <a:solidFill>
                  <a:srgbClr val="000000"/>
                </a:solidFill>
              </a:rPr>
              <a:t> void show(){ cout&lt;&lt;“A”; };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class B:public A 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void show() { cout&lt;&lt;"B"; }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int main()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{      A a,*pc;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B b;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a.show();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b.show(); //</a:t>
            </a:r>
            <a:r>
              <a:rPr lang="zh-CN" altLang="en-US" sz="2400" b="1" dirty="0">
                <a:solidFill>
                  <a:srgbClr val="000000"/>
                </a:solidFill>
              </a:rPr>
              <a:t>通过对象调用函数，派生类的成员函数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隐藏了基类成员函数，非多态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return 0;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 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6387" name="Rectangle 3"/>
          <p:cNvSpPr/>
          <p:nvPr/>
        </p:nvSpPr>
        <p:spPr>
          <a:xfrm>
            <a:off x="8040688" y="1700213"/>
            <a:ext cx="2895600" cy="1905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</a:rPr>
              <a:t>运行结果</a:t>
            </a:r>
            <a:r>
              <a:rPr lang="en-US" altLang="zh-CN" sz="2800" b="1" dirty="0">
                <a:solidFill>
                  <a:srgbClr val="CC0000"/>
                </a:solidFill>
              </a:rPr>
              <a:t>: </a:t>
            </a:r>
            <a:endParaRPr lang="en-US" altLang="zh-CN" sz="2800" b="1" dirty="0">
              <a:solidFill>
                <a:srgbClr val="CC0000"/>
              </a:solidFill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rgbClr val="CC0000"/>
              </a:solidFill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</a:rPr>
              <a:t>AB</a:t>
            </a:r>
            <a:endParaRPr lang="en-US" altLang="zh-CN" sz="28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3"/>
          <p:cNvSpPr/>
          <p:nvPr/>
        </p:nvSpPr>
        <p:spPr>
          <a:xfrm>
            <a:off x="1752600" y="1360488"/>
            <a:ext cx="10247313" cy="43735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(6)    </a:t>
            </a:r>
            <a:r>
              <a:rPr lang="zh-CN" altLang="en-US" sz="2400" b="1" u="sng" dirty="0">
                <a:solidFill>
                  <a:srgbClr val="000000"/>
                </a:solidFill>
              </a:rPr>
              <a:t>虚函数必须是其所在类的成员函数</a:t>
            </a:r>
            <a:r>
              <a:rPr lang="en-US" altLang="zh-CN" sz="2400" b="1" dirty="0">
                <a:solidFill>
                  <a:srgbClr val="000000"/>
                </a:solidFill>
              </a:rPr>
              <a:t>, </a:t>
            </a:r>
            <a:r>
              <a:rPr lang="zh-CN" altLang="en-US" sz="2400" b="1" u="sng" dirty="0">
                <a:solidFill>
                  <a:srgbClr val="000000"/>
                </a:solidFill>
              </a:rPr>
              <a:t>不能是友元函数</a:t>
            </a:r>
            <a:r>
              <a:rPr lang="en-US" altLang="zh-CN" sz="2400" b="1" dirty="0">
                <a:solidFill>
                  <a:srgbClr val="000000"/>
                </a:solidFill>
              </a:rPr>
              <a:t>,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也</a:t>
            </a:r>
            <a:r>
              <a:rPr lang="zh-CN" altLang="en-US" sz="2400" b="1" u="sng" dirty="0">
                <a:solidFill>
                  <a:srgbClr val="000000"/>
                </a:solidFill>
              </a:rPr>
              <a:t>不能是静态成员函数</a:t>
            </a:r>
            <a:r>
              <a:rPr lang="en-US" altLang="zh-CN" sz="2400" b="1" dirty="0">
                <a:solidFill>
                  <a:srgbClr val="000000"/>
                </a:solidFill>
              </a:rPr>
              <a:t>.  </a:t>
            </a:r>
            <a:r>
              <a:rPr lang="zh-CN" altLang="en-US" sz="2400" b="1" dirty="0">
                <a:solidFill>
                  <a:srgbClr val="000000"/>
                </a:solidFill>
              </a:rPr>
              <a:t>但虚函数被另一个类声明为友元函数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(7)   </a:t>
            </a:r>
            <a:r>
              <a:rPr lang="zh-CN" altLang="en-US" sz="2400" b="1" u="sng" dirty="0">
                <a:solidFill>
                  <a:srgbClr val="000000"/>
                </a:solidFill>
              </a:rPr>
              <a:t>内联函数不能是虚函数</a:t>
            </a:r>
            <a:r>
              <a:rPr lang="en-US" altLang="zh-CN" sz="2400" b="1" dirty="0">
                <a:solidFill>
                  <a:srgbClr val="000000"/>
                </a:solidFill>
              </a:rPr>
              <a:t>. </a:t>
            </a:r>
            <a:r>
              <a:rPr lang="zh-CN" altLang="en-US" sz="2400" b="1" dirty="0">
                <a:solidFill>
                  <a:srgbClr val="000000"/>
                </a:solidFill>
              </a:rPr>
              <a:t>即使虚函数在类的内部定义</a:t>
            </a:r>
            <a:r>
              <a:rPr lang="en-US" altLang="zh-CN" sz="2400" b="1" dirty="0">
                <a:solidFill>
                  <a:srgbClr val="000000"/>
                </a:solidFill>
              </a:rPr>
              <a:t>,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编译时仍将其看成是非内联的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(8)   </a:t>
            </a:r>
            <a:r>
              <a:rPr lang="zh-CN" altLang="en-US" sz="2400" b="1" u="sng" dirty="0">
                <a:solidFill>
                  <a:srgbClr val="000000"/>
                </a:solidFill>
              </a:rPr>
              <a:t>构造函数不能是虚函数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/>
          <p:nvPr/>
        </p:nvSpPr>
        <p:spPr>
          <a:xfrm>
            <a:off x="1676400" y="312738"/>
            <a:ext cx="9532938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虚函数的练习：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0" lvl="0" indent="26670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rgbClr val="000000"/>
              </a:solidFill>
            </a:endParaRPr>
          </a:p>
          <a:p>
            <a:pPr marL="0" lvl="0" indent="26670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设计一个父类</a:t>
            </a:r>
            <a:r>
              <a:rPr lang="en-US" altLang="zh-CN" sz="2800" b="1" dirty="0">
                <a:solidFill>
                  <a:srgbClr val="000000"/>
                </a:solidFill>
              </a:rPr>
              <a:t>father</a:t>
            </a:r>
            <a:r>
              <a:rPr lang="zh-CN" altLang="en-US" sz="2800" b="1" dirty="0">
                <a:solidFill>
                  <a:srgbClr val="000000"/>
                </a:solidFill>
              </a:rPr>
              <a:t>，包含一个成员函数</a:t>
            </a:r>
            <a:r>
              <a:rPr lang="en-US" altLang="zh-CN" sz="2800" b="1" dirty="0">
                <a:solidFill>
                  <a:srgbClr val="000000"/>
                </a:solidFill>
              </a:rPr>
              <a:t>introduce</a:t>
            </a:r>
            <a:r>
              <a:rPr lang="zh-CN" altLang="en-US" sz="2800" b="1" dirty="0">
                <a:solidFill>
                  <a:srgbClr val="000000"/>
                </a:solidFill>
              </a:rPr>
              <a:t>（），功能为输出“</a:t>
            </a:r>
            <a:r>
              <a:rPr lang="en-US" altLang="zh-CN" sz="2800" b="1" dirty="0">
                <a:solidFill>
                  <a:srgbClr val="000000"/>
                </a:solidFill>
              </a:rPr>
              <a:t>I am a  father</a:t>
            </a:r>
            <a:r>
              <a:rPr lang="zh-CN" altLang="en-US" sz="2800" b="1" dirty="0">
                <a:solidFill>
                  <a:srgbClr val="000000"/>
                </a:solidFill>
              </a:rPr>
              <a:t>”字符串。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0" lvl="0" indent="26670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father</a:t>
            </a:r>
            <a:r>
              <a:rPr lang="zh-CN" altLang="en-US" sz="2800" b="1" dirty="0">
                <a:solidFill>
                  <a:srgbClr val="000000"/>
                </a:solidFill>
              </a:rPr>
              <a:t>的子类</a:t>
            </a:r>
            <a:r>
              <a:rPr lang="en-US" altLang="zh-CN" sz="2800" b="1" dirty="0">
                <a:solidFill>
                  <a:srgbClr val="000000"/>
                </a:solidFill>
              </a:rPr>
              <a:t>son</a:t>
            </a:r>
            <a:r>
              <a:rPr lang="zh-CN" altLang="en-US" sz="2800" b="1" dirty="0">
                <a:solidFill>
                  <a:srgbClr val="000000"/>
                </a:solidFill>
              </a:rPr>
              <a:t>，继承来自父类的成员函数</a:t>
            </a:r>
            <a:r>
              <a:rPr lang="en-US" altLang="zh-CN" sz="2800" b="1" dirty="0">
                <a:solidFill>
                  <a:srgbClr val="000000"/>
                </a:solidFill>
              </a:rPr>
              <a:t>introduce</a:t>
            </a:r>
            <a:r>
              <a:rPr lang="zh-CN" altLang="en-US" sz="2800" b="1" dirty="0">
                <a:solidFill>
                  <a:srgbClr val="000000"/>
                </a:solidFill>
              </a:rPr>
              <a:t>（），并重定义为输出“</a:t>
            </a:r>
            <a:r>
              <a:rPr lang="en-US" altLang="zh-CN" sz="2800" b="1" dirty="0">
                <a:solidFill>
                  <a:srgbClr val="000000"/>
                </a:solidFill>
              </a:rPr>
              <a:t>I am a  son</a:t>
            </a:r>
            <a:r>
              <a:rPr lang="zh-CN" altLang="en-US" sz="2800" b="1" dirty="0">
                <a:solidFill>
                  <a:srgbClr val="000000"/>
                </a:solidFill>
              </a:rPr>
              <a:t>”字符串。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0" lvl="0" indent="26670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father</a:t>
            </a:r>
            <a:r>
              <a:rPr lang="zh-CN" altLang="en-US" sz="2800" b="1" dirty="0">
                <a:solidFill>
                  <a:srgbClr val="000000"/>
                </a:solidFill>
              </a:rPr>
              <a:t>的子类</a:t>
            </a:r>
            <a:r>
              <a:rPr lang="en-US" altLang="zh-CN" sz="2800" b="1" dirty="0">
                <a:solidFill>
                  <a:srgbClr val="000000"/>
                </a:solidFill>
              </a:rPr>
              <a:t>daughter</a:t>
            </a:r>
            <a:r>
              <a:rPr lang="zh-CN" altLang="en-US" sz="2800" b="1" dirty="0">
                <a:solidFill>
                  <a:srgbClr val="000000"/>
                </a:solidFill>
              </a:rPr>
              <a:t>，继承来自父类的成员函数</a:t>
            </a:r>
            <a:r>
              <a:rPr lang="en-US" altLang="zh-CN" sz="2800" b="1" dirty="0">
                <a:solidFill>
                  <a:srgbClr val="000000"/>
                </a:solidFill>
              </a:rPr>
              <a:t>introduce</a:t>
            </a:r>
            <a:r>
              <a:rPr lang="zh-CN" altLang="en-US" sz="2800" b="1" dirty="0">
                <a:solidFill>
                  <a:srgbClr val="000000"/>
                </a:solidFill>
              </a:rPr>
              <a:t>（），并重定义为输出“</a:t>
            </a:r>
            <a:r>
              <a:rPr lang="en-US" altLang="zh-CN" sz="2800" b="1" dirty="0">
                <a:solidFill>
                  <a:srgbClr val="000000"/>
                </a:solidFill>
              </a:rPr>
              <a:t>I am a daughter</a:t>
            </a:r>
            <a:r>
              <a:rPr lang="zh-CN" altLang="en-US" sz="2800" b="1" dirty="0">
                <a:solidFill>
                  <a:srgbClr val="000000"/>
                </a:solidFill>
              </a:rPr>
              <a:t>”字符串。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0" lvl="0" indent="26670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利用父类指针实现对子类对象成员</a:t>
            </a:r>
            <a:r>
              <a:rPr lang="en-US" altLang="zh-CN" sz="2800" b="1" dirty="0">
                <a:solidFill>
                  <a:srgbClr val="000000"/>
                </a:solidFill>
              </a:rPr>
              <a:t>introduce</a:t>
            </a:r>
            <a:r>
              <a:rPr lang="zh-CN" altLang="en-US" sz="2800" b="1" dirty="0">
                <a:solidFill>
                  <a:srgbClr val="000000"/>
                </a:solidFill>
              </a:rPr>
              <a:t>（）的访问，并实现运行多态性。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/>
          <p:nvPr/>
        </p:nvSpPr>
        <p:spPr>
          <a:xfrm>
            <a:off x="1676400" y="312738"/>
            <a:ext cx="8839200" cy="60626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虚函数的练习：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#include &lt;iostream&gt;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using namespace std;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class father{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</a:t>
            </a:r>
            <a:r>
              <a:rPr lang="en-US" altLang="zh-CN" sz="2400" b="1" dirty="0">
                <a:solidFill>
                  <a:srgbClr val="CC0000"/>
                </a:solidFill>
              </a:rPr>
              <a:t>virtual</a:t>
            </a:r>
            <a:r>
              <a:rPr lang="en-US" altLang="zh-CN" sz="2400" b="1" dirty="0">
                <a:solidFill>
                  <a:srgbClr val="000000"/>
                </a:solidFill>
              </a:rPr>
              <a:t> void introduce ()   </a:t>
            </a:r>
            <a:r>
              <a:rPr lang="en-US" altLang="zh-CN" sz="2400" b="1" dirty="0">
                <a:solidFill>
                  <a:srgbClr val="257F32"/>
                </a:solidFill>
              </a:rPr>
              <a:t>// </a:t>
            </a:r>
            <a:r>
              <a:rPr lang="zh-CN" altLang="en-US" sz="2400" b="1" dirty="0">
                <a:solidFill>
                  <a:srgbClr val="257F32"/>
                </a:solidFill>
              </a:rPr>
              <a:t>定义虚函数</a:t>
            </a:r>
            <a:r>
              <a:rPr lang="en-US" altLang="zh-CN" sz="2400" b="1" dirty="0">
                <a:solidFill>
                  <a:srgbClr val="257F32"/>
                </a:solidFill>
              </a:rPr>
              <a:t>introduce ()</a:t>
            </a:r>
            <a:endParaRPr lang="en-US" altLang="zh-CN" sz="2400" b="1" dirty="0">
              <a:solidFill>
                <a:srgbClr val="257F32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{ cout&lt;&lt;"I am a father"&lt;&lt;endl; }   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}</a:t>
            </a:r>
            <a:r>
              <a:rPr lang="en-US" altLang="zh-CN" sz="2400" b="1" dirty="0">
                <a:solidFill>
                  <a:srgbClr val="000000"/>
                </a:solidFill>
              </a:rPr>
              <a:t>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class son:public father 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void introduce()   </a:t>
            </a:r>
            <a:r>
              <a:rPr lang="en-US" altLang="zh-CN" sz="2400" b="1" dirty="0">
                <a:solidFill>
                  <a:srgbClr val="257F32"/>
                </a:solidFill>
              </a:rPr>
              <a:t>// </a:t>
            </a:r>
            <a:r>
              <a:rPr lang="zh-CN" altLang="en-US" sz="2400" b="1" dirty="0">
                <a:solidFill>
                  <a:srgbClr val="257F32"/>
                </a:solidFill>
              </a:rPr>
              <a:t>重新定义虚函数</a:t>
            </a:r>
            <a:r>
              <a:rPr lang="en-US" altLang="zh-CN" sz="2400" b="1" dirty="0">
                <a:solidFill>
                  <a:srgbClr val="257F32"/>
                </a:solidFill>
              </a:rPr>
              <a:t>introduce ()</a:t>
            </a:r>
            <a:endParaRPr lang="en-US" altLang="zh-CN" sz="2400" b="1" dirty="0">
              <a:solidFill>
                <a:srgbClr val="257F32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{ cout&lt;&lt;"I am a son "&lt;&lt;endl;}     </a:t>
            </a:r>
            <a:r>
              <a:rPr lang="en-US" altLang="zh-CN" sz="2400" b="1" dirty="0">
                <a:solidFill>
                  <a:srgbClr val="6600CC"/>
                </a:solidFill>
              </a:rPr>
              <a:t>}</a:t>
            </a:r>
            <a:r>
              <a:rPr lang="en-US" altLang="zh-CN" sz="2400" b="1" dirty="0">
                <a:solidFill>
                  <a:srgbClr val="000000"/>
                </a:solidFill>
              </a:rPr>
              <a:t>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class daughter:public father 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void introduce()   </a:t>
            </a:r>
            <a:r>
              <a:rPr lang="en-US" altLang="zh-CN" sz="2400" b="1" dirty="0">
                <a:solidFill>
                  <a:srgbClr val="257F32"/>
                </a:solidFill>
              </a:rPr>
              <a:t>// </a:t>
            </a:r>
            <a:r>
              <a:rPr lang="zh-CN" altLang="en-US" sz="2400" b="1" dirty="0">
                <a:solidFill>
                  <a:srgbClr val="257F32"/>
                </a:solidFill>
              </a:rPr>
              <a:t>重新定义虚函数</a:t>
            </a:r>
            <a:r>
              <a:rPr lang="en-US" altLang="zh-CN" sz="2400" b="1" dirty="0">
                <a:solidFill>
                  <a:srgbClr val="257F32"/>
                </a:solidFill>
              </a:rPr>
              <a:t>introduce()</a:t>
            </a:r>
            <a:endParaRPr lang="en-US" altLang="zh-CN" sz="2400" b="1" dirty="0">
              <a:solidFill>
                <a:srgbClr val="257F32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{ cout&lt;&lt;"I am a daughter "&lt;&lt;endl;}     </a:t>
            </a:r>
            <a:r>
              <a:rPr lang="en-US" altLang="zh-CN" sz="2400" b="1" dirty="0">
                <a:solidFill>
                  <a:srgbClr val="6600CC"/>
                </a:solidFill>
              </a:rPr>
              <a:t>}</a:t>
            </a:r>
            <a:r>
              <a:rPr lang="en-US" altLang="zh-CN" sz="2400" b="1" dirty="0">
                <a:solidFill>
                  <a:srgbClr val="000000"/>
                </a:solidFill>
              </a:rPr>
              <a:t>;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/>
          <p:nvPr/>
        </p:nvSpPr>
        <p:spPr>
          <a:xfrm>
            <a:off x="1752600" y="762000"/>
            <a:ext cx="8686800" cy="4894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3340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void main()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5334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{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5334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father *ptr;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5334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father f1;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5334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son s1;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5334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daughter d1;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5334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ptr=&amp;f1;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5334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ptr-&gt;introduce ();               </a:t>
            </a:r>
            <a:r>
              <a:rPr lang="en-US" altLang="zh-CN" sz="2400" b="1" dirty="0">
                <a:solidFill>
                  <a:srgbClr val="257F32"/>
                </a:solidFill>
              </a:rPr>
              <a:t>// </a:t>
            </a:r>
            <a:r>
              <a:rPr lang="zh-CN" altLang="en-US" sz="2400" b="1" dirty="0">
                <a:solidFill>
                  <a:srgbClr val="257F32"/>
                </a:solidFill>
              </a:rPr>
              <a:t>调用基类</a:t>
            </a:r>
            <a:r>
              <a:rPr lang="en-US" altLang="zh-CN" sz="2400" b="1" dirty="0">
                <a:solidFill>
                  <a:srgbClr val="257F32"/>
                </a:solidFill>
              </a:rPr>
              <a:t>father</a:t>
            </a:r>
            <a:r>
              <a:rPr lang="zh-CN" altLang="en-US" sz="2400" b="1" dirty="0">
                <a:solidFill>
                  <a:srgbClr val="257F32"/>
                </a:solidFill>
              </a:rPr>
              <a:t>的</a:t>
            </a:r>
            <a:r>
              <a:rPr lang="en-US" altLang="zh-CN" sz="2400" b="1" dirty="0">
                <a:solidFill>
                  <a:srgbClr val="257F32"/>
                </a:solidFill>
              </a:rPr>
              <a:t>introduce</a:t>
            </a:r>
            <a:endParaRPr lang="zh-CN" altLang="en-US" sz="2400" b="1" dirty="0">
              <a:solidFill>
                <a:srgbClr val="257F32"/>
              </a:solidFill>
            </a:endParaRPr>
          </a:p>
          <a:p>
            <a:pPr marL="0" lvl="0" indent="533400"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</a:rPr>
              <a:t>ptr=&amp;s1;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5334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ptr-&gt;introduce ();              </a:t>
            </a:r>
            <a:r>
              <a:rPr lang="en-US" altLang="zh-CN" sz="2400" b="1" dirty="0">
                <a:solidFill>
                  <a:srgbClr val="257F32"/>
                </a:solidFill>
              </a:rPr>
              <a:t>// </a:t>
            </a:r>
            <a:r>
              <a:rPr lang="zh-CN" altLang="en-US" sz="2400" b="1" dirty="0">
                <a:solidFill>
                  <a:srgbClr val="257F32"/>
                </a:solidFill>
              </a:rPr>
              <a:t>调用派生类</a:t>
            </a:r>
            <a:r>
              <a:rPr lang="en-US" altLang="zh-CN" sz="2400" b="1" dirty="0">
                <a:solidFill>
                  <a:srgbClr val="257F32"/>
                </a:solidFill>
              </a:rPr>
              <a:t>son</a:t>
            </a:r>
            <a:r>
              <a:rPr lang="zh-CN" altLang="en-US" sz="2400" b="1" dirty="0">
                <a:solidFill>
                  <a:srgbClr val="257F32"/>
                </a:solidFill>
              </a:rPr>
              <a:t>的</a:t>
            </a:r>
            <a:r>
              <a:rPr lang="en-US" altLang="zh-CN" sz="2400" b="1" dirty="0">
                <a:solidFill>
                  <a:srgbClr val="257F32"/>
                </a:solidFill>
              </a:rPr>
              <a:t>introduce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5334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ptr=&amp;d1;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5334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ptr-&gt;introduce ();         </a:t>
            </a:r>
            <a:r>
              <a:rPr lang="en-US" altLang="zh-CN" sz="2400" b="1" dirty="0">
                <a:solidFill>
                  <a:srgbClr val="257F32"/>
                </a:solidFill>
              </a:rPr>
              <a:t>// </a:t>
            </a:r>
            <a:r>
              <a:rPr lang="zh-CN" altLang="en-US" sz="2400" b="1" dirty="0">
                <a:solidFill>
                  <a:srgbClr val="257F32"/>
                </a:solidFill>
              </a:rPr>
              <a:t>调用派生类</a:t>
            </a:r>
            <a:r>
              <a:rPr lang="en-US" altLang="zh-CN" sz="2400" b="1" dirty="0">
                <a:solidFill>
                  <a:srgbClr val="257F32"/>
                </a:solidFill>
              </a:rPr>
              <a:t>daughter</a:t>
            </a:r>
            <a:r>
              <a:rPr lang="zh-CN" altLang="en-US" sz="2400" b="1" dirty="0">
                <a:solidFill>
                  <a:srgbClr val="257F32"/>
                </a:solidFill>
              </a:rPr>
              <a:t>的</a:t>
            </a:r>
            <a:r>
              <a:rPr lang="en-US" altLang="zh-CN" sz="2400" b="1" dirty="0">
                <a:solidFill>
                  <a:srgbClr val="257F32"/>
                </a:solidFill>
              </a:rPr>
              <a:t>introduce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5334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 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2566988" y="685800"/>
            <a:ext cx="8402637" cy="6858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>
                <a:solidFill>
                  <a:srgbClr val="008000"/>
                </a:solidFill>
              </a:rPr>
              <a:t>9.2.4  </a:t>
            </a:r>
            <a:r>
              <a:rPr lang="zh-CN" altLang="en-US" sz="3600" b="1" dirty="0">
                <a:solidFill>
                  <a:srgbClr val="008000"/>
                </a:solidFill>
              </a:rPr>
              <a:t>成员函数的重载、覆盖、隐藏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1631950" y="1700213"/>
            <a:ext cx="8534400" cy="502920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b="1" dirty="0"/>
              <a:t>相同处：同名函数有不同的定义。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2566988" y="685800"/>
            <a:ext cx="8402637" cy="6858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>
                <a:solidFill>
                  <a:srgbClr val="008000"/>
                </a:solidFill>
              </a:rPr>
              <a:t>9.2.4  </a:t>
            </a:r>
            <a:r>
              <a:rPr lang="zh-CN" altLang="en-US" sz="3600" b="1" dirty="0">
                <a:solidFill>
                  <a:srgbClr val="008000"/>
                </a:solidFill>
              </a:rPr>
              <a:t>成员函数的重载、覆盖、隐藏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631950" y="1700213"/>
            <a:ext cx="853440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函数重载的特征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相同的范围（同一个类中的成员函数或者不属于任何类的</a:t>
            </a:r>
            <a:r>
              <a:rPr kumimoji="1" lang="zh-CN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普通函数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函数名字相同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参数表不同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编译时联编（静止多态）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2566988" y="685800"/>
            <a:ext cx="8402637" cy="6858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>
                <a:solidFill>
                  <a:srgbClr val="008000"/>
                </a:solidFill>
              </a:rPr>
              <a:t>9.2.4  </a:t>
            </a:r>
            <a:r>
              <a:rPr lang="zh-CN" altLang="en-US" sz="3600" b="1" dirty="0">
                <a:solidFill>
                  <a:srgbClr val="008000"/>
                </a:solidFill>
              </a:rPr>
              <a:t>成员函数的重载、覆盖、隐藏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902335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函数覆盖的特征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不同的范围（分别位于派生类和基类）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函数名字相同，参数表相同，返回值类型相同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基类函数必须有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virtual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关键字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必须通过指向基类对象的指针或引用访问虚函数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运行时联编（动态多态）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 dirty="0"/>
              <a:t>9.1 </a:t>
            </a:r>
            <a:r>
              <a:rPr lang="zh-CN" altLang="en-US" b="1" dirty="0"/>
              <a:t>多态性概述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1274763" y="2133600"/>
            <a:ext cx="1007745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            </a:t>
            </a:r>
            <a:r>
              <a:rPr lang="zh-CN" altLang="en-US" b="1" dirty="0">
                <a:solidFill>
                  <a:srgbClr val="000000"/>
                </a:solidFill>
              </a:rPr>
              <a:t>所谓</a:t>
            </a:r>
            <a:r>
              <a:rPr lang="zh-CN" altLang="en-US" b="1" dirty="0">
                <a:solidFill>
                  <a:srgbClr val="CC0000"/>
                </a:solidFill>
              </a:rPr>
              <a:t>多态性</a:t>
            </a:r>
            <a:r>
              <a:rPr lang="zh-CN" altLang="en-US" b="1" dirty="0">
                <a:solidFill>
                  <a:srgbClr val="000000"/>
                </a:solidFill>
              </a:rPr>
              <a:t>就是：同一操作作用于不同的类的对象，将产生不同的执行结果，即不同类的对象收到相同的消息时，得到不同的结果。</a:t>
            </a:r>
            <a:endParaRPr lang="zh-CN" altLang="en-US" b="1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      直观地说，多态性是指</a:t>
            </a:r>
            <a:r>
              <a:rPr lang="zh-CN" altLang="en-US" b="1" u="sng" dirty="0">
                <a:solidFill>
                  <a:srgbClr val="000000"/>
                </a:solidFill>
              </a:rPr>
              <a:t>用一个名字定义不同的函数</a:t>
            </a:r>
            <a:r>
              <a:rPr lang="zh-CN" altLang="en-US" b="1" dirty="0">
                <a:solidFill>
                  <a:srgbClr val="000000"/>
                </a:solidFill>
              </a:rPr>
              <a:t>，这些函数执行有区别但又类似的操作，从而可以使用相同的调用方式来调用这些具有不同功能的同名函数。 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2566988" y="685800"/>
            <a:ext cx="8402637" cy="6858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>
                <a:solidFill>
                  <a:srgbClr val="008000"/>
                </a:solidFill>
              </a:rPr>
              <a:t>9.2.4  </a:t>
            </a:r>
            <a:r>
              <a:rPr lang="zh-CN" altLang="en-US" sz="3600" b="1" dirty="0">
                <a:solidFill>
                  <a:srgbClr val="008000"/>
                </a:solidFill>
              </a:rPr>
              <a:t>成员函数的重载、覆盖、隐藏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9023350" cy="5029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函数隐藏的特征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不同的范围（分别位于派生类和基类）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函数名字相同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参数表不同或者参数表相同，但基类函数非虚函数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通过基类对象或者派生类对象访问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非多态</a:t>
            </a: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7" name="矩形 4"/>
          <p:cNvSpPr/>
          <p:nvPr/>
        </p:nvSpPr>
        <p:spPr>
          <a:xfrm>
            <a:off x="1200150" y="404813"/>
            <a:ext cx="20415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/>
              <a:t>成员函数隐藏</a:t>
            </a:r>
            <a:endParaRPr lang="zh-CN" altLang="en-US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6626" name="" r:id="rId1" imgW="10657205" imgH="5544820"/>
        </mc:Choice>
        <mc:Fallback>
          <p:control name="" r:id="rId1" imgW="10657205" imgH="5544820">
            <p:pic>
              <p:nvPicPr>
                <p:cNvPr id="0" name="TextBox1"/>
                <p:cNvPicPr/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00150" y="1052513"/>
                  <a:ext cx="10657205" cy="5544820"/>
                </a:xfrm>
                <a:prstGeom prst="rect">
                  <a:avLst/>
                </a:prstGeom>
              </p:spPr>
            </p:pic>
          </p:control>
        </mc:Fallback>
      </mc:AlternateContent>
    </p:controls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/>
          <p:nvPr/>
        </p:nvSpPr>
        <p:spPr>
          <a:xfrm>
            <a:off x="2514600" y="381000"/>
            <a:ext cx="7010400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008000"/>
                </a:solidFill>
              </a:rPr>
              <a:t>* </a:t>
            </a:r>
            <a:r>
              <a:rPr lang="en-US" altLang="zh-CN" sz="3600" b="1" dirty="0">
                <a:solidFill>
                  <a:srgbClr val="008000"/>
                </a:solidFill>
              </a:rPr>
              <a:t>9.2.5  </a:t>
            </a:r>
            <a:r>
              <a:rPr lang="zh-CN" altLang="en-US" sz="3600" b="1" dirty="0">
                <a:solidFill>
                  <a:srgbClr val="008000"/>
                </a:solidFill>
              </a:rPr>
              <a:t>多继承与虚函数</a:t>
            </a:r>
            <a:endParaRPr lang="zh-CN" altLang="en-US" sz="3600" b="1" dirty="0">
              <a:solidFill>
                <a:srgbClr val="008000"/>
              </a:solidFill>
            </a:endParaRPr>
          </a:p>
        </p:txBody>
      </p:sp>
      <p:sp>
        <p:nvSpPr>
          <p:cNvPr id="27651" name="Rectangle 3"/>
          <p:cNvSpPr/>
          <p:nvPr/>
        </p:nvSpPr>
        <p:spPr>
          <a:xfrm>
            <a:off x="2057400" y="1219200"/>
            <a:ext cx="8153400" cy="533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【</a:t>
            </a:r>
            <a:r>
              <a:rPr lang="zh-CN" altLang="en-US" sz="2400" b="1" dirty="0">
                <a:solidFill>
                  <a:srgbClr val="000000"/>
                </a:solidFill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</a:rPr>
              <a:t>9.8】</a:t>
            </a:r>
            <a:r>
              <a:rPr lang="zh-CN" altLang="en-US" sz="2400" b="1" dirty="0">
                <a:solidFill>
                  <a:srgbClr val="000000"/>
                </a:solidFill>
              </a:rPr>
              <a:t>多继承中使用虚函数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</a:t>
            </a:r>
            <a:r>
              <a:rPr lang="en-US" altLang="zh-CN" sz="2400" b="1" dirty="0">
                <a:solidFill>
                  <a:srgbClr val="000000"/>
                </a:solidFill>
              </a:rPr>
              <a:t>#include&lt;iostream.h&gt;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</a:t>
            </a:r>
            <a:r>
              <a:rPr lang="en-US" altLang="zh-CN" sz="2400" b="1" dirty="0">
                <a:solidFill>
                  <a:srgbClr val="6600CC"/>
                </a:solidFill>
              </a:rPr>
              <a:t>class  base1{</a:t>
            </a:r>
            <a:r>
              <a:rPr lang="en-US" altLang="zh-CN" sz="2400" b="1" dirty="0">
                <a:solidFill>
                  <a:srgbClr val="000000"/>
                </a:solidFill>
              </a:rPr>
              <a:t>	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</a:t>
            </a:r>
            <a:r>
              <a:rPr lang="en-US" altLang="zh-CN" sz="2400" b="1" dirty="0">
                <a:solidFill>
                  <a:srgbClr val="CC0000"/>
                </a:solidFill>
              </a:rPr>
              <a:t>virtual </a:t>
            </a:r>
            <a:r>
              <a:rPr lang="en-US" altLang="zh-CN" sz="2400" b="1" dirty="0">
                <a:solidFill>
                  <a:srgbClr val="000000"/>
                </a:solidFill>
              </a:rPr>
              <a:t>void who()        </a:t>
            </a:r>
            <a:r>
              <a:rPr lang="en-US" altLang="zh-CN" sz="2400" b="1" dirty="0">
                <a:solidFill>
                  <a:srgbClr val="0000FF"/>
                </a:solidFill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</a:rPr>
              <a:t>函数</a:t>
            </a:r>
            <a:r>
              <a:rPr lang="en-US" altLang="zh-CN" sz="2400" b="1" dirty="0">
                <a:solidFill>
                  <a:srgbClr val="0000FF"/>
                </a:solidFill>
              </a:rPr>
              <a:t>who()</a:t>
            </a:r>
            <a:r>
              <a:rPr lang="zh-CN" altLang="en-US" sz="2400" b="1" dirty="0">
                <a:solidFill>
                  <a:srgbClr val="0000FF"/>
                </a:solidFill>
              </a:rPr>
              <a:t>为虚函数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</a:t>
            </a:r>
            <a:r>
              <a:rPr lang="en-US" altLang="zh-CN" sz="2400" b="1" dirty="0">
                <a:solidFill>
                  <a:srgbClr val="000000"/>
                </a:solidFill>
              </a:rPr>
              <a:t>{cout&lt;&lt;"this is the class of base1!"&lt;&lt;endl;} };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</a:t>
            </a:r>
            <a:r>
              <a:rPr lang="en-US" altLang="zh-CN" sz="2400" b="1" dirty="0">
                <a:solidFill>
                  <a:srgbClr val="6600CC"/>
                </a:solidFill>
              </a:rPr>
              <a:t>class  base2{</a:t>
            </a:r>
            <a:r>
              <a:rPr lang="en-US" altLang="zh-CN" sz="2400" b="1" dirty="0">
                <a:solidFill>
                  <a:srgbClr val="000000"/>
                </a:solidFill>
              </a:rPr>
              <a:t>              	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sz="2400" b="1" dirty="0">
                <a:solidFill>
                  <a:srgbClr val="000000"/>
                </a:solidFill>
              </a:rPr>
              <a:t>  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void  who()		  </a:t>
            </a:r>
            <a:r>
              <a:rPr lang="en-US" altLang="zh-CN" sz="2400" b="1" dirty="0">
                <a:solidFill>
                  <a:srgbClr val="0000FF"/>
                </a:solidFill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</a:rPr>
              <a:t>此函数</a:t>
            </a:r>
            <a:r>
              <a:rPr lang="en-US" altLang="zh-CN" sz="2400" b="1" dirty="0">
                <a:solidFill>
                  <a:srgbClr val="0000FF"/>
                </a:solidFill>
              </a:rPr>
              <a:t>who()</a:t>
            </a:r>
            <a:r>
              <a:rPr lang="zh-CN" altLang="en-US" sz="2400" b="1" dirty="0">
                <a:solidFill>
                  <a:srgbClr val="0000FF"/>
                </a:solidFill>
              </a:rPr>
              <a:t>为一般函数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</a:t>
            </a:r>
            <a:r>
              <a:rPr lang="en-US" altLang="zh-CN" sz="2400" b="1" dirty="0">
                <a:solidFill>
                  <a:srgbClr val="000000"/>
                </a:solidFill>
              </a:rPr>
              <a:t>{cout&lt;&lt;"this is the class of base2!"&lt;&lt;endl;} };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/>
          <p:nvPr/>
        </p:nvSpPr>
        <p:spPr>
          <a:xfrm>
            <a:off x="407988" y="457200"/>
            <a:ext cx="8153400" cy="594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class derive:public base1, public base2  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void  who()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{cout&lt;&lt;"this is the class of derive!"&lt;&lt;endl;}  };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int main() 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base1 obj1,*ptr1;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base2 obj2,*ptr2;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derive obj3;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ptr1=&amp;obj1;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ptr1-&gt;</a:t>
            </a:r>
            <a:r>
              <a:rPr lang="en-US" altLang="zh-CN" sz="2400" b="1" dirty="0">
                <a:solidFill>
                  <a:srgbClr val="6600CC"/>
                </a:solidFill>
              </a:rPr>
              <a:t>who();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</a:t>
            </a:r>
            <a:r>
              <a:rPr lang="en-US" altLang="zh-CN" sz="2400" b="1" dirty="0">
                <a:solidFill>
                  <a:srgbClr val="0000FF"/>
                </a:solidFill>
              </a:rPr>
              <a:t>ptr2=&amp;obj2;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28675" name="Text Box 3"/>
          <p:cNvSpPr txBox="1"/>
          <p:nvPr/>
        </p:nvSpPr>
        <p:spPr>
          <a:xfrm>
            <a:off x="6240463" y="3182938"/>
            <a:ext cx="3581400" cy="3305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ptr2-&gt;</a:t>
            </a:r>
            <a:r>
              <a:rPr lang="en-US" altLang="zh-CN" sz="2400" b="1" dirty="0">
                <a:solidFill>
                  <a:srgbClr val="6600CC"/>
                </a:solidFill>
              </a:rPr>
              <a:t>who();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ptr1=&amp;obj3;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0" lvl="0" indent="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ptr1-&gt;</a:t>
            </a:r>
            <a:r>
              <a:rPr lang="en-US" altLang="zh-CN" sz="2400" b="1" dirty="0">
                <a:solidFill>
                  <a:srgbClr val="6600CC"/>
                </a:solidFill>
              </a:rPr>
              <a:t>who();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ptr2=&amp;obj3;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0" lvl="0" indent="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ptr2-&gt;</a:t>
            </a:r>
            <a:r>
              <a:rPr lang="en-US" altLang="zh-CN" sz="2400" b="1" dirty="0">
                <a:solidFill>
                  <a:srgbClr val="6600CC"/>
                </a:solidFill>
              </a:rPr>
              <a:t>who();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return 0;  }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28676" name="Line 4"/>
          <p:cNvSpPr/>
          <p:nvPr/>
        </p:nvSpPr>
        <p:spPr>
          <a:xfrm>
            <a:off x="6096000" y="3082925"/>
            <a:ext cx="0" cy="3505200"/>
          </a:xfrm>
          <a:prstGeom prst="line">
            <a:avLst/>
          </a:prstGeom>
          <a:ln w="2857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34821" name="Rectangle 5"/>
          <p:cNvSpPr/>
          <p:nvPr/>
        </p:nvSpPr>
        <p:spPr>
          <a:xfrm>
            <a:off x="2535238" y="5464175"/>
            <a:ext cx="3406775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C0000"/>
                </a:solidFill>
              </a:rPr>
              <a:t>this is the class of base1!</a:t>
            </a:r>
            <a:endParaRPr lang="en-US" altLang="zh-CN" sz="2400" b="1" dirty="0">
              <a:solidFill>
                <a:srgbClr val="CC0000"/>
              </a:solidFill>
            </a:endParaRPr>
          </a:p>
        </p:txBody>
      </p:sp>
      <p:sp>
        <p:nvSpPr>
          <p:cNvPr id="34822" name="Rectangle 6"/>
          <p:cNvSpPr/>
          <p:nvPr/>
        </p:nvSpPr>
        <p:spPr>
          <a:xfrm>
            <a:off x="8124825" y="3352800"/>
            <a:ext cx="4114800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C0000"/>
                </a:solidFill>
              </a:rPr>
              <a:t>this is the class of base2!</a:t>
            </a:r>
            <a:endParaRPr lang="en-US" altLang="zh-CN" sz="2400" b="1" dirty="0">
              <a:solidFill>
                <a:srgbClr val="CC0000"/>
              </a:solidFill>
            </a:endParaRPr>
          </a:p>
        </p:txBody>
      </p:sp>
      <p:sp>
        <p:nvSpPr>
          <p:cNvPr id="34823" name="Rectangle 7"/>
          <p:cNvSpPr/>
          <p:nvPr/>
        </p:nvSpPr>
        <p:spPr>
          <a:xfrm>
            <a:off x="8208963" y="4378325"/>
            <a:ext cx="4114800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C0000"/>
                </a:solidFill>
              </a:rPr>
              <a:t>this is the class of derive!</a:t>
            </a:r>
            <a:endParaRPr lang="en-US" altLang="zh-CN" sz="2400" b="1" dirty="0">
              <a:solidFill>
                <a:srgbClr val="CC0000"/>
              </a:solidFill>
            </a:endParaRPr>
          </a:p>
        </p:txBody>
      </p:sp>
      <p:sp>
        <p:nvSpPr>
          <p:cNvPr id="34824" name="Rectangle 8"/>
          <p:cNvSpPr/>
          <p:nvPr/>
        </p:nvSpPr>
        <p:spPr>
          <a:xfrm>
            <a:off x="8231188" y="5462588"/>
            <a:ext cx="4114800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C0000"/>
                </a:solidFill>
              </a:rPr>
              <a:t>this is the class of base2!</a:t>
            </a:r>
            <a:endParaRPr lang="en-US" altLang="zh-CN" sz="24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nimBg="1"/>
      <p:bldP spid="34822" grpId="0" animBg="1"/>
      <p:bldP spid="34823" grpId="0" animBg="1"/>
      <p:bldP spid="348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/>
          <p:nvPr/>
        </p:nvSpPr>
        <p:spPr>
          <a:xfrm>
            <a:off x="1676400" y="333375"/>
            <a:ext cx="85344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        </a:t>
            </a:r>
            <a:r>
              <a:rPr lang="zh-CN" altLang="en-US" sz="2400" b="1" dirty="0">
                <a:solidFill>
                  <a:srgbClr val="000000"/>
                </a:solidFill>
              </a:rPr>
              <a:t>若一个派生类，它的多个基类中有公共的基类，在公共基类中定义一个虚函数，则多重派生以后仍可以重新定义虚函数，也就是说，</a:t>
            </a:r>
            <a:r>
              <a:rPr lang="zh-CN" altLang="en-US" sz="2400" b="1" u="sng" dirty="0">
                <a:solidFill>
                  <a:srgbClr val="000000"/>
                </a:solidFill>
              </a:rPr>
              <a:t>虚特性是可以传递的</a:t>
            </a:r>
            <a:r>
              <a:rPr lang="zh-CN" altLang="en-US" sz="2800" dirty="0">
                <a:solidFill>
                  <a:srgbClr val="000000"/>
                </a:solidFill>
              </a:rPr>
              <a:t>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9699" name="Rectangle 3"/>
          <p:cNvSpPr/>
          <p:nvPr/>
        </p:nvSpPr>
        <p:spPr>
          <a:xfrm>
            <a:off x="2057400" y="1628775"/>
            <a:ext cx="7772400" cy="51577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【</a:t>
            </a: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】</a:t>
            </a:r>
            <a:r>
              <a:rPr lang="zh-CN" altLang="en-US" sz="2400" b="1" dirty="0">
                <a:solidFill>
                  <a:srgbClr val="0000FF"/>
                </a:solidFill>
              </a:rPr>
              <a:t>多继承中虚特性的传递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marL="457200" lvl="0" indent="-457200" algn="just" eaLnBrk="1" hangingPunct="1"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rgbClr val="6600CC"/>
                </a:solidFill>
              </a:rPr>
              <a:t>class base {	</a:t>
            </a:r>
            <a:r>
              <a:rPr lang="en-US" altLang="zh-CN" sz="2400" b="1" dirty="0">
                <a:solidFill>
                  <a:srgbClr val="000000"/>
                </a:solidFill>
              </a:rPr>
              <a:t>	          </a:t>
            </a:r>
            <a:r>
              <a:rPr lang="en-US" altLang="zh-CN" sz="2400" b="1" dirty="0">
                <a:solidFill>
                  <a:srgbClr val="0000FF"/>
                </a:solidFill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</a:rPr>
              <a:t>定义基类</a:t>
            </a:r>
            <a:r>
              <a:rPr lang="en-US" altLang="zh-CN" sz="2400" b="1" dirty="0">
                <a:solidFill>
                  <a:srgbClr val="0000FF"/>
                </a:solidFill>
              </a:rPr>
              <a:t>base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457200" lvl="0" indent="-457200" algn="just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</a:t>
            </a:r>
            <a:r>
              <a:rPr lang="en-US" altLang="zh-CN" sz="2400" b="1" dirty="0">
                <a:solidFill>
                  <a:srgbClr val="CC0000"/>
                </a:solidFill>
              </a:rPr>
              <a:t>virtual</a:t>
            </a:r>
            <a:r>
              <a:rPr lang="en-US" altLang="zh-CN" sz="2400" b="1" dirty="0">
                <a:solidFill>
                  <a:srgbClr val="000000"/>
                </a:solidFill>
              </a:rPr>
              <a:t> void </a:t>
            </a:r>
            <a:r>
              <a:rPr lang="en-US" altLang="zh-CN" sz="2400" b="1" dirty="0">
                <a:solidFill>
                  <a:srgbClr val="257F32"/>
                </a:solidFill>
              </a:rPr>
              <a:t>who()</a:t>
            </a:r>
            <a:r>
              <a:rPr lang="en-US" altLang="zh-CN" sz="2400" b="1" dirty="0">
                <a:solidFill>
                  <a:srgbClr val="000000"/>
                </a:solidFill>
              </a:rPr>
              <a:t>          </a:t>
            </a:r>
            <a:r>
              <a:rPr lang="en-US" altLang="zh-CN" sz="2400" b="1" dirty="0">
                <a:solidFill>
                  <a:srgbClr val="0000FF"/>
                </a:solidFill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</a:rPr>
              <a:t>定义虚函数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marL="457200" lvl="0" indent="-457200" algn="just" eaLnBrk="1" hangingPunct="1"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</a:t>
            </a:r>
            <a:r>
              <a:rPr lang="en-US" altLang="zh-CN" sz="2400" b="1" dirty="0">
                <a:solidFill>
                  <a:srgbClr val="000000"/>
                </a:solidFill>
              </a:rPr>
              <a:t>{cout&lt;&lt;"this is the class of base!"&lt;&lt;endl;} 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rgbClr val="6600CC"/>
                </a:solidFill>
              </a:rPr>
              <a:t>class base1:public base {</a:t>
            </a:r>
            <a:r>
              <a:rPr lang="en-US" altLang="zh-CN" sz="2400" b="1" dirty="0">
                <a:solidFill>
                  <a:srgbClr val="000000"/>
                </a:solidFill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</a:rPr>
              <a:t>定义派生类</a:t>
            </a:r>
            <a:r>
              <a:rPr lang="en-US" altLang="zh-CN" sz="2400" b="1" dirty="0">
                <a:solidFill>
                  <a:srgbClr val="0000FF"/>
                </a:solidFill>
              </a:rPr>
              <a:t>base1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void </a:t>
            </a:r>
            <a:r>
              <a:rPr lang="en-US" altLang="zh-CN" sz="2400" b="1" dirty="0">
                <a:solidFill>
                  <a:srgbClr val="257F32"/>
                </a:solidFill>
              </a:rPr>
              <a:t>who()</a:t>
            </a:r>
            <a:endParaRPr lang="en-US" altLang="zh-CN" sz="2400" b="1" dirty="0">
              <a:solidFill>
                <a:srgbClr val="257F32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{cout&lt;&lt;"this is the class of base1!"&lt;&lt;endl;}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};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/>
          <p:nvPr/>
        </p:nvSpPr>
        <p:spPr>
          <a:xfrm>
            <a:off x="2057400" y="762000"/>
            <a:ext cx="8215313" cy="556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class base2:public base  {</a:t>
            </a:r>
            <a:r>
              <a:rPr lang="en-US" altLang="zh-CN" sz="2400" b="1" dirty="0">
                <a:solidFill>
                  <a:srgbClr val="000000"/>
                </a:solidFill>
              </a:rPr>
              <a:t>	     </a:t>
            </a:r>
            <a:r>
              <a:rPr lang="en-US" altLang="zh-CN" sz="2400" b="1" dirty="0">
                <a:solidFill>
                  <a:srgbClr val="0000FF"/>
                </a:solidFill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</a:rPr>
              <a:t>定义派生类类</a:t>
            </a:r>
            <a:r>
              <a:rPr lang="en-US" altLang="zh-CN" sz="2400" b="1" dirty="0">
                <a:solidFill>
                  <a:srgbClr val="0000FF"/>
                </a:solidFill>
              </a:rPr>
              <a:t>base2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void </a:t>
            </a:r>
            <a:r>
              <a:rPr lang="en-US" altLang="zh-CN" sz="2400" b="1" dirty="0">
                <a:solidFill>
                  <a:srgbClr val="257F32"/>
                </a:solidFill>
              </a:rPr>
              <a:t>who()</a:t>
            </a:r>
            <a:endParaRPr lang="en-US" altLang="zh-CN" sz="2400" b="1" dirty="0">
              <a:solidFill>
                <a:srgbClr val="257F32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{cout&lt;&lt;"thisistheclassofbase2!"&lt;&lt;endl;} 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class derive:public base1, public base2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//</a:t>
            </a:r>
            <a:r>
              <a:rPr lang="zh-CN" altLang="en-US" sz="2400" b="1" dirty="0">
                <a:solidFill>
                  <a:srgbClr val="0000FF"/>
                </a:solidFill>
              </a:rPr>
              <a:t>定义派生类</a:t>
            </a:r>
            <a:r>
              <a:rPr lang="en-US" altLang="zh-CN" sz="2400" b="1" dirty="0">
                <a:solidFill>
                  <a:srgbClr val="0000FF"/>
                </a:solidFill>
              </a:rPr>
              <a:t>derive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{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void </a:t>
            </a:r>
            <a:r>
              <a:rPr lang="en-US" altLang="zh-CN" sz="2400" b="1" dirty="0">
                <a:solidFill>
                  <a:srgbClr val="257F32"/>
                </a:solidFill>
              </a:rPr>
              <a:t>who()</a:t>
            </a:r>
            <a:endParaRPr lang="en-US" altLang="zh-CN" sz="2400" b="1" dirty="0">
              <a:solidFill>
                <a:srgbClr val="257F32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{cout&lt;&lt;"this is the class of derive!"&lt;&lt;endl;} 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};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/>
          <p:nvPr/>
        </p:nvSpPr>
        <p:spPr>
          <a:xfrm>
            <a:off x="2057400" y="762000"/>
            <a:ext cx="7772400" cy="556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int main()  {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base1 *ptr1;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base2 *ptr2;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derive obj;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ptr1=&amp;obj;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ptr1-&gt;who();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ptr2=&amp;obj;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ptr2-&gt;who();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return 0;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lnSpc>
                <a:spcPct val="13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37891" name="Rectangle 3"/>
          <p:cNvSpPr/>
          <p:nvPr/>
        </p:nvSpPr>
        <p:spPr>
          <a:xfrm>
            <a:off x="4343400" y="3581400"/>
            <a:ext cx="4114800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C0000"/>
                </a:solidFill>
              </a:rPr>
              <a:t>this is the class of derive!</a:t>
            </a:r>
            <a:endParaRPr lang="en-US" altLang="zh-CN" sz="2400" b="1" dirty="0">
              <a:solidFill>
                <a:srgbClr val="CC0000"/>
              </a:solidFill>
            </a:endParaRPr>
          </a:p>
        </p:txBody>
      </p:sp>
      <p:sp>
        <p:nvSpPr>
          <p:cNvPr id="37892" name="Rectangle 4"/>
          <p:cNvSpPr/>
          <p:nvPr/>
        </p:nvSpPr>
        <p:spPr>
          <a:xfrm>
            <a:off x="4343400" y="4724400"/>
            <a:ext cx="4114800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C0000"/>
                </a:solidFill>
              </a:rPr>
              <a:t>this is the class of derive!</a:t>
            </a:r>
            <a:endParaRPr lang="en-US" altLang="zh-CN" sz="2400" b="1" dirty="0">
              <a:solidFill>
                <a:srgbClr val="CC0000"/>
              </a:solidFill>
            </a:endParaRPr>
          </a:p>
        </p:txBody>
      </p:sp>
      <p:sp>
        <p:nvSpPr>
          <p:cNvPr id="37893" name="Text Box 5"/>
          <p:cNvSpPr txBox="1"/>
          <p:nvPr/>
        </p:nvSpPr>
        <p:spPr>
          <a:xfrm>
            <a:off x="4191000" y="990600"/>
            <a:ext cx="62484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257F32"/>
                </a:solidFill>
              </a:rPr>
              <a:t>从本例题可以看出，虚特性是可以传递的。</a:t>
            </a:r>
            <a:r>
              <a:rPr lang="en-US" altLang="zh-CN" sz="2400" dirty="0">
                <a:solidFill>
                  <a:srgbClr val="257F32"/>
                </a:solidFill>
              </a:rPr>
              <a:t>base</a:t>
            </a:r>
            <a:r>
              <a:rPr lang="zh-CN" altLang="en-US" sz="2400" dirty="0">
                <a:solidFill>
                  <a:srgbClr val="257F32"/>
                </a:solidFill>
              </a:rPr>
              <a:t>类作为</a:t>
            </a:r>
            <a:r>
              <a:rPr lang="en-US" altLang="zh-CN" sz="2400" dirty="0">
                <a:solidFill>
                  <a:srgbClr val="257F32"/>
                </a:solidFill>
              </a:rPr>
              <a:t>base1</a:t>
            </a:r>
            <a:r>
              <a:rPr lang="zh-CN" altLang="en-US" sz="2400" dirty="0">
                <a:solidFill>
                  <a:srgbClr val="257F32"/>
                </a:solidFill>
              </a:rPr>
              <a:t>和</a:t>
            </a:r>
            <a:r>
              <a:rPr lang="en-US" altLang="zh-CN" sz="2400" dirty="0">
                <a:solidFill>
                  <a:srgbClr val="257F32"/>
                </a:solidFill>
              </a:rPr>
              <a:t>base2</a:t>
            </a:r>
            <a:r>
              <a:rPr lang="zh-CN" altLang="en-US" sz="2400" dirty="0">
                <a:solidFill>
                  <a:srgbClr val="257F32"/>
                </a:solidFill>
              </a:rPr>
              <a:t>类的直接基类，它的成员函数</a:t>
            </a:r>
            <a:r>
              <a:rPr lang="en-US" altLang="zh-CN" sz="2400" dirty="0">
                <a:solidFill>
                  <a:srgbClr val="257F32"/>
                </a:solidFill>
              </a:rPr>
              <a:t>who()</a:t>
            </a:r>
            <a:r>
              <a:rPr lang="zh-CN" altLang="en-US" sz="2400" dirty="0">
                <a:solidFill>
                  <a:srgbClr val="257F32"/>
                </a:solidFill>
              </a:rPr>
              <a:t>被声明为虚函数</a:t>
            </a:r>
            <a:r>
              <a:rPr lang="en-US" altLang="zh-CN" sz="2400" dirty="0">
                <a:solidFill>
                  <a:srgbClr val="257F32"/>
                </a:solidFill>
              </a:rPr>
              <a:t>,</a:t>
            </a:r>
            <a:r>
              <a:rPr lang="zh-CN" altLang="en-US" sz="2400" dirty="0">
                <a:solidFill>
                  <a:srgbClr val="257F32"/>
                </a:solidFill>
              </a:rPr>
              <a:t>则</a:t>
            </a:r>
            <a:r>
              <a:rPr lang="en-US" altLang="zh-CN" sz="2400" dirty="0">
                <a:solidFill>
                  <a:srgbClr val="257F32"/>
                </a:solidFill>
              </a:rPr>
              <a:t>base1</a:t>
            </a:r>
            <a:r>
              <a:rPr lang="zh-CN" altLang="en-US" sz="2400" dirty="0">
                <a:solidFill>
                  <a:srgbClr val="257F32"/>
                </a:solidFill>
              </a:rPr>
              <a:t>和</a:t>
            </a:r>
            <a:r>
              <a:rPr lang="en-US" altLang="zh-CN" sz="2400" dirty="0">
                <a:solidFill>
                  <a:srgbClr val="257F32"/>
                </a:solidFill>
              </a:rPr>
              <a:t>base2</a:t>
            </a:r>
            <a:r>
              <a:rPr lang="zh-CN" altLang="en-US" sz="2400" dirty="0">
                <a:solidFill>
                  <a:srgbClr val="257F32"/>
                </a:solidFill>
              </a:rPr>
              <a:t>类中的</a:t>
            </a:r>
            <a:r>
              <a:rPr lang="en-US" altLang="zh-CN" sz="2400" dirty="0">
                <a:solidFill>
                  <a:srgbClr val="257F32"/>
                </a:solidFill>
              </a:rPr>
              <a:t>who()</a:t>
            </a:r>
            <a:r>
              <a:rPr lang="zh-CN" altLang="en-US" sz="2400" dirty="0">
                <a:solidFill>
                  <a:srgbClr val="257F32"/>
                </a:solidFill>
              </a:rPr>
              <a:t>都具有虚特性，即均为虚函数；而</a:t>
            </a:r>
            <a:r>
              <a:rPr lang="en-US" altLang="zh-CN" sz="2400" dirty="0">
                <a:solidFill>
                  <a:srgbClr val="257F32"/>
                </a:solidFill>
              </a:rPr>
              <a:t>derive</a:t>
            </a:r>
            <a:r>
              <a:rPr lang="zh-CN" altLang="en-US" sz="2400" dirty="0">
                <a:solidFill>
                  <a:srgbClr val="257F32"/>
                </a:solidFill>
              </a:rPr>
              <a:t>类为</a:t>
            </a:r>
            <a:r>
              <a:rPr lang="en-US" altLang="zh-CN" sz="2400" dirty="0">
                <a:solidFill>
                  <a:srgbClr val="257F32"/>
                </a:solidFill>
              </a:rPr>
              <a:t>base1</a:t>
            </a:r>
            <a:r>
              <a:rPr lang="zh-CN" altLang="en-US" sz="2400" dirty="0">
                <a:solidFill>
                  <a:srgbClr val="257F32"/>
                </a:solidFill>
              </a:rPr>
              <a:t>和</a:t>
            </a:r>
            <a:r>
              <a:rPr lang="en-US" altLang="zh-CN" sz="2400" dirty="0">
                <a:solidFill>
                  <a:srgbClr val="257F32"/>
                </a:solidFill>
              </a:rPr>
              <a:t>base2</a:t>
            </a:r>
            <a:r>
              <a:rPr lang="zh-CN" altLang="en-US" sz="2400" dirty="0">
                <a:solidFill>
                  <a:srgbClr val="257F32"/>
                </a:solidFill>
              </a:rPr>
              <a:t>类的派生类，因此，它的成员函数</a:t>
            </a:r>
            <a:r>
              <a:rPr lang="en-US" altLang="zh-CN" sz="2400" dirty="0">
                <a:solidFill>
                  <a:srgbClr val="257F32"/>
                </a:solidFill>
              </a:rPr>
              <a:t>who()</a:t>
            </a:r>
            <a:r>
              <a:rPr lang="zh-CN" altLang="en-US" sz="2400" dirty="0">
                <a:solidFill>
                  <a:srgbClr val="257F32"/>
                </a:solidFill>
              </a:rPr>
              <a:t>也为虚函数。</a:t>
            </a:r>
            <a:endParaRPr lang="zh-CN" altLang="en-US" sz="2400" dirty="0">
              <a:solidFill>
                <a:srgbClr val="257F3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892" grpId="0" animBg="1"/>
      <p:bldP spid="378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911225" y="381000"/>
            <a:ext cx="7772400" cy="9144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b="1" dirty="0"/>
              <a:t>9.3  </a:t>
            </a:r>
            <a:r>
              <a:rPr lang="zh-CN" altLang="en-US" b="1" dirty="0"/>
              <a:t>纯虚函数和抽象类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911225" y="1295400"/>
            <a:ext cx="9451975" cy="492125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b="1" dirty="0">
                <a:solidFill>
                  <a:srgbClr val="257F32"/>
                </a:solidFill>
              </a:rPr>
              <a:t>9.3.1 </a:t>
            </a:r>
            <a:r>
              <a:rPr lang="zh-CN" altLang="en-US" b="1" dirty="0">
                <a:solidFill>
                  <a:srgbClr val="257F32"/>
                </a:solidFill>
              </a:rPr>
              <a:t>纯虚函数</a:t>
            </a:r>
            <a:endParaRPr lang="zh-CN" altLang="en-US" b="1" dirty="0">
              <a:solidFill>
                <a:srgbClr val="257F32"/>
              </a:solidFill>
            </a:endParaRPr>
          </a:p>
          <a:p>
            <a:pPr algn="just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       纯虚函数是一个</a:t>
            </a:r>
            <a:r>
              <a:rPr lang="zh-CN" altLang="en-US" b="1" u="sng" dirty="0">
                <a:solidFill>
                  <a:srgbClr val="000000"/>
                </a:solidFill>
              </a:rPr>
              <a:t>在基类中说明的虚函数</a:t>
            </a:r>
            <a:r>
              <a:rPr lang="zh-CN" altLang="en-US" b="1" dirty="0">
                <a:solidFill>
                  <a:srgbClr val="000000"/>
                </a:solidFill>
              </a:rPr>
              <a:t>，它</a:t>
            </a:r>
            <a:r>
              <a:rPr lang="zh-CN" altLang="en-US" b="1" u="sng" dirty="0">
                <a:solidFill>
                  <a:srgbClr val="000000"/>
                </a:solidFill>
              </a:rPr>
              <a:t>在该基类中没有定义</a:t>
            </a:r>
            <a:r>
              <a:rPr lang="zh-CN" altLang="en-US" b="1" dirty="0">
                <a:solidFill>
                  <a:srgbClr val="000000"/>
                </a:solidFill>
              </a:rPr>
              <a:t>，但要求在它的</a:t>
            </a:r>
            <a:r>
              <a:rPr lang="zh-CN" altLang="en-US" b="1" u="sng" dirty="0">
                <a:solidFill>
                  <a:srgbClr val="000000"/>
                </a:solidFill>
              </a:rPr>
              <a:t>派生类中必须定义</a:t>
            </a:r>
            <a:r>
              <a:rPr lang="zh-CN" altLang="en-US" b="1" dirty="0">
                <a:solidFill>
                  <a:srgbClr val="000000"/>
                </a:solidFill>
              </a:rPr>
              <a:t>自己的版本，或重新说明为纯虚函数。</a:t>
            </a:r>
            <a:endParaRPr lang="zh-CN" altLang="en-US" b="1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   </a:t>
            </a:r>
            <a:endParaRPr lang="zh-CN" altLang="en-US" b="1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      纯虚函数的定义形式如下</a:t>
            </a:r>
            <a:r>
              <a:rPr lang="en-US" altLang="zh-CN" b="1" dirty="0">
                <a:solidFill>
                  <a:srgbClr val="000000"/>
                </a:solidFill>
              </a:rPr>
              <a:t>:</a:t>
            </a:r>
            <a:endParaRPr lang="en-US" altLang="zh-CN" b="1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    </a:t>
            </a:r>
            <a:r>
              <a:rPr lang="en-US" altLang="zh-CN" b="1" dirty="0">
                <a:solidFill>
                  <a:srgbClr val="CC0000"/>
                </a:solidFill>
              </a:rPr>
              <a:t>virtual  </a:t>
            </a:r>
            <a:r>
              <a:rPr lang="zh-CN" altLang="en-US" b="1" dirty="0">
                <a:solidFill>
                  <a:srgbClr val="CC0000"/>
                </a:solidFill>
              </a:rPr>
              <a:t>函数类型  函数名</a:t>
            </a:r>
            <a:r>
              <a:rPr lang="en-US" altLang="zh-CN" b="1" dirty="0">
                <a:solidFill>
                  <a:srgbClr val="CC0000"/>
                </a:solidFill>
              </a:rPr>
              <a:t>(</a:t>
            </a:r>
            <a:r>
              <a:rPr lang="zh-CN" altLang="en-US" b="1" dirty="0">
                <a:solidFill>
                  <a:srgbClr val="CC0000"/>
                </a:solidFill>
              </a:rPr>
              <a:t>参数表</a:t>
            </a:r>
            <a:r>
              <a:rPr lang="en-US" altLang="zh-CN" b="1" dirty="0">
                <a:solidFill>
                  <a:srgbClr val="CC0000"/>
                </a:solidFill>
              </a:rPr>
              <a:t>)=0;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/>
          <p:nvPr/>
        </p:nvSpPr>
        <p:spPr>
          <a:xfrm>
            <a:off x="1676400" y="228600"/>
            <a:ext cx="8839200" cy="6432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</a:t>
            </a:r>
            <a:r>
              <a:rPr lang="zh-CN" altLang="en-US" sz="2800" b="1" dirty="0">
                <a:solidFill>
                  <a:srgbClr val="000000"/>
                </a:solidFill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</a:rPr>
              <a:t>9.9</a:t>
            </a:r>
            <a:r>
              <a:rPr lang="zh-CN" altLang="en-US" sz="2800" b="1" dirty="0">
                <a:solidFill>
                  <a:srgbClr val="000000"/>
                </a:solidFill>
              </a:rPr>
              <a:t>纯虚函数的使用。</a:t>
            </a:r>
            <a:endParaRPr lang="en-US" altLang="zh-CN" sz="28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</a:t>
            </a:r>
            <a:r>
              <a:rPr lang="en-US" altLang="zh-CN" sz="2400" b="1" dirty="0">
                <a:solidFill>
                  <a:srgbClr val="6600CC"/>
                </a:solidFill>
              </a:rPr>
              <a:t>class Circle 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void setr(int x){ r=x; }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</a:t>
            </a:r>
            <a:r>
              <a:rPr lang="en-US" altLang="zh-CN" sz="2400" b="1" dirty="0">
                <a:solidFill>
                  <a:srgbClr val="CC0000"/>
                </a:solidFill>
              </a:rPr>
              <a:t>virtual void show()=0;</a:t>
            </a:r>
            <a:r>
              <a:rPr lang="en-US" altLang="zh-CN" sz="2400" b="1" dirty="0">
                <a:solidFill>
                  <a:srgbClr val="000000"/>
                </a:solidFill>
              </a:rPr>
              <a:t>                           </a:t>
            </a:r>
            <a:r>
              <a:rPr lang="en-US" altLang="zh-CN" sz="2400" b="1" dirty="0">
                <a:solidFill>
                  <a:srgbClr val="257F32"/>
                </a:solidFill>
              </a:rPr>
              <a:t>// </a:t>
            </a:r>
            <a:r>
              <a:rPr lang="zh-CN" altLang="en-US" sz="2400" b="1" dirty="0">
                <a:solidFill>
                  <a:srgbClr val="257F32"/>
                </a:solidFill>
              </a:rPr>
              <a:t>纯虚函数</a:t>
            </a:r>
            <a:endParaRPr lang="zh-CN" altLang="en-US" sz="2400" b="1" dirty="0">
              <a:solidFill>
                <a:srgbClr val="257F32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	</a:t>
            </a:r>
            <a:r>
              <a:rPr lang="en-US" altLang="zh-CN" sz="2400" b="1" dirty="0">
                <a:solidFill>
                  <a:srgbClr val="000000"/>
                </a:solidFill>
              </a:rPr>
              <a:t>protected: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int r;  };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</a:t>
            </a:r>
            <a:r>
              <a:rPr lang="en-US" altLang="zh-CN" sz="2400" b="1" dirty="0">
                <a:solidFill>
                  <a:srgbClr val="6600CC"/>
                </a:solidFill>
              </a:rPr>
              <a:t>class Area:public Circle{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void </a:t>
            </a:r>
            <a:r>
              <a:rPr lang="en-US" altLang="zh-CN" sz="2400" b="1" dirty="0">
                <a:solidFill>
                  <a:srgbClr val="9900CC"/>
                </a:solidFill>
              </a:rPr>
              <a:t>show()</a:t>
            </a:r>
            <a:r>
              <a:rPr lang="en-US" altLang="zh-CN" sz="2400" b="1" dirty="0">
                <a:solidFill>
                  <a:srgbClr val="000000"/>
                </a:solidFill>
              </a:rPr>
              <a:t> { cout&lt;&lt;"Area is "&lt;&lt;3.14*r*r&lt;&lt;endl;}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};                                    </a:t>
            </a:r>
            <a:r>
              <a:rPr lang="en-US" altLang="zh-CN" sz="2400" b="1" dirty="0">
                <a:solidFill>
                  <a:srgbClr val="257F32"/>
                </a:solidFill>
              </a:rPr>
              <a:t>// </a:t>
            </a:r>
            <a:r>
              <a:rPr lang="zh-CN" altLang="en-US" sz="2400" b="1" dirty="0">
                <a:solidFill>
                  <a:srgbClr val="257F32"/>
                </a:solidFill>
              </a:rPr>
              <a:t>重定义虚函数</a:t>
            </a:r>
            <a:r>
              <a:rPr lang="en-US" altLang="zh-CN" sz="2400" b="1" dirty="0">
                <a:solidFill>
                  <a:srgbClr val="257F32"/>
                </a:solidFill>
              </a:rPr>
              <a:t>show( )</a:t>
            </a:r>
            <a:endParaRPr lang="en-US" altLang="zh-CN" sz="2400" b="1" dirty="0">
              <a:solidFill>
                <a:srgbClr val="257F32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rgbClr val="257F32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</a:t>
            </a:r>
            <a:r>
              <a:rPr lang="en-US" altLang="zh-CN" sz="2400" b="1" dirty="0">
                <a:solidFill>
                  <a:srgbClr val="6600CC"/>
                </a:solidFill>
              </a:rPr>
              <a:t>class Perimeter:public Circle{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void </a:t>
            </a:r>
            <a:r>
              <a:rPr lang="en-US" altLang="zh-CN" sz="2400" b="1" dirty="0">
                <a:solidFill>
                  <a:srgbClr val="9900CC"/>
                </a:solidFill>
              </a:rPr>
              <a:t>show()</a:t>
            </a:r>
            <a:r>
              <a:rPr lang="en-US" altLang="zh-CN" sz="2400" b="1" dirty="0">
                <a:solidFill>
                  <a:srgbClr val="000000"/>
                </a:solidFill>
              </a:rPr>
              <a:t> {cout&lt;&lt;"Perimeter is "&lt;&lt;2*3.14*r&lt;&lt;endl;}              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};                                    </a:t>
            </a:r>
            <a:r>
              <a:rPr lang="en-US" altLang="zh-CN" sz="2400" b="1" dirty="0">
                <a:solidFill>
                  <a:srgbClr val="257F32"/>
                </a:solidFill>
              </a:rPr>
              <a:t>// </a:t>
            </a:r>
            <a:r>
              <a:rPr lang="zh-CN" altLang="en-US" sz="2400" b="1" dirty="0">
                <a:solidFill>
                  <a:srgbClr val="257F32"/>
                </a:solidFill>
              </a:rPr>
              <a:t>重定义虚函数</a:t>
            </a:r>
            <a:r>
              <a:rPr lang="en-US" altLang="zh-CN" sz="2400" b="1" dirty="0">
                <a:solidFill>
                  <a:srgbClr val="257F32"/>
                </a:solidFill>
              </a:rPr>
              <a:t>show( ) </a:t>
            </a:r>
            <a:endParaRPr lang="en-US" altLang="zh-CN" sz="2400" b="1" dirty="0">
              <a:solidFill>
                <a:srgbClr val="257F3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/>
          <p:nvPr/>
        </p:nvSpPr>
        <p:spPr>
          <a:xfrm>
            <a:off x="1905000" y="914400"/>
            <a:ext cx="8077200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    </a:t>
            </a:r>
            <a:r>
              <a:rPr lang="en-US" altLang="zh-CN" sz="2400" b="1" dirty="0">
                <a:solidFill>
                  <a:srgbClr val="6600CC"/>
                </a:solidFill>
              </a:rPr>
              <a:t>void main()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{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Circle  *ptr;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Area ob1;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Perimeter ob2;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ob1.setr(10);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ob2.setr(10);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ptr=&amp;ob1;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ptr-&gt;show();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ptr=&amp;ob2;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    ptr-&gt;show();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	} 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>
                <a:solidFill>
                  <a:srgbClr val="008000"/>
                </a:solidFill>
              </a:rPr>
              <a:t>9.1.1 </a:t>
            </a:r>
            <a:r>
              <a:rPr lang="zh-CN" altLang="en-US" sz="3600" b="1" dirty="0">
                <a:solidFill>
                  <a:srgbClr val="008000"/>
                </a:solidFill>
              </a:rPr>
              <a:t>多态的分类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    C++</a:t>
            </a:r>
            <a:r>
              <a:rPr lang="zh-CN" altLang="en-US" b="1" dirty="0">
                <a:solidFill>
                  <a:srgbClr val="000000"/>
                </a:solidFill>
              </a:rPr>
              <a:t>中的多态性可以分为四类</a:t>
            </a:r>
            <a:r>
              <a:rPr lang="en-US" altLang="zh-CN" b="1" dirty="0">
                <a:solidFill>
                  <a:srgbClr val="000000"/>
                </a:solidFill>
              </a:rPr>
              <a:t>:</a:t>
            </a:r>
            <a:endParaRPr lang="en-US" altLang="zh-CN" b="1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         </a:t>
            </a:r>
            <a:r>
              <a:rPr lang="zh-CN" altLang="en-US" b="1" dirty="0">
                <a:solidFill>
                  <a:srgbClr val="6600CC"/>
                </a:solidFill>
              </a:rPr>
              <a:t>参数多态</a:t>
            </a:r>
            <a:endParaRPr lang="zh-CN" altLang="en-US" b="1" dirty="0">
              <a:solidFill>
                <a:srgbClr val="6600CC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6600CC"/>
                </a:solidFill>
              </a:rPr>
              <a:t>         包含多态</a:t>
            </a:r>
            <a:endParaRPr lang="zh-CN" altLang="en-US" b="1" dirty="0">
              <a:solidFill>
                <a:srgbClr val="6600CC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6600CC"/>
                </a:solidFill>
              </a:rPr>
              <a:t>         重载多态</a:t>
            </a:r>
            <a:endParaRPr lang="zh-CN" altLang="en-US" b="1" dirty="0">
              <a:solidFill>
                <a:srgbClr val="6600CC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6600CC"/>
                </a:solidFill>
              </a:rPr>
              <a:t>         强制多态</a:t>
            </a:r>
            <a:endParaRPr lang="zh-CN" altLang="en-US" b="1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   前面两种统称为</a:t>
            </a:r>
            <a:r>
              <a:rPr lang="zh-CN" altLang="en-US" b="1" u="sng" dirty="0">
                <a:solidFill>
                  <a:srgbClr val="000000"/>
                </a:solidFill>
              </a:rPr>
              <a:t>通用多态</a:t>
            </a:r>
            <a:r>
              <a:rPr lang="zh-CN" altLang="en-US" b="1" dirty="0">
                <a:solidFill>
                  <a:srgbClr val="000000"/>
                </a:solidFill>
              </a:rPr>
              <a:t>，而后面两种统称为</a:t>
            </a:r>
            <a:r>
              <a:rPr lang="zh-CN" altLang="en-US" b="1" u="sng" dirty="0">
                <a:solidFill>
                  <a:srgbClr val="000000"/>
                </a:solidFill>
              </a:rPr>
              <a:t>专用多态</a:t>
            </a:r>
            <a:r>
              <a:rPr lang="zh-CN" altLang="en-US" b="1" dirty="0">
                <a:solidFill>
                  <a:srgbClr val="000000"/>
                </a:solidFill>
              </a:rPr>
              <a:t>。</a:t>
            </a:r>
            <a:r>
              <a:rPr lang="zh-CN" altLang="en-US" dirty="0"/>
              <a:t> </a:t>
            </a:r>
            <a:endParaRPr lang="zh-CN" altLang="en-US" dirty="0"/>
          </a:p>
        </p:txBody>
      </p:sp>
      <p:grpSp>
        <p:nvGrpSpPr>
          <p:cNvPr id="2" name="Group 6"/>
          <p:cNvGrpSpPr/>
          <p:nvPr/>
        </p:nvGrpSpPr>
        <p:grpSpPr>
          <a:xfrm>
            <a:off x="4471988" y="2743200"/>
            <a:ext cx="6019800" cy="457200"/>
            <a:chOff x="768" y="1728"/>
            <a:chExt cx="3792" cy="288"/>
          </a:xfrm>
        </p:grpSpPr>
        <p:sp>
          <p:nvSpPr>
            <p:cNvPr id="6158" name="AutoShape 4"/>
            <p:cNvSpPr/>
            <p:nvPr/>
          </p:nvSpPr>
          <p:spPr>
            <a:xfrm>
              <a:off x="768" y="1776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257F32"/>
            </a:solidFill>
            <a:ln w="9525" cap="flat" cmpd="sng">
              <a:solidFill>
                <a:srgbClr val="257F3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57200" indent="-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27430" indent="-4559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703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7132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59" name="Text Box 5"/>
            <p:cNvSpPr txBox="1"/>
            <p:nvPr/>
          </p:nvSpPr>
          <p:spPr>
            <a:xfrm>
              <a:off x="2496" y="1728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57200" indent="-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27430" indent="-4559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703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7132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CC0000"/>
                  </a:solidFill>
                </a:rPr>
                <a:t>函数模板</a:t>
              </a:r>
              <a:r>
                <a:rPr lang="en-US" altLang="zh-CN" sz="2400" dirty="0">
                  <a:solidFill>
                    <a:srgbClr val="CC0000"/>
                  </a:solidFill>
                </a:rPr>
                <a:t>,  </a:t>
              </a:r>
              <a:r>
                <a:rPr lang="zh-CN" altLang="en-US" sz="2400" dirty="0">
                  <a:solidFill>
                    <a:srgbClr val="CC0000"/>
                  </a:solidFill>
                </a:rPr>
                <a:t>类模板</a:t>
              </a:r>
              <a:endParaRPr lang="zh-CN" altLang="en-US" sz="2400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4440238" y="3363913"/>
            <a:ext cx="6019800" cy="457200"/>
            <a:chOff x="768" y="1728"/>
            <a:chExt cx="3792" cy="288"/>
          </a:xfrm>
        </p:grpSpPr>
        <p:sp>
          <p:nvSpPr>
            <p:cNvPr id="6156" name="AutoShape 8"/>
            <p:cNvSpPr/>
            <p:nvPr/>
          </p:nvSpPr>
          <p:spPr>
            <a:xfrm>
              <a:off x="768" y="1776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257F32"/>
            </a:solidFill>
            <a:ln w="9525" cap="flat" cmpd="sng">
              <a:solidFill>
                <a:srgbClr val="257F3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57200" indent="-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27430" indent="-4559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703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7132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57" name="Text Box 9"/>
            <p:cNvSpPr txBox="1"/>
            <p:nvPr/>
          </p:nvSpPr>
          <p:spPr>
            <a:xfrm>
              <a:off x="2496" y="1728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57200" indent="-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27430" indent="-4559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703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7132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CC0000"/>
                  </a:solidFill>
                </a:rPr>
                <a:t>虚函数</a:t>
              </a:r>
              <a:endParaRPr lang="zh-CN" altLang="en-US" sz="2400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4440238" y="3941763"/>
            <a:ext cx="6019800" cy="457200"/>
            <a:chOff x="768" y="1728"/>
            <a:chExt cx="3792" cy="288"/>
          </a:xfrm>
        </p:grpSpPr>
        <p:sp>
          <p:nvSpPr>
            <p:cNvPr id="6154" name="AutoShape 11"/>
            <p:cNvSpPr/>
            <p:nvPr/>
          </p:nvSpPr>
          <p:spPr>
            <a:xfrm>
              <a:off x="768" y="1776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257F32"/>
            </a:solidFill>
            <a:ln w="9525" cap="flat" cmpd="sng">
              <a:solidFill>
                <a:srgbClr val="257F3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57200" indent="-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27430" indent="-4559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703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7132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55" name="Text Box 12"/>
            <p:cNvSpPr txBox="1"/>
            <p:nvPr/>
          </p:nvSpPr>
          <p:spPr>
            <a:xfrm>
              <a:off x="2496" y="1728"/>
              <a:ext cx="20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57200" indent="-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27430" indent="-4559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703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7132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CC0000"/>
                  </a:solidFill>
                </a:rPr>
                <a:t>函数重载</a:t>
              </a:r>
              <a:r>
                <a:rPr lang="en-US" altLang="zh-CN" sz="2400" dirty="0">
                  <a:solidFill>
                    <a:srgbClr val="CC0000"/>
                  </a:solidFill>
                </a:rPr>
                <a:t>, </a:t>
              </a:r>
              <a:r>
                <a:rPr lang="zh-CN" altLang="en-US" sz="2400" dirty="0">
                  <a:solidFill>
                    <a:srgbClr val="CC0000"/>
                  </a:solidFill>
                </a:rPr>
                <a:t>运算符重载</a:t>
              </a:r>
              <a:endParaRPr lang="zh-CN" altLang="en-US" sz="2400" dirty="0">
                <a:solidFill>
                  <a:srgbClr val="CC0000"/>
                </a:solidFill>
              </a:endParaRP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4443413" y="4562475"/>
            <a:ext cx="7772400" cy="457200"/>
            <a:chOff x="768" y="2832"/>
            <a:chExt cx="4896" cy="288"/>
          </a:xfrm>
        </p:grpSpPr>
        <p:sp>
          <p:nvSpPr>
            <p:cNvPr id="6152" name="AutoShape 14"/>
            <p:cNvSpPr/>
            <p:nvPr/>
          </p:nvSpPr>
          <p:spPr>
            <a:xfrm>
              <a:off x="768" y="2880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257F32"/>
            </a:solidFill>
            <a:ln w="9525" cap="flat" cmpd="sng">
              <a:solidFill>
                <a:srgbClr val="257F3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457200" indent="-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27430" indent="-4559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703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7132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/>
            </a:p>
          </p:txBody>
        </p:sp>
        <p:sp>
          <p:nvSpPr>
            <p:cNvPr id="6153" name="Text Box 15"/>
            <p:cNvSpPr txBox="1"/>
            <p:nvPr/>
          </p:nvSpPr>
          <p:spPr>
            <a:xfrm>
              <a:off x="2496" y="2832"/>
              <a:ext cx="31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457200" indent="-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027430" indent="-4559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3703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71323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6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CC0000"/>
                  </a:solidFill>
                </a:rPr>
                <a:t>变元类型强制转换</a:t>
              </a:r>
              <a:r>
                <a:rPr lang="en-US" altLang="zh-CN" sz="2400" dirty="0">
                  <a:solidFill>
                    <a:srgbClr val="CC0000"/>
                  </a:solidFill>
                </a:rPr>
                <a:t>, </a:t>
              </a:r>
              <a:r>
                <a:rPr lang="zh-CN" altLang="en-US" sz="2400" dirty="0">
                  <a:solidFill>
                    <a:srgbClr val="CC0000"/>
                  </a:solidFill>
                </a:rPr>
                <a:t>以符合操作要求</a:t>
              </a:r>
              <a:endParaRPr lang="zh-CN" altLang="en-US" sz="2400" dirty="0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2438400" y="762000"/>
            <a:ext cx="7772400" cy="9144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>
                <a:solidFill>
                  <a:srgbClr val="008000"/>
                </a:solidFill>
              </a:rPr>
              <a:t>9.3.2  </a:t>
            </a:r>
            <a:r>
              <a:rPr lang="zh-CN" altLang="en-US" sz="3600" b="1" dirty="0">
                <a:solidFill>
                  <a:srgbClr val="008000"/>
                </a:solidFill>
              </a:rPr>
              <a:t>抽象类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752600" y="1905000"/>
            <a:ext cx="8610600" cy="4114800"/>
          </a:xfrm>
          <a:ln/>
        </p:spPr>
        <p:txBody>
          <a:bodyPr vert="horz" wrap="square" lIns="91440" tIns="45720" rIns="91440" bIns="45720" anchor="t" anchorCtr="0"/>
          <a:p>
            <a:pPr marL="609600" indent="-609600" algn="just" eaLnBrk="1" hangingPunct="1">
              <a:lnSpc>
                <a:spcPct val="90000"/>
              </a:lnSpc>
              <a:buNone/>
            </a:pPr>
            <a:r>
              <a:rPr lang="en-US" altLang="zh-CN" b="1" dirty="0"/>
              <a:t>      </a:t>
            </a:r>
            <a:r>
              <a:rPr lang="zh-CN" altLang="en-US" b="1" u="sng" dirty="0">
                <a:solidFill>
                  <a:srgbClr val="000000"/>
                </a:solidFill>
              </a:rPr>
              <a:t>如果一个类至少有一个纯虚函数，那么就称该类为</a:t>
            </a:r>
            <a:r>
              <a:rPr lang="zh-CN" altLang="en-US" b="1" u="sng" dirty="0">
                <a:solidFill>
                  <a:srgbClr val="9900CC"/>
                </a:solidFill>
              </a:rPr>
              <a:t>抽象类</a:t>
            </a:r>
            <a:r>
              <a:rPr lang="zh-CN" altLang="en-US" b="1" dirty="0">
                <a:solidFill>
                  <a:srgbClr val="000000"/>
                </a:solidFill>
              </a:rPr>
              <a:t>。抽象类有以下几点说明</a:t>
            </a:r>
            <a:r>
              <a:rPr lang="en-US" altLang="zh-CN" b="1" dirty="0">
                <a:solidFill>
                  <a:srgbClr val="000000"/>
                </a:solidFill>
              </a:rPr>
              <a:t>: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      </a:t>
            </a:r>
            <a:r>
              <a:rPr lang="en-US" altLang="zh-CN" sz="2400" b="1" dirty="0">
                <a:solidFill>
                  <a:srgbClr val="000000"/>
                </a:solidFill>
              </a:rPr>
              <a:t>(1)   </a:t>
            </a:r>
            <a:r>
              <a:rPr lang="zh-CN" altLang="en-US" sz="2400" b="1" u="sng" dirty="0">
                <a:solidFill>
                  <a:srgbClr val="000000"/>
                </a:solidFill>
              </a:rPr>
              <a:t>抽象类</a:t>
            </a:r>
            <a:r>
              <a:rPr lang="zh-CN" altLang="en-US" sz="2400" b="1" u="sng" dirty="0">
                <a:solidFill>
                  <a:srgbClr val="CC0000"/>
                </a:solidFill>
              </a:rPr>
              <a:t>只能</a:t>
            </a:r>
            <a:r>
              <a:rPr lang="zh-CN" altLang="en-US" sz="2400" b="1" u="sng" dirty="0">
                <a:solidFill>
                  <a:srgbClr val="000000"/>
                </a:solidFill>
              </a:rPr>
              <a:t>作为其他类的基类来使用，不能建立抽象</a:t>
            </a:r>
            <a:endParaRPr lang="zh-CN" altLang="en-US" sz="2400" b="1" u="sng" dirty="0">
              <a:solidFill>
                <a:srgbClr val="00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</a:t>
            </a:r>
            <a:r>
              <a:rPr lang="zh-CN" altLang="en-US" sz="2400" b="1" u="sng" dirty="0">
                <a:solidFill>
                  <a:srgbClr val="000000"/>
                </a:solidFill>
              </a:rPr>
              <a:t>类对象，其纯虚函数的实现由派生类给出</a:t>
            </a:r>
            <a:r>
              <a:rPr lang="zh-CN" altLang="en-US" sz="2400" b="1" dirty="0">
                <a:solidFill>
                  <a:srgbClr val="000000"/>
                </a:solidFill>
              </a:rPr>
              <a:t>。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        </a:t>
            </a:r>
            <a:r>
              <a:rPr lang="en-US" altLang="zh-CN" sz="2400" b="1" dirty="0">
                <a:solidFill>
                  <a:srgbClr val="000000"/>
                </a:solidFill>
              </a:rPr>
              <a:t>(2)   </a:t>
            </a:r>
            <a:r>
              <a:rPr lang="zh-CN" altLang="en-US" sz="2400" b="1" u="sng" dirty="0">
                <a:solidFill>
                  <a:srgbClr val="000000"/>
                </a:solidFill>
              </a:rPr>
              <a:t>不能从具体类</a:t>
            </a:r>
            <a:r>
              <a:rPr lang="en-US" altLang="zh-CN" sz="2400" b="1" u="sng" dirty="0">
                <a:solidFill>
                  <a:srgbClr val="000000"/>
                </a:solidFill>
              </a:rPr>
              <a:t>(</a:t>
            </a:r>
            <a:r>
              <a:rPr lang="zh-CN" altLang="en-US" sz="2400" b="1" u="sng" dirty="0">
                <a:solidFill>
                  <a:srgbClr val="000000"/>
                </a:solidFill>
              </a:rPr>
              <a:t>不包含纯虚函数的普通类</a:t>
            </a:r>
            <a:r>
              <a:rPr lang="en-US" altLang="zh-CN" sz="2400" b="1" u="sng" dirty="0">
                <a:solidFill>
                  <a:srgbClr val="000000"/>
                </a:solidFill>
              </a:rPr>
              <a:t>)</a:t>
            </a:r>
            <a:r>
              <a:rPr lang="zh-CN" altLang="en-US" sz="2400" b="1" u="sng" dirty="0">
                <a:solidFill>
                  <a:srgbClr val="000000"/>
                </a:solidFill>
              </a:rPr>
              <a:t>派生出抽象类</a:t>
            </a:r>
            <a:endParaRPr lang="zh-CN" altLang="en-US" sz="2400" b="1" u="sng" dirty="0">
              <a:solidFill>
                <a:srgbClr val="00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</a:t>
            </a:r>
            <a:r>
              <a:rPr lang="en-US" altLang="zh-CN" sz="2400" b="1" dirty="0">
                <a:solidFill>
                  <a:srgbClr val="000000"/>
                </a:solidFill>
              </a:rPr>
              <a:t>(3)   </a:t>
            </a:r>
            <a:r>
              <a:rPr lang="zh-CN" altLang="en-US" sz="2400" b="1" u="sng" dirty="0">
                <a:solidFill>
                  <a:srgbClr val="000000"/>
                </a:solidFill>
              </a:rPr>
              <a:t>抽象类不能用作参数类型</a:t>
            </a:r>
            <a:r>
              <a:rPr lang="en-US" altLang="zh-CN" sz="2400" b="1" u="sng" dirty="0">
                <a:solidFill>
                  <a:srgbClr val="000000"/>
                </a:solidFill>
              </a:rPr>
              <a:t>, </a:t>
            </a:r>
            <a:r>
              <a:rPr lang="zh-CN" altLang="en-US" sz="2400" b="1" u="sng" dirty="0">
                <a:solidFill>
                  <a:srgbClr val="000000"/>
                </a:solidFill>
              </a:rPr>
              <a:t>函数返回类型或显式转换的</a:t>
            </a:r>
            <a:endParaRPr lang="zh-CN" altLang="en-US" sz="2400" b="1" u="sng" dirty="0">
              <a:solidFill>
                <a:srgbClr val="00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</a:t>
            </a:r>
            <a:r>
              <a:rPr lang="zh-CN" altLang="en-US" sz="2400" b="1" u="sng" dirty="0">
                <a:solidFill>
                  <a:srgbClr val="000000"/>
                </a:solidFill>
              </a:rPr>
              <a:t>类型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(4)   </a:t>
            </a:r>
            <a:r>
              <a:rPr lang="zh-CN" altLang="en-US" sz="2400" b="1" u="sng" dirty="0">
                <a:solidFill>
                  <a:srgbClr val="000000"/>
                </a:solidFill>
              </a:rPr>
              <a:t>可以声明指向抽象类的指针或引用</a:t>
            </a:r>
            <a:r>
              <a:rPr lang="en-US" altLang="zh-CN" sz="2400" b="1" u="sng" dirty="0">
                <a:solidFill>
                  <a:srgbClr val="000000"/>
                </a:solidFill>
              </a:rPr>
              <a:t>. </a:t>
            </a:r>
            <a:r>
              <a:rPr lang="zh-CN" altLang="en-US" sz="2400" b="1" u="sng" dirty="0">
                <a:solidFill>
                  <a:srgbClr val="000000"/>
                </a:solidFill>
              </a:rPr>
              <a:t>指针可以指向它的</a:t>
            </a:r>
            <a:endParaRPr lang="zh-CN" altLang="en-US" sz="2400" b="1" u="sng" dirty="0">
              <a:solidFill>
                <a:srgbClr val="00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</a:rPr>
              <a:t>                </a:t>
            </a:r>
            <a:r>
              <a:rPr lang="zh-CN" altLang="en-US" sz="2400" b="1" u="sng" dirty="0">
                <a:solidFill>
                  <a:srgbClr val="000000"/>
                </a:solidFill>
              </a:rPr>
              <a:t>派生类</a:t>
            </a:r>
            <a:r>
              <a:rPr lang="en-US" altLang="zh-CN" sz="2400" b="1" u="sng" dirty="0">
                <a:solidFill>
                  <a:srgbClr val="000000"/>
                </a:solidFill>
              </a:rPr>
              <a:t>, </a:t>
            </a:r>
            <a:r>
              <a:rPr lang="zh-CN" altLang="en-US" sz="2400" b="1" u="sng" dirty="0">
                <a:solidFill>
                  <a:srgbClr val="000000"/>
                </a:solidFill>
              </a:rPr>
              <a:t>从而可以实现多态性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3"/>
          <p:cNvSpPr txBox="1"/>
          <p:nvPr/>
        </p:nvSpPr>
        <p:spPr>
          <a:xfrm>
            <a:off x="3429000" y="1323975"/>
            <a:ext cx="5562600" cy="4527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class  shape {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public: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</a:t>
            </a:r>
            <a:r>
              <a:rPr lang="en-US" altLang="zh-CN" sz="2400" b="1" dirty="0">
                <a:solidFill>
                  <a:srgbClr val="9900CC"/>
                </a:solidFill>
              </a:rPr>
              <a:t>virtual void  rotateshape(int) = 0;</a:t>
            </a:r>
            <a:endParaRPr lang="en-US" altLang="zh-CN" sz="2400" b="1" dirty="0">
              <a:solidFill>
                <a:srgbClr val="9900CC"/>
              </a:solidFill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//  ... ... 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}; </a:t>
            </a:r>
            <a:r>
              <a:rPr lang="en-US" altLang="zh-CN" sz="2400" b="1" dirty="0">
                <a:solidFill>
                  <a:srgbClr val="008000"/>
                </a:solidFill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</a:rPr>
              <a:t>以下定义对吗？</a:t>
            </a:r>
            <a:endParaRPr lang="zh-CN" altLang="en-US" sz="2400" b="1" dirty="0">
              <a:solidFill>
                <a:srgbClr val="008000"/>
              </a:solidFill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shape s1;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shape *ptr;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shape</a:t>
            </a:r>
            <a:r>
              <a:rPr lang="en-US" altLang="zh-CN" sz="2400" b="1" dirty="0">
                <a:solidFill>
                  <a:srgbClr val="000000"/>
                </a:solidFill>
              </a:rPr>
              <a:t> f();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shape </a:t>
            </a:r>
            <a:r>
              <a:rPr lang="en-US" altLang="zh-CN" sz="2400" b="1" dirty="0">
                <a:solidFill>
                  <a:srgbClr val="000000"/>
                </a:solidFill>
              </a:rPr>
              <a:t>g( </a:t>
            </a:r>
            <a:r>
              <a:rPr lang="en-US" altLang="zh-CN" sz="2400" b="1" dirty="0">
                <a:solidFill>
                  <a:srgbClr val="0000FF"/>
                </a:solidFill>
              </a:rPr>
              <a:t>shape</a:t>
            </a:r>
            <a:r>
              <a:rPr lang="en-US" altLang="zh-CN" sz="2400" b="1" dirty="0">
                <a:solidFill>
                  <a:srgbClr val="000000"/>
                </a:solidFill>
              </a:rPr>
              <a:t> s);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eaLnBrk="1" hangingPunct="1">
              <a:lnSpc>
                <a:spcPct val="75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shape</a:t>
            </a:r>
            <a:r>
              <a:rPr lang="en-US" altLang="zh-CN" sz="2400" b="1" dirty="0">
                <a:solidFill>
                  <a:srgbClr val="9900CC"/>
                </a:solidFill>
              </a:rPr>
              <a:t>&amp;</a:t>
            </a:r>
            <a:r>
              <a:rPr lang="en-US" altLang="zh-CN" sz="2400" b="1" dirty="0">
                <a:solidFill>
                  <a:srgbClr val="000000"/>
                </a:solidFill>
              </a:rPr>
              <a:t> h( </a:t>
            </a:r>
            <a:r>
              <a:rPr lang="en-US" altLang="zh-CN" sz="2400" b="1" dirty="0">
                <a:solidFill>
                  <a:srgbClr val="0000FF"/>
                </a:solidFill>
              </a:rPr>
              <a:t>shape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en-US" altLang="zh-CN" sz="2400" b="1" dirty="0">
                <a:solidFill>
                  <a:srgbClr val="9900CC"/>
                </a:solidFill>
              </a:rPr>
              <a:t>&amp;</a:t>
            </a:r>
            <a:r>
              <a:rPr lang="en-US" altLang="zh-CN" sz="2400" b="1" dirty="0">
                <a:solidFill>
                  <a:srgbClr val="000000"/>
                </a:solidFill>
              </a:rPr>
              <a:t>);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124200" y="3700463"/>
            <a:ext cx="228600" cy="304800"/>
            <a:chOff x="432" y="2736"/>
            <a:chExt cx="144" cy="192"/>
          </a:xfrm>
        </p:grpSpPr>
        <p:sp>
          <p:nvSpPr>
            <p:cNvPr id="36874" name="Line 4"/>
            <p:cNvSpPr/>
            <p:nvPr/>
          </p:nvSpPr>
          <p:spPr>
            <a:xfrm flipH="1">
              <a:off x="432" y="2736"/>
              <a:ext cx="144" cy="192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6875" name="Line 5"/>
            <p:cNvSpPr/>
            <p:nvPr/>
          </p:nvSpPr>
          <p:spPr>
            <a:xfrm>
              <a:off x="432" y="2736"/>
              <a:ext cx="144" cy="192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3" name="Group 7"/>
          <p:cNvGrpSpPr/>
          <p:nvPr/>
        </p:nvGrpSpPr>
        <p:grpSpPr>
          <a:xfrm>
            <a:off x="3124200" y="4614863"/>
            <a:ext cx="228600" cy="304800"/>
            <a:chOff x="432" y="2736"/>
            <a:chExt cx="144" cy="192"/>
          </a:xfrm>
        </p:grpSpPr>
        <p:sp>
          <p:nvSpPr>
            <p:cNvPr id="36872" name="Line 8"/>
            <p:cNvSpPr/>
            <p:nvPr/>
          </p:nvSpPr>
          <p:spPr>
            <a:xfrm flipH="1">
              <a:off x="432" y="2736"/>
              <a:ext cx="144" cy="192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6873" name="Line 9"/>
            <p:cNvSpPr/>
            <p:nvPr/>
          </p:nvSpPr>
          <p:spPr>
            <a:xfrm>
              <a:off x="432" y="2736"/>
              <a:ext cx="144" cy="192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pSp>
        <p:nvGrpSpPr>
          <p:cNvPr id="4" name="Group 10"/>
          <p:cNvGrpSpPr/>
          <p:nvPr/>
        </p:nvGrpSpPr>
        <p:grpSpPr>
          <a:xfrm>
            <a:off x="3124200" y="4995863"/>
            <a:ext cx="228600" cy="304800"/>
            <a:chOff x="432" y="2736"/>
            <a:chExt cx="144" cy="192"/>
          </a:xfrm>
        </p:grpSpPr>
        <p:sp>
          <p:nvSpPr>
            <p:cNvPr id="36870" name="Line 11"/>
            <p:cNvSpPr/>
            <p:nvPr/>
          </p:nvSpPr>
          <p:spPr>
            <a:xfrm flipH="1">
              <a:off x="432" y="2736"/>
              <a:ext cx="144" cy="192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6871" name="Line 12"/>
            <p:cNvSpPr/>
            <p:nvPr/>
          </p:nvSpPr>
          <p:spPr>
            <a:xfrm>
              <a:off x="432" y="2736"/>
              <a:ext cx="144" cy="192"/>
            </a:xfrm>
            <a:prstGeom prst="line">
              <a:avLst/>
            </a:prstGeom>
            <a:ln w="38100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/>
          <p:nvPr/>
        </p:nvSpPr>
        <p:spPr>
          <a:xfrm>
            <a:off x="1847850" y="1447800"/>
            <a:ext cx="8305800" cy="3276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09600" lvl="0" indent="-609600" algn="just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(5)   </a:t>
            </a:r>
            <a:r>
              <a:rPr lang="zh-CN" altLang="en-US" sz="2800" b="1" u="sng" dirty="0">
                <a:solidFill>
                  <a:srgbClr val="000000"/>
                </a:solidFill>
              </a:rPr>
              <a:t>如果派生类中没有重定义纯虚函数</a:t>
            </a:r>
            <a:r>
              <a:rPr lang="en-US" altLang="zh-CN" sz="2800" b="1" u="sng" dirty="0">
                <a:solidFill>
                  <a:srgbClr val="000000"/>
                </a:solidFill>
              </a:rPr>
              <a:t>, </a:t>
            </a:r>
            <a:r>
              <a:rPr lang="zh-CN" altLang="en-US" sz="2800" b="1" u="sng" dirty="0">
                <a:solidFill>
                  <a:srgbClr val="000000"/>
                </a:solidFill>
              </a:rPr>
              <a:t>而只是</a:t>
            </a:r>
            <a:endParaRPr lang="zh-CN" altLang="en-US" sz="2800" b="1" u="sng" dirty="0">
              <a:solidFill>
                <a:srgbClr val="000000"/>
              </a:solidFill>
            </a:endParaRPr>
          </a:p>
          <a:p>
            <a:pPr marL="609600" lvl="0" indent="-609600"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       </a:t>
            </a:r>
            <a:r>
              <a:rPr lang="zh-CN" altLang="en-US" sz="2800" b="1" u="sng" dirty="0">
                <a:solidFill>
                  <a:srgbClr val="000000"/>
                </a:solidFill>
              </a:rPr>
              <a:t>继承基类的纯虚函数</a:t>
            </a:r>
            <a:r>
              <a:rPr lang="en-US" altLang="zh-CN" sz="2800" b="1" u="sng" dirty="0">
                <a:solidFill>
                  <a:srgbClr val="000000"/>
                </a:solidFill>
              </a:rPr>
              <a:t>, </a:t>
            </a:r>
            <a:r>
              <a:rPr lang="zh-CN" altLang="en-US" sz="2800" b="1" u="sng" dirty="0">
                <a:solidFill>
                  <a:srgbClr val="000000"/>
                </a:solidFill>
              </a:rPr>
              <a:t>则该派生类仍然是</a:t>
            </a:r>
            <a:endParaRPr lang="zh-CN" altLang="en-US" sz="2800" b="1" u="sng" dirty="0">
              <a:solidFill>
                <a:srgbClr val="000000"/>
              </a:solidFill>
            </a:endParaRPr>
          </a:p>
          <a:p>
            <a:pPr marL="609600" lvl="0" indent="-609600"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       </a:t>
            </a:r>
            <a:r>
              <a:rPr lang="zh-CN" altLang="en-US" sz="2800" b="1" u="sng" dirty="0">
                <a:solidFill>
                  <a:srgbClr val="000000"/>
                </a:solidFill>
              </a:rPr>
              <a:t>一个抽象类</a:t>
            </a:r>
            <a:r>
              <a:rPr lang="zh-CN" altLang="en-US" sz="2800" b="1" dirty="0">
                <a:solidFill>
                  <a:srgbClr val="000000"/>
                </a:solidFill>
              </a:rPr>
              <a:t>。</a:t>
            </a:r>
            <a:r>
              <a:rPr lang="zh-CN" altLang="en-US" sz="2800" b="1" dirty="0"/>
              <a:t> </a:t>
            </a:r>
            <a:endParaRPr lang="zh-CN" altLang="en-US" sz="2800" b="1" dirty="0"/>
          </a:p>
          <a:p>
            <a:pPr marL="609600" lvl="0" indent="-609600"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      </a:t>
            </a:r>
            <a:r>
              <a:rPr lang="en-US" altLang="zh-CN" sz="2800" b="1" dirty="0">
                <a:solidFill>
                  <a:srgbClr val="000000"/>
                </a:solidFill>
              </a:rPr>
              <a:t>(6)   </a:t>
            </a:r>
            <a:r>
              <a:rPr lang="zh-CN" altLang="en-US" sz="2800" b="1" u="sng" dirty="0">
                <a:solidFill>
                  <a:srgbClr val="000000"/>
                </a:solidFill>
              </a:rPr>
              <a:t>在抽象类中也可以定义普通成员函数或者虚</a:t>
            </a:r>
            <a:endParaRPr lang="zh-CN" altLang="en-US" sz="2800" b="1" u="sng" dirty="0">
              <a:solidFill>
                <a:srgbClr val="000000"/>
              </a:solidFill>
            </a:endParaRPr>
          </a:p>
          <a:p>
            <a:pPr marL="609600" lvl="0" indent="-60960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       </a:t>
            </a:r>
            <a:r>
              <a:rPr lang="zh-CN" altLang="en-US" sz="2800" b="1" u="sng" dirty="0">
                <a:solidFill>
                  <a:srgbClr val="000000"/>
                </a:solidFill>
              </a:rPr>
              <a:t>函数</a:t>
            </a:r>
            <a:r>
              <a:rPr lang="en-US" altLang="zh-CN" sz="2800" b="1" u="sng" dirty="0">
                <a:solidFill>
                  <a:srgbClr val="000000"/>
                </a:solidFill>
              </a:rPr>
              <a:t>, </a:t>
            </a:r>
            <a:r>
              <a:rPr lang="zh-CN" altLang="en-US" sz="2800" b="1" u="sng" dirty="0">
                <a:solidFill>
                  <a:srgbClr val="000000"/>
                </a:solidFill>
              </a:rPr>
              <a:t>也可以通过派生类对象来调用这些函</a:t>
            </a:r>
            <a:endParaRPr lang="zh-CN" altLang="en-US" sz="2800" b="1" u="sng" dirty="0">
              <a:solidFill>
                <a:srgbClr val="000000"/>
              </a:solidFill>
            </a:endParaRPr>
          </a:p>
          <a:p>
            <a:pPr marL="609600" lvl="0" indent="-60960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              </a:t>
            </a:r>
            <a:r>
              <a:rPr lang="zh-CN" altLang="en-US" sz="2800" b="1" u="sng" dirty="0">
                <a:solidFill>
                  <a:srgbClr val="000000"/>
                </a:solidFill>
              </a:rPr>
              <a:t>数</a:t>
            </a:r>
            <a:r>
              <a:rPr lang="en-US" altLang="zh-CN" sz="2800" b="1" dirty="0">
                <a:solidFill>
                  <a:srgbClr val="000000"/>
                </a:solidFill>
              </a:rPr>
              <a:t>.       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2590800" y="533400"/>
            <a:ext cx="7772400" cy="8382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600" b="1" dirty="0">
                <a:solidFill>
                  <a:srgbClr val="008000"/>
                </a:solidFill>
              </a:rPr>
              <a:t>9.1.2 </a:t>
            </a:r>
            <a:r>
              <a:rPr lang="zh-CN" altLang="en-US" sz="3600" b="1" dirty="0">
                <a:solidFill>
                  <a:srgbClr val="008000"/>
                </a:solidFill>
              </a:rPr>
              <a:t>多态的实现</a:t>
            </a:r>
            <a:r>
              <a:rPr lang="zh-CN" altLang="en-US" dirty="0">
                <a:solidFill>
                  <a:srgbClr val="008000"/>
                </a:solidFill>
              </a:rPr>
              <a:t> 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828800" y="1524000"/>
            <a:ext cx="8305800" cy="485775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       0. </a:t>
            </a:r>
            <a:r>
              <a:rPr lang="zh-CN" altLang="en-US" b="1" dirty="0">
                <a:solidFill>
                  <a:srgbClr val="CC0000"/>
                </a:solidFill>
              </a:rPr>
              <a:t>联编</a:t>
            </a:r>
            <a:r>
              <a:rPr lang="zh-CN" altLang="en-US" b="1" dirty="0">
                <a:solidFill>
                  <a:srgbClr val="000000"/>
                </a:solidFill>
              </a:rPr>
              <a:t>的概念</a:t>
            </a:r>
            <a:r>
              <a:rPr lang="en-US" altLang="zh-CN" b="1" dirty="0">
                <a:solidFill>
                  <a:srgbClr val="000000"/>
                </a:solidFill>
              </a:rPr>
              <a:t>:</a:t>
            </a:r>
            <a:endParaRPr lang="en-US" altLang="zh-CN" b="1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00"/>
                </a:solidFill>
              </a:rPr>
              <a:t>           </a:t>
            </a:r>
            <a:r>
              <a:rPr lang="zh-CN" altLang="en-US" sz="2800" b="1" u="sng" dirty="0">
                <a:solidFill>
                  <a:srgbClr val="6600CC"/>
                </a:solidFill>
              </a:rPr>
              <a:t>联编</a:t>
            </a:r>
            <a:r>
              <a:rPr lang="en-US" altLang="zh-CN" sz="2800" dirty="0">
                <a:solidFill>
                  <a:srgbClr val="000000"/>
                </a:solidFill>
              </a:rPr>
              <a:t>(binding)</a:t>
            </a:r>
            <a:r>
              <a:rPr lang="zh-CN" altLang="en-US" sz="2800" b="1" dirty="0">
                <a:solidFill>
                  <a:srgbClr val="000000"/>
                </a:solidFill>
              </a:rPr>
              <a:t>就是</a:t>
            </a:r>
            <a:r>
              <a:rPr lang="zh-CN" altLang="en-US" sz="2800" b="1" u="sng" dirty="0">
                <a:solidFill>
                  <a:srgbClr val="000000"/>
                </a:solidFill>
              </a:rPr>
              <a:t>把函数名与函数体的程序代码连接在一起的过程</a:t>
            </a:r>
            <a:r>
              <a:rPr lang="zh-CN" altLang="en-US" sz="2800" b="1" dirty="0">
                <a:solidFill>
                  <a:srgbClr val="000000"/>
                </a:solidFill>
              </a:rPr>
              <a:t>。通俗地讲</a:t>
            </a:r>
            <a:r>
              <a:rPr lang="en-US" altLang="zh-CN" sz="2800" b="1" dirty="0">
                <a:solidFill>
                  <a:srgbClr val="000000"/>
                </a:solidFill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</a:rPr>
              <a:t>就是</a:t>
            </a:r>
            <a:r>
              <a:rPr lang="zh-CN" altLang="en-US" sz="2800" b="1" u="sng" dirty="0">
                <a:solidFill>
                  <a:srgbClr val="000000"/>
                </a:solidFill>
              </a:rPr>
              <a:t>确定某一个同名标识到底是要调用哪一段程序代码</a:t>
            </a:r>
            <a:r>
              <a:rPr lang="zh-CN" altLang="en-US" b="1" dirty="0">
                <a:solidFill>
                  <a:srgbClr val="000000"/>
                </a:solidFill>
              </a:rPr>
              <a:t>。</a:t>
            </a:r>
            <a:endParaRPr lang="zh-CN" altLang="en-US" b="1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endParaRPr lang="zh-CN" altLang="en-US" b="1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     </a:t>
            </a:r>
            <a:r>
              <a:rPr lang="zh-CN" altLang="en-US" b="1" dirty="0">
                <a:solidFill>
                  <a:schemeClr val="tx2"/>
                </a:solidFill>
              </a:rPr>
              <a:t>静态联编</a:t>
            </a:r>
            <a:r>
              <a:rPr lang="en-US" altLang="zh-CN" b="1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000000"/>
                </a:solidFill>
              </a:rPr>
              <a:t>在编译阶段完成的联编。</a:t>
            </a:r>
            <a:endParaRPr lang="zh-CN" altLang="en-US" b="1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endParaRPr lang="zh-CN" altLang="en-US" b="1" dirty="0">
              <a:solidFill>
                <a:srgbClr val="000000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     </a:t>
            </a:r>
            <a:r>
              <a:rPr lang="zh-CN" altLang="en-US" b="1" dirty="0">
                <a:solidFill>
                  <a:schemeClr val="tx2"/>
                </a:solidFill>
              </a:rPr>
              <a:t>动态联编</a:t>
            </a:r>
            <a:r>
              <a:rPr lang="en-US" altLang="zh-CN" b="1" dirty="0">
                <a:solidFill>
                  <a:srgbClr val="000000"/>
                </a:solidFill>
              </a:rPr>
              <a:t>: </a:t>
            </a:r>
            <a:r>
              <a:rPr lang="zh-CN" altLang="en-US" b="1" dirty="0">
                <a:solidFill>
                  <a:srgbClr val="000000"/>
                </a:solidFill>
              </a:rPr>
              <a:t>在程序运行阶段完成的联编。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7172" name="AutoShape 4"/>
          <p:cNvSpPr/>
          <p:nvPr/>
        </p:nvSpPr>
        <p:spPr>
          <a:xfrm>
            <a:off x="2819400" y="42672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3"/>
          <p:cNvSpPr/>
          <p:nvPr/>
        </p:nvSpPr>
        <p:spPr>
          <a:xfrm>
            <a:off x="2057400" y="1524000"/>
            <a:ext cx="8229600" cy="4497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      1.  </a:t>
            </a:r>
            <a:r>
              <a:rPr lang="zh-CN" altLang="en-US" b="1" dirty="0">
                <a:solidFill>
                  <a:srgbClr val="000000"/>
                </a:solidFill>
              </a:rPr>
              <a:t>多态从实现的角度来讲可以划分为</a:t>
            </a:r>
            <a:r>
              <a:rPr lang="zh-CN" altLang="en-US" b="1" dirty="0">
                <a:solidFill>
                  <a:srgbClr val="257F32"/>
                </a:solidFill>
              </a:rPr>
              <a:t>两类</a:t>
            </a:r>
            <a:r>
              <a:rPr lang="en-US" altLang="zh-CN" b="1" dirty="0">
                <a:solidFill>
                  <a:srgbClr val="257F32"/>
                </a:solidFill>
              </a:rPr>
              <a:t>:</a:t>
            </a:r>
            <a:r>
              <a:rPr lang="zh-CN" altLang="en-US" b="1" u="sng" dirty="0">
                <a:solidFill>
                  <a:srgbClr val="000000"/>
                </a:solidFill>
              </a:rPr>
              <a:t>编译时的多态</a:t>
            </a:r>
            <a:r>
              <a:rPr lang="zh-CN" altLang="en-US" b="1" dirty="0">
                <a:solidFill>
                  <a:srgbClr val="000000"/>
                </a:solidFill>
              </a:rPr>
              <a:t>和</a:t>
            </a:r>
            <a:r>
              <a:rPr lang="zh-CN" altLang="en-US" b="1" u="sng" dirty="0">
                <a:solidFill>
                  <a:srgbClr val="000000"/>
                </a:solidFill>
              </a:rPr>
              <a:t>运行时的多态</a:t>
            </a:r>
            <a:r>
              <a:rPr lang="zh-CN" altLang="en-US" b="1" dirty="0">
                <a:solidFill>
                  <a:srgbClr val="000000"/>
                </a:solidFill>
              </a:rPr>
              <a:t>。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457200" lvl="0" indent="-457200" algn="just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       </a:t>
            </a:r>
            <a:r>
              <a:rPr lang="zh-CN" altLang="en-US" b="1" dirty="0">
                <a:solidFill>
                  <a:srgbClr val="CC0000"/>
                </a:solidFill>
              </a:rPr>
              <a:t>编译时的多态</a:t>
            </a:r>
            <a:r>
              <a:rPr lang="en-US" altLang="zh-CN" b="1" dirty="0">
                <a:solidFill>
                  <a:srgbClr val="CC0000"/>
                </a:solidFill>
              </a:rPr>
              <a:t>: </a:t>
            </a:r>
            <a:r>
              <a:rPr lang="zh-CN" altLang="en-US" b="1" dirty="0">
                <a:solidFill>
                  <a:srgbClr val="000000"/>
                </a:solidFill>
              </a:rPr>
              <a:t>是通过</a:t>
            </a:r>
            <a:r>
              <a:rPr lang="zh-CN" altLang="en-US" b="1" u="sng" dirty="0">
                <a:solidFill>
                  <a:srgbClr val="000000"/>
                </a:solidFill>
              </a:rPr>
              <a:t>静态联编</a:t>
            </a:r>
            <a:r>
              <a:rPr lang="zh-CN" altLang="en-US" b="1" dirty="0">
                <a:solidFill>
                  <a:srgbClr val="000000"/>
                </a:solidFill>
              </a:rPr>
              <a:t>来实现的。编译时多态性主要是通过</a:t>
            </a:r>
            <a:r>
              <a:rPr lang="zh-CN" altLang="en-US" b="1" u="sng" dirty="0">
                <a:solidFill>
                  <a:srgbClr val="6600CC"/>
                </a:solidFill>
              </a:rPr>
              <a:t>函数重载</a:t>
            </a:r>
            <a:r>
              <a:rPr lang="zh-CN" altLang="en-US" b="1" dirty="0">
                <a:solidFill>
                  <a:srgbClr val="000000"/>
                </a:solidFill>
              </a:rPr>
              <a:t>和</a:t>
            </a:r>
            <a:r>
              <a:rPr lang="zh-CN" altLang="en-US" b="1" u="sng" dirty="0">
                <a:solidFill>
                  <a:srgbClr val="6600CC"/>
                </a:solidFill>
              </a:rPr>
              <a:t>运算符重载</a:t>
            </a:r>
            <a:r>
              <a:rPr lang="zh-CN" altLang="en-US" b="1" dirty="0">
                <a:solidFill>
                  <a:srgbClr val="000000"/>
                </a:solidFill>
              </a:rPr>
              <a:t>实现的。</a:t>
            </a:r>
            <a:endParaRPr lang="zh-CN" altLang="en-US" b="1" dirty="0">
              <a:solidFill>
                <a:srgbClr val="000000"/>
              </a:solidFill>
            </a:endParaRPr>
          </a:p>
          <a:p>
            <a:pPr marL="457200" lvl="0" indent="-457200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            </a:t>
            </a:r>
            <a:r>
              <a:rPr lang="zh-CN" altLang="en-US" b="1" dirty="0">
                <a:solidFill>
                  <a:srgbClr val="CC0000"/>
                </a:solidFill>
              </a:rPr>
              <a:t>运行时的多态</a:t>
            </a:r>
            <a:r>
              <a:rPr lang="en-US" altLang="zh-CN" b="1" dirty="0">
                <a:solidFill>
                  <a:srgbClr val="CC0000"/>
                </a:solidFill>
              </a:rPr>
              <a:t>: </a:t>
            </a:r>
            <a:r>
              <a:rPr lang="zh-CN" altLang="en-US" b="1" dirty="0">
                <a:solidFill>
                  <a:srgbClr val="000000"/>
                </a:solidFill>
              </a:rPr>
              <a:t>是用</a:t>
            </a:r>
            <a:r>
              <a:rPr lang="zh-CN" altLang="en-US" b="1" u="sng" dirty="0">
                <a:solidFill>
                  <a:srgbClr val="000000"/>
                </a:solidFill>
              </a:rPr>
              <a:t>动态联编</a:t>
            </a:r>
            <a:r>
              <a:rPr lang="zh-CN" altLang="en-US" b="1" dirty="0">
                <a:solidFill>
                  <a:srgbClr val="000000"/>
                </a:solidFill>
              </a:rPr>
              <a:t>实现的。运行时多态性主要是通过</a:t>
            </a:r>
            <a:r>
              <a:rPr lang="zh-CN" altLang="en-US" b="1" u="sng" dirty="0">
                <a:solidFill>
                  <a:srgbClr val="6600CC"/>
                </a:solidFill>
              </a:rPr>
              <a:t>虚函数</a:t>
            </a:r>
            <a:r>
              <a:rPr lang="zh-CN" altLang="en-US" b="1" dirty="0">
                <a:solidFill>
                  <a:srgbClr val="000000"/>
                </a:solidFill>
              </a:rPr>
              <a:t>来实现的。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2663" y="765175"/>
            <a:ext cx="10652125" cy="59039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通常，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C++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不允许将一种类型的地址赋给另一种类型的指针，也不允许一种类型的引用指向另一种类型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但是，指向基类对象的指针可以指向派生类对象，基类对象的引用也可以称为派生类对象的引用，而不必进行显式类型转换。例如，假设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的派生类，下面的操作是允许的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 a1,</a:t>
            </a:r>
            <a:r>
              <a:rPr lang="en-US" altLang="zh-CN" noProof="0" dirty="0">
                <a:ln>
                  <a:noFill/>
                </a:ln>
                <a:effectLst/>
                <a:uLnTx/>
                <a:uFillTx/>
                <a:sym typeface="+mn-ea"/>
              </a:rPr>
              <a:t>*p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B b1;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p=&amp;a1;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p=&amp;b1;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A &amp;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refb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=b1;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kumimoji="1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982663" y="847725"/>
            <a:ext cx="10945812" cy="5821363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dirty="0"/>
              <a:t>在程序运行时，被定义为指向父类对象的指针，也可以指向子类对象。</a:t>
            </a:r>
            <a:endParaRPr lang="en-US" altLang="zh-CN" dirty="0"/>
          </a:p>
          <a:p>
            <a:r>
              <a:rPr lang="zh-CN" altLang="en-US" dirty="0"/>
              <a:t>子类继承并重新定义父类的成员函数，如果指针可根据指向的对象类型的不同，来确定调用成员函数在父类的定义还是子类的定义，称之为运行时的多态性。</a:t>
            </a:r>
            <a:endParaRPr lang="en-US" altLang="zh-CN" dirty="0"/>
          </a:p>
          <a:p>
            <a:r>
              <a:rPr lang="zh-CN" altLang="en-US" dirty="0"/>
              <a:t>运行时的多态性通过成员函数的</a:t>
            </a:r>
            <a:r>
              <a:rPr lang="zh-CN" altLang="en-US" dirty="0">
                <a:solidFill>
                  <a:srgbClr val="CC0000"/>
                </a:solidFill>
              </a:rPr>
              <a:t>覆盖</a:t>
            </a:r>
            <a:r>
              <a:rPr lang="zh-CN" altLang="en-US" dirty="0"/>
              <a:t>机制来实现，</a:t>
            </a:r>
            <a:r>
              <a:rPr lang="zh-CN" altLang="en-US" b="1" dirty="0">
                <a:solidFill>
                  <a:srgbClr val="CC0000"/>
                </a:solidFill>
              </a:rPr>
              <a:t>覆盖</a:t>
            </a:r>
            <a:r>
              <a:rPr lang="zh-CN" altLang="en-US" b="1" dirty="0"/>
              <a:t>是指派生类中存在重新定义基类的函数，其</a:t>
            </a:r>
            <a:r>
              <a:rPr lang="zh-CN" altLang="en-US" b="1" dirty="0">
                <a:solidFill>
                  <a:srgbClr val="CC0000"/>
                </a:solidFill>
              </a:rPr>
              <a:t>函数名、参数表、返回值类型必须同父类中相应的函数严格一致</a:t>
            </a:r>
            <a:r>
              <a:rPr lang="zh-CN" altLang="en-US" b="1" dirty="0"/>
              <a:t>，当基类指针指向派生类对象，调用该同名函数时会自动调用派生类中的覆盖版本，而不是基类中的被覆盖函数版本。</a:t>
            </a:r>
            <a:endParaRPr lang="en-US" altLang="zh-CN" b="1" dirty="0"/>
          </a:p>
          <a:p>
            <a:r>
              <a:rPr lang="zh-CN" altLang="en-US" b="1" dirty="0"/>
              <a:t>覆盖时，基类的成员函数需申明为</a:t>
            </a:r>
            <a:r>
              <a:rPr lang="zh-CN" altLang="en-US" b="1" dirty="0">
                <a:solidFill>
                  <a:srgbClr val="CC0000"/>
                </a:solidFill>
              </a:rPr>
              <a:t>虚函数</a:t>
            </a:r>
            <a:r>
              <a:rPr lang="zh-CN" altLang="en-US" b="1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055688" y="485775"/>
            <a:ext cx="777240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>
                <a:ea typeface="黑体" panose="02010609060101010101" pitchFamily="49" charset="-122"/>
              </a:rPr>
              <a:t>9.2  </a:t>
            </a:r>
            <a:r>
              <a:rPr lang="zh-CN" altLang="en-US" sz="4000" dirty="0">
                <a:ea typeface="黑体" panose="02010609060101010101" pitchFamily="49" charset="-122"/>
              </a:rPr>
              <a:t>虚函数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695325" y="1628775"/>
            <a:ext cx="10729913" cy="4537075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定义虚函数的方法如下</a:t>
            </a:r>
            <a:r>
              <a:rPr lang="en-US" altLang="zh-CN" b="1" dirty="0">
                <a:solidFill>
                  <a:srgbClr val="000000"/>
                </a:solidFill>
              </a:rPr>
              <a:t>:</a:t>
            </a:r>
            <a:endParaRPr lang="en-US" altLang="zh-CN" b="1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algn="just" eaLnBrk="1" hangingPunct="1">
              <a:buNone/>
            </a:pPr>
            <a:r>
              <a:rPr lang="en-US" altLang="zh-CN" b="1" dirty="0">
                <a:solidFill>
                  <a:srgbClr val="CC0000"/>
                </a:solidFill>
              </a:rPr>
              <a:t>virtual </a:t>
            </a:r>
            <a:r>
              <a:rPr lang="zh-CN" altLang="en-US" b="1" dirty="0">
                <a:solidFill>
                  <a:srgbClr val="CC0000"/>
                </a:solidFill>
              </a:rPr>
              <a:t>函数类型 函数名</a:t>
            </a:r>
            <a:r>
              <a:rPr lang="en-US" altLang="zh-CN" b="1" dirty="0">
                <a:solidFill>
                  <a:srgbClr val="CC0000"/>
                </a:solidFill>
              </a:rPr>
              <a:t>(</a:t>
            </a:r>
            <a:r>
              <a:rPr lang="zh-CN" altLang="en-US" b="1" dirty="0">
                <a:solidFill>
                  <a:srgbClr val="CC0000"/>
                </a:solidFill>
              </a:rPr>
              <a:t>形参表</a:t>
            </a:r>
            <a:r>
              <a:rPr lang="en-US" altLang="zh-CN" b="1" dirty="0">
                <a:solidFill>
                  <a:srgbClr val="CC0000"/>
                </a:solidFill>
              </a:rPr>
              <a:t>)</a:t>
            </a:r>
            <a:endParaRPr lang="en-US" altLang="zh-CN" b="1" dirty="0">
              <a:solidFill>
                <a:srgbClr val="CC0000"/>
              </a:solidFill>
            </a:endParaRPr>
          </a:p>
          <a:p>
            <a:pPr algn="just" eaLnBrk="1" hangingPunct="1">
              <a:buNone/>
            </a:pPr>
            <a:r>
              <a:rPr lang="en-US" altLang="zh-CN" b="1" dirty="0">
                <a:solidFill>
                  <a:srgbClr val="CC0000"/>
                </a:solidFill>
              </a:rPr>
              <a:t>{</a:t>
            </a:r>
            <a:endParaRPr lang="en-US" altLang="zh-CN" b="1" dirty="0">
              <a:solidFill>
                <a:srgbClr val="CC0000"/>
              </a:solidFill>
            </a:endParaRPr>
          </a:p>
          <a:p>
            <a:pPr algn="just" eaLnBrk="1" hangingPunct="1">
              <a:buNone/>
            </a:pPr>
            <a:r>
              <a:rPr lang="en-US" altLang="zh-CN" b="1" dirty="0">
                <a:solidFill>
                  <a:srgbClr val="CC0000"/>
                </a:solidFill>
              </a:rPr>
              <a:t>       </a:t>
            </a:r>
            <a:r>
              <a:rPr lang="en-US" altLang="zh-CN" b="1" dirty="0">
                <a:solidFill>
                  <a:srgbClr val="257F32"/>
                </a:solidFill>
              </a:rPr>
              <a:t>//  </a:t>
            </a:r>
            <a:r>
              <a:rPr lang="zh-CN" altLang="en-US" b="1" dirty="0">
                <a:solidFill>
                  <a:srgbClr val="257F32"/>
                </a:solidFill>
              </a:rPr>
              <a:t>函数体</a:t>
            </a:r>
            <a:endParaRPr lang="zh-CN" altLang="en-US" b="1" dirty="0">
              <a:solidFill>
                <a:srgbClr val="257F32"/>
              </a:solidFill>
            </a:endParaRPr>
          </a:p>
          <a:p>
            <a:pPr eaLnBrk="1" hangingPunct="1">
              <a:buNone/>
            </a:pPr>
            <a:r>
              <a:rPr lang="zh-CN" altLang="en-US" b="1" dirty="0">
                <a:solidFill>
                  <a:srgbClr val="CC0000"/>
                </a:solidFill>
              </a:rPr>
              <a:t> </a:t>
            </a:r>
            <a:r>
              <a:rPr lang="en-US" altLang="zh-CN" b="1" dirty="0">
                <a:solidFill>
                  <a:srgbClr val="CC0000"/>
                </a:solidFill>
              </a:rPr>
              <a:t>}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/>
          <p:nvPr/>
        </p:nvSpPr>
        <p:spPr>
          <a:xfrm>
            <a:off x="479425" y="-99695"/>
            <a:ext cx="11520488" cy="75393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</a:rPr>
              <a:t>9.0 </a:t>
            </a:r>
            <a:r>
              <a:rPr lang="zh-CN" altLang="en-US" sz="2800" b="1" dirty="0">
                <a:solidFill>
                  <a:srgbClr val="000000"/>
                </a:solidFill>
              </a:rPr>
              <a:t>虚函数的引例。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#include&lt;iostream&gt;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using namespace std;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class A{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</a:t>
            </a:r>
            <a:r>
              <a:rPr lang="en-US" altLang="zh-CN" sz="2400" b="1" dirty="0">
                <a:solidFill>
                  <a:srgbClr val="CC0000"/>
                </a:solidFill>
              </a:rPr>
              <a:t>virtual </a:t>
            </a:r>
            <a:r>
              <a:rPr lang="en-US" altLang="zh-CN" sz="2400" b="1" dirty="0">
                <a:solidFill>
                  <a:srgbClr val="000000"/>
                </a:solidFill>
              </a:rPr>
              <a:t>void show(){ cout&lt;&lt;"A"; }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        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class B:public A {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public: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void show() { cout&lt;&lt;"B"; }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6600CC"/>
                </a:solidFill>
              </a:rPr>
              <a:t>int main()</a:t>
            </a:r>
            <a:endParaRPr lang="en-US" altLang="zh-CN" sz="2400" b="1" dirty="0">
              <a:solidFill>
                <a:srgbClr val="6600CC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{      A a,*pc;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B b;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pc=&amp;a; pc-&gt;show();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pc=&amp;b; pc-&gt;show();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b.show();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        return 0;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26670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} 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3315" name="Rectangle 3"/>
          <p:cNvSpPr/>
          <p:nvPr/>
        </p:nvSpPr>
        <p:spPr>
          <a:xfrm>
            <a:off x="7239000" y="3505200"/>
            <a:ext cx="2895600" cy="1905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7430" indent="-4559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3703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7132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</a:rPr>
              <a:t>运行结果</a:t>
            </a:r>
            <a:r>
              <a:rPr lang="en-US" altLang="zh-CN" sz="2800" b="1" dirty="0">
                <a:solidFill>
                  <a:srgbClr val="CC0000"/>
                </a:solidFill>
              </a:rPr>
              <a:t>: </a:t>
            </a:r>
            <a:endParaRPr lang="en-US" altLang="zh-CN" sz="2800" b="1" dirty="0">
              <a:solidFill>
                <a:srgbClr val="CC0000"/>
              </a:solidFill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rgbClr val="CC0000"/>
              </a:solidFill>
            </a:endParaRPr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CC0000"/>
                </a:solidFill>
              </a:rPr>
              <a:t>AB</a:t>
            </a:r>
            <a:endParaRPr lang="en-US" altLang="zh-CN" sz="2800" b="1" dirty="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5306512-99da-458b-9cba-766562c12cc4"/>
  <p:tag name="COMMONDATA" val="eyJoZGlkIjoiZGI4ODdkMzkwNjFiZDhiNTFlYjc2YzJiNmJkMGI5NDUifQ=="/>
</p:tagLst>
</file>

<file path=ppt/theme/theme1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0</TotalTime>
  <Words>6944</Words>
  <Application>WPS 演示</Application>
  <PresentationFormat>宽屏</PresentationFormat>
  <Paragraphs>370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Arial</vt:lpstr>
      <vt:lpstr>宋体</vt:lpstr>
      <vt:lpstr>Wingdings</vt:lpstr>
      <vt:lpstr>Times New Roman</vt:lpstr>
      <vt:lpstr>等线</vt:lpstr>
      <vt:lpstr>黑体</vt:lpstr>
      <vt:lpstr>Courier New</vt:lpstr>
      <vt:lpstr>微软雅黑</vt:lpstr>
      <vt:lpstr>Arial Unicode MS</vt:lpstr>
      <vt:lpstr>Nature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韶关学院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  多态性与虚函数 </dc:title>
  <dc:creator>程细柱</dc:creator>
  <cp:lastModifiedBy>Administrator</cp:lastModifiedBy>
  <cp:revision>150</cp:revision>
  <dcterms:created xsi:type="dcterms:W3CDTF">2005-03-20T08:00:40Z</dcterms:created>
  <dcterms:modified xsi:type="dcterms:W3CDTF">2023-06-05T07:32:45Z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AD99B3D7D92742E8BE509343317C161E_12</vt:lpwstr>
  </property>
  <property fmtid="{D5CDD505-2E9C-101B-9397-08002B2CF9AE}" pid="3" name="KSOProductBuildVer">
    <vt:lpwstr>2052-11.1.0.14309</vt:lpwstr>
  </property>
</Properties>
</file>