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92" r:id="rId10"/>
    <p:sldId id="267" r:id="rId11"/>
    <p:sldId id="268" r:id="rId12"/>
    <p:sldId id="269" r:id="rId13"/>
    <p:sldId id="270" r:id="rId14"/>
    <p:sldId id="293" r:id="rId15"/>
    <p:sldId id="271" r:id="rId16"/>
    <p:sldId id="272" r:id="rId17"/>
    <p:sldId id="273" r:id="rId18"/>
    <p:sldId id="294" r:id="rId19"/>
    <p:sldId id="274" r:id="rId20"/>
    <p:sldId id="275" r:id="rId21"/>
    <p:sldId id="276" r:id="rId22"/>
    <p:sldId id="299" r:id="rId23"/>
    <p:sldId id="300" r:id="rId24"/>
    <p:sldId id="277" r:id="rId25"/>
    <p:sldId id="295" r:id="rId26"/>
    <p:sldId id="278" r:id="rId27"/>
    <p:sldId id="302" r:id="rId28"/>
    <p:sldId id="279" r:id="rId29"/>
    <p:sldId id="280" r:id="rId30"/>
    <p:sldId id="281" r:id="rId31"/>
    <p:sldId id="283" r:id="rId32"/>
    <p:sldId id="296" r:id="rId33"/>
    <p:sldId id="297" r:id="rId34"/>
    <p:sldId id="298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DACBA-8936-4A10-B9BE-8B04B2D9183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DD70D-F8C0-4B1F-AF1F-916973985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27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DD70D-F8C0-4B1F-AF1F-916973985B8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56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6AA7-DD34-41AC-B715-ACCA7A911182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B5B5-C4FC-4FE1-9119-2F25AC0473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6AA7-DD34-41AC-B715-ACCA7A911182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B5B5-C4FC-4FE1-9119-2F25AC0473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6AA7-DD34-41AC-B715-ACCA7A911182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B5B5-C4FC-4FE1-9119-2F25AC0473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6AA7-DD34-41AC-B715-ACCA7A911182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B5B5-C4FC-4FE1-9119-2F25AC0473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6AA7-DD34-41AC-B715-ACCA7A911182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B5B5-C4FC-4FE1-9119-2F25AC0473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6AA7-DD34-41AC-B715-ACCA7A911182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B5B5-C4FC-4FE1-9119-2F25AC0473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6AA7-DD34-41AC-B715-ACCA7A911182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B5B5-C4FC-4FE1-9119-2F25AC0473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6AA7-DD34-41AC-B715-ACCA7A911182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B5B5-C4FC-4FE1-9119-2F25AC0473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6AA7-DD34-41AC-B715-ACCA7A911182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B5B5-C4FC-4FE1-9119-2F25AC0473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6AA7-DD34-41AC-B715-ACCA7A911182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B5B5-C4FC-4FE1-9119-2F25AC0473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6AA7-DD34-41AC-B715-ACCA7A911182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B5B5-C4FC-4FE1-9119-2F25AC0473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76AA7-DD34-41AC-B715-ACCA7A911182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AB5B5-C4FC-4FE1-9119-2F25AC0473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c.biancheng.net/ref/si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0d294k5z.aspx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2</a:t>
            </a:r>
            <a:r>
              <a:rPr lang="zh-CN" altLang="en-US" sz="4000" dirty="0"/>
              <a:t>章 数据类型、运算符与表达式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36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2CF00-4E04-4309-AFF4-AD1EAB90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浮点型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FEFB12-401C-4F02-AE9E-EC9DCA4BDF8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565" y="2350645"/>
            <a:ext cx="4386199" cy="14366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EC9B6A0-2253-49AA-B6E5-017B363043A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564" y="3960119"/>
            <a:ext cx="5933927" cy="23092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244561-1B2A-45A3-909B-3FD06D71C20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11646" y="4100400"/>
            <a:ext cx="2565790" cy="21067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342EF7-9A25-4491-85EA-46F1DED8EE4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50864" y="2350645"/>
            <a:ext cx="4246600" cy="137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9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90D07-DF24-4A23-AF60-4ED8AAAB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552" y="476672"/>
            <a:ext cx="4032448" cy="11430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浮点型的精度问题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C4B8B9-33EF-4AA6-9DA6-D73A2B20D8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356" y="430481"/>
            <a:ext cx="5092666" cy="47547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5779C2-A18C-4993-9988-106C6DB3D99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0751" y="5464360"/>
            <a:ext cx="5834732" cy="113903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8EB8949-C99E-4D1D-A182-AECADEAA9A94}"/>
              </a:ext>
            </a:extLst>
          </p:cNvPr>
          <p:cNvSpPr txBox="1"/>
          <p:nvPr/>
        </p:nvSpPr>
        <p:spPr>
          <a:xfrm>
            <a:off x="5436097" y="1665863"/>
            <a:ext cx="3672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设置浮点数据的输出格式，</a:t>
            </a:r>
            <a:endParaRPr lang="en-US" altLang="zh-CN" dirty="0"/>
          </a:p>
          <a:p>
            <a:r>
              <a:rPr lang="zh-CN" altLang="en-US" dirty="0"/>
              <a:t> 默认按浮点格式输出，小数点后面最多</a:t>
            </a:r>
            <a:r>
              <a:rPr lang="en-US" altLang="zh-CN" dirty="0"/>
              <a:t>6</a:t>
            </a:r>
            <a:r>
              <a:rPr lang="zh-CN" altLang="en-US" dirty="0"/>
              <a:t>位输出。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endParaRPr lang="en-US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setprecision</a:t>
            </a:r>
            <a:r>
              <a:rPr lang="en-US" altLang="zh-CN" dirty="0"/>
              <a:t>(n)</a:t>
            </a:r>
          </a:p>
          <a:p>
            <a:r>
              <a:rPr lang="zh-CN" altLang="en-US" dirty="0"/>
              <a:t>设置输出</a:t>
            </a:r>
            <a:r>
              <a:rPr lang="en-US" altLang="zh-CN" dirty="0"/>
              <a:t>n</a:t>
            </a:r>
            <a:r>
              <a:rPr lang="zh-CN" altLang="en-US" dirty="0"/>
              <a:t>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AC3DEB-DA9C-65F0-5C23-4046AE441DB4}"/>
              </a:ext>
            </a:extLst>
          </p:cNvPr>
          <p:cNvSpPr/>
          <p:nvPr/>
        </p:nvSpPr>
        <p:spPr>
          <a:xfrm>
            <a:off x="539552" y="1772816"/>
            <a:ext cx="4680520" cy="125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10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99592" y="620688"/>
            <a:ext cx="7772400" cy="1362075"/>
          </a:xfrm>
        </p:spPr>
        <p:txBody>
          <a:bodyPr/>
          <a:lstStyle/>
          <a:p>
            <a:r>
              <a:rPr lang="zh-CN" altLang="en-US" dirty="0"/>
              <a:t>变量和常量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915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1" y="1700808"/>
            <a:ext cx="5325035" cy="4517877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所有变量必须</a:t>
            </a:r>
            <a:r>
              <a:rPr lang="zh-CN" altLang="en-US" dirty="0">
                <a:solidFill>
                  <a:schemeClr val="accent2"/>
                </a:solidFill>
              </a:rPr>
              <a:t>先</a:t>
            </a:r>
            <a:r>
              <a:rPr lang="zh-CN" altLang="en-US" dirty="0"/>
              <a:t>定义</a:t>
            </a:r>
            <a:r>
              <a:rPr lang="zh-CN" altLang="en-US" dirty="0">
                <a:solidFill>
                  <a:schemeClr val="accent2"/>
                </a:solidFill>
              </a:rPr>
              <a:t>后</a:t>
            </a:r>
            <a:r>
              <a:rPr lang="zh-CN" altLang="en-US" dirty="0"/>
              <a:t>使用；</a:t>
            </a:r>
            <a:endParaRPr lang="en-US" altLang="zh-CN" dirty="0"/>
          </a:p>
          <a:p>
            <a:r>
              <a:rPr lang="zh-CN" altLang="en-US" dirty="0"/>
              <a:t>可以在同一行定义多个变量，用逗号隔开。变量的定义形式：  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数据类型   变量名</a:t>
            </a:r>
            <a:r>
              <a:rPr lang="en-US" altLang="zh-CN" dirty="0">
                <a:solidFill>
                  <a:schemeClr val="accent2"/>
                </a:solidFill>
              </a:rPr>
              <a:t>1,</a:t>
            </a:r>
            <a:r>
              <a:rPr lang="zh-CN" altLang="en-US" dirty="0">
                <a:solidFill>
                  <a:schemeClr val="accent2"/>
                </a:solidFill>
              </a:rPr>
              <a:t>变量名</a:t>
            </a:r>
            <a:r>
              <a:rPr lang="en-US" altLang="zh-CN" dirty="0">
                <a:solidFill>
                  <a:schemeClr val="accent2"/>
                </a:solidFill>
              </a:rPr>
              <a:t>2,…,</a:t>
            </a:r>
            <a:r>
              <a:rPr lang="zh-CN" altLang="en-US" dirty="0">
                <a:solidFill>
                  <a:schemeClr val="accent2"/>
                </a:solidFill>
              </a:rPr>
              <a:t>变量名</a:t>
            </a:r>
            <a:r>
              <a:rPr lang="en-US" altLang="zh-CN" dirty="0">
                <a:solidFill>
                  <a:schemeClr val="accent2"/>
                </a:solidFill>
              </a:rPr>
              <a:t>n;</a:t>
            </a:r>
          </a:p>
          <a:p>
            <a:r>
              <a:rPr lang="zh-CN" altLang="en-US" dirty="0"/>
              <a:t>在定义变量的同时指定变量的值，称为变量的初始化，可以有四种形式：</a:t>
            </a:r>
            <a:endParaRPr lang="en-US" altLang="zh-CN" dirty="0"/>
          </a:p>
          <a:p>
            <a:pPr lvl="1"/>
            <a:r>
              <a:rPr lang="zh-CN" altLang="en-US" dirty="0"/>
              <a:t>形式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accent2"/>
                </a:solidFill>
              </a:rPr>
              <a:t>数据类型    变量名</a:t>
            </a:r>
            <a:r>
              <a:rPr lang="en-US" altLang="zh-CN" dirty="0">
                <a:solidFill>
                  <a:schemeClr val="accent2"/>
                </a:solidFill>
              </a:rPr>
              <a:t>=</a:t>
            </a:r>
            <a:r>
              <a:rPr lang="zh-CN" altLang="en-US" dirty="0">
                <a:solidFill>
                  <a:schemeClr val="accent2"/>
                </a:solidFill>
              </a:rPr>
              <a:t>表达式</a:t>
            </a:r>
            <a:r>
              <a:rPr lang="en-US" altLang="zh-CN" dirty="0">
                <a:solidFill>
                  <a:schemeClr val="accent2"/>
                </a:solidFill>
              </a:rPr>
              <a:t>;</a:t>
            </a:r>
          </a:p>
          <a:p>
            <a:pPr lvl="1"/>
            <a:r>
              <a:rPr lang="zh-CN" altLang="en-US" dirty="0"/>
              <a:t>形式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accent2"/>
                </a:solidFill>
              </a:rPr>
              <a:t>数据类型    变量名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zh-CN" altLang="en-US" dirty="0">
                <a:solidFill>
                  <a:schemeClr val="accent2"/>
                </a:solidFill>
              </a:rPr>
              <a:t>表达式</a:t>
            </a:r>
            <a:r>
              <a:rPr lang="en-US" altLang="zh-CN" dirty="0">
                <a:solidFill>
                  <a:schemeClr val="accent2"/>
                </a:solidFill>
              </a:rPr>
              <a:t>);</a:t>
            </a:r>
          </a:p>
          <a:p>
            <a:pPr lvl="1"/>
            <a:r>
              <a:rPr lang="zh-CN" altLang="en-US" dirty="0"/>
              <a:t>形式</a:t>
            </a:r>
            <a:r>
              <a:rPr lang="en-US" altLang="zh-CN" dirty="0"/>
              <a:t>3</a:t>
            </a:r>
            <a:r>
              <a:rPr lang="zh-CN" altLang="en-US" dirty="0"/>
              <a:t>（</a:t>
            </a:r>
            <a:r>
              <a:rPr lang="en-US" altLang="zh-CN" dirty="0"/>
              <a:t>C++ 11</a:t>
            </a:r>
            <a:r>
              <a:rPr lang="zh-CN" altLang="en-US" dirty="0"/>
              <a:t>）：</a:t>
            </a:r>
            <a:r>
              <a:rPr lang="zh-CN" altLang="en-US" dirty="0">
                <a:solidFill>
                  <a:schemeClr val="accent2"/>
                </a:solidFill>
              </a:rPr>
              <a:t>数据类型    变量名</a:t>
            </a:r>
            <a:r>
              <a:rPr lang="en-US" altLang="zh-CN" dirty="0">
                <a:solidFill>
                  <a:schemeClr val="accent2"/>
                </a:solidFill>
              </a:rPr>
              <a:t>={</a:t>
            </a:r>
            <a:r>
              <a:rPr lang="zh-CN" altLang="en-US" dirty="0">
                <a:solidFill>
                  <a:schemeClr val="accent2"/>
                </a:solidFill>
              </a:rPr>
              <a:t>表达式</a:t>
            </a:r>
            <a:r>
              <a:rPr lang="en-US" altLang="zh-CN" dirty="0">
                <a:solidFill>
                  <a:schemeClr val="accent2"/>
                </a:solidFill>
              </a:rPr>
              <a:t>};</a:t>
            </a:r>
          </a:p>
          <a:p>
            <a:pPr lvl="1"/>
            <a:r>
              <a:rPr lang="zh-CN" altLang="en-US" sz="2100" dirty="0"/>
              <a:t>形式</a:t>
            </a:r>
            <a:r>
              <a:rPr lang="en-US" altLang="zh-CN" sz="2100" dirty="0"/>
              <a:t>4</a:t>
            </a:r>
            <a:r>
              <a:rPr lang="zh-CN" altLang="en-US" sz="2100" dirty="0"/>
              <a:t>（</a:t>
            </a:r>
            <a:r>
              <a:rPr lang="en-US" altLang="zh-CN" sz="2100" dirty="0"/>
              <a:t>C++ 11</a:t>
            </a:r>
            <a:r>
              <a:rPr lang="zh-CN" altLang="en-US" sz="2100" dirty="0"/>
              <a:t>）：</a:t>
            </a:r>
            <a:r>
              <a:rPr lang="zh-CN" altLang="en-US" dirty="0">
                <a:solidFill>
                  <a:schemeClr val="accent2"/>
                </a:solidFill>
              </a:rPr>
              <a:t>数据类型    变量名</a:t>
            </a:r>
            <a:r>
              <a:rPr lang="en-US" altLang="zh-CN" dirty="0">
                <a:solidFill>
                  <a:schemeClr val="accent2"/>
                </a:solidFill>
              </a:rPr>
              <a:t>{</a:t>
            </a:r>
            <a:r>
              <a:rPr lang="zh-CN" altLang="en-US" dirty="0">
                <a:solidFill>
                  <a:schemeClr val="accent2"/>
                </a:solidFill>
              </a:rPr>
              <a:t>表达式</a:t>
            </a:r>
            <a:r>
              <a:rPr lang="en-US" altLang="zh-CN" dirty="0">
                <a:solidFill>
                  <a:schemeClr val="accent2"/>
                </a:solidFill>
              </a:rPr>
              <a:t>};</a:t>
            </a:r>
          </a:p>
          <a:p>
            <a:r>
              <a:rPr lang="zh-CN" altLang="en-US" dirty="0"/>
              <a:t>变量的引用：</a:t>
            </a:r>
            <a:r>
              <a:rPr lang="en-US" altLang="zh-CN" dirty="0"/>
              <a:t>C++</a:t>
            </a:r>
            <a:r>
              <a:rPr lang="zh-CN" altLang="en-US" dirty="0"/>
              <a:t>允许为变量定义别名，称为“引用”，形式为：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数据类型 </a:t>
            </a:r>
            <a:r>
              <a:rPr lang="en-US" altLang="zh-CN" dirty="0">
                <a:solidFill>
                  <a:schemeClr val="accent2"/>
                </a:solidFill>
              </a:rPr>
              <a:t>&amp;</a:t>
            </a:r>
            <a:r>
              <a:rPr lang="zh-CN" altLang="en-US" dirty="0">
                <a:solidFill>
                  <a:schemeClr val="accent2"/>
                </a:solidFill>
              </a:rPr>
              <a:t>引用名</a:t>
            </a:r>
            <a:r>
              <a:rPr lang="en-US" altLang="zh-CN" dirty="0">
                <a:solidFill>
                  <a:schemeClr val="accent2"/>
                </a:solidFill>
              </a:rPr>
              <a:t>=</a:t>
            </a:r>
            <a:r>
              <a:rPr lang="zh-CN" altLang="en-US" dirty="0">
                <a:solidFill>
                  <a:schemeClr val="accent2"/>
                </a:solidFill>
              </a:rPr>
              <a:t>已定义的变量名</a:t>
            </a:r>
            <a:r>
              <a:rPr lang="en-US" altLang="zh-CN" dirty="0">
                <a:solidFill>
                  <a:schemeClr val="accent2"/>
                </a:solidFill>
              </a:rPr>
              <a:t>;</a:t>
            </a:r>
          </a:p>
          <a:p>
            <a:pPr lvl="1"/>
            <a:r>
              <a:rPr lang="zh-CN" altLang="en-US" dirty="0"/>
              <a:t>引用名（又称为引用变量）和原变量占用</a:t>
            </a:r>
            <a:r>
              <a:rPr lang="zh-CN" altLang="en-US" dirty="0">
                <a:solidFill>
                  <a:schemeClr val="accent2"/>
                </a:solidFill>
              </a:rPr>
              <a:t>同一个</a:t>
            </a:r>
            <a:r>
              <a:rPr lang="zh-CN" altLang="en-US" dirty="0"/>
              <a:t>内存地址。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46258" y="3314574"/>
            <a:ext cx="1865780" cy="21571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k=35,n(0);</a:t>
            </a:r>
          </a:p>
          <a:p>
            <a:r>
              <a:rPr lang="en-US" altLang="zh-CN" dirty="0"/>
              <a:t>char a=‘</a:t>
            </a:r>
            <a:r>
              <a:rPr lang="en-US" altLang="zh-CN" dirty="0" err="1"/>
              <a:t>a’,b</a:t>
            </a:r>
            <a:r>
              <a:rPr lang="en-US" altLang="zh-CN" dirty="0"/>
              <a:t>=‘b’;</a:t>
            </a:r>
          </a:p>
          <a:p>
            <a:r>
              <a:rPr lang="en-US" altLang="zh-CN" dirty="0"/>
              <a:t>double xx={3.0*2.2};</a:t>
            </a:r>
          </a:p>
          <a:p>
            <a:r>
              <a:rPr lang="en-US" altLang="zh-CN" dirty="0"/>
              <a:t>double </a:t>
            </a:r>
            <a:r>
              <a:rPr lang="en-US" altLang="zh-CN" dirty="0" err="1"/>
              <a:t>xy</a:t>
            </a:r>
            <a:r>
              <a:rPr lang="en-US" altLang="zh-CN" dirty="0"/>
              <a:t>{3.0*2.2};</a:t>
            </a:r>
          </a:p>
          <a:p>
            <a:r>
              <a:rPr lang="en-US" altLang="zh-CN" dirty="0"/>
              <a:t>double </a:t>
            </a:r>
            <a:r>
              <a:rPr lang="en-US" altLang="zh-CN" dirty="0" err="1"/>
              <a:t>xyz</a:t>
            </a:r>
            <a:r>
              <a:rPr lang="en-US" altLang="zh-CN" dirty="0"/>
              <a:t>{};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21EDA03-E6DA-4551-B2A3-23EEDC775E42}"/>
              </a:ext>
            </a:extLst>
          </p:cNvPr>
          <p:cNvGrpSpPr/>
          <p:nvPr/>
        </p:nvGrpSpPr>
        <p:grpSpPr>
          <a:xfrm>
            <a:off x="6146258" y="1622389"/>
            <a:ext cx="1865780" cy="1331084"/>
            <a:chOff x="8283388" y="2156666"/>
            <a:chExt cx="2487706" cy="1331084"/>
          </a:xfrm>
        </p:grpSpPr>
        <p:sp>
          <p:nvSpPr>
            <p:cNvPr id="5" name="文本框 4"/>
            <p:cNvSpPr txBox="1"/>
            <p:nvPr/>
          </p:nvSpPr>
          <p:spPr>
            <a:xfrm>
              <a:off x="8283388" y="2438644"/>
              <a:ext cx="2487706" cy="10491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lIns="180000" tIns="108000" rIns="180000" bIns="108000" rtlCol="0">
              <a:spAutoFit/>
            </a:bodyPr>
            <a:lstStyle/>
            <a:p>
              <a:r>
                <a:rPr lang="en-US" altLang="zh-CN" dirty="0"/>
                <a:t>char c1,c2;</a:t>
              </a:r>
            </a:p>
            <a:p>
              <a:r>
                <a:rPr lang="en-US" altLang="zh-CN" dirty="0" err="1"/>
                <a:t>int</a:t>
              </a:r>
              <a:r>
                <a:rPr lang="en-US" altLang="zh-CN" dirty="0"/>
                <a:t> </a:t>
              </a:r>
              <a:r>
                <a:rPr lang="en-US" altLang="zh-CN" dirty="0" err="1"/>
                <a:t>j,k,age</a:t>
              </a:r>
              <a:r>
                <a:rPr lang="en-US" altLang="zh-CN" dirty="0"/>
                <a:t>;</a:t>
              </a:r>
            </a:p>
            <a:p>
              <a:r>
                <a:rPr lang="en-US" altLang="zh-CN" dirty="0"/>
                <a:t>float f1,f2;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283388" y="2156666"/>
              <a:ext cx="65659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范例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146259" y="3037576"/>
            <a:ext cx="492443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范例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15680" y="5393197"/>
            <a:ext cx="1492624" cy="7721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a=3;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&amp;b=a;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815680" y="5116198"/>
            <a:ext cx="492443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范例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98"/>
          <a:stretch/>
        </p:blipFill>
        <p:spPr>
          <a:xfrm>
            <a:off x="7583468" y="5027129"/>
            <a:ext cx="1440180" cy="127963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839385" y="6306765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地址相同</a:t>
            </a:r>
          </a:p>
        </p:txBody>
      </p:sp>
      <p:cxnSp>
        <p:nvCxnSpPr>
          <p:cNvPr id="14" name="直接箭头连接符 13"/>
          <p:cNvCxnSpPr>
            <a:stCxn id="12" idx="3"/>
          </p:cNvCxnSpPr>
          <p:nvPr/>
        </p:nvCxnSpPr>
        <p:spPr>
          <a:xfrm flipV="1">
            <a:off x="7410649" y="5517404"/>
            <a:ext cx="455881" cy="97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33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88AD24-D4F8-4D3C-B98A-6CA1C593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iomanip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a(15);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&amp;b=a;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&lt;&lt;a&lt;&lt;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setw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(3)&lt;&lt;b&lt;&lt;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b=16;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&lt;&lt;a&lt;&lt;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setw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(3)&lt;&lt;b&lt;&lt;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58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DD99D-7CC9-43CA-A53B-E256749E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变量名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0854C-12DB-4642-8D92-0ADB3BB86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命名规则</a:t>
            </a:r>
            <a:endParaRPr lang="en-US" altLang="zh-CN" dirty="0"/>
          </a:p>
          <a:p>
            <a:pPr lvl="1"/>
            <a:r>
              <a:rPr lang="zh-CN" altLang="en-US" dirty="0"/>
              <a:t>在名称中只能使用字母字符、数字和下划线（</a:t>
            </a:r>
            <a:r>
              <a:rPr lang="en-US" altLang="zh-CN" dirty="0"/>
              <a:t>_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名称的第一个字符不能是数字</a:t>
            </a:r>
            <a:endParaRPr lang="en-US" altLang="zh-CN" dirty="0"/>
          </a:p>
          <a:p>
            <a:pPr lvl="1"/>
            <a:r>
              <a:rPr lang="zh-CN" altLang="en-US" dirty="0"/>
              <a:t>区分大小写</a:t>
            </a:r>
            <a:endParaRPr lang="en-US" altLang="zh-CN" dirty="0"/>
          </a:p>
          <a:p>
            <a:pPr lvl="1"/>
            <a:r>
              <a:rPr lang="zh-CN" altLang="en-US" dirty="0"/>
              <a:t>不能将</a:t>
            </a:r>
            <a:r>
              <a:rPr lang="en-US" altLang="zh-CN" dirty="0"/>
              <a:t>C++</a:t>
            </a:r>
            <a:r>
              <a:rPr lang="zh-CN" altLang="en-US" dirty="0"/>
              <a:t>的关键字用作名称</a:t>
            </a:r>
            <a:endParaRPr lang="en-US" altLang="zh-CN" dirty="0"/>
          </a:p>
          <a:p>
            <a:pPr lvl="1"/>
            <a:r>
              <a:rPr lang="zh-CN" altLang="en-US" dirty="0"/>
              <a:t>以两个下划线或下划线和大写字母打头的名称被保留给实现（编译器及其使用的资源）使用；以一个下划线开头的名称被保留给实现，用作全局标识符。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对于名称的长度没有限制（但有些平台有长度限制）。</a:t>
            </a:r>
            <a:endParaRPr lang="en-US" altLang="zh-CN" dirty="0"/>
          </a:p>
          <a:p>
            <a:r>
              <a:rPr lang="zh-CN" altLang="en-US" dirty="0"/>
              <a:t>命名方案</a:t>
            </a:r>
            <a:endParaRPr lang="en-US" altLang="zh-CN" dirty="0"/>
          </a:p>
          <a:p>
            <a:pPr lvl="1"/>
            <a:r>
              <a:rPr lang="zh-CN" altLang="en-US" dirty="0"/>
              <a:t>只要变量名符合命名规则，</a:t>
            </a:r>
            <a:r>
              <a:rPr lang="en-US" altLang="zh-CN" dirty="0"/>
              <a:t>C++</a:t>
            </a:r>
            <a:r>
              <a:rPr lang="zh-CN" altLang="en-US" dirty="0"/>
              <a:t>编译器不会报错，但程序员最好有一致、明确的命名约定</a:t>
            </a:r>
            <a:endParaRPr lang="en-US" altLang="zh-CN" dirty="0"/>
          </a:p>
          <a:p>
            <a:pPr lvl="1"/>
            <a:r>
              <a:rPr lang="zh-CN" altLang="en-US" dirty="0"/>
              <a:t>通常：</a:t>
            </a:r>
            <a:endParaRPr lang="en-US" altLang="zh-CN" dirty="0"/>
          </a:p>
          <a:p>
            <a:pPr lvl="2"/>
            <a:r>
              <a:rPr lang="zh-CN" altLang="en-US" dirty="0"/>
              <a:t>不同单词的首字母大写，有利于阅读，例如  </a:t>
            </a:r>
            <a:r>
              <a:rPr lang="en-US" altLang="zh-CN" dirty="0" err="1"/>
              <a:t>UserHeight</a:t>
            </a:r>
            <a:r>
              <a:rPr lang="en-US" altLang="zh-CN" dirty="0"/>
              <a:t> </a:t>
            </a:r>
            <a:r>
              <a:rPr lang="zh-CN" altLang="en-US" dirty="0"/>
              <a:t>比 </a:t>
            </a:r>
            <a:r>
              <a:rPr lang="en-US" altLang="zh-CN" dirty="0" err="1"/>
              <a:t>userheight</a:t>
            </a:r>
            <a:r>
              <a:rPr lang="en-US" altLang="zh-CN" dirty="0"/>
              <a:t> </a:t>
            </a:r>
            <a:r>
              <a:rPr lang="zh-CN" altLang="en-US" dirty="0"/>
              <a:t>容易阅读</a:t>
            </a:r>
            <a:endParaRPr lang="en-US" altLang="zh-CN" dirty="0"/>
          </a:p>
          <a:p>
            <a:pPr lvl="2"/>
            <a:r>
              <a:rPr lang="zh-CN" altLang="en-US" dirty="0"/>
              <a:t>整数前通常加上字母</a:t>
            </a:r>
            <a:r>
              <a:rPr lang="en-US" altLang="zh-CN" dirty="0"/>
              <a:t>n</a:t>
            </a:r>
            <a:r>
              <a:rPr lang="zh-CN" altLang="en-US" dirty="0"/>
              <a:t>，例如：</a:t>
            </a:r>
            <a:r>
              <a:rPr lang="en-US" altLang="zh-CN" dirty="0" err="1"/>
              <a:t>nUserAge</a:t>
            </a:r>
            <a:endParaRPr lang="en-US" altLang="zh-CN" dirty="0"/>
          </a:p>
          <a:p>
            <a:pPr lvl="2"/>
            <a:r>
              <a:rPr lang="zh-CN" altLang="en-US" dirty="0"/>
              <a:t>字符串前通常加上 </a:t>
            </a:r>
            <a:r>
              <a:rPr lang="en-US" altLang="zh-CN" dirty="0" err="1"/>
              <a:t>str</a:t>
            </a:r>
            <a:r>
              <a:rPr lang="zh-CN" altLang="en-US" dirty="0"/>
              <a:t>，例如：</a:t>
            </a:r>
            <a:r>
              <a:rPr lang="en-US" altLang="zh-CN" dirty="0" err="1"/>
              <a:t>strUserName</a:t>
            </a:r>
            <a:endParaRPr lang="en-US" altLang="zh-CN" dirty="0"/>
          </a:p>
          <a:p>
            <a:pPr lvl="2"/>
            <a:r>
              <a:rPr lang="zh-CN" altLang="en-US" dirty="0"/>
              <a:t>布尔值通常加上</a:t>
            </a:r>
            <a:r>
              <a:rPr lang="en-US" altLang="zh-CN" dirty="0"/>
              <a:t>b </a:t>
            </a:r>
            <a:r>
              <a:rPr lang="zh-CN" altLang="en-US" dirty="0"/>
              <a:t>，例如：</a:t>
            </a:r>
            <a:r>
              <a:rPr lang="en-US" altLang="zh-CN" dirty="0" err="1"/>
              <a:t>bUserGender</a:t>
            </a:r>
            <a:r>
              <a:rPr lang="zh-CN" altLang="en-US" dirty="0"/>
              <a:t>（用户性别）</a:t>
            </a:r>
            <a:endParaRPr lang="en-US" altLang="zh-CN" dirty="0"/>
          </a:p>
          <a:p>
            <a:pPr lvl="2"/>
            <a:r>
              <a:rPr lang="zh-CN" altLang="en-US" dirty="0"/>
              <a:t>指针变量习惯上前面加上</a:t>
            </a:r>
            <a:r>
              <a:rPr lang="en-US" altLang="zh-CN" dirty="0"/>
              <a:t>p</a:t>
            </a:r>
            <a:r>
              <a:rPr lang="zh-CN" altLang="en-US" dirty="0"/>
              <a:t>，例如</a:t>
            </a:r>
            <a:r>
              <a:rPr lang="en-US" altLang="zh-CN" dirty="0"/>
              <a:t> </a:t>
            </a:r>
            <a:r>
              <a:rPr lang="en-US" altLang="zh-CN" dirty="0" err="1"/>
              <a:t>pUserID</a:t>
            </a:r>
            <a:r>
              <a:rPr lang="zh-CN" altLang="en-US" dirty="0"/>
              <a:t>，表示存放用户</a:t>
            </a:r>
            <a:r>
              <a:rPr lang="en-US" altLang="zh-CN" dirty="0"/>
              <a:t>ID</a:t>
            </a:r>
            <a:r>
              <a:rPr lang="zh-CN" altLang="en-US" dirty="0"/>
              <a:t>的指针变量，而 </a:t>
            </a:r>
            <a:r>
              <a:rPr lang="en-US" altLang="zh-CN" dirty="0" err="1"/>
              <a:t>strUserID</a:t>
            </a:r>
            <a:r>
              <a:rPr lang="zh-CN" altLang="en-US" dirty="0"/>
              <a:t>，则是用户</a:t>
            </a:r>
            <a:r>
              <a:rPr lang="en-US" altLang="zh-CN" dirty="0"/>
              <a:t>ID</a:t>
            </a:r>
            <a:r>
              <a:rPr lang="zh-CN" altLang="en-US" dirty="0"/>
              <a:t>本身。</a:t>
            </a:r>
          </a:p>
        </p:txBody>
      </p:sp>
    </p:spTree>
    <p:extLst>
      <p:ext uri="{BB962C8B-B14F-4D97-AF65-F5344CB8AC3E}">
        <p14:creationId xmlns:p14="http://schemas.microsoft.com/office/powerpoint/2010/main" val="1364337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常量的类型：</a:t>
            </a:r>
            <a:endParaRPr lang="en-US" altLang="zh-CN" sz="2400" dirty="0"/>
          </a:p>
          <a:p>
            <a:pPr lvl="1"/>
            <a:r>
              <a:rPr lang="zh-CN" altLang="en-US" sz="2000" dirty="0"/>
              <a:t>整型常量</a:t>
            </a:r>
            <a:endParaRPr lang="en-US" altLang="zh-CN" sz="2000" dirty="0"/>
          </a:p>
          <a:p>
            <a:pPr lvl="1"/>
            <a:r>
              <a:rPr lang="zh-CN" altLang="en-US" sz="2000" dirty="0"/>
              <a:t>浮点型常量</a:t>
            </a:r>
            <a:endParaRPr lang="en-US" altLang="zh-CN" sz="2000" dirty="0"/>
          </a:p>
          <a:p>
            <a:pPr lvl="1"/>
            <a:r>
              <a:rPr lang="zh-CN" altLang="en-US" sz="2000" dirty="0"/>
              <a:t>字符型常量：</a:t>
            </a:r>
            <a:r>
              <a:rPr lang="zh-CN" altLang="en-US" sz="2000" dirty="0">
                <a:solidFill>
                  <a:schemeClr val="accent2"/>
                </a:solidFill>
              </a:rPr>
              <a:t>单引号</a:t>
            </a:r>
            <a:r>
              <a:rPr lang="zh-CN" altLang="en-US" sz="2000" dirty="0"/>
              <a:t>括起来的单个字符。</a:t>
            </a:r>
            <a:endParaRPr lang="en-US" altLang="zh-CN" sz="2000" dirty="0"/>
          </a:p>
          <a:p>
            <a:pPr lvl="1"/>
            <a:r>
              <a:rPr lang="zh-CN" altLang="en-US" sz="2000" dirty="0"/>
              <a:t>字符串常量：</a:t>
            </a:r>
            <a:r>
              <a:rPr lang="zh-CN" altLang="en-US" sz="2000" dirty="0">
                <a:solidFill>
                  <a:schemeClr val="accent2"/>
                </a:solidFill>
              </a:rPr>
              <a:t>双引号</a:t>
            </a:r>
            <a:r>
              <a:rPr lang="zh-CN" altLang="en-US" sz="2000" dirty="0"/>
              <a:t>括起来的多个字符。</a:t>
            </a:r>
            <a:endParaRPr lang="en-US" altLang="zh-CN" sz="2000" dirty="0"/>
          </a:p>
          <a:p>
            <a:pPr lvl="1"/>
            <a:r>
              <a:rPr lang="zh-CN" altLang="en-US" sz="2000" dirty="0"/>
              <a:t>符号常量：可用</a:t>
            </a:r>
            <a:r>
              <a:rPr lang="en-US" altLang="zh-CN" sz="2000" dirty="0" err="1"/>
              <a:t>const</a:t>
            </a:r>
            <a:r>
              <a:rPr lang="zh-CN" altLang="en-US" sz="2000" dirty="0"/>
              <a:t>定义，也可用宏命令</a:t>
            </a:r>
            <a:r>
              <a:rPr lang="en-US" altLang="zh-CN" sz="2000" dirty="0"/>
              <a:t>#define</a:t>
            </a:r>
            <a:r>
              <a:rPr lang="zh-CN" altLang="en-US" sz="2000" dirty="0"/>
              <a:t>来声明。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19672" y="4518068"/>
            <a:ext cx="2304256" cy="4951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MAX</a:t>
            </a:r>
            <a:r>
              <a:rPr lang="en-US" altLang="zh-CN" dirty="0">
                <a:solidFill>
                  <a:schemeClr val="accent2"/>
                </a:solidFill>
              </a:rPr>
              <a:t>=</a:t>
            </a:r>
            <a:r>
              <a:rPr lang="en-US" altLang="zh-CN" dirty="0"/>
              <a:t>999</a:t>
            </a:r>
            <a:r>
              <a:rPr lang="en-US" altLang="zh-CN" dirty="0">
                <a:solidFill>
                  <a:schemeClr val="accent2"/>
                </a:solidFill>
              </a:rPr>
              <a:t>;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19673" y="4241070"/>
            <a:ext cx="954107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表达式范例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860032" y="4518068"/>
            <a:ext cx="2736304" cy="4951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altLang="zh-CN" dirty="0"/>
              <a:t>#define MAX 999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60032" y="4241070"/>
            <a:ext cx="954107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表达式范例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96739" y="5459384"/>
            <a:ext cx="3247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</a:t>
            </a:r>
            <a:r>
              <a:rPr lang="en-US" altLang="zh-CN" dirty="0"/>
              <a:t>MAX</a:t>
            </a:r>
            <a:r>
              <a:rPr lang="zh-CN" altLang="en-US" dirty="0"/>
              <a:t>定义为一个不可变化的整型量，其值永久等于</a:t>
            </a:r>
            <a:r>
              <a:rPr lang="en-US" altLang="zh-CN" dirty="0"/>
              <a:t>999</a:t>
            </a:r>
          </a:p>
          <a:p>
            <a:r>
              <a:rPr lang="zh-CN" altLang="en-US" dirty="0"/>
              <a:t>注意：要指明数据类型，有</a:t>
            </a:r>
            <a:r>
              <a:rPr lang="zh-CN" altLang="en-US" dirty="0">
                <a:solidFill>
                  <a:schemeClr val="accent2"/>
                </a:solidFill>
              </a:rPr>
              <a:t>赋值</a:t>
            </a:r>
            <a:r>
              <a:rPr lang="zh-CN" altLang="en-US" dirty="0"/>
              <a:t>号，句末有分号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62767" y="5459384"/>
            <a:ext cx="3879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仅仅是做字符替换，凡是碰到</a:t>
            </a:r>
            <a:r>
              <a:rPr lang="en-US" altLang="zh-CN" dirty="0"/>
              <a:t>MAX</a:t>
            </a:r>
            <a:r>
              <a:rPr lang="zh-CN" altLang="en-US" dirty="0"/>
              <a:t>的地方，编译时替换为</a:t>
            </a:r>
            <a:r>
              <a:rPr lang="en-US" altLang="zh-CN" dirty="0"/>
              <a:t>999</a:t>
            </a:r>
          </a:p>
          <a:p>
            <a:r>
              <a:rPr lang="zh-CN" altLang="en-US" dirty="0"/>
              <a:t>注意：没有等于号，也没有分号（如果有分号会产生什么结果？）</a:t>
            </a:r>
          </a:p>
        </p:txBody>
      </p:sp>
      <p:cxnSp>
        <p:nvCxnSpPr>
          <p:cNvPr id="12" name="直接箭头连接符 11"/>
          <p:cNvCxnSpPr>
            <a:stCxn id="9" idx="0"/>
            <a:endCxn id="5" idx="2"/>
          </p:cNvCxnSpPr>
          <p:nvPr/>
        </p:nvCxnSpPr>
        <p:spPr>
          <a:xfrm flipV="1">
            <a:off x="2420472" y="5013176"/>
            <a:ext cx="351328" cy="44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0"/>
            <a:endCxn id="7" idx="2"/>
          </p:cNvCxnSpPr>
          <p:nvPr/>
        </p:nvCxnSpPr>
        <p:spPr>
          <a:xfrm flipH="1" flipV="1">
            <a:off x="6228184" y="5013176"/>
            <a:ext cx="374322" cy="44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05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常用转义字符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EBFC7A-E07C-4500-BA2D-5AF608C3305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403" y="1992281"/>
            <a:ext cx="8281523" cy="41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67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95445-1D80-47FA-9AFC-3DBF9CF9A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1728192"/>
          </a:xfrm>
        </p:spPr>
        <p:txBody>
          <a:bodyPr/>
          <a:lstStyle/>
          <a:p>
            <a:r>
              <a:rPr lang="zh-CN" altLang="en-US" dirty="0"/>
              <a:t>练习：输出 </a:t>
            </a:r>
            <a:r>
              <a:rPr lang="en-US" altLang="zh-CN" dirty="0"/>
              <a:t>w\?     “</a:t>
            </a:r>
            <a:r>
              <a:rPr lang="zh-CN" altLang="en-US" dirty="0"/>
              <a:t>你好</a:t>
            </a:r>
            <a:r>
              <a:rPr lang="en-US" altLang="zh-CN" dirty="0"/>
              <a:t>”   ‘</a:t>
            </a:r>
            <a:r>
              <a:rPr lang="zh-CN" altLang="en-US" dirty="0"/>
              <a:t>大</a:t>
            </a:r>
            <a:r>
              <a:rPr lang="en-US" altLang="zh-CN" dirty="0"/>
              <a:t>’ </a:t>
            </a:r>
          </a:p>
          <a:p>
            <a:r>
              <a:rPr lang="zh-CN" altLang="en-US" dirty="0"/>
              <a:t>注：水平制表位输出占</a:t>
            </a:r>
            <a:r>
              <a:rPr lang="en-US" altLang="zh-CN" dirty="0"/>
              <a:t>8</a:t>
            </a:r>
            <a:r>
              <a:rPr lang="zh-CN" altLang="en-US" dirty="0"/>
              <a:t>个字符宽度，单个汉字占</a:t>
            </a:r>
            <a:r>
              <a:rPr lang="en-US" altLang="zh-CN" dirty="0"/>
              <a:t>2</a:t>
            </a:r>
            <a:r>
              <a:rPr lang="zh-CN" altLang="en-US" dirty="0"/>
              <a:t>个字符宽度。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F3D46-4759-45DD-9AB9-5C267307F439}"/>
              </a:ext>
            </a:extLst>
          </p:cNvPr>
          <p:cNvSpPr/>
          <p:nvPr/>
        </p:nvSpPr>
        <p:spPr>
          <a:xfrm>
            <a:off x="971600" y="2636912"/>
            <a:ext cx="58326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#include &lt;iostream&gt;</a:t>
            </a:r>
          </a:p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	using namespace std;	</a:t>
            </a:r>
          </a:p>
          <a:p>
            <a:r>
              <a:rPr lang="zh-CN" altLang="en-US" dirty="0"/>
              <a:t>	cout&lt;&lt;"w\\\?\t\"你好\"\t\'大\'"&lt;&lt;endl;</a:t>
            </a:r>
          </a:p>
          <a:p>
            <a:r>
              <a:rPr lang="zh-CN" altLang="en-US" dirty="0"/>
              <a:t>	return 0;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0677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7584" y="548680"/>
            <a:ext cx="7772400" cy="1362075"/>
          </a:xfrm>
        </p:spPr>
        <p:txBody>
          <a:bodyPr/>
          <a:lstStyle/>
          <a:p>
            <a:r>
              <a:rPr lang="zh-CN" altLang="en-US" dirty="0"/>
              <a:t>运算符和表达式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3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掌握不同变量、常量的定义及基本运算，能够编写程序完成简单的计算任务。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8630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算术运算符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916832"/>
            <a:ext cx="6543904" cy="3152681"/>
          </a:xfrm>
        </p:spPr>
      </p:pic>
      <p:sp>
        <p:nvSpPr>
          <p:cNvPr id="8" name="文本框 7"/>
          <p:cNvSpPr txBox="1"/>
          <p:nvPr/>
        </p:nvSpPr>
        <p:spPr>
          <a:xfrm>
            <a:off x="107504" y="2132856"/>
            <a:ext cx="2208679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++</a:t>
            </a:r>
            <a:r>
              <a:rPr lang="zh-CN" altLang="en-US" dirty="0"/>
              <a:t>、</a:t>
            </a:r>
            <a:r>
              <a:rPr lang="en-US" altLang="zh-CN" dirty="0"/>
              <a:t>--</a:t>
            </a:r>
            <a:r>
              <a:rPr lang="zh-CN" altLang="en-US" dirty="0"/>
              <a:t>和</a:t>
            </a:r>
            <a:r>
              <a:rPr lang="en-US" altLang="zh-CN" dirty="0"/>
              <a:t>%</a:t>
            </a:r>
            <a:r>
              <a:rPr lang="zh-CN" altLang="en-US" dirty="0"/>
              <a:t>运算符要求操作数必须是整型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7504" y="3284984"/>
            <a:ext cx="2208679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如果除法运算符</a:t>
            </a:r>
            <a:r>
              <a:rPr lang="en-US" altLang="zh-CN" dirty="0"/>
              <a:t>/</a:t>
            </a:r>
            <a:r>
              <a:rPr lang="zh-CN" altLang="en-US" dirty="0"/>
              <a:t>的两个操作数都是整数，则运算结果也是整数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9512" y="4653136"/>
            <a:ext cx="2208679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++</a:t>
            </a:r>
            <a:r>
              <a:rPr lang="zh-CN" altLang="en-US" dirty="0"/>
              <a:t>、</a:t>
            </a:r>
            <a:r>
              <a:rPr lang="en-US" altLang="zh-CN" dirty="0"/>
              <a:t>--</a:t>
            </a:r>
            <a:r>
              <a:rPr lang="zh-CN" altLang="en-US" dirty="0"/>
              <a:t>运算符有前置和后置之分。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03421" y="5398067"/>
            <a:ext cx="2061951" cy="16954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 j=5,k=5,m,n;</a:t>
            </a:r>
          </a:p>
          <a:p>
            <a:r>
              <a:rPr lang="en-US" altLang="zh-CN" sz="2400" dirty="0"/>
              <a:t>m=j++;   n=++k;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10978" y="5398067"/>
            <a:ext cx="492443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范例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73226" y="5995617"/>
            <a:ext cx="527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结果：</a:t>
            </a:r>
            <a:r>
              <a:rPr lang="en-US" altLang="zh-CN" dirty="0"/>
              <a:t>j</a:t>
            </a:r>
            <a:r>
              <a:rPr lang="zh-CN" altLang="en-US" dirty="0"/>
              <a:t>的值为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的值为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的值为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的值为</a:t>
            </a:r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cxnSpLocks/>
            <a:stCxn id="11" idx="3"/>
            <a:endCxn id="13" idx="1"/>
          </p:cNvCxnSpPr>
          <p:nvPr/>
        </p:nvCxnSpPr>
        <p:spPr>
          <a:xfrm flipV="1">
            <a:off x="2765372" y="6180283"/>
            <a:ext cx="507854" cy="6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02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逻辑运算符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8" y="2057401"/>
            <a:ext cx="7847658" cy="2447364"/>
          </a:xfrm>
        </p:spPr>
      </p:pic>
    </p:spTree>
    <p:extLst>
      <p:ext uri="{BB962C8B-B14F-4D97-AF65-F5344CB8AC3E}">
        <p14:creationId xmlns:p14="http://schemas.microsoft.com/office/powerpoint/2010/main" val="1801330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D7446-AF53-ED23-1495-85BDA738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6AE5C-7609-C602-DC0C-70CEE34B7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D2519A-AC7F-2FBA-1B23-01F86AD68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4" y="1984985"/>
            <a:ext cx="8951891" cy="288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8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52A85-715A-2179-0071-E40F4734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赋值运算符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43846-C2AE-6EBA-AA4B-536B141E7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03E212-4648-CF4F-2518-23247BBD2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3478"/>
            <a:ext cx="9144000" cy="29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65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066" y="1256827"/>
            <a:ext cx="8229600" cy="4525963"/>
          </a:xfrm>
        </p:spPr>
        <p:txBody>
          <a:bodyPr/>
          <a:lstStyle/>
          <a:p>
            <a:r>
              <a:rPr lang="zh-CN" altLang="en-US" dirty="0"/>
              <a:t>条件运算符能够产生判断语句的效果，形式为：</a:t>
            </a:r>
            <a:endParaRPr lang="en-US" altLang="zh-CN" dirty="0"/>
          </a:p>
          <a:p>
            <a:pPr marL="457200" lvl="1" indent="0" algn="ctr">
              <a:buNone/>
            </a:pPr>
            <a:r>
              <a:rPr lang="en-US" altLang="zh-CN" dirty="0">
                <a:solidFill>
                  <a:schemeClr val="accent2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e1?e2:e3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2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e1</a:t>
            </a:r>
            <a:r>
              <a:rPr lang="zh-CN" altLang="en-US" dirty="0">
                <a:solidFill>
                  <a:schemeClr val="accent2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为真，运算结果取</a:t>
            </a:r>
            <a:r>
              <a:rPr lang="en-US" altLang="zh-CN" dirty="0">
                <a:solidFill>
                  <a:schemeClr val="accent2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e2</a:t>
            </a:r>
            <a:r>
              <a:rPr lang="zh-CN" altLang="en-US" dirty="0">
                <a:solidFill>
                  <a:schemeClr val="accent2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，</a:t>
            </a:r>
            <a:r>
              <a:rPr lang="en-US" altLang="zh-CN" dirty="0">
                <a:solidFill>
                  <a:schemeClr val="accent2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e1</a:t>
            </a:r>
            <a:r>
              <a:rPr lang="zh-CN" altLang="en-US" dirty="0">
                <a:solidFill>
                  <a:schemeClr val="accent2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为假，运算结果取</a:t>
            </a:r>
            <a:r>
              <a:rPr lang="en-US" altLang="zh-CN" dirty="0">
                <a:solidFill>
                  <a:schemeClr val="accent2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e3</a:t>
            </a:r>
            <a:r>
              <a:rPr lang="zh-CN" altLang="en-US" dirty="0">
                <a:solidFill>
                  <a:schemeClr val="accent2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，</a:t>
            </a:r>
            <a:endParaRPr lang="en-US" altLang="zh-CN" dirty="0">
              <a:solidFill>
                <a:schemeClr val="accent2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accent2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11760" y="3763477"/>
            <a:ext cx="1865780" cy="4951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c=a&gt;b? a:b;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6437" y="3424238"/>
            <a:ext cx="492443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范例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14796" y="3777808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结果：</a:t>
            </a:r>
            <a:r>
              <a:rPr lang="en-US" altLang="zh-CN" dirty="0"/>
              <a:t>c</a:t>
            </a:r>
            <a:r>
              <a:rPr lang="zh-CN" altLang="en-US" dirty="0"/>
              <a:t>取</a:t>
            </a:r>
            <a:r>
              <a:rPr lang="en-US" altLang="zh-CN" dirty="0" err="1"/>
              <a:t>a,b</a:t>
            </a:r>
            <a:r>
              <a:rPr lang="zh-CN" altLang="en-US" dirty="0"/>
              <a:t>中大的值</a:t>
            </a:r>
          </a:p>
        </p:txBody>
      </p:sp>
      <p:cxnSp>
        <p:nvCxnSpPr>
          <p:cNvPr id="7" name="直接箭头连接符 6"/>
          <p:cNvCxnSpPr>
            <a:stCxn id="4" idx="3"/>
            <a:endCxn id="6" idx="1"/>
          </p:cNvCxnSpPr>
          <p:nvPr/>
        </p:nvCxnSpPr>
        <p:spPr>
          <a:xfrm flipV="1">
            <a:off x="4277540" y="3962474"/>
            <a:ext cx="437256" cy="4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881850" y="4813840"/>
            <a:ext cx="2230940" cy="7721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 x=5,y=7,z;</a:t>
            </a:r>
          </a:p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z=x&gt;y? x++:y++;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78916" y="4415705"/>
            <a:ext cx="492443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范例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770701" y="4938153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结果：</a:t>
            </a:r>
            <a:r>
              <a:rPr lang="en-US" altLang="zh-CN" dirty="0"/>
              <a:t>x=5,y=8,z=7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9" idx="3"/>
            <a:endCxn id="11" idx="1"/>
          </p:cNvCxnSpPr>
          <p:nvPr/>
        </p:nvCxnSpPr>
        <p:spPr>
          <a:xfrm flipV="1">
            <a:off x="4112790" y="5122819"/>
            <a:ext cx="657911" cy="7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02583" y="5987055"/>
            <a:ext cx="2374956" cy="7721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x=5,y=7,z;</a:t>
            </a:r>
          </a:p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z=x&gt;y? ++x:++y;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02583" y="5726244"/>
            <a:ext cx="492443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范例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770702" y="61884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结果是怎么样的？</a:t>
            </a:r>
          </a:p>
        </p:txBody>
      </p:sp>
      <p:cxnSp>
        <p:nvCxnSpPr>
          <p:cNvPr id="20" name="直接箭头连接符 19"/>
          <p:cNvCxnSpPr>
            <a:stCxn id="15" idx="3"/>
            <a:endCxn id="18" idx="1"/>
          </p:cNvCxnSpPr>
          <p:nvPr/>
        </p:nvCxnSpPr>
        <p:spPr>
          <a:xfrm flipV="1">
            <a:off x="4277539" y="6373107"/>
            <a:ext cx="49316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5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3B86C-98ED-4765-812D-49C179C02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33406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&lt;iostream&gt;</a:t>
            </a:r>
          </a:p>
          <a:p>
            <a:pPr marL="0" indent="0">
              <a:buNone/>
            </a:pPr>
            <a:r>
              <a:rPr lang="en-US" altLang="zh-CN" dirty="0"/>
              <a:t>int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using namespace std;	</a:t>
            </a:r>
          </a:p>
          <a:p>
            <a:pPr marL="0" indent="0">
              <a:buNone/>
            </a:pPr>
            <a:r>
              <a:rPr lang="en-US" altLang="zh-CN" dirty="0"/>
              <a:t>	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j=10;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=(</a:t>
            </a:r>
            <a:r>
              <a:rPr lang="en-US" altLang="zh-CN" dirty="0" err="1"/>
              <a:t>j++</a:t>
            </a:r>
            <a:r>
              <a:rPr lang="en-US" altLang="zh-CN" dirty="0"/>
              <a:t>,j+100,999+j);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FFC26A-E7AC-422E-A5A6-7CE0ABA8406D}"/>
              </a:ext>
            </a:extLst>
          </p:cNvPr>
          <p:cNvSpPr/>
          <p:nvPr/>
        </p:nvSpPr>
        <p:spPr>
          <a:xfrm>
            <a:off x="395536" y="739700"/>
            <a:ext cx="216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</a:rPr>
              <a:t>逗号运算符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C28C1A-8935-8664-59A8-9D0FF9E9A4DB}"/>
              </a:ext>
            </a:extLst>
          </p:cNvPr>
          <p:cNvSpPr txBox="1"/>
          <p:nvPr/>
        </p:nvSpPr>
        <p:spPr>
          <a:xfrm>
            <a:off x="395536" y="1214953"/>
            <a:ext cx="79928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逗号表达式中用逗号分开的表达式分别求值，以最后一个表达式的值作为整个表达式的值。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801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运算符优先级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5028"/>
            <a:ext cx="8229600" cy="4525963"/>
          </a:xfrm>
        </p:spPr>
        <p:txBody>
          <a:bodyPr/>
          <a:lstStyle/>
          <a:p>
            <a:r>
              <a:rPr lang="zh-CN" altLang="en-US" sz="2400" dirty="0"/>
              <a:t>使用运算符要注意：</a:t>
            </a:r>
            <a:endParaRPr lang="en-US" altLang="zh-CN" sz="2400" dirty="0"/>
          </a:p>
          <a:p>
            <a:pPr lvl="1"/>
            <a:r>
              <a:rPr lang="zh-CN" altLang="en-US" sz="2000" dirty="0"/>
              <a:t>运算符有运算目数</a:t>
            </a:r>
            <a:endParaRPr lang="en-US" altLang="zh-CN" sz="2000" dirty="0"/>
          </a:p>
          <a:p>
            <a:pPr lvl="1"/>
            <a:r>
              <a:rPr lang="zh-CN" altLang="en-US" sz="2000" dirty="0"/>
              <a:t>运算符有优先级</a:t>
            </a:r>
            <a:endParaRPr lang="en-US" altLang="zh-CN" sz="2000" dirty="0"/>
          </a:p>
          <a:p>
            <a:pPr lvl="1"/>
            <a:r>
              <a:rPr lang="zh-CN" altLang="en-US" sz="2000" dirty="0"/>
              <a:t>运算符有结合方向，即从左向右结合还是右结合（一般左结合，赋值运算，条件运算右结合）</a:t>
            </a:r>
            <a:endParaRPr lang="en-US" altLang="zh-CN" sz="2000" dirty="0"/>
          </a:p>
          <a:p>
            <a:pPr lvl="1"/>
            <a:r>
              <a:rPr lang="zh-CN" altLang="en-US" sz="2000" dirty="0"/>
              <a:t>一个表达式中有多个运算符时，最好根据计算要求加一些括号来增加可读性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50147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076" y="-18820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运算符优先级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77165BE-ACF0-96A3-84CA-56ADB7BA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8155C5-0147-3F93-360D-F213423F2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845558"/>
            <a:ext cx="9252520" cy="60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80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表达式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70" y="2057401"/>
            <a:ext cx="7992394" cy="4410634"/>
          </a:xfrm>
        </p:spPr>
      </p:pic>
    </p:spTree>
    <p:extLst>
      <p:ext uri="{BB962C8B-B14F-4D97-AF65-F5344CB8AC3E}">
        <p14:creationId xmlns:p14="http://schemas.microsoft.com/office/powerpoint/2010/main" val="173115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EBD93FB-64A7-41F1-9F53-C90D3127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764704"/>
            <a:ext cx="7772400" cy="1362075"/>
          </a:xfrm>
        </p:spPr>
        <p:txBody>
          <a:bodyPr/>
          <a:lstStyle/>
          <a:p>
            <a:r>
              <a:rPr lang="zh-CN" altLang="en-US" dirty="0"/>
              <a:t>类型转换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9F457E-44B5-42C3-8A3F-CE4197028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04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  <a:endParaRPr lang="en-US" altLang="zh-CN" dirty="0"/>
          </a:p>
          <a:p>
            <a:r>
              <a:rPr lang="zh-CN" altLang="en-US" dirty="0"/>
              <a:t>变量和常量</a:t>
            </a:r>
            <a:endParaRPr lang="en-US" altLang="zh-CN" dirty="0"/>
          </a:p>
          <a:p>
            <a:r>
              <a:rPr lang="zh-CN" altLang="en-US" dirty="0"/>
              <a:t>运算符和表达式</a:t>
            </a:r>
            <a:endParaRPr lang="en-US" altLang="zh-CN" dirty="0"/>
          </a:p>
          <a:p>
            <a:r>
              <a:rPr lang="zh-CN" altLang="en-US"/>
              <a:t>类型转换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2092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CC076-9292-4A98-B049-5B5BBA5F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初始化和赋值进行的转换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B3D7D8-678A-4375-8623-82E450B6BC1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055" y="1743955"/>
            <a:ext cx="5218568" cy="49498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E24D3E-0934-4CE0-9678-A468D912B76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0339" y="5306287"/>
            <a:ext cx="2508318" cy="138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88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5E3C9-9F67-4C4D-B7F8-929CB1FA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表达式中的转换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E4712-A4E6-4F4C-8D29-DE548C701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132856"/>
            <a:ext cx="3263710" cy="1041453"/>
          </a:xfrm>
        </p:spPr>
        <p:txBody>
          <a:bodyPr>
            <a:noAutofit/>
          </a:bodyPr>
          <a:lstStyle/>
          <a:p>
            <a:r>
              <a:rPr lang="zh-CN" altLang="en-US" sz="1600" dirty="0"/>
              <a:t>算术表达式中，整数提升。</a:t>
            </a:r>
            <a:endParaRPr lang="en-US" altLang="zh-CN" sz="1600" dirty="0"/>
          </a:p>
          <a:p>
            <a:r>
              <a:rPr lang="zh-CN" altLang="en-US" sz="1600" dirty="0"/>
              <a:t>多种类型混合的表达式中，编译器通过校验表来确定在算术表达式中执行的转换。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49DF47-8EE9-4EFD-B65E-FFEE3FDD518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4038" y="2057401"/>
            <a:ext cx="4933467" cy="117861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B6049372-20F0-4B0E-B7FB-5AEE911FDC9D}"/>
              </a:ext>
            </a:extLst>
          </p:cNvPr>
          <p:cNvGrpSpPr/>
          <p:nvPr/>
        </p:nvGrpSpPr>
        <p:grpSpPr>
          <a:xfrm>
            <a:off x="882916" y="3303556"/>
            <a:ext cx="7567556" cy="3443695"/>
            <a:chOff x="1127942" y="3303555"/>
            <a:chExt cx="10090074" cy="344369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6993E38-3CAB-4E38-93B1-CFCA2CCC4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942" y="3303555"/>
              <a:ext cx="10090073" cy="2222139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5540341-6F52-4C96-B722-EDF6A9B05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7942" y="5525694"/>
              <a:ext cx="10090074" cy="1221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4552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A09F1-9D85-42F9-A833-0E738574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强制类型转换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50E81-AB3B-4D42-A4FF-65BBA727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、传统的强制转换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格式：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en-US" altLang="zh-CN" dirty="0" err="1"/>
              <a:t>tyname</a:t>
            </a:r>
            <a:r>
              <a:rPr lang="en-US" altLang="zh-CN" dirty="0"/>
              <a:t>) value</a:t>
            </a:r>
          </a:p>
          <a:p>
            <a:pPr marL="0" indent="0">
              <a:buNone/>
            </a:pPr>
            <a:r>
              <a:rPr lang="en-US" altLang="zh-CN" dirty="0" err="1"/>
              <a:t>typename</a:t>
            </a:r>
            <a:r>
              <a:rPr lang="en-US" altLang="zh-CN" dirty="0"/>
              <a:t>(value)</a:t>
            </a:r>
          </a:p>
          <a:p>
            <a:pPr marL="0" indent="0">
              <a:buNone/>
            </a:pPr>
            <a:r>
              <a:rPr lang="zh-CN" altLang="en-US" dirty="0"/>
              <a:t>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float  x=3.245</a:t>
            </a:r>
            <a:r>
              <a:rPr lang="en-US" altLang="zh-CN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,y=3.678;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long z;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Z=long(x)+long(y);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038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A09F1-9D85-42F9-A833-0E738574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强制类型转换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50E81-AB3B-4D42-A4FF-65BBA727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、使用强制类型转换运算符</a:t>
            </a:r>
            <a:r>
              <a:rPr lang="en-US" altLang="zh-CN" dirty="0" err="1"/>
              <a:t>static_cast</a:t>
            </a:r>
            <a:r>
              <a:rPr lang="en-US" altLang="zh-CN" dirty="0"/>
              <a:t>&lt;&gt;</a:t>
            </a:r>
          </a:p>
          <a:p>
            <a:pPr marL="0" indent="0">
              <a:buNone/>
            </a:pPr>
            <a:r>
              <a:rPr lang="zh-CN" altLang="en-US" dirty="0"/>
              <a:t>格式：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static_cast</a:t>
            </a:r>
            <a:r>
              <a:rPr lang="en-US" altLang="zh-CN" dirty="0"/>
              <a:t>&lt;</a:t>
            </a:r>
            <a:r>
              <a:rPr lang="en-US" altLang="zh-CN" dirty="0" err="1"/>
              <a:t>typename</a:t>
            </a:r>
            <a:r>
              <a:rPr lang="en-US" altLang="zh-CN" dirty="0"/>
              <a:t>&gt;(value)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0992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453D-F7C2-4B63-93A5-3457F0D1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强制类型转换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97EB6-1890-4AF7-82A4-CCC9923C3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+mj-lt"/>
              <a:buAutoNum type="arabicPeriod"/>
            </a:pPr>
            <a:r>
              <a:rPr lang="en-US" altLang="zh-CN" sz="1500" dirty="0">
                <a:solidFill>
                  <a:srgbClr val="5374B0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500" dirty="0">
                <a:solidFill>
                  <a:srgbClr val="1861A7"/>
                </a:solidFill>
                <a:latin typeface="Courier New" panose="02070309020205020404" pitchFamily="49" charset="0"/>
              </a:rPr>
              <a:t>&lt;iostream&gt;</a:t>
            </a:r>
            <a:endParaRPr lang="en-US" altLang="zh-CN" sz="1500" dirty="0">
              <a:solidFill>
                <a:srgbClr val="666666"/>
              </a:solidFill>
              <a:latin typeface="Courier New" panose="02070309020205020404" pitchFamily="49" charset="0"/>
            </a:endParaRPr>
          </a:p>
          <a:p>
            <a:pPr lvl="0">
              <a:buFont typeface="+mj-lt"/>
              <a:buAutoNum type="arabicPeriod"/>
            </a:pPr>
            <a:r>
              <a:rPr lang="en-US" altLang="zh-CN" sz="1500" b="1" dirty="0">
                <a:solidFill>
                  <a:srgbClr val="FF3030"/>
                </a:solidFill>
                <a:latin typeface="Courier New" panose="02070309020205020404" pitchFamily="49" charset="0"/>
              </a:rPr>
              <a:t>u</a:t>
            </a:r>
            <a:r>
              <a:rPr lang="en-US" altLang="zh-CN" sz="1500" b="1" dirty="0">
                <a:solidFill>
                  <a:srgbClr val="FF3030"/>
                </a:solidFill>
                <a:latin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</a:t>
            </a:r>
            <a:r>
              <a:rPr lang="en-US" altLang="zh-CN" sz="1500" b="1" dirty="0">
                <a:solidFill>
                  <a:srgbClr val="FF3030"/>
                </a:solidFill>
                <a:latin typeface="Courier New" panose="02070309020205020404" pitchFamily="49" charset="0"/>
              </a:rPr>
              <a:t>g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500" b="1" dirty="0">
                <a:solidFill>
                  <a:srgbClr val="FF3030"/>
                </a:solidFill>
                <a:latin typeface="Courier New" panose="02070309020205020404" pitchFamily="49" charset="0"/>
              </a:rPr>
              <a:t>namespace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 std</a:t>
            </a: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;</a:t>
            </a:r>
            <a:endParaRPr lang="en-US" altLang="zh-CN" sz="1500" dirty="0">
              <a:solidFill>
                <a:srgbClr val="666666"/>
              </a:solidFill>
              <a:latin typeface="Courier New" panose="02070309020205020404" pitchFamily="49" charset="0"/>
            </a:endParaRPr>
          </a:p>
          <a:p>
            <a:pPr lvl="0">
              <a:buFont typeface="+mj-lt"/>
              <a:buAutoNum type="arabicPeriod"/>
            </a:pPr>
            <a:r>
              <a:rPr lang="en-US" altLang="zh-CN" sz="1500" dirty="0">
                <a:solidFill>
                  <a:srgbClr val="CF9511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500" dirty="0">
                <a:solidFill>
                  <a:srgbClr val="D11CED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()</a:t>
            </a:r>
            <a:endParaRPr lang="en-US" altLang="zh-CN" sz="1500" dirty="0">
              <a:solidFill>
                <a:srgbClr val="666666"/>
              </a:solidFill>
              <a:latin typeface="Courier New" panose="02070309020205020404" pitchFamily="49" charset="0"/>
            </a:endParaRPr>
          </a:p>
          <a:p>
            <a:pPr lvl="0">
              <a:buFont typeface="+mj-lt"/>
              <a:buAutoNum type="arabicPeriod"/>
            </a:pP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{</a:t>
            </a:r>
            <a:endParaRPr lang="en-US" altLang="zh-CN" sz="1500" dirty="0">
              <a:solidFill>
                <a:srgbClr val="666666"/>
              </a:solidFill>
              <a:latin typeface="Courier New" panose="02070309020205020404" pitchFamily="49" charset="0"/>
            </a:endParaRPr>
          </a:p>
          <a:p>
            <a:pPr lvl="0">
              <a:buFont typeface="+mj-lt"/>
              <a:buAutoNum type="arabicPeriod"/>
            </a:pP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Int books</a:t>
            </a: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 months</a:t>
            </a: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;</a:t>
            </a:r>
            <a:endParaRPr lang="en-US" altLang="zh-CN" sz="1500" dirty="0">
              <a:solidFill>
                <a:srgbClr val="666666"/>
              </a:solidFill>
              <a:latin typeface="Courier New" panose="02070309020205020404" pitchFamily="49" charset="0"/>
            </a:endParaRPr>
          </a:p>
          <a:p>
            <a:pPr lvl="0">
              <a:buFont typeface="+mj-lt"/>
              <a:buAutoNum type="arabicPeriod"/>
            </a:pPr>
            <a:r>
              <a:rPr lang="en-US" altLang="zh-CN" sz="1500" dirty="0">
                <a:solidFill>
                  <a:srgbClr val="CF9511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500" dirty="0" err="1">
                <a:solidFill>
                  <a:srgbClr val="666666"/>
                </a:solidFill>
                <a:latin typeface="Courier New" panose="02070309020205020404" pitchFamily="49" charset="0"/>
              </a:rPr>
              <a:t>booksPerMonth</a:t>
            </a: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;</a:t>
            </a:r>
            <a:endParaRPr lang="en-US" altLang="zh-CN" sz="1500" dirty="0">
              <a:solidFill>
                <a:srgbClr val="666666"/>
              </a:solidFill>
              <a:latin typeface="Courier New" panose="02070309020205020404" pitchFamily="49" charset="0"/>
            </a:endParaRPr>
          </a:p>
          <a:p>
            <a:pPr lvl="0">
              <a:buFont typeface="+mj-lt"/>
              <a:buAutoNum type="arabicPeriod"/>
            </a:pPr>
            <a:r>
              <a:rPr lang="en-US" altLang="zh-CN" sz="1500" dirty="0" err="1">
                <a:solidFill>
                  <a:srgbClr val="666666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500" dirty="0">
                <a:solidFill>
                  <a:srgbClr val="1861A7"/>
                </a:solidFill>
                <a:latin typeface="Courier New" panose="02070309020205020404" pitchFamily="49" charset="0"/>
              </a:rPr>
              <a:t>"How many books do you plan to read? "</a:t>
            </a: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;</a:t>
            </a:r>
            <a:endParaRPr lang="en-US" altLang="zh-CN" sz="1500" dirty="0">
              <a:solidFill>
                <a:srgbClr val="666666"/>
              </a:solidFill>
              <a:latin typeface="Courier New" panose="02070309020205020404" pitchFamily="49" charset="0"/>
            </a:endParaRPr>
          </a:p>
          <a:p>
            <a:pPr lvl="0">
              <a:buFont typeface="+mj-lt"/>
              <a:buAutoNum type="arabicPeriod"/>
            </a:pPr>
            <a:r>
              <a:rPr lang="en-US" altLang="zh-CN" sz="1500" dirty="0" err="1">
                <a:solidFill>
                  <a:srgbClr val="666666"/>
                </a:solidFill>
                <a:latin typeface="Courier New" panose="02070309020205020404" pitchFamily="49" charset="0"/>
              </a:rPr>
              <a:t>cin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&gt;&gt;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 books</a:t>
            </a: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;</a:t>
            </a:r>
            <a:endParaRPr lang="en-US" altLang="zh-CN" sz="1500" dirty="0">
              <a:solidFill>
                <a:srgbClr val="666666"/>
              </a:solidFill>
              <a:latin typeface="Courier New" panose="02070309020205020404" pitchFamily="49" charset="0"/>
            </a:endParaRPr>
          </a:p>
          <a:p>
            <a:pPr lvl="0">
              <a:buFont typeface="+mj-lt"/>
              <a:buAutoNum type="arabicPeriod"/>
            </a:pPr>
            <a:r>
              <a:rPr lang="en-US" altLang="zh-CN" sz="1500" dirty="0" err="1">
                <a:solidFill>
                  <a:srgbClr val="666666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500" dirty="0">
                <a:solidFill>
                  <a:srgbClr val="1861A7"/>
                </a:solidFill>
                <a:latin typeface="Courier New" panose="02070309020205020404" pitchFamily="49" charset="0"/>
              </a:rPr>
              <a:t>"How many months will it take you to read them? "</a:t>
            </a: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;</a:t>
            </a:r>
            <a:endParaRPr lang="en-US" altLang="zh-CN" sz="1500" dirty="0">
              <a:solidFill>
                <a:srgbClr val="666666"/>
              </a:solidFill>
              <a:latin typeface="Courier New" panose="02070309020205020404" pitchFamily="49" charset="0"/>
            </a:endParaRPr>
          </a:p>
          <a:p>
            <a:pPr lvl="0">
              <a:buFont typeface="+mj-lt"/>
              <a:buAutoNum type="arabicPeriod"/>
            </a:pPr>
            <a:r>
              <a:rPr lang="en-US" altLang="zh-CN" sz="1500" dirty="0" err="1">
                <a:solidFill>
                  <a:srgbClr val="666666"/>
                </a:solidFill>
                <a:latin typeface="Courier New" panose="02070309020205020404" pitchFamily="49" charset="0"/>
              </a:rPr>
              <a:t>cin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&gt;&gt;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 months</a:t>
            </a: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;</a:t>
            </a:r>
            <a:endParaRPr lang="en-US" altLang="zh-CN" sz="1500" dirty="0">
              <a:solidFill>
                <a:srgbClr val="666666"/>
              </a:solidFill>
              <a:latin typeface="Courier New" panose="02070309020205020404" pitchFamily="49" charset="0"/>
            </a:endParaRPr>
          </a:p>
          <a:p>
            <a:pPr lvl="0">
              <a:buFont typeface="+mj-lt"/>
              <a:buAutoNum type="arabicPeriod"/>
            </a:pPr>
            <a:r>
              <a:rPr lang="en-US" altLang="zh-CN" sz="1500" dirty="0" err="1">
                <a:solidFill>
                  <a:srgbClr val="666666"/>
                </a:solidFill>
                <a:latin typeface="Courier New" panose="02070309020205020404" pitchFamily="49" charset="0"/>
              </a:rPr>
              <a:t>booksPerMonth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500" b="1" dirty="0" err="1">
                <a:solidFill>
                  <a:srgbClr val="FF3030"/>
                </a:solidFill>
                <a:latin typeface="Courier New" panose="02070309020205020404" pitchFamily="49" charset="0"/>
              </a:rPr>
              <a:t>static_cast</a:t>
            </a: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500" dirty="0">
                <a:solidFill>
                  <a:srgbClr val="CF9511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&gt;(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books</a:t>
            </a: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 months</a:t>
            </a: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;</a:t>
            </a:r>
            <a:endParaRPr lang="en-US" altLang="zh-CN" sz="1500" dirty="0">
              <a:solidFill>
                <a:srgbClr val="666666"/>
              </a:solidFill>
              <a:latin typeface="Courier New" panose="02070309020205020404" pitchFamily="49" charset="0"/>
            </a:endParaRPr>
          </a:p>
          <a:p>
            <a:pPr lvl="0">
              <a:buFont typeface="+mj-lt"/>
              <a:buAutoNum type="arabicPeriod"/>
            </a:pPr>
            <a:r>
              <a:rPr lang="en-US" altLang="zh-CN" sz="1500" dirty="0" err="1">
                <a:solidFill>
                  <a:srgbClr val="666666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500" dirty="0">
                <a:solidFill>
                  <a:srgbClr val="1861A7"/>
                </a:solidFill>
                <a:latin typeface="Courier New" panose="02070309020205020404" pitchFamily="49" charset="0"/>
              </a:rPr>
              <a:t>"That is "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500" dirty="0" err="1">
                <a:solidFill>
                  <a:srgbClr val="666666"/>
                </a:solidFill>
                <a:latin typeface="Courier New" panose="02070309020205020404" pitchFamily="49" charset="0"/>
              </a:rPr>
              <a:t>booksPerMonth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500" dirty="0">
                <a:solidFill>
                  <a:srgbClr val="1861A7"/>
                </a:solidFill>
                <a:latin typeface="Courier New" panose="02070309020205020404" pitchFamily="49" charset="0"/>
              </a:rPr>
              <a:t>" books per month.\n"</a:t>
            </a: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;</a:t>
            </a:r>
            <a:endParaRPr lang="en-US" altLang="zh-CN" sz="1500" dirty="0">
              <a:solidFill>
                <a:srgbClr val="666666"/>
              </a:solidFill>
              <a:latin typeface="Courier New" panose="02070309020205020404" pitchFamily="49" charset="0"/>
            </a:endParaRPr>
          </a:p>
          <a:p>
            <a:pPr lvl="0">
              <a:buFont typeface="+mj-lt"/>
              <a:buAutoNum type="arabicPeriod"/>
            </a:pPr>
            <a:r>
              <a:rPr lang="en-US" altLang="zh-CN" sz="1500" b="1" dirty="0">
                <a:solidFill>
                  <a:srgbClr val="FF303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500" dirty="0">
                <a:solidFill>
                  <a:srgbClr val="666666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500" dirty="0">
                <a:solidFill>
                  <a:srgbClr val="32BA06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;</a:t>
            </a:r>
            <a:endParaRPr lang="en-US" altLang="zh-CN" sz="1500" dirty="0">
              <a:solidFill>
                <a:srgbClr val="666666"/>
              </a:solidFill>
              <a:latin typeface="Courier New" panose="02070309020205020404" pitchFamily="49" charset="0"/>
            </a:endParaRPr>
          </a:p>
          <a:p>
            <a:pPr lvl="0">
              <a:buFont typeface="+mj-lt"/>
              <a:buAutoNum type="arabicPeriod"/>
            </a:pPr>
            <a:r>
              <a:rPr lang="en-US" altLang="zh-CN" sz="1500" dirty="0">
                <a:solidFill>
                  <a:srgbClr val="3030EE"/>
                </a:solidFill>
                <a:latin typeface="Courier New" panose="02070309020205020404" pitchFamily="49" charset="0"/>
              </a:rPr>
              <a:t>}</a:t>
            </a:r>
            <a:endParaRPr lang="en-US" altLang="zh-CN" sz="1500" dirty="0">
              <a:solidFill>
                <a:srgbClr val="666666"/>
              </a:solidFill>
              <a:latin typeface="Courier New" panose="020703090202050204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64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72400" cy="1362075"/>
          </a:xfrm>
        </p:spPr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0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67944" y="548680"/>
            <a:ext cx="5256584" cy="11430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为什么要指明数据类型？</a:t>
            </a: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38909008"/>
              </p:ext>
            </p:extLst>
          </p:nvPr>
        </p:nvGraphicFramePr>
        <p:xfrm>
          <a:off x="2188513" y="1788461"/>
          <a:ext cx="857249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1B=8b</a:t>
                      </a:r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1" name="内容占位符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34" y="3457755"/>
            <a:ext cx="1446968" cy="1289058"/>
          </a:xfrm>
        </p:spPr>
      </p:pic>
      <p:sp>
        <p:nvSpPr>
          <p:cNvPr id="10" name="流程图: 文档 9"/>
          <p:cNvSpPr/>
          <p:nvPr/>
        </p:nvSpPr>
        <p:spPr>
          <a:xfrm>
            <a:off x="2188513" y="5456820"/>
            <a:ext cx="857249" cy="726142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1855696" y="1948994"/>
            <a:ext cx="332816" cy="4465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40567" y="533088"/>
            <a:ext cx="3413114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每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bits</a:t>
            </a:r>
            <a:r>
              <a:rPr lang="zh-CN" altLang="en-US" dirty="0"/>
              <a:t>构成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Byte</a:t>
            </a:r>
            <a:r>
              <a:rPr lang="zh-CN" altLang="en-US" dirty="0"/>
              <a:t>（字节）</a:t>
            </a:r>
            <a:endParaRPr lang="en-US" altLang="zh-CN" dirty="0"/>
          </a:p>
          <a:p>
            <a:r>
              <a:rPr lang="zh-CN" altLang="en-US" dirty="0"/>
              <a:t>因此每个“位置”可存放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bits</a:t>
            </a:r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>
            <a:off x="2047124" y="1179419"/>
            <a:ext cx="454030" cy="61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内容占位符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9170255"/>
              </p:ext>
            </p:extLst>
          </p:nvPr>
        </p:nvGraphicFramePr>
        <p:xfrm>
          <a:off x="3156700" y="1799220"/>
          <a:ext cx="655541" cy="3474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55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地址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地址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地址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地址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内容占位符 2"/>
          <p:cNvSpPr txBox="1">
            <a:spLocks/>
          </p:cNvSpPr>
          <p:nvPr/>
        </p:nvSpPr>
        <p:spPr>
          <a:xfrm>
            <a:off x="4067944" y="1844824"/>
            <a:ext cx="4557053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指出应用数据分配的内存的大小，不同类型的数据占用的内存空间是不同的。</a:t>
            </a:r>
            <a:endParaRPr lang="en-US" altLang="zh-CN" dirty="0"/>
          </a:p>
          <a:p>
            <a:r>
              <a:rPr lang="zh-CN" altLang="en-US" dirty="0"/>
              <a:t>规定了数据所能进行的运算，不同类型的数据可以进行的运算种类也不同。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C/C++</a:t>
            </a:r>
            <a:r>
              <a:rPr lang="zh-CN" altLang="en-US" dirty="0"/>
              <a:t>必须</a:t>
            </a:r>
            <a:r>
              <a:rPr lang="zh-CN" altLang="en-US" dirty="0">
                <a:solidFill>
                  <a:schemeClr val="accent2"/>
                </a:solidFill>
              </a:rPr>
              <a:t>显式地</a:t>
            </a:r>
            <a:r>
              <a:rPr lang="zh-CN" altLang="en-US" dirty="0"/>
              <a:t>指明每个变量的数据类型。</a:t>
            </a:r>
          </a:p>
        </p:txBody>
      </p:sp>
    </p:spTree>
    <p:extLst>
      <p:ext uri="{BB962C8B-B14F-4D97-AF65-F5344CB8AC3E}">
        <p14:creationId xmlns:p14="http://schemas.microsoft.com/office/powerpoint/2010/main" val="292012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ANSI/ISO</a:t>
            </a:r>
            <a:r>
              <a:rPr lang="zh-CN" altLang="en-US" sz="3600" dirty="0"/>
              <a:t>制定的</a:t>
            </a:r>
            <a:r>
              <a:rPr lang="en-US" altLang="zh-CN" sz="3600" dirty="0" err="1"/>
              <a:t>c++</a:t>
            </a:r>
            <a:r>
              <a:rPr lang="zh-CN" altLang="en-US" sz="3600" dirty="0"/>
              <a:t>标准中的</a:t>
            </a:r>
            <a:br>
              <a:rPr lang="en-US" altLang="zh-CN" sz="3600" dirty="0"/>
            </a:br>
            <a:r>
              <a:rPr lang="zh-CN" altLang="en-US" sz="3600" dirty="0"/>
              <a:t>基本数据类型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标准中给出了每种数据类型占用内存的</a:t>
            </a:r>
            <a:r>
              <a:rPr lang="zh-CN" altLang="en-US" dirty="0">
                <a:solidFill>
                  <a:srgbClr val="FF0000"/>
                </a:solidFill>
              </a:rPr>
              <a:t>最小范围</a:t>
            </a:r>
            <a:r>
              <a:rPr lang="zh-CN" altLang="en-US" dirty="0"/>
              <a:t>，也就是最基本的要求。</a:t>
            </a:r>
            <a:endParaRPr lang="en-US" altLang="zh-CN" dirty="0"/>
          </a:p>
          <a:p>
            <a:r>
              <a:rPr lang="zh-CN" altLang="en-US" dirty="0"/>
              <a:t>当程序中某个变量值超出了数据类型的规定范围是，会出现溢出错误。有些计算过程是很容易出现这种问题的，例如计算阶乘、指数等。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9551" y="1087722"/>
            <a:ext cx="1399357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Byte=8 bits</a:t>
            </a:r>
          </a:p>
          <a:p>
            <a:r>
              <a:rPr lang="en-US" altLang="zh-CN" dirty="0"/>
              <a:t>2^8=256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4" y="1831746"/>
            <a:ext cx="4143657" cy="4797653"/>
          </a:xfrm>
        </p:spPr>
      </p:pic>
      <p:cxnSp>
        <p:nvCxnSpPr>
          <p:cNvPr id="8" name="直接箭头连接符 7"/>
          <p:cNvCxnSpPr>
            <a:stCxn id="6" idx="2"/>
          </p:cNvCxnSpPr>
          <p:nvPr/>
        </p:nvCxnSpPr>
        <p:spPr>
          <a:xfrm>
            <a:off x="1539230" y="1734053"/>
            <a:ext cx="632470" cy="153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00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VC++</a:t>
            </a:r>
            <a:r>
              <a:rPr lang="zh-CN" altLang="en-US" dirty="0"/>
              <a:t>的基本数据类型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BA02884-1EE5-4123-A222-D1C94094F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15306"/>
              </p:ext>
            </p:extLst>
          </p:nvPr>
        </p:nvGraphicFramePr>
        <p:xfrm>
          <a:off x="326998" y="2057402"/>
          <a:ext cx="8567870" cy="43089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55260">
                  <a:extLst>
                    <a:ext uri="{9D8B030D-6E8A-4147-A177-3AD203B41FA5}">
                      <a16:colId xmlns:a16="http://schemas.microsoft.com/office/drawing/2014/main" val="3561710133"/>
                    </a:ext>
                  </a:extLst>
                </a:gridCol>
                <a:gridCol w="1149845">
                  <a:extLst>
                    <a:ext uri="{9D8B030D-6E8A-4147-A177-3AD203B41FA5}">
                      <a16:colId xmlns:a16="http://schemas.microsoft.com/office/drawing/2014/main" val="3847243450"/>
                    </a:ext>
                  </a:extLst>
                </a:gridCol>
                <a:gridCol w="2845865">
                  <a:extLst>
                    <a:ext uri="{9D8B030D-6E8A-4147-A177-3AD203B41FA5}">
                      <a16:colId xmlns:a16="http://schemas.microsoft.com/office/drawing/2014/main" val="3534600233"/>
                    </a:ext>
                  </a:extLst>
                </a:gridCol>
                <a:gridCol w="3116900">
                  <a:extLst>
                    <a:ext uri="{9D8B030D-6E8A-4147-A177-3AD203B41FA5}">
                      <a16:colId xmlns:a16="http://schemas.microsoft.com/office/drawing/2014/main" val="2396026841"/>
                    </a:ext>
                  </a:extLst>
                </a:gridCol>
              </a:tblGrid>
              <a:tr h="1359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数据类型</a:t>
                      </a:r>
                      <a:endParaRPr lang="zh-CN" altLang="en-US" sz="1400" b="1" i="0" u="none" strike="noStrike" dirty="0">
                        <a:solidFill>
                          <a:srgbClr val="636363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43" marR="1843" marT="2457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宽度</a:t>
                      </a:r>
                      <a:endParaRPr lang="zh-CN" altLang="en-US" sz="1400" b="1" i="0" u="none" strike="noStrike" dirty="0">
                        <a:solidFill>
                          <a:srgbClr val="636363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43" marR="1843" marT="2457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同义类型</a:t>
                      </a:r>
                      <a:endParaRPr lang="zh-CN" altLang="en-US" sz="1400" b="1" i="0" u="none" strike="noStrike" dirty="0">
                        <a:solidFill>
                          <a:srgbClr val="636363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43" marR="1843" marT="2457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数值范围</a:t>
                      </a:r>
                      <a:endParaRPr lang="zh-CN" altLang="en-US" sz="1400" b="1" i="0" u="none" strike="noStrike" dirty="0">
                        <a:solidFill>
                          <a:srgbClr val="636363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43" marR="1843" marT="2457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348325"/>
                  </a:ext>
                </a:extLst>
              </a:tr>
              <a:tr h="1359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signed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–2,147,483,648 to 2,147,483,647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extLst>
                  <a:ext uri="{0D108BD9-81ED-4DB2-BD59-A6C34878D82A}">
                    <a16:rowId xmlns:a16="http://schemas.microsoft.com/office/drawing/2014/main" val="3426743897"/>
                  </a:ext>
                </a:extLst>
              </a:tr>
              <a:tr h="1359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unsigned </a:t>
                      </a:r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unsigned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0 to 4,294,967,295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extLst>
                  <a:ext uri="{0D108BD9-81ED-4DB2-BD59-A6C34878D82A}">
                    <a16:rowId xmlns:a16="http://schemas.microsoft.com/office/drawing/2014/main" val="3198634736"/>
                  </a:ext>
                </a:extLst>
              </a:tr>
              <a:tr h="1359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bool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false or true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extLst>
                  <a:ext uri="{0D108BD9-81ED-4DB2-BD59-A6C34878D82A}">
                    <a16:rowId xmlns:a16="http://schemas.microsoft.com/office/drawing/2014/main" val="1191080535"/>
                  </a:ext>
                </a:extLst>
              </a:tr>
              <a:tr h="2718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char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–128 to 127 by default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0 to 255 when compiled by using /J</a:t>
                      </a:r>
                      <a:endParaRPr lang="en-US" altLang="zh-CN" sz="1400" b="0" i="0" u="sng" strike="noStrike" dirty="0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extLst>
                  <a:ext uri="{0D108BD9-81ED-4DB2-BD59-A6C34878D82A}">
                    <a16:rowId xmlns:a16="http://schemas.microsoft.com/office/drawing/2014/main" val="1374015193"/>
                  </a:ext>
                </a:extLst>
              </a:tr>
              <a:tr h="1359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signed char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–128 to 127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extLst>
                  <a:ext uri="{0D108BD9-81ED-4DB2-BD59-A6C34878D82A}">
                    <a16:rowId xmlns:a16="http://schemas.microsoft.com/office/drawing/2014/main" val="3523500903"/>
                  </a:ext>
                </a:extLst>
              </a:tr>
              <a:tr h="1359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unsigned char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0 to 255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extLst>
                  <a:ext uri="{0D108BD9-81ED-4DB2-BD59-A6C34878D82A}">
                    <a16:rowId xmlns:a16="http://schemas.microsoft.com/office/drawing/2014/main" val="397604574"/>
                  </a:ext>
                </a:extLst>
              </a:tr>
              <a:tr h="1359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short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short </a:t>
                      </a:r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r>
                        <a:rPr lang="en-US" sz="1400" u="none" strike="noStrike" dirty="0">
                          <a:effectLst/>
                        </a:rPr>
                        <a:t>, signed short </a:t>
                      </a:r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–32,768 to 32,767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extLst>
                  <a:ext uri="{0D108BD9-81ED-4DB2-BD59-A6C34878D82A}">
                    <a16:rowId xmlns:a16="http://schemas.microsoft.com/office/drawing/2014/main" val="1613980959"/>
                  </a:ext>
                </a:extLst>
              </a:tr>
              <a:tr h="1359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unsigned short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unsigned short </a:t>
                      </a:r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0 to 65,535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extLst>
                  <a:ext uri="{0D108BD9-81ED-4DB2-BD59-A6C34878D82A}">
                    <a16:rowId xmlns:a16="http://schemas.microsoft.com/office/drawing/2014/main" val="1065529313"/>
                  </a:ext>
                </a:extLst>
              </a:tr>
              <a:tr h="1359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long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long </a:t>
                      </a:r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r>
                        <a:rPr lang="en-US" sz="1400" u="none" strike="noStrike" dirty="0">
                          <a:effectLst/>
                        </a:rPr>
                        <a:t>, signed long </a:t>
                      </a:r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–2,147,483,648 to 2,147,483,647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extLst>
                  <a:ext uri="{0D108BD9-81ED-4DB2-BD59-A6C34878D82A}">
                    <a16:rowId xmlns:a16="http://schemas.microsoft.com/office/drawing/2014/main" val="58043178"/>
                  </a:ext>
                </a:extLst>
              </a:tr>
              <a:tr h="1359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unsigned long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unsigned long </a:t>
                      </a:r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0 to 4,294,967,295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extLst>
                  <a:ext uri="{0D108BD9-81ED-4DB2-BD59-A6C34878D82A}">
                    <a16:rowId xmlns:a16="http://schemas.microsoft.com/office/drawing/2014/main" val="1267976"/>
                  </a:ext>
                </a:extLst>
              </a:tr>
              <a:tr h="2540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long long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>
                          <a:effectLst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none (but equivalent to __int64)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–9,223,372,036,854,775,808 to 9,223,372,036,854,775,807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extLst>
                  <a:ext uri="{0D108BD9-81ED-4DB2-BD59-A6C34878D82A}">
                    <a16:rowId xmlns:a16="http://schemas.microsoft.com/office/drawing/2014/main" val="3473759534"/>
                  </a:ext>
                </a:extLst>
              </a:tr>
              <a:tr h="2540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unsigned long long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>
                          <a:effectLst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none (but equivalent to unsigned __int64)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0 to 18,446,744,073,709,551,615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extLst>
                  <a:ext uri="{0D108BD9-81ED-4DB2-BD59-A6C34878D82A}">
                    <a16:rowId xmlns:a16="http://schemas.microsoft.com/office/drawing/2014/main" val="3744252953"/>
                  </a:ext>
                </a:extLst>
              </a:tr>
              <a:tr h="1359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float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3.4E +/- 38 (7 digits)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extLst>
                  <a:ext uri="{0D108BD9-81ED-4DB2-BD59-A6C34878D82A}">
                    <a16:rowId xmlns:a16="http://schemas.microsoft.com/office/drawing/2014/main" val="2261501195"/>
                  </a:ext>
                </a:extLst>
              </a:tr>
              <a:tr h="1359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double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>
                          <a:effectLst/>
                        </a:rPr>
                        <a:t>8</a:t>
                      </a:r>
                      <a:endParaRPr lang="en-US" altLang="zh-CN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1.7E +/- 308 (15 digits)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extLst>
                  <a:ext uri="{0D108BD9-81ED-4DB2-BD59-A6C34878D82A}">
                    <a16:rowId xmlns:a16="http://schemas.microsoft.com/office/drawing/2014/main" val="400883985"/>
                  </a:ext>
                </a:extLst>
              </a:tr>
              <a:tr h="786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long double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same as double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Same as double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extLst>
                  <a:ext uri="{0D108BD9-81ED-4DB2-BD59-A6C34878D82A}">
                    <a16:rowId xmlns:a16="http://schemas.microsoft.com/office/drawing/2014/main" val="319467221"/>
                  </a:ext>
                </a:extLst>
              </a:tr>
              <a:tr h="1359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err="1">
                          <a:effectLst/>
                        </a:rPr>
                        <a:t>wchar_t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__wchar_t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0 to 65,535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&amp;quot"/>
                        <a:ea typeface="等线" panose="02010600030101010101" pitchFamily="2" charset="-122"/>
                      </a:endParaRPr>
                    </a:p>
                  </a:txBody>
                  <a:tcPr marL="1843" marR="1843" marT="2457" marB="0"/>
                </a:tc>
                <a:extLst>
                  <a:ext uri="{0D108BD9-81ED-4DB2-BD59-A6C34878D82A}">
                    <a16:rowId xmlns:a16="http://schemas.microsoft.com/office/drawing/2014/main" val="124170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60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5842A-A3AD-4C3F-A736-39C856F6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cap="none" dirty="0"/>
              <a:t>char</a:t>
            </a:r>
            <a:r>
              <a:rPr lang="zh-CN" altLang="en-US" sz="4000" dirty="0"/>
              <a:t>型：字符或小的整数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3DE37-8A5C-4D69-A8BC-329B470E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代表字符，也代表小的整数（</a:t>
            </a:r>
            <a:r>
              <a:rPr lang="en-US" altLang="zh-CN" sz="2400" dirty="0"/>
              <a:t>-128~127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用一个</a:t>
            </a:r>
            <a:r>
              <a:rPr lang="zh-CN" altLang="en-US" sz="2400" dirty="0">
                <a:solidFill>
                  <a:schemeClr val="accent2"/>
                </a:solidFill>
              </a:rPr>
              <a:t>字符</a:t>
            </a:r>
            <a:r>
              <a:rPr lang="en-US" altLang="zh-CN" sz="2400" dirty="0">
                <a:solidFill>
                  <a:schemeClr val="accent2"/>
                </a:solidFill>
              </a:rPr>
              <a:t>-</a:t>
            </a:r>
            <a:r>
              <a:rPr lang="zh-CN" altLang="en-US" sz="2400" dirty="0">
                <a:solidFill>
                  <a:schemeClr val="accent2"/>
                </a:solidFill>
              </a:rPr>
              <a:t>数字</a:t>
            </a:r>
            <a:r>
              <a:rPr lang="zh-CN" altLang="en-US" sz="2400" dirty="0"/>
              <a:t>相对应的编码表来确定存放在</a:t>
            </a:r>
            <a:r>
              <a:rPr lang="en-US" altLang="zh-CN" sz="2400" dirty="0"/>
              <a:t>char</a:t>
            </a:r>
            <a:r>
              <a:rPr lang="zh-CN" altLang="en-US" sz="2400" dirty="0"/>
              <a:t>里的是什么字符，标准的编码表是</a:t>
            </a:r>
            <a:r>
              <a:rPr lang="en-US" altLang="zh-CN" sz="2400" dirty="0"/>
              <a:t>ASCII</a:t>
            </a:r>
            <a:r>
              <a:rPr lang="zh-CN" altLang="en-US" sz="2400" dirty="0"/>
              <a:t>码表（下图是</a:t>
            </a:r>
            <a:r>
              <a:rPr lang="en-US" altLang="zh-CN" sz="2400" dirty="0"/>
              <a:t>ASCII</a:t>
            </a:r>
            <a:r>
              <a:rPr lang="zh-CN" altLang="en-US" sz="2400" dirty="0"/>
              <a:t>表的一部分）。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04BC4E-9FD8-687F-3291-D60131F8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40" y="2924944"/>
            <a:ext cx="6840760" cy="383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7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E0853-7562-4515-AECA-913DA447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char m='A';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=m;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&lt;&lt;"m="&lt;&lt;m&lt;&lt;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en-US" altLang="zh-CN" dirty="0" err="1"/>
              <a:t>i</a:t>
            </a:r>
            <a:r>
              <a:rPr lang="en-US" altLang="zh-CN" dirty="0"/>
              <a:t>="&lt;&lt;</a:t>
            </a:r>
            <a:r>
              <a:rPr lang="en-US" altLang="zh-CN" dirty="0" err="1"/>
              <a:t>i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i</a:t>
            </a:r>
            <a:r>
              <a:rPr lang="en-US" altLang="zh-CN" dirty="0"/>
              <a:t>=i+1;</a:t>
            </a:r>
          </a:p>
          <a:p>
            <a:r>
              <a:rPr lang="en-US" altLang="zh-CN" dirty="0"/>
              <a:t>m=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std::</a:t>
            </a:r>
            <a:r>
              <a:rPr lang="en-US" altLang="zh-CN" dirty="0" err="1"/>
              <a:t>cout</a:t>
            </a:r>
            <a:r>
              <a:rPr lang="en-US" altLang="zh-CN" dirty="0"/>
              <a:t>&lt;&lt;"m="&lt;&lt;m&lt;&lt;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std::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en-US" altLang="zh-CN" dirty="0" err="1"/>
              <a:t>i</a:t>
            </a:r>
            <a:r>
              <a:rPr lang="en-US" altLang="zh-CN" dirty="0"/>
              <a:t>="&lt;&lt;</a:t>
            </a:r>
            <a:r>
              <a:rPr lang="en-US" altLang="zh-CN" dirty="0" err="1"/>
              <a:t>i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24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1800</Words>
  <Application>Microsoft Office PowerPoint</Application>
  <PresentationFormat>全屏显示(4:3)</PresentationFormat>
  <Paragraphs>288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&amp;quot</vt:lpstr>
      <vt:lpstr>Arial Unicode MS</vt:lpstr>
      <vt:lpstr>Arimo</vt:lpstr>
      <vt:lpstr>Helvetica Neue</vt:lpstr>
      <vt:lpstr>Yu Gothic</vt:lpstr>
      <vt:lpstr>等线</vt:lpstr>
      <vt:lpstr>宋体</vt:lpstr>
      <vt:lpstr>新宋体</vt:lpstr>
      <vt:lpstr>Arial</vt:lpstr>
      <vt:lpstr>Calibri</vt:lpstr>
      <vt:lpstr>Courier New</vt:lpstr>
      <vt:lpstr>Office 主题</vt:lpstr>
      <vt:lpstr>第2章 数据类型、运算符与表达式</vt:lpstr>
      <vt:lpstr>学习目标</vt:lpstr>
      <vt:lpstr>内容</vt:lpstr>
      <vt:lpstr>数据类型</vt:lpstr>
      <vt:lpstr>为什么要指明数据类型？</vt:lpstr>
      <vt:lpstr>ANSI/ISO制定的c++标准中的 基本数据类型</vt:lpstr>
      <vt:lpstr>VC++的基本数据类型</vt:lpstr>
      <vt:lpstr>char型：字符或小的整数</vt:lpstr>
      <vt:lpstr>PowerPoint 演示文稿</vt:lpstr>
      <vt:lpstr>浮点型</vt:lpstr>
      <vt:lpstr>浮点型的精度问题</vt:lpstr>
      <vt:lpstr>变量和常量</vt:lpstr>
      <vt:lpstr>变量</vt:lpstr>
      <vt:lpstr>PowerPoint 演示文稿</vt:lpstr>
      <vt:lpstr>变量名</vt:lpstr>
      <vt:lpstr>常量</vt:lpstr>
      <vt:lpstr>常用转义字符</vt:lpstr>
      <vt:lpstr>PowerPoint 演示文稿</vt:lpstr>
      <vt:lpstr>运算符和表达式</vt:lpstr>
      <vt:lpstr>算术运算符</vt:lpstr>
      <vt:lpstr>逻辑运算符</vt:lpstr>
      <vt:lpstr>关系运算符</vt:lpstr>
      <vt:lpstr>赋值运算符</vt:lpstr>
      <vt:lpstr>条件运算符</vt:lpstr>
      <vt:lpstr>PowerPoint 演示文稿</vt:lpstr>
      <vt:lpstr>运算符优先级</vt:lpstr>
      <vt:lpstr>运算符优先级</vt:lpstr>
      <vt:lpstr>表达式</vt:lpstr>
      <vt:lpstr>类型转换</vt:lpstr>
      <vt:lpstr>初始化和赋值进行的转换</vt:lpstr>
      <vt:lpstr>表达式中的转换</vt:lpstr>
      <vt:lpstr>强制类型转换</vt:lpstr>
      <vt:lpstr>强制类型转换</vt:lpstr>
      <vt:lpstr>强制类型转换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数据类型、运算符与表达式</dc:title>
  <dc:creator>Administrator</dc:creator>
  <cp:lastModifiedBy>周 涛</cp:lastModifiedBy>
  <cp:revision>35</cp:revision>
  <dcterms:created xsi:type="dcterms:W3CDTF">2019-03-03T16:38:11Z</dcterms:created>
  <dcterms:modified xsi:type="dcterms:W3CDTF">2024-02-28T15:27:32Z</dcterms:modified>
</cp:coreProperties>
</file>