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90" r:id="rId2"/>
    <p:sldId id="321" r:id="rId3"/>
    <p:sldId id="481" r:id="rId4"/>
    <p:sldId id="482" r:id="rId5"/>
    <p:sldId id="584" r:id="rId6"/>
    <p:sldId id="486" r:id="rId7"/>
    <p:sldId id="485" r:id="rId8"/>
    <p:sldId id="382" r:id="rId9"/>
    <p:sldId id="599" r:id="rId10"/>
    <p:sldId id="585" r:id="rId11"/>
    <p:sldId id="586" r:id="rId12"/>
    <p:sldId id="598" r:id="rId13"/>
    <p:sldId id="488" r:id="rId14"/>
    <p:sldId id="495" r:id="rId15"/>
    <p:sldId id="589" r:id="rId16"/>
    <p:sldId id="587" r:id="rId17"/>
    <p:sldId id="582" r:id="rId18"/>
    <p:sldId id="601" r:id="rId19"/>
    <p:sldId id="603" r:id="rId20"/>
    <p:sldId id="497" r:id="rId21"/>
    <p:sldId id="590" r:id="rId22"/>
    <p:sldId id="498" r:id="rId23"/>
    <p:sldId id="591" r:id="rId24"/>
    <p:sldId id="593" r:id="rId25"/>
    <p:sldId id="594" r:id="rId26"/>
    <p:sldId id="592" r:id="rId27"/>
    <p:sldId id="595" r:id="rId28"/>
    <p:sldId id="636" r:id="rId29"/>
    <p:sldId id="637" r:id="rId30"/>
    <p:sldId id="638" r:id="rId31"/>
    <p:sldId id="639" r:id="rId32"/>
    <p:sldId id="512" r:id="rId33"/>
    <p:sldId id="513" r:id="rId34"/>
    <p:sldId id="514" r:id="rId35"/>
    <p:sldId id="515" r:id="rId36"/>
    <p:sldId id="517" r:id="rId37"/>
    <p:sldId id="518" r:id="rId38"/>
    <p:sldId id="519" r:id="rId39"/>
    <p:sldId id="520" r:id="rId40"/>
    <p:sldId id="521" r:id="rId41"/>
    <p:sldId id="522" r:id="rId42"/>
    <p:sldId id="608" r:id="rId43"/>
    <p:sldId id="529" r:id="rId44"/>
    <p:sldId id="530" r:id="rId45"/>
    <p:sldId id="531" r:id="rId46"/>
    <p:sldId id="556" r:id="rId47"/>
    <p:sldId id="557" r:id="rId48"/>
    <p:sldId id="558" r:id="rId49"/>
    <p:sldId id="570" r:id="rId50"/>
    <p:sldId id="571" r:id="rId51"/>
    <p:sldId id="574" r:id="rId52"/>
    <p:sldId id="640" r:id="rId53"/>
    <p:sldId id="550" r:id="rId54"/>
    <p:sldId id="551" r:id="rId55"/>
    <p:sldId id="552" r:id="rId56"/>
    <p:sldId id="567" r:id="rId57"/>
    <p:sldId id="555" r:id="rId58"/>
    <p:sldId id="628" r:id="rId59"/>
    <p:sldId id="629" r:id="rId60"/>
    <p:sldId id="618" r:id="rId61"/>
    <p:sldId id="619" r:id="rId62"/>
    <p:sldId id="612"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010C1-ECF2-49E0-A3B5-19608AC77EBD}"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83C5E-6CA9-46DB-8B4F-F1242FED46B0}" type="slidenum">
              <a:rPr lang="zh-CN" altLang="en-US" smtClean="0"/>
              <a:t>‹#›</a:t>
            </a:fld>
            <a:endParaRPr lang="zh-CN" altLang="en-US"/>
          </a:p>
        </p:txBody>
      </p:sp>
    </p:spTree>
    <p:extLst>
      <p:ext uri="{BB962C8B-B14F-4D97-AF65-F5344CB8AC3E}">
        <p14:creationId xmlns:p14="http://schemas.microsoft.com/office/powerpoint/2010/main" val="7606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95755F-6BD4-4CF7-9AE6-A653AA93C30E}" type="slidenum">
              <a:rPr lang="zh-CN" altLang="en-US" smtClean="0"/>
              <a:pPr/>
              <a:t>11</a:t>
            </a:fld>
            <a:endParaRPr lang="zh-CN" altLang="en-US"/>
          </a:p>
        </p:txBody>
      </p:sp>
    </p:spTree>
    <p:extLst>
      <p:ext uri="{BB962C8B-B14F-4D97-AF65-F5344CB8AC3E}">
        <p14:creationId xmlns:p14="http://schemas.microsoft.com/office/powerpoint/2010/main" val="734114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endParaRPr lang="zh-CN" altLang="en-US" dirty="0"/>
          </a:p>
        </p:txBody>
      </p:sp>
      <p:sp>
        <p:nvSpPr>
          <p:cNvPr id="4" name="灯片编号占位符 3"/>
          <p:cNvSpPr>
            <a:spLocks noGrp="1"/>
          </p:cNvSpPr>
          <p:nvPr>
            <p:ph type="sldNum" sz="quarter" idx="5"/>
          </p:nvPr>
        </p:nvSpPr>
        <p:spPr/>
        <p:txBody>
          <a:bodyPr/>
          <a:lstStyle/>
          <a:p>
            <a:fld id="{1C95755F-6BD4-4CF7-9AE6-A653AA93C30E}" type="slidenum">
              <a:rPr lang="zh-CN" altLang="en-US" smtClean="0"/>
              <a:pPr/>
              <a:t>23</a:t>
            </a:fld>
            <a:endParaRPr lang="zh-CN" altLang="en-US"/>
          </a:p>
        </p:txBody>
      </p:sp>
    </p:spTree>
    <p:extLst>
      <p:ext uri="{BB962C8B-B14F-4D97-AF65-F5344CB8AC3E}">
        <p14:creationId xmlns:p14="http://schemas.microsoft.com/office/powerpoint/2010/main" val="268687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95755F-6BD4-4CF7-9AE6-A653AA93C30E}" type="slidenum">
              <a:rPr lang="zh-CN" altLang="en-US" smtClean="0"/>
              <a:pPr/>
              <a:t>41</a:t>
            </a:fld>
            <a:endParaRPr lang="zh-CN" altLang="en-US"/>
          </a:p>
        </p:txBody>
      </p:sp>
    </p:spTree>
    <p:extLst>
      <p:ext uri="{BB962C8B-B14F-4D97-AF65-F5344CB8AC3E}">
        <p14:creationId xmlns:p14="http://schemas.microsoft.com/office/powerpoint/2010/main" val="215892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B5107-2434-4A78-B588-3247ADE341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769A3E-3654-4F26-9FB8-8A9D8635F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35379AE-E06B-4EE3-88D2-9C0B53C764F0}"/>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33F10244-64D2-4975-9445-D4FB00DCD8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623B55-8255-447F-8FCE-A60AEB914989}"/>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264396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28597-7596-462B-BBCE-799DE5DE97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21D2E6-0FD8-4980-A898-AC56B5622E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15ADC4-A6C7-4C04-840A-027039AECF49}"/>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95F9FA00-0414-4C65-95EE-D8EBBF9A7C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44C34B-4452-4DCE-848A-62F279299FAE}"/>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376975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FC9930-C542-46F0-B548-39201EECED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D5F323-85AC-4F68-8AA0-96BCBC6D6E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157DE8-2A77-4BEF-86C9-6D962646957F}"/>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7E8F6014-2C6E-4AA4-AE38-F5234F003E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F79775-1A17-45EF-B814-F926E84301C1}"/>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206167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4616-12D4-498F-8973-40AA6F5166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8BB057-6E2F-4E4E-93F5-200F0FCC9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E4005E-D441-4644-9CDC-D986C9DFFFED}"/>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E797B388-4837-4991-8FEC-F790AEAC33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0C135-5B00-45C8-B1A2-E9A50F128B6E}"/>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300329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D2C02-C8A6-490D-83C6-3BEB611A5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69468C-397C-4F1F-9CCD-E611936EA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C53A06-1F34-4168-942A-BF8ADEA382C5}"/>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15571A7C-6678-4A06-AA4B-6D132D5F7D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8734DD-7303-4AEB-82F7-2E00E75A07E8}"/>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324406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634DC-A9A9-4763-AC3C-5A3848786C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5C85DB-B281-451F-9DD6-3EFC22D5D9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0F059A-C67D-4CB0-B508-1E395C41BC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727FD8-C2E7-4BB9-B3FB-240F8E14AC9C}"/>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D4EDCDBA-1973-4120-B857-10B50A97BD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0E75C-6CF0-497E-B02B-EBCC6689659C}"/>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115544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43544-9BDB-4F4E-BF4E-70523B764C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06F5C4-48BB-4570-8974-2CC9F1B0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9C9AF6-5707-4ACF-A5B3-93E72B35B44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B006E0-8DD7-4697-B02D-699D0BB06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C9FAE3-48E9-4ACC-B7C4-C3592782D5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95DD08-B0C2-481E-9EFA-97AC77C5EF93}"/>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8" name="页脚占位符 7">
            <a:extLst>
              <a:ext uri="{FF2B5EF4-FFF2-40B4-BE49-F238E27FC236}">
                <a16:creationId xmlns:a16="http://schemas.microsoft.com/office/drawing/2014/main" id="{7379B53E-C3A0-4A67-A00D-DA9C1CDB2F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933B65-3EB5-4F06-AE48-E8E12AE2CFA9}"/>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380688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EC02D-EEB6-46DF-A796-95940E13FD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A42C09-3E39-4B04-9861-734BC0D5A0DD}"/>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4" name="页脚占位符 3">
            <a:extLst>
              <a:ext uri="{FF2B5EF4-FFF2-40B4-BE49-F238E27FC236}">
                <a16:creationId xmlns:a16="http://schemas.microsoft.com/office/drawing/2014/main" id="{0B1D2C43-D1A4-4E3F-A34D-CB3DDB752A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D64AF9-1D04-4D06-87CC-C58FDC7E6192}"/>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427414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8418BC-8BBF-40F5-B115-A31C7C3635CC}"/>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3" name="页脚占位符 2">
            <a:extLst>
              <a:ext uri="{FF2B5EF4-FFF2-40B4-BE49-F238E27FC236}">
                <a16:creationId xmlns:a16="http://schemas.microsoft.com/office/drawing/2014/main" id="{7B160DD5-46EE-411A-8E74-47812EAFFD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B32F94-FEBE-4C3E-B857-1320283D1C7F}"/>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206093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4CB8C-2266-4B69-999F-0C078C7DD7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7E2E58-BDA3-4214-97BE-D59BD0D4D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49C894-375B-49B2-BF8F-047B0A094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7FD745-AABC-448D-ACD1-5FFA8A0CB40E}"/>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4325B68B-5BEE-4DE3-9C55-04C8F856AE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C3021-AEE9-4724-87E5-D9B2F72D6FB1}"/>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146884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6E701-A4CF-4DB7-91CF-602898F4B0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83C619-8A6B-4B7E-868B-FBFCF7639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06D045-A6B5-45CC-939D-0E1F2A77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A53528-078D-4B3E-AACC-DE8586A49C5C}"/>
              </a:ext>
            </a:extLst>
          </p:cNvPr>
          <p:cNvSpPr>
            <a:spLocks noGrp="1"/>
          </p:cNvSpPr>
          <p:nvPr>
            <p:ph type="dt" sz="half" idx="10"/>
          </p:nvPr>
        </p:nvSpPr>
        <p:spPr/>
        <p:txBody>
          <a:bodyPr/>
          <a:lstStyle/>
          <a:p>
            <a:fld id="{60DBDF3B-0F91-4721-A619-CEDF913BCCC1}"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FD3135F1-ED0D-4E50-AC59-6EECB4E47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E2904D-25F3-46D9-8B54-8AC402C8C7CF}"/>
              </a:ext>
            </a:extLst>
          </p:cNvPr>
          <p:cNvSpPr>
            <a:spLocks noGrp="1"/>
          </p:cNvSpPr>
          <p:nvPr>
            <p:ph type="sldNum" sz="quarter" idx="12"/>
          </p:nvPr>
        </p:nvSpPr>
        <p:spPr/>
        <p:txBody>
          <a:body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400038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1FA40F-6BDA-4A80-8B2C-84F505EC4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73FC81-9B91-4BCC-B1E9-200CAEF4A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489228-F28E-4167-9880-E28F356BC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BDF3B-0F91-4721-A619-CEDF913BCCC1}"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83A87D10-E4B5-4979-8214-09EC34B6F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5F4F77-7FFC-4E3C-BAF2-D4931EFF7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69EA4-C515-4872-99EF-0C7C2DD734E0}" type="slidenum">
              <a:rPr lang="zh-CN" altLang="en-US" smtClean="0"/>
              <a:t>‹#›</a:t>
            </a:fld>
            <a:endParaRPr lang="zh-CN" altLang="en-US"/>
          </a:p>
        </p:txBody>
      </p:sp>
    </p:spTree>
    <p:extLst>
      <p:ext uri="{BB962C8B-B14F-4D97-AF65-F5344CB8AC3E}">
        <p14:creationId xmlns:p14="http://schemas.microsoft.com/office/powerpoint/2010/main" val="204238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1.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84D01-0A2F-499B-AAD5-55891F8537C5}"/>
              </a:ext>
            </a:extLst>
          </p:cNvPr>
          <p:cNvSpPr>
            <a:spLocks noGrp="1"/>
          </p:cNvSpPr>
          <p:nvPr>
            <p:ph type="title"/>
          </p:nvPr>
        </p:nvSpPr>
        <p:spPr>
          <a:xfrm>
            <a:off x="2279576" y="692697"/>
            <a:ext cx="7772400" cy="1362075"/>
          </a:xfrm>
        </p:spPr>
        <p:txBody>
          <a:bodyPr/>
          <a:lstStyle/>
          <a:p>
            <a:r>
              <a:rPr lang="zh-CN" altLang="en-US" dirty="0"/>
              <a:t>第</a:t>
            </a:r>
            <a:r>
              <a:rPr lang="en-US" altLang="zh-CN" dirty="0"/>
              <a:t>5</a:t>
            </a:r>
            <a:r>
              <a:rPr lang="zh-CN" altLang="en-US" dirty="0"/>
              <a:t>章 指针</a:t>
            </a:r>
          </a:p>
        </p:txBody>
      </p:sp>
      <p:sp>
        <p:nvSpPr>
          <p:cNvPr id="3" name="文本占位符 2">
            <a:extLst>
              <a:ext uri="{FF2B5EF4-FFF2-40B4-BE49-F238E27FC236}">
                <a16:creationId xmlns:a16="http://schemas.microsoft.com/office/drawing/2014/main" id="{F62658C3-13A1-4DF5-8249-865B3FD54EA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644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D5541A04-6A2F-4DFA-AA10-A531E387FFF7}"/>
              </a:ext>
            </a:extLst>
          </p:cNvPr>
          <p:cNvSpPr>
            <a:spLocks noGrp="1"/>
          </p:cNvSpPr>
          <p:nvPr>
            <p:ph type="sldNum" sz="quarter" idx="10"/>
          </p:nvPr>
        </p:nvSpPr>
        <p:spPr/>
        <p:txBody>
          <a:bodyPr/>
          <a:lstStyle/>
          <a:p>
            <a:fld id="{A9A24297-DACE-41A1-BFAE-9FC138090875}" type="slidenum">
              <a:rPr lang="zh-CN" altLang="en-US"/>
              <a:pPr/>
              <a:t>10</a:t>
            </a:fld>
            <a:endParaRPr lang="en-US" altLang="zh-CN"/>
          </a:p>
        </p:txBody>
      </p:sp>
      <p:sp>
        <p:nvSpPr>
          <p:cNvPr id="424962" name="Rectangle 2">
            <a:extLst>
              <a:ext uri="{FF2B5EF4-FFF2-40B4-BE49-F238E27FC236}">
                <a16:creationId xmlns:a16="http://schemas.microsoft.com/office/drawing/2014/main" id="{67B960FE-E2D7-406F-933B-7341206FEC16}"/>
              </a:ext>
            </a:extLst>
          </p:cNvPr>
          <p:cNvSpPr>
            <a:spLocks noGrp="1" noChangeArrowheads="1"/>
          </p:cNvSpPr>
          <p:nvPr>
            <p:ph type="title"/>
          </p:nvPr>
        </p:nvSpPr>
        <p:spPr>
          <a:xfrm>
            <a:off x="2133600" y="304801"/>
            <a:ext cx="7772400" cy="676275"/>
          </a:xfrm>
        </p:spPr>
        <p:txBody>
          <a:bodyPr/>
          <a:lstStyle/>
          <a:p>
            <a:r>
              <a:rPr lang="zh-CN" altLang="en-US" sz="3200" dirty="0"/>
              <a:t>指针变量的初始化</a:t>
            </a:r>
          </a:p>
        </p:txBody>
      </p:sp>
      <p:sp>
        <p:nvSpPr>
          <p:cNvPr id="424964" name="Rectangle 4">
            <a:extLst>
              <a:ext uri="{FF2B5EF4-FFF2-40B4-BE49-F238E27FC236}">
                <a16:creationId xmlns:a16="http://schemas.microsoft.com/office/drawing/2014/main" id="{CC4BB041-0128-4127-8758-44169776B4B3}"/>
              </a:ext>
            </a:extLst>
          </p:cNvPr>
          <p:cNvSpPr>
            <a:spLocks noChangeArrowheads="1"/>
          </p:cNvSpPr>
          <p:nvPr/>
        </p:nvSpPr>
        <p:spPr bwMode="auto">
          <a:xfrm>
            <a:off x="2133600" y="1196975"/>
            <a:ext cx="8066088" cy="511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t>指针变量在定义时可以用任何合法的指针（地址）值进行初始化。</a:t>
            </a:r>
          </a:p>
          <a:p>
            <a:pPr>
              <a:spcBef>
                <a:spcPct val="20000"/>
              </a:spcBef>
            </a:pPr>
            <a:r>
              <a:rPr lang="en-US" altLang="zh-CN" sz="2800" b="1" dirty="0"/>
              <a:t>【</a:t>
            </a:r>
            <a:r>
              <a:rPr lang="zh-CN" altLang="en-US" sz="2800" b="1" dirty="0"/>
              <a:t>格式为</a:t>
            </a:r>
            <a:r>
              <a:rPr lang="en-US" altLang="zh-CN" sz="2800" b="1" dirty="0"/>
              <a:t>】</a:t>
            </a:r>
            <a:r>
              <a:rPr lang="zh-CN" altLang="en-US" sz="2800" b="1" dirty="0"/>
              <a:t>数据类型  *指针变量名</a:t>
            </a:r>
            <a:r>
              <a:rPr lang="en-US" altLang="zh-CN" sz="2800" b="1" dirty="0"/>
              <a:t>=</a:t>
            </a:r>
            <a:r>
              <a:rPr lang="zh-CN" altLang="en-US" sz="2800" b="1" dirty="0"/>
              <a:t>初始地址值；</a:t>
            </a:r>
          </a:p>
          <a:p>
            <a:pPr>
              <a:spcBef>
                <a:spcPct val="20000"/>
              </a:spcBef>
            </a:pPr>
            <a:r>
              <a:rPr lang="zh-CN" altLang="en-US" sz="2800" b="1" dirty="0"/>
              <a:t>将变量</a:t>
            </a:r>
            <a:r>
              <a:rPr lang="en-US" altLang="zh-CN" sz="2800" b="1" dirty="0" err="1"/>
              <a:t>i</a:t>
            </a:r>
            <a:r>
              <a:rPr lang="zh-CN" altLang="en-US" sz="2800" b="1" dirty="0"/>
              <a:t>的地址赋给指针变量</a:t>
            </a:r>
            <a:r>
              <a:rPr lang="en-US" altLang="zh-CN" sz="2800" b="1" dirty="0"/>
              <a:t>pi</a:t>
            </a:r>
          </a:p>
          <a:p>
            <a:pPr>
              <a:spcBef>
                <a:spcPct val="20000"/>
              </a:spcBef>
            </a:pPr>
            <a:r>
              <a:rPr lang="zh-CN" altLang="en-US" sz="2800" b="1" dirty="0"/>
              <a:t>例如：</a:t>
            </a:r>
          </a:p>
          <a:p>
            <a:pPr>
              <a:spcBef>
                <a:spcPct val="20000"/>
              </a:spcBef>
            </a:pPr>
            <a:r>
              <a:rPr lang="en-US" altLang="zh-CN" sz="2800" b="1" dirty="0"/>
              <a:t>int </a:t>
            </a:r>
            <a:r>
              <a:rPr lang="en-US" altLang="zh-CN" sz="2800" b="1" dirty="0" err="1"/>
              <a:t>i</a:t>
            </a:r>
            <a:r>
              <a:rPr lang="en-US" altLang="zh-CN" sz="2800" b="1" dirty="0"/>
              <a:t>;      </a:t>
            </a:r>
            <a:endParaRPr lang="zh-CN" altLang="en-US" sz="2800" b="1" dirty="0"/>
          </a:p>
          <a:p>
            <a:pPr>
              <a:spcBef>
                <a:spcPct val="20000"/>
              </a:spcBef>
            </a:pPr>
            <a:r>
              <a:rPr lang="en-US" altLang="zh-CN" sz="2800" b="1" dirty="0"/>
              <a:t>float f;</a:t>
            </a:r>
          </a:p>
          <a:p>
            <a:pPr>
              <a:spcBef>
                <a:spcPct val="20000"/>
              </a:spcBef>
            </a:pPr>
            <a:r>
              <a:rPr lang="en-US" altLang="zh-CN" sz="2800" b="1" dirty="0"/>
              <a:t>int *pi=&amp;</a:t>
            </a:r>
            <a:r>
              <a:rPr lang="en-US" altLang="zh-CN" sz="2800" b="1" dirty="0" err="1"/>
              <a:t>i</a:t>
            </a:r>
            <a:r>
              <a:rPr lang="en-US" altLang="zh-CN" sz="2800" b="1" dirty="0"/>
              <a:t>;	       //</a:t>
            </a:r>
            <a:r>
              <a:rPr lang="zh-CN" altLang="en-US" sz="2800" b="1" dirty="0"/>
              <a:t>可称为指针</a:t>
            </a:r>
            <a:r>
              <a:rPr lang="en-US" altLang="zh-CN" sz="2800" b="1" dirty="0"/>
              <a:t>pi</a:t>
            </a:r>
            <a:r>
              <a:rPr lang="zh-CN" altLang="en-US" sz="2800" b="1" dirty="0"/>
              <a:t>指向变量</a:t>
            </a:r>
            <a:r>
              <a:rPr lang="en-US" altLang="zh-CN" sz="2800" b="1" dirty="0" err="1"/>
              <a:t>i</a:t>
            </a:r>
            <a:r>
              <a:rPr lang="en-US" altLang="zh-CN" sz="2800" b="1" dirty="0"/>
              <a:t>	</a:t>
            </a:r>
          </a:p>
          <a:p>
            <a:pPr>
              <a:spcBef>
                <a:spcPct val="20000"/>
              </a:spcBef>
            </a:pPr>
            <a:r>
              <a:rPr lang="en-US" altLang="zh-CN" sz="2800" b="1" dirty="0"/>
              <a:t>float *pf=&amp;f;</a:t>
            </a:r>
          </a:p>
          <a:p>
            <a:pPr>
              <a:spcBef>
                <a:spcPct val="20000"/>
              </a:spcBef>
            </a:pPr>
            <a:r>
              <a:rPr lang="en-US" altLang="zh-CN" sz="2800" b="1" dirty="0"/>
              <a:t>float *q=pf; </a:t>
            </a:r>
            <a:r>
              <a:rPr lang="en-US" altLang="zh-CN" sz="2600" b="1" dirty="0"/>
              <a:t>//</a:t>
            </a:r>
            <a:r>
              <a:rPr lang="zh-CN" altLang="en-US" sz="2600" b="1" dirty="0"/>
              <a:t>用已初始化的指针变量</a:t>
            </a:r>
            <a:r>
              <a:rPr lang="en-US" altLang="zh-CN" sz="2600" b="1" dirty="0"/>
              <a:t>pf</a:t>
            </a:r>
            <a:r>
              <a:rPr lang="zh-CN" altLang="en-US" sz="2600" b="1" dirty="0"/>
              <a:t>作指针</a:t>
            </a:r>
            <a:r>
              <a:rPr lang="en-US" altLang="zh-CN" sz="2600" b="1" dirty="0"/>
              <a:t>q</a:t>
            </a:r>
            <a:r>
              <a:rPr lang="zh-CN" altLang="en-US" sz="2600" b="1" dirty="0"/>
              <a:t>的初值</a:t>
            </a:r>
          </a:p>
        </p:txBody>
      </p:sp>
    </p:spTree>
    <p:extLst>
      <p:ext uri="{BB962C8B-B14F-4D97-AF65-F5344CB8AC3E}">
        <p14:creationId xmlns:p14="http://schemas.microsoft.com/office/powerpoint/2010/main" val="12995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51C66731-0D8D-4549-8837-7021E3BB846B}"/>
              </a:ext>
            </a:extLst>
          </p:cNvPr>
          <p:cNvSpPr>
            <a:spLocks noGrp="1"/>
          </p:cNvSpPr>
          <p:nvPr>
            <p:ph type="sldNum" sz="quarter" idx="10"/>
          </p:nvPr>
        </p:nvSpPr>
        <p:spPr/>
        <p:txBody>
          <a:bodyPr/>
          <a:lstStyle/>
          <a:p>
            <a:fld id="{BFCAF67E-81F4-415E-A147-DE35831EFE54}" type="slidenum">
              <a:rPr lang="zh-CN" altLang="en-US"/>
              <a:pPr/>
              <a:t>11</a:t>
            </a:fld>
            <a:endParaRPr lang="en-US" altLang="zh-CN"/>
          </a:p>
        </p:txBody>
      </p:sp>
      <p:sp>
        <p:nvSpPr>
          <p:cNvPr id="425986" name="Rectangle 2">
            <a:extLst>
              <a:ext uri="{FF2B5EF4-FFF2-40B4-BE49-F238E27FC236}">
                <a16:creationId xmlns:a16="http://schemas.microsoft.com/office/drawing/2014/main" id="{B966FA0D-1709-4334-86EE-912F908471A9}"/>
              </a:ext>
            </a:extLst>
          </p:cNvPr>
          <p:cNvSpPr>
            <a:spLocks noGrp="1" noChangeArrowheads="1"/>
          </p:cNvSpPr>
          <p:nvPr>
            <p:ph type="title"/>
          </p:nvPr>
        </p:nvSpPr>
        <p:spPr>
          <a:xfrm>
            <a:off x="2133600" y="304800"/>
            <a:ext cx="7772400" cy="603250"/>
          </a:xfrm>
        </p:spPr>
        <p:txBody>
          <a:bodyPr/>
          <a:lstStyle/>
          <a:p>
            <a:r>
              <a:rPr lang="zh-CN" altLang="en-US" sz="3200" dirty="0"/>
              <a:t>指针变量的初始化</a:t>
            </a:r>
          </a:p>
        </p:txBody>
      </p:sp>
      <p:sp>
        <p:nvSpPr>
          <p:cNvPr id="425988" name="Rectangle 4">
            <a:extLst>
              <a:ext uri="{FF2B5EF4-FFF2-40B4-BE49-F238E27FC236}">
                <a16:creationId xmlns:a16="http://schemas.microsoft.com/office/drawing/2014/main" id="{F3BBFACC-0793-4C60-96FC-67F2D252BDF9}"/>
              </a:ext>
            </a:extLst>
          </p:cNvPr>
          <p:cNvSpPr>
            <a:spLocks noChangeArrowheads="1"/>
          </p:cNvSpPr>
          <p:nvPr/>
        </p:nvSpPr>
        <p:spPr bwMode="auto">
          <a:xfrm>
            <a:off x="2640013" y="1411289"/>
            <a:ext cx="7200900" cy="489743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b="1" dirty="0"/>
              <a:t>阅读程序，给出运行结果。</a:t>
            </a:r>
          </a:p>
          <a:p>
            <a:r>
              <a:rPr lang="en-US" altLang="zh-CN" sz="2800" b="1" dirty="0"/>
              <a:t>#include &lt;</a:t>
            </a:r>
            <a:r>
              <a:rPr lang="en-US" altLang="zh-CN" sz="2800" b="1" dirty="0" err="1"/>
              <a:t>iostream.h</a:t>
            </a:r>
            <a:r>
              <a:rPr lang="en-US" altLang="zh-CN" sz="2800" b="1" dirty="0"/>
              <a:t>&gt;</a:t>
            </a:r>
          </a:p>
          <a:p>
            <a:r>
              <a:rPr lang="en-US" altLang="zh-CN" sz="2800" b="1" dirty="0"/>
              <a:t>void main()</a:t>
            </a:r>
          </a:p>
          <a:p>
            <a:r>
              <a:rPr lang="en-US" altLang="zh-CN" sz="2800" b="1" dirty="0"/>
              <a:t>{</a:t>
            </a:r>
          </a:p>
          <a:p>
            <a:r>
              <a:rPr lang="en-US" altLang="zh-CN" sz="2800" b="1" dirty="0"/>
              <a:t> int m=28;</a:t>
            </a:r>
          </a:p>
          <a:p>
            <a:r>
              <a:rPr lang="en-US" altLang="zh-CN" sz="2800" b="1" dirty="0"/>
              <a:t> int *pm=&amp;m,*p;</a:t>
            </a:r>
          </a:p>
          <a:p>
            <a:r>
              <a:rPr lang="en-US" altLang="zh-CN" sz="2800" b="1" dirty="0"/>
              <a:t> </a:t>
            </a:r>
            <a:r>
              <a:rPr lang="en-US" altLang="zh-CN" sz="2800" b="1" dirty="0" err="1"/>
              <a:t>cout</a:t>
            </a:r>
            <a:r>
              <a:rPr lang="en-US" altLang="zh-CN" sz="2800" b="1" dirty="0"/>
              <a:t>&lt;&lt;m&lt;&lt;</a:t>
            </a:r>
            <a:r>
              <a:rPr lang="en-US" altLang="zh-CN" sz="2800" b="1" dirty="0" err="1"/>
              <a:t>endl</a:t>
            </a:r>
            <a:r>
              <a:rPr lang="en-US" altLang="zh-CN" sz="2800" b="1" dirty="0"/>
              <a:t>;</a:t>
            </a:r>
          </a:p>
          <a:p>
            <a:r>
              <a:rPr lang="en-US" altLang="zh-CN" sz="2800" b="1" dirty="0"/>
              <a:t> </a:t>
            </a:r>
            <a:r>
              <a:rPr lang="en-US" altLang="zh-CN" sz="2800" b="1" dirty="0" err="1"/>
              <a:t>cout</a:t>
            </a:r>
            <a:r>
              <a:rPr lang="en-US" altLang="zh-CN" sz="2800" b="1" dirty="0"/>
              <a:t>&lt;&lt;pm&lt;&lt;</a:t>
            </a:r>
            <a:r>
              <a:rPr lang="en-US" altLang="zh-CN" sz="2800" b="1" dirty="0" err="1"/>
              <a:t>endl</a:t>
            </a:r>
            <a:r>
              <a:rPr lang="en-US" altLang="zh-CN" sz="2800" b="1" dirty="0"/>
              <a:t>;</a:t>
            </a:r>
          </a:p>
          <a:p>
            <a:r>
              <a:rPr lang="en-US" altLang="zh-CN" sz="2800" b="1" dirty="0"/>
              <a:t> </a:t>
            </a:r>
            <a:r>
              <a:rPr lang="en-US" altLang="zh-CN" sz="2800" b="1" dirty="0" err="1"/>
              <a:t>cout</a:t>
            </a:r>
            <a:r>
              <a:rPr lang="en-US" altLang="zh-CN" sz="2800" b="1" dirty="0"/>
              <a:t>&lt;&lt;p&lt;&lt;</a:t>
            </a:r>
            <a:r>
              <a:rPr lang="en-US" altLang="zh-CN" sz="2800" b="1" dirty="0" err="1"/>
              <a:t>endl</a:t>
            </a:r>
            <a:r>
              <a:rPr lang="en-US" altLang="zh-CN" sz="2800" b="1" dirty="0"/>
              <a:t>;</a:t>
            </a:r>
          </a:p>
          <a:p>
            <a:r>
              <a:rPr lang="en-US" altLang="zh-CN" sz="2800" b="1" dirty="0"/>
              <a:t>}</a:t>
            </a:r>
          </a:p>
          <a:p>
            <a:endParaRPr lang="zh-CN" altLang="en-US" sz="2800" b="1" dirty="0"/>
          </a:p>
          <a:p>
            <a:r>
              <a:rPr lang="zh-CN" altLang="en-US" sz="2800" b="1" dirty="0">
                <a:solidFill>
                  <a:srgbClr val="FFFFFF"/>
                </a:solidFill>
              </a:rPr>
              <a:t>危险！指针</a:t>
            </a:r>
            <a:r>
              <a:rPr lang="en-US" altLang="zh-CN" sz="2800" b="1" dirty="0">
                <a:solidFill>
                  <a:srgbClr val="FFFFFF"/>
                </a:solidFill>
              </a:rPr>
              <a:t>p</a:t>
            </a:r>
            <a:r>
              <a:rPr lang="zh-CN" altLang="en-US" sz="2800" b="1" dirty="0">
                <a:solidFill>
                  <a:srgbClr val="FFFFFF"/>
                </a:solidFill>
              </a:rPr>
              <a:t>没有确定的指向</a:t>
            </a:r>
            <a:endParaRPr lang="zh-CN" altLang="en-US" sz="2800" dirty="0">
              <a:solidFill>
                <a:srgbClr val="FFFFFF"/>
              </a:solidFill>
            </a:endParaRPr>
          </a:p>
        </p:txBody>
      </p:sp>
      <p:grpSp>
        <p:nvGrpSpPr>
          <p:cNvPr id="13" name="组合 12">
            <a:extLst>
              <a:ext uri="{FF2B5EF4-FFF2-40B4-BE49-F238E27FC236}">
                <a16:creationId xmlns:a16="http://schemas.microsoft.com/office/drawing/2014/main" id="{02BFFC36-D800-4DAF-8599-0F40F8B19428}"/>
              </a:ext>
            </a:extLst>
          </p:cNvPr>
          <p:cNvGrpSpPr/>
          <p:nvPr/>
        </p:nvGrpSpPr>
        <p:grpSpPr>
          <a:xfrm>
            <a:off x="7680177" y="3429000"/>
            <a:ext cx="1546075" cy="986046"/>
            <a:chOff x="6156176" y="3429000"/>
            <a:chExt cx="1546075" cy="986046"/>
          </a:xfrm>
        </p:grpSpPr>
        <p:sp>
          <p:nvSpPr>
            <p:cNvPr id="6" name="文本框 5">
              <a:extLst>
                <a:ext uri="{FF2B5EF4-FFF2-40B4-BE49-F238E27FC236}">
                  <a16:creationId xmlns:a16="http://schemas.microsoft.com/office/drawing/2014/main" id="{3B56841D-1E9B-4800-AAF7-276DF1608699}"/>
                </a:ext>
              </a:extLst>
            </p:cNvPr>
            <p:cNvSpPr txBox="1"/>
            <p:nvPr/>
          </p:nvSpPr>
          <p:spPr>
            <a:xfrm>
              <a:off x="6948264" y="3645024"/>
              <a:ext cx="511679" cy="369332"/>
            </a:xfrm>
            <a:prstGeom prst="rect">
              <a:avLst/>
            </a:prstGeom>
            <a:noFill/>
          </p:spPr>
          <p:txBody>
            <a:bodyPr wrap="none" rtlCol="0">
              <a:spAutoFit/>
            </a:bodyPr>
            <a:lstStyle/>
            <a:p>
              <a:r>
                <a:rPr lang="en-US" altLang="zh-CN" dirty="0"/>
                <a:t>pm</a:t>
              </a:r>
              <a:endParaRPr lang="zh-CN" altLang="en-US" dirty="0"/>
            </a:p>
          </p:txBody>
        </p:sp>
        <p:cxnSp>
          <p:nvCxnSpPr>
            <p:cNvPr id="8" name="直接箭头连接符 7">
              <a:extLst>
                <a:ext uri="{FF2B5EF4-FFF2-40B4-BE49-F238E27FC236}">
                  <a16:creationId xmlns:a16="http://schemas.microsoft.com/office/drawing/2014/main" id="{B1FE68F4-9CD9-42D2-B3A0-18393F6F093D}"/>
                </a:ext>
              </a:extLst>
            </p:cNvPr>
            <p:cNvCxnSpPr>
              <a:stCxn id="6" idx="1"/>
            </p:cNvCxnSpPr>
            <p:nvPr/>
          </p:nvCxnSpPr>
          <p:spPr>
            <a:xfrm flipH="1" flipV="1">
              <a:off x="6156176" y="3429000"/>
              <a:ext cx="792088" cy="40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6F83C9A-AF18-402F-BEFD-39F77E4A38F0}"/>
                </a:ext>
              </a:extLst>
            </p:cNvPr>
            <p:cNvSpPr txBox="1"/>
            <p:nvPr/>
          </p:nvSpPr>
          <p:spPr>
            <a:xfrm>
              <a:off x="6804248" y="4045714"/>
              <a:ext cx="898003" cy="369332"/>
            </a:xfrm>
            <a:prstGeom prst="rect">
              <a:avLst/>
            </a:prstGeom>
            <a:solidFill>
              <a:schemeClr val="accent1"/>
            </a:solidFill>
          </p:spPr>
          <p:txBody>
            <a:bodyPr wrap="none" rtlCol="0">
              <a:spAutoFit/>
            </a:bodyPr>
            <a:lstStyle/>
            <a:p>
              <a:r>
                <a:rPr lang="en-US" altLang="zh-CN" dirty="0">
                  <a:solidFill>
                    <a:schemeClr val="bg1"/>
                  </a:solidFill>
                </a:rPr>
                <a:t>83460c</a:t>
              </a:r>
              <a:endParaRPr lang="zh-CN" altLang="en-US" dirty="0">
                <a:solidFill>
                  <a:schemeClr val="bg1"/>
                </a:solidFill>
              </a:endParaRPr>
            </a:p>
          </p:txBody>
        </p:sp>
      </p:grpSp>
      <p:grpSp>
        <p:nvGrpSpPr>
          <p:cNvPr id="11" name="组合 10">
            <a:extLst>
              <a:ext uri="{FF2B5EF4-FFF2-40B4-BE49-F238E27FC236}">
                <a16:creationId xmlns:a16="http://schemas.microsoft.com/office/drawing/2014/main" id="{D2ACFA8F-1195-45DB-A8B6-7358C465D956}"/>
              </a:ext>
            </a:extLst>
          </p:cNvPr>
          <p:cNvGrpSpPr/>
          <p:nvPr/>
        </p:nvGrpSpPr>
        <p:grpSpPr>
          <a:xfrm>
            <a:off x="5463648" y="2724011"/>
            <a:ext cx="2144520" cy="788206"/>
            <a:chOff x="3939648" y="2724011"/>
            <a:chExt cx="2144520" cy="788206"/>
          </a:xfrm>
        </p:grpSpPr>
        <p:sp>
          <p:nvSpPr>
            <p:cNvPr id="2" name="矩形 1">
              <a:extLst>
                <a:ext uri="{FF2B5EF4-FFF2-40B4-BE49-F238E27FC236}">
                  <a16:creationId xmlns:a16="http://schemas.microsoft.com/office/drawing/2014/main" id="{EC7577DA-92DE-4943-9C02-5EA1C3942E51}"/>
                </a:ext>
              </a:extLst>
            </p:cNvPr>
            <p:cNvSpPr/>
            <p:nvPr/>
          </p:nvSpPr>
          <p:spPr>
            <a:xfrm>
              <a:off x="5292080" y="3140968"/>
              <a:ext cx="7920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28</a:t>
              </a:r>
              <a:endParaRPr lang="zh-CN" altLang="en-US" dirty="0"/>
            </a:p>
          </p:txBody>
        </p:sp>
        <p:sp>
          <p:nvSpPr>
            <p:cNvPr id="3" name="文本框 2">
              <a:extLst>
                <a:ext uri="{FF2B5EF4-FFF2-40B4-BE49-F238E27FC236}">
                  <a16:creationId xmlns:a16="http://schemas.microsoft.com/office/drawing/2014/main" id="{AB016626-0B0F-4C72-841B-E53332F21744}"/>
                </a:ext>
              </a:extLst>
            </p:cNvPr>
            <p:cNvSpPr txBox="1"/>
            <p:nvPr/>
          </p:nvSpPr>
          <p:spPr>
            <a:xfrm>
              <a:off x="5530431" y="2724011"/>
              <a:ext cx="549775" cy="369332"/>
            </a:xfrm>
            <a:prstGeom prst="rect">
              <a:avLst/>
            </a:prstGeom>
            <a:noFill/>
          </p:spPr>
          <p:txBody>
            <a:bodyPr wrap="square" rtlCol="0">
              <a:spAutoFit/>
            </a:bodyPr>
            <a:lstStyle/>
            <a:p>
              <a:r>
                <a:rPr lang="en-US" altLang="zh-CN" dirty="0"/>
                <a:t>m</a:t>
              </a:r>
              <a:endParaRPr lang="zh-CN" altLang="en-US" dirty="0"/>
            </a:p>
          </p:txBody>
        </p:sp>
        <p:sp>
          <p:nvSpPr>
            <p:cNvPr id="12" name="文本框 11">
              <a:extLst>
                <a:ext uri="{FF2B5EF4-FFF2-40B4-BE49-F238E27FC236}">
                  <a16:creationId xmlns:a16="http://schemas.microsoft.com/office/drawing/2014/main" id="{1BD90B80-3C02-4907-97D3-F0E423A592A5}"/>
                </a:ext>
              </a:extLst>
            </p:cNvPr>
            <p:cNvSpPr txBox="1"/>
            <p:nvPr/>
          </p:nvSpPr>
          <p:spPr>
            <a:xfrm>
              <a:off x="4138227" y="3142885"/>
              <a:ext cx="898003" cy="369332"/>
            </a:xfrm>
            <a:prstGeom prst="rect">
              <a:avLst/>
            </a:prstGeom>
            <a:noFill/>
          </p:spPr>
          <p:txBody>
            <a:bodyPr wrap="none" rtlCol="0">
              <a:spAutoFit/>
            </a:bodyPr>
            <a:lstStyle/>
            <a:p>
              <a:r>
                <a:rPr lang="en-US" altLang="zh-CN" dirty="0"/>
                <a:t>83460c</a:t>
              </a:r>
              <a:endParaRPr lang="zh-CN" altLang="en-US" dirty="0"/>
            </a:p>
          </p:txBody>
        </p:sp>
        <p:sp>
          <p:nvSpPr>
            <p:cNvPr id="10" name="文本框 9">
              <a:extLst>
                <a:ext uri="{FF2B5EF4-FFF2-40B4-BE49-F238E27FC236}">
                  <a16:creationId xmlns:a16="http://schemas.microsoft.com/office/drawing/2014/main" id="{B7B536E3-9CAD-4694-8FFD-5F3228776F0F}"/>
                </a:ext>
              </a:extLst>
            </p:cNvPr>
            <p:cNvSpPr txBox="1"/>
            <p:nvPr/>
          </p:nvSpPr>
          <p:spPr>
            <a:xfrm>
              <a:off x="3939648" y="2771636"/>
              <a:ext cx="1553630" cy="369332"/>
            </a:xfrm>
            <a:prstGeom prst="rect">
              <a:avLst/>
            </a:prstGeom>
            <a:noFill/>
          </p:spPr>
          <p:txBody>
            <a:bodyPr wrap="none" rtlCol="0">
              <a:spAutoFit/>
            </a:bodyPr>
            <a:lstStyle/>
            <a:p>
              <a:r>
                <a:rPr lang="en-US" altLang="zh-CN" dirty="0"/>
                <a:t>m</a:t>
              </a:r>
              <a:r>
                <a:rPr lang="zh-CN" altLang="en-US" dirty="0"/>
                <a:t>的存储地址</a:t>
              </a:r>
            </a:p>
          </p:txBody>
        </p:sp>
      </p:grpSp>
      <p:sp>
        <p:nvSpPr>
          <p:cNvPr id="17" name="文本框 16">
            <a:extLst>
              <a:ext uri="{FF2B5EF4-FFF2-40B4-BE49-F238E27FC236}">
                <a16:creationId xmlns:a16="http://schemas.microsoft.com/office/drawing/2014/main" id="{36751D1C-8890-497A-B6A7-F3405F870DEB}"/>
              </a:ext>
            </a:extLst>
          </p:cNvPr>
          <p:cNvSpPr txBox="1"/>
          <p:nvPr/>
        </p:nvSpPr>
        <p:spPr>
          <a:xfrm>
            <a:off x="7208162" y="4573251"/>
            <a:ext cx="317716" cy="369332"/>
          </a:xfrm>
          <a:prstGeom prst="rect">
            <a:avLst/>
          </a:prstGeom>
          <a:noFill/>
        </p:spPr>
        <p:txBody>
          <a:bodyPr wrap="none" rtlCol="0">
            <a:spAutoFit/>
          </a:bodyPr>
          <a:lstStyle/>
          <a:p>
            <a:r>
              <a:rPr lang="en-US" altLang="zh-CN" dirty="0"/>
              <a:t>p</a:t>
            </a:r>
            <a:endParaRPr lang="zh-CN" altLang="en-US" dirty="0"/>
          </a:p>
        </p:txBody>
      </p:sp>
      <p:sp>
        <p:nvSpPr>
          <p:cNvPr id="19" name="文本框 18">
            <a:extLst>
              <a:ext uri="{FF2B5EF4-FFF2-40B4-BE49-F238E27FC236}">
                <a16:creationId xmlns:a16="http://schemas.microsoft.com/office/drawing/2014/main" id="{BC474E33-DAEB-4D3D-A548-031F501A0394}"/>
              </a:ext>
            </a:extLst>
          </p:cNvPr>
          <p:cNvSpPr txBox="1"/>
          <p:nvPr/>
        </p:nvSpPr>
        <p:spPr>
          <a:xfrm>
            <a:off x="6952618" y="4973941"/>
            <a:ext cx="871574" cy="369332"/>
          </a:xfrm>
          <a:prstGeom prst="rect">
            <a:avLst/>
          </a:prstGeom>
          <a:solidFill>
            <a:schemeClr val="accent1"/>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360583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5BE6C496-68BB-44D4-9E93-C59D0582ABBC}"/>
              </a:ext>
            </a:extLst>
          </p:cNvPr>
          <p:cNvSpPr>
            <a:spLocks noGrp="1"/>
          </p:cNvSpPr>
          <p:nvPr>
            <p:ph type="sldNum" sz="quarter" idx="10"/>
          </p:nvPr>
        </p:nvSpPr>
        <p:spPr/>
        <p:txBody>
          <a:bodyPr/>
          <a:lstStyle/>
          <a:p>
            <a:fld id="{BC2FC6E5-AC8E-48E4-BD5E-FD86457FFF59}" type="slidenum">
              <a:rPr lang="zh-CN" altLang="en-US"/>
              <a:pPr/>
              <a:t>12</a:t>
            </a:fld>
            <a:endParaRPr lang="en-US" altLang="zh-CN"/>
          </a:p>
        </p:txBody>
      </p:sp>
      <p:sp>
        <p:nvSpPr>
          <p:cNvPr id="439298" name="Rectangle 2">
            <a:extLst>
              <a:ext uri="{FF2B5EF4-FFF2-40B4-BE49-F238E27FC236}">
                <a16:creationId xmlns:a16="http://schemas.microsoft.com/office/drawing/2014/main" id="{FB4A1BED-B174-4D9C-B222-6DF68E7DCAB8}"/>
              </a:ext>
            </a:extLst>
          </p:cNvPr>
          <p:cNvSpPr>
            <a:spLocks noGrp="1" noChangeArrowheads="1"/>
          </p:cNvSpPr>
          <p:nvPr>
            <p:ph type="title"/>
          </p:nvPr>
        </p:nvSpPr>
        <p:spPr>
          <a:xfrm>
            <a:off x="2133600" y="304801"/>
            <a:ext cx="7772400" cy="676275"/>
          </a:xfrm>
        </p:spPr>
        <p:txBody>
          <a:bodyPr/>
          <a:lstStyle/>
          <a:p>
            <a:r>
              <a:rPr lang="en-US" altLang="zh-CN" sz="3600"/>
              <a:t>2</a:t>
            </a:r>
            <a:r>
              <a:rPr lang="zh-CN" altLang="en-US" sz="3600">
                <a:latin typeface="宋体" panose="02010600030101010101" pitchFamily="2" charset="-122"/>
              </a:rPr>
              <a:t>．指针运算符</a:t>
            </a:r>
            <a:r>
              <a:rPr lang="zh-CN" altLang="en-US" sz="3600"/>
              <a:t> </a:t>
            </a:r>
          </a:p>
        </p:txBody>
      </p:sp>
      <p:sp>
        <p:nvSpPr>
          <p:cNvPr id="439300" name="Rectangle 4">
            <a:extLst>
              <a:ext uri="{FF2B5EF4-FFF2-40B4-BE49-F238E27FC236}">
                <a16:creationId xmlns:a16="http://schemas.microsoft.com/office/drawing/2014/main" id="{09285A34-3ADF-4DC2-A9CA-F111BBAC45D5}"/>
              </a:ext>
            </a:extLst>
          </p:cNvPr>
          <p:cNvSpPr>
            <a:spLocks noChangeArrowheads="1"/>
          </p:cNvSpPr>
          <p:nvPr/>
        </p:nvSpPr>
        <p:spPr bwMode="auto">
          <a:xfrm>
            <a:off x="2057400" y="1268414"/>
            <a:ext cx="8229600" cy="172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pPr>
            <a:r>
              <a:rPr kumimoji="1" lang="zh-CN" altLang="en-GB" sz="2800" b="1" dirty="0"/>
              <a:t>    </a:t>
            </a:r>
            <a:r>
              <a:rPr kumimoji="1" lang="zh-CN" altLang="en-US" sz="2800" b="1" dirty="0"/>
              <a:t>符号*也称为指针运算符，其运算结果为该指针所指的变量。</a:t>
            </a:r>
          </a:p>
        </p:txBody>
      </p:sp>
      <p:sp>
        <p:nvSpPr>
          <p:cNvPr id="439301" name="Text Box 5">
            <a:extLst>
              <a:ext uri="{FF2B5EF4-FFF2-40B4-BE49-F238E27FC236}">
                <a16:creationId xmlns:a16="http://schemas.microsoft.com/office/drawing/2014/main" id="{4ACAE12E-B8AB-4E53-8AE6-3D4539E1B43C}"/>
              </a:ext>
            </a:extLst>
          </p:cNvPr>
          <p:cNvSpPr txBox="1">
            <a:spLocks noChangeArrowheads="1"/>
          </p:cNvSpPr>
          <p:nvPr/>
        </p:nvSpPr>
        <p:spPr bwMode="auto">
          <a:xfrm>
            <a:off x="2063751" y="3141663"/>
            <a:ext cx="8353425" cy="30908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t>int a=16,b=28;</a:t>
            </a:r>
          </a:p>
          <a:p>
            <a:r>
              <a:rPr kumimoji="1" lang="en-US" altLang="zh-CN" sz="2800" b="1"/>
              <a:t>int *pa,*pb=&amp;b;</a:t>
            </a:r>
          </a:p>
          <a:p>
            <a:r>
              <a:rPr kumimoji="1" lang="en-US" altLang="zh-CN" sz="2800" b="1"/>
              <a:t>cout&lt;&lt;*pb&lt;&lt;endl;		</a:t>
            </a:r>
            <a:endParaRPr kumimoji="1" lang="en-GB" altLang="zh-CN" sz="2800" b="1"/>
          </a:p>
          <a:p>
            <a:r>
              <a:rPr kumimoji="1" lang="en-US" altLang="zh-CN" sz="2800" b="1"/>
              <a:t>pa=&amp;a;</a:t>
            </a:r>
          </a:p>
          <a:p>
            <a:r>
              <a:rPr kumimoji="1" lang="en-US" altLang="zh-CN" sz="2800" b="1"/>
              <a:t>cout&lt;&lt;a&lt;&lt;endl;		</a:t>
            </a:r>
            <a:endParaRPr kumimoji="1" lang="en-GB" altLang="zh-CN" sz="2800" b="1"/>
          </a:p>
          <a:p>
            <a:r>
              <a:rPr kumimoji="1" lang="zh-CN" altLang="en-US" sz="2800" b="1"/>
              <a:t>*</a:t>
            </a:r>
            <a:r>
              <a:rPr kumimoji="1" lang="en-US" altLang="zh-CN" sz="2800" b="1"/>
              <a:t>pa=32;				</a:t>
            </a:r>
            <a:endParaRPr kumimoji="1" lang="en-GB" altLang="zh-CN" sz="2800" b="1"/>
          </a:p>
          <a:p>
            <a:r>
              <a:rPr kumimoji="1" lang="en-US" altLang="zh-CN" sz="2800" b="1"/>
              <a:t>cout&lt;&lt;a&lt;&lt;endl;</a:t>
            </a:r>
            <a:r>
              <a:rPr kumimoji="1" lang="en-US" altLang="zh-CN" b="1"/>
              <a:t>		</a:t>
            </a:r>
            <a:endParaRPr kumimoji="1" lang="zh-CN" altLang="en-US" b="1"/>
          </a:p>
        </p:txBody>
      </p:sp>
    </p:spTree>
    <p:extLst>
      <p:ext uri="{BB962C8B-B14F-4D97-AF65-F5344CB8AC3E}">
        <p14:creationId xmlns:p14="http://schemas.microsoft.com/office/powerpoint/2010/main" val="1953701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9301"/>
                                        </p:tgtEl>
                                        <p:attrNameLst>
                                          <p:attrName>style.visibility</p:attrName>
                                        </p:attrNameLst>
                                      </p:cBhvr>
                                      <p:to>
                                        <p:strVal val="visible"/>
                                      </p:to>
                                    </p:set>
                                    <p:anim calcmode="lin" valueType="num">
                                      <p:cBhvr>
                                        <p:cTn id="7" dur="1000" fill="hold"/>
                                        <p:tgtEl>
                                          <p:spTgt spid="439301"/>
                                        </p:tgtEl>
                                        <p:attrNameLst>
                                          <p:attrName>ppt_w</p:attrName>
                                        </p:attrNameLst>
                                      </p:cBhvr>
                                      <p:tavLst>
                                        <p:tav tm="0">
                                          <p:val>
                                            <p:strVal val="#ppt_w*0.70"/>
                                          </p:val>
                                        </p:tav>
                                        <p:tav tm="100000">
                                          <p:val>
                                            <p:strVal val="#ppt_w"/>
                                          </p:val>
                                        </p:tav>
                                      </p:tavLst>
                                    </p:anim>
                                    <p:anim calcmode="lin" valueType="num">
                                      <p:cBhvr>
                                        <p:cTn id="8" dur="1000" fill="hold"/>
                                        <p:tgtEl>
                                          <p:spTgt spid="439301"/>
                                        </p:tgtEl>
                                        <p:attrNameLst>
                                          <p:attrName>ppt_h</p:attrName>
                                        </p:attrNameLst>
                                      </p:cBhvr>
                                      <p:tavLst>
                                        <p:tav tm="0">
                                          <p:val>
                                            <p:strVal val="#ppt_h"/>
                                          </p:val>
                                        </p:tav>
                                        <p:tav tm="100000">
                                          <p:val>
                                            <p:strVal val="#ppt_h"/>
                                          </p:val>
                                        </p:tav>
                                      </p:tavLst>
                                    </p:anim>
                                    <p:animEffect transition="in" filter="fade">
                                      <p:cBhvr>
                                        <p:cTn id="9" dur="1000"/>
                                        <p:tgtEl>
                                          <p:spTgt spid="439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F885B49-E280-4A7B-B84E-E9B21203626C}"/>
              </a:ext>
            </a:extLst>
          </p:cNvPr>
          <p:cNvSpPr>
            <a:spLocks noGrp="1"/>
          </p:cNvSpPr>
          <p:nvPr>
            <p:ph type="sldNum" sz="quarter" idx="10"/>
          </p:nvPr>
        </p:nvSpPr>
        <p:spPr/>
        <p:txBody>
          <a:bodyPr/>
          <a:lstStyle/>
          <a:p>
            <a:fld id="{91312EA9-8C06-48E9-8336-5C361DE09F86}" type="slidenum">
              <a:rPr lang="zh-CN" altLang="en-US"/>
              <a:pPr/>
              <a:t>13</a:t>
            </a:fld>
            <a:endParaRPr lang="en-US" altLang="zh-CN"/>
          </a:p>
        </p:txBody>
      </p:sp>
      <p:sp>
        <p:nvSpPr>
          <p:cNvPr id="316418" name="Rectangle 2">
            <a:extLst>
              <a:ext uri="{FF2B5EF4-FFF2-40B4-BE49-F238E27FC236}">
                <a16:creationId xmlns:a16="http://schemas.microsoft.com/office/drawing/2014/main" id="{50516E17-5259-4200-A830-CBD49DF6BF45}"/>
              </a:ext>
            </a:extLst>
          </p:cNvPr>
          <p:cNvSpPr>
            <a:spLocks noGrp="1" noChangeArrowheads="1"/>
          </p:cNvSpPr>
          <p:nvPr>
            <p:ph type="title"/>
          </p:nvPr>
        </p:nvSpPr>
        <p:spPr>
          <a:xfrm>
            <a:off x="2133600" y="304801"/>
            <a:ext cx="7772400" cy="676275"/>
          </a:xfrm>
        </p:spPr>
        <p:txBody>
          <a:bodyPr/>
          <a:lstStyle/>
          <a:p>
            <a:r>
              <a:rPr lang="zh-CN" altLang="en-US" sz="3600">
                <a:latin typeface="宋体" panose="02010600030101010101" pitchFamily="2" charset="-122"/>
              </a:rPr>
              <a:t>指针运算符</a:t>
            </a:r>
          </a:p>
        </p:txBody>
      </p:sp>
      <p:sp>
        <p:nvSpPr>
          <p:cNvPr id="316420" name="Rectangle 4">
            <a:extLst>
              <a:ext uri="{FF2B5EF4-FFF2-40B4-BE49-F238E27FC236}">
                <a16:creationId xmlns:a16="http://schemas.microsoft.com/office/drawing/2014/main" id="{A27F5DA8-BE12-4D32-9BE3-4E42FAC292BD}"/>
              </a:ext>
            </a:extLst>
          </p:cNvPr>
          <p:cNvSpPr>
            <a:spLocks noChangeArrowheads="1"/>
          </p:cNvSpPr>
          <p:nvPr/>
        </p:nvSpPr>
        <p:spPr bwMode="auto">
          <a:xfrm>
            <a:off x="2209800" y="1412875"/>
            <a:ext cx="77724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pPr>
            <a:r>
              <a:rPr kumimoji="1" lang="zh-CN" altLang="en-GB" b="1"/>
              <a:t> </a:t>
            </a:r>
            <a:r>
              <a:rPr kumimoji="1" lang="zh-CN" altLang="en-GB" sz="2800" b="1"/>
              <a:t>  	</a:t>
            </a:r>
            <a:r>
              <a:rPr kumimoji="1" lang="zh-CN" altLang="en-US" sz="2800" b="1"/>
              <a:t>符号*有多种含义。*的含义随其所作用的对象及其位置的不同而不同。</a:t>
            </a:r>
          </a:p>
        </p:txBody>
      </p:sp>
      <p:sp>
        <p:nvSpPr>
          <p:cNvPr id="316421" name="Text Box 5">
            <a:extLst>
              <a:ext uri="{FF2B5EF4-FFF2-40B4-BE49-F238E27FC236}">
                <a16:creationId xmlns:a16="http://schemas.microsoft.com/office/drawing/2014/main" id="{31ED3FAC-7401-479D-BF8B-64F6B9DA9AD0}"/>
              </a:ext>
            </a:extLst>
          </p:cNvPr>
          <p:cNvSpPr txBox="1">
            <a:spLocks noChangeArrowheads="1"/>
          </p:cNvSpPr>
          <p:nvPr/>
        </p:nvSpPr>
        <p:spPr bwMode="auto">
          <a:xfrm>
            <a:off x="2135188" y="2852739"/>
            <a:ext cx="7993062" cy="24098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en-US" altLang="zh-CN" sz="2800" b="1"/>
              <a:t>int a=16,b=28;</a:t>
            </a:r>
          </a:p>
          <a:p>
            <a:pPr>
              <a:lnSpc>
                <a:spcPct val="120000"/>
              </a:lnSpc>
              <a:spcBef>
                <a:spcPct val="20000"/>
              </a:spcBef>
            </a:pPr>
            <a:r>
              <a:rPr kumimoji="1" lang="en-US" altLang="zh-CN" sz="2800" b="1"/>
              <a:t>int *pa=&amp;a,*pb;		</a:t>
            </a:r>
            <a:endParaRPr kumimoji="1" lang="zh-CN" altLang="en-US" sz="2800" b="1"/>
          </a:p>
          <a:p>
            <a:pPr>
              <a:lnSpc>
                <a:spcPct val="120000"/>
              </a:lnSpc>
              <a:spcBef>
                <a:spcPct val="20000"/>
              </a:spcBef>
            </a:pPr>
            <a:r>
              <a:rPr kumimoji="1" lang="en-US" altLang="zh-CN" sz="2800" b="1"/>
              <a:t>a*=b;			</a:t>
            </a:r>
            <a:endParaRPr kumimoji="1" lang="en-GB" altLang="zh-CN" sz="2800" b="1"/>
          </a:p>
          <a:p>
            <a:pPr>
              <a:lnSpc>
                <a:spcPct val="120000"/>
              </a:lnSpc>
              <a:spcBef>
                <a:spcPct val="20000"/>
              </a:spcBef>
            </a:pPr>
            <a:r>
              <a:rPr kumimoji="1" lang="zh-CN" altLang="en-US" sz="2800" b="1"/>
              <a:t>*</a:t>
            </a:r>
            <a:r>
              <a:rPr kumimoji="1" lang="en-US" altLang="zh-CN" sz="2800" b="1"/>
              <a:t>pa=123;	</a:t>
            </a:r>
            <a:endParaRPr lang="zh-CN" altLang="en-US" sz="2800"/>
          </a:p>
        </p:txBody>
      </p:sp>
    </p:spTree>
    <p:extLst>
      <p:ext uri="{BB962C8B-B14F-4D97-AF65-F5344CB8AC3E}">
        <p14:creationId xmlns:p14="http://schemas.microsoft.com/office/powerpoint/2010/main" val="1299473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 calcmode="lin" valueType="num">
                                      <p:cBhvr>
                                        <p:cTn id="7" dur="1000" fill="hold"/>
                                        <p:tgtEl>
                                          <p:spTgt spid="316421"/>
                                        </p:tgtEl>
                                        <p:attrNameLst>
                                          <p:attrName>ppt_w</p:attrName>
                                        </p:attrNameLst>
                                      </p:cBhvr>
                                      <p:tavLst>
                                        <p:tav tm="0">
                                          <p:val>
                                            <p:strVal val="#ppt_w*0.70"/>
                                          </p:val>
                                        </p:tav>
                                        <p:tav tm="100000">
                                          <p:val>
                                            <p:strVal val="#ppt_w"/>
                                          </p:val>
                                        </p:tav>
                                      </p:tavLst>
                                    </p:anim>
                                    <p:anim calcmode="lin" valueType="num">
                                      <p:cBhvr>
                                        <p:cTn id="8" dur="1000" fill="hold"/>
                                        <p:tgtEl>
                                          <p:spTgt spid="316421"/>
                                        </p:tgtEl>
                                        <p:attrNameLst>
                                          <p:attrName>ppt_h</p:attrName>
                                        </p:attrNameLst>
                                      </p:cBhvr>
                                      <p:tavLst>
                                        <p:tav tm="0">
                                          <p:val>
                                            <p:strVal val="#ppt_h"/>
                                          </p:val>
                                        </p:tav>
                                        <p:tav tm="100000">
                                          <p:val>
                                            <p:strVal val="#ppt_h"/>
                                          </p:val>
                                        </p:tav>
                                      </p:tavLst>
                                    </p:anim>
                                    <p:animEffect transition="in" filter="fade">
                                      <p:cBhvr>
                                        <p:cTn id="9" dur="10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10543F7-AB33-4DB7-A651-A6D9974F31F6}"/>
              </a:ext>
            </a:extLst>
          </p:cNvPr>
          <p:cNvSpPr>
            <a:spLocks noGrp="1"/>
          </p:cNvSpPr>
          <p:nvPr>
            <p:ph type="sldNum" sz="quarter" idx="10"/>
          </p:nvPr>
        </p:nvSpPr>
        <p:spPr/>
        <p:txBody>
          <a:bodyPr/>
          <a:lstStyle/>
          <a:p>
            <a:fld id="{0F0134D3-EF20-4364-BB3B-A669273F0772}" type="slidenum">
              <a:rPr lang="zh-CN" altLang="en-US"/>
              <a:pPr/>
              <a:t>14</a:t>
            </a:fld>
            <a:endParaRPr lang="en-US" altLang="zh-CN"/>
          </a:p>
        </p:txBody>
      </p:sp>
      <p:sp>
        <p:nvSpPr>
          <p:cNvPr id="323586" name="Rectangle 2">
            <a:extLst>
              <a:ext uri="{FF2B5EF4-FFF2-40B4-BE49-F238E27FC236}">
                <a16:creationId xmlns:a16="http://schemas.microsoft.com/office/drawing/2014/main" id="{2E257FB0-AA02-4435-A1BD-C835BBFEB0C2}"/>
              </a:ext>
            </a:extLst>
          </p:cNvPr>
          <p:cNvSpPr>
            <a:spLocks noGrp="1" noChangeArrowheads="1"/>
          </p:cNvSpPr>
          <p:nvPr>
            <p:ph type="title"/>
          </p:nvPr>
        </p:nvSpPr>
        <p:spPr>
          <a:xfrm>
            <a:off x="2135189" y="260351"/>
            <a:ext cx="7705725" cy="576263"/>
          </a:xfrm>
        </p:spPr>
        <p:txBody>
          <a:bodyPr>
            <a:normAutofit/>
          </a:bodyPr>
          <a:lstStyle/>
          <a:p>
            <a:r>
              <a:rPr lang="zh-CN" altLang="en-US" sz="3200">
                <a:latin typeface="宋体" panose="02010600030101010101" pitchFamily="2" charset="-122"/>
              </a:rPr>
              <a:t>指针运算实例</a:t>
            </a:r>
            <a:r>
              <a:rPr lang="zh-CN" altLang="en-US" sz="3200"/>
              <a:t> </a:t>
            </a:r>
            <a:endParaRPr lang="en-US" altLang="zh-CN" sz="3200"/>
          </a:p>
        </p:txBody>
      </p:sp>
      <p:sp>
        <p:nvSpPr>
          <p:cNvPr id="323588" name="Rectangle 4">
            <a:extLst>
              <a:ext uri="{FF2B5EF4-FFF2-40B4-BE49-F238E27FC236}">
                <a16:creationId xmlns:a16="http://schemas.microsoft.com/office/drawing/2014/main" id="{CD3BC5CB-D34E-40B5-A3F5-724E707E1282}"/>
              </a:ext>
            </a:extLst>
          </p:cNvPr>
          <p:cNvSpPr>
            <a:spLocks noChangeArrowheads="1"/>
          </p:cNvSpPr>
          <p:nvPr/>
        </p:nvSpPr>
        <p:spPr bwMode="auto">
          <a:xfrm>
            <a:off x="1992313" y="1125538"/>
            <a:ext cx="8229600" cy="525621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pPr>
            <a:r>
              <a:rPr kumimoji="1" lang="zh-CN" altLang="en-US" sz="2800" b="1" dirty="0"/>
              <a:t>阅读下列程序，写出运行结果。</a:t>
            </a:r>
          </a:p>
          <a:p>
            <a:pPr>
              <a:lnSpc>
                <a:spcPct val="110000"/>
              </a:lnSpc>
            </a:pPr>
            <a:r>
              <a:rPr lang="zh-CN" altLang="en-US" sz="2800" b="1" dirty="0"/>
              <a:t>#</a:t>
            </a:r>
            <a:r>
              <a:rPr lang="en-US" altLang="zh-CN" sz="2800" b="1" dirty="0"/>
              <a:t>include &lt;iostream&gt;</a:t>
            </a:r>
          </a:p>
          <a:p>
            <a:pPr>
              <a:lnSpc>
                <a:spcPct val="110000"/>
              </a:lnSpc>
            </a:pPr>
            <a:r>
              <a:rPr lang="en-US" altLang="zh-CN" sz="2800" b="1" dirty="0"/>
              <a:t>using namespace std;</a:t>
            </a:r>
          </a:p>
          <a:p>
            <a:pPr>
              <a:lnSpc>
                <a:spcPct val="110000"/>
              </a:lnSpc>
            </a:pPr>
            <a:r>
              <a:rPr lang="en-US" altLang="zh-CN" sz="2800" b="1" dirty="0"/>
              <a:t>void main( )</a:t>
            </a:r>
          </a:p>
          <a:p>
            <a:pPr>
              <a:lnSpc>
                <a:spcPct val="110000"/>
              </a:lnSpc>
            </a:pPr>
            <a:r>
              <a:rPr lang="en-US" altLang="zh-CN" sz="2800" b="1" dirty="0"/>
              <a:t>{int </a:t>
            </a:r>
            <a:r>
              <a:rPr lang="en-US" altLang="zh-CN" sz="2800" b="1" dirty="0" err="1"/>
              <a:t>a,b</a:t>
            </a:r>
            <a:r>
              <a:rPr lang="en-US" altLang="zh-CN" sz="2800" b="1" dirty="0"/>
              <a:t>;                                  </a:t>
            </a:r>
          </a:p>
          <a:p>
            <a:pPr>
              <a:lnSpc>
                <a:spcPct val="110000"/>
              </a:lnSpc>
            </a:pPr>
            <a:r>
              <a:rPr lang="en-US" altLang="zh-CN" sz="2800" b="1" dirty="0"/>
              <a:t>int *p1,*p2;  </a:t>
            </a:r>
          </a:p>
          <a:p>
            <a:pPr>
              <a:lnSpc>
                <a:spcPct val="110000"/>
              </a:lnSpc>
            </a:pPr>
            <a:r>
              <a:rPr lang="en-US" altLang="zh-CN" sz="2800" b="1" dirty="0"/>
              <a:t>a=100;b=10;                               </a:t>
            </a:r>
            <a:endParaRPr lang="zh-CN" altLang="en-US" sz="2800" b="1" dirty="0"/>
          </a:p>
          <a:p>
            <a:pPr>
              <a:lnSpc>
                <a:spcPct val="110000"/>
              </a:lnSpc>
            </a:pPr>
            <a:r>
              <a:rPr lang="en-US" altLang="zh-CN" sz="2800" b="1" dirty="0"/>
              <a:t>p1=&amp;a; </a:t>
            </a:r>
          </a:p>
          <a:p>
            <a:pPr>
              <a:lnSpc>
                <a:spcPct val="110000"/>
              </a:lnSpc>
            </a:pPr>
            <a:r>
              <a:rPr lang="en-US" altLang="zh-CN" sz="2800" b="1" dirty="0"/>
              <a:t>p2=&amp;b; </a:t>
            </a:r>
          </a:p>
          <a:p>
            <a:pPr>
              <a:lnSpc>
                <a:spcPct val="110000"/>
              </a:lnSpc>
            </a:pPr>
            <a:r>
              <a:rPr lang="en-US" altLang="zh-CN" sz="2800" b="1" dirty="0" err="1"/>
              <a:t>cout</a:t>
            </a:r>
            <a:r>
              <a:rPr lang="en-US" altLang="zh-CN" sz="2800" b="1" dirty="0"/>
              <a:t>&lt;&lt;a&lt;&lt;″ ″&lt;&lt;b&lt;&lt;</a:t>
            </a:r>
            <a:r>
              <a:rPr lang="en-US" altLang="zh-CN" sz="2800" b="1" dirty="0" err="1"/>
              <a:t>endl</a:t>
            </a:r>
            <a:r>
              <a:rPr lang="en-US" altLang="zh-CN" sz="2800" b="1" dirty="0"/>
              <a:t>;                    </a:t>
            </a:r>
            <a:endParaRPr lang="zh-CN" altLang="en-US" sz="2800" b="1" dirty="0"/>
          </a:p>
          <a:p>
            <a:pPr>
              <a:lnSpc>
                <a:spcPct val="110000"/>
              </a:lnSpc>
            </a:pPr>
            <a:r>
              <a:rPr lang="en-US" altLang="zh-CN" sz="2800" b="1" dirty="0" err="1"/>
              <a:t>cout</a:t>
            </a:r>
            <a:r>
              <a:rPr lang="en-US" altLang="zh-CN" sz="2800" b="1" dirty="0"/>
              <a:t>&lt;&lt;*p1&lt;&lt;″ ″&lt;&lt;*p2&lt;&lt;</a:t>
            </a:r>
            <a:r>
              <a:rPr lang="en-US" altLang="zh-CN" sz="2800" b="1" dirty="0" err="1"/>
              <a:t>endl</a:t>
            </a:r>
            <a:r>
              <a:rPr lang="en-US" altLang="zh-CN" sz="2800" b="1" dirty="0"/>
              <a:t>; </a:t>
            </a:r>
          </a:p>
          <a:p>
            <a:pPr>
              <a:lnSpc>
                <a:spcPct val="110000"/>
              </a:lnSpc>
            </a:pPr>
            <a:r>
              <a:rPr lang="en-US" altLang="zh-CN" sz="2800" b="1" dirty="0"/>
              <a:t>}</a:t>
            </a:r>
            <a:endParaRPr lang="zh-CN" altLang="en-US" sz="2800" b="1" dirty="0"/>
          </a:p>
        </p:txBody>
      </p:sp>
    </p:spTree>
    <p:extLst>
      <p:ext uri="{BB962C8B-B14F-4D97-AF65-F5344CB8AC3E}">
        <p14:creationId xmlns:p14="http://schemas.microsoft.com/office/powerpoint/2010/main" val="218240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32E2FA3A-E02E-4197-9B32-0170FF3AD76D}"/>
              </a:ext>
            </a:extLst>
          </p:cNvPr>
          <p:cNvSpPr>
            <a:spLocks noGrp="1"/>
          </p:cNvSpPr>
          <p:nvPr>
            <p:ph type="sldNum" sz="quarter" idx="10"/>
          </p:nvPr>
        </p:nvSpPr>
        <p:spPr/>
        <p:txBody>
          <a:bodyPr/>
          <a:lstStyle/>
          <a:p>
            <a:fld id="{D4FE8C90-3C38-422D-A08E-F51CF4B0D14B}" type="slidenum">
              <a:rPr lang="zh-CN" altLang="en-US"/>
              <a:pPr/>
              <a:t>15</a:t>
            </a:fld>
            <a:endParaRPr lang="en-US" altLang="zh-CN"/>
          </a:p>
        </p:txBody>
      </p:sp>
      <p:sp>
        <p:nvSpPr>
          <p:cNvPr id="429058" name="Rectangle 2">
            <a:extLst>
              <a:ext uri="{FF2B5EF4-FFF2-40B4-BE49-F238E27FC236}">
                <a16:creationId xmlns:a16="http://schemas.microsoft.com/office/drawing/2014/main" id="{C8873E71-C1A0-44FE-BD34-26727C932FBD}"/>
              </a:ext>
            </a:extLst>
          </p:cNvPr>
          <p:cNvSpPr>
            <a:spLocks noGrp="1" noChangeArrowheads="1"/>
          </p:cNvSpPr>
          <p:nvPr>
            <p:ph type="title"/>
          </p:nvPr>
        </p:nvSpPr>
        <p:spPr>
          <a:xfrm>
            <a:off x="2135188" y="260351"/>
            <a:ext cx="7772400" cy="576263"/>
          </a:xfrm>
        </p:spPr>
        <p:txBody>
          <a:bodyPr>
            <a:normAutofit fontScale="90000"/>
          </a:bodyPr>
          <a:lstStyle/>
          <a:p>
            <a:r>
              <a:rPr lang="zh-CN" altLang="en-US" sz="3600">
                <a:latin typeface="宋体" panose="02010600030101010101" pitchFamily="2" charset="-122"/>
              </a:rPr>
              <a:t>指针运算实例</a:t>
            </a:r>
            <a:r>
              <a:rPr lang="zh-CN" altLang="en-US" sz="2800"/>
              <a:t> </a:t>
            </a:r>
            <a:endParaRPr lang="en-US" altLang="zh-CN" sz="2800"/>
          </a:p>
        </p:txBody>
      </p:sp>
      <p:sp>
        <p:nvSpPr>
          <p:cNvPr id="429060" name="Rectangle 4">
            <a:extLst>
              <a:ext uri="{FF2B5EF4-FFF2-40B4-BE49-F238E27FC236}">
                <a16:creationId xmlns:a16="http://schemas.microsoft.com/office/drawing/2014/main" id="{C9A8920D-2C98-484F-80DE-869794FFD851}"/>
              </a:ext>
            </a:extLst>
          </p:cNvPr>
          <p:cNvSpPr>
            <a:spLocks noChangeArrowheads="1"/>
          </p:cNvSpPr>
          <p:nvPr/>
        </p:nvSpPr>
        <p:spPr bwMode="auto">
          <a:xfrm>
            <a:off x="1992313" y="1196976"/>
            <a:ext cx="8280400" cy="52546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pPr>
            <a:r>
              <a:rPr kumimoji="1" lang="zh-CN" altLang="en-US" b="1" dirty="0"/>
              <a:t>阅读下列程序，写出运行结果。</a:t>
            </a:r>
          </a:p>
          <a:p>
            <a:pPr>
              <a:lnSpc>
                <a:spcPct val="110000"/>
              </a:lnSpc>
            </a:pPr>
            <a:r>
              <a:rPr lang="en-US" altLang="zh-CN" b="1" dirty="0"/>
              <a:t>#include &lt;iostream&gt;</a:t>
            </a:r>
          </a:p>
          <a:p>
            <a:pPr>
              <a:lnSpc>
                <a:spcPct val="110000"/>
              </a:lnSpc>
            </a:pPr>
            <a:r>
              <a:rPr lang="en-US" altLang="zh-CN" sz="2400" b="1" dirty="0"/>
              <a:t>using namespace std;</a:t>
            </a:r>
            <a:endParaRPr lang="en-US" altLang="zh-CN" b="1" dirty="0"/>
          </a:p>
          <a:p>
            <a:pPr>
              <a:lnSpc>
                <a:spcPct val="110000"/>
              </a:lnSpc>
            </a:pPr>
            <a:r>
              <a:rPr lang="en-US" altLang="zh-CN" b="1" dirty="0"/>
              <a:t>void main()</a:t>
            </a:r>
          </a:p>
          <a:p>
            <a:pPr>
              <a:lnSpc>
                <a:spcPct val="110000"/>
              </a:lnSpc>
            </a:pPr>
            <a:r>
              <a:rPr lang="en-US" altLang="zh-CN" b="1" dirty="0"/>
              <a:t>{ float x=3.65,*p;</a:t>
            </a:r>
          </a:p>
          <a:p>
            <a:pPr>
              <a:lnSpc>
                <a:spcPct val="110000"/>
              </a:lnSpc>
            </a:pPr>
            <a:r>
              <a:rPr lang="en-US" altLang="zh-CN" b="1" dirty="0"/>
              <a:t> p=&amp;x;           </a:t>
            </a:r>
          </a:p>
          <a:p>
            <a:pPr>
              <a:lnSpc>
                <a:spcPct val="110000"/>
              </a:lnSpc>
            </a:pPr>
            <a:r>
              <a:rPr lang="en-US" altLang="zh-CN" b="1" dirty="0"/>
              <a:t> </a:t>
            </a:r>
            <a:r>
              <a:rPr lang="en-US" altLang="zh-CN" b="1" dirty="0" err="1"/>
              <a:t>cout</a:t>
            </a:r>
            <a:r>
              <a:rPr lang="en-US" altLang="zh-CN" b="1" dirty="0"/>
              <a:t>&lt;&lt;"x="&lt;&lt;x&lt;&lt;</a:t>
            </a:r>
            <a:r>
              <a:rPr lang="en-US" altLang="zh-CN" b="1" dirty="0" err="1"/>
              <a:t>endl</a:t>
            </a:r>
            <a:r>
              <a:rPr lang="en-US" altLang="zh-CN" b="1" dirty="0"/>
              <a:t>;</a:t>
            </a:r>
          </a:p>
          <a:p>
            <a:pPr>
              <a:lnSpc>
                <a:spcPct val="110000"/>
              </a:lnSpc>
            </a:pPr>
            <a:r>
              <a:rPr lang="en-US" altLang="zh-CN" b="1" dirty="0"/>
              <a:t> </a:t>
            </a:r>
            <a:r>
              <a:rPr lang="en-US" altLang="zh-CN" b="1" dirty="0" err="1"/>
              <a:t>cout</a:t>
            </a:r>
            <a:r>
              <a:rPr lang="en-US" altLang="zh-CN" b="1" dirty="0"/>
              <a:t>&lt;&lt;"*p="&lt;&lt;*p&lt;&lt;</a:t>
            </a:r>
            <a:r>
              <a:rPr lang="en-US" altLang="zh-CN" b="1" dirty="0" err="1"/>
              <a:t>endl</a:t>
            </a:r>
            <a:r>
              <a:rPr lang="en-US" altLang="zh-CN" b="1" dirty="0"/>
              <a:t>; </a:t>
            </a:r>
          </a:p>
          <a:p>
            <a:pPr>
              <a:lnSpc>
                <a:spcPct val="110000"/>
              </a:lnSpc>
            </a:pPr>
            <a:r>
              <a:rPr lang="en-US" altLang="zh-CN" b="1" dirty="0"/>
              <a:t> </a:t>
            </a:r>
            <a:r>
              <a:rPr lang="en-US" altLang="zh-CN" b="1" dirty="0" err="1"/>
              <a:t>cout</a:t>
            </a:r>
            <a:r>
              <a:rPr lang="en-US" altLang="zh-CN" b="1" dirty="0"/>
              <a:t>&lt;&lt;"p="&lt;&lt;p&lt;&lt;</a:t>
            </a:r>
            <a:r>
              <a:rPr lang="en-US" altLang="zh-CN" b="1" dirty="0" err="1"/>
              <a:t>endl</a:t>
            </a:r>
            <a:r>
              <a:rPr lang="en-US" altLang="zh-CN" b="1" dirty="0"/>
              <a:t>;</a:t>
            </a:r>
          </a:p>
          <a:p>
            <a:pPr>
              <a:lnSpc>
                <a:spcPct val="110000"/>
              </a:lnSpc>
            </a:pPr>
            <a:r>
              <a:rPr lang="en-US" altLang="zh-CN" b="1" dirty="0"/>
              <a:t> </a:t>
            </a:r>
            <a:r>
              <a:rPr lang="en-US" altLang="zh-CN" b="1" dirty="0" err="1"/>
              <a:t>cout</a:t>
            </a:r>
            <a:r>
              <a:rPr lang="en-US" altLang="zh-CN" b="1" dirty="0"/>
              <a:t>&lt;&lt;"&amp;x="&lt;&lt;&amp;x&lt;&lt;</a:t>
            </a:r>
            <a:r>
              <a:rPr lang="en-US" altLang="zh-CN" b="1" dirty="0" err="1"/>
              <a:t>endl</a:t>
            </a:r>
            <a:r>
              <a:rPr lang="en-US" altLang="zh-CN" b="1" dirty="0"/>
              <a:t>;</a:t>
            </a:r>
          </a:p>
          <a:p>
            <a:pPr>
              <a:lnSpc>
                <a:spcPct val="110000"/>
              </a:lnSpc>
            </a:pPr>
            <a:r>
              <a:rPr lang="en-US" altLang="zh-CN" b="1" dirty="0"/>
              <a:t> </a:t>
            </a:r>
            <a:r>
              <a:rPr lang="en-US" altLang="zh-CN" b="1" dirty="0" err="1"/>
              <a:t>cout</a:t>
            </a:r>
            <a:r>
              <a:rPr lang="en-US" altLang="zh-CN" b="1" dirty="0"/>
              <a:t>&lt;&lt;"*(&amp;x)="&lt;&lt;*(&amp;x)&lt;&lt;</a:t>
            </a:r>
            <a:r>
              <a:rPr lang="en-US" altLang="zh-CN" b="1" dirty="0" err="1"/>
              <a:t>endl</a:t>
            </a:r>
            <a:r>
              <a:rPr lang="en-US" altLang="zh-CN" b="1" dirty="0"/>
              <a:t>;</a:t>
            </a:r>
          </a:p>
          <a:p>
            <a:pPr>
              <a:lnSpc>
                <a:spcPct val="110000"/>
              </a:lnSpc>
            </a:pPr>
            <a:r>
              <a:rPr lang="en-US" altLang="zh-CN" b="1" dirty="0"/>
              <a:t> </a:t>
            </a:r>
            <a:r>
              <a:rPr lang="en-US" altLang="zh-CN" b="1" dirty="0" err="1"/>
              <a:t>cout</a:t>
            </a:r>
            <a:r>
              <a:rPr lang="en-US" altLang="zh-CN" b="1" dirty="0"/>
              <a:t>&lt;&lt;"&amp;(*p)="&lt;&lt;&amp;(*p)&lt;&lt;</a:t>
            </a:r>
            <a:r>
              <a:rPr lang="en-US" altLang="zh-CN" b="1" dirty="0" err="1"/>
              <a:t>endl</a:t>
            </a:r>
            <a:r>
              <a:rPr lang="en-US" altLang="zh-CN" b="1" dirty="0"/>
              <a:t>;</a:t>
            </a:r>
          </a:p>
          <a:p>
            <a:pPr>
              <a:lnSpc>
                <a:spcPct val="110000"/>
              </a:lnSpc>
            </a:pPr>
            <a:r>
              <a:rPr lang="en-US" altLang="zh-CN" b="1" dirty="0" err="1"/>
              <a:t>cout</a:t>
            </a:r>
            <a:r>
              <a:rPr lang="en-US" altLang="zh-CN" b="1" dirty="0"/>
              <a:t>&lt;&lt;"&amp;p="&lt;&lt;&amp;p&lt;&lt;</a:t>
            </a:r>
            <a:r>
              <a:rPr lang="en-US" altLang="zh-CN" b="1" dirty="0" err="1"/>
              <a:t>endl</a:t>
            </a:r>
            <a:r>
              <a:rPr lang="en-US" altLang="zh-CN" b="1" dirty="0"/>
              <a:t>;</a:t>
            </a:r>
          </a:p>
          <a:p>
            <a:pPr>
              <a:lnSpc>
                <a:spcPct val="110000"/>
              </a:lnSpc>
            </a:pPr>
            <a:r>
              <a:rPr lang="en-US" altLang="zh-CN" b="1" dirty="0"/>
              <a:t>}</a:t>
            </a:r>
            <a:r>
              <a:rPr lang="en-US" altLang="zh-CN" dirty="0"/>
              <a:t> </a:t>
            </a:r>
            <a:endParaRPr lang="zh-CN" altLang="en-US" dirty="0"/>
          </a:p>
        </p:txBody>
      </p:sp>
      <p:sp>
        <p:nvSpPr>
          <p:cNvPr id="2" name="文本框 1">
            <a:extLst>
              <a:ext uri="{FF2B5EF4-FFF2-40B4-BE49-F238E27FC236}">
                <a16:creationId xmlns:a16="http://schemas.microsoft.com/office/drawing/2014/main" id="{58A394FE-1108-423B-B804-38D4FA956496}"/>
              </a:ext>
            </a:extLst>
          </p:cNvPr>
          <p:cNvSpPr txBox="1"/>
          <p:nvPr/>
        </p:nvSpPr>
        <p:spPr>
          <a:xfrm>
            <a:off x="6672065" y="4850863"/>
            <a:ext cx="4267515" cy="369332"/>
          </a:xfrm>
          <a:prstGeom prst="rect">
            <a:avLst/>
          </a:prstGeom>
          <a:noFill/>
        </p:spPr>
        <p:txBody>
          <a:bodyPr wrap="none" rtlCol="0">
            <a:spAutoFit/>
          </a:bodyPr>
          <a:lstStyle/>
          <a:p>
            <a:r>
              <a:rPr lang="en-US" altLang="zh-CN" dirty="0"/>
              <a:t>// &amp;</a:t>
            </a:r>
            <a:r>
              <a:rPr lang="zh-CN" altLang="en-US" dirty="0"/>
              <a:t>普通变量等同于指向这个变量的指针</a:t>
            </a:r>
          </a:p>
        </p:txBody>
      </p:sp>
      <p:sp>
        <p:nvSpPr>
          <p:cNvPr id="7" name="文本框 6">
            <a:extLst>
              <a:ext uri="{FF2B5EF4-FFF2-40B4-BE49-F238E27FC236}">
                <a16:creationId xmlns:a16="http://schemas.microsoft.com/office/drawing/2014/main" id="{B17F7547-1AEC-4B05-93B6-E5515A04DEF0}"/>
              </a:ext>
            </a:extLst>
          </p:cNvPr>
          <p:cNvSpPr txBox="1"/>
          <p:nvPr/>
        </p:nvSpPr>
        <p:spPr>
          <a:xfrm>
            <a:off x="6672064" y="5291693"/>
            <a:ext cx="3764172" cy="369332"/>
          </a:xfrm>
          <a:prstGeom prst="rect">
            <a:avLst/>
          </a:prstGeom>
          <a:noFill/>
        </p:spPr>
        <p:txBody>
          <a:bodyPr wrap="none" rtlCol="0">
            <a:spAutoFit/>
          </a:bodyPr>
          <a:lstStyle/>
          <a:p>
            <a:r>
              <a:rPr lang="en-US" altLang="zh-CN" dirty="0"/>
              <a:t>// </a:t>
            </a:r>
            <a:r>
              <a:rPr lang="zh-CN" altLang="en-US" dirty="0"/>
              <a:t>*指针等同于这个指针指向的变量</a:t>
            </a:r>
          </a:p>
        </p:txBody>
      </p:sp>
    </p:spTree>
    <p:extLst>
      <p:ext uri="{BB962C8B-B14F-4D97-AF65-F5344CB8AC3E}">
        <p14:creationId xmlns:p14="http://schemas.microsoft.com/office/powerpoint/2010/main" val="106316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7767D6E9-C615-4117-A52F-1536BB8A64DD}"/>
              </a:ext>
            </a:extLst>
          </p:cNvPr>
          <p:cNvSpPr>
            <a:spLocks noGrp="1"/>
          </p:cNvSpPr>
          <p:nvPr>
            <p:ph type="sldNum" sz="quarter" idx="10"/>
          </p:nvPr>
        </p:nvSpPr>
        <p:spPr/>
        <p:txBody>
          <a:bodyPr/>
          <a:lstStyle/>
          <a:p>
            <a:fld id="{055BDDED-CC41-49D2-BC1D-41B3CCBC9AF6}" type="slidenum">
              <a:rPr lang="zh-CN" altLang="en-US"/>
              <a:pPr/>
              <a:t>16</a:t>
            </a:fld>
            <a:endParaRPr lang="en-US" altLang="zh-CN"/>
          </a:p>
        </p:txBody>
      </p:sp>
      <p:sp>
        <p:nvSpPr>
          <p:cNvPr id="427010" name="Rectangle 2">
            <a:extLst>
              <a:ext uri="{FF2B5EF4-FFF2-40B4-BE49-F238E27FC236}">
                <a16:creationId xmlns:a16="http://schemas.microsoft.com/office/drawing/2014/main" id="{2D58DAD1-E08E-4963-B415-546BA888E8DD}"/>
              </a:ext>
            </a:extLst>
          </p:cNvPr>
          <p:cNvSpPr>
            <a:spLocks noGrp="1" noChangeArrowheads="1"/>
          </p:cNvSpPr>
          <p:nvPr>
            <p:ph type="title"/>
          </p:nvPr>
        </p:nvSpPr>
        <p:spPr>
          <a:xfrm>
            <a:off x="2133600" y="304800"/>
            <a:ext cx="7772400" cy="603250"/>
          </a:xfrm>
        </p:spPr>
        <p:txBody>
          <a:bodyPr/>
          <a:lstStyle/>
          <a:p>
            <a:r>
              <a:rPr lang="en-US" altLang="zh-CN" sz="3200" dirty="0"/>
              <a:t> </a:t>
            </a:r>
            <a:r>
              <a:rPr lang="zh-CN" altLang="en-US" sz="3200" dirty="0"/>
              <a:t>零指针</a:t>
            </a:r>
          </a:p>
        </p:txBody>
      </p:sp>
      <p:sp>
        <p:nvSpPr>
          <p:cNvPr id="427012" name="Rectangle 4">
            <a:extLst>
              <a:ext uri="{FF2B5EF4-FFF2-40B4-BE49-F238E27FC236}">
                <a16:creationId xmlns:a16="http://schemas.microsoft.com/office/drawing/2014/main" id="{DAF04D31-CB11-482D-9EA9-B6E876E4DBFD}"/>
              </a:ext>
            </a:extLst>
          </p:cNvPr>
          <p:cNvSpPr>
            <a:spLocks noChangeArrowheads="1"/>
          </p:cNvSpPr>
          <p:nvPr/>
        </p:nvSpPr>
        <p:spPr bwMode="auto">
          <a:xfrm>
            <a:off x="2424113" y="1341439"/>
            <a:ext cx="7416800" cy="4681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lang="zh-CN" altLang="en-US" sz="2800" b="1" dirty="0"/>
              <a:t>	零指针是一个特殊的指针，它的值为</a:t>
            </a:r>
            <a:r>
              <a:rPr lang="en-US" altLang="zh-CN" sz="2800" b="1" dirty="0"/>
              <a:t>0</a:t>
            </a:r>
            <a:r>
              <a:rPr lang="zh-CN" altLang="en-US" sz="2800" b="1" dirty="0"/>
              <a:t>，</a:t>
            </a:r>
            <a:r>
              <a:rPr lang="en-US" altLang="zh-CN" sz="2800" b="1" dirty="0"/>
              <a:t>C++</a:t>
            </a:r>
            <a:r>
              <a:rPr lang="zh-CN" altLang="en-US" sz="2800" b="1" dirty="0"/>
              <a:t>语言中用符号常量</a:t>
            </a:r>
            <a:r>
              <a:rPr lang="en-US" altLang="zh-CN" sz="2800" b="1" dirty="0"/>
              <a:t>NULL</a:t>
            </a:r>
            <a:r>
              <a:rPr lang="zh-CN" altLang="en-US" sz="2800" b="1" dirty="0"/>
              <a:t>表示这个零值，并保证这个值不会是任何变量的地址。零指针对任何指针类型赋值都是合法的。一个指针变量具有零指针值表示当前它没有指向任何有意义的对象。</a:t>
            </a:r>
          </a:p>
          <a:p>
            <a:pPr>
              <a:lnSpc>
                <a:spcPct val="120000"/>
              </a:lnSpc>
              <a:spcBef>
                <a:spcPct val="20000"/>
              </a:spcBef>
            </a:pPr>
            <a:r>
              <a:rPr lang="zh-CN" altLang="en-US" sz="2800" b="1" dirty="0"/>
              <a:t>零指针可以表示为：</a:t>
            </a:r>
          </a:p>
          <a:p>
            <a:pPr>
              <a:lnSpc>
                <a:spcPct val="120000"/>
              </a:lnSpc>
              <a:spcBef>
                <a:spcPct val="20000"/>
              </a:spcBef>
            </a:pPr>
            <a:r>
              <a:rPr lang="en-US" altLang="zh-CN" sz="2800" b="1" dirty="0"/>
              <a:t>int *p=0; </a:t>
            </a:r>
            <a:r>
              <a:rPr lang="zh-CN" altLang="en-US" sz="2800" b="1" dirty="0"/>
              <a:t>或</a:t>
            </a:r>
            <a:r>
              <a:rPr lang="en-US" altLang="zh-CN" sz="2800" b="1" dirty="0"/>
              <a:t>int *p=NULL;</a:t>
            </a:r>
            <a:endParaRPr lang="zh-CN" alt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87263908-B9FD-4D54-85C9-8496AF3F41D2}"/>
              </a:ext>
            </a:extLst>
          </p:cNvPr>
          <p:cNvSpPr>
            <a:spLocks noGrp="1"/>
          </p:cNvSpPr>
          <p:nvPr>
            <p:ph type="sldNum" sz="quarter" idx="10"/>
          </p:nvPr>
        </p:nvSpPr>
        <p:spPr/>
        <p:txBody>
          <a:bodyPr/>
          <a:lstStyle/>
          <a:p>
            <a:fld id="{C7B5E22C-72A4-47CD-AFDF-22FBA40E9FF2}" type="slidenum">
              <a:rPr lang="zh-CN" altLang="en-US"/>
              <a:pPr/>
              <a:t>17</a:t>
            </a:fld>
            <a:endParaRPr lang="en-US" altLang="zh-CN"/>
          </a:p>
        </p:txBody>
      </p:sp>
      <p:sp>
        <p:nvSpPr>
          <p:cNvPr id="413698" name="Rectangle 2">
            <a:extLst>
              <a:ext uri="{FF2B5EF4-FFF2-40B4-BE49-F238E27FC236}">
                <a16:creationId xmlns:a16="http://schemas.microsoft.com/office/drawing/2014/main" id="{B8BF963A-D695-4484-BE82-36D861075348}"/>
              </a:ext>
            </a:extLst>
          </p:cNvPr>
          <p:cNvSpPr>
            <a:spLocks noGrp="1" noChangeArrowheads="1"/>
          </p:cNvSpPr>
          <p:nvPr>
            <p:ph type="title"/>
          </p:nvPr>
        </p:nvSpPr>
        <p:spPr>
          <a:xfrm>
            <a:off x="2133600" y="304801"/>
            <a:ext cx="7772400" cy="531813"/>
          </a:xfrm>
        </p:spPr>
        <p:txBody>
          <a:bodyPr>
            <a:normAutofit/>
          </a:bodyPr>
          <a:lstStyle/>
          <a:p>
            <a:r>
              <a:rPr lang="en-US" altLang="zh-CN" sz="3200">
                <a:latin typeface="宋体" panose="02010600030101010101" pitchFamily="2" charset="-122"/>
              </a:rPr>
              <a:t> </a:t>
            </a:r>
            <a:r>
              <a:rPr lang="zh-CN" altLang="en-US" sz="3200" dirty="0">
                <a:latin typeface="宋体" panose="02010600030101010101" pitchFamily="2" charset="-122"/>
              </a:rPr>
              <a:t>指针的运算</a:t>
            </a:r>
            <a:endParaRPr lang="en-US" altLang="zh-CN" sz="3200" dirty="0"/>
          </a:p>
        </p:txBody>
      </p:sp>
      <p:sp>
        <p:nvSpPr>
          <p:cNvPr id="413701" name="Rectangle 5">
            <a:extLst>
              <a:ext uri="{FF2B5EF4-FFF2-40B4-BE49-F238E27FC236}">
                <a16:creationId xmlns:a16="http://schemas.microsoft.com/office/drawing/2014/main" id="{6B79A750-77A9-4758-B434-BDC9DECD600B}"/>
              </a:ext>
            </a:extLst>
          </p:cNvPr>
          <p:cNvSpPr>
            <a:spLocks noChangeArrowheads="1"/>
          </p:cNvSpPr>
          <p:nvPr/>
        </p:nvSpPr>
        <p:spPr bwMode="auto">
          <a:xfrm>
            <a:off x="1919289" y="1341439"/>
            <a:ext cx="8497887" cy="4967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1079500" indent="-457200">
              <a:defRPr sz="2400">
                <a:solidFill>
                  <a:schemeClr val="tx1"/>
                </a:solidFill>
                <a:latin typeface="Times New Roman" panose="02020603050405020304" pitchFamily="18" charset="0"/>
                <a:ea typeface="宋体" panose="02010600030101010101" pitchFamily="2" charset="-122"/>
              </a:defRPr>
            </a:lvl2pPr>
            <a:lvl3pPr marL="1716088" indent="-457200">
              <a:defRPr sz="2400">
                <a:solidFill>
                  <a:schemeClr val="tx1"/>
                </a:solidFill>
                <a:latin typeface="Times New Roman" panose="02020603050405020304" pitchFamily="18" charset="0"/>
                <a:ea typeface="宋体" panose="02010600030101010101" pitchFamily="2" charset="-122"/>
              </a:defRPr>
            </a:lvl3pPr>
            <a:lvl4pPr marL="2352675" indent="-457200">
              <a:defRPr sz="2400">
                <a:solidFill>
                  <a:schemeClr val="tx1"/>
                </a:solidFill>
                <a:latin typeface="Times New Roman" panose="02020603050405020304" pitchFamily="18" charset="0"/>
                <a:ea typeface="宋体" panose="02010600030101010101" pitchFamily="2" charset="-122"/>
              </a:defRPr>
            </a:lvl4pPr>
            <a:lvl5pPr marL="2989263" indent="-457200">
              <a:defRPr sz="2400">
                <a:solidFill>
                  <a:schemeClr val="tx1"/>
                </a:solidFill>
                <a:latin typeface="Times New Roman" panose="02020603050405020304" pitchFamily="18" charset="0"/>
                <a:ea typeface="宋体" panose="02010600030101010101" pitchFamily="2" charset="-122"/>
              </a:defRPr>
            </a:lvl5pPr>
            <a:lvl6pPr marL="34464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9036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3608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8180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buFontTx/>
              <a:buAutoNum type="arabicPeriod"/>
            </a:pPr>
            <a:r>
              <a:rPr kumimoji="1" lang="zh-CN" altLang="en-US" sz="2800" b="1" dirty="0"/>
              <a:t>赋值运算</a:t>
            </a:r>
          </a:p>
          <a:p>
            <a:pPr>
              <a:lnSpc>
                <a:spcPct val="120000"/>
              </a:lnSpc>
            </a:pPr>
            <a:r>
              <a:rPr kumimoji="1" lang="zh-CN" altLang="en-US" sz="2800" b="1" dirty="0"/>
              <a:t>       指针的赋值运算可以通过指针的初始化实现，也可以在程序中通过赋值语句来实现。</a:t>
            </a:r>
          </a:p>
          <a:p>
            <a:pPr>
              <a:lnSpc>
                <a:spcPct val="120000"/>
              </a:lnSpc>
            </a:pPr>
            <a:r>
              <a:rPr kumimoji="1" lang="zh-CN" altLang="en-US" sz="2800" b="1" dirty="0"/>
              <a:t>例如：</a:t>
            </a:r>
          </a:p>
          <a:p>
            <a:pPr>
              <a:lnSpc>
                <a:spcPct val="120000"/>
              </a:lnSpc>
            </a:pPr>
            <a:r>
              <a:rPr kumimoji="1" lang="en-US" altLang="zh-CN" sz="2800" b="1" dirty="0"/>
              <a:t>int a=8,*pa=&amp;a,*p1,*p2;  //pa</a:t>
            </a:r>
            <a:r>
              <a:rPr kumimoji="1" lang="zh-CN" altLang="en-US" sz="2800" b="1" dirty="0"/>
              <a:t>通过初始化赋值</a:t>
            </a:r>
          </a:p>
          <a:p>
            <a:pPr>
              <a:lnSpc>
                <a:spcPct val="120000"/>
              </a:lnSpc>
            </a:pPr>
            <a:r>
              <a:rPr kumimoji="1" lang="en-US" altLang="zh-CN" sz="2800" b="1" dirty="0"/>
              <a:t>p1=pa;      //p1</a:t>
            </a:r>
            <a:r>
              <a:rPr kumimoji="1" lang="zh-CN" altLang="en-US" sz="2800" b="1" dirty="0"/>
              <a:t>通过赋值语句实现赋值</a:t>
            </a:r>
          </a:p>
          <a:p>
            <a:pPr>
              <a:lnSpc>
                <a:spcPct val="120000"/>
              </a:lnSpc>
            </a:pPr>
            <a:r>
              <a:rPr kumimoji="1" lang="en-US" altLang="zh-CN" sz="2800" b="1" dirty="0"/>
              <a:t>p2=NULL;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701"/>
                                        </p:tgtEl>
                                        <p:attrNameLst>
                                          <p:attrName>style.visibility</p:attrName>
                                        </p:attrNameLst>
                                      </p:cBhvr>
                                      <p:to>
                                        <p:strVal val="visible"/>
                                      </p:to>
                                    </p:set>
                                    <p:anim calcmode="lin" valueType="num">
                                      <p:cBhvr additive="base">
                                        <p:cTn id="7" dur="500" fill="hold"/>
                                        <p:tgtEl>
                                          <p:spTgt spid="413701"/>
                                        </p:tgtEl>
                                        <p:attrNameLst>
                                          <p:attrName>ppt_x</p:attrName>
                                        </p:attrNameLst>
                                      </p:cBhvr>
                                      <p:tavLst>
                                        <p:tav tm="0">
                                          <p:val>
                                            <p:strVal val="#ppt_x"/>
                                          </p:val>
                                        </p:tav>
                                        <p:tav tm="100000">
                                          <p:val>
                                            <p:strVal val="#ppt_x"/>
                                          </p:val>
                                        </p:tav>
                                      </p:tavLst>
                                    </p:anim>
                                    <p:anim calcmode="lin" valueType="num">
                                      <p:cBhvr additive="base">
                                        <p:cTn id="8" dur="500" fill="hold"/>
                                        <p:tgtEl>
                                          <p:spTgt spid="413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2BD35C4F-B9C6-416B-8903-C9AE2009AA26}"/>
              </a:ext>
            </a:extLst>
          </p:cNvPr>
          <p:cNvSpPr>
            <a:spLocks noGrp="1" noChangeArrowheads="1"/>
          </p:cNvSpPr>
          <p:nvPr>
            <p:ph type="title"/>
          </p:nvPr>
        </p:nvSpPr>
        <p:spPr>
          <a:xfrm>
            <a:off x="2133600" y="304801"/>
            <a:ext cx="7772400" cy="531813"/>
          </a:xfrm>
        </p:spPr>
        <p:txBody>
          <a:bodyPr>
            <a:normAutofit/>
          </a:bodyPr>
          <a:lstStyle/>
          <a:p>
            <a:r>
              <a:rPr lang="zh-CN" altLang="en-US" sz="3200">
                <a:latin typeface="宋体" panose="02010600030101010101" pitchFamily="2" charset="-122"/>
              </a:rPr>
              <a:t>指针的运算</a:t>
            </a:r>
            <a:endParaRPr lang="en-US" altLang="zh-CN" sz="3200"/>
          </a:p>
        </p:txBody>
      </p:sp>
      <p:sp>
        <p:nvSpPr>
          <p:cNvPr id="442372" name="Rectangle 4">
            <a:extLst>
              <a:ext uri="{FF2B5EF4-FFF2-40B4-BE49-F238E27FC236}">
                <a16:creationId xmlns:a16="http://schemas.microsoft.com/office/drawing/2014/main" id="{791B027F-A18D-4648-9631-B039804AF0D1}"/>
              </a:ext>
            </a:extLst>
          </p:cNvPr>
          <p:cNvSpPr>
            <a:spLocks noChangeArrowheads="1"/>
          </p:cNvSpPr>
          <p:nvPr/>
        </p:nvSpPr>
        <p:spPr bwMode="auto">
          <a:xfrm>
            <a:off x="1981201" y="935323"/>
            <a:ext cx="8497887"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1079500" indent="-457200">
              <a:defRPr sz="2400">
                <a:solidFill>
                  <a:schemeClr val="tx1"/>
                </a:solidFill>
                <a:latin typeface="Times New Roman" panose="02020603050405020304" pitchFamily="18" charset="0"/>
                <a:ea typeface="宋体" panose="02010600030101010101" pitchFamily="2" charset="-122"/>
              </a:defRPr>
            </a:lvl2pPr>
            <a:lvl3pPr marL="1716088" indent="-457200">
              <a:defRPr sz="2400">
                <a:solidFill>
                  <a:schemeClr val="tx1"/>
                </a:solidFill>
                <a:latin typeface="Times New Roman" panose="02020603050405020304" pitchFamily="18" charset="0"/>
                <a:ea typeface="宋体" panose="02010600030101010101" pitchFamily="2" charset="-122"/>
              </a:defRPr>
            </a:lvl3pPr>
            <a:lvl4pPr marL="2352675" indent="-457200">
              <a:defRPr sz="2400">
                <a:solidFill>
                  <a:schemeClr val="tx1"/>
                </a:solidFill>
                <a:latin typeface="Times New Roman" panose="02020603050405020304" pitchFamily="18" charset="0"/>
                <a:ea typeface="宋体" panose="02010600030101010101" pitchFamily="2" charset="-122"/>
              </a:defRPr>
            </a:lvl4pPr>
            <a:lvl5pPr marL="2989263" indent="-457200">
              <a:defRPr sz="2400">
                <a:solidFill>
                  <a:schemeClr val="tx1"/>
                </a:solidFill>
                <a:latin typeface="Times New Roman" panose="02020603050405020304" pitchFamily="18" charset="0"/>
                <a:ea typeface="宋体" panose="02010600030101010101" pitchFamily="2" charset="-122"/>
              </a:defRPr>
            </a:lvl5pPr>
            <a:lvl6pPr marL="34464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9036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3608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8180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1" lang="en-US" altLang="zh-CN" sz="2800" b="1" dirty="0"/>
              <a:t>2. </a:t>
            </a:r>
            <a:r>
              <a:rPr kumimoji="1" lang="zh-CN" altLang="en-US" sz="2800" b="1" dirty="0"/>
              <a:t>算术运算</a:t>
            </a:r>
          </a:p>
          <a:p>
            <a:pPr algn="just">
              <a:lnSpc>
                <a:spcPct val="120000"/>
              </a:lnSpc>
            </a:pPr>
            <a:r>
              <a:rPr lang="zh-CN" altLang="en-US" dirty="0"/>
              <a:t>指针可以加上或减去一个整数。指针的这种运算的意义和通常的数值的加减运算的意义是不一样的，以数据类型长度为单位。</a:t>
            </a:r>
            <a:endParaRPr kumimoji="1" lang="zh-CN" altLang="en-US" sz="2800" b="1" dirty="0"/>
          </a:p>
        </p:txBody>
      </p:sp>
      <p:sp>
        <p:nvSpPr>
          <p:cNvPr id="442389" name="Rectangle 21">
            <a:extLst>
              <a:ext uri="{FF2B5EF4-FFF2-40B4-BE49-F238E27FC236}">
                <a16:creationId xmlns:a16="http://schemas.microsoft.com/office/drawing/2014/main" id="{8F09438D-642E-47FD-8037-C83D64749AB1}"/>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394" name="Rectangle 26">
            <a:extLst>
              <a:ext uri="{FF2B5EF4-FFF2-40B4-BE49-F238E27FC236}">
                <a16:creationId xmlns:a16="http://schemas.microsoft.com/office/drawing/2014/main" id="{3D4E8146-0F1F-4932-8BAD-4734C2684B47}"/>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399" name="Rectangle 31">
            <a:extLst>
              <a:ext uri="{FF2B5EF4-FFF2-40B4-BE49-F238E27FC236}">
                <a16:creationId xmlns:a16="http://schemas.microsoft.com/office/drawing/2014/main" id="{86EB7938-C9A2-4E6C-AA15-3CC63E7F4F5D}"/>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408" name="Rectangle 40">
            <a:extLst>
              <a:ext uri="{FF2B5EF4-FFF2-40B4-BE49-F238E27FC236}">
                <a16:creationId xmlns:a16="http://schemas.microsoft.com/office/drawing/2014/main" id="{788DA549-582A-4001-86B4-E8D188850EB8}"/>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 name="文本框 1">
            <a:extLst>
              <a:ext uri="{FF2B5EF4-FFF2-40B4-BE49-F238E27FC236}">
                <a16:creationId xmlns:a16="http://schemas.microsoft.com/office/drawing/2014/main" id="{37CD1A02-A98D-4546-A5DF-22331327E322}"/>
              </a:ext>
            </a:extLst>
          </p:cNvPr>
          <p:cNvSpPr txBox="1"/>
          <p:nvPr/>
        </p:nvSpPr>
        <p:spPr>
          <a:xfrm>
            <a:off x="2855640" y="2411500"/>
            <a:ext cx="6480720" cy="4462760"/>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int   a</a:t>
            </a:r>
            <a:r>
              <a:rPr lang="zh-CN" altLang="en-US" sz="2400" b="1" dirty="0">
                <a:latin typeface="Arial" panose="020B0604020202020204" pitchFamily="34" charset="0"/>
                <a:cs typeface="Arial" panose="020B0604020202020204" pitchFamily="34" charset="0"/>
              </a:rPr>
              <a:t>；</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int *p=&amp;a;</a:t>
            </a:r>
          </a:p>
          <a:p>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&lt;&lt;p&lt;&lt;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p++;</a:t>
            </a:r>
          </a:p>
          <a:p>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&lt;&lt;p&lt;&lt;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p=p+4;</a:t>
            </a:r>
          </a:p>
          <a:p>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&lt;&lt;p&lt;&lt;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p--;</a:t>
            </a:r>
          </a:p>
          <a:p>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&lt;&lt;p&lt;&lt;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p=p-2;</a:t>
            </a:r>
          </a:p>
          <a:p>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&lt;&lt;p&lt;&lt;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                                   </a:t>
            </a:r>
          </a:p>
          <a:p>
            <a:endParaRPr lang="en-US" altLang="zh-CN" sz="2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 calcmode="lin" valueType="num">
                                      <p:cBhvr additive="base">
                                        <p:cTn id="7" dur="500" fill="hold"/>
                                        <p:tgtEl>
                                          <p:spTgt spid="442372"/>
                                        </p:tgtEl>
                                        <p:attrNameLst>
                                          <p:attrName>ppt_x</p:attrName>
                                        </p:attrNameLst>
                                      </p:cBhvr>
                                      <p:tavLst>
                                        <p:tav tm="0">
                                          <p:val>
                                            <p:strVal val="#ppt_x"/>
                                          </p:val>
                                        </p:tav>
                                        <p:tav tm="100000">
                                          <p:val>
                                            <p:strVal val="#ppt_x"/>
                                          </p:val>
                                        </p:tav>
                                      </p:tavLst>
                                    </p:anim>
                                    <p:anim calcmode="lin" valueType="num">
                                      <p:cBhvr additive="base">
                                        <p:cTn id="8" dur="500" fill="hold"/>
                                        <p:tgtEl>
                                          <p:spTgt spid="442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ED6016F4-1A7F-4A1C-8B57-ADC4C6120092}"/>
              </a:ext>
            </a:extLst>
          </p:cNvPr>
          <p:cNvSpPr>
            <a:spLocks noGrp="1" noChangeArrowheads="1"/>
          </p:cNvSpPr>
          <p:nvPr>
            <p:ph type="title"/>
          </p:nvPr>
        </p:nvSpPr>
        <p:spPr>
          <a:xfrm>
            <a:off x="2133600" y="304801"/>
            <a:ext cx="7772400" cy="531813"/>
          </a:xfrm>
        </p:spPr>
        <p:txBody>
          <a:bodyPr>
            <a:normAutofit/>
          </a:bodyPr>
          <a:lstStyle/>
          <a:p>
            <a:r>
              <a:rPr lang="en-US" altLang="zh-CN" sz="3200"/>
              <a:t>4. </a:t>
            </a:r>
            <a:r>
              <a:rPr lang="zh-CN" altLang="en-US" sz="3200"/>
              <a:t>指针比较运算</a:t>
            </a:r>
            <a:endParaRPr lang="en-US" altLang="zh-CN" sz="3200"/>
          </a:p>
        </p:txBody>
      </p:sp>
      <p:sp>
        <p:nvSpPr>
          <p:cNvPr id="444420" name="Rectangle 4">
            <a:extLst>
              <a:ext uri="{FF2B5EF4-FFF2-40B4-BE49-F238E27FC236}">
                <a16:creationId xmlns:a16="http://schemas.microsoft.com/office/drawing/2014/main" id="{5B343562-5C99-4781-83E0-CE98C4744387}"/>
              </a:ext>
            </a:extLst>
          </p:cNvPr>
          <p:cNvSpPr>
            <a:spLocks noChangeArrowheads="1"/>
          </p:cNvSpPr>
          <p:nvPr/>
        </p:nvSpPr>
        <p:spPr bwMode="auto">
          <a:xfrm>
            <a:off x="1919289" y="1125538"/>
            <a:ext cx="8497887" cy="525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1079500" indent="-457200">
              <a:defRPr sz="2400">
                <a:solidFill>
                  <a:schemeClr val="tx1"/>
                </a:solidFill>
                <a:latin typeface="Times New Roman" panose="02020603050405020304" pitchFamily="18" charset="0"/>
                <a:ea typeface="宋体" panose="02010600030101010101" pitchFamily="2" charset="-122"/>
              </a:defRPr>
            </a:lvl2pPr>
            <a:lvl3pPr marL="1716088" indent="-457200">
              <a:defRPr sz="2400">
                <a:solidFill>
                  <a:schemeClr val="tx1"/>
                </a:solidFill>
                <a:latin typeface="Times New Roman" panose="02020603050405020304" pitchFamily="18" charset="0"/>
                <a:ea typeface="宋体" panose="02010600030101010101" pitchFamily="2" charset="-122"/>
              </a:defRPr>
            </a:lvl3pPr>
            <a:lvl4pPr marL="2352675" indent="-457200">
              <a:defRPr sz="2400">
                <a:solidFill>
                  <a:schemeClr val="tx1"/>
                </a:solidFill>
                <a:latin typeface="Times New Roman" panose="02020603050405020304" pitchFamily="18" charset="0"/>
                <a:ea typeface="宋体" panose="02010600030101010101" pitchFamily="2" charset="-122"/>
              </a:defRPr>
            </a:lvl4pPr>
            <a:lvl5pPr marL="2989263" indent="-457200">
              <a:defRPr sz="2400">
                <a:solidFill>
                  <a:schemeClr val="tx1"/>
                </a:solidFill>
                <a:latin typeface="Times New Roman" panose="02020603050405020304" pitchFamily="18" charset="0"/>
                <a:ea typeface="宋体" panose="02010600030101010101" pitchFamily="2" charset="-122"/>
              </a:defRPr>
            </a:lvl5pPr>
            <a:lvl6pPr marL="34464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9036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3608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818063"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1" lang="zh-CN" altLang="en-US" sz="2800" b="1" dirty="0"/>
              <a:t>        两个指针指向同一串连续的存储单元时，可以在关系表达式中对其进行比较，判断指针的位置关系，两个指针变量的值相等，表示它们指向同一个存储单元。还可进行是否是空指针的判断。 </a:t>
            </a:r>
          </a:p>
          <a:p>
            <a:pPr>
              <a:lnSpc>
                <a:spcPct val="110000"/>
              </a:lnSpc>
            </a:pPr>
            <a:r>
              <a:rPr kumimoji="1" lang="zh-CN" altLang="en-US" sz="2800" b="1" dirty="0"/>
              <a:t>例如：</a:t>
            </a:r>
          </a:p>
          <a:p>
            <a:pPr>
              <a:lnSpc>
                <a:spcPct val="110000"/>
              </a:lnSpc>
            </a:pPr>
            <a:r>
              <a:rPr kumimoji="1" lang="en-US" altLang="zh-CN" sz="2800" b="1" dirty="0"/>
              <a:t> if(p1==p2)</a:t>
            </a:r>
          </a:p>
          <a:p>
            <a:pPr>
              <a:lnSpc>
                <a:spcPct val="110000"/>
              </a:lnSpc>
            </a:pPr>
            <a:r>
              <a:rPr kumimoji="1" lang="en-US" altLang="zh-CN" sz="2800" b="1" dirty="0"/>
              <a:t>   </a:t>
            </a:r>
            <a:r>
              <a:rPr kumimoji="1" lang="en-US" altLang="zh-CN" sz="2800" b="1" dirty="0" err="1"/>
              <a:t>cout</a:t>
            </a:r>
            <a:r>
              <a:rPr kumimoji="1" lang="en-US" altLang="zh-CN" sz="2800" b="1" dirty="0"/>
              <a:t>&lt;&lt;"p2 equal p1"&lt;&lt;</a:t>
            </a:r>
            <a:r>
              <a:rPr kumimoji="1" lang="en-US" altLang="zh-CN" sz="2800" b="1" dirty="0" err="1"/>
              <a:t>endl</a:t>
            </a:r>
            <a:r>
              <a:rPr kumimoji="1" lang="en-US" altLang="zh-CN" sz="2800" b="1" dirty="0"/>
              <a:t>;</a:t>
            </a:r>
          </a:p>
          <a:p>
            <a:pPr>
              <a:lnSpc>
                <a:spcPct val="110000"/>
              </a:lnSpc>
            </a:pPr>
            <a:r>
              <a:rPr kumimoji="1" lang="en-US" altLang="zh-CN" sz="2800" b="1" dirty="0"/>
              <a:t> else</a:t>
            </a:r>
          </a:p>
          <a:p>
            <a:pPr>
              <a:lnSpc>
                <a:spcPct val="110000"/>
              </a:lnSpc>
            </a:pPr>
            <a:r>
              <a:rPr kumimoji="1" lang="en-US" altLang="zh-CN" sz="2800" b="1" dirty="0"/>
              <a:t>   </a:t>
            </a:r>
            <a:r>
              <a:rPr kumimoji="1" lang="en-US" altLang="zh-CN" sz="2800" b="1" dirty="0" err="1"/>
              <a:t>cout</a:t>
            </a:r>
            <a:r>
              <a:rPr kumimoji="1" lang="en-US" altLang="zh-CN" sz="2800" b="1" dirty="0"/>
              <a:t>&lt;&lt;"p2 do not equal p1"&lt;&lt;</a:t>
            </a:r>
            <a:r>
              <a:rPr kumimoji="1" lang="en-US" altLang="zh-CN" sz="2800" b="1" dirty="0" err="1"/>
              <a:t>endl</a:t>
            </a:r>
            <a:r>
              <a:rPr kumimoji="1" lang="en-US" altLang="zh-CN" sz="2800" b="1" dirty="0"/>
              <a:t>; </a:t>
            </a:r>
            <a:endParaRPr kumimoji="1" lang="zh-CN" altLang="en-US" sz="2800" b="1" dirty="0"/>
          </a:p>
        </p:txBody>
      </p:sp>
      <p:sp>
        <p:nvSpPr>
          <p:cNvPr id="444421" name="Rectangle 5">
            <a:extLst>
              <a:ext uri="{FF2B5EF4-FFF2-40B4-BE49-F238E27FC236}">
                <a16:creationId xmlns:a16="http://schemas.microsoft.com/office/drawing/2014/main" id="{F6FA4A83-CADA-4462-9A36-F3948092DDAC}"/>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4422" name="Rectangle 6">
            <a:extLst>
              <a:ext uri="{FF2B5EF4-FFF2-40B4-BE49-F238E27FC236}">
                <a16:creationId xmlns:a16="http://schemas.microsoft.com/office/drawing/2014/main" id="{DC186FA2-8A15-4A31-BCBD-2301177C5F5D}"/>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4423" name="Rectangle 7">
            <a:extLst>
              <a:ext uri="{FF2B5EF4-FFF2-40B4-BE49-F238E27FC236}">
                <a16:creationId xmlns:a16="http://schemas.microsoft.com/office/drawing/2014/main" id="{54267CA9-23B7-4960-B574-1EE76D0FB98E}"/>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4424" name="Rectangle 8">
            <a:extLst>
              <a:ext uri="{FF2B5EF4-FFF2-40B4-BE49-F238E27FC236}">
                <a16:creationId xmlns:a16="http://schemas.microsoft.com/office/drawing/2014/main" id="{060F5FAB-90FD-4B2D-825F-2CC0316E2177}"/>
              </a:ext>
            </a:extLst>
          </p:cNvPr>
          <p:cNvSpPr>
            <a:spLocks noChangeArrowheads="1"/>
          </p:cNvSpPr>
          <p:nvPr/>
        </p:nvSpPr>
        <p:spPr bwMode="auto">
          <a:xfrm>
            <a:off x="3067051" y="2019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anim calcmode="lin" valueType="num">
                                      <p:cBhvr additive="base">
                                        <p:cTn id="7" dur="500" fill="hold"/>
                                        <p:tgtEl>
                                          <p:spTgt spid="444420"/>
                                        </p:tgtEl>
                                        <p:attrNameLst>
                                          <p:attrName>ppt_x</p:attrName>
                                        </p:attrNameLst>
                                      </p:cBhvr>
                                      <p:tavLst>
                                        <p:tav tm="0">
                                          <p:val>
                                            <p:strVal val="#ppt_x"/>
                                          </p:val>
                                        </p:tav>
                                        <p:tav tm="100000">
                                          <p:val>
                                            <p:strVal val="#ppt_x"/>
                                          </p:val>
                                        </p:tav>
                                      </p:tavLst>
                                    </p:anim>
                                    <p:anim calcmode="lin" valueType="num">
                                      <p:cBhvr additive="base">
                                        <p:cTn id="8" dur="500" fill="hold"/>
                                        <p:tgtEl>
                                          <p:spTgt spid="444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502AA7E-7F7E-4864-905E-3660F623271E}"/>
              </a:ext>
            </a:extLst>
          </p:cNvPr>
          <p:cNvSpPr>
            <a:spLocks noGrp="1" noChangeArrowheads="1"/>
          </p:cNvSpPr>
          <p:nvPr>
            <p:ph type="title"/>
          </p:nvPr>
        </p:nvSpPr>
        <p:spPr>
          <a:xfrm>
            <a:off x="2083324" y="64629"/>
            <a:ext cx="7772400" cy="1143000"/>
          </a:xfrm>
        </p:spPr>
        <p:txBody>
          <a:bodyPr/>
          <a:lstStyle/>
          <a:p>
            <a:r>
              <a:rPr lang="en-US" altLang="zh-CN" dirty="0"/>
              <a:t>1 </a:t>
            </a:r>
            <a:r>
              <a:rPr lang="zh-CN" altLang="en-US" dirty="0"/>
              <a:t>指针概述</a:t>
            </a:r>
          </a:p>
        </p:txBody>
      </p:sp>
      <p:sp>
        <p:nvSpPr>
          <p:cNvPr id="36888" name="Rectangle 24">
            <a:extLst>
              <a:ext uri="{FF2B5EF4-FFF2-40B4-BE49-F238E27FC236}">
                <a16:creationId xmlns:a16="http://schemas.microsoft.com/office/drawing/2014/main" id="{102B18DC-64FC-4C44-80DB-41212EF03B90}"/>
              </a:ext>
            </a:extLst>
          </p:cNvPr>
          <p:cNvSpPr>
            <a:spLocks noChangeArrowheads="1"/>
          </p:cNvSpPr>
          <p:nvPr/>
        </p:nvSpPr>
        <p:spPr bwMode="auto">
          <a:xfrm>
            <a:off x="2371357" y="1556792"/>
            <a:ext cx="5328593"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pPr>
            <a:r>
              <a:rPr kumimoji="1" lang="zh-CN" altLang="en-US" sz="2800" b="1" dirty="0">
                <a:solidFill>
                  <a:srgbClr val="FFFFFF"/>
                </a:solidFill>
              </a:rPr>
              <a:t>指针与地址</a:t>
            </a:r>
          </a:p>
          <a:p>
            <a:pPr algn="just">
              <a:lnSpc>
                <a:spcPct val="130000"/>
              </a:lnSpc>
              <a:spcBef>
                <a:spcPct val="20000"/>
              </a:spcBef>
            </a:pPr>
            <a:r>
              <a:rPr kumimoji="1" lang="zh-CN" altLang="en-GB" sz="2800" b="1" dirty="0"/>
              <a:t>      </a:t>
            </a:r>
            <a:r>
              <a:rPr kumimoji="1" lang="zh-CN" altLang="en-US" sz="2800" b="1" dirty="0"/>
              <a:t>内存被分成若干个存储单元，每个存储单元的长度为1字节。每个存储单元都有一个固定的编号—即</a:t>
            </a:r>
            <a:r>
              <a:rPr kumimoji="1" lang="zh-CN" altLang="en-US" sz="2800" b="1" dirty="0">
                <a:solidFill>
                  <a:srgbClr val="FF0000"/>
                </a:solidFill>
              </a:rPr>
              <a:t>地址</a:t>
            </a:r>
            <a:r>
              <a:rPr kumimoji="1" lang="zh-CN" altLang="en-US" sz="2800" b="1" dirty="0"/>
              <a:t>。计算机系统就是通过存放数据的第一个存储单元的地址对数据进行访问的。存放某个数据的第一个单元的地址称为该数据的</a:t>
            </a:r>
            <a:r>
              <a:rPr kumimoji="1" lang="zh-CN" altLang="en-US" sz="2800" b="1" dirty="0">
                <a:solidFill>
                  <a:srgbClr val="FF0000"/>
                </a:solidFill>
              </a:rPr>
              <a:t>首地址。</a:t>
            </a:r>
            <a:endParaRPr kumimoji="1" lang="en-US" altLang="zh-CN" sz="2800" b="1" dirty="0">
              <a:solidFill>
                <a:srgbClr val="FF0000"/>
              </a:solidFill>
            </a:endParaRPr>
          </a:p>
        </p:txBody>
      </p:sp>
      <p:pic>
        <p:nvPicPr>
          <p:cNvPr id="6" name="内容占位符 4">
            <a:extLst>
              <a:ext uri="{FF2B5EF4-FFF2-40B4-BE49-F238E27FC236}">
                <a16:creationId xmlns:a16="http://schemas.microsoft.com/office/drawing/2014/main" id="{C9B54696-2A72-4FE4-A713-5F70CFF36C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6200" y="2060848"/>
            <a:ext cx="2429214" cy="4448796"/>
          </a:xfrm>
        </p:spPr>
      </p:pic>
      <p:sp>
        <p:nvSpPr>
          <p:cNvPr id="2" name="矩形 1">
            <a:extLst>
              <a:ext uri="{FF2B5EF4-FFF2-40B4-BE49-F238E27FC236}">
                <a16:creationId xmlns:a16="http://schemas.microsoft.com/office/drawing/2014/main" id="{F9FFD2DD-6C19-4A7D-9D08-6AF5EED86D9F}"/>
              </a:ext>
            </a:extLst>
          </p:cNvPr>
          <p:cNvSpPr/>
          <p:nvPr/>
        </p:nvSpPr>
        <p:spPr>
          <a:xfrm>
            <a:off x="2371355" y="1124879"/>
            <a:ext cx="8565933" cy="534634"/>
          </a:xfrm>
          <a:prstGeom prst="rect">
            <a:avLst/>
          </a:prstGeom>
        </p:spPr>
        <p:txBody>
          <a:bodyPr wrap="square">
            <a:spAutoFit/>
          </a:bodyPr>
          <a:lstStyle/>
          <a:p>
            <a:pPr algn="just">
              <a:lnSpc>
                <a:spcPct val="130000"/>
              </a:lnSpc>
              <a:spcBef>
                <a:spcPct val="20000"/>
              </a:spcBef>
            </a:pPr>
            <a:r>
              <a:rPr kumimoji="1" lang="zh-CN" altLang="en-US" sz="2400" b="1" dirty="0"/>
              <a:t>变量的本质是带有标识符（即变量名）的一定长度的内存空间</a:t>
            </a:r>
            <a:endParaRPr kumimoji="1" lang="zh-CN" altLang="en-GB"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72099F4B-0327-4025-BE27-8B4B867FF12F}"/>
              </a:ext>
            </a:extLst>
          </p:cNvPr>
          <p:cNvSpPr>
            <a:spLocks noGrp="1" noChangeArrowheads="1"/>
          </p:cNvSpPr>
          <p:nvPr>
            <p:ph type="title"/>
          </p:nvPr>
        </p:nvSpPr>
        <p:spPr>
          <a:xfrm>
            <a:off x="2133600" y="304800"/>
            <a:ext cx="7772400" cy="1143000"/>
          </a:xfrm>
        </p:spPr>
        <p:txBody>
          <a:bodyPr/>
          <a:lstStyle/>
          <a:p>
            <a:r>
              <a:rPr lang="en-US" altLang="zh-CN" dirty="0">
                <a:latin typeface="宋体" panose="02010600030101010101" pitchFamily="2" charset="-122"/>
              </a:rPr>
              <a:t>2  </a:t>
            </a:r>
            <a:r>
              <a:rPr lang="zh-CN" altLang="en-US" dirty="0">
                <a:latin typeface="宋体" panose="02010600030101010101" pitchFamily="2" charset="-122"/>
              </a:rPr>
              <a:t>数组与指针</a:t>
            </a:r>
            <a:endParaRPr lang="en-US" altLang="zh-CN" dirty="0">
              <a:latin typeface="宋体" panose="02010600030101010101" pitchFamily="2" charset="-122"/>
            </a:endParaRPr>
          </a:p>
        </p:txBody>
      </p:sp>
      <p:sp>
        <p:nvSpPr>
          <p:cNvPr id="325636" name="Rectangle 4">
            <a:extLst>
              <a:ext uri="{FF2B5EF4-FFF2-40B4-BE49-F238E27FC236}">
                <a16:creationId xmlns:a16="http://schemas.microsoft.com/office/drawing/2014/main" id="{AEB3BCF9-AB5E-40C4-A026-83797C79CF60}"/>
              </a:ext>
            </a:extLst>
          </p:cNvPr>
          <p:cNvSpPr>
            <a:spLocks noChangeArrowheads="1"/>
          </p:cNvSpPr>
          <p:nvPr/>
        </p:nvSpPr>
        <p:spPr bwMode="auto">
          <a:xfrm>
            <a:off x="1996174" y="1524001"/>
            <a:ext cx="8435280" cy="197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15000"/>
              </a:lnSpc>
              <a:spcBef>
                <a:spcPct val="20000"/>
              </a:spcBef>
            </a:pPr>
            <a:r>
              <a:rPr kumimoji="1" lang="zh-CN" altLang="en-US" b="1" dirty="0"/>
              <a:t>指针与一维数组</a:t>
            </a:r>
            <a:r>
              <a:rPr kumimoji="1" lang="zh-CN" altLang="en-US" dirty="0"/>
              <a:t> </a:t>
            </a:r>
            <a:endParaRPr kumimoji="1" lang="zh-CN" altLang="en-US" b="1" dirty="0"/>
          </a:p>
          <a:p>
            <a:pPr algn="just">
              <a:lnSpc>
                <a:spcPct val="115000"/>
              </a:lnSpc>
              <a:spcBef>
                <a:spcPct val="20000"/>
              </a:spcBef>
            </a:pPr>
            <a:r>
              <a:rPr kumimoji="1" lang="zh-CN" altLang="en-US" b="1" dirty="0"/>
              <a:t>数组名不仅仅表示数组的名称，还表示数组在内存中的首地址。数组名是由系统分配的地址常量，不允许用户修改。可将数组名看作指向该数组的指针常量。</a:t>
            </a:r>
          </a:p>
        </p:txBody>
      </p:sp>
      <p:sp>
        <p:nvSpPr>
          <p:cNvPr id="325637" name="Text Box 5">
            <a:extLst>
              <a:ext uri="{FF2B5EF4-FFF2-40B4-BE49-F238E27FC236}">
                <a16:creationId xmlns:a16="http://schemas.microsoft.com/office/drawing/2014/main" id="{F4A29C69-AC60-4AF7-9DDC-D1CCE482EB0D}"/>
              </a:ext>
            </a:extLst>
          </p:cNvPr>
          <p:cNvSpPr txBox="1">
            <a:spLocks noChangeArrowheads="1"/>
          </p:cNvSpPr>
          <p:nvPr/>
        </p:nvSpPr>
        <p:spPr bwMode="auto">
          <a:xfrm>
            <a:off x="2133600" y="3573463"/>
            <a:ext cx="8280400" cy="21526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t>例如，对于数组</a:t>
            </a:r>
            <a:r>
              <a:rPr kumimoji="1" lang="en-US" altLang="zh-CN" sz="2800" b="1" dirty="0"/>
              <a:t>int a[6]={16,12,56,89,66,34};</a:t>
            </a:r>
          </a:p>
          <a:p>
            <a:pPr>
              <a:lnSpc>
                <a:spcPct val="120000"/>
              </a:lnSpc>
            </a:pPr>
            <a:r>
              <a:rPr kumimoji="1" lang="en-US" altLang="zh-CN" sz="2800" b="1" dirty="0"/>
              <a:t>a	</a:t>
            </a:r>
            <a:r>
              <a:rPr kumimoji="1" lang="zh-CN" altLang="en-US" sz="2800" b="1" dirty="0"/>
              <a:t>表示数组</a:t>
            </a:r>
            <a:r>
              <a:rPr kumimoji="1" lang="en-US" altLang="zh-CN" sz="2800" b="1" dirty="0"/>
              <a:t>a</a:t>
            </a:r>
            <a:r>
              <a:rPr kumimoji="1" lang="zh-CN" altLang="en-US" sz="2800" b="1" dirty="0"/>
              <a:t>的首地址，即</a:t>
            </a:r>
            <a:r>
              <a:rPr kumimoji="1" lang="en-US" altLang="zh-CN" sz="2800" b="1" dirty="0"/>
              <a:t>a[0]</a:t>
            </a:r>
            <a:r>
              <a:rPr kumimoji="1" lang="zh-CN" altLang="en-US" sz="2800" b="1" dirty="0"/>
              <a:t>元素的地址；</a:t>
            </a:r>
          </a:p>
          <a:p>
            <a:pPr>
              <a:lnSpc>
                <a:spcPct val="120000"/>
              </a:lnSpc>
            </a:pPr>
            <a:r>
              <a:rPr kumimoji="1" lang="en-US" altLang="zh-CN" sz="2800" b="1" dirty="0"/>
              <a:t>a+1	</a:t>
            </a:r>
            <a:r>
              <a:rPr kumimoji="1" lang="zh-CN" altLang="en-US" sz="2800" b="1" dirty="0"/>
              <a:t>表示第</a:t>
            </a:r>
            <a:r>
              <a:rPr kumimoji="1" lang="en-US" altLang="zh-CN" sz="2800" b="1" dirty="0"/>
              <a:t>a[1]</a:t>
            </a:r>
            <a:r>
              <a:rPr kumimoji="1" lang="zh-CN" altLang="en-US" sz="2800" b="1" dirty="0"/>
              <a:t>个元素的地址；</a:t>
            </a:r>
          </a:p>
          <a:p>
            <a:pPr>
              <a:lnSpc>
                <a:spcPct val="120000"/>
              </a:lnSpc>
            </a:pPr>
            <a:r>
              <a:rPr kumimoji="1" lang="en-US" altLang="zh-CN" sz="2800" b="1" dirty="0" err="1"/>
              <a:t>a+i</a:t>
            </a:r>
            <a:r>
              <a:rPr kumimoji="1" lang="en-US" altLang="zh-CN" sz="2800" b="1" dirty="0"/>
              <a:t>	</a:t>
            </a:r>
            <a:r>
              <a:rPr kumimoji="1" lang="zh-CN" altLang="en-US" sz="2800" b="1" dirty="0"/>
              <a:t>表示第</a:t>
            </a:r>
            <a:r>
              <a:rPr kumimoji="1" lang="en-US" altLang="zh-CN" sz="2800" b="1" dirty="0"/>
              <a:t>a[i]</a:t>
            </a:r>
            <a:r>
              <a:rPr kumimoji="1" lang="zh-CN" altLang="en-US" sz="2800" b="1" dirty="0"/>
              <a:t>个元素的地址（0&lt;=</a:t>
            </a:r>
            <a:r>
              <a:rPr kumimoji="1" lang="en-US" altLang="zh-CN" sz="2800" b="1" dirty="0" err="1"/>
              <a:t>i</a:t>
            </a:r>
            <a:r>
              <a:rPr kumimoji="1" lang="en-US" altLang="zh-CN" sz="2800" b="1" dirty="0"/>
              <a:t>&lt;=5）；</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 calcmode="lin" valueType="num">
                                      <p:cBhvr>
                                        <p:cTn id="7" dur="1000" fill="hold"/>
                                        <p:tgtEl>
                                          <p:spTgt spid="325637"/>
                                        </p:tgtEl>
                                        <p:attrNameLst>
                                          <p:attrName>ppt_w</p:attrName>
                                        </p:attrNameLst>
                                      </p:cBhvr>
                                      <p:tavLst>
                                        <p:tav tm="0">
                                          <p:val>
                                            <p:strVal val="#ppt_w*0.70"/>
                                          </p:val>
                                        </p:tav>
                                        <p:tav tm="100000">
                                          <p:val>
                                            <p:strVal val="#ppt_w"/>
                                          </p:val>
                                        </p:tav>
                                      </p:tavLst>
                                    </p:anim>
                                    <p:anim calcmode="lin" valueType="num">
                                      <p:cBhvr>
                                        <p:cTn id="8" dur="1000" fill="hold"/>
                                        <p:tgtEl>
                                          <p:spTgt spid="325637"/>
                                        </p:tgtEl>
                                        <p:attrNameLst>
                                          <p:attrName>ppt_h</p:attrName>
                                        </p:attrNameLst>
                                      </p:cBhvr>
                                      <p:tavLst>
                                        <p:tav tm="0">
                                          <p:val>
                                            <p:strVal val="#ppt_h"/>
                                          </p:val>
                                        </p:tav>
                                        <p:tav tm="100000">
                                          <p:val>
                                            <p:strVal val="#ppt_h"/>
                                          </p:val>
                                        </p:tav>
                                      </p:tavLst>
                                    </p:anim>
                                    <p:animEffect transition="in" filter="fade">
                                      <p:cBhvr>
                                        <p:cTn id="9" dur="10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a:extLst>
              <a:ext uri="{FF2B5EF4-FFF2-40B4-BE49-F238E27FC236}">
                <a16:creationId xmlns:a16="http://schemas.microsoft.com/office/drawing/2014/main" id="{F4C60902-5913-4FDE-BCA8-C36A98634CE6}"/>
              </a:ext>
            </a:extLst>
          </p:cNvPr>
          <p:cNvSpPr>
            <a:spLocks noGrp="1"/>
          </p:cNvSpPr>
          <p:nvPr>
            <p:ph type="sldNum" sz="quarter" idx="10"/>
          </p:nvPr>
        </p:nvSpPr>
        <p:spPr/>
        <p:txBody>
          <a:bodyPr/>
          <a:lstStyle/>
          <a:p>
            <a:fld id="{83AC6BF1-9613-4AF1-88AD-A29F30014C7E}" type="slidenum">
              <a:rPr lang="zh-CN" altLang="en-US"/>
              <a:pPr/>
              <a:t>21</a:t>
            </a:fld>
            <a:endParaRPr lang="en-US" altLang="zh-CN"/>
          </a:p>
        </p:txBody>
      </p:sp>
      <p:sp>
        <p:nvSpPr>
          <p:cNvPr id="430082" name="Rectangle 2">
            <a:extLst>
              <a:ext uri="{FF2B5EF4-FFF2-40B4-BE49-F238E27FC236}">
                <a16:creationId xmlns:a16="http://schemas.microsoft.com/office/drawing/2014/main" id="{9F712EF4-C0A0-4532-BAF7-3C6AA0ABABD6}"/>
              </a:ext>
            </a:extLst>
          </p:cNvPr>
          <p:cNvSpPr>
            <a:spLocks noGrp="1" noChangeArrowheads="1"/>
          </p:cNvSpPr>
          <p:nvPr>
            <p:ph type="title"/>
          </p:nvPr>
        </p:nvSpPr>
        <p:spPr>
          <a:xfrm>
            <a:off x="2133600" y="304800"/>
            <a:ext cx="7772400" cy="1143000"/>
          </a:xfrm>
        </p:spPr>
        <p:txBody>
          <a:bodyPr/>
          <a:lstStyle/>
          <a:p>
            <a:r>
              <a:rPr lang="zh-CN" altLang="en-US">
                <a:solidFill>
                  <a:schemeClr val="tx1"/>
                </a:solidFill>
              </a:rPr>
              <a:t>指针与一维数组</a:t>
            </a:r>
            <a:endParaRPr lang="en-US" altLang="zh-CN">
              <a:solidFill>
                <a:schemeClr val="tx1"/>
              </a:solidFill>
            </a:endParaRPr>
          </a:p>
        </p:txBody>
      </p:sp>
      <p:sp>
        <p:nvSpPr>
          <p:cNvPr id="430086" name="Rectangle 6">
            <a:extLst>
              <a:ext uri="{FF2B5EF4-FFF2-40B4-BE49-F238E27FC236}">
                <a16:creationId xmlns:a16="http://schemas.microsoft.com/office/drawing/2014/main" id="{1860F3AA-9AD3-456B-9568-1F8B07A21F46}"/>
              </a:ext>
            </a:extLst>
          </p:cNvPr>
          <p:cNvSpPr>
            <a:spLocks noChangeArrowheads="1"/>
          </p:cNvSpPr>
          <p:nvPr/>
        </p:nvSpPr>
        <p:spPr bwMode="auto">
          <a:xfrm>
            <a:off x="3287713" y="1788211"/>
            <a:ext cx="56880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latin typeface="Arial" panose="020B0604020202020204" pitchFamily="34" charset="0"/>
                <a:ea typeface="黑体" panose="02010609060101010101" pitchFamily="49" charset="-122"/>
                <a:cs typeface="Arial" panose="020B0604020202020204" pitchFamily="34" charset="0"/>
              </a:rPr>
              <a:t>数组名访问数组元素的两种形式</a:t>
            </a:r>
            <a:endParaRPr lang="zh-CN" altLang="en-US" dirty="0">
              <a:ea typeface="黑体" panose="02010609060101010101" pitchFamily="49" charset="-122"/>
              <a:cs typeface="Arial" panose="020B0604020202020204" pitchFamily="34" charset="0"/>
            </a:endParaRPr>
          </a:p>
          <a:p>
            <a:endParaRPr lang="zh-CN" altLang="en-US" dirty="0">
              <a:ea typeface="黑体" panose="02010609060101010101" pitchFamily="49" charset="-122"/>
              <a:cs typeface="Arial" panose="020B0604020202020204" pitchFamily="34" charset="0"/>
            </a:endParaRPr>
          </a:p>
        </p:txBody>
      </p:sp>
      <p:graphicFrame>
        <p:nvGraphicFramePr>
          <p:cNvPr id="430245" name="Group 165">
            <a:extLst>
              <a:ext uri="{FF2B5EF4-FFF2-40B4-BE49-F238E27FC236}">
                <a16:creationId xmlns:a16="http://schemas.microsoft.com/office/drawing/2014/main" id="{9D2C47AB-B964-4D36-923D-49F714A4D8BF}"/>
              </a:ext>
            </a:extLst>
          </p:cNvPr>
          <p:cNvGraphicFramePr>
            <a:graphicFrameLocks noGrp="1"/>
          </p:cNvGraphicFramePr>
          <p:nvPr/>
        </p:nvGraphicFramePr>
        <p:xfrm>
          <a:off x="2711451" y="2420938"/>
          <a:ext cx="6696075" cy="3449640"/>
        </p:xfrm>
        <a:graphic>
          <a:graphicData uri="http://schemas.openxmlformats.org/drawingml/2006/table">
            <a:tbl>
              <a:tblPr/>
              <a:tblGrid>
                <a:gridCol w="1595438">
                  <a:extLst>
                    <a:ext uri="{9D8B030D-6E8A-4147-A177-3AD203B41FA5}">
                      <a16:colId xmlns:a16="http://schemas.microsoft.com/office/drawing/2014/main" val="3817377831"/>
                    </a:ext>
                  </a:extLst>
                </a:gridCol>
                <a:gridCol w="1755775">
                  <a:extLst>
                    <a:ext uri="{9D8B030D-6E8A-4147-A177-3AD203B41FA5}">
                      <a16:colId xmlns:a16="http://schemas.microsoft.com/office/drawing/2014/main" val="1407053326"/>
                    </a:ext>
                  </a:extLst>
                </a:gridCol>
                <a:gridCol w="1571625">
                  <a:extLst>
                    <a:ext uri="{9D8B030D-6E8A-4147-A177-3AD203B41FA5}">
                      <a16:colId xmlns:a16="http://schemas.microsoft.com/office/drawing/2014/main" val="215648182"/>
                    </a:ext>
                  </a:extLst>
                </a:gridCol>
                <a:gridCol w="1773237">
                  <a:extLst>
                    <a:ext uri="{9D8B030D-6E8A-4147-A177-3AD203B41FA5}">
                      <a16:colId xmlns:a16="http://schemas.microsoft.com/office/drawing/2014/main" val="1671517102"/>
                    </a:ext>
                  </a:extLst>
                </a:gridCol>
              </a:tblGrid>
              <a:tr h="542925">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地址</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指针形式</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内容</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下标形式</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0828564"/>
                  </a:ext>
                </a:extLst>
              </a:tr>
              <a:tr h="48418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555731"/>
                  </a:ext>
                </a:extLst>
              </a:tr>
              <a:tr h="485775">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5860175"/>
                  </a:ext>
                </a:extLst>
              </a:tr>
              <a:tr h="48418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4303100"/>
                  </a:ext>
                </a:extLst>
              </a:tr>
              <a:tr h="48418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2221788"/>
                  </a:ext>
                </a:extLst>
              </a:tr>
              <a:tr h="48418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5991017"/>
                  </a:ext>
                </a:extLst>
              </a:tr>
              <a:tr h="48418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26524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96B6505B-39D0-4BE6-B07E-2ACEF0BA7D9B}"/>
              </a:ext>
            </a:extLst>
          </p:cNvPr>
          <p:cNvSpPr>
            <a:spLocks noGrp="1" noChangeArrowheads="1"/>
          </p:cNvSpPr>
          <p:nvPr>
            <p:ph type="title"/>
          </p:nvPr>
        </p:nvSpPr>
        <p:spPr>
          <a:xfrm>
            <a:off x="2133600" y="304800"/>
            <a:ext cx="7772400" cy="1143000"/>
          </a:xfrm>
        </p:spPr>
        <p:txBody>
          <a:bodyPr/>
          <a:lstStyle/>
          <a:p>
            <a:r>
              <a:rPr lang="zh-CN" altLang="en-US">
                <a:solidFill>
                  <a:schemeClr val="tx1"/>
                </a:solidFill>
              </a:rPr>
              <a:t>指针与一维数组</a:t>
            </a:r>
            <a:endParaRPr lang="en-US" altLang="zh-CN">
              <a:solidFill>
                <a:schemeClr val="tx1"/>
              </a:solidFill>
            </a:endParaRPr>
          </a:p>
        </p:txBody>
      </p:sp>
      <p:sp>
        <p:nvSpPr>
          <p:cNvPr id="326660" name="Rectangle 4">
            <a:extLst>
              <a:ext uri="{FF2B5EF4-FFF2-40B4-BE49-F238E27FC236}">
                <a16:creationId xmlns:a16="http://schemas.microsoft.com/office/drawing/2014/main" id="{0F921A37-8EE2-41A9-A77E-8C6A07B7147E}"/>
              </a:ext>
            </a:extLst>
          </p:cNvPr>
          <p:cNvSpPr>
            <a:spLocks noChangeArrowheads="1"/>
          </p:cNvSpPr>
          <p:nvPr/>
        </p:nvSpPr>
        <p:spPr bwMode="auto">
          <a:xfrm>
            <a:off x="1992313" y="1773238"/>
            <a:ext cx="8424862"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dirty="0"/>
              <a:t>【</a:t>
            </a:r>
            <a:r>
              <a:rPr kumimoji="1" lang="zh-CN" altLang="en-US" b="1" dirty="0"/>
              <a:t>说明</a:t>
            </a:r>
            <a:r>
              <a:rPr kumimoji="1" lang="en-US" altLang="zh-CN" b="1" dirty="0"/>
              <a:t>】</a:t>
            </a:r>
          </a:p>
          <a:p>
            <a:pPr>
              <a:lnSpc>
                <a:spcPct val="130000"/>
              </a:lnSpc>
              <a:spcBef>
                <a:spcPct val="20000"/>
              </a:spcBef>
            </a:pPr>
            <a:r>
              <a:rPr kumimoji="1" lang="zh-CN" altLang="en-US" b="1" dirty="0"/>
              <a:t>对于一维数组</a:t>
            </a:r>
            <a:r>
              <a:rPr kumimoji="1" lang="en-US" altLang="zh-CN" b="1" dirty="0"/>
              <a:t>:</a:t>
            </a:r>
          </a:p>
          <a:p>
            <a:pPr>
              <a:lnSpc>
                <a:spcPct val="130000"/>
              </a:lnSpc>
              <a:spcBef>
                <a:spcPct val="20000"/>
              </a:spcBef>
            </a:pPr>
            <a:r>
              <a:rPr kumimoji="1" lang="zh-CN" altLang="en-US" b="1" dirty="0"/>
              <a:t>（</a:t>
            </a:r>
            <a:r>
              <a:rPr kumimoji="1" lang="en-US" altLang="zh-CN" b="1" dirty="0"/>
              <a:t>1</a:t>
            </a:r>
            <a:r>
              <a:rPr kumimoji="1" lang="zh-CN" altLang="en-US" b="1" dirty="0"/>
              <a:t>）数组名</a:t>
            </a:r>
            <a:r>
              <a:rPr kumimoji="1" lang="en-US" altLang="zh-CN" b="1" dirty="0"/>
              <a:t>a</a:t>
            </a:r>
            <a:r>
              <a:rPr kumimoji="1" lang="zh-CN" altLang="en-US" b="1" dirty="0"/>
              <a:t>表示数组的首地址，即</a:t>
            </a:r>
            <a:r>
              <a:rPr kumimoji="1" lang="en-US" altLang="zh-CN" b="1" dirty="0"/>
              <a:t>a[0]</a:t>
            </a:r>
            <a:r>
              <a:rPr kumimoji="1" lang="zh-CN" altLang="en-US" b="1" dirty="0"/>
              <a:t>的地址。</a:t>
            </a:r>
          </a:p>
          <a:p>
            <a:pPr>
              <a:lnSpc>
                <a:spcPct val="130000"/>
              </a:lnSpc>
              <a:spcBef>
                <a:spcPct val="20000"/>
              </a:spcBef>
            </a:pPr>
            <a:r>
              <a:rPr kumimoji="1" lang="zh-CN" altLang="en-US" b="1" dirty="0"/>
              <a:t>（</a:t>
            </a:r>
            <a:r>
              <a:rPr kumimoji="1" lang="en-US" altLang="zh-CN" b="1" dirty="0"/>
              <a:t>2</a:t>
            </a:r>
            <a:r>
              <a:rPr kumimoji="1" lang="zh-CN" altLang="en-US" b="1" dirty="0"/>
              <a:t>）数组名</a:t>
            </a:r>
            <a:r>
              <a:rPr kumimoji="1" lang="en-US" altLang="zh-CN" b="1" dirty="0"/>
              <a:t>a</a:t>
            </a:r>
            <a:r>
              <a:rPr kumimoji="1" lang="zh-CN" altLang="en-US" b="1" dirty="0"/>
              <a:t>是地址常量；</a:t>
            </a:r>
            <a:r>
              <a:rPr kumimoji="1" lang="en-US" altLang="zh-CN" b="1" dirty="0" err="1"/>
              <a:t>a+i</a:t>
            </a:r>
            <a:r>
              <a:rPr kumimoji="1" lang="zh-CN" altLang="en-US" b="1" dirty="0"/>
              <a:t>是元素</a:t>
            </a:r>
            <a:r>
              <a:rPr kumimoji="1" lang="en-US" altLang="zh-CN" b="1" dirty="0"/>
              <a:t>a[</a:t>
            </a:r>
            <a:r>
              <a:rPr kumimoji="1" lang="en-US" altLang="zh-CN" b="1" dirty="0" err="1"/>
              <a:t>i</a:t>
            </a:r>
            <a:r>
              <a:rPr kumimoji="1" lang="en-US" altLang="zh-CN" b="1" dirty="0"/>
              <a:t>]</a:t>
            </a:r>
            <a:r>
              <a:rPr kumimoji="1" lang="zh-CN" altLang="en-US" b="1" dirty="0"/>
              <a:t>的地址。</a:t>
            </a:r>
          </a:p>
          <a:p>
            <a:pPr>
              <a:lnSpc>
                <a:spcPct val="130000"/>
              </a:lnSpc>
              <a:spcBef>
                <a:spcPct val="20000"/>
              </a:spcBef>
            </a:pPr>
            <a:r>
              <a:rPr kumimoji="1" lang="zh-CN" altLang="en-US" b="1" dirty="0"/>
              <a:t>（</a:t>
            </a:r>
            <a:r>
              <a:rPr kumimoji="1" lang="en-US" altLang="zh-CN" b="1" dirty="0"/>
              <a:t>3</a:t>
            </a:r>
            <a:r>
              <a:rPr kumimoji="1" lang="zh-CN" altLang="en-US" b="1" dirty="0"/>
              <a:t>）</a:t>
            </a:r>
            <a:r>
              <a:rPr kumimoji="1" lang="en-US" altLang="zh-CN" b="1" dirty="0" err="1"/>
              <a:t>a+i</a:t>
            </a:r>
            <a:r>
              <a:rPr kumimoji="1" lang="zh-CN" altLang="en-US" b="1" dirty="0"/>
              <a:t>与</a:t>
            </a:r>
            <a:r>
              <a:rPr kumimoji="1" lang="en-US" altLang="zh-CN" b="1" dirty="0"/>
              <a:t>&amp;a[</a:t>
            </a:r>
            <a:r>
              <a:rPr kumimoji="1" lang="en-US" altLang="zh-CN" b="1" dirty="0" err="1"/>
              <a:t>i</a:t>
            </a:r>
            <a:r>
              <a:rPr kumimoji="1" lang="en-US" altLang="zh-CN" b="1" dirty="0"/>
              <a:t>]</a:t>
            </a:r>
            <a:r>
              <a:rPr kumimoji="1" lang="zh-CN" altLang="en-US" b="1" dirty="0"/>
              <a:t>等价</a:t>
            </a:r>
          </a:p>
          <a:p>
            <a:pPr>
              <a:lnSpc>
                <a:spcPct val="130000"/>
              </a:lnSpc>
              <a:spcBef>
                <a:spcPct val="20000"/>
              </a:spcBef>
            </a:pPr>
            <a:r>
              <a:rPr kumimoji="1" lang="zh-CN" altLang="en-US" b="1" dirty="0"/>
              <a:t>（</a:t>
            </a:r>
            <a:r>
              <a:rPr kumimoji="1" lang="en-US" altLang="zh-CN" b="1" dirty="0"/>
              <a:t>4</a:t>
            </a:r>
            <a:r>
              <a:rPr kumimoji="1" lang="zh-CN" altLang="en-US" b="1" dirty="0"/>
              <a:t>）</a:t>
            </a:r>
            <a:r>
              <a:rPr kumimoji="1" lang="en-US" altLang="zh-CN" b="1" dirty="0"/>
              <a:t>a[</a:t>
            </a:r>
            <a:r>
              <a:rPr kumimoji="1" lang="en-US" altLang="zh-CN" b="1" dirty="0" err="1"/>
              <a:t>i</a:t>
            </a:r>
            <a:r>
              <a:rPr kumimoji="1" lang="en-US" altLang="zh-CN" b="1" dirty="0"/>
              <a:t>]</a:t>
            </a:r>
            <a:r>
              <a:rPr kumimoji="1" lang="zh-CN" altLang="en-US" b="1" dirty="0"/>
              <a:t>与*</a:t>
            </a:r>
            <a:r>
              <a:rPr kumimoji="1" lang="en-US" altLang="zh-CN" b="1" dirty="0"/>
              <a:t>(</a:t>
            </a:r>
            <a:r>
              <a:rPr kumimoji="1" lang="en-US" altLang="zh-CN" b="1" dirty="0" err="1"/>
              <a:t>a+i</a:t>
            </a:r>
            <a:r>
              <a:rPr kumimoji="1" lang="en-US" altLang="zh-CN" b="1" dirty="0"/>
              <a:t>)</a:t>
            </a:r>
            <a:r>
              <a:rPr kumimoji="1" lang="zh-CN" altLang="en-US" b="1" dirty="0"/>
              <a:t>等价</a:t>
            </a:r>
            <a:endParaRPr kumimoji="1" lang="zh-CN" altLang="en-US" sz="2800" b="1" dirty="0"/>
          </a:p>
        </p:txBody>
      </p:sp>
      <p:sp>
        <p:nvSpPr>
          <p:cNvPr id="6" name="文本框 5">
            <a:extLst>
              <a:ext uri="{FF2B5EF4-FFF2-40B4-BE49-F238E27FC236}">
                <a16:creationId xmlns:a16="http://schemas.microsoft.com/office/drawing/2014/main" id="{77C1D001-BC27-4A2F-BD86-8B18D7FED3AD}"/>
              </a:ext>
            </a:extLst>
          </p:cNvPr>
          <p:cNvSpPr txBox="1"/>
          <p:nvPr/>
        </p:nvSpPr>
        <p:spPr>
          <a:xfrm>
            <a:off x="2351584" y="5085184"/>
            <a:ext cx="5969904" cy="369332"/>
          </a:xfrm>
          <a:prstGeom prst="rect">
            <a:avLst/>
          </a:prstGeom>
          <a:noFill/>
        </p:spPr>
        <p:txBody>
          <a:bodyPr wrap="none" rtlCol="0">
            <a:spAutoFit/>
          </a:bodyPr>
          <a:lstStyle/>
          <a:p>
            <a:r>
              <a:rPr lang="en-US" altLang="zh-CN" dirty="0"/>
              <a:t>int </a:t>
            </a:r>
            <a:r>
              <a:rPr lang="zh-CN" altLang="en-US" dirty="0"/>
              <a:t>*</a:t>
            </a:r>
            <a:r>
              <a:rPr lang="en-US" altLang="zh-CN" dirty="0"/>
              <a:t>p=a</a:t>
            </a:r>
            <a:r>
              <a:rPr lang="zh-CN" altLang="en-US" dirty="0"/>
              <a:t>；</a:t>
            </a:r>
            <a:r>
              <a:rPr lang="en-US" altLang="zh-CN" dirty="0"/>
              <a:t>      //</a:t>
            </a:r>
            <a:r>
              <a:rPr lang="zh-CN" altLang="en-US" dirty="0"/>
              <a:t>等价于</a:t>
            </a:r>
            <a:r>
              <a:rPr lang="en-US" altLang="zh-CN" dirty="0"/>
              <a:t>int </a:t>
            </a:r>
            <a:r>
              <a:rPr lang="zh-CN" altLang="en-US" dirty="0"/>
              <a:t>*</a:t>
            </a:r>
            <a:r>
              <a:rPr lang="en-US" altLang="zh-CN" dirty="0"/>
              <a:t>p=&amp;a[0];</a:t>
            </a:r>
            <a:r>
              <a:rPr lang="zh-CN" altLang="en-US" dirty="0"/>
              <a:t>指针</a:t>
            </a:r>
            <a:r>
              <a:rPr lang="en-US" altLang="zh-CN" dirty="0"/>
              <a:t>p</a:t>
            </a:r>
            <a:r>
              <a:rPr lang="zh-CN" altLang="en-US" dirty="0"/>
              <a:t>指向数值首元素</a:t>
            </a:r>
          </a:p>
        </p:txBody>
      </p:sp>
      <p:sp>
        <p:nvSpPr>
          <p:cNvPr id="7" name="文本框 6">
            <a:extLst>
              <a:ext uri="{FF2B5EF4-FFF2-40B4-BE49-F238E27FC236}">
                <a16:creationId xmlns:a16="http://schemas.microsoft.com/office/drawing/2014/main" id="{FC9505AA-06F9-4C00-B34B-3F9BA931D985}"/>
              </a:ext>
            </a:extLst>
          </p:cNvPr>
          <p:cNvSpPr txBox="1"/>
          <p:nvPr/>
        </p:nvSpPr>
        <p:spPr>
          <a:xfrm>
            <a:off x="2351584" y="5476570"/>
            <a:ext cx="4538422" cy="369332"/>
          </a:xfrm>
          <a:prstGeom prst="rect">
            <a:avLst/>
          </a:prstGeom>
          <a:noFill/>
        </p:spPr>
        <p:txBody>
          <a:bodyPr wrap="none" rtlCol="0">
            <a:spAutoFit/>
          </a:bodyPr>
          <a:lstStyle/>
          <a:p>
            <a:r>
              <a:rPr lang="en-US" altLang="zh-CN" dirty="0"/>
              <a:t>p++</a:t>
            </a:r>
            <a:r>
              <a:rPr lang="zh-CN" altLang="en-US" dirty="0"/>
              <a:t>；</a:t>
            </a:r>
            <a:r>
              <a:rPr lang="en-US" altLang="zh-CN" dirty="0"/>
              <a:t>      //</a:t>
            </a:r>
            <a:r>
              <a:rPr lang="zh-CN" altLang="en-US" dirty="0"/>
              <a:t>允许，</a:t>
            </a:r>
            <a:r>
              <a:rPr lang="en-US" altLang="zh-CN" dirty="0"/>
              <a:t>p</a:t>
            </a:r>
            <a:r>
              <a:rPr lang="zh-CN" altLang="en-US" dirty="0"/>
              <a:t>指向数组的下一个元素</a:t>
            </a:r>
          </a:p>
        </p:txBody>
      </p:sp>
      <p:sp>
        <p:nvSpPr>
          <p:cNvPr id="8" name="文本框 7">
            <a:extLst>
              <a:ext uri="{FF2B5EF4-FFF2-40B4-BE49-F238E27FC236}">
                <a16:creationId xmlns:a16="http://schemas.microsoft.com/office/drawing/2014/main" id="{6B572DC2-0D7B-4A54-B9AF-0FD1D96BE8A9}"/>
              </a:ext>
            </a:extLst>
          </p:cNvPr>
          <p:cNvSpPr txBox="1"/>
          <p:nvPr/>
        </p:nvSpPr>
        <p:spPr>
          <a:xfrm>
            <a:off x="2351584" y="5892894"/>
            <a:ext cx="4733988" cy="369332"/>
          </a:xfrm>
          <a:prstGeom prst="rect">
            <a:avLst/>
          </a:prstGeom>
          <a:noFill/>
        </p:spPr>
        <p:txBody>
          <a:bodyPr wrap="none" rtlCol="0">
            <a:spAutoFit/>
          </a:bodyPr>
          <a:lstStyle/>
          <a:p>
            <a:r>
              <a:rPr lang="en-US" altLang="zh-CN" dirty="0"/>
              <a:t>a++</a:t>
            </a:r>
            <a:r>
              <a:rPr lang="zh-CN" altLang="en-US" dirty="0"/>
              <a:t>；</a:t>
            </a:r>
            <a:r>
              <a:rPr lang="en-US" altLang="zh-CN" dirty="0"/>
              <a:t>      //</a:t>
            </a:r>
            <a:r>
              <a:rPr lang="zh-CN" altLang="en-US" dirty="0"/>
              <a:t>不允许，</a:t>
            </a:r>
            <a:r>
              <a:rPr lang="en-US" altLang="zh-CN" dirty="0"/>
              <a:t>a</a:t>
            </a:r>
            <a:r>
              <a:rPr lang="zh-CN" altLang="en-US" dirty="0"/>
              <a:t>是地址常量，不能变。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3084D90F-23B8-46A4-A1BE-7C8D2D051A54}"/>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指针与数组示例</a:t>
            </a:r>
            <a:r>
              <a:rPr lang="zh-CN" altLang="en-US" sz="3200">
                <a:latin typeface="宋体" panose="02010600030101010101" pitchFamily="2" charset="-122"/>
              </a:rPr>
              <a:t> </a:t>
            </a:r>
            <a:endParaRPr lang="en-US" altLang="zh-CN" sz="3200">
              <a:latin typeface="宋体" panose="02010600030101010101" pitchFamily="2" charset="-122"/>
            </a:endParaRPr>
          </a:p>
        </p:txBody>
      </p:sp>
      <p:sp>
        <p:nvSpPr>
          <p:cNvPr id="431108" name="Rectangle 4">
            <a:extLst>
              <a:ext uri="{FF2B5EF4-FFF2-40B4-BE49-F238E27FC236}">
                <a16:creationId xmlns:a16="http://schemas.microsoft.com/office/drawing/2014/main" id="{F84924C9-3EEE-4AB6-B365-0D52ADD93EF5}"/>
              </a:ext>
            </a:extLst>
          </p:cNvPr>
          <p:cNvSpPr>
            <a:spLocks noChangeArrowheads="1"/>
          </p:cNvSpPr>
          <p:nvPr/>
        </p:nvSpPr>
        <p:spPr bwMode="auto">
          <a:xfrm>
            <a:off x="1962430" y="1447800"/>
            <a:ext cx="8424862"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1" lang="zh-CN" altLang="en-US" b="1" dirty="0"/>
              <a:t>通过数组首地址访问一维数组元素。</a:t>
            </a:r>
            <a:r>
              <a:rPr kumimoji="1" lang="zh-CN" altLang="en-US" dirty="0"/>
              <a:t> </a:t>
            </a:r>
          </a:p>
          <a:p>
            <a:pPr>
              <a:lnSpc>
                <a:spcPct val="130000"/>
              </a:lnSpc>
            </a:pPr>
            <a:r>
              <a:rPr kumimoji="1" lang="en-US" altLang="zh-CN" b="1" dirty="0"/>
              <a:t>#include &lt;iostream&gt;</a:t>
            </a:r>
          </a:p>
          <a:p>
            <a:pPr>
              <a:lnSpc>
                <a:spcPct val="130000"/>
              </a:lnSpc>
            </a:pPr>
            <a:r>
              <a:rPr lang="en-US" altLang="zh-CN" sz="2400" b="1" dirty="0"/>
              <a:t>using namespace std;</a:t>
            </a:r>
            <a:endParaRPr kumimoji="1" lang="en-US" altLang="zh-CN" b="1" dirty="0"/>
          </a:p>
          <a:p>
            <a:pPr>
              <a:lnSpc>
                <a:spcPct val="130000"/>
              </a:lnSpc>
            </a:pPr>
            <a:r>
              <a:rPr kumimoji="1" lang="en-US" altLang="zh-CN" b="1" dirty="0"/>
              <a:t>void main()</a:t>
            </a:r>
          </a:p>
          <a:p>
            <a:pPr>
              <a:lnSpc>
                <a:spcPct val="130000"/>
              </a:lnSpc>
            </a:pPr>
            <a:r>
              <a:rPr kumimoji="1" lang="en-US" altLang="zh-CN" b="1" dirty="0"/>
              <a:t>{</a:t>
            </a:r>
          </a:p>
          <a:p>
            <a:pPr>
              <a:lnSpc>
                <a:spcPct val="130000"/>
              </a:lnSpc>
            </a:pPr>
            <a:r>
              <a:rPr kumimoji="1" lang="en-US" altLang="zh-CN" b="1" dirty="0"/>
              <a:t> int a[6]={22,36,18,23,66, 58};</a:t>
            </a:r>
          </a:p>
          <a:p>
            <a:pPr>
              <a:lnSpc>
                <a:spcPct val="130000"/>
              </a:lnSpc>
            </a:pPr>
            <a:r>
              <a:rPr kumimoji="1" lang="en-US" altLang="zh-CN" b="1" dirty="0"/>
              <a:t> for(int </a:t>
            </a:r>
            <a:r>
              <a:rPr kumimoji="1" lang="en-US" altLang="zh-CN" b="1" dirty="0" err="1"/>
              <a:t>i</a:t>
            </a:r>
            <a:r>
              <a:rPr kumimoji="1" lang="en-US" altLang="zh-CN" b="1" dirty="0"/>
              <a:t>=0;i&lt;6;i++)</a:t>
            </a:r>
          </a:p>
          <a:p>
            <a:pPr>
              <a:lnSpc>
                <a:spcPct val="130000"/>
              </a:lnSpc>
            </a:pPr>
            <a:r>
              <a:rPr kumimoji="1" lang="en-US" altLang="zh-CN" b="1" dirty="0"/>
              <a:t>  </a:t>
            </a:r>
            <a:r>
              <a:rPr kumimoji="1" lang="en-US" altLang="zh-CN" b="1" dirty="0" err="1"/>
              <a:t>cout</a:t>
            </a:r>
            <a:r>
              <a:rPr kumimoji="1" lang="en-US" altLang="zh-CN" b="1" dirty="0"/>
              <a:t>&lt;&lt;*(</a:t>
            </a:r>
            <a:r>
              <a:rPr kumimoji="1" lang="en-US" altLang="zh-CN" b="1" dirty="0" err="1"/>
              <a:t>a+i</a:t>
            </a:r>
            <a:r>
              <a:rPr kumimoji="1" lang="en-US" altLang="zh-CN" b="1" dirty="0"/>
              <a:t>)&lt;&lt;"  ";</a:t>
            </a:r>
          </a:p>
          <a:p>
            <a:pPr>
              <a:lnSpc>
                <a:spcPct val="130000"/>
              </a:lnSpc>
            </a:pPr>
            <a:r>
              <a:rPr kumimoji="1" lang="en-US" altLang="zh-CN" b="1" dirty="0"/>
              <a:t> </a:t>
            </a:r>
            <a:r>
              <a:rPr kumimoji="1" lang="en-US" altLang="zh-CN" b="1" dirty="0" err="1"/>
              <a:t>cout</a:t>
            </a:r>
            <a:r>
              <a:rPr kumimoji="1" lang="en-US" altLang="zh-CN" b="1" dirty="0"/>
              <a:t>&lt;&lt;</a:t>
            </a:r>
            <a:r>
              <a:rPr kumimoji="1" lang="en-US" altLang="zh-CN" b="1" dirty="0" err="1"/>
              <a:t>endl</a:t>
            </a:r>
            <a:r>
              <a:rPr kumimoji="1" lang="en-US" altLang="zh-CN" b="1" dirty="0"/>
              <a:t>;</a:t>
            </a:r>
          </a:p>
          <a:p>
            <a:pPr>
              <a:lnSpc>
                <a:spcPct val="130000"/>
              </a:lnSpc>
            </a:pPr>
            <a:r>
              <a:rPr kumimoji="1" lang="en-US" altLang="zh-CN" b="1" dirty="0"/>
              <a:t>}</a:t>
            </a:r>
            <a:endParaRPr kumimoji="1"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3F4F785-7FEC-4C96-BE58-BA03785038B0}"/>
              </a:ext>
            </a:extLst>
          </p:cNvPr>
          <p:cNvSpPr>
            <a:spLocks noGrp="1"/>
          </p:cNvSpPr>
          <p:nvPr>
            <p:ph type="sldNum" sz="quarter" idx="10"/>
          </p:nvPr>
        </p:nvSpPr>
        <p:spPr/>
        <p:txBody>
          <a:bodyPr/>
          <a:lstStyle/>
          <a:p>
            <a:fld id="{AF5C840C-B106-44CF-B5E4-85F1F1E266DC}" type="slidenum">
              <a:rPr lang="zh-CN" altLang="en-US"/>
              <a:pPr/>
              <a:t>24</a:t>
            </a:fld>
            <a:endParaRPr lang="en-US" altLang="zh-CN"/>
          </a:p>
        </p:txBody>
      </p:sp>
      <p:sp>
        <p:nvSpPr>
          <p:cNvPr id="434178" name="Rectangle 2">
            <a:extLst>
              <a:ext uri="{FF2B5EF4-FFF2-40B4-BE49-F238E27FC236}">
                <a16:creationId xmlns:a16="http://schemas.microsoft.com/office/drawing/2014/main" id="{BD82FE2B-3B60-440F-B9EC-4370A8C50CF2}"/>
              </a:ext>
            </a:extLst>
          </p:cNvPr>
          <p:cNvSpPr>
            <a:spLocks noGrp="1" noChangeArrowheads="1"/>
          </p:cNvSpPr>
          <p:nvPr>
            <p:ph type="title"/>
          </p:nvPr>
        </p:nvSpPr>
        <p:spPr>
          <a:xfrm>
            <a:off x="2133600" y="304800"/>
            <a:ext cx="7772400" cy="1143000"/>
          </a:xfrm>
        </p:spPr>
        <p:txBody>
          <a:bodyPr/>
          <a:lstStyle/>
          <a:p>
            <a:r>
              <a:rPr lang="zh-CN" altLang="en-US"/>
              <a:t>使用指针访问数组元素 </a:t>
            </a:r>
            <a:endParaRPr lang="en-US" altLang="zh-CN"/>
          </a:p>
        </p:txBody>
      </p:sp>
      <p:sp>
        <p:nvSpPr>
          <p:cNvPr id="434180" name="Rectangle 4">
            <a:extLst>
              <a:ext uri="{FF2B5EF4-FFF2-40B4-BE49-F238E27FC236}">
                <a16:creationId xmlns:a16="http://schemas.microsoft.com/office/drawing/2014/main" id="{7359FD7C-ACDF-410C-8364-AA7DF5682153}"/>
              </a:ext>
            </a:extLst>
          </p:cNvPr>
          <p:cNvSpPr>
            <a:spLocks noChangeArrowheads="1"/>
          </p:cNvSpPr>
          <p:nvPr/>
        </p:nvSpPr>
        <p:spPr bwMode="auto">
          <a:xfrm>
            <a:off x="1953476" y="1628800"/>
            <a:ext cx="8424862"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1" lang="zh-CN" altLang="en-US" b="1" dirty="0"/>
              <a:t>	</a:t>
            </a:r>
            <a:r>
              <a:rPr kumimoji="1" lang="zh-CN" altLang="en-US" sz="2800" b="1" dirty="0"/>
              <a:t>通过指针引用一维数组元素需要一个指向数组元素的指针变量，它的基类型与数组元素的类型相同。使用指针访问数组元素是</a:t>
            </a:r>
            <a:r>
              <a:rPr kumimoji="1" lang="en-US" altLang="zh-CN" sz="2800" b="1" dirty="0"/>
              <a:t>C++</a:t>
            </a:r>
            <a:r>
              <a:rPr kumimoji="1" lang="zh-CN" altLang="en-US" sz="2800" b="1" dirty="0"/>
              <a:t>语言提供的一种高效数组访问机制。</a:t>
            </a:r>
          </a:p>
          <a:p>
            <a:r>
              <a:rPr kumimoji="1" lang="zh-CN" altLang="en-US" sz="2800" b="1" dirty="0"/>
              <a:t>例如，对于数组</a:t>
            </a:r>
            <a:r>
              <a:rPr kumimoji="1" lang="en-US" altLang="zh-CN" sz="2800" b="1" dirty="0"/>
              <a:t>int a[6]={22,36,18,23,66, 58};</a:t>
            </a:r>
          </a:p>
          <a:p>
            <a:r>
              <a:rPr kumimoji="1" lang="en-US" altLang="zh-CN" sz="2800" b="1" dirty="0"/>
              <a:t>int *p=a; </a:t>
            </a:r>
            <a:r>
              <a:rPr kumimoji="1" lang="zh-CN" altLang="en-US" sz="2800" b="1" dirty="0"/>
              <a:t> </a:t>
            </a:r>
          </a:p>
          <a:p>
            <a:r>
              <a:rPr kumimoji="1" lang="zh-CN" altLang="en-US" sz="2800" b="1" dirty="0"/>
              <a:t>        指针变量</a:t>
            </a:r>
            <a:r>
              <a:rPr kumimoji="1" lang="en-US" altLang="zh-CN" sz="2800" b="1" dirty="0"/>
              <a:t>p</a:t>
            </a:r>
            <a:r>
              <a:rPr kumimoji="1" lang="zh-CN" altLang="en-US" sz="2800" b="1" dirty="0"/>
              <a:t>可以指向</a:t>
            </a:r>
            <a:r>
              <a:rPr kumimoji="1" lang="en-US" altLang="zh-CN" sz="2800" b="1" dirty="0"/>
              <a:t>a</a:t>
            </a:r>
            <a:r>
              <a:rPr kumimoji="1" lang="zh-CN" altLang="en-US" sz="2800" b="1" dirty="0"/>
              <a:t>数组的任何一个元素的地址，从而使用指针变量可以访问数组的元素。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a:extLst>
              <a:ext uri="{FF2B5EF4-FFF2-40B4-BE49-F238E27FC236}">
                <a16:creationId xmlns:a16="http://schemas.microsoft.com/office/drawing/2014/main" id="{A4C83DEF-5789-483D-8EB6-75C76AE7C080}"/>
              </a:ext>
            </a:extLst>
          </p:cNvPr>
          <p:cNvSpPr>
            <a:spLocks noGrp="1"/>
          </p:cNvSpPr>
          <p:nvPr>
            <p:ph type="sldNum" sz="quarter" idx="10"/>
          </p:nvPr>
        </p:nvSpPr>
        <p:spPr/>
        <p:txBody>
          <a:bodyPr/>
          <a:lstStyle/>
          <a:p>
            <a:fld id="{BA82173B-12C5-4EC2-B4DC-E1CDC505E6B7}" type="slidenum">
              <a:rPr lang="zh-CN" altLang="en-US"/>
              <a:pPr/>
              <a:t>25</a:t>
            </a:fld>
            <a:endParaRPr lang="en-US" altLang="zh-CN"/>
          </a:p>
        </p:txBody>
      </p:sp>
      <p:sp>
        <p:nvSpPr>
          <p:cNvPr id="435202" name="Rectangle 2">
            <a:extLst>
              <a:ext uri="{FF2B5EF4-FFF2-40B4-BE49-F238E27FC236}">
                <a16:creationId xmlns:a16="http://schemas.microsoft.com/office/drawing/2014/main" id="{223218A7-3E9B-4B77-A4FA-C1548CCB90B2}"/>
              </a:ext>
            </a:extLst>
          </p:cNvPr>
          <p:cNvSpPr>
            <a:spLocks noGrp="1" noChangeArrowheads="1"/>
          </p:cNvSpPr>
          <p:nvPr>
            <p:ph type="title"/>
          </p:nvPr>
        </p:nvSpPr>
        <p:spPr>
          <a:xfrm>
            <a:off x="2133600" y="304800"/>
            <a:ext cx="7772400" cy="1143000"/>
          </a:xfrm>
        </p:spPr>
        <p:txBody>
          <a:bodyPr/>
          <a:lstStyle/>
          <a:p>
            <a:r>
              <a:rPr lang="zh-CN" altLang="en-US"/>
              <a:t>使用指针访问数组元素 </a:t>
            </a:r>
            <a:endParaRPr lang="en-US" altLang="zh-CN"/>
          </a:p>
        </p:txBody>
      </p:sp>
      <p:sp>
        <p:nvSpPr>
          <p:cNvPr id="435205" name="Rectangle 5">
            <a:extLst>
              <a:ext uri="{FF2B5EF4-FFF2-40B4-BE49-F238E27FC236}">
                <a16:creationId xmlns:a16="http://schemas.microsoft.com/office/drawing/2014/main" id="{7EF13DDE-C722-415D-A16D-B47DD1F5AC1E}"/>
              </a:ext>
            </a:extLst>
          </p:cNvPr>
          <p:cNvSpPr>
            <a:spLocks noChangeArrowheads="1"/>
          </p:cNvSpPr>
          <p:nvPr/>
        </p:nvSpPr>
        <p:spPr bwMode="auto">
          <a:xfrm>
            <a:off x="2495550" y="1467535"/>
            <a:ext cx="72723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latin typeface="Arial" panose="020B0604020202020204" pitchFamily="34" charset="0"/>
                <a:ea typeface="黑体" panose="02010609060101010101" pitchFamily="49" charset="-122"/>
                <a:cs typeface="Arial" panose="020B0604020202020204" pitchFamily="34" charset="0"/>
              </a:rPr>
              <a:t>指针变量访问数组元素的两种形式</a:t>
            </a:r>
            <a:endParaRPr lang="zh-CN" altLang="en-US" b="1" dirty="0">
              <a:ea typeface="黑体" panose="02010609060101010101" pitchFamily="49" charset="-122"/>
              <a:cs typeface="Arial" panose="020B0604020202020204" pitchFamily="34" charset="0"/>
            </a:endParaRPr>
          </a:p>
          <a:p>
            <a:endParaRPr lang="zh-CN" altLang="en-US" dirty="0">
              <a:ea typeface="黑体" panose="02010609060101010101" pitchFamily="49" charset="-122"/>
              <a:cs typeface="Arial" panose="020B0604020202020204" pitchFamily="34" charset="0"/>
            </a:endParaRPr>
          </a:p>
        </p:txBody>
      </p:sp>
      <p:graphicFrame>
        <p:nvGraphicFramePr>
          <p:cNvPr id="435362" name="Group 162">
            <a:extLst>
              <a:ext uri="{FF2B5EF4-FFF2-40B4-BE49-F238E27FC236}">
                <a16:creationId xmlns:a16="http://schemas.microsoft.com/office/drawing/2014/main" id="{5EAD52B7-FF04-4C4F-B59A-94849ED622A6}"/>
              </a:ext>
            </a:extLst>
          </p:cNvPr>
          <p:cNvGraphicFramePr>
            <a:graphicFrameLocks noGrp="1"/>
          </p:cNvGraphicFramePr>
          <p:nvPr/>
        </p:nvGraphicFramePr>
        <p:xfrm>
          <a:off x="2782888" y="2133600"/>
          <a:ext cx="6985000" cy="3816352"/>
        </p:xfrm>
        <a:graphic>
          <a:graphicData uri="http://schemas.openxmlformats.org/drawingml/2006/table">
            <a:tbl>
              <a:tblPr/>
              <a:tblGrid>
                <a:gridCol w="1727200">
                  <a:extLst>
                    <a:ext uri="{9D8B030D-6E8A-4147-A177-3AD203B41FA5}">
                      <a16:colId xmlns:a16="http://schemas.microsoft.com/office/drawing/2014/main" val="3137884434"/>
                    </a:ext>
                  </a:extLst>
                </a:gridCol>
                <a:gridCol w="1808162">
                  <a:extLst>
                    <a:ext uri="{9D8B030D-6E8A-4147-A177-3AD203B41FA5}">
                      <a16:colId xmlns:a16="http://schemas.microsoft.com/office/drawing/2014/main" val="4135346087"/>
                    </a:ext>
                  </a:extLst>
                </a:gridCol>
                <a:gridCol w="1622425">
                  <a:extLst>
                    <a:ext uri="{9D8B030D-6E8A-4147-A177-3AD203B41FA5}">
                      <a16:colId xmlns:a16="http://schemas.microsoft.com/office/drawing/2014/main" val="1362539682"/>
                    </a:ext>
                  </a:extLst>
                </a:gridCol>
                <a:gridCol w="1827213">
                  <a:extLst>
                    <a:ext uri="{9D8B030D-6E8A-4147-A177-3AD203B41FA5}">
                      <a16:colId xmlns:a16="http://schemas.microsoft.com/office/drawing/2014/main" val="1401742390"/>
                    </a:ext>
                  </a:extLst>
                </a:gridCol>
              </a:tblGrid>
              <a:tr h="800100">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地址</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指针形式</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内容</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下标形式</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871910"/>
                  </a:ext>
                </a:extLst>
              </a:tr>
              <a:tr h="501650">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2771670"/>
                  </a:ext>
                </a:extLst>
              </a:tr>
              <a:tr h="50323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027832"/>
                  </a:ext>
                </a:extLst>
              </a:tr>
              <a:tr h="50323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2868133"/>
                  </a:ext>
                </a:extLst>
              </a:tr>
              <a:tr h="50323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4314532"/>
                  </a:ext>
                </a:extLst>
              </a:tr>
              <a:tr h="501650">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3660920"/>
                  </a:ext>
                </a:extLst>
              </a:tr>
              <a:tr h="503238">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5718955"/>
                  </a:ext>
                </a:extLst>
              </a:tr>
            </a:tbl>
          </a:graphicData>
        </a:graphic>
      </p:graphicFrame>
      <p:sp>
        <p:nvSpPr>
          <p:cNvPr id="435363" name="Rectangle 163">
            <a:extLst>
              <a:ext uri="{FF2B5EF4-FFF2-40B4-BE49-F238E27FC236}">
                <a16:creationId xmlns:a16="http://schemas.microsoft.com/office/drawing/2014/main" id="{8BBF05D6-6C9B-48FC-9E5C-B79B6736A46E}"/>
              </a:ext>
            </a:extLst>
          </p:cNvPr>
          <p:cNvSpPr>
            <a:spLocks noChangeArrowheads="1"/>
          </p:cNvSpPr>
          <p:nvPr/>
        </p:nvSpPr>
        <p:spPr bwMode="auto">
          <a:xfrm>
            <a:off x="1524001" y="4407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4AFFDE3-F297-406A-A5EA-5F654485DC57}"/>
              </a:ext>
            </a:extLst>
          </p:cNvPr>
          <p:cNvSpPr>
            <a:spLocks noGrp="1"/>
          </p:cNvSpPr>
          <p:nvPr>
            <p:ph type="sldNum" sz="quarter" idx="10"/>
          </p:nvPr>
        </p:nvSpPr>
        <p:spPr/>
        <p:txBody>
          <a:bodyPr/>
          <a:lstStyle/>
          <a:p>
            <a:fld id="{8ADC04F9-4A7A-4169-8ED9-34C8E41E83FF}" type="slidenum">
              <a:rPr lang="zh-CN" altLang="en-US"/>
              <a:pPr/>
              <a:t>26</a:t>
            </a:fld>
            <a:endParaRPr lang="en-US" altLang="zh-CN"/>
          </a:p>
        </p:txBody>
      </p:sp>
      <p:sp>
        <p:nvSpPr>
          <p:cNvPr id="432130" name="Rectangle 2">
            <a:extLst>
              <a:ext uri="{FF2B5EF4-FFF2-40B4-BE49-F238E27FC236}">
                <a16:creationId xmlns:a16="http://schemas.microsoft.com/office/drawing/2014/main" id="{C20E0B25-D06D-41A3-A434-8BC9FB7DA15D}"/>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指针与数组示例</a:t>
            </a:r>
            <a:r>
              <a:rPr lang="zh-CN" altLang="en-US" sz="3200">
                <a:latin typeface="宋体" panose="02010600030101010101" pitchFamily="2" charset="-122"/>
              </a:rPr>
              <a:t> </a:t>
            </a:r>
            <a:endParaRPr lang="en-US" altLang="zh-CN" sz="3200">
              <a:latin typeface="宋体" panose="02010600030101010101" pitchFamily="2" charset="-122"/>
            </a:endParaRPr>
          </a:p>
        </p:txBody>
      </p:sp>
      <p:sp>
        <p:nvSpPr>
          <p:cNvPr id="432132" name="Rectangle 4">
            <a:extLst>
              <a:ext uri="{FF2B5EF4-FFF2-40B4-BE49-F238E27FC236}">
                <a16:creationId xmlns:a16="http://schemas.microsoft.com/office/drawing/2014/main" id="{EC45DF1A-E5DF-42D2-8E7D-99D7EED499D2}"/>
              </a:ext>
            </a:extLst>
          </p:cNvPr>
          <p:cNvSpPr>
            <a:spLocks noChangeArrowheads="1"/>
          </p:cNvSpPr>
          <p:nvPr/>
        </p:nvSpPr>
        <p:spPr bwMode="auto">
          <a:xfrm>
            <a:off x="1992313" y="1484314"/>
            <a:ext cx="8424862"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1" lang="zh-CN" altLang="en-US" b="1" dirty="0"/>
              <a:t>使用指针变量访问一维数组元素</a:t>
            </a:r>
            <a:r>
              <a:rPr kumimoji="1" lang="zh-CN" altLang="en-US" dirty="0"/>
              <a:t> </a:t>
            </a:r>
            <a:r>
              <a:rPr kumimoji="1" lang="zh-CN" altLang="en-US" b="1" dirty="0"/>
              <a:t>。</a:t>
            </a:r>
            <a:r>
              <a:rPr kumimoji="1" lang="zh-CN" altLang="en-US" dirty="0"/>
              <a:t> </a:t>
            </a:r>
          </a:p>
          <a:p>
            <a:r>
              <a:rPr kumimoji="1" lang="en-US" altLang="zh-CN" b="1" dirty="0"/>
              <a:t>#include &lt;iostream&gt;</a:t>
            </a:r>
          </a:p>
          <a:p>
            <a:r>
              <a:rPr lang="en-US" altLang="zh-CN" sz="2400" b="1" dirty="0"/>
              <a:t>using namespace std;</a:t>
            </a:r>
            <a:endParaRPr kumimoji="1" lang="en-US" altLang="zh-CN" b="1" dirty="0"/>
          </a:p>
          <a:p>
            <a:r>
              <a:rPr kumimoji="1" lang="en-US" altLang="zh-CN" b="1" dirty="0"/>
              <a:t>void main()</a:t>
            </a:r>
          </a:p>
          <a:p>
            <a:r>
              <a:rPr kumimoji="1" lang="en-US" altLang="zh-CN" b="1" dirty="0"/>
              <a:t>{ int a[6]={22,36,18,23,66, 58};</a:t>
            </a:r>
            <a:endParaRPr kumimoji="1" lang="zh-CN" altLang="en-US" b="1" dirty="0"/>
          </a:p>
          <a:p>
            <a:r>
              <a:rPr kumimoji="1" lang="zh-CN" altLang="en-US" b="1" dirty="0"/>
              <a:t> </a:t>
            </a:r>
            <a:r>
              <a:rPr kumimoji="1" lang="en-US" altLang="zh-CN" b="1" dirty="0"/>
              <a:t>int *p=a; </a:t>
            </a:r>
            <a:r>
              <a:rPr kumimoji="1" lang="en-US" altLang="zh-CN" b="1" dirty="0" err="1"/>
              <a:t>cout</a:t>
            </a:r>
            <a:r>
              <a:rPr kumimoji="1" lang="en-US" altLang="zh-CN" b="1" dirty="0"/>
              <a:t>&lt;&lt;"*(</a:t>
            </a:r>
            <a:r>
              <a:rPr kumimoji="1" lang="en-US" altLang="zh-CN" b="1" dirty="0" err="1"/>
              <a:t>p+i</a:t>
            </a:r>
            <a:r>
              <a:rPr kumimoji="1" lang="en-US" altLang="zh-CN" b="1" dirty="0"/>
              <a:t>) show:\n";</a:t>
            </a:r>
          </a:p>
          <a:p>
            <a:r>
              <a:rPr kumimoji="1" lang="en-US" altLang="zh-CN" b="1" dirty="0"/>
              <a:t> for(int </a:t>
            </a:r>
            <a:r>
              <a:rPr kumimoji="1" lang="en-US" altLang="zh-CN" b="1" dirty="0" err="1"/>
              <a:t>i</a:t>
            </a:r>
            <a:r>
              <a:rPr kumimoji="1" lang="en-US" altLang="zh-CN" b="1" dirty="0"/>
              <a:t>=0;i&lt;6;i++)  </a:t>
            </a:r>
            <a:r>
              <a:rPr kumimoji="1" lang="en-US" altLang="zh-CN" b="1" dirty="0" err="1"/>
              <a:t>cout</a:t>
            </a:r>
            <a:r>
              <a:rPr kumimoji="1" lang="en-US" altLang="zh-CN" b="1" dirty="0"/>
              <a:t>&lt;&lt;*(</a:t>
            </a:r>
            <a:r>
              <a:rPr kumimoji="1" lang="en-US" altLang="zh-CN" b="1" dirty="0" err="1"/>
              <a:t>p+i</a:t>
            </a:r>
            <a:r>
              <a:rPr kumimoji="1" lang="en-US" altLang="zh-CN" b="1" dirty="0"/>
              <a:t>)&lt;&lt;"  ";</a:t>
            </a:r>
          </a:p>
          <a:p>
            <a:r>
              <a:rPr kumimoji="1" lang="en-US" altLang="zh-CN" b="1" dirty="0"/>
              <a:t> </a:t>
            </a:r>
            <a:r>
              <a:rPr kumimoji="1" lang="en-US" altLang="zh-CN" b="1" dirty="0" err="1"/>
              <a:t>cout</a:t>
            </a:r>
            <a:r>
              <a:rPr kumimoji="1" lang="en-US" altLang="zh-CN" b="1" dirty="0"/>
              <a:t>&lt;&lt;"\n*p++ show:\n";</a:t>
            </a:r>
            <a:endParaRPr kumimoji="1" lang="zh-CN" altLang="en-US" b="1" dirty="0"/>
          </a:p>
          <a:p>
            <a:r>
              <a:rPr kumimoji="1" lang="zh-CN" altLang="en-US" b="1" dirty="0"/>
              <a:t> </a:t>
            </a:r>
            <a:r>
              <a:rPr kumimoji="1" lang="en-US" altLang="zh-CN" b="1" dirty="0"/>
              <a:t>while(p&lt;a+6)  </a:t>
            </a:r>
            <a:r>
              <a:rPr kumimoji="1" lang="en-US" altLang="zh-CN" b="1" dirty="0" err="1"/>
              <a:t>cout</a:t>
            </a:r>
            <a:r>
              <a:rPr kumimoji="1" lang="en-US" altLang="zh-CN" b="1" dirty="0"/>
              <a:t>&lt;&lt;*p++&lt;&lt;"  ";    </a:t>
            </a:r>
          </a:p>
          <a:p>
            <a:r>
              <a:rPr kumimoji="1" lang="en-US" altLang="zh-CN" b="1" dirty="0"/>
              <a:t> </a:t>
            </a:r>
            <a:r>
              <a:rPr kumimoji="1" lang="en-US" altLang="zh-CN" b="1" dirty="0" err="1"/>
              <a:t>cout</a:t>
            </a:r>
            <a:r>
              <a:rPr kumimoji="1" lang="en-US" altLang="zh-CN" b="1" dirty="0"/>
              <a:t>&lt;&lt;"\np[</a:t>
            </a:r>
            <a:r>
              <a:rPr kumimoji="1" lang="en-US" altLang="zh-CN" b="1" dirty="0" err="1"/>
              <a:t>i</a:t>
            </a:r>
            <a:r>
              <a:rPr kumimoji="1" lang="en-US" altLang="zh-CN" b="1" dirty="0"/>
              <a:t>] show:\n";</a:t>
            </a:r>
          </a:p>
          <a:p>
            <a:r>
              <a:rPr kumimoji="1" lang="en-US" altLang="zh-CN" b="1" dirty="0"/>
              <a:t> p=a;                        </a:t>
            </a:r>
            <a:r>
              <a:rPr kumimoji="1" lang="zh-CN" altLang="en-US" b="1" dirty="0"/>
              <a:t>指针重新指向数组</a:t>
            </a:r>
            <a:r>
              <a:rPr kumimoji="1" lang="en-US" altLang="zh-CN" b="1" dirty="0"/>
              <a:t>a</a:t>
            </a:r>
            <a:r>
              <a:rPr kumimoji="1" lang="zh-CN" altLang="en-US" b="1" dirty="0"/>
              <a:t>的首地址</a:t>
            </a:r>
            <a:endParaRPr kumimoji="1" lang="en-US" altLang="zh-CN" b="1" dirty="0"/>
          </a:p>
          <a:p>
            <a:r>
              <a:rPr kumimoji="1" lang="en-US" altLang="zh-CN" b="1" dirty="0"/>
              <a:t> for(</a:t>
            </a:r>
            <a:r>
              <a:rPr kumimoji="1" lang="en-US" altLang="zh-CN" b="1" dirty="0" err="1"/>
              <a:t>i</a:t>
            </a:r>
            <a:r>
              <a:rPr kumimoji="1" lang="en-US" altLang="zh-CN" b="1" dirty="0"/>
              <a:t>=0;i&lt;6;i++)  </a:t>
            </a:r>
            <a:r>
              <a:rPr kumimoji="1" lang="en-US" altLang="zh-CN" b="1" dirty="0" err="1"/>
              <a:t>cout</a:t>
            </a:r>
            <a:r>
              <a:rPr kumimoji="1" lang="en-US" altLang="zh-CN" b="1" dirty="0"/>
              <a:t>&lt;&lt;p[</a:t>
            </a:r>
            <a:r>
              <a:rPr kumimoji="1" lang="en-US" altLang="zh-CN" b="1" dirty="0" err="1"/>
              <a:t>i</a:t>
            </a:r>
            <a:r>
              <a:rPr kumimoji="1" lang="en-US" altLang="zh-CN" b="1" dirty="0"/>
              <a:t>]&lt;&lt;"  ";   </a:t>
            </a:r>
            <a:endParaRPr kumimoji="1" lang="zh-CN" altLang="en-US" b="1" dirty="0"/>
          </a:p>
          <a:p>
            <a:r>
              <a:rPr kumimoji="1" lang="zh-CN" altLang="en-US" b="1" dirty="0"/>
              <a:t> </a:t>
            </a:r>
            <a:r>
              <a:rPr kumimoji="1" lang="en-US" altLang="zh-CN" b="1" dirty="0" err="1"/>
              <a:t>cout</a:t>
            </a:r>
            <a:r>
              <a:rPr kumimoji="1" lang="en-US" altLang="zh-CN" b="1" dirty="0"/>
              <a:t>&lt;&lt;</a:t>
            </a:r>
            <a:r>
              <a:rPr kumimoji="1" lang="en-US" altLang="zh-CN" b="1" dirty="0" err="1"/>
              <a:t>endl</a:t>
            </a:r>
            <a:r>
              <a:rPr kumimoji="1" lang="en-US" altLang="zh-CN" b="1" dirty="0"/>
              <a:t>;}</a:t>
            </a:r>
            <a:endParaRPr kumimoji="1"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30697A9E-146B-483E-BC63-94AE99108FA3}"/>
              </a:ext>
            </a:extLst>
          </p:cNvPr>
          <p:cNvSpPr>
            <a:spLocks noGrp="1"/>
          </p:cNvSpPr>
          <p:nvPr>
            <p:ph type="sldNum" sz="quarter" idx="10"/>
          </p:nvPr>
        </p:nvSpPr>
        <p:spPr/>
        <p:txBody>
          <a:bodyPr/>
          <a:lstStyle/>
          <a:p>
            <a:fld id="{344ECE06-186D-482E-8D65-569C425EA0B4}" type="slidenum">
              <a:rPr lang="zh-CN" altLang="en-US"/>
              <a:pPr/>
              <a:t>27</a:t>
            </a:fld>
            <a:endParaRPr lang="en-US" altLang="zh-CN"/>
          </a:p>
        </p:txBody>
      </p:sp>
      <p:sp>
        <p:nvSpPr>
          <p:cNvPr id="436226" name="Rectangle 2">
            <a:extLst>
              <a:ext uri="{FF2B5EF4-FFF2-40B4-BE49-F238E27FC236}">
                <a16:creationId xmlns:a16="http://schemas.microsoft.com/office/drawing/2014/main" id="{45119AC8-0815-47C3-924B-D408E551DF77}"/>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指针与数组示例</a:t>
            </a:r>
            <a:r>
              <a:rPr lang="zh-CN" altLang="en-US" sz="3200">
                <a:latin typeface="宋体" panose="02010600030101010101" pitchFamily="2" charset="-122"/>
              </a:rPr>
              <a:t> </a:t>
            </a:r>
            <a:endParaRPr lang="en-US" altLang="zh-CN" sz="3200">
              <a:latin typeface="宋体" panose="02010600030101010101" pitchFamily="2" charset="-122"/>
            </a:endParaRPr>
          </a:p>
        </p:txBody>
      </p:sp>
      <p:sp>
        <p:nvSpPr>
          <p:cNvPr id="436228" name="Rectangle 4">
            <a:extLst>
              <a:ext uri="{FF2B5EF4-FFF2-40B4-BE49-F238E27FC236}">
                <a16:creationId xmlns:a16="http://schemas.microsoft.com/office/drawing/2014/main" id="{72628CC0-650F-4047-9FDC-36F91F263199}"/>
              </a:ext>
            </a:extLst>
          </p:cNvPr>
          <p:cNvSpPr>
            <a:spLocks noChangeArrowheads="1"/>
          </p:cNvSpPr>
          <p:nvPr/>
        </p:nvSpPr>
        <p:spPr bwMode="auto">
          <a:xfrm>
            <a:off x="1992313" y="1484314"/>
            <a:ext cx="8424862"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a:t>【</a:t>
            </a:r>
            <a:r>
              <a:rPr kumimoji="1" lang="zh-CN" altLang="en-US" sz="2800" b="1"/>
              <a:t>说明</a:t>
            </a:r>
            <a:r>
              <a:rPr kumimoji="1" lang="en-US" altLang="zh-CN" sz="2800" b="1"/>
              <a:t>】</a:t>
            </a:r>
          </a:p>
          <a:p>
            <a:r>
              <a:rPr kumimoji="1" lang="zh-CN" altLang="en-US" sz="2800" b="1"/>
              <a:t>（</a:t>
            </a:r>
            <a:r>
              <a:rPr kumimoji="1" lang="en-US" altLang="zh-CN" sz="2800" b="1"/>
              <a:t>1</a:t>
            </a:r>
            <a:r>
              <a:rPr kumimoji="1" lang="zh-CN" altLang="en-US" sz="2800" b="1"/>
              <a:t>）使用指针常量（数组名）可以访问数组元素，但数组名不能修改。使用指针变量访问数组元素就显得更加灵活方便。</a:t>
            </a:r>
          </a:p>
          <a:p>
            <a:r>
              <a:rPr kumimoji="1" lang="zh-CN" altLang="en-US" sz="2800" b="1"/>
              <a:t>（</a:t>
            </a:r>
            <a:r>
              <a:rPr kumimoji="1" lang="en-US" altLang="zh-CN" sz="2800" b="1"/>
              <a:t>2</a:t>
            </a:r>
            <a:r>
              <a:rPr kumimoji="1" lang="zh-CN" altLang="en-US" sz="2800" b="1"/>
              <a:t>）指针有效范围必须满足数组空间的限制，避免越界访问。这个问题与数组下标越界问题的控制同样重要。</a:t>
            </a:r>
          </a:p>
          <a:p>
            <a:r>
              <a:rPr kumimoji="1" lang="zh-CN" altLang="en-US" sz="2800" b="1"/>
              <a:t>（</a:t>
            </a:r>
            <a:r>
              <a:rPr kumimoji="1" lang="en-US" altLang="zh-CN" sz="2800" b="1"/>
              <a:t>3</a:t>
            </a:r>
            <a:r>
              <a:rPr kumimoji="1" lang="zh-CN" altLang="en-US" sz="2800" b="1"/>
              <a:t>）</a:t>
            </a:r>
            <a:r>
              <a:rPr kumimoji="1" lang="en-US" altLang="zh-CN" sz="2800" b="1"/>
              <a:t>p[i]</a:t>
            </a:r>
            <a:r>
              <a:rPr kumimoji="1" lang="zh-CN" altLang="en-US" sz="2800" b="1"/>
              <a:t>和*</a:t>
            </a:r>
            <a:r>
              <a:rPr kumimoji="1" lang="en-US" altLang="zh-CN" sz="2800" b="1"/>
              <a:t>(p+i)</a:t>
            </a:r>
            <a:r>
              <a:rPr kumimoji="1" lang="zh-CN" altLang="en-US" sz="2800" b="1"/>
              <a:t>这两种形式是等价的，都表示访问数组的第</a:t>
            </a:r>
            <a:r>
              <a:rPr kumimoji="1" lang="en-US" altLang="zh-CN" sz="2800" b="1"/>
              <a:t>i+1</a:t>
            </a:r>
            <a:r>
              <a:rPr kumimoji="1" lang="zh-CN" altLang="en-US" sz="2800" b="1"/>
              <a:t>个元素。所以：</a:t>
            </a:r>
          </a:p>
          <a:p>
            <a:r>
              <a:rPr kumimoji="1" lang="en-US" altLang="zh-CN" sz="2800" b="1"/>
              <a:t>a[i] </a:t>
            </a:r>
            <a:r>
              <a:rPr kumimoji="1" lang="en-US" altLang="zh-CN" sz="2800" b="1">
                <a:sym typeface="Wingdings" panose="05000000000000000000" pitchFamily="2" charset="2"/>
              </a:rPr>
              <a:t></a:t>
            </a:r>
            <a:r>
              <a:rPr kumimoji="1" lang="en-US" altLang="zh-CN" sz="2800" b="1"/>
              <a:t> p[i] </a:t>
            </a:r>
            <a:r>
              <a:rPr kumimoji="1" lang="en-US" altLang="zh-CN" sz="2800" b="1">
                <a:sym typeface="Wingdings" panose="05000000000000000000" pitchFamily="2" charset="2"/>
              </a:rPr>
              <a:t></a:t>
            </a:r>
            <a:r>
              <a:rPr kumimoji="1" lang="en-US" altLang="zh-CN" sz="2800" b="1"/>
              <a:t> *(p+i) </a:t>
            </a:r>
            <a:r>
              <a:rPr kumimoji="1" lang="en-US" altLang="zh-CN" sz="2800" b="1">
                <a:sym typeface="Wingdings" panose="05000000000000000000" pitchFamily="2" charset="2"/>
              </a:rPr>
              <a:t></a:t>
            </a:r>
            <a:r>
              <a:rPr kumimoji="1" lang="en-US" altLang="zh-CN" sz="2800" b="1"/>
              <a:t>*(a+i)</a:t>
            </a:r>
            <a:endParaRPr kumimoji="1" lang="zh-CN" altLang="en-US" sz="28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800" dirty="0"/>
              <a:t>下列表达式正确的是：</a:t>
            </a:r>
            <a:endParaRPr lang="en-US" altLang="zh-CN" sz="2800" dirty="0"/>
          </a:p>
        </p:txBody>
      </p:sp>
      <p:sp>
        <p:nvSpPr>
          <p:cNvPr id="6" name="TextBox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a;int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b;b</a:t>
            </a:r>
            <a:r>
              <a:rPr lang="en-US" altLang="zh-CN" sz="2600" dirty="0">
                <a:solidFill>
                  <a:srgbClr val="000000"/>
                </a:solidFill>
                <a:latin typeface="Microsoft Yahei"/>
                <a:ea typeface="Microsoft Yahei"/>
                <a:sym typeface="Microsoft Yahei"/>
              </a:rPr>
              <a:t>=&amp;a;</a:t>
            </a:r>
          </a:p>
        </p:txBody>
      </p:sp>
      <p:sp>
        <p:nvSpPr>
          <p:cNvPr id="7" name="TextBox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a;int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b;b</a:t>
            </a:r>
            <a:r>
              <a:rPr lang="en-US" altLang="zh-CN" sz="2600" dirty="0">
                <a:solidFill>
                  <a:srgbClr val="000000"/>
                </a:solidFill>
                <a:latin typeface="Microsoft Yahei"/>
                <a:ea typeface="Microsoft Yahei"/>
                <a:sym typeface="Microsoft Yahei"/>
              </a:rPr>
              <a:t>=&amp;a;</a:t>
            </a:r>
          </a:p>
        </p:txBody>
      </p:sp>
      <p:sp>
        <p:nvSpPr>
          <p:cNvPr id="8" name="TextBox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a;int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b;b</a:t>
            </a:r>
            <a:r>
              <a:rPr lang="en-US" altLang="zh-CN" sz="2600" dirty="0">
                <a:solidFill>
                  <a:srgbClr val="000000"/>
                </a:solidFill>
                <a:latin typeface="Microsoft Yahei"/>
                <a:ea typeface="Microsoft Yahei"/>
                <a:sym typeface="Microsoft Yahei"/>
              </a:rPr>
              <a:t>=a;</a:t>
            </a:r>
          </a:p>
        </p:txBody>
      </p:sp>
      <p:sp>
        <p:nvSpPr>
          <p:cNvPr id="9" name="TextBox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a:t>
            </a:r>
            <a:r>
              <a:rPr lang="en-US" altLang="zh-CN" sz="2600" dirty="0" err="1">
                <a:solidFill>
                  <a:srgbClr val="000000"/>
                </a:solidFill>
                <a:latin typeface="Microsoft Yahei"/>
                <a:ea typeface="Microsoft Yahei"/>
                <a:sym typeface="Microsoft Yahei"/>
              </a:rPr>
              <a:t>a;int</a:t>
            </a:r>
            <a:r>
              <a:rPr lang="en-US" altLang="zh-CN" sz="2600" dirty="0">
                <a:solidFill>
                  <a:srgbClr val="000000"/>
                </a:solidFill>
                <a:latin typeface="Microsoft Yahei"/>
                <a:ea typeface="Microsoft Yahei"/>
                <a:sym typeface="Microsoft Yahei"/>
              </a:rPr>
              <a:t> *b;*b =&amp;a; </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51284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800" dirty="0"/>
              <a:t>已知</a:t>
            </a:r>
            <a:r>
              <a:rPr lang="en-US" altLang="zh-CN" sz="2800" dirty="0" err="1"/>
              <a:t>int</a:t>
            </a:r>
            <a:r>
              <a:rPr lang="en-US" altLang="zh-CN" sz="2800" dirty="0"/>
              <a:t> a[10]; </a:t>
            </a:r>
            <a:r>
              <a:rPr lang="en-US" altLang="zh-CN" sz="2800" dirty="0" err="1"/>
              <a:t>int</a:t>
            </a:r>
            <a:r>
              <a:rPr lang="en-US" altLang="zh-CN" sz="2800" dirty="0"/>
              <a:t> *p=a;</a:t>
            </a:r>
          </a:p>
          <a:p>
            <a:r>
              <a:rPr lang="zh-CN" altLang="en-US" sz="2800" dirty="0"/>
              <a:t>则该数组第</a:t>
            </a:r>
            <a:r>
              <a:rPr lang="en-US" altLang="zh-CN" sz="2800" dirty="0"/>
              <a:t>3</a:t>
            </a:r>
            <a:r>
              <a:rPr lang="zh-CN" altLang="en-US" sz="2800" dirty="0"/>
              <a:t>个元素的地址不可表达为：</a:t>
            </a:r>
          </a:p>
        </p:txBody>
      </p:sp>
      <p:sp>
        <p:nvSpPr>
          <p:cNvPr id="6" name="TextBox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a+2</a:t>
            </a:r>
          </a:p>
        </p:txBody>
      </p:sp>
      <p:sp>
        <p:nvSpPr>
          <p:cNvPr id="7" name="TextBox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p+2</a:t>
            </a:r>
          </a:p>
        </p:txBody>
      </p:sp>
      <p:sp>
        <p:nvSpPr>
          <p:cNvPr id="8" name="TextBox 7"/>
          <p:cNvSpPr txBox="1"/>
          <p:nvPr>
            <p:custDataLst>
              <p:tags r:id="rId5"/>
            </p:custDataLst>
          </p:nvPr>
        </p:nvSpPr>
        <p:spPr>
          <a:xfrm>
            <a:off x="2438400" y="4463877"/>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&amp;a[2]</a:t>
            </a:r>
          </a:p>
        </p:txBody>
      </p:sp>
      <p:sp>
        <p:nvSpPr>
          <p:cNvPr id="9" name="TextBox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&amp;(a+2)</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372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92C6712F-25F5-4F13-80C3-42C6F70777DE}"/>
              </a:ext>
            </a:extLst>
          </p:cNvPr>
          <p:cNvSpPr>
            <a:spLocks noGrp="1"/>
          </p:cNvSpPr>
          <p:nvPr>
            <p:ph type="sldNum" sz="quarter" idx="10"/>
          </p:nvPr>
        </p:nvSpPr>
        <p:spPr/>
        <p:txBody>
          <a:bodyPr/>
          <a:lstStyle/>
          <a:p>
            <a:fld id="{F5C324F3-AB1C-4468-95D0-10E33C8DCE69}" type="slidenum">
              <a:rPr lang="zh-CN" altLang="en-US"/>
              <a:pPr/>
              <a:t>3</a:t>
            </a:fld>
            <a:endParaRPr lang="en-US" altLang="zh-CN"/>
          </a:p>
        </p:txBody>
      </p:sp>
      <p:sp>
        <p:nvSpPr>
          <p:cNvPr id="309250" name="Rectangle 1026">
            <a:extLst>
              <a:ext uri="{FF2B5EF4-FFF2-40B4-BE49-F238E27FC236}">
                <a16:creationId xmlns:a16="http://schemas.microsoft.com/office/drawing/2014/main" id="{04A29846-1F2A-4CD6-8638-3912DABFBC02}"/>
              </a:ext>
            </a:extLst>
          </p:cNvPr>
          <p:cNvSpPr>
            <a:spLocks noGrp="1" noChangeArrowheads="1"/>
          </p:cNvSpPr>
          <p:nvPr>
            <p:ph type="title"/>
          </p:nvPr>
        </p:nvSpPr>
        <p:spPr>
          <a:xfrm>
            <a:off x="2133600" y="304800"/>
            <a:ext cx="7772400" cy="914400"/>
          </a:xfrm>
        </p:spPr>
        <p:txBody>
          <a:bodyPr/>
          <a:lstStyle/>
          <a:p>
            <a:r>
              <a:rPr lang="zh-CN" altLang="en-US" dirty="0">
                <a:solidFill>
                  <a:schemeClr val="tx1"/>
                </a:solidFill>
              </a:rPr>
              <a:t>变量的地址</a:t>
            </a:r>
          </a:p>
        </p:txBody>
      </p:sp>
      <p:sp>
        <p:nvSpPr>
          <p:cNvPr id="309252" name="Rectangle 1028">
            <a:extLst>
              <a:ext uri="{FF2B5EF4-FFF2-40B4-BE49-F238E27FC236}">
                <a16:creationId xmlns:a16="http://schemas.microsoft.com/office/drawing/2014/main" id="{A2B01C27-F238-4C09-B842-2FD5E813410F}"/>
              </a:ext>
            </a:extLst>
          </p:cNvPr>
          <p:cNvSpPr>
            <a:spLocks noChangeArrowheads="1"/>
          </p:cNvSpPr>
          <p:nvPr/>
        </p:nvSpPr>
        <p:spPr bwMode="auto">
          <a:xfrm>
            <a:off x="2209800" y="1000125"/>
            <a:ext cx="7848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kumimoji="1" lang="zh-CN" altLang="en-US" sz="2800" b="1" dirty="0">
                <a:latin typeface="宋体" panose="02010600030101010101" pitchFamily="2" charset="-122"/>
              </a:rPr>
              <a:t>。</a:t>
            </a:r>
            <a:endParaRPr kumimoji="1" lang="zh-CN" altLang="en-GB" sz="2800" b="1" dirty="0">
              <a:latin typeface="宋体" panose="02010600030101010101" pitchFamily="2" charset="-122"/>
            </a:endParaRPr>
          </a:p>
          <a:p>
            <a:pPr algn="just">
              <a:lnSpc>
                <a:spcPct val="120000"/>
              </a:lnSpc>
              <a:spcBef>
                <a:spcPct val="20000"/>
              </a:spcBef>
            </a:pPr>
            <a:r>
              <a:rPr kumimoji="1" lang="zh-CN" altLang="en-GB" sz="2800" b="1" dirty="0"/>
              <a:t>例如：</a:t>
            </a:r>
            <a:r>
              <a:rPr kumimoji="1" lang="en-GB" altLang="zh-CN" sz="2800" b="1" dirty="0"/>
              <a:t>int a=68;</a:t>
            </a:r>
          </a:p>
          <a:p>
            <a:pPr algn="just">
              <a:lnSpc>
                <a:spcPct val="120000"/>
              </a:lnSpc>
              <a:spcBef>
                <a:spcPct val="20000"/>
              </a:spcBef>
            </a:pPr>
            <a:r>
              <a:rPr kumimoji="1" lang="zh-CN" altLang="en-US" sz="2800" b="1" dirty="0"/>
              <a:t>系统为</a:t>
            </a:r>
            <a:r>
              <a:rPr kumimoji="1" lang="zh-CN" altLang="en-GB" sz="2800" b="1" dirty="0"/>
              <a:t>变量</a:t>
            </a:r>
            <a:r>
              <a:rPr kumimoji="1" lang="en-GB" altLang="zh-CN" sz="2800" b="1" dirty="0"/>
              <a:t>a</a:t>
            </a:r>
            <a:r>
              <a:rPr kumimoji="1" lang="zh-CN" altLang="en-US" sz="2800" b="1" dirty="0"/>
              <a:t>分配</a:t>
            </a:r>
            <a:r>
              <a:rPr kumimoji="1" lang="zh-CN" altLang="en-US" sz="2800" b="1" dirty="0">
                <a:latin typeface="宋体" panose="02010600030101010101" pitchFamily="2" charset="-122"/>
              </a:rPr>
              <a:t>4</a:t>
            </a:r>
            <a:r>
              <a:rPr kumimoji="1" lang="zh-CN" altLang="en-US" sz="2800" b="1" dirty="0"/>
              <a:t>字节的存储空间，首地址为</a:t>
            </a:r>
            <a:r>
              <a:rPr kumimoji="1" lang="zh-CN" altLang="en-US" sz="2800" b="1" dirty="0">
                <a:latin typeface="宋体" panose="02010600030101010101" pitchFamily="2" charset="-122"/>
              </a:rPr>
              <a:t>0065</a:t>
            </a:r>
            <a:r>
              <a:rPr kumimoji="1" lang="en-US" altLang="zh-CN" sz="2800" b="1" dirty="0">
                <a:latin typeface="宋体" panose="02010600030101010101" pitchFamily="2" charset="-122"/>
              </a:rPr>
              <a:t>FDF4H</a:t>
            </a:r>
            <a:r>
              <a:rPr kumimoji="1" lang="en-US" altLang="zh-CN" sz="2800" b="1" dirty="0"/>
              <a:t>。</a:t>
            </a:r>
            <a:endParaRPr kumimoji="1" lang="en-US" altLang="zh-CN" sz="2800" b="1" dirty="0">
              <a:latin typeface="宋体" panose="02010600030101010101" pitchFamily="2" charset="-122"/>
            </a:endParaRPr>
          </a:p>
          <a:p>
            <a:pPr>
              <a:lnSpc>
                <a:spcPct val="120000"/>
              </a:lnSpc>
              <a:spcBef>
                <a:spcPct val="20000"/>
              </a:spcBef>
            </a:pPr>
            <a:r>
              <a:rPr kumimoji="1" lang="zh-CN" altLang="en-US" sz="2800" b="1" dirty="0">
                <a:latin typeface="宋体" panose="02010600030101010101" pitchFamily="2" charset="-122"/>
              </a:rPr>
              <a:t>  那么，通过地址0065</a:t>
            </a:r>
            <a:r>
              <a:rPr kumimoji="1" lang="en-US" altLang="zh-CN" sz="2800" b="1" dirty="0">
                <a:latin typeface="宋体" panose="02010600030101010101" pitchFamily="2" charset="-122"/>
              </a:rPr>
              <a:t>FDF4H</a:t>
            </a:r>
            <a:r>
              <a:rPr kumimoji="1" lang="zh-CN" altLang="en-US" sz="2800" b="1" dirty="0">
                <a:latin typeface="宋体" panose="02010600030101010101" pitchFamily="2" charset="-122"/>
              </a:rPr>
              <a:t>就能找到变量</a:t>
            </a:r>
            <a:r>
              <a:rPr kumimoji="1" lang="en-US" altLang="zh-CN" sz="2800" b="1" dirty="0">
                <a:latin typeface="宋体" panose="02010600030101010101" pitchFamily="2" charset="-122"/>
              </a:rPr>
              <a:t>a</a:t>
            </a:r>
            <a:r>
              <a:rPr kumimoji="1" lang="zh-CN" altLang="en-US" sz="2800" b="1" dirty="0">
                <a:latin typeface="宋体" panose="02010600030101010101" pitchFamily="2" charset="-122"/>
              </a:rPr>
              <a:t>在内存中的存储单元，从而对变量</a:t>
            </a:r>
            <a:r>
              <a:rPr kumimoji="1" lang="en-US" altLang="zh-CN" sz="2800" b="1" dirty="0">
                <a:latin typeface="宋体" panose="02010600030101010101" pitchFamily="2" charset="-122"/>
              </a:rPr>
              <a:t>a</a:t>
            </a:r>
            <a:r>
              <a:rPr kumimoji="1" lang="zh-CN" altLang="en-US" sz="2800" b="1" dirty="0">
                <a:latin typeface="宋体" panose="02010600030101010101" pitchFamily="2" charset="-122"/>
              </a:rPr>
              <a:t>进行访问。 </a:t>
            </a:r>
          </a:p>
          <a:p>
            <a:pPr>
              <a:lnSpc>
                <a:spcPct val="120000"/>
              </a:lnSpc>
              <a:spcBef>
                <a:spcPct val="20000"/>
              </a:spcBef>
            </a:pPr>
            <a:r>
              <a:rPr kumimoji="1" lang="zh-CN" altLang="en-US" sz="2800" b="1" dirty="0">
                <a:latin typeface="宋体" panose="02010600030101010101" pitchFamily="2" charset="-122"/>
              </a:rPr>
              <a:t>  065</a:t>
            </a:r>
            <a:r>
              <a:rPr kumimoji="1" lang="en-US" altLang="zh-CN" sz="2800" b="1" dirty="0">
                <a:latin typeface="宋体" panose="02010600030101010101" pitchFamily="2" charset="-122"/>
              </a:rPr>
              <a:t>FDF4H</a:t>
            </a:r>
            <a:r>
              <a:rPr kumimoji="1" lang="zh-CN" altLang="en-US" sz="2800" b="1" dirty="0">
                <a:latin typeface="宋体" panose="02010600030101010101" pitchFamily="2" charset="-122"/>
              </a:rPr>
              <a:t>就可以称为变量</a:t>
            </a:r>
            <a:r>
              <a:rPr kumimoji="1" lang="en-US" altLang="zh-CN" sz="2800" b="1" dirty="0">
                <a:latin typeface="宋体" panose="02010600030101010101" pitchFamily="2" charset="-122"/>
              </a:rPr>
              <a:t>a</a:t>
            </a:r>
            <a:r>
              <a:rPr kumimoji="1" lang="zh-CN" altLang="en-US" sz="2800" b="1" dirty="0">
                <a:latin typeface="宋体" panose="02010600030101010101" pitchFamily="2" charset="-122"/>
              </a:rPr>
              <a:t>的地址。</a:t>
            </a:r>
            <a:endParaRPr kumimoji="1" lang="zh-CN" altLang="en-GB" sz="2800" b="1" dirty="0">
              <a:latin typeface="宋体" panose="02010600030101010101" pitchFamily="2" charset="-122"/>
            </a:endParaRPr>
          </a:p>
        </p:txBody>
      </p:sp>
      <p:sp>
        <p:nvSpPr>
          <p:cNvPr id="309253" name="Text Box 1029">
            <a:extLst>
              <a:ext uri="{FF2B5EF4-FFF2-40B4-BE49-F238E27FC236}">
                <a16:creationId xmlns:a16="http://schemas.microsoft.com/office/drawing/2014/main" id="{D54050D8-0A23-4011-A722-ABD5A0BFB102}"/>
              </a:ext>
            </a:extLst>
          </p:cNvPr>
          <p:cNvSpPr txBox="1">
            <a:spLocks noChangeArrowheads="1"/>
          </p:cNvSpPr>
          <p:nvPr/>
        </p:nvSpPr>
        <p:spPr bwMode="auto">
          <a:xfrm>
            <a:off x="7391400" y="5734050"/>
            <a:ext cx="1512888" cy="36933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b="1">
                <a:solidFill>
                  <a:schemeClr val="bg2"/>
                </a:solidFill>
              </a:rPr>
              <a:t>      68</a:t>
            </a:r>
            <a:endParaRPr lang="en-US" altLang="zh-CN" b="1">
              <a:solidFill>
                <a:schemeClr val="bg2"/>
              </a:solidFill>
            </a:endParaRPr>
          </a:p>
        </p:txBody>
      </p:sp>
      <p:sp>
        <p:nvSpPr>
          <p:cNvPr id="309254" name="Text Box 1030">
            <a:extLst>
              <a:ext uri="{FF2B5EF4-FFF2-40B4-BE49-F238E27FC236}">
                <a16:creationId xmlns:a16="http://schemas.microsoft.com/office/drawing/2014/main" id="{9CA70365-A420-44D5-B294-E0E6C2C6BB29}"/>
              </a:ext>
            </a:extLst>
          </p:cNvPr>
          <p:cNvSpPr txBox="1">
            <a:spLocks noChangeArrowheads="1"/>
          </p:cNvSpPr>
          <p:nvPr/>
        </p:nvSpPr>
        <p:spPr bwMode="auto">
          <a:xfrm>
            <a:off x="7391400" y="6237288"/>
            <a:ext cx="2376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065</a:t>
            </a:r>
            <a:r>
              <a:rPr kumimoji="1" lang="en-US" altLang="zh-CN" b="1"/>
              <a:t>FDF4H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9254"/>
                                        </p:tgtEl>
                                        <p:attrNameLst>
                                          <p:attrName>style.visibility</p:attrName>
                                        </p:attrNameLst>
                                      </p:cBhvr>
                                      <p:to>
                                        <p:strVal val="visible"/>
                                      </p:to>
                                    </p:set>
                                    <p:anim calcmode="lin" valueType="num">
                                      <p:cBhvr>
                                        <p:cTn id="7" dur="1000" fill="hold"/>
                                        <p:tgtEl>
                                          <p:spTgt spid="309254"/>
                                        </p:tgtEl>
                                        <p:attrNameLst>
                                          <p:attrName>ppt_w</p:attrName>
                                        </p:attrNameLst>
                                      </p:cBhvr>
                                      <p:tavLst>
                                        <p:tav tm="0">
                                          <p:val>
                                            <p:strVal val="#ppt_w*0.70"/>
                                          </p:val>
                                        </p:tav>
                                        <p:tav tm="100000">
                                          <p:val>
                                            <p:strVal val="#ppt_w"/>
                                          </p:val>
                                        </p:tav>
                                      </p:tavLst>
                                    </p:anim>
                                    <p:anim calcmode="lin" valueType="num">
                                      <p:cBhvr>
                                        <p:cTn id="8" dur="1000" fill="hold"/>
                                        <p:tgtEl>
                                          <p:spTgt spid="309254"/>
                                        </p:tgtEl>
                                        <p:attrNameLst>
                                          <p:attrName>ppt_h</p:attrName>
                                        </p:attrNameLst>
                                      </p:cBhvr>
                                      <p:tavLst>
                                        <p:tav tm="0">
                                          <p:val>
                                            <p:strVal val="#ppt_h"/>
                                          </p:val>
                                        </p:tav>
                                        <p:tav tm="100000">
                                          <p:val>
                                            <p:strVal val="#ppt_h"/>
                                          </p:val>
                                        </p:tav>
                                      </p:tavLst>
                                    </p:anim>
                                    <p:animEffect transition="in" filter="fade">
                                      <p:cBhvr>
                                        <p:cTn id="9" dur="1000"/>
                                        <p:tgtEl>
                                          <p:spTgt spid="30925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9253"/>
                                        </p:tgtEl>
                                        <p:attrNameLst>
                                          <p:attrName>style.visibility</p:attrName>
                                        </p:attrNameLst>
                                      </p:cBhvr>
                                      <p:to>
                                        <p:strVal val="visible"/>
                                      </p:to>
                                    </p:set>
                                    <p:anim calcmode="lin" valueType="num">
                                      <p:cBhvr>
                                        <p:cTn id="12" dur="1000" fill="hold"/>
                                        <p:tgtEl>
                                          <p:spTgt spid="309253"/>
                                        </p:tgtEl>
                                        <p:attrNameLst>
                                          <p:attrName>ppt_w</p:attrName>
                                        </p:attrNameLst>
                                      </p:cBhvr>
                                      <p:tavLst>
                                        <p:tav tm="0">
                                          <p:val>
                                            <p:strVal val="#ppt_w*0.70"/>
                                          </p:val>
                                        </p:tav>
                                        <p:tav tm="100000">
                                          <p:val>
                                            <p:strVal val="#ppt_w"/>
                                          </p:val>
                                        </p:tav>
                                      </p:tavLst>
                                    </p:anim>
                                    <p:anim calcmode="lin" valueType="num">
                                      <p:cBhvr>
                                        <p:cTn id="13" dur="1000" fill="hold"/>
                                        <p:tgtEl>
                                          <p:spTgt spid="309253"/>
                                        </p:tgtEl>
                                        <p:attrNameLst>
                                          <p:attrName>ppt_h</p:attrName>
                                        </p:attrNameLst>
                                      </p:cBhvr>
                                      <p:tavLst>
                                        <p:tav tm="0">
                                          <p:val>
                                            <p:strVal val="#ppt_h"/>
                                          </p:val>
                                        </p:tav>
                                        <p:tav tm="100000">
                                          <p:val>
                                            <p:strVal val="#ppt_h"/>
                                          </p:val>
                                        </p:tav>
                                      </p:tavLst>
                                    </p:anim>
                                    <p:animEffect transition="in" filter="fade">
                                      <p:cBhvr>
                                        <p:cTn id="14" dur="10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P spid="3092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800" dirty="0"/>
              <a:t>已知</a:t>
            </a:r>
            <a:r>
              <a:rPr lang="en-US" altLang="zh-CN" sz="2800" dirty="0" err="1"/>
              <a:t>int</a:t>
            </a:r>
            <a:r>
              <a:rPr lang="en-US" altLang="zh-CN" sz="2800" dirty="0"/>
              <a:t> a[10]; </a:t>
            </a:r>
            <a:r>
              <a:rPr lang="en-US" altLang="zh-CN" sz="2800" dirty="0" err="1"/>
              <a:t>int</a:t>
            </a:r>
            <a:r>
              <a:rPr lang="en-US" altLang="zh-CN" sz="2800" dirty="0"/>
              <a:t> *p=a;</a:t>
            </a:r>
          </a:p>
          <a:p>
            <a:r>
              <a:rPr lang="zh-CN" altLang="en-US" sz="2800" dirty="0"/>
              <a:t>则该数组第</a:t>
            </a:r>
            <a:r>
              <a:rPr lang="en-US" altLang="zh-CN" sz="2800" dirty="0"/>
              <a:t>3</a:t>
            </a:r>
            <a:r>
              <a:rPr lang="zh-CN" altLang="en-US" sz="2800" dirty="0"/>
              <a:t>个元素不可表达为：</a:t>
            </a:r>
          </a:p>
        </p:txBody>
      </p:sp>
      <p:sp>
        <p:nvSpPr>
          <p:cNvPr id="6" name="TextBox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*(a+2)</a:t>
            </a:r>
          </a:p>
        </p:txBody>
      </p:sp>
      <p:sp>
        <p:nvSpPr>
          <p:cNvPr id="7" name="TextBox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p[2]</a:t>
            </a:r>
          </a:p>
        </p:txBody>
      </p:sp>
      <p:sp>
        <p:nvSpPr>
          <p:cNvPr id="8" name="TextBox 7"/>
          <p:cNvSpPr txBox="1"/>
          <p:nvPr>
            <p:custDataLst>
              <p:tags r:id="rId5"/>
            </p:custDataLst>
          </p:nvPr>
        </p:nvSpPr>
        <p:spPr>
          <a:xfrm>
            <a:off x="2438400" y="4463877"/>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*(p+2)</a:t>
            </a:r>
          </a:p>
        </p:txBody>
      </p:sp>
      <p:sp>
        <p:nvSpPr>
          <p:cNvPr id="9" name="TextBox 8"/>
          <p:cNvSpPr txBox="1"/>
          <p:nvPr>
            <p:custDataLst>
              <p:tags r:id="rId6"/>
            </p:custDataLst>
          </p:nvPr>
        </p:nvSpPr>
        <p:spPr>
          <a:xfrm>
            <a:off x="2438400" y="5377507"/>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*p+2</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6782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已知</a:t>
            </a:r>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a[10]; </a:t>
            </a:r>
            <a:r>
              <a:rPr lang="en-US" altLang="zh-CN" sz="2600" dirty="0" err="1">
                <a:solidFill>
                  <a:srgbClr val="000000"/>
                </a:solidFill>
                <a:latin typeface="Microsoft Yahei"/>
                <a:ea typeface="Microsoft Yahei"/>
                <a:sym typeface="Microsoft Yahei"/>
              </a:rPr>
              <a:t>int</a:t>
            </a:r>
            <a:r>
              <a:rPr lang="en-US" altLang="zh-CN" sz="2600" dirty="0">
                <a:solidFill>
                  <a:srgbClr val="000000"/>
                </a:solidFill>
                <a:latin typeface="Microsoft Yahei"/>
                <a:ea typeface="Microsoft Yahei"/>
                <a:sym typeface="Microsoft Yahei"/>
              </a:rPr>
              <a:t> *p=a;</a:t>
            </a:r>
          </a:p>
          <a:p>
            <a:r>
              <a:rPr lang="zh-CN" altLang="en-US" sz="2600" dirty="0">
                <a:solidFill>
                  <a:srgbClr val="000000"/>
                </a:solidFill>
                <a:latin typeface="Microsoft Yahei"/>
                <a:ea typeface="Microsoft Yahei"/>
                <a:sym typeface="Microsoft Yahei"/>
              </a:rPr>
              <a:t>则下列表达式错误的是：</a:t>
            </a: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a:t>
            </a:r>
            <a:r>
              <a:rPr lang="zh-CN" altLang="en-US" sz="2600" dirty="0">
                <a:solidFill>
                  <a:srgbClr val="000000"/>
                </a:solidFill>
                <a:latin typeface="Microsoft Yahei"/>
                <a:ea typeface="Microsoft Yahei"/>
                <a:sym typeface="Microsoft Yahei"/>
              </a:rPr>
              <a:t>；</a:t>
            </a:r>
          </a:p>
        </p:txBody>
      </p:sp>
      <p:sp>
        <p:nvSpPr>
          <p:cNvPr id="5" name="TextBox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(*p)++;</a:t>
            </a:r>
          </a:p>
        </p:txBody>
      </p:sp>
      <p:sp>
        <p:nvSpPr>
          <p:cNvPr id="6" name="TextBox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a:t>
            </a:r>
          </a:p>
        </p:txBody>
      </p:sp>
      <p:sp>
        <p:nvSpPr>
          <p:cNvPr id="7" name="TextBox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a:ea typeface="Microsoft Yahei"/>
                <a:sym typeface="Microsoft Yahei"/>
              </a:rPr>
              <a:t>(*a)++;</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8691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BA9F5A3-A3D3-4265-9538-AC2D08C88BD0}"/>
              </a:ext>
            </a:extLst>
          </p:cNvPr>
          <p:cNvSpPr>
            <a:spLocks noGrp="1"/>
          </p:cNvSpPr>
          <p:nvPr>
            <p:ph type="sldNum" sz="quarter" idx="10"/>
          </p:nvPr>
        </p:nvSpPr>
        <p:spPr/>
        <p:txBody>
          <a:bodyPr/>
          <a:lstStyle/>
          <a:p>
            <a:fld id="{60A57158-6402-40C3-924D-22B7AC4AC166}" type="slidenum">
              <a:rPr lang="zh-CN" altLang="en-US"/>
              <a:pPr/>
              <a:t>32</a:t>
            </a:fld>
            <a:endParaRPr lang="en-US" altLang="zh-CN"/>
          </a:p>
        </p:txBody>
      </p:sp>
      <p:sp>
        <p:nvSpPr>
          <p:cNvPr id="340994" name="Rectangle 2">
            <a:extLst>
              <a:ext uri="{FF2B5EF4-FFF2-40B4-BE49-F238E27FC236}">
                <a16:creationId xmlns:a16="http://schemas.microsoft.com/office/drawing/2014/main" id="{CE6E952D-58E0-4D89-9285-53ED93F71EB1}"/>
              </a:ext>
            </a:extLst>
          </p:cNvPr>
          <p:cNvSpPr>
            <a:spLocks noGrp="1" noChangeArrowheads="1"/>
          </p:cNvSpPr>
          <p:nvPr>
            <p:ph type="title"/>
          </p:nvPr>
        </p:nvSpPr>
        <p:spPr>
          <a:xfrm>
            <a:off x="2133600" y="304800"/>
            <a:ext cx="7772400" cy="820738"/>
          </a:xfrm>
        </p:spPr>
        <p:txBody>
          <a:bodyPr/>
          <a:lstStyle/>
          <a:p>
            <a:r>
              <a:rPr lang="en-US" altLang="zh-CN" dirty="0">
                <a:latin typeface="宋体" panose="02010600030101010101" pitchFamily="2" charset="-122"/>
              </a:rPr>
              <a:t>3  </a:t>
            </a:r>
            <a:r>
              <a:rPr lang="zh-CN" altLang="en-US" dirty="0">
                <a:latin typeface="宋体" panose="02010600030101010101" pitchFamily="2" charset="-122"/>
              </a:rPr>
              <a:t>字符串与指针</a:t>
            </a:r>
            <a:endParaRPr lang="en-US" altLang="zh-CN" dirty="0">
              <a:latin typeface="宋体" panose="02010600030101010101" pitchFamily="2" charset="-122"/>
            </a:endParaRPr>
          </a:p>
        </p:txBody>
      </p:sp>
      <p:sp>
        <p:nvSpPr>
          <p:cNvPr id="340996" name="Rectangle 4">
            <a:extLst>
              <a:ext uri="{FF2B5EF4-FFF2-40B4-BE49-F238E27FC236}">
                <a16:creationId xmlns:a16="http://schemas.microsoft.com/office/drawing/2014/main" id="{49E8CE9B-F2AC-45F9-8002-559D3AD5274A}"/>
              </a:ext>
            </a:extLst>
          </p:cNvPr>
          <p:cNvSpPr>
            <a:spLocks noChangeArrowheads="1"/>
          </p:cNvSpPr>
          <p:nvPr/>
        </p:nvSpPr>
        <p:spPr bwMode="auto">
          <a:xfrm>
            <a:off x="2286000" y="1484784"/>
            <a:ext cx="7620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pPr>
            <a:r>
              <a:rPr kumimoji="1" lang="zh-CN" altLang="en-US" sz="2800" b="1" dirty="0">
                <a:latin typeface="宋体" panose="02010600030101010101" pitchFamily="2" charset="-122"/>
              </a:rPr>
              <a:t>    字符型指针变量可以指向字符型常量、字符型变量、字符串常量以及字符数组。 </a:t>
            </a:r>
          </a:p>
          <a:p>
            <a:pPr algn="just">
              <a:lnSpc>
                <a:spcPct val="130000"/>
              </a:lnSpc>
              <a:spcBef>
                <a:spcPct val="20000"/>
              </a:spcBef>
            </a:pPr>
            <a:r>
              <a:rPr kumimoji="1" lang="zh-CN" altLang="en-US" sz="2800" b="1" dirty="0">
                <a:latin typeface="宋体" panose="02010600030101010101" pitchFamily="2" charset="-122"/>
              </a:rPr>
              <a:t>    使用指针变量处理字符串时，一定要使指针变量有确定的指向。</a:t>
            </a:r>
            <a:endParaRPr kumimoji="1" lang="en-US" altLang="zh-CN" sz="2800" b="1"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1B49517A-0FB3-40E3-B6EC-889D5EC81366}"/>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字符串与指针示例 </a:t>
            </a:r>
            <a:endParaRPr lang="en-US" altLang="zh-CN">
              <a:latin typeface="宋体" panose="02010600030101010101" pitchFamily="2" charset="-122"/>
            </a:endParaRPr>
          </a:p>
        </p:txBody>
      </p:sp>
      <p:sp>
        <p:nvSpPr>
          <p:cNvPr id="342020" name="Rectangle 4">
            <a:extLst>
              <a:ext uri="{FF2B5EF4-FFF2-40B4-BE49-F238E27FC236}">
                <a16:creationId xmlns:a16="http://schemas.microsoft.com/office/drawing/2014/main" id="{3F097221-E62C-440D-A66B-D706298484DD}"/>
              </a:ext>
            </a:extLst>
          </p:cNvPr>
          <p:cNvSpPr>
            <a:spLocks noChangeArrowheads="1"/>
          </p:cNvSpPr>
          <p:nvPr/>
        </p:nvSpPr>
        <p:spPr bwMode="auto">
          <a:xfrm>
            <a:off x="2133600" y="1371600"/>
            <a:ext cx="7924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05000"/>
              </a:lnSpc>
              <a:spcBef>
                <a:spcPct val="20000"/>
              </a:spcBef>
            </a:pPr>
            <a:r>
              <a:rPr kumimoji="1" lang="zh-CN" altLang="en-US" b="1" dirty="0"/>
              <a:t>阅读下列，写出运行结果。</a:t>
            </a:r>
            <a:endParaRPr kumimoji="1" lang="zh-CN" altLang="en-US" b="1" dirty="0">
              <a:latin typeface="宋体" panose="02010600030101010101" pitchFamily="2" charset="-122"/>
            </a:endParaRPr>
          </a:p>
          <a:p>
            <a:pPr algn="just">
              <a:lnSpc>
                <a:spcPct val="105000"/>
              </a:lnSpc>
              <a:spcBef>
                <a:spcPct val="20000"/>
              </a:spcBef>
            </a:pPr>
            <a:r>
              <a:rPr kumimoji="1" lang="zh-CN" altLang="en-US" b="1" dirty="0">
                <a:latin typeface="宋体" panose="02010600030101010101" pitchFamily="2" charset="-122"/>
              </a:rPr>
              <a:t>#</a:t>
            </a:r>
            <a:r>
              <a:rPr kumimoji="1" lang="en-US" altLang="zh-CN" b="1" dirty="0">
                <a:latin typeface="宋体" panose="02010600030101010101" pitchFamily="2" charset="-122"/>
              </a:rPr>
              <a:t>include &lt;</a:t>
            </a:r>
            <a:r>
              <a:rPr kumimoji="1" lang="en-US" altLang="zh-CN" b="1" dirty="0" err="1">
                <a:latin typeface="宋体" panose="02010600030101010101" pitchFamily="2" charset="-122"/>
              </a:rPr>
              <a:t>iostream.h</a:t>
            </a:r>
            <a:r>
              <a:rPr kumimoji="1" lang="en-US" altLang="zh-CN" b="1" dirty="0">
                <a:latin typeface="宋体" panose="02010600030101010101" pitchFamily="2" charset="-122"/>
              </a:rPr>
              <a:t>&gt;</a:t>
            </a:r>
          </a:p>
          <a:p>
            <a:pPr algn="just">
              <a:lnSpc>
                <a:spcPct val="105000"/>
              </a:lnSpc>
              <a:spcBef>
                <a:spcPct val="20000"/>
              </a:spcBef>
            </a:pPr>
            <a:r>
              <a:rPr kumimoji="1" lang="en-US" altLang="zh-CN" b="1" dirty="0">
                <a:latin typeface="宋体" panose="02010600030101010101" pitchFamily="2" charset="-122"/>
              </a:rPr>
              <a:t>void main()</a:t>
            </a:r>
          </a:p>
          <a:p>
            <a:pPr algn="just">
              <a:lnSpc>
                <a:spcPct val="105000"/>
              </a:lnSpc>
              <a:spcBef>
                <a:spcPct val="20000"/>
              </a:spcBef>
            </a:pPr>
            <a:r>
              <a:rPr kumimoji="1" lang="en-US" altLang="zh-CN" b="1" dirty="0">
                <a:latin typeface="宋体" panose="02010600030101010101" pitchFamily="2" charset="-122"/>
              </a:rPr>
              <a:t>{char s[]="C++ program"; char *ps1="computer";</a:t>
            </a:r>
          </a:p>
          <a:p>
            <a:pPr algn="just">
              <a:lnSpc>
                <a:spcPct val="105000"/>
              </a:lnSpc>
              <a:spcBef>
                <a:spcPct val="20000"/>
              </a:spcBef>
            </a:pPr>
            <a:r>
              <a:rPr kumimoji="1" lang="zh-CN" altLang="en-US" b="1" dirty="0">
                <a:latin typeface="宋体" panose="02010600030101010101" pitchFamily="2" charset="-122"/>
              </a:rPr>
              <a:t> </a:t>
            </a:r>
            <a:r>
              <a:rPr kumimoji="1" lang="en-US" altLang="zh-CN" b="1" dirty="0">
                <a:latin typeface="宋体" panose="02010600030101010101" pitchFamily="2" charset="-122"/>
              </a:rPr>
              <a:t>char *ps2,*ps3=s;</a:t>
            </a:r>
          </a:p>
          <a:p>
            <a:pPr algn="just">
              <a:lnSpc>
                <a:spcPct val="105000"/>
              </a:lnSpc>
              <a:spcBef>
                <a:spcPct val="20000"/>
              </a:spcBef>
            </a:pPr>
            <a:r>
              <a:rPr kumimoji="1" lang="en-US" altLang="zh-CN" b="1" dirty="0">
                <a:latin typeface="宋体" panose="02010600030101010101" pitchFamily="2" charset="-122"/>
              </a:rPr>
              <a:t> ps2="mouse";	</a:t>
            </a:r>
          </a:p>
          <a:p>
            <a:pPr algn="just">
              <a:lnSpc>
                <a:spcPct val="105000"/>
              </a:lnSpc>
              <a:spcBef>
                <a:spcPct val="20000"/>
              </a:spcBef>
            </a:pPr>
            <a:r>
              <a:rPr kumimoji="1" lang="zh-CN" altLang="en-US" b="1" dirty="0">
                <a:latin typeface="宋体" panose="02010600030101010101" pitchFamily="2" charset="-122"/>
              </a:rPr>
              <a:t> </a:t>
            </a:r>
            <a:r>
              <a:rPr kumimoji="1" lang="en-US" altLang="zh-CN" b="1" dirty="0" err="1">
                <a:latin typeface="宋体" panose="02010600030101010101" pitchFamily="2" charset="-122"/>
              </a:rPr>
              <a:t>cout</a:t>
            </a:r>
            <a:r>
              <a:rPr kumimoji="1" lang="en-US" altLang="zh-CN" b="1" dirty="0">
                <a:latin typeface="宋体" panose="02010600030101010101" pitchFamily="2" charset="-122"/>
              </a:rPr>
              <a:t>&lt;&lt;s&lt;&lt;"  "&lt;&lt;ps1&lt;&lt;"  "&lt;&lt;ps2&lt;&lt;"  "&lt;&lt;ps3&lt;&lt;</a:t>
            </a:r>
            <a:r>
              <a:rPr kumimoji="1" lang="en-US" altLang="zh-CN" b="1" dirty="0" err="1">
                <a:latin typeface="宋体" panose="02010600030101010101" pitchFamily="2" charset="-122"/>
              </a:rPr>
              <a:t>endl</a:t>
            </a:r>
            <a:r>
              <a:rPr kumimoji="1" lang="en-US" altLang="zh-CN" b="1" dirty="0">
                <a:latin typeface="宋体" panose="02010600030101010101" pitchFamily="2" charset="-122"/>
              </a:rPr>
              <a:t>;</a:t>
            </a:r>
          </a:p>
          <a:p>
            <a:pPr algn="just">
              <a:lnSpc>
                <a:spcPct val="105000"/>
              </a:lnSpc>
              <a:spcBef>
                <a:spcPct val="20000"/>
              </a:spcBef>
            </a:pPr>
            <a:r>
              <a:rPr kumimoji="1" lang="en-US" altLang="zh-CN" b="1" dirty="0">
                <a:latin typeface="宋体" panose="02010600030101010101" pitchFamily="2" charset="-122"/>
              </a:rPr>
              <a:t> s++;ps1++;ps2+=2;ps3+=4;		</a:t>
            </a:r>
            <a:endParaRPr kumimoji="1" lang="zh-CN" altLang="en-US" b="1" dirty="0">
              <a:latin typeface="宋体" panose="02010600030101010101" pitchFamily="2" charset="-122"/>
            </a:endParaRPr>
          </a:p>
          <a:p>
            <a:pPr algn="just">
              <a:lnSpc>
                <a:spcPct val="105000"/>
              </a:lnSpc>
              <a:spcBef>
                <a:spcPct val="20000"/>
              </a:spcBef>
            </a:pPr>
            <a:r>
              <a:rPr kumimoji="1" lang="zh-CN" altLang="en-US" b="1" dirty="0">
                <a:latin typeface="宋体" panose="02010600030101010101" pitchFamily="2" charset="-122"/>
              </a:rPr>
              <a:t> </a:t>
            </a:r>
            <a:r>
              <a:rPr kumimoji="1" lang="en-US" altLang="zh-CN" b="1" dirty="0" err="1">
                <a:latin typeface="宋体" panose="02010600030101010101" pitchFamily="2" charset="-122"/>
              </a:rPr>
              <a:t>cout</a:t>
            </a:r>
            <a:r>
              <a:rPr kumimoji="1" lang="en-US" altLang="zh-CN" b="1" dirty="0">
                <a:latin typeface="宋体" panose="02010600030101010101" pitchFamily="2" charset="-122"/>
              </a:rPr>
              <a:t>&lt;&lt;s+4&lt;&lt;" "&lt;&lt;ps1&lt;&lt;" "&lt;&lt;ps2&lt;&lt;"  "&lt;&lt;ps3&lt;&lt;</a:t>
            </a:r>
            <a:r>
              <a:rPr kumimoji="1" lang="en-US" altLang="zh-CN" b="1" dirty="0" err="1">
                <a:latin typeface="宋体" panose="02010600030101010101" pitchFamily="2" charset="-122"/>
              </a:rPr>
              <a:t>endl</a:t>
            </a:r>
            <a:r>
              <a:rPr kumimoji="1" lang="en-US" altLang="zh-CN" b="1" dirty="0">
                <a:latin typeface="宋体" panose="02010600030101010101" pitchFamily="2" charset="-122"/>
              </a:rPr>
              <a:t>;</a:t>
            </a:r>
          </a:p>
          <a:p>
            <a:pPr algn="just">
              <a:lnSpc>
                <a:spcPct val="105000"/>
              </a:lnSpc>
              <a:spcBef>
                <a:spcPct val="20000"/>
              </a:spcBef>
            </a:pPr>
            <a:r>
              <a:rPr kumimoji="1" lang="en-US" altLang="zh-CN" b="1" dirty="0">
                <a:latin typeface="宋体" panose="02010600030101010101" pitchFamily="2" charset="-122"/>
              </a:rPr>
              <a:t> </a:t>
            </a:r>
            <a:r>
              <a:rPr kumimoji="1" lang="en-US" altLang="zh-CN" b="1" dirty="0" err="1">
                <a:latin typeface="宋体" panose="02010600030101010101" pitchFamily="2" charset="-122"/>
              </a:rPr>
              <a:t>cout</a:t>
            </a:r>
            <a:r>
              <a:rPr kumimoji="1" lang="en-US" altLang="zh-CN" b="1" dirty="0">
                <a:latin typeface="宋体" panose="02010600030101010101" pitchFamily="2" charset="-122"/>
              </a:rPr>
              <a:t>&lt;&lt;*s&lt;&lt;" "&lt;&lt;*ps1&lt;&lt;" "&lt;&lt;*ps2&lt;&lt;"  "&lt;&lt;*ps3&lt;&lt;</a:t>
            </a:r>
            <a:r>
              <a:rPr kumimoji="1" lang="en-US" altLang="zh-CN" b="1" dirty="0" err="1">
                <a:latin typeface="宋体" panose="02010600030101010101" pitchFamily="2" charset="-122"/>
              </a:rPr>
              <a:t>endl</a:t>
            </a:r>
            <a:r>
              <a:rPr kumimoji="1" lang="en-US" altLang="zh-CN" b="1" dirty="0">
                <a:latin typeface="宋体" panose="02010600030101010101" pitchFamily="2" charset="-122"/>
              </a:rPr>
              <a:t>;</a:t>
            </a:r>
          </a:p>
          <a:p>
            <a:pPr algn="just">
              <a:lnSpc>
                <a:spcPct val="105000"/>
              </a:lnSpc>
              <a:spcBef>
                <a:spcPct val="20000"/>
              </a:spcBef>
            </a:pPr>
            <a:r>
              <a:rPr kumimoji="1" lang="en-US" altLang="zh-CN" b="1"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0-#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9CF4DF2B-A1E5-4F80-A38D-C130D0B30093}"/>
              </a:ext>
            </a:extLst>
          </p:cNvPr>
          <p:cNvSpPr>
            <a:spLocks noGrp="1"/>
          </p:cNvSpPr>
          <p:nvPr>
            <p:ph type="sldNum" sz="quarter" idx="10"/>
          </p:nvPr>
        </p:nvSpPr>
        <p:spPr/>
        <p:txBody>
          <a:bodyPr/>
          <a:lstStyle/>
          <a:p>
            <a:fld id="{8C9F2F6F-605F-422D-BD37-44A0C1E1F908}" type="slidenum">
              <a:rPr lang="zh-CN" altLang="en-US"/>
              <a:pPr/>
              <a:t>34</a:t>
            </a:fld>
            <a:endParaRPr lang="en-US" altLang="zh-CN"/>
          </a:p>
        </p:txBody>
      </p:sp>
      <p:sp>
        <p:nvSpPr>
          <p:cNvPr id="343042" name="Rectangle 2">
            <a:extLst>
              <a:ext uri="{FF2B5EF4-FFF2-40B4-BE49-F238E27FC236}">
                <a16:creationId xmlns:a16="http://schemas.microsoft.com/office/drawing/2014/main" id="{EE395CAC-75DF-42EA-A909-71982622C023}"/>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指针引用字符串说明 </a:t>
            </a:r>
            <a:endParaRPr lang="en-US" altLang="zh-CN">
              <a:latin typeface="宋体" panose="02010600030101010101" pitchFamily="2" charset="-122"/>
            </a:endParaRPr>
          </a:p>
        </p:txBody>
      </p:sp>
      <p:sp>
        <p:nvSpPr>
          <p:cNvPr id="343044" name="Rectangle 4">
            <a:extLst>
              <a:ext uri="{FF2B5EF4-FFF2-40B4-BE49-F238E27FC236}">
                <a16:creationId xmlns:a16="http://schemas.microsoft.com/office/drawing/2014/main" id="{98EE7BEF-D59A-43F2-ABF1-B11AE4B475A5}"/>
              </a:ext>
            </a:extLst>
          </p:cNvPr>
          <p:cNvSpPr>
            <a:spLocks noChangeArrowheads="1"/>
          </p:cNvSpPr>
          <p:nvPr/>
        </p:nvSpPr>
        <p:spPr bwMode="auto">
          <a:xfrm>
            <a:off x="2133600" y="1371600"/>
            <a:ext cx="8777056"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pPr>
            <a:r>
              <a:rPr kumimoji="1" lang="zh-CN" altLang="en-US" sz="2800" b="1" dirty="0"/>
              <a:t>（</a:t>
            </a:r>
            <a:r>
              <a:rPr kumimoji="1" lang="zh-CN" altLang="en-US" sz="2800" b="1" dirty="0">
                <a:latin typeface="宋体" panose="02010600030101010101" pitchFamily="2" charset="-122"/>
              </a:rPr>
              <a:t>1</a:t>
            </a:r>
            <a:r>
              <a:rPr kumimoji="1" lang="zh-CN" altLang="en-US" sz="2800" b="1" dirty="0"/>
              <a:t>）对数组</a:t>
            </a:r>
            <a:r>
              <a:rPr kumimoji="1" lang="en-US" altLang="zh-CN" sz="2800" b="1" dirty="0">
                <a:latin typeface="宋体" panose="02010600030101010101" pitchFamily="2" charset="-122"/>
              </a:rPr>
              <a:t>s</a:t>
            </a:r>
            <a:r>
              <a:rPr kumimoji="1" lang="zh-CN" altLang="en-US" sz="2800" b="1" dirty="0"/>
              <a:t>的初始化，实际上是使</a:t>
            </a:r>
            <a:r>
              <a:rPr kumimoji="1" lang="en-US" altLang="zh-CN" sz="2800" b="1" dirty="0">
                <a:latin typeface="宋体" panose="02010600030101010101" pitchFamily="2" charset="-122"/>
              </a:rPr>
              <a:t>s[0]='C'</a:t>
            </a:r>
            <a:r>
              <a:rPr kumimoji="1" lang="en-US" altLang="zh-CN" sz="2800" b="1" dirty="0"/>
              <a:t>，</a:t>
            </a:r>
            <a:r>
              <a:rPr kumimoji="1" lang="en-US" altLang="zh-CN" sz="2800" b="1" dirty="0">
                <a:latin typeface="宋体" panose="02010600030101010101" pitchFamily="2" charset="-122"/>
              </a:rPr>
              <a:t>s[1]='+'</a:t>
            </a:r>
            <a:r>
              <a:rPr kumimoji="1" lang="en-US" altLang="zh-CN" sz="2800" b="1" dirty="0"/>
              <a:t>，…，</a:t>
            </a:r>
            <a:r>
              <a:rPr kumimoji="1" lang="en-US" altLang="zh-CN" sz="2800" b="1" dirty="0">
                <a:latin typeface="宋体" panose="02010600030101010101" pitchFamily="2" charset="-122"/>
              </a:rPr>
              <a:t>s[11]='</a:t>
            </a:r>
            <a:r>
              <a:rPr kumimoji="1" lang="en-US" altLang="zh-CN" sz="2800" b="1" dirty="0" err="1">
                <a:latin typeface="宋体" panose="02010600030101010101" pitchFamily="2" charset="-122"/>
              </a:rPr>
              <a:t>m'</a:t>
            </a:r>
            <a:r>
              <a:rPr kumimoji="1" lang="en-US" altLang="zh-CN" sz="2800" b="1" dirty="0" err="1"/>
              <a:t>，</a:t>
            </a:r>
            <a:r>
              <a:rPr kumimoji="1" lang="en-US" altLang="zh-CN" sz="2800" b="1" dirty="0" err="1">
                <a:latin typeface="宋体" panose="02010600030101010101" pitchFamily="2" charset="-122"/>
              </a:rPr>
              <a:t>s</a:t>
            </a:r>
            <a:r>
              <a:rPr kumimoji="1" lang="en-US" altLang="zh-CN" sz="2800" b="1" dirty="0">
                <a:latin typeface="宋体" panose="02010600030101010101" pitchFamily="2" charset="-122"/>
              </a:rPr>
              <a:t>[12]='\0'</a:t>
            </a:r>
            <a:r>
              <a:rPr kumimoji="1" lang="en-US" altLang="zh-CN" sz="2800" b="1" dirty="0"/>
              <a:t>；</a:t>
            </a:r>
            <a:r>
              <a:rPr kumimoji="1" lang="zh-CN" altLang="en-US" sz="2800" b="1" dirty="0"/>
              <a:t>对指针</a:t>
            </a:r>
            <a:r>
              <a:rPr kumimoji="1" lang="en-US" altLang="zh-CN" sz="2800" b="1" dirty="0">
                <a:latin typeface="宋体" panose="02010600030101010101" pitchFamily="2" charset="-122"/>
              </a:rPr>
              <a:t>ps1</a:t>
            </a:r>
            <a:r>
              <a:rPr kumimoji="1" lang="zh-CN" altLang="en-US" sz="2800" b="1" dirty="0"/>
              <a:t>的初始化是使</a:t>
            </a:r>
            <a:r>
              <a:rPr kumimoji="1" lang="en-US" altLang="zh-CN" sz="2800" b="1" dirty="0">
                <a:latin typeface="宋体" panose="02010600030101010101" pitchFamily="2" charset="-122"/>
              </a:rPr>
              <a:t>ps1</a:t>
            </a:r>
            <a:r>
              <a:rPr kumimoji="1" lang="zh-CN" altLang="en-US" sz="2800" b="1" dirty="0"/>
              <a:t>指向字符串</a:t>
            </a:r>
            <a:r>
              <a:rPr kumimoji="1" lang="zh-CN" altLang="en-US" sz="2800" b="1" dirty="0">
                <a:latin typeface="宋体" panose="02010600030101010101" pitchFamily="2" charset="-122"/>
              </a:rPr>
              <a:t>"</a:t>
            </a:r>
            <a:r>
              <a:rPr kumimoji="1" lang="en-US" altLang="zh-CN" sz="2800" b="1" dirty="0">
                <a:latin typeface="宋体" panose="02010600030101010101" pitchFamily="2" charset="-122"/>
              </a:rPr>
              <a:t>computer"</a:t>
            </a:r>
            <a:r>
              <a:rPr kumimoji="1" lang="zh-CN" altLang="en-US" sz="2800" b="1" dirty="0"/>
              <a:t>的首地址；</a:t>
            </a:r>
            <a:r>
              <a:rPr kumimoji="1" lang="en-US" altLang="zh-CN" sz="2800" b="1" dirty="0">
                <a:latin typeface="宋体" panose="02010600030101010101" pitchFamily="2" charset="-122"/>
              </a:rPr>
              <a:t>ps2="mouse";</a:t>
            </a:r>
            <a:r>
              <a:rPr kumimoji="1" lang="zh-CN" altLang="en-US" sz="2800" b="1" dirty="0"/>
              <a:t>是将字符串</a:t>
            </a:r>
            <a:r>
              <a:rPr kumimoji="1" lang="zh-CN" altLang="en-US" sz="2800" b="1" dirty="0">
                <a:latin typeface="宋体" panose="02010600030101010101" pitchFamily="2" charset="-122"/>
              </a:rPr>
              <a:t>"</a:t>
            </a:r>
            <a:r>
              <a:rPr kumimoji="1" lang="en-US" altLang="zh-CN" sz="2800" b="1" dirty="0">
                <a:latin typeface="宋体" panose="02010600030101010101" pitchFamily="2" charset="-122"/>
              </a:rPr>
              <a:t>mouse"</a:t>
            </a:r>
            <a:r>
              <a:rPr kumimoji="1" lang="zh-CN" altLang="en-US" sz="2800" b="1" dirty="0"/>
              <a:t>的首地址赋给</a:t>
            </a:r>
            <a:r>
              <a:rPr kumimoji="1" lang="en-US" altLang="zh-CN" sz="2800" b="1" dirty="0">
                <a:latin typeface="宋体" panose="02010600030101010101" pitchFamily="2" charset="-122"/>
              </a:rPr>
              <a:t>ps2</a:t>
            </a:r>
            <a:r>
              <a:rPr kumimoji="1" lang="zh-CN" altLang="en-US" sz="2800" b="1" dirty="0"/>
              <a:t>。</a:t>
            </a:r>
            <a:endParaRPr kumimoji="1" lang="zh-CN" altLang="en-US" sz="2800" b="1" dirty="0">
              <a:latin typeface="宋体" panose="02010600030101010101" pitchFamily="2" charset="-122"/>
            </a:endParaRPr>
          </a:p>
          <a:p>
            <a:pPr algn="just">
              <a:lnSpc>
                <a:spcPct val="130000"/>
              </a:lnSpc>
              <a:spcBef>
                <a:spcPct val="20000"/>
              </a:spcBef>
            </a:pPr>
            <a:r>
              <a:rPr kumimoji="1" lang="zh-CN" altLang="en-US" sz="2800" b="1" dirty="0"/>
              <a:t>（</a:t>
            </a:r>
            <a:r>
              <a:rPr kumimoji="1" lang="zh-CN" altLang="en-US" sz="2800" b="1" dirty="0">
                <a:latin typeface="宋体" panose="02010600030101010101" pitchFamily="2" charset="-122"/>
              </a:rPr>
              <a:t>2</a:t>
            </a:r>
            <a:r>
              <a:rPr kumimoji="1" lang="zh-CN" altLang="en-US" sz="2800" b="1" dirty="0"/>
              <a:t>）</a:t>
            </a:r>
            <a:r>
              <a:rPr kumimoji="1" lang="en-US" altLang="zh-CN" sz="2800" b="1" dirty="0">
                <a:latin typeface="宋体" panose="02010600030101010101" pitchFamily="2" charset="-122"/>
              </a:rPr>
              <a:t> s</a:t>
            </a:r>
            <a:r>
              <a:rPr kumimoji="1" lang="zh-CN" altLang="en-US" sz="2800" b="1" dirty="0"/>
              <a:t>是指针常量，不允许用户修改，</a:t>
            </a:r>
            <a:r>
              <a:rPr kumimoji="1" lang="en-US" altLang="zh-CN" sz="2800" b="1" dirty="0"/>
              <a:t>s++</a:t>
            </a:r>
            <a:r>
              <a:rPr kumimoji="1" lang="zh-CN" altLang="en-US" sz="2800" b="1" dirty="0"/>
              <a:t>不允许。 </a:t>
            </a:r>
            <a:r>
              <a:rPr kumimoji="1" lang="en-US" altLang="zh-CN" sz="2800" dirty="0"/>
              <a:t>ps1</a:t>
            </a:r>
            <a:r>
              <a:rPr kumimoji="1" lang="zh-CN" altLang="en-US" sz="2800" dirty="0"/>
              <a:t>，</a:t>
            </a:r>
            <a:r>
              <a:rPr kumimoji="1" lang="en-US" altLang="zh-CN" sz="2800" dirty="0"/>
              <a:t>ps2</a:t>
            </a:r>
            <a:r>
              <a:rPr kumimoji="1" lang="zh-CN" altLang="en-US" sz="2800" dirty="0"/>
              <a:t>，</a:t>
            </a:r>
            <a:r>
              <a:rPr kumimoji="1" lang="en-US" altLang="zh-CN" sz="2800" b="1" dirty="0">
                <a:latin typeface="宋体" panose="02010600030101010101" pitchFamily="2" charset="-122"/>
              </a:rPr>
              <a:t>ps3</a:t>
            </a:r>
            <a:r>
              <a:rPr kumimoji="1" lang="zh-CN" altLang="en-US" sz="2800" b="1" dirty="0"/>
              <a:t>是指针变量，可以与整数进行加减运算，</a:t>
            </a:r>
            <a:r>
              <a:rPr kumimoji="1" lang="en-US" altLang="zh-CN" sz="2800" b="1" dirty="0">
                <a:latin typeface="宋体" panose="02010600030101010101" pitchFamily="2" charset="-122"/>
              </a:rPr>
              <a:t> ps1++</a:t>
            </a:r>
            <a:r>
              <a:rPr kumimoji="1" lang="en-US" altLang="zh-CN" sz="2800" b="1" dirty="0"/>
              <a:t>，</a:t>
            </a:r>
            <a:r>
              <a:rPr kumimoji="1" lang="zh-CN" altLang="en-US" sz="2800" b="1" dirty="0"/>
              <a:t>使</a:t>
            </a:r>
            <a:r>
              <a:rPr kumimoji="1" lang="en-US" altLang="zh-CN" sz="2800" b="1" dirty="0">
                <a:latin typeface="宋体" panose="02010600030101010101" pitchFamily="2" charset="-122"/>
              </a:rPr>
              <a:t>ps1</a:t>
            </a:r>
            <a:r>
              <a:rPr kumimoji="1" lang="zh-CN" altLang="en-US" sz="2800" b="1" dirty="0"/>
              <a:t>指向字符串</a:t>
            </a:r>
            <a:r>
              <a:rPr kumimoji="1" lang="zh-CN" altLang="en-US" sz="2800" b="1" dirty="0">
                <a:latin typeface="宋体" panose="02010600030101010101" pitchFamily="2" charset="-122"/>
              </a:rPr>
              <a:t>"</a:t>
            </a:r>
            <a:r>
              <a:rPr kumimoji="1" lang="en-US" altLang="zh-CN" sz="2800" b="1" dirty="0">
                <a:latin typeface="宋体" panose="02010600030101010101" pitchFamily="2" charset="-122"/>
              </a:rPr>
              <a:t>computer"</a:t>
            </a:r>
            <a:r>
              <a:rPr kumimoji="1" lang="zh-CN" altLang="en-US" sz="2800" b="1" dirty="0"/>
              <a:t>的第</a:t>
            </a:r>
            <a:r>
              <a:rPr kumimoji="1" lang="zh-CN" altLang="en-US" sz="2800" b="1" dirty="0">
                <a:latin typeface="宋体" panose="02010600030101010101" pitchFamily="2" charset="-122"/>
              </a:rPr>
              <a:t>2</a:t>
            </a:r>
            <a:r>
              <a:rPr kumimoji="1" lang="zh-CN" altLang="en-US" sz="2800" b="1" dirty="0"/>
              <a:t>个字符</a:t>
            </a:r>
            <a:r>
              <a:rPr kumimoji="1" lang="en-US" altLang="zh-CN" sz="2800" b="1" dirty="0"/>
              <a:t>o。</a:t>
            </a:r>
            <a:r>
              <a:rPr kumimoji="1" lang="en-US" altLang="zh-CN" sz="2800" b="1" dirty="0">
                <a:latin typeface="宋体" panose="02010600030101010101" pitchFamily="2" charset="-122"/>
              </a:rPr>
              <a:t> ps2+=2,</a:t>
            </a:r>
            <a:r>
              <a:rPr kumimoji="1" lang="zh-CN" altLang="en-US" sz="2800" b="1" dirty="0"/>
              <a:t>使</a:t>
            </a:r>
            <a:r>
              <a:rPr kumimoji="1" lang="en-US" altLang="zh-CN" sz="2800" b="1" dirty="0">
                <a:latin typeface="宋体" panose="02010600030101010101" pitchFamily="2" charset="-122"/>
              </a:rPr>
              <a:t>ps1</a:t>
            </a:r>
            <a:r>
              <a:rPr kumimoji="1" lang="zh-CN" altLang="en-US" sz="2800" b="1" dirty="0"/>
              <a:t>指向字符串</a:t>
            </a:r>
            <a:r>
              <a:rPr kumimoji="1" lang="zh-CN" altLang="en-US" sz="2800" b="1" dirty="0">
                <a:latin typeface="宋体" panose="02010600030101010101" pitchFamily="2" charset="-122"/>
              </a:rPr>
              <a:t>“</a:t>
            </a:r>
            <a:r>
              <a:rPr kumimoji="1" lang="en-US" altLang="zh-CN" sz="2800" b="1" dirty="0">
                <a:latin typeface="宋体" panose="02010600030101010101" pitchFamily="2" charset="-122"/>
              </a:rPr>
              <a:t>mouse"</a:t>
            </a:r>
            <a:r>
              <a:rPr kumimoji="1" lang="zh-CN" altLang="en-US" sz="2800" b="1" dirty="0"/>
              <a:t>的第</a:t>
            </a:r>
            <a:r>
              <a:rPr kumimoji="1" lang="en-US" altLang="zh-CN" sz="2800" b="1" dirty="0">
                <a:latin typeface="宋体" panose="02010600030101010101" pitchFamily="2" charset="-122"/>
              </a:rPr>
              <a:t>3</a:t>
            </a:r>
            <a:r>
              <a:rPr kumimoji="1" lang="zh-CN" altLang="en-US" sz="2800" b="1" dirty="0"/>
              <a:t>个字符</a:t>
            </a:r>
            <a:r>
              <a:rPr kumimoji="1" lang="en-US" altLang="zh-CN" sz="2800" b="1" dirty="0"/>
              <a:t>u </a:t>
            </a:r>
            <a:r>
              <a:rPr kumimoji="1" lang="zh-CN" altLang="en-US" sz="2800" b="1" dirty="0"/>
              <a:t>；</a:t>
            </a:r>
            <a:endParaRPr kumimoji="1" lang="en-US" altLang="zh-CN"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0-#ppt_w/2"/>
                                          </p:val>
                                        </p:tav>
                                        <p:tav tm="100000">
                                          <p:val>
                                            <p:strVal val="#ppt_x"/>
                                          </p:val>
                                        </p:tav>
                                      </p:tavLst>
                                    </p:anim>
                                    <p:anim calcmode="lin" valueType="num">
                                      <p:cBhvr additive="base">
                                        <p:cTn id="8"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5EBA36ED-2FAA-4980-81C0-5DEA04418BDF}"/>
              </a:ext>
            </a:extLst>
          </p:cNvPr>
          <p:cNvSpPr>
            <a:spLocks noGrp="1"/>
          </p:cNvSpPr>
          <p:nvPr>
            <p:ph type="sldNum" sz="quarter" idx="10"/>
          </p:nvPr>
        </p:nvSpPr>
        <p:spPr/>
        <p:txBody>
          <a:bodyPr/>
          <a:lstStyle/>
          <a:p>
            <a:fld id="{28D0BF8A-A538-4105-A1C6-52518EEDE50E}" type="slidenum">
              <a:rPr lang="zh-CN" altLang="en-US"/>
              <a:pPr/>
              <a:t>35</a:t>
            </a:fld>
            <a:endParaRPr lang="en-US" altLang="zh-CN"/>
          </a:p>
        </p:txBody>
      </p:sp>
      <p:sp>
        <p:nvSpPr>
          <p:cNvPr id="344066" name="Rectangle 2">
            <a:extLst>
              <a:ext uri="{FF2B5EF4-FFF2-40B4-BE49-F238E27FC236}">
                <a16:creationId xmlns:a16="http://schemas.microsoft.com/office/drawing/2014/main" id="{D7F54264-B6C7-40BF-B643-95209E13E341}"/>
              </a:ext>
            </a:extLst>
          </p:cNvPr>
          <p:cNvSpPr>
            <a:spLocks noGrp="1" noChangeArrowheads="1"/>
          </p:cNvSpPr>
          <p:nvPr>
            <p:ph type="title"/>
          </p:nvPr>
        </p:nvSpPr>
        <p:spPr>
          <a:xfrm>
            <a:off x="2133600" y="304800"/>
            <a:ext cx="7772400" cy="1143000"/>
          </a:xfrm>
        </p:spPr>
        <p:txBody>
          <a:bodyPr/>
          <a:lstStyle/>
          <a:p>
            <a:r>
              <a:rPr lang="zh-CN" altLang="en-US" dirty="0">
                <a:latin typeface="宋体" panose="02010600030101010101" pitchFamily="2" charset="-122"/>
              </a:rPr>
              <a:t>指针引用字符串说明 </a:t>
            </a:r>
            <a:endParaRPr lang="en-US" altLang="zh-CN" dirty="0">
              <a:latin typeface="宋体" panose="02010600030101010101" pitchFamily="2" charset="-122"/>
            </a:endParaRPr>
          </a:p>
        </p:txBody>
      </p:sp>
      <p:sp>
        <p:nvSpPr>
          <p:cNvPr id="344068" name="Rectangle 4">
            <a:extLst>
              <a:ext uri="{FF2B5EF4-FFF2-40B4-BE49-F238E27FC236}">
                <a16:creationId xmlns:a16="http://schemas.microsoft.com/office/drawing/2014/main" id="{48FF4CDE-8529-49AA-BB98-5A6B3B9E8146}"/>
              </a:ext>
            </a:extLst>
          </p:cNvPr>
          <p:cNvSpPr>
            <a:spLocks noChangeArrowheads="1"/>
          </p:cNvSpPr>
          <p:nvPr/>
        </p:nvSpPr>
        <p:spPr bwMode="auto">
          <a:xfrm>
            <a:off x="2133599" y="1371600"/>
            <a:ext cx="962043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pPr>
            <a:r>
              <a:rPr kumimoji="1" lang="en-US" altLang="zh-CN" sz="2800" b="1" dirty="0"/>
              <a:t>（</a:t>
            </a:r>
            <a:r>
              <a:rPr kumimoji="1" lang="en-US" altLang="zh-CN" sz="2800" b="1" dirty="0">
                <a:latin typeface="宋体" panose="02010600030101010101" pitchFamily="2" charset="-122"/>
              </a:rPr>
              <a:t>3</a:t>
            </a:r>
            <a:r>
              <a:rPr kumimoji="1" lang="en-US" altLang="zh-CN" sz="2800" b="1" dirty="0"/>
              <a:t>）cout</a:t>
            </a:r>
            <a:r>
              <a:rPr kumimoji="1" lang="zh-CN" altLang="en-US" sz="2800" b="1" dirty="0"/>
              <a:t>输出字符指针就是按地址输出字符串</a:t>
            </a:r>
            <a:r>
              <a:rPr kumimoji="1" lang="en-US" altLang="zh-CN" sz="2800" b="1" dirty="0"/>
              <a:t>.</a:t>
            </a:r>
          </a:p>
          <a:p>
            <a:pPr algn="just">
              <a:lnSpc>
                <a:spcPct val="130000"/>
              </a:lnSpc>
              <a:spcBef>
                <a:spcPct val="20000"/>
              </a:spcBef>
            </a:pPr>
            <a:r>
              <a:rPr kumimoji="1" lang="en-US" altLang="zh-CN" sz="2800" b="1" dirty="0" err="1">
                <a:latin typeface="宋体" panose="02010600030101010101" pitchFamily="2" charset="-122"/>
              </a:rPr>
              <a:t>cout</a:t>
            </a:r>
            <a:r>
              <a:rPr kumimoji="1" lang="en-US" altLang="zh-CN" sz="2800" b="1" dirty="0">
                <a:latin typeface="宋体" panose="02010600030101010101" pitchFamily="2" charset="-122"/>
              </a:rPr>
              <a:t>&lt;&lt;s&lt;&lt;"  "&lt;&lt;ps1&lt;&lt;"  "&lt;&lt;ps2&lt;&lt;"  "&lt;&lt;ps3&lt;&lt;</a:t>
            </a:r>
            <a:r>
              <a:rPr kumimoji="1" lang="en-US" altLang="zh-CN" sz="2800" b="1" dirty="0" err="1">
                <a:latin typeface="宋体" panose="02010600030101010101" pitchFamily="2" charset="-122"/>
              </a:rPr>
              <a:t>endl</a:t>
            </a:r>
            <a:r>
              <a:rPr kumimoji="1" lang="en-US" altLang="zh-CN" sz="2800" b="1" dirty="0">
                <a:latin typeface="宋体" panose="02010600030101010101" pitchFamily="2" charset="-122"/>
              </a:rPr>
              <a:t>;</a:t>
            </a:r>
            <a:endParaRPr kumimoji="1" lang="en-US" altLang="zh-CN" sz="2800" b="1" dirty="0"/>
          </a:p>
          <a:p>
            <a:pPr algn="just">
              <a:lnSpc>
                <a:spcPct val="130000"/>
              </a:lnSpc>
              <a:spcBef>
                <a:spcPct val="20000"/>
              </a:spcBef>
            </a:pPr>
            <a:r>
              <a:rPr kumimoji="1" lang="en-US" altLang="zh-CN" sz="2800" dirty="0"/>
              <a:t>(4)</a:t>
            </a:r>
            <a:r>
              <a:rPr kumimoji="1" lang="zh-CN" altLang="en-US" sz="2800" b="1" dirty="0"/>
              <a:t>输出指针的间接引用</a:t>
            </a:r>
            <a:r>
              <a:rPr kumimoji="1" lang="en-US" altLang="zh-CN" sz="2800" b="1" dirty="0"/>
              <a:t>(*)</a:t>
            </a:r>
            <a:r>
              <a:rPr kumimoji="1" lang="zh-CN" altLang="en-US" sz="2800" b="1" dirty="0"/>
              <a:t>就是输出指针所指单元的字符。</a:t>
            </a:r>
            <a:endParaRPr kumimoji="1" lang="en-US" altLang="zh-CN" sz="2800" b="1" dirty="0"/>
          </a:p>
          <a:p>
            <a:pPr algn="just">
              <a:lnSpc>
                <a:spcPct val="130000"/>
              </a:lnSpc>
              <a:spcBef>
                <a:spcPct val="20000"/>
              </a:spcBef>
            </a:pPr>
            <a:r>
              <a:rPr kumimoji="1" lang="en-US" altLang="zh-CN" sz="2800" b="1" dirty="0" err="1">
                <a:latin typeface="宋体" panose="02010600030101010101" pitchFamily="2" charset="-122"/>
              </a:rPr>
              <a:t>cout</a:t>
            </a:r>
            <a:r>
              <a:rPr kumimoji="1" lang="en-US" altLang="zh-CN" sz="2800" b="1" dirty="0">
                <a:latin typeface="宋体" panose="02010600030101010101" pitchFamily="2" charset="-122"/>
              </a:rPr>
              <a:t>&lt;&lt;*s&lt;&lt;" "&lt;&lt;*ps1&lt;&lt;" "&lt;&lt;*ps2&lt;&lt;"  "&lt;&lt;*ps3&lt;&lt;</a:t>
            </a:r>
            <a:r>
              <a:rPr kumimoji="1" lang="en-US" altLang="zh-CN" sz="2800" b="1" dirty="0" err="1">
                <a:latin typeface="宋体" panose="02010600030101010101" pitchFamily="2" charset="-122"/>
              </a:rPr>
              <a:t>endl</a:t>
            </a:r>
            <a:r>
              <a:rPr kumimoji="1" lang="en-US" altLang="zh-CN" sz="2800" b="1" dirty="0">
                <a:latin typeface="宋体" panose="02010600030101010101" pitchFamily="2" charset="-122"/>
              </a:rPr>
              <a:t>;</a:t>
            </a:r>
            <a:endParaRPr kumimoji="1" lang="zh-CN" altLang="en-US" sz="2800" b="1" dirty="0">
              <a:latin typeface="宋体" panose="02010600030101010101" pitchFamily="2" charset="-122"/>
            </a:endParaRPr>
          </a:p>
          <a:p>
            <a:pPr algn="just">
              <a:lnSpc>
                <a:spcPct val="130000"/>
              </a:lnSpc>
              <a:spcBef>
                <a:spcPct val="20000"/>
              </a:spcBef>
            </a:pPr>
            <a:r>
              <a:rPr kumimoji="1" lang="zh-CN" altLang="en-US" sz="2800" b="1" dirty="0"/>
              <a:t>（</a:t>
            </a:r>
            <a:r>
              <a:rPr kumimoji="1" lang="en-US" altLang="zh-CN" sz="2800" b="1" dirty="0">
                <a:latin typeface="宋体" panose="02010600030101010101" pitchFamily="2" charset="-122"/>
              </a:rPr>
              <a:t>5</a:t>
            </a:r>
            <a:r>
              <a:rPr kumimoji="1" lang="zh-CN" altLang="en-US" sz="2800" b="1" dirty="0"/>
              <a:t>）指向字符串中任一位置的指针都是一个指向字符串的指针，该字符串从所指位置开始，直到字符串</a:t>
            </a:r>
            <a:r>
              <a:rPr kumimoji="1" lang="zh-CN" altLang="en-US" sz="2800" b="1" dirty="0">
                <a:latin typeface="宋体" panose="02010600030101010101" pitchFamily="2" charset="-122"/>
              </a:rPr>
              <a:t>'\0'</a:t>
            </a:r>
            <a:r>
              <a:rPr kumimoji="1" lang="zh-CN" altLang="en-US" sz="2800" b="1" dirty="0"/>
              <a:t>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anim calcmode="lin" valueType="num">
                                      <p:cBhvr additive="base">
                                        <p:cTn id="7" dur="500" fill="hold"/>
                                        <p:tgtEl>
                                          <p:spTgt spid="344068"/>
                                        </p:tgtEl>
                                        <p:attrNameLst>
                                          <p:attrName>ppt_x</p:attrName>
                                        </p:attrNameLst>
                                      </p:cBhvr>
                                      <p:tavLst>
                                        <p:tav tm="0">
                                          <p:val>
                                            <p:strVal val="0-#ppt_w/2"/>
                                          </p:val>
                                        </p:tav>
                                        <p:tav tm="100000">
                                          <p:val>
                                            <p:strVal val="#ppt_x"/>
                                          </p:val>
                                        </p:tav>
                                      </p:tavLst>
                                    </p:anim>
                                    <p:anim calcmode="lin" valueType="num">
                                      <p:cBhvr additive="base">
                                        <p:cTn id="8" dur="500" fill="hold"/>
                                        <p:tgtEl>
                                          <p:spTgt spid="344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a:extLst>
              <a:ext uri="{FF2B5EF4-FFF2-40B4-BE49-F238E27FC236}">
                <a16:creationId xmlns:a16="http://schemas.microsoft.com/office/drawing/2014/main" id="{F9BE279B-0D71-4BD4-AB50-733B156E297E}"/>
              </a:ext>
            </a:extLst>
          </p:cNvPr>
          <p:cNvSpPr>
            <a:spLocks noChangeArrowheads="1"/>
          </p:cNvSpPr>
          <p:nvPr/>
        </p:nvSpPr>
        <p:spPr bwMode="auto">
          <a:xfrm>
            <a:off x="2133600" y="1371600"/>
            <a:ext cx="81534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pPr>
            <a:r>
              <a:rPr kumimoji="1" lang="zh-CN" altLang="en-US" sz="2800" b="1" dirty="0">
                <a:latin typeface="宋体" panose="02010600030101010101" pitchFamily="2" charset="-122"/>
                <a:ea typeface="黑体" panose="02010609060101010101" pitchFamily="49" charset="-122"/>
              </a:rPr>
              <a:t>指针数组</a:t>
            </a:r>
          </a:p>
          <a:p>
            <a:pPr algn="just">
              <a:lnSpc>
                <a:spcPct val="130000"/>
              </a:lnSpc>
              <a:spcBef>
                <a:spcPct val="20000"/>
              </a:spcBef>
            </a:pPr>
            <a:r>
              <a:rPr kumimoji="1" lang="zh-CN" altLang="en-US" sz="2800" b="1" dirty="0"/>
              <a:t>       如果数组元素都是相同类型的指针，则称这个数组为指针数组。所谓相同类型的指针是说指针所指向的对象类型是相同的。</a:t>
            </a:r>
          </a:p>
          <a:p>
            <a:pPr algn="just">
              <a:lnSpc>
                <a:spcPct val="130000"/>
              </a:lnSpc>
              <a:spcBef>
                <a:spcPct val="20000"/>
              </a:spcBef>
            </a:pPr>
            <a:r>
              <a:rPr kumimoji="1" lang="zh-CN" altLang="en-US" sz="2800" b="1" dirty="0"/>
              <a:t>例如，语句</a:t>
            </a:r>
            <a:r>
              <a:rPr kumimoji="1" lang="en-US" altLang="zh-CN" sz="2800" b="1" dirty="0"/>
              <a:t>int *p[5];</a:t>
            </a:r>
            <a:r>
              <a:rPr kumimoji="1" lang="zh-CN" altLang="en-US" sz="2800" b="1" dirty="0"/>
              <a:t>定义了一个指针数组。</a:t>
            </a:r>
            <a:r>
              <a:rPr kumimoji="1" lang="en-US" altLang="zh-CN" sz="2800" b="1" dirty="0"/>
              <a:t>p[5]</a:t>
            </a:r>
            <a:r>
              <a:rPr kumimoji="1" lang="zh-CN" altLang="en-US" sz="2800" b="1" dirty="0"/>
              <a:t>表示一个数组，而*表示后面的对象为一个指针变量，合在一起*</a:t>
            </a:r>
            <a:r>
              <a:rPr kumimoji="1" lang="en-US" altLang="zh-CN" sz="2800" b="1" dirty="0"/>
              <a:t>p[5]</a:t>
            </a:r>
            <a:r>
              <a:rPr kumimoji="1" lang="zh-CN" altLang="en-US" sz="2800" b="1" dirty="0"/>
              <a:t>表示一个指针数组。该数组包含5个元素，每个元素都是指向</a:t>
            </a:r>
            <a:r>
              <a:rPr kumimoji="1" lang="en-US" altLang="zh-CN" sz="2800" b="1" dirty="0"/>
              <a:t>int</a:t>
            </a:r>
            <a:r>
              <a:rPr kumimoji="1" lang="zh-CN" altLang="en-US" sz="2800" b="1" dirty="0"/>
              <a:t>型的指针。</a:t>
            </a:r>
            <a:endParaRPr kumimoji="1" lang="en-US" altLang="zh-CN" sz="2800" b="1" dirty="0"/>
          </a:p>
          <a:p>
            <a:pPr algn="just">
              <a:lnSpc>
                <a:spcPct val="130000"/>
              </a:lnSpc>
              <a:spcBef>
                <a:spcPct val="20000"/>
              </a:spcBef>
            </a:pPr>
            <a:r>
              <a:rPr kumimoji="1" lang="en-US" altLang="zh-CN" sz="2800" b="1" dirty="0">
                <a:latin typeface="宋体" panose="02010600030101010101" pitchFamily="2" charset="-122"/>
                <a:ea typeface="黑体" panose="02010609060101010101" pitchFamily="49" charset="-122"/>
              </a:rPr>
              <a:t>int *p;  int *p[5]</a:t>
            </a:r>
            <a:endParaRPr kumimoji="1" lang="zh-CN" altLang="en-US" sz="2800" b="1" dirty="0">
              <a:latin typeface="宋体" panose="02010600030101010101" pitchFamily="2" charset="-122"/>
              <a:ea typeface="黑体" panose="02010609060101010101" pitchFamily="49" charset="-122"/>
            </a:endParaRPr>
          </a:p>
        </p:txBody>
      </p:sp>
      <p:sp>
        <p:nvSpPr>
          <p:cNvPr id="7" name="Rectangle 2">
            <a:extLst>
              <a:ext uri="{FF2B5EF4-FFF2-40B4-BE49-F238E27FC236}">
                <a16:creationId xmlns:a16="http://schemas.microsoft.com/office/drawing/2014/main" id="{79DED218-13B9-4635-A669-BA5914A0ECBF}"/>
              </a:ext>
            </a:extLst>
          </p:cNvPr>
          <p:cNvSpPr>
            <a:spLocks noGrp="1" noChangeArrowheads="1"/>
          </p:cNvSpPr>
          <p:nvPr>
            <p:ph type="title"/>
          </p:nvPr>
        </p:nvSpPr>
        <p:spPr>
          <a:xfrm>
            <a:off x="1981200" y="274638"/>
            <a:ext cx="8229600" cy="1143000"/>
          </a:xfrm>
        </p:spPr>
        <p:txBody>
          <a:bodyPr/>
          <a:lstStyle/>
          <a:p>
            <a:r>
              <a:rPr lang="en-US" altLang="zh-CN" sz="3600" dirty="0">
                <a:latin typeface="宋体" panose="02010600030101010101" pitchFamily="2" charset="-122"/>
              </a:rPr>
              <a:t>4   </a:t>
            </a:r>
            <a:r>
              <a:rPr lang="zh-CN" altLang="en-US" sz="3600" dirty="0">
                <a:latin typeface="宋体" panose="02010600030101010101" pitchFamily="2" charset="-122"/>
              </a:rPr>
              <a:t>指针数组</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AB1E5D2-E82F-4A46-A34E-25A685623BBD}"/>
              </a:ext>
            </a:extLst>
          </p:cNvPr>
          <p:cNvSpPr>
            <a:spLocks noGrp="1"/>
          </p:cNvSpPr>
          <p:nvPr>
            <p:ph type="sldNum" sz="quarter" idx="10"/>
          </p:nvPr>
        </p:nvSpPr>
        <p:spPr/>
        <p:txBody>
          <a:bodyPr/>
          <a:lstStyle/>
          <a:p>
            <a:fld id="{F257908D-C7DF-48DC-99D6-19AB355C78F7}" type="slidenum">
              <a:rPr lang="zh-CN" altLang="en-US"/>
              <a:pPr/>
              <a:t>37</a:t>
            </a:fld>
            <a:endParaRPr lang="en-US" altLang="zh-CN"/>
          </a:p>
        </p:txBody>
      </p:sp>
      <p:sp>
        <p:nvSpPr>
          <p:cNvPr id="347138" name="Rectangle 2">
            <a:extLst>
              <a:ext uri="{FF2B5EF4-FFF2-40B4-BE49-F238E27FC236}">
                <a16:creationId xmlns:a16="http://schemas.microsoft.com/office/drawing/2014/main" id="{9A02BCDB-400B-408D-8C82-033B9B9C840D}"/>
              </a:ext>
            </a:extLst>
          </p:cNvPr>
          <p:cNvSpPr>
            <a:spLocks noGrp="1" noChangeArrowheads="1"/>
          </p:cNvSpPr>
          <p:nvPr>
            <p:ph type="title"/>
          </p:nvPr>
        </p:nvSpPr>
        <p:spPr>
          <a:xfrm>
            <a:off x="2133600" y="304800"/>
            <a:ext cx="7772400" cy="1143000"/>
          </a:xfrm>
        </p:spPr>
        <p:txBody>
          <a:bodyPr/>
          <a:lstStyle/>
          <a:p>
            <a:r>
              <a:rPr lang="zh-CN" altLang="en-US" sz="3600" dirty="0">
                <a:latin typeface="宋体" panose="02010600030101010101" pitchFamily="2" charset="-122"/>
              </a:rPr>
              <a:t>指针数组</a:t>
            </a:r>
            <a:endParaRPr lang="en-US" altLang="zh-CN" dirty="0">
              <a:latin typeface="宋体" panose="02010600030101010101" pitchFamily="2" charset="-122"/>
            </a:endParaRPr>
          </a:p>
        </p:txBody>
      </p:sp>
      <p:sp>
        <p:nvSpPr>
          <p:cNvPr id="347140" name="Rectangle 4">
            <a:extLst>
              <a:ext uri="{FF2B5EF4-FFF2-40B4-BE49-F238E27FC236}">
                <a16:creationId xmlns:a16="http://schemas.microsoft.com/office/drawing/2014/main" id="{C9078D58-268A-429D-A09C-CAFC44EC5F4A}"/>
              </a:ext>
            </a:extLst>
          </p:cNvPr>
          <p:cNvSpPr>
            <a:spLocks noChangeArrowheads="1"/>
          </p:cNvSpPr>
          <p:nvPr/>
        </p:nvSpPr>
        <p:spPr bwMode="auto">
          <a:xfrm>
            <a:off x="1828800" y="1371600"/>
            <a:ext cx="8610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pPr>
            <a:r>
              <a:rPr kumimoji="1" lang="zh-CN" altLang="en-US" sz="2800" b="1" dirty="0">
                <a:latin typeface="宋体" panose="02010600030101010101" pitchFamily="2" charset="-122"/>
              </a:rPr>
              <a:t>指针数组一般用于处理二维数组。更多的用于处理多个字符串。</a:t>
            </a:r>
            <a:r>
              <a:rPr kumimoji="1" lang="zh-CN" altLang="en-US" sz="2800" b="1" dirty="0">
                <a:latin typeface="宋体" panose="02010600030101010101" pitchFamily="2" charset="-122"/>
                <a:ea typeface="黑体" panose="02010609060101010101" pitchFamily="49" charset="-122"/>
              </a:rPr>
              <a:t> </a:t>
            </a:r>
          </a:p>
          <a:p>
            <a:pPr algn="just">
              <a:lnSpc>
                <a:spcPct val="130000"/>
              </a:lnSpc>
              <a:spcBef>
                <a:spcPct val="20000"/>
              </a:spcBef>
            </a:pPr>
            <a:r>
              <a:rPr kumimoji="1" lang="zh-CN" altLang="en-US" sz="2800" b="1" dirty="0"/>
              <a:t>例如：</a:t>
            </a:r>
          </a:p>
          <a:p>
            <a:pPr algn="just">
              <a:lnSpc>
                <a:spcPct val="130000"/>
              </a:lnSpc>
              <a:spcBef>
                <a:spcPct val="20000"/>
              </a:spcBef>
            </a:pPr>
            <a:r>
              <a:rPr kumimoji="1" lang="en-US" altLang="zh-CN" sz="2200" b="1" dirty="0">
                <a:latin typeface="宋体" panose="02010600030101010101" pitchFamily="2" charset="-122"/>
              </a:rPr>
              <a:t>char *</a:t>
            </a:r>
            <a:r>
              <a:rPr kumimoji="1" lang="en-US" altLang="zh-CN" sz="2200" b="1" dirty="0" err="1">
                <a:latin typeface="宋体" panose="02010600030101010101" pitchFamily="2" charset="-122"/>
              </a:rPr>
              <a:t>pcolor</a:t>
            </a:r>
            <a:r>
              <a:rPr kumimoji="1" lang="en-US" altLang="zh-CN" sz="2200" b="1" dirty="0">
                <a:latin typeface="宋体" panose="02010600030101010101" pitchFamily="2" charset="-122"/>
              </a:rPr>
              <a:t>[5]={"</a:t>
            </a:r>
            <a:r>
              <a:rPr kumimoji="1" lang="en-US" altLang="zh-CN" sz="2200" b="1" dirty="0" err="1">
                <a:latin typeface="宋体" panose="02010600030101010101" pitchFamily="2" charset="-122"/>
              </a:rPr>
              <a:t>Red","Yellow","Green","Blue","Orange</a:t>
            </a:r>
            <a:r>
              <a:rPr kumimoji="1" lang="en-US" altLang="zh-CN" sz="2200" b="1" dirty="0">
                <a:latin typeface="宋体" panose="02010600030101010101" pitchFamily="2" charset="-122"/>
              </a:rPr>
              <a:t>"};</a:t>
            </a:r>
          </a:p>
          <a:p>
            <a:pPr algn="just">
              <a:lnSpc>
                <a:spcPct val="130000"/>
              </a:lnSpc>
              <a:spcBef>
                <a:spcPct val="20000"/>
              </a:spcBef>
            </a:pPr>
            <a:r>
              <a:rPr kumimoji="1" lang="en-US" altLang="zh-CN" sz="2200" b="1" dirty="0">
                <a:latin typeface="宋体" panose="02010600030101010101" pitchFamily="2" charset="-122"/>
              </a:rPr>
              <a:t>char </a:t>
            </a:r>
            <a:r>
              <a:rPr kumimoji="1" lang="en-US" altLang="zh-CN" sz="2200" b="1" dirty="0" err="1">
                <a:latin typeface="宋体" panose="02010600030101010101" pitchFamily="2" charset="-122"/>
              </a:rPr>
              <a:t>scolor</a:t>
            </a:r>
            <a:r>
              <a:rPr kumimoji="1" lang="en-US" altLang="zh-CN" sz="2200" b="1" dirty="0">
                <a:latin typeface="宋体" panose="02010600030101010101" pitchFamily="2" charset="-122"/>
              </a:rPr>
              <a:t>[5][7]={"</a:t>
            </a:r>
            <a:r>
              <a:rPr kumimoji="1" lang="en-US" altLang="zh-CN" sz="2200" b="1" dirty="0" err="1">
                <a:latin typeface="宋体" panose="02010600030101010101" pitchFamily="2" charset="-122"/>
              </a:rPr>
              <a:t>Red","Yellow","Green","Blue","orange</a:t>
            </a:r>
            <a:r>
              <a:rPr kumimoji="1" lang="en-US" altLang="zh-CN" sz="2200" b="1" dirty="0">
                <a:latin typeface="宋体" panose="02010600030101010101" pitchFamily="2" charset="-122"/>
              </a:rPr>
              <a:t>"};</a:t>
            </a:r>
            <a:endParaRPr kumimoji="1" lang="zh-CN" altLang="en-US" sz="2200" b="1" dirty="0">
              <a:latin typeface="宋体" panose="02010600030101010101" pitchFamily="2"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anim calcmode="lin" valueType="num">
                                      <p:cBhvr additive="base">
                                        <p:cTn id="7" dur="500" fill="hold"/>
                                        <p:tgtEl>
                                          <p:spTgt spid="347140"/>
                                        </p:tgtEl>
                                        <p:attrNameLst>
                                          <p:attrName>ppt_x</p:attrName>
                                        </p:attrNameLst>
                                      </p:cBhvr>
                                      <p:tavLst>
                                        <p:tav tm="0">
                                          <p:val>
                                            <p:strVal val="0-#ppt_w/2"/>
                                          </p:val>
                                        </p:tav>
                                        <p:tav tm="100000">
                                          <p:val>
                                            <p:strVal val="#ppt_x"/>
                                          </p:val>
                                        </p:tav>
                                      </p:tavLst>
                                    </p:anim>
                                    <p:anim calcmode="lin" valueType="num">
                                      <p:cBhvr additive="base">
                                        <p:cTn id="8" dur="500" fill="hold"/>
                                        <p:tgtEl>
                                          <p:spTgt spid="347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灯片编号占位符 3">
            <a:extLst>
              <a:ext uri="{FF2B5EF4-FFF2-40B4-BE49-F238E27FC236}">
                <a16:creationId xmlns:a16="http://schemas.microsoft.com/office/drawing/2014/main" id="{F38A0809-E525-4D5E-9DDA-5E847E799CB5}"/>
              </a:ext>
            </a:extLst>
          </p:cNvPr>
          <p:cNvSpPr>
            <a:spLocks noGrp="1"/>
          </p:cNvSpPr>
          <p:nvPr>
            <p:ph type="sldNum" sz="quarter" idx="10"/>
          </p:nvPr>
        </p:nvSpPr>
        <p:spPr/>
        <p:txBody>
          <a:bodyPr/>
          <a:lstStyle/>
          <a:p>
            <a:fld id="{D43460EC-3EFD-4585-A0E2-0CE7F9612483}" type="slidenum">
              <a:rPr lang="zh-CN" altLang="en-US"/>
              <a:pPr/>
              <a:t>38</a:t>
            </a:fld>
            <a:endParaRPr lang="en-US" altLang="zh-CN"/>
          </a:p>
        </p:txBody>
      </p:sp>
      <p:sp>
        <p:nvSpPr>
          <p:cNvPr id="348162" name="Rectangle 2">
            <a:extLst>
              <a:ext uri="{FF2B5EF4-FFF2-40B4-BE49-F238E27FC236}">
                <a16:creationId xmlns:a16="http://schemas.microsoft.com/office/drawing/2014/main" id="{2FCC678B-8821-456E-8C9A-3B2B83564383}"/>
              </a:ext>
            </a:extLst>
          </p:cNvPr>
          <p:cNvSpPr>
            <a:spLocks noGrp="1" noChangeArrowheads="1"/>
          </p:cNvSpPr>
          <p:nvPr>
            <p:ph type="title"/>
          </p:nvPr>
        </p:nvSpPr>
        <p:spPr>
          <a:xfrm>
            <a:off x="2133600" y="304800"/>
            <a:ext cx="7772400" cy="1143000"/>
          </a:xfrm>
        </p:spPr>
        <p:txBody>
          <a:bodyPr/>
          <a:lstStyle/>
          <a:p>
            <a:r>
              <a:rPr lang="zh-CN" altLang="en-US" sz="3600" dirty="0">
                <a:latin typeface="宋体" panose="02010600030101010101" pitchFamily="2" charset="-122"/>
              </a:rPr>
              <a:t>指针数组存储字符串</a:t>
            </a:r>
            <a:endParaRPr lang="en-US" altLang="zh-CN" dirty="0">
              <a:latin typeface="宋体" panose="02010600030101010101" pitchFamily="2" charset="-122"/>
            </a:endParaRPr>
          </a:p>
        </p:txBody>
      </p:sp>
      <p:grpSp>
        <p:nvGrpSpPr>
          <p:cNvPr id="348293" name="Group 133">
            <a:extLst>
              <a:ext uri="{FF2B5EF4-FFF2-40B4-BE49-F238E27FC236}">
                <a16:creationId xmlns:a16="http://schemas.microsoft.com/office/drawing/2014/main" id="{98F26BCC-8D7C-40AC-9461-D9674C65F8D7}"/>
              </a:ext>
            </a:extLst>
          </p:cNvPr>
          <p:cNvGrpSpPr>
            <a:grpSpLocks/>
          </p:cNvGrpSpPr>
          <p:nvPr/>
        </p:nvGrpSpPr>
        <p:grpSpPr bwMode="auto">
          <a:xfrm>
            <a:off x="2057400" y="1752600"/>
            <a:ext cx="8001000" cy="3963988"/>
            <a:chOff x="-3" y="-3"/>
            <a:chExt cx="2600" cy="2306"/>
          </a:xfrm>
        </p:grpSpPr>
        <p:grpSp>
          <p:nvGrpSpPr>
            <p:cNvPr id="348291" name="Group 131">
              <a:extLst>
                <a:ext uri="{FF2B5EF4-FFF2-40B4-BE49-F238E27FC236}">
                  <a16:creationId xmlns:a16="http://schemas.microsoft.com/office/drawing/2014/main" id="{9072A5A3-AA87-4606-944A-6CA3A12CC660}"/>
                </a:ext>
              </a:extLst>
            </p:cNvPr>
            <p:cNvGrpSpPr>
              <a:grpSpLocks/>
            </p:cNvGrpSpPr>
            <p:nvPr/>
          </p:nvGrpSpPr>
          <p:grpSpPr bwMode="auto">
            <a:xfrm>
              <a:off x="0" y="0"/>
              <a:ext cx="2594" cy="2300"/>
              <a:chOff x="0" y="0"/>
              <a:chExt cx="2594" cy="2300"/>
            </a:xfrm>
          </p:grpSpPr>
          <p:grpSp>
            <p:nvGrpSpPr>
              <p:cNvPr id="348208" name="Group 48">
                <a:extLst>
                  <a:ext uri="{FF2B5EF4-FFF2-40B4-BE49-F238E27FC236}">
                    <a16:creationId xmlns:a16="http://schemas.microsoft.com/office/drawing/2014/main" id="{DB54B68E-6D4E-456D-BAB7-2E0BE6F3820D}"/>
                  </a:ext>
                </a:extLst>
              </p:cNvPr>
              <p:cNvGrpSpPr>
                <a:grpSpLocks/>
              </p:cNvGrpSpPr>
              <p:nvPr/>
            </p:nvGrpSpPr>
            <p:grpSpPr bwMode="auto">
              <a:xfrm>
                <a:off x="0" y="0"/>
                <a:ext cx="555" cy="460"/>
                <a:chOff x="0" y="0"/>
                <a:chExt cx="555" cy="460"/>
              </a:xfrm>
            </p:grpSpPr>
            <p:sp>
              <p:nvSpPr>
                <p:cNvPr id="348165" name="Rectangle 5">
                  <a:extLst>
                    <a:ext uri="{FF2B5EF4-FFF2-40B4-BE49-F238E27FC236}">
                      <a16:creationId xmlns:a16="http://schemas.microsoft.com/office/drawing/2014/main" id="{4EE6B8A1-FDCB-447B-84F5-CD1B24588304}"/>
                    </a:ext>
                  </a:extLst>
                </p:cNvPr>
                <p:cNvSpPr>
                  <a:spLocks noChangeArrowheads="1"/>
                </p:cNvSpPr>
                <p:nvPr/>
              </p:nvSpPr>
              <p:spPr bwMode="auto">
                <a:xfrm>
                  <a:off x="43" y="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pcolor[0]</a:t>
                  </a:r>
                </a:p>
                <a:p>
                  <a:pPr algn="ctr"/>
                  <a:endParaRPr lang="en-US" altLang="zh-CN" b="1"/>
                </a:p>
              </p:txBody>
            </p:sp>
            <p:sp>
              <p:nvSpPr>
                <p:cNvPr id="348207" name="Rectangle 47">
                  <a:extLst>
                    <a:ext uri="{FF2B5EF4-FFF2-40B4-BE49-F238E27FC236}">
                      <a16:creationId xmlns:a16="http://schemas.microsoft.com/office/drawing/2014/main" id="{20441C4C-F4C4-480D-AB9B-843D4149C9CB}"/>
                    </a:ext>
                  </a:extLst>
                </p:cNvPr>
                <p:cNvSpPr>
                  <a:spLocks noChangeArrowheads="1"/>
                </p:cNvSpPr>
                <p:nvPr/>
              </p:nvSpPr>
              <p:spPr bwMode="auto">
                <a:xfrm>
                  <a:off x="0" y="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0" name="Group 50">
                <a:extLst>
                  <a:ext uri="{FF2B5EF4-FFF2-40B4-BE49-F238E27FC236}">
                    <a16:creationId xmlns:a16="http://schemas.microsoft.com/office/drawing/2014/main" id="{F3352C06-1B65-4483-8EFD-2E4E5BA09190}"/>
                  </a:ext>
                </a:extLst>
              </p:cNvPr>
              <p:cNvGrpSpPr>
                <a:grpSpLocks/>
              </p:cNvGrpSpPr>
              <p:nvPr/>
            </p:nvGrpSpPr>
            <p:grpSpPr bwMode="auto">
              <a:xfrm>
                <a:off x="555" y="0"/>
                <a:ext cx="268" cy="460"/>
                <a:chOff x="555" y="0"/>
                <a:chExt cx="268" cy="460"/>
              </a:xfrm>
            </p:grpSpPr>
            <p:sp>
              <p:nvSpPr>
                <p:cNvPr id="348166" name="Rectangle 6">
                  <a:extLst>
                    <a:ext uri="{FF2B5EF4-FFF2-40B4-BE49-F238E27FC236}">
                      <a16:creationId xmlns:a16="http://schemas.microsoft.com/office/drawing/2014/main" id="{0E262B7E-6645-4C01-BFB4-8E2D633D4664}"/>
                    </a:ext>
                  </a:extLst>
                </p:cNvPr>
                <p:cNvSpPr>
                  <a:spLocks noChangeArrowheads="1"/>
                </p:cNvSpPr>
                <p:nvPr/>
              </p:nvSpPr>
              <p:spPr bwMode="auto">
                <a:xfrm>
                  <a:off x="598" y="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8209" name="Rectangle 49">
                  <a:extLst>
                    <a:ext uri="{FF2B5EF4-FFF2-40B4-BE49-F238E27FC236}">
                      <a16:creationId xmlns:a16="http://schemas.microsoft.com/office/drawing/2014/main" id="{90FB8504-945F-4EE9-9B3A-65DD14C4AFB3}"/>
                    </a:ext>
                  </a:extLst>
                </p:cNvPr>
                <p:cNvSpPr>
                  <a:spLocks noChangeArrowheads="1"/>
                </p:cNvSpPr>
                <p:nvPr/>
              </p:nvSpPr>
              <p:spPr bwMode="auto">
                <a:xfrm>
                  <a:off x="555" y="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2" name="Group 52">
                <a:extLst>
                  <a:ext uri="{FF2B5EF4-FFF2-40B4-BE49-F238E27FC236}">
                    <a16:creationId xmlns:a16="http://schemas.microsoft.com/office/drawing/2014/main" id="{63AEA6BE-DD9B-41C7-A098-3DE4D91EC9EA}"/>
                  </a:ext>
                </a:extLst>
              </p:cNvPr>
              <p:cNvGrpSpPr>
                <a:grpSpLocks/>
              </p:cNvGrpSpPr>
              <p:nvPr/>
            </p:nvGrpSpPr>
            <p:grpSpPr bwMode="auto">
              <a:xfrm>
                <a:off x="823" y="0"/>
                <a:ext cx="253" cy="460"/>
                <a:chOff x="823" y="0"/>
                <a:chExt cx="253" cy="460"/>
              </a:xfrm>
            </p:grpSpPr>
            <p:sp>
              <p:nvSpPr>
                <p:cNvPr id="348167" name="Rectangle 7">
                  <a:extLst>
                    <a:ext uri="{FF2B5EF4-FFF2-40B4-BE49-F238E27FC236}">
                      <a16:creationId xmlns:a16="http://schemas.microsoft.com/office/drawing/2014/main" id="{DB8178C9-2DF8-4748-9544-02CDD092368D}"/>
                    </a:ext>
                  </a:extLst>
                </p:cNvPr>
                <p:cNvSpPr>
                  <a:spLocks noChangeArrowheads="1"/>
                </p:cNvSpPr>
                <p:nvPr/>
              </p:nvSpPr>
              <p:spPr bwMode="auto">
                <a:xfrm>
                  <a:off x="866"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8211" name="Rectangle 51">
                  <a:extLst>
                    <a:ext uri="{FF2B5EF4-FFF2-40B4-BE49-F238E27FC236}">
                      <a16:creationId xmlns:a16="http://schemas.microsoft.com/office/drawing/2014/main" id="{1C7D982F-094F-4EF4-A421-884E06F62D72}"/>
                    </a:ext>
                  </a:extLst>
                </p:cNvPr>
                <p:cNvSpPr>
                  <a:spLocks noChangeArrowheads="1"/>
                </p:cNvSpPr>
                <p:nvPr/>
              </p:nvSpPr>
              <p:spPr bwMode="auto">
                <a:xfrm>
                  <a:off x="823"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4" name="Group 54">
                <a:extLst>
                  <a:ext uri="{FF2B5EF4-FFF2-40B4-BE49-F238E27FC236}">
                    <a16:creationId xmlns:a16="http://schemas.microsoft.com/office/drawing/2014/main" id="{098B33A4-3181-4470-B6D3-A1AF431E00B6}"/>
                  </a:ext>
                </a:extLst>
              </p:cNvPr>
              <p:cNvGrpSpPr>
                <a:grpSpLocks/>
              </p:cNvGrpSpPr>
              <p:nvPr/>
            </p:nvGrpSpPr>
            <p:grpSpPr bwMode="auto">
              <a:xfrm>
                <a:off x="1076" y="0"/>
                <a:ext cx="253" cy="460"/>
                <a:chOff x="1076" y="0"/>
                <a:chExt cx="253" cy="460"/>
              </a:xfrm>
            </p:grpSpPr>
            <p:sp>
              <p:nvSpPr>
                <p:cNvPr id="348168" name="Rectangle 8">
                  <a:extLst>
                    <a:ext uri="{FF2B5EF4-FFF2-40B4-BE49-F238E27FC236}">
                      <a16:creationId xmlns:a16="http://schemas.microsoft.com/office/drawing/2014/main" id="{DF03449B-94DE-40DC-9828-FC31E0616302}"/>
                    </a:ext>
                  </a:extLst>
                </p:cNvPr>
                <p:cNvSpPr>
                  <a:spLocks noChangeArrowheads="1"/>
                </p:cNvSpPr>
                <p:nvPr/>
              </p:nvSpPr>
              <p:spPr bwMode="auto">
                <a:xfrm>
                  <a:off x="1119"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13" name="Rectangle 53">
                  <a:extLst>
                    <a:ext uri="{FF2B5EF4-FFF2-40B4-BE49-F238E27FC236}">
                      <a16:creationId xmlns:a16="http://schemas.microsoft.com/office/drawing/2014/main" id="{C39E4785-28A7-44E6-92DB-6E57710B1934}"/>
                    </a:ext>
                  </a:extLst>
                </p:cNvPr>
                <p:cNvSpPr>
                  <a:spLocks noChangeArrowheads="1"/>
                </p:cNvSpPr>
                <p:nvPr/>
              </p:nvSpPr>
              <p:spPr bwMode="auto">
                <a:xfrm>
                  <a:off x="1076"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6" name="Group 56">
                <a:extLst>
                  <a:ext uri="{FF2B5EF4-FFF2-40B4-BE49-F238E27FC236}">
                    <a16:creationId xmlns:a16="http://schemas.microsoft.com/office/drawing/2014/main" id="{ED8BCC08-C51B-4AAB-A664-F3FB85F21638}"/>
                  </a:ext>
                </a:extLst>
              </p:cNvPr>
              <p:cNvGrpSpPr>
                <a:grpSpLocks/>
              </p:cNvGrpSpPr>
              <p:nvPr/>
            </p:nvGrpSpPr>
            <p:grpSpPr bwMode="auto">
              <a:xfrm>
                <a:off x="1329" y="0"/>
                <a:ext cx="253" cy="460"/>
                <a:chOff x="1329" y="0"/>
                <a:chExt cx="253" cy="460"/>
              </a:xfrm>
            </p:grpSpPr>
            <p:sp>
              <p:nvSpPr>
                <p:cNvPr id="348169" name="Rectangle 9">
                  <a:extLst>
                    <a:ext uri="{FF2B5EF4-FFF2-40B4-BE49-F238E27FC236}">
                      <a16:creationId xmlns:a16="http://schemas.microsoft.com/office/drawing/2014/main" id="{7E9F77F7-53EE-49A5-BACB-4739F54E6641}"/>
                    </a:ext>
                  </a:extLst>
                </p:cNvPr>
                <p:cNvSpPr>
                  <a:spLocks noChangeArrowheads="1"/>
                </p:cNvSpPr>
                <p:nvPr/>
              </p:nvSpPr>
              <p:spPr bwMode="auto">
                <a:xfrm>
                  <a:off x="1372"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d</a:t>
                  </a:r>
                </a:p>
                <a:p>
                  <a:pPr algn="ctr"/>
                  <a:endParaRPr lang="en-US" altLang="zh-CN" b="1"/>
                </a:p>
              </p:txBody>
            </p:sp>
            <p:sp>
              <p:nvSpPr>
                <p:cNvPr id="348215" name="Rectangle 55">
                  <a:extLst>
                    <a:ext uri="{FF2B5EF4-FFF2-40B4-BE49-F238E27FC236}">
                      <a16:creationId xmlns:a16="http://schemas.microsoft.com/office/drawing/2014/main" id="{17C718C0-EA66-4C5C-8BFC-55EB7ECBE4D7}"/>
                    </a:ext>
                  </a:extLst>
                </p:cNvPr>
                <p:cNvSpPr>
                  <a:spLocks noChangeArrowheads="1"/>
                </p:cNvSpPr>
                <p:nvPr/>
              </p:nvSpPr>
              <p:spPr bwMode="auto">
                <a:xfrm>
                  <a:off x="1329"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8" name="Group 58">
                <a:extLst>
                  <a:ext uri="{FF2B5EF4-FFF2-40B4-BE49-F238E27FC236}">
                    <a16:creationId xmlns:a16="http://schemas.microsoft.com/office/drawing/2014/main" id="{18126FDA-0BFB-431D-94F6-77266829B68D}"/>
                  </a:ext>
                </a:extLst>
              </p:cNvPr>
              <p:cNvGrpSpPr>
                <a:grpSpLocks/>
              </p:cNvGrpSpPr>
              <p:nvPr/>
            </p:nvGrpSpPr>
            <p:grpSpPr bwMode="auto">
              <a:xfrm>
                <a:off x="1582" y="0"/>
                <a:ext cx="253" cy="460"/>
                <a:chOff x="1582" y="0"/>
                <a:chExt cx="253" cy="460"/>
              </a:xfrm>
            </p:grpSpPr>
            <p:sp>
              <p:nvSpPr>
                <p:cNvPr id="348170" name="Rectangle 10">
                  <a:extLst>
                    <a:ext uri="{FF2B5EF4-FFF2-40B4-BE49-F238E27FC236}">
                      <a16:creationId xmlns:a16="http://schemas.microsoft.com/office/drawing/2014/main" id="{2C32FB5B-2968-4B0D-859D-22DDE2D3F910}"/>
                    </a:ext>
                  </a:extLst>
                </p:cNvPr>
                <p:cNvSpPr>
                  <a:spLocks noChangeArrowheads="1"/>
                </p:cNvSpPr>
                <p:nvPr/>
              </p:nvSpPr>
              <p:spPr bwMode="auto">
                <a:xfrm>
                  <a:off x="1625"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8217" name="Rectangle 57">
                  <a:extLst>
                    <a:ext uri="{FF2B5EF4-FFF2-40B4-BE49-F238E27FC236}">
                      <a16:creationId xmlns:a16="http://schemas.microsoft.com/office/drawing/2014/main" id="{7C485DDA-E8C1-4139-BC60-3201632E57D7}"/>
                    </a:ext>
                  </a:extLst>
                </p:cNvPr>
                <p:cNvSpPr>
                  <a:spLocks noChangeArrowheads="1"/>
                </p:cNvSpPr>
                <p:nvPr/>
              </p:nvSpPr>
              <p:spPr bwMode="auto">
                <a:xfrm>
                  <a:off x="1582"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20" name="Group 60">
                <a:extLst>
                  <a:ext uri="{FF2B5EF4-FFF2-40B4-BE49-F238E27FC236}">
                    <a16:creationId xmlns:a16="http://schemas.microsoft.com/office/drawing/2014/main" id="{94BC01B1-A7E1-40A1-A68E-CA643944DE46}"/>
                  </a:ext>
                </a:extLst>
              </p:cNvPr>
              <p:cNvGrpSpPr>
                <a:grpSpLocks/>
              </p:cNvGrpSpPr>
              <p:nvPr/>
            </p:nvGrpSpPr>
            <p:grpSpPr bwMode="auto">
              <a:xfrm>
                <a:off x="1835" y="0"/>
                <a:ext cx="759" cy="460"/>
                <a:chOff x="1835" y="0"/>
                <a:chExt cx="759" cy="460"/>
              </a:xfrm>
            </p:grpSpPr>
            <p:sp>
              <p:nvSpPr>
                <p:cNvPr id="348171" name="Rectangle 11">
                  <a:extLst>
                    <a:ext uri="{FF2B5EF4-FFF2-40B4-BE49-F238E27FC236}">
                      <a16:creationId xmlns:a16="http://schemas.microsoft.com/office/drawing/2014/main" id="{BD232C89-A595-4307-B84B-3C394EBE79AF}"/>
                    </a:ext>
                  </a:extLst>
                </p:cNvPr>
                <p:cNvSpPr>
                  <a:spLocks noChangeArrowheads="1"/>
                </p:cNvSpPr>
                <p:nvPr/>
              </p:nvSpPr>
              <p:spPr bwMode="auto">
                <a:xfrm>
                  <a:off x="1878" y="0"/>
                  <a:ext cx="67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8219" name="Rectangle 59">
                  <a:extLst>
                    <a:ext uri="{FF2B5EF4-FFF2-40B4-BE49-F238E27FC236}">
                      <a16:creationId xmlns:a16="http://schemas.microsoft.com/office/drawing/2014/main" id="{EDDEB6F6-1B15-4438-A386-ED6B5860A9A7}"/>
                    </a:ext>
                  </a:extLst>
                </p:cNvPr>
                <p:cNvSpPr>
                  <a:spLocks noChangeArrowheads="1"/>
                </p:cNvSpPr>
                <p:nvPr/>
              </p:nvSpPr>
              <p:spPr bwMode="auto">
                <a:xfrm>
                  <a:off x="1835" y="0"/>
                  <a:ext cx="75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22" name="Group 62">
                <a:extLst>
                  <a:ext uri="{FF2B5EF4-FFF2-40B4-BE49-F238E27FC236}">
                    <a16:creationId xmlns:a16="http://schemas.microsoft.com/office/drawing/2014/main" id="{85E63148-05AA-4836-8581-98C41A96D4EB}"/>
                  </a:ext>
                </a:extLst>
              </p:cNvPr>
              <p:cNvGrpSpPr>
                <a:grpSpLocks/>
              </p:cNvGrpSpPr>
              <p:nvPr/>
            </p:nvGrpSpPr>
            <p:grpSpPr bwMode="auto">
              <a:xfrm>
                <a:off x="0" y="460"/>
                <a:ext cx="555" cy="460"/>
                <a:chOff x="0" y="460"/>
                <a:chExt cx="555" cy="460"/>
              </a:xfrm>
            </p:grpSpPr>
            <p:sp>
              <p:nvSpPr>
                <p:cNvPr id="348172" name="Rectangle 12">
                  <a:extLst>
                    <a:ext uri="{FF2B5EF4-FFF2-40B4-BE49-F238E27FC236}">
                      <a16:creationId xmlns:a16="http://schemas.microsoft.com/office/drawing/2014/main" id="{B6ED33F0-C8E8-47F2-B0BE-680C789260FD}"/>
                    </a:ext>
                  </a:extLst>
                </p:cNvPr>
                <p:cNvSpPr>
                  <a:spLocks noChangeArrowheads="1"/>
                </p:cNvSpPr>
                <p:nvPr/>
              </p:nvSpPr>
              <p:spPr bwMode="auto">
                <a:xfrm>
                  <a:off x="43" y="46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pcolor[1]</a:t>
                  </a:r>
                </a:p>
                <a:p>
                  <a:pPr algn="ctr"/>
                  <a:endParaRPr lang="en-US" altLang="zh-CN" b="1"/>
                </a:p>
              </p:txBody>
            </p:sp>
            <p:sp>
              <p:nvSpPr>
                <p:cNvPr id="348221" name="Rectangle 61">
                  <a:extLst>
                    <a:ext uri="{FF2B5EF4-FFF2-40B4-BE49-F238E27FC236}">
                      <a16:creationId xmlns:a16="http://schemas.microsoft.com/office/drawing/2014/main" id="{A6EF42C3-B214-44C1-8C6C-E9CE68929784}"/>
                    </a:ext>
                  </a:extLst>
                </p:cNvPr>
                <p:cNvSpPr>
                  <a:spLocks noChangeArrowheads="1"/>
                </p:cNvSpPr>
                <p:nvPr/>
              </p:nvSpPr>
              <p:spPr bwMode="auto">
                <a:xfrm>
                  <a:off x="0" y="46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24" name="Group 64">
                <a:extLst>
                  <a:ext uri="{FF2B5EF4-FFF2-40B4-BE49-F238E27FC236}">
                    <a16:creationId xmlns:a16="http://schemas.microsoft.com/office/drawing/2014/main" id="{B7183A3C-A6CD-4583-BE24-72FD7347645F}"/>
                  </a:ext>
                </a:extLst>
              </p:cNvPr>
              <p:cNvGrpSpPr>
                <a:grpSpLocks/>
              </p:cNvGrpSpPr>
              <p:nvPr/>
            </p:nvGrpSpPr>
            <p:grpSpPr bwMode="auto">
              <a:xfrm>
                <a:off x="555" y="460"/>
                <a:ext cx="268" cy="460"/>
                <a:chOff x="555" y="460"/>
                <a:chExt cx="268" cy="460"/>
              </a:xfrm>
            </p:grpSpPr>
            <p:sp>
              <p:nvSpPr>
                <p:cNvPr id="348173" name="Rectangle 13">
                  <a:extLst>
                    <a:ext uri="{FF2B5EF4-FFF2-40B4-BE49-F238E27FC236}">
                      <a16:creationId xmlns:a16="http://schemas.microsoft.com/office/drawing/2014/main" id="{36FA3646-B8CB-4467-8F46-E4C557F3C1C0}"/>
                    </a:ext>
                  </a:extLst>
                </p:cNvPr>
                <p:cNvSpPr>
                  <a:spLocks noChangeArrowheads="1"/>
                </p:cNvSpPr>
                <p:nvPr/>
              </p:nvSpPr>
              <p:spPr bwMode="auto">
                <a:xfrm>
                  <a:off x="598" y="46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8223" name="Rectangle 63">
                  <a:extLst>
                    <a:ext uri="{FF2B5EF4-FFF2-40B4-BE49-F238E27FC236}">
                      <a16:creationId xmlns:a16="http://schemas.microsoft.com/office/drawing/2014/main" id="{C704907E-6EC2-4807-B85D-DE57763E1C08}"/>
                    </a:ext>
                  </a:extLst>
                </p:cNvPr>
                <p:cNvSpPr>
                  <a:spLocks noChangeArrowheads="1"/>
                </p:cNvSpPr>
                <p:nvPr/>
              </p:nvSpPr>
              <p:spPr bwMode="auto">
                <a:xfrm>
                  <a:off x="555" y="46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26" name="Group 66">
                <a:extLst>
                  <a:ext uri="{FF2B5EF4-FFF2-40B4-BE49-F238E27FC236}">
                    <a16:creationId xmlns:a16="http://schemas.microsoft.com/office/drawing/2014/main" id="{9D757665-2F14-4D07-ACDF-3E0B9056DBAE}"/>
                  </a:ext>
                </a:extLst>
              </p:cNvPr>
              <p:cNvGrpSpPr>
                <a:grpSpLocks/>
              </p:cNvGrpSpPr>
              <p:nvPr/>
            </p:nvGrpSpPr>
            <p:grpSpPr bwMode="auto">
              <a:xfrm>
                <a:off x="823" y="460"/>
                <a:ext cx="253" cy="460"/>
                <a:chOff x="823" y="460"/>
                <a:chExt cx="253" cy="460"/>
              </a:xfrm>
            </p:grpSpPr>
            <p:sp>
              <p:nvSpPr>
                <p:cNvPr id="348174" name="Rectangle 14">
                  <a:extLst>
                    <a:ext uri="{FF2B5EF4-FFF2-40B4-BE49-F238E27FC236}">
                      <a16:creationId xmlns:a16="http://schemas.microsoft.com/office/drawing/2014/main" id="{8271BA40-B490-4362-8980-08FF5FB87034}"/>
                    </a:ext>
                  </a:extLst>
                </p:cNvPr>
                <p:cNvSpPr>
                  <a:spLocks noChangeArrowheads="1"/>
                </p:cNvSpPr>
                <p:nvPr/>
              </p:nvSpPr>
              <p:spPr bwMode="auto">
                <a:xfrm>
                  <a:off x="866"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Y</a:t>
                  </a:r>
                </a:p>
                <a:p>
                  <a:pPr algn="ctr"/>
                  <a:endParaRPr lang="en-US" altLang="zh-CN" b="1"/>
                </a:p>
              </p:txBody>
            </p:sp>
            <p:sp>
              <p:nvSpPr>
                <p:cNvPr id="348225" name="Rectangle 65">
                  <a:extLst>
                    <a:ext uri="{FF2B5EF4-FFF2-40B4-BE49-F238E27FC236}">
                      <a16:creationId xmlns:a16="http://schemas.microsoft.com/office/drawing/2014/main" id="{7073559B-F96E-41C9-9875-111BE2C9DD9C}"/>
                    </a:ext>
                  </a:extLst>
                </p:cNvPr>
                <p:cNvSpPr>
                  <a:spLocks noChangeArrowheads="1"/>
                </p:cNvSpPr>
                <p:nvPr/>
              </p:nvSpPr>
              <p:spPr bwMode="auto">
                <a:xfrm>
                  <a:off x="823"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28" name="Group 68">
                <a:extLst>
                  <a:ext uri="{FF2B5EF4-FFF2-40B4-BE49-F238E27FC236}">
                    <a16:creationId xmlns:a16="http://schemas.microsoft.com/office/drawing/2014/main" id="{7EAF2A33-085E-4622-BA88-F51D816B526F}"/>
                  </a:ext>
                </a:extLst>
              </p:cNvPr>
              <p:cNvGrpSpPr>
                <a:grpSpLocks/>
              </p:cNvGrpSpPr>
              <p:nvPr/>
            </p:nvGrpSpPr>
            <p:grpSpPr bwMode="auto">
              <a:xfrm>
                <a:off x="1076" y="460"/>
                <a:ext cx="253" cy="460"/>
                <a:chOff x="1076" y="460"/>
                <a:chExt cx="253" cy="460"/>
              </a:xfrm>
            </p:grpSpPr>
            <p:sp>
              <p:nvSpPr>
                <p:cNvPr id="348175" name="Rectangle 15">
                  <a:extLst>
                    <a:ext uri="{FF2B5EF4-FFF2-40B4-BE49-F238E27FC236}">
                      <a16:creationId xmlns:a16="http://schemas.microsoft.com/office/drawing/2014/main" id="{43759B8C-521B-41A0-93F0-57C48F3F27B2}"/>
                    </a:ext>
                  </a:extLst>
                </p:cNvPr>
                <p:cNvSpPr>
                  <a:spLocks noChangeArrowheads="1"/>
                </p:cNvSpPr>
                <p:nvPr/>
              </p:nvSpPr>
              <p:spPr bwMode="auto">
                <a:xfrm>
                  <a:off x="1119"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27" name="Rectangle 67">
                  <a:extLst>
                    <a:ext uri="{FF2B5EF4-FFF2-40B4-BE49-F238E27FC236}">
                      <a16:creationId xmlns:a16="http://schemas.microsoft.com/office/drawing/2014/main" id="{A005E329-726B-4A12-871E-5BDEEA04C8A2}"/>
                    </a:ext>
                  </a:extLst>
                </p:cNvPr>
                <p:cNvSpPr>
                  <a:spLocks noChangeArrowheads="1"/>
                </p:cNvSpPr>
                <p:nvPr/>
              </p:nvSpPr>
              <p:spPr bwMode="auto">
                <a:xfrm>
                  <a:off x="1076"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0" name="Group 70">
                <a:extLst>
                  <a:ext uri="{FF2B5EF4-FFF2-40B4-BE49-F238E27FC236}">
                    <a16:creationId xmlns:a16="http://schemas.microsoft.com/office/drawing/2014/main" id="{9AF15503-B3D1-4429-9532-8514C506C843}"/>
                  </a:ext>
                </a:extLst>
              </p:cNvPr>
              <p:cNvGrpSpPr>
                <a:grpSpLocks/>
              </p:cNvGrpSpPr>
              <p:nvPr/>
            </p:nvGrpSpPr>
            <p:grpSpPr bwMode="auto">
              <a:xfrm>
                <a:off x="1329" y="460"/>
                <a:ext cx="253" cy="460"/>
                <a:chOff x="1329" y="460"/>
                <a:chExt cx="253" cy="460"/>
              </a:xfrm>
            </p:grpSpPr>
            <p:sp>
              <p:nvSpPr>
                <p:cNvPr id="348176" name="Rectangle 16">
                  <a:extLst>
                    <a:ext uri="{FF2B5EF4-FFF2-40B4-BE49-F238E27FC236}">
                      <a16:creationId xmlns:a16="http://schemas.microsoft.com/office/drawing/2014/main" id="{994EF82C-64E7-41D2-A0CD-FA3DAFB050B0}"/>
                    </a:ext>
                  </a:extLst>
                </p:cNvPr>
                <p:cNvSpPr>
                  <a:spLocks noChangeArrowheads="1"/>
                </p:cNvSpPr>
                <p:nvPr/>
              </p:nvSpPr>
              <p:spPr bwMode="auto">
                <a:xfrm>
                  <a:off x="1372"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8229" name="Rectangle 69">
                  <a:extLst>
                    <a:ext uri="{FF2B5EF4-FFF2-40B4-BE49-F238E27FC236}">
                      <a16:creationId xmlns:a16="http://schemas.microsoft.com/office/drawing/2014/main" id="{83F14761-7DAE-426A-A970-967B91C12CDF}"/>
                    </a:ext>
                  </a:extLst>
                </p:cNvPr>
                <p:cNvSpPr>
                  <a:spLocks noChangeArrowheads="1"/>
                </p:cNvSpPr>
                <p:nvPr/>
              </p:nvSpPr>
              <p:spPr bwMode="auto">
                <a:xfrm>
                  <a:off x="1329"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2" name="Group 72">
                <a:extLst>
                  <a:ext uri="{FF2B5EF4-FFF2-40B4-BE49-F238E27FC236}">
                    <a16:creationId xmlns:a16="http://schemas.microsoft.com/office/drawing/2014/main" id="{250EF513-F9F7-4BBB-BEC7-6D3B62B90D2A}"/>
                  </a:ext>
                </a:extLst>
              </p:cNvPr>
              <p:cNvGrpSpPr>
                <a:grpSpLocks/>
              </p:cNvGrpSpPr>
              <p:nvPr/>
            </p:nvGrpSpPr>
            <p:grpSpPr bwMode="auto">
              <a:xfrm>
                <a:off x="1582" y="460"/>
                <a:ext cx="253" cy="460"/>
                <a:chOff x="1582" y="460"/>
                <a:chExt cx="253" cy="460"/>
              </a:xfrm>
            </p:grpSpPr>
            <p:sp>
              <p:nvSpPr>
                <p:cNvPr id="348177" name="Rectangle 17">
                  <a:extLst>
                    <a:ext uri="{FF2B5EF4-FFF2-40B4-BE49-F238E27FC236}">
                      <a16:creationId xmlns:a16="http://schemas.microsoft.com/office/drawing/2014/main" id="{C2493E89-4142-40BC-A0A7-628A22DECDA7}"/>
                    </a:ext>
                  </a:extLst>
                </p:cNvPr>
                <p:cNvSpPr>
                  <a:spLocks noChangeArrowheads="1"/>
                </p:cNvSpPr>
                <p:nvPr/>
              </p:nvSpPr>
              <p:spPr bwMode="auto">
                <a:xfrm>
                  <a:off x="1625"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8231" name="Rectangle 71">
                  <a:extLst>
                    <a:ext uri="{FF2B5EF4-FFF2-40B4-BE49-F238E27FC236}">
                      <a16:creationId xmlns:a16="http://schemas.microsoft.com/office/drawing/2014/main" id="{795330E4-B3A5-4FB5-B884-AC0330797260}"/>
                    </a:ext>
                  </a:extLst>
                </p:cNvPr>
                <p:cNvSpPr>
                  <a:spLocks noChangeArrowheads="1"/>
                </p:cNvSpPr>
                <p:nvPr/>
              </p:nvSpPr>
              <p:spPr bwMode="auto">
                <a:xfrm>
                  <a:off x="1582"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4" name="Group 74">
                <a:extLst>
                  <a:ext uri="{FF2B5EF4-FFF2-40B4-BE49-F238E27FC236}">
                    <a16:creationId xmlns:a16="http://schemas.microsoft.com/office/drawing/2014/main" id="{FDF27B07-A9B9-4A30-9007-F98D4E2D3882}"/>
                  </a:ext>
                </a:extLst>
              </p:cNvPr>
              <p:cNvGrpSpPr>
                <a:grpSpLocks/>
              </p:cNvGrpSpPr>
              <p:nvPr/>
            </p:nvGrpSpPr>
            <p:grpSpPr bwMode="auto">
              <a:xfrm>
                <a:off x="1835" y="460"/>
                <a:ext cx="253" cy="460"/>
                <a:chOff x="1835" y="460"/>
                <a:chExt cx="253" cy="460"/>
              </a:xfrm>
            </p:grpSpPr>
            <p:sp>
              <p:nvSpPr>
                <p:cNvPr id="348178" name="Rectangle 18">
                  <a:extLst>
                    <a:ext uri="{FF2B5EF4-FFF2-40B4-BE49-F238E27FC236}">
                      <a16:creationId xmlns:a16="http://schemas.microsoft.com/office/drawing/2014/main" id="{67360849-03C1-4A7F-BCCB-6D4B3F338981}"/>
                    </a:ext>
                  </a:extLst>
                </p:cNvPr>
                <p:cNvSpPr>
                  <a:spLocks noChangeArrowheads="1"/>
                </p:cNvSpPr>
                <p:nvPr/>
              </p:nvSpPr>
              <p:spPr bwMode="auto">
                <a:xfrm>
                  <a:off x="1878"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o</a:t>
                  </a:r>
                </a:p>
                <a:p>
                  <a:pPr algn="ctr"/>
                  <a:endParaRPr lang="en-US" altLang="zh-CN" b="1"/>
                </a:p>
              </p:txBody>
            </p:sp>
            <p:sp>
              <p:nvSpPr>
                <p:cNvPr id="348233" name="Rectangle 73">
                  <a:extLst>
                    <a:ext uri="{FF2B5EF4-FFF2-40B4-BE49-F238E27FC236}">
                      <a16:creationId xmlns:a16="http://schemas.microsoft.com/office/drawing/2014/main" id="{14A1EAA7-5A98-4A83-9939-1D48D1E6837C}"/>
                    </a:ext>
                  </a:extLst>
                </p:cNvPr>
                <p:cNvSpPr>
                  <a:spLocks noChangeArrowheads="1"/>
                </p:cNvSpPr>
                <p:nvPr/>
              </p:nvSpPr>
              <p:spPr bwMode="auto">
                <a:xfrm>
                  <a:off x="1835"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6" name="Group 76">
                <a:extLst>
                  <a:ext uri="{FF2B5EF4-FFF2-40B4-BE49-F238E27FC236}">
                    <a16:creationId xmlns:a16="http://schemas.microsoft.com/office/drawing/2014/main" id="{E46F07F7-29E5-4949-A37F-AEEF7E3E9D1D}"/>
                  </a:ext>
                </a:extLst>
              </p:cNvPr>
              <p:cNvGrpSpPr>
                <a:grpSpLocks/>
              </p:cNvGrpSpPr>
              <p:nvPr/>
            </p:nvGrpSpPr>
            <p:grpSpPr bwMode="auto">
              <a:xfrm>
                <a:off x="2088" y="460"/>
                <a:ext cx="253" cy="460"/>
                <a:chOff x="2088" y="460"/>
                <a:chExt cx="253" cy="460"/>
              </a:xfrm>
            </p:grpSpPr>
            <p:sp>
              <p:nvSpPr>
                <p:cNvPr id="348179" name="Rectangle 19">
                  <a:extLst>
                    <a:ext uri="{FF2B5EF4-FFF2-40B4-BE49-F238E27FC236}">
                      <a16:creationId xmlns:a16="http://schemas.microsoft.com/office/drawing/2014/main" id="{3A35CE6F-51B6-436B-97F9-F280B70ADA2E}"/>
                    </a:ext>
                  </a:extLst>
                </p:cNvPr>
                <p:cNvSpPr>
                  <a:spLocks noChangeArrowheads="1"/>
                </p:cNvSpPr>
                <p:nvPr/>
              </p:nvSpPr>
              <p:spPr bwMode="auto">
                <a:xfrm>
                  <a:off x="2131"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w</a:t>
                  </a:r>
                </a:p>
                <a:p>
                  <a:pPr algn="ctr"/>
                  <a:endParaRPr lang="en-US" altLang="zh-CN" b="1"/>
                </a:p>
              </p:txBody>
            </p:sp>
            <p:sp>
              <p:nvSpPr>
                <p:cNvPr id="348235" name="Rectangle 75">
                  <a:extLst>
                    <a:ext uri="{FF2B5EF4-FFF2-40B4-BE49-F238E27FC236}">
                      <a16:creationId xmlns:a16="http://schemas.microsoft.com/office/drawing/2014/main" id="{FFDE5322-E218-4985-83CA-A43F95D8CEB8}"/>
                    </a:ext>
                  </a:extLst>
                </p:cNvPr>
                <p:cNvSpPr>
                  <a:spLocks noChangeArrowheads="1"/>
                </p:cNvSpPr>
                <p:nvPr/>
              </p:nvSpPr>
              <p:spPr bwMode="auto">
                <a:xfrm>
                  <a:off x="2088"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8" name="Group 78">
                <a:extLst>
                  <a:ext uri="{FF2B5EF4-FFF2-40B4-BE49-F238E27FC236}">
                    <a16:creationId xmlns:a16="http://schemas.microsoft.com/office/drawing/2014/main" id="{6DA1662F-6307-4299-80E3-1776EB35AB0A}"/>
                  </a:ext>
                </a:extLst>
              </p:cNvPr>
              <p:cNvGrpSpPr>
                <a:grpSpLocks/>
              </p:cNvGrpSpPr>
              <p:nvPr/>
            </p:nvGrpSpPr>
            <p:grpSpPr bwMode="auto">
              <a:xfrm>
                <a:off x="2341" y="460"/>
                <a:ext cx="253" cy="460"/>
                <a:chOff x="2341" y="460"/>
                <a:chExt cx="253" cy="460"/>
              </a:xfrm>
            </p:grpSpPr>
            <p:sp>
              <p:nvSpPr>
                <p:cNvPr id="348180" name="Rectangle 20">
                  <a:extLst>
                    <a:ext uri="{FF2B5EF4-FFF2-40B4-BE49-F238E27FC236}">
                      <a16:creationId xmlns:a16="http://schemas.microsoft.com/office/drawing/2014/main" id="{F8AF3354-67FA-4382-94D5-DB8825EA6589}"/>
                    </a:ext>
                  </a:extLst>
                </p:cNvPr>
                <p:cNvSpPr>
                  <a:spLocks noChangeArrowheads="1"/>
                </p:cNvSpPr>
                <p:nvPr/>
              </p:nvSpPr>
              <p:spPr bwMode="auto">
                <a:xfrm>
                  <a:off x="2384"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8237" name="Rectangle 77">
                  <a:extLst>
                    <a:ext uri="{FF2B5EF4-FFF2-40B4-BE49-F238E27FC236}">
                      <a16:creationId xmlns:a16="http://schemas.microsoft.com/office/drawing/2014/main" id="{C0B8A27D-7147-4386-9125-FD956FB9040A}"/>
                    </a:ext>
                  </a:extLst>
                </p:cNvPr>
                <p:cNvSpPr>
                  <a:spLocks noChangeArrowheads="1"/>
                </p:cNvSpPr>
                <p:nvPr/>
              </p:nvSpPr>
              <p:spPr bwMode="auto">
                <a:xfrm>
                  <a:off x="2341"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0" name="Group 80">
                <a:extLst>
                  <a:ext uri="{FF2B5EF4-FFF2-40B4-BE49-F238E27FC236}">
                    <a16:creationId xmlns:a16="http://schemas.microsoft.com/office/drawing/2014/main" id="{B51E2BA8-FD9C-455B-80F0-E54570D99B18}"/>
                  </a:ext>
                </a:extLst>
              </p:cNvPr>
              <p:cNvGrpSpPr>
                <a:grpSpLocks/>
              </p:cNvGrpSpPr>
              <p:nvPr/>
            </p:nvGrpSpPr>
            <p:grpSpPr bwMode="auto">
              <a:xfrm>
                <a:off x="0" y="920"/>
                <a:ext cx="555" cy="460"/>
                <a:chOff x="0" y="920"/>
                <a:chExt cx="555" cy="460"/>
              </a:xfrm>
            </p:grpSpPr>
            <p:sp>
              <p:nvSpPr>
                <p:cNvPr id="348181" name="Rectangle 21">
                  <a:extLst>
                    <a:ext uri="{FF2B5EF4-FFF2-40B4-BE49-F238E27FC236}">
                      <a16:creationId xmlns:a16="http://schemas.microsoft.com/office/drawing/2014/main" id="{28D1F7B6-B0AD-461A-8D43-C14787782D70}"/>
                    </a:ext>
                  </a:extLst>
                </p:cNvPr>
                <p:cNvSpPr>
                  <a:spLocks noChangeArrowheads="1"/>
                </p:cNvSpPr>
                <p:nvPr/>
              </p:nvSpPr>
              <p:spPr bwMode="auto">
                <a:xfrm>
                  <a:off x="43" y="92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pcolor[2]</a:t>
                  </a:r>
                </a:p>
                <a:p>
                  <a:pPr algn="ctr"/>
                  <a:endParaRPr lang="en-US" altLang="zh-CN" b="1"/>
                </a:p>
              </p:txBody>
            </p:sp>
            <p:sp>
              <p:nvSpPr>
                <p:cNvPr id="348239" name="Rectangle 79">
                  <a:extLst>
                    <a:ext uri="{FF2B5EF4-FFF2-40B4-BE49-F238E27FC236}">
                      <a16:creationId xmlns:a16="http://schemas.microsoft.com/office/drawing/2014/main" id="{35E5CAC7-80F9-4ED9-A757-A2B3BF64B2B9}"/>
                    </a:ext>
                  </a:extLst>
                </p:cNvPr>
                <p:cNvSpPr>
                  <a:spLocks noChangeArrowheads="1"/>
                </p:cNvSpPr>
                <p:nvPr/>
              </p:nvSpPr>
              <p:spPr bwMode="auto">
                <a:xfrm>
                  <a:off x="0" y="92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2" name="Group 82">
                <a:extLst>
                  <a:ext uri="{FF2B5EF4-FFF2-40B4-BE49-F238E27FC236}">
                    <a16:creationId xmlns:a16="http://schemas.microsoft.com/office/drawing/2014/main" id="{92D6BC96-DFD8-4A19-9166-A26B1E8480BF}"/>
                  </a:ext>
                </a:extLst>
              </p:cNvPr>
              <p:cNvGrpSpPr>
                <a:grpSpLocks/>
              </p:cNvGrpSpPr>
              <p:nvPr/>
            </p:nvGrpSpPr>
            <p:grpSpPr bwMode="auto">
              <a:xfrm>
                <a:off x="555" y="920"/>
                <a:ext cx="268" cy="460"/>
                <a:chOff x="555" y="920"/>
                <a:chExt cx="268" cy="460"/>
              </a:xfrm>
            </p:grpSpPr>
            <p:sp>
              <p:nvSpPr>
                <p:cNvPr id="348182" name="Rectangle 22">
                  <a:extLst>
                    <a:ext uri="{FF2B5EF4-FFF2-40B4-BE49-F238E27FC236}">
                      <a16:creationId xmlns:a16="http://schemas.microsoft.com/office/drawing/2014/main" id="{1BEF8908-8502-45EA-B712-29F0D8768B15}"/>
                    </a:ext>
                  </a:extLst>
                </p:cNvPr>
                <p:cNvSpPr>
                  <a:spLocks noChangeArrowheads="1"/>
                </p:cNvSpPr>
                <p:nvPr/>
              </p:nvSpPr>
              <p:spPr bwMode="auto">
                <a:xfrm>
                  <a:off x="598" y="92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8241" name="Rectangle 81">
                  <a:extLst>
                    <a:ext uri="{FF2B5EF4-FFF2-40B4-BE49-F238E27FC236}">
                      <a16:creationId xmlns:a16="http://schemas.microsoft.com/office/drawing/2014/main" id="{CE73E657-2540-478B-B99D-15FE6AA44AA1}"/>
                    </a:ext>
                  </a:extLst>
                </p:cNvPr>
                <p:cNvSpPr>
                  <a:spLocks noChangeArrowheads="1"/>
                </p:cNvSpPr>
                <p:nvPr/>
              </p:nvSpPr>
              <p:spPr bwMode="auto">
                <a:xfrm>
                  <a:off x="555" y="92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4" name="Group 84">
                <a:extLst>
                  <a:ext uri="{FF2B5EF4-FFF2-40B4-BE49-F238E27FC236}">
                    <a16:creationId xmlns:a16="http://schemas.microsoft.com/office/drawing/2014/main" id="{1C9F2A69-3E8F-407E-93B7-A2FEA749FC13}"/>
                  </a:ext>
                </a:extLst>
              </p:cNvPr>
              <p:cNvGrpSpPr>
                <a:grpSpLocks/>
              </p:cNvGrpSpPr>
              <p:nvPr/>
            </p:nvGrpSpPr>
            <p:grpSpPr bwMode="auto">
              <a:xfrm>
                <a:off x="823" y="920"/>
                <a:ext cx="253" cy="460"/>
                <a:chOff x="823" y="920"/>
                <a:chExt cx="253" cy="460"/>
              </a:xfrm>
            </p:grpSpPr>
            <p:sp>
              <p:nvSpPr>
                <p:cNvPr id="348183" name="Rectangle 23">
                  <a:extLst>
                    <a:ext uri="{FF2B5EF4-FFF2-40B4-BE49-F238E27FC236}">
                      <a16:creationId xmlns:a16="http://schemas.microsoft.com/office/drawing/2014/main" id="{768DAC8E-A752-4B6B-BD58-1697860A4627}"/>
                    </a:ext>
                  </a:extLst>
                </p:cNvPr>
                <p:cNvSpPr>
                  <a:spLocks noChangeArrowheads="1"/>
                </p:cNvSpPr>
                <p:nvPr/>
              </p:nvSpPr>
              <p:spPr bwMode="auto">
                <a:xfrm>
                  <a:off x="866"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G</a:t>
                  </a:r>
                </a:p>
                <a:p>
                  <a:pPr algn="ctr"/>
                  <a:endParaRPr lang="en-US" altLang="zh-CN" b="1"/>
                </a:p>
              </p:txBody>
            </p:sp>
            <p:sp>
              <p:nvSpPr>
                <p:cNvPr id="348243" name="Rectangle 83">
                  <a:extLst>
                    <a:ext uri="{FF2B5EF4-FFF2-40B4-BE49-F238E27FC236}">
                      <a16:creationId xmlns:a16="http://schemas.microsoft.com/office/drawing/2014/main" id="{DC81A303-DB97-40C6-9AE7-53949A4AFDDC}"/>
                    </a:ext>
                  </a:extLst>
                </p:cNvPr>
                <p:cNvSpPr>
                  <a:spLocks noChangeArrowheads="1"/>
                </p:cNvSpPr>
                <p:nvPr/>
              </p:nvSpPr>
              <p:spPr bwMode="auto">
                <a:xfrm>
                  <a:off x="823"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6" name="Group 86">
                <a:extLst>
                  <a:ext uri="{FF2B5EF4-FFF2-40B4-BE49-F238E27FC236}">
                    <a16:creationId xmlns:a16="http://schemas.microsoft.com/office/drawing/2014/main" id="{796B092C-27A6-4D9D-9D6A-3F765DBD2C4E}"/>
                  </a:ext>
                </a:extLst>
              </p:cNvPr>
              <p:cNvGrpSpPr>
                <a:grpSpLocks/>
              </p:cNvGrpSpPr>
              <p:nvPr/>
            </p:nvGrpSpPr>
            <p:grpSpPr bwMode="auto">
              <a:xfrm>
                <a:off x="1076" y="920"/>
                <a:ext cx="253" cy="460"/>
                <a:chOff x="1076" y="920"/>
                <a:chExt cx="253" cy="460"/>
              </a:xfrm>
            </p:grpSpPr>
            <p:sp>
              <p:nvSpPr>
                <p:cNvPr id="348184" name="Rectangle 24">
                  <a:extLst>
                    <a:ext uri="{FF2B5EF4-FFF2-40B4-BE49-F238E27FC236}">
                      <a16:creationId xmlns:a16="http://schemas.microsoft.com/office/drawing/2014/main" id="{779E306E-1F95-4D1C-BA2A-28411760C3DA}"/>
                    </a:ext>
                  </a:extLst>
                </p:cNvPr>
                <p:cNvSpPr>
                  <a:spLocks noChangeArrowheads="1"/>
                </p:cNvSpPr>
                <p:nvPr/>
              </p:nvSpPr>
              <p:spPr bwMode="auto">
                <a:xfrm>
                  <a:off x="1119"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8245" name="Rectangle 85">
                  <a:extLst>
                    <a:ext uri="{FF2B5EF4-FFF2-40B4-BE49-F238E27FC236}">
                      <a16:creationId xmlns:a16="http://schemas.microsoft.com/office/drawing/2014/main" id="{20AD478F-40AE-4EF6-BC7E-F71AEA38D472}"/>
                    </a:ext>
                  </a:extLst>
                </p:cNvPr>
                <p:cNvSpPr>
                  <a:spLocks noChangeArrowheads="1"/>
                </p:cNvSpPr>
                <p:nvPr/>
              </p:nvSpPr>
              <p:spPr bwMode="auto">
                <a:xfrm>
                  <a:off x="1076"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8" name="Group 88">
                <a:extLst>
                  <a:ext uri="{FF2B5EF4-FFF2-40B4-BE49-F238E27FC236}">
                    <a16:creationId xmlns:a16="http://schemas.microsoft.com/office/drawing/2014/main" id="{A95970D2-E894-4530-AAD6-7661435BD003}"/>
                  </a:ext>
                </a:extLst>
              </p:cNvPr>
              <p:cNvGrpSpPr>
                <a:grpSpLocks/>
              </p:cNvGrpSpPr>
              <p:nvPr/>
            </p:nvGrpSpPr>
            <p:grpSpPr bwMode="auto">
              <a:xfrm>
                <a:off x="1329" y="920"/>
                <a:ext cx="253" cy="460"/>
                <a:chOff x="1329" y="920"/>
                <a:chExt cx="253" cy="460"/>
              </a:xfrm>
            </p:grpSpPr>
            <p:sp>
              <p:nvSpPr>
                <p:cNvPr id="348185" name="Rectangle 25">
                  <a:extLst>
                    <a:ext uri="{FF2B5EF4-FFF2-40B4-BE49-F238E27FC236}">
                      <a16:creationId xmlns:a16="http://schemas.microsoft.com/office/drawing/2014/main" id="{05E27DAC-C164-433B-85CB-7C2701F52D22}"/>
                    </a:ext>
                  </a:extLst>
                </p:cNvPr>
                <p:cNvSpPr>
                  <a:spLocks noChangeArrowheads="1"/>
                </p:cNvSpPr>
                <p:nvPr/>
              </p:nvSpPr>
              <p:spPr bwMode="auto">
                <a:xfrm>
                  <a:off x="1372"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47" name="Rectangle 87">
                  <a:extLst>
                    <a:ext uri="{FF2B5EF4-FFF2-40B4-BE49-F238E27FC236}">
                      <a16:creationId xmlns:a16="http://schemas.microsoft.com/office/drawing/2014/main" id="{F4053BFB-F5A7-423B-83F9-160F1379CA55}"/>
                    </a:ext>
                  </a:extLst>
                </p:cNvPr>
                <p:cNvSpPr>
                  <a:spLocks noChangeArrowheads="1"/>
                </p:cNvSpPr>
                <p:nvPr/>
              </p:nvSpPr>
              <p:spPr bwMode="auto">
                <a:xfrm>
                  <a:off x="1329"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50" name="Group 90">
                <a:extLst>
                  <a:ext uri="{FF2B5EF4-FFF2-40B4-BE49-F238E27FC236}">
                    <a16:creationId xmlns:a16="http://schemas.microsoft.com/office/drawing/2014/main" id="{E54A643E-EEBE-462E-912F-902DF9D01F24}"/>
                  </a:ext>
                </a:extLst>
              </p:cNvPr>
              <p:cNvGrpSpPr>
                <a:grpSpLocks/>
              </p:cNvGrpSpPr>
              <p:nvPr/>
            </p:nvGrpSpPr>
            <p:grpSpPr bwMode="auto">
              <a:xfrm>
                <a:off x="1582" y="920"/>
                <a:ext cx="253" cy="460"/>
                <a:chOff x="1582" y="920"/>
                <a:chExt cx="253" cy="460"/>
              </a:xfrm>
            </p:grpSpPr>
            <p:sp>
              <p:nvSpPr>
                <p:cNvPr id="348186" name="Rectangle 26">
                  <a:extLst>
                    <a:ext uri="{FF2B5EF4-FFF2-40B4-BE49-F238E27FC236}">
                      <a16:creationId xmlns:a16="http://schemas.microsoft.com/office/drawing/2014/main" id="{E7AF9C99-1339-4A0D-A2BC-9FCA632521A9}"/>
                    </a:ext>
                  </a:extLst>
                </p:cNvPr>
                <p:cNvSpPr>
                  <a:spLocks noChangeArrowheads="1"/>
                </p:cNvSpPr>
                <p:nvPr/>
              </p:nvSpPr>
              <p:spPr bwMode="auto">
                <a:xfrm>
                  <a:off x="1625"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49" name="Rectangle 89">
                  <a:extLst>
                    <a:ext uri="{FF2B5EF4-FFF2-40B4-BE49-F238E27FC236}">
                      <a16:creationId xmlns:a16="http://schemas.microsoft.com/office/drawing/2014/main" id="{C95225EE-737A-4EC4-8AA3-60BE720BEB0E}"/>
                    </a:ext>
                  </a:extLst>
                </p:cNvPr>
                <p:cNvSpPr>
                  <a:spLocks noChangeArrowheads="1"/>
                </p:cNvSpPr>
                <p:nvPr/>
              </p:nvSpPr>
              <p:spPr bwMode="auto">
                <a:xfrm>
                  <a:off x="1582"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52" name="Group 92">
                <a:extLst>
                  <a:ext uri="{FF2B5EF4-FFF2-40B4-BE49-F238E27FC236}">
                    <a16:creationId xmlns:a16="http://schemas.microsoft.com/office/drawing/2014/main" id="{D10C3F07-BAE5-458C-BDF1-AE65DEC73B88}"/>
                  </a:ext>
                </a:extLst>
              </p:cNvPr>
              <p:cNvGrpSpPr>
                <a:grpSpLocks/>
              </p:cNvGrpSpPr>
              <p:nvPr/>
            </p:nvGrpSpPr>
            <p:grpSpPr bwMode="auto">
              <a:xfrm>
                <a:off x="1835" y="920"/>
                <a:ext cx="253" cy="460"/>
                <a:chOff x="1835" y="920"/>
                <a:chExt cx="253" cy="460"/>
              </a:xfrm>
            </p:grpSpPr>
            <p:sp>
              <p:nvSpPr>
                <p:cNvPr id="348187" name="Rectangle 27">
                  <a:extLst>
                    <a:ext uri="{FF2B5EF4-FFF2-40B4-BE49-F238E27FC236}">
                      <a16:creationId xmlns:a16="http://schemas.microsoft.com/office/drawing/2014/main" id="{6C15FF3C-B8D5-4D6A-A30C-D3D1F356EC11}"/>
                    </a:ext>
                  </a:extLst>
                </p:cNvPr>
                <p:cNvSpPr>
                  <a:spLocks noChangeArrowheads="1"/>
                </p:cNvSpPr>
                <p:nvPr/>
              </p:nvSpPr>
              <p:spPr bwMode="auto">
                <a:xfrm>
                  <a:off x="1878"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n</a:t>
                  </a:r>
                </a:p>
                <a:p>
                  <a:pPr algn="ctr"/>
                  <a:endParaRPr lang="en-US" altLang="zh-CN" b="1"/>
                </a:p>
              </p:txBody>
            </p:sp>
            <p:sp>
              <p:nvSpPr>
                <p:cNvPr id="348251" name="Rectangle 91">
                  <a:extLst>
                    <a:ext uri="{FF2B5EF4-FFF2-40B4-BE49-F238E27FC236}">
                      <a16:creationId xmlns:a16="http://schemas.microsoft.com/office/drawing/2014/main" id="{BFCD1357-5BC2-4FDF-9FF7-B07D2EB0EE2F}"/>
                    </a:ext>
                  </a:extLst>
                </p:cNvPr>
                <p:cNvSpPr>
                  <a:spLocks noChangeArrowheads="1"/>
                </p:cNvSpPr>
                <p:nvPr/>
              </p:nvSpPr>
              <p:spPr bwMode="auto">
                <a:xfrm>
                  <a:off x="1835"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54" name="Group 94">
                <a:extLst>
                  <a:ext uri="{FF2B5EF4-FFF2-40B4-BE49-F238E27FC236}">
                    <a16:creationId xmlns:a16="http://schemas.microsoft.com/office/drawing/2014/main" id="{582AF5FE-46BE-4839-B0CE-A27570615A1C}"/>
                  </a:ext>
                </a:extLst>
              </p:cNvPr>
              <p:cNvGrpSpPr>
                <a:grpSpLocks/>
              </p:cNvGrpSpPr>
              <p:nvPr/>
            </p:nvGrpSpPr>
            <p:grpSpPr bwMode="auto">
              <a:xfrm>
                <a:off x="2088" y="920"/>
                <a:ext cx="253" cy="460"/>
                <a:chOff x="2088" y="920"/>
                <a:chExt cx="253" cy="460"/>
              </a:xfrm>
            </p:grpSpPr>
            <p:sp>
              <p:nvSpPr>
                <p:cNvPr id="348188" name="Rectangle 28">
                  <a:extLst>
                    <a:ext uri="{FF2B5EF4-FFF2-40B4-BE49-F238E27FC236}">
                      <a16:creationId xmlns:a16="http://schemas.microsoft.com/office/drawing/2014/main" id="{A95A3E2D-903C-4142-B8D8-45106F5F76A5}"/>
                    </a:ext>
                  </a:extLst>
                </p:cNvPr>
                <p:cNvSpPr>
                  <a:spLocks noChangeArrowheads="1"/>
                </p:cNvSpPr>
                <p:nvPr/>
              </p:nvSpPr>
              <p:spPr bwMode="auto">
                <a:xfrm>
                  <a:off x="2131"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8253" name="Rectangle 93">
                  <a:extLst>
                    <a:ext uri="{FF2B5EF4-FFF2-40B4-BE49-F238E27FC236}">
                      <a16:creationId xmlns:a16="http://schemas.microsoft.com/office/drawing/2014/main" id="{FA32A188-34BA-4D41-A944-D2747522B20A}"/>
                    </a:ext>
                  </a:extLst>
                </p:cNvPr>
                <p:cNvSpPr>
                  <a:spLocks noChangeArrowheads="1"/>
                </p:cNvSpPr>
                <p:nvPr/>
              </p:nvSpPr>
              <p:spPr bwMode="auto">
                <a:xfrm>
                  <a:off x="2088"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56" name="Group 96">
                <a:extLst>
                  <a:ext uri="{FF2B5EF4-FFF2-40B4-BE49-F238E27FC236}">
                    <a16:creationId xmlns:a16="http://schemas.microsoft.com/office/drawing/2014/main" id="{E7D9974B-D2A2-43E8-89F2-71EB05282FB6}"/>
                  </a:ext>
                </a:extLst>
              </p:cNvPr>
              <p:cNvGrpSpPr>
                <a:grpSpLocks/>
              </p:cNvGrpSpPr>
              <p:nvPr/>
            </p:nvGrpSpPr>
            <p:grpSpPr bwMode="auto">
              <a:xfrm>
                <a:off x="2341" y="920"/>
                <a:ext cx="253" cy="920"/>
                <a:chOff x="2341" y="920"/>
                <a:chExt cx="253" cy="920"/>
              </a:xfrm>
            </p:grpSpPr>
            <p:sp>
              <p:nvSpPr>
                <p:cNvPr id="348189" name="Rectangle 29">
                  <a:extLst>
                    <a:ext uri="{FF2B5EF4-FFF2-40B4-BE49-F238E27FC236}">
                      <a16:creationId xmlns:a16="http://schemas.microsoft.com/office/drawing/2014/main" id="{5A1BDF20-AD79-468E-A404-704CBA5A83A1}"/>
                    </a:ext>
                  </a:extLst>
                </p:cNvPr>
                <p:cNvSpPr>
                  <a:spLocks noChangeArrowheads="1"/>
                </p:cNvSpPr>
                <p:nvPr/>
              </p:nvSpPr>
              <p:spPr bwMode="auto">
                <a:xfrm>
                  <a:off x="2384" y="920"/>
                  <a:ext cx="167" cy="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8255" name="Rectangle 95">
                  <a:extLst>
                    <a:ext uri="{FF2B5EF4-FFF2-40B4-BE49-F238E27FC236}">
                      <a16:creationId xmlns:a16="http://schemas.microsoft.com/office/drawing/2014/main" id="{FCED6C17-AD1B-4066-8305-1112CDDF5ACA}"/>
                    </a:ext>
                  </a:extLst>
                </p:cNvPr>
                <p:cNvSpPr>
                  <a:spLocks noChangeArrowheads="1"/>
                </p:cNvSpPr>
                <p:nvPr/>
              </p:nvSpPr>
              <p:spPr bwMode="auto">
                <a:xfrm>
                  <a:off x="2341" y="920"/>
                  <a:ext cx="253" cy="9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58" name="Group 98">
                <a:extLst>
                  <a:ext uri="{FF2B5EF4-FFF2-40B4-BE49-F238E27FC236}">
                    <a16:creationId xmlns:a16="http://schemas.microsoft.com/office/drawing/2014/main" id="{89235120-824A-4B85-9651-6E2CEBB17A82}"/>
                  </a:ext>
                </a:extLst>
              </p:cNvPr>
              <p:cNvGrpSpPr>
                <a:grpSpLocks/>
              </p:cNvGrpSpPr>
              <p:nvPr/>
            </p:nvGrpSpPr>
            <p:grpSpPr bwMode="auto">
              <a:xfrm>
                <a:off x="0" y="1380"/>
                <a:ext cx="555" cy="460"/>
                <a:chOff x="0" y="1380"/>
                <a:chExt cx="555" cy="460"/>
              </a:xfrm>
            </p:grpSpPr>
            <p:sp>
              <p:nvSpPr>
                <p:cNvPr id="348190" name="Rectangle 30">
                  <a:extLst>
                    <a:ext uri="{FF2B5EF4-FFF2-40B4-BE49-F238E27FC236}">
                      <a16:creationId xmlns:a16="http://schemas.microsoft.com/office/drawing/2014/main" id="{661749BB-1D19-4029-8286-CD30B74B686E}"/>
                    </a:ext>
                  </a:extLst>
                </p:cNvPr>
                <p:cNvSpPr>
                  <a:spLocks noChangeArrowheads="1"/>
                </p:cNvSpPr>
                <p:nvPr/>
              </p:nvSpPr>
              <p:spPr bwMode="auto">
                <a:xfrm>
                  <a:off x="43" y="138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pcolor[3]</a:t>
                  </a:r>
                </a:p>
                <a:p>
                  <a:pPr algn="ctr"/>
                  <a:endParaRPr lang="en-US" altLang="zh-CN" b="1"/>
                </a:p>
              </p:txBody>
            </p:sp>
            <p:sp>
              <p:nvSpPr>
                <p:cNvPr id="348257" name="Rectangle 97">
                  <a:extLst>
                    <a:ext uri="{FF2B5EF4-FFF2-40B4-BE49-F238E27FC236}">
                      <a16:creationId xmlns:a16="http://schemas.microsoft.com/office/drawing/2014/main" id="{C03B8360-4D16-45C3-9E4B-3570A7E6A14C}"/>
                    </a:ext>
                  </a:extLst>
                </p:cNvPr>
                <p:cNvSpPr>
                  <a:spLocks noChangeArrowheads="1"/>
                </p:cNvSpPr>
                <p:nvPr/>
              </p:nvSpPr>
              <p:spPr bwMode="auto">
                <a:xfrm>
                  <a:off x="0" y="138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60" name="Group 100">
                <a:extLst>
                  <a:ext uri="{FF2B5EF4-FFF2-40B4-BE49-F238E27FC236}">
                    <a16:creationId xmlns:a16="http://schemas.microsoft.com/office/drawing/2014/main" id="{75C4E993-BCC5-4E88-A391-6BF635719089}"/>
                  </a:ext>
                </a:extLst>
              </p:cNvPr>
              <p:cNvGrpSpPr>
                <a:grpSpLocks/>
              </p:cNvGrpSpPr>
              <p:nvPr/>
            </p:nvGrpSpPr>
            <p:grpSpPr bwMode="auto">
              <a:xfrm>
                <a:off x="555" y="1380"/>
                <a:ext cx="268" cy="460"/>
                <a:chOff x="555" y="1380"/>
                <a:chExt cx="268" cy="460"/>
              </a:xfrm>
            </p:grpSpPr>
            <p:sp>
              <p:nvSpPr>
                <p:cNvPr id="348191" name="Rectangle 31">
                  <a:extLst>
                    <a:ext uri="{FF2B5EF4-FFF2-40B4-BE49-F238E27FC236}">
                      <a16:creationId xmlns:a16="http://schemas.microsoft.com/office/drawing/2014/main" id="{08B47910-7CD7-4679-8256-33284331E58D}"/>
                    </a:ext>
                  </a:extLst>
                </p:cNvPr>
                <p:cNvSpPr>
                  <a:spLocks noChangeArrowheads="1"/>
                </p:cNvSpPr>
                <p:nvPr/>
              </p:nvSpPr>
              <p:spPr bwMode="auto">
                <a:xfrm>
                  <a:off x="598" y="138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8259" name="Rectangle 99">
                  <a:extLst>
                    <a:ext uri="{FF2B5EF4-FFF2-40B4-BE49-F238E27FC236}">
                      <a16:creationId xmlns:a16="http://schemas.microsoft.com/office/drawing/2014/main" id="{A7A95F84-4C78-45A2-BC9C-227637669767}"/>
                    </a:ext>
                  </a:extLst>
                </p:cNvPr>
                <p:cNvSpPr>
                  <a:spLocks noChangeArrowheads="1"/>
                </p:cNvSpPr>
                <p:nvPr/>
              </p:nvSpPr>
              <p:spPr bwMode="auto">
                <a:xfrm>
                  <a:off x="555" y="138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62" name="Group 102">
                <a:extLst>
                  <a:ext uri="{FF2B5EF4-FFF2-40B4-BE49-F238E27FC236}">
                    <a16:creationId xmlns:a16="http://schemas.microsoft.com/office/drawing/2014/main" id="{EDF93F56-AC6A-4761-A943-86E2D39A0350}"/>
                  </a:ext>
                </a:extLst>
              </p:cNvPr>
              <p:cNvGrpSpPr>
                <a:grpSpLocks/>
              </p:cNvGrpSpPr>
              <p:nvPr/>
            </p:nvGrpSpPr>
            <p:grpSpPr bwMode="auto">
              <a:xfrm>
                <a:off x="823" y="1380"/>
                <a:ext cx="253" cy="460"/>
                <a:chOff x="823" y="1380"/>
                <a:chExt cx="253" cy="460"/>
              </a:xfrm>
            </p:grpSpPr>
            <p:sp>
              <p:nvSpPr>
                <p:cNvPr id="348192" name="Rectangle 32">
                  <a:extLst>
                    <a:ext uri="{FF2B5EF4-FFF2-40B4-BE49-F238E27FC236}">
                      <a16:creationId xmlns:a16="http://schemas.microsoft.com/office/drawing/2014/main" id="{A05B409E-BDBC-411B-A95F-B5C66E938733}"/>
                    </a:ext>
                  </a:extLst>
                </p:cNvPr>
                <p:cNvSpPr>
                  <a:spLocks noChangeArrowheads="1"/>
                </p:cNvSpPr>
                <p:nvPr/>
              </p:nvSpPr>
              <p:spPr bwMode="auto">
                <a:xfrm>
                  <a:off x="866"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B</a:t>
                  </a:r>
                </a:p>
                <a:p>
                  <a:pPr algn="ctr"/>
                  <a:endParaRPr lang="en-US" altLang="zh-CN" b="1"/>
                </a:p>
              </p:txBody>
            </p:sp>
            <p:sp>
              <p:nvSpPr>
                <p:cNvPr id="348261" name="Rectangle 101">
                  <a:extLst>
                    <a:ext uri="{FF2B5EF4-FFF2-40B4-BE49-F238E27FC236}">
                      <a16:creationId xmlns:a16="http://schemas.microsoft.com/office/drawing/2014/main" id="{922859DF-343E-4062-A63F-51AA4176330C}"/>
                    </a:ext>
                  </a:extLst>
                </p:cNvPr>
                <p:cNvSpPr>
                  <a:spLocks noChangeArrowheads="1"/>
                </p:cNvSpPr>
                <p:nvPr/>
              </p:nvSpPr>
              <p:spPr bwMode="auto">
                <a:xfrm>
                  <a:off x="823"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64" name="Group 104">
                <a:extLst>
                  <a:ext uri="{FF2B5EF4-FFF2-40B4-BE49-F238E27FC236}">
                    <a16:creationId xmlns:a16="http://schemas.microsoft.com/office/drawing/2014/main" id="{3D1CD9C2-D410-4EF9-94E4-92CDD0F2B4CC}"/>
                  </a:ext>
                </a:extLst>
              </p:cNvPr>
              <p:cNvGrpSpPr>
                <a:grpSpLocks/>
              </p:cNvGrpSpPr>
              <p:nvPr/>
            </p:nvGrpSpPr>
            <p:grpSpPr bwMode="auto">
              <a:xfrm>
                <a:off x="1076" y="1380"/>
                <a:ext cx="253" cy="460"/>
                <a:chOff x="1076" y="1380"/>
                <a:chExt cx="253" cy="460"/>
              </a:xfrm>
            </p:grpSpPr>
            <p:sp>
              <p:nvSpPr>
                <p:cNvPr id="348193" name="Rectangle 33">
                  <a:extLst>
                    <a:ext uri="{FF2B5EF4-FFF2-40B4-BE49-F238E27FC236}">
                      <a16:creationId xmlns:a16="http://schemas.microsoft.com/office/drawing/2014/main" id="{B7C858AD-92F4-4FAB-9942-677FB80829D2}"/>
                    </a:ext>
                  </a:extLst>
                </p:cNvPr>
                <p:cNvSpPr>
                  <a:spLocks noChangeArrowheads="1"/>
                </p:cNvSpPr>
                <p:nvPr/>
              </p:nvSpPr>
              <p:spPr bwMode="auto">
                <a:xfrm>
                  <a:off x="1119"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8263" name="Rectangle 103">
                  <a:extLst>
                    <a:ext uri="{FF2B5EF4-FFF2-40B4-BE49-F238E27FC236}">
                      <a16:creationId xmlns:a16="http://schemas.microsoft.com/office/drawing/2014/main" id="{607B975D-BB34-410B-A7FF-17E5DFBC8BB6}"/>
                    </a:ext>
                  </a:extLst>
                </p:cNvPr>
                <p:cNvSpPr>
                  <a:spLocks noChangeArrowheads="1"/>
                </p:cNvSpPr>
                <p:nvPr/>
              </p:nvSpPr>
              <p:spPr bwMode="auto">
                <a:xfrm>
                  <a:off x="1076"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66" name="Group 106">
                <a:extLst>
                  <a:ext uri="{FF2B5EF4-FFF2-40B4-BE49-F238E27FC236}">
                    <a16:creationId xmlns:a16="http://schemas.microsoft.com/office/drawing/2014/main" id="{F92D1622-D61A-4A0D-BDA3-2FB26D74BADF}"/>
                  </a:ext>
                </a:extLst>
              </p:cNvPr>
              <p:cNvGrpSpPr>
                <a:grpSpLocks/>
              </p:cNvGrpSpPr>
              <p:nvPr/>
            </p:nvGrpSpPr>
            <p:grpSpPr bwMode="auto">
              <a:xfrm>
                <a:off x="1329" y="1380"/>
                <a:ext cx="253" cy="460"/>
                <a:chOff x="1329" y="1380"/>
                <a:chExt cx="253" cy="460"/>
              </a:xfrm>
            </p:grpSpPr>
            <p:sp>
              <p:nvSpPr>
                <p:cNvPr id="348194" name="Rectangle 34">
                  <a:extLst>
                    <a:ext uri="{FF2B5EF4-FFF2-40B4-BE49-F238E27FC236}">
                      <a16:creationId xmlns:a16="http://schemas.microsoft.com/office/drawing/2014/main" id="{1C38B5C0-A3CE-4B1B-8DEA-7E74F9B88289}"/>
                    </a:ext>
                  </a:extLst>
                </p:cNvPr>
                <p:cNvSpPr>
                  <a:spLocks noChangeArrowheads="1"/>
                </p:cNvSpPr>
                <p:nvPr/>
              </p:nvSpPr>
              <p:spPr bwMode="auto">
                <a:xfrm>
                  <a:off x="1372"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u</a:t>
                  </a:r>
                </a:p>
                <a:p>
                  <a:pPr algn="ctr"/>
                  <a:endParaRPr lang="en-US" altLang="zh-CN" b="1"/>
                </a:p>
              </p:txBody>
            </p:sp>
            <p:sp>
              <p:nvSpPr>
                <p:cNvPr id="348265" name="Rectangle 105">
                  <a:extLst>
                    <a:ext uri="{FF2B5EF4-FFF2-40B4-BE49-F238E27FC236}">
                      <a16:creationId xmlns:a16="http://schemas.microsoft.com/office/drawing/2014/main" id="{E33E4D9F-D529-4EAA-83CC-9472A90AF066}"/>
                    </a:ext>
                  </a:extLst>
                </p:cNvPr>
                <p:cNvSpPr>
                  <a:spLocks noChangeArrowheads="1"/>
                </p:cNvSpPr>
                <p:nvPr/>
              </p:nvSpPr>
              <p:spPr bwMode="auto">
                <a:xfrm>
                  <a:off x="1329"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68" name="Group 108">
                <a:extLst>
                  <a:ext uri="{FF2B5EF4-FFF2-40B4-BE49-F238E27FC236}">
                    <a16:creationId xmlns:a16="http://schemas.microsoft.com/office/drawing/2014/main" id="{AAA05745-1F24-4A9F-9F2C-AED431835FCE}"/>
                  </a:ext>
                </a:extLst>
              </p:cNvPr>
              <p:cNvGrpSpPr>
                <a:grpSpLocks/>
              </p:cNvGrpSpPr>
              <p:nvPr/>
            </p:nvGrpSpPr>
            <p:grpSpPr bwMode="auto">
              <a:xfrm>
                <a:off x="1582" y="1380"/>
                <a:ext cx="253" cy="460"/>
                <a:chOff x="1582" y="1380"/>
                <a:chExt cx="253" cy="460"/>
              </a:xfrm>
            </p:grpSpPr>
            <p:sp>
              <p:nvSpPr>
                <p:cNvPr id="348195" name="Rectangle 35">
                  <a:extLst>
                    <a:ext uri="{FF2B5EF4-FFF2-40B4-BE49-F238E27FC236}">
                      <a16:creationId xmlns:a16="http://schemas.microsoft.com/office/drawing/2014/main" id="{47A3D086-B549-4C9D-8F77-AAEB0ED53B88}"/>
                    </a:ext>
                  </a:extLst>
                </p:cNvPr>
                <p:cNvSpPr>
                  <a:spLocks noChangeArrowheads="1"/>
                </p:cNvSpPr>
                <p:nvPr/>
              </p:nvSpPr>
              <p:spPr bwMode="auto">
                <a:xfrm>
                  <a:off x="1625"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67" name="Rectangle 107">
                  <a:extLst>
                    <a:ext uri="{FF2B5EF4-FFF2-40B4-BE49-F238E27FC236}">
                      <a16:creationId xmlns:a16="http://schemas.microsoft.com/office/drawing/2014/main" id="{015B6100-E94A-4538-A071-3FFA9D31D5AA}"/>
                    </a:ext>
                  </a:extLst>
                </p:cNvPr>
                <p:cNvSpPr>
                  <a:spLocks noChangeArrowheads="1"/>
                </p:cNvSpPr>
                <p:nvPr/>
              </p:nvSpPr>
              <p:spPr bwMode="auto">
                <a:xfrm>
                  <a:off x="1582"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70" name="Group 110">
                <a:extLst>
                  <a:ext uri="{FF2B5EF4-FFF2-40B4-BE49-F238E27FC236}">
                    <a16:creationId xmlns:a16="http://schemas.microsoft.com/office/drawing/2014/main" id="{B43916C6-3E99-4FAF-907B-0EC27B4291BD}"/>
                  </a:ext>
                </a:extLst>
              </p:cNvPr>
              <p:cNvGrpSpPr>
                <a:grpSpLocks/>
              </p:cNvGrpSpPr>
              <p:nvPr/>
            </p:nvGrpSpPr>
            <p:grpSpPr bwMode="auto">
              <a:xfrm>
                <a:off x="1835" y="1380"/>
                <a:ext cx="253" cy="460"/>
                <a:chOff x="1835" y="1380"/>
                <a:chExt cx="253" cy="460"/>
              </a:xfrm>
            </p:grpSpPr>
            <p:sp>
              <p:nvSpPr>
                <p:cNvPr id="348196" name="Rectangle 36">
                  <a:extLst>
                    <a:ext uri="{FF2B5EF4-FFF2-40B4-BE49-F238E27FC236}">
                      <a16:creationId xmlns:a16="http://schemas.microsoft.com/office/drawing/2014/main" id="{68A34B48-A8FE-4B13-B769-C6C923F6C577}"/>
                    </a:ext>
                  </a:extLst>
                </p:cNvPr>
                <p:cNvSpPr>
                  <a:spLocks noChangeArrowheads="1"/>
                </p:cNvSpPr>
                <p:nvPr/>
              </p:nvSpPr>
              <p:spPr bwMode="auto">
                <a:xfrm>
                  <a:off x="1878"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8269" name="Rectangle 109">
                  <a:extLst>
                    <a:ext uri="{FF2B5EF4-FFF2-40B4-BE49-F238E27FC236}">
                      <a16:creationId xmlns:a16="http://schemas.microsoft.com/office/drawing/2014/main" id="{8EE42F86-8046-4336-B50E-9269372C7148}"/>
                    </a:ext>
                  </a:extLst>
                </p:cNvPr>
                <p:cNvSpPr>
                  <a:spLocks noChangeArrowheads="1"/>
                </p:cNvSpPr>
                <p:nvPr/>
              </p:nvSpPr>
              <p:spPr bwMode="auto">
                <a:xfrm>
                  <a:off x="1835"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72" name="Group 112">
                <a:extLst>
                  <a:ext uri="{FF2B5EF4-FFF2-40B4-BE49-F238E27FC236}">
                    <a16:creationId xmlns:a16="http://schemas.microsoft.com/office/drawing/2014/main" id="{BA5A6390-C437-446B-88EB-4DCFD96521D3}"/>
                  </a:ext>
                </a:extLst>
              </p:cNvPr>
              <p:cNvGrpSpPr>
                <a:grpSpLocks/>
              </p:cNvGrpSpPr>
              <p:nvPr/>
            </p:nvGrpSpPr>
            <p:grpSpPr bwMode="auto">
              <a:xfrm>
                <a:off x="2088" y="1380"/>
                <a:ext cx="253" cy="460"/>
                <a:chOff x="2088" y="1380"/>
                <a:chExt cx="253" cy="460"/>
              </a:xfrm>
            </p:grpSpPr>
            <p:sp>
              <p:nvSpPr>
                <p:cNvPr id="348197" name="Rectangle 37">
                  <a:extLst>
                    <a:ext uri="{FF2B5EF4-FFF2-40B4-BE49-F238E27FC236}">
                      <a16:creationId xmlns:a16="http://schemas.microsoft.com/office/drawing/2014/main" id="{483A1C81-FEBE-4D6F-A922-B99FBB3C97BA}"/>
                    </a:ext>
                  </a:extLst>
                </p:cNvPr>
                <p:cNvSpPr>
                  <a:spLocks noChangeArrowheads="1"/>
                </p:cNvSpPr>
                <p:nvPr/>
              </p:nvSpPr>
              <p:spPr bwMode="auto">
                <a:xfrm>
                  <a:off x="2131"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8271" name="Rectangle 111">
                  <a:extLst>
                    <a:ext uri="{FF2B5EF4-FFF2-40B4-BE49-F238E27FC236}">
                      <a16:creationId xmlns:a16="http://schemas.microsoft.com/office/drawing/2014/main" id="{AAD28935-172F-45CF-8B51-53A359360EBB}"/>
                    </a:ext>
                  </a:extLst>
                </p:cNvPr>
                <p:cNvSpPr>
                  <a:spLocks noChangeArrowheads="1"/>
                </p:cNvSpPr>
                <p:nvPr/>
              </p:nvSpPr>
              <p:spPr bwMode="auto">
                <a:xfrm>
                  <a:off x="2088"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74" name="Group 114">
                <a:extLst>
                  <a:ext uri="{FF2B5EF4-FFF2-40B4-BE49-F238E27FC236}">
                    <a16:creationId xmlns:a16="http://schemas.microsoft.com/office/drawing/2014/main" id="{D42CC87D-154A-4DA2-A18F-03F4FD1470A9}"/>
                  </a:ext>
                </a:extLst>
              </p:cNvPr>
              <p:cNvGrpSpPr>
                <a:grpSpLocks/>
              </p:cNvGrpSpPr>
              <p:nvPr/>
            </p:nvGrpSpPr>
            <p:grpSpPr bwMode="auto">
              <a:xfrm>
                <a:off x="0" y="1840"/>
                <a:ext cx="555" cy="460"/>
                <a:chOff x="0" y="1840"/>
                <a:chExt cx="555" cy="460"/>
              </a:xfrm>
            </p:grpSpPr>
            <p:sp>
              <p:nvSpPr>
                <p:cNvPr id="348198" name="Rectangle 38">
                  <a:extLst>
                    <a:ext uri="{FF2B5EF4-FFF2-40B4-BE49-F238E27FC236}">
                      <a16:creationId xmlns:a16="http://schemas.microsoft.com/office/drawing/2014/main" id="{F51619F5-EB1C-40DE-83E0-5AF9F08C4275}"/>
                    </a:ext>
                  </a:extLst>
                </p:cNvPr>
                <p:cNvSpPr>
                  <a:spLocks noChangeArrowheads="1"/>
                </p:cNvSpPr>
                <p:nvPr/>
              </p:nvSpPr>
              <p:spPr bwMode="auto">
                <a:xfrm>
                  <a:off x="43" y="184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pcolor[4]</a:t>
                  </a:r>
                </a:p>
                <a:p>
                  <a:pPr algn="ctr"/>
                  <a:endParaRPr lang="en-US" altLang="zh-CN" b="1"/>
                </a:p>
              </p:txBody>
            </p:sp>
            <p:sp>
              <p:nvSpPr>
                <p:cNvPr id="348273" name="Rectangle 113">
                  <a:extLst>
                    <a:ext uri="{FF2B5EF4-FFF2-40B4-BE49-F238E27FC236}">
                      <a16:creationId xmlns:a16="http://schemas.microsoft.com/office/drawing/2014/main" id="{4DA4925C-860B-4AC9-8F97-ED0111F7A0ED}"/>
                    </a:ext>
                  </a:extLst>
                </p:cNvPr>
                <p:cNvSpPr>
                  <a:spLocks noChangeArrowheads="1"/>
                </p:cNvSpPr>
                <p:nvPr/>
              </p:nvSpPr>
              <p:spPr bwMode="auto">
                <a:xfrm>
                  <a:off x="0" y="184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76" name="Group 116">
                <a:extLst>
                  <a:ext uri="{FF2B5EF4-FFF2-40B4-BE49-F238E27FC236}">
                    <a16:creationId xmlns:a16="http://schemas.microsoft.com/office/drawing/2014/main" id="{F2622A97-9E8A-4BCE-A702-8AAABF9210D5}"/>
                  </a:ext>
                </a:extLst>
              </p:cNvPr>
              <p:cNvGrpSpPr>
                <a:grpSpLocks/>
              </p:cNvGrpSpPr>
              <p:nvPr/>
            </p:nvGrpSpPr>
            <p:grpSpPr bwMode="auto">
              <a:xfrm>
                <a:off x="555" y="1840"/>
                <a:ext cx="268" cy="460"/>
                <a:chOff x="555" y="1840"/>
                <a:chExt cx="268" cy="460"/>
              </a:xfrm>
            </p:grpSpPr>
            <p:sp>
              <p:nvSpPr>
                <p:cNvPr id="348199" name="Rectangle 39">
                  <a:extLst>
                    <a:ext uri="{FF2B5EF4-FFF2-40B4-BE49-F238E27FC236}">
                      <a16:creationId xmlns:a16="http://schemas.microsoft.com/office/drawing/2014/main" id="{B7C2D53C-60EA-41D7-B35D-158F7E6B9042}"/>
                    </a:ext>
                  </a:extLst>
                </p:cNvPr>
                <p:cNvSpPr>
                  <a:spLocks noChangeArrowheads="1"/>
                </p:cNvSpPr>
                <p:nvPr/>
              </p:nvSpPr>
              <p:spPr bwMode="auto">
                <a:xfrm>
                  <a:off x="598" y="184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8275" name="Rectangle 115">
                  <a:extLst>
                    <a:ext uri="{FF2B5EF4-FFF2-40B4-BE49-F238E27FC236}">
                      <a16:creationId xmlns:a16="http://schemas.microsoft.com/office/drawing/2014/main" id="{B95E7156-B2B8-4F25-9D50-2E0D1214418E}"/>
                    </a:ext>
                  </a:extLst>
                </p:cNvPr>
                <p:cNvSpPr>
                  <a:spLocks noChangeArrowheads="1"/>
                </p:cNvSpPr>
                <p:nvPr/>
              </p:nvSpPr>
              <p:spPr bwMode="auto">
                <a:xfrm>
                  <a:off x="555" y="184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78" name="Group 118">
                <a:extLst>
                  <a:ext uri="{FF2B5EF4-FFF2-40B4-BE49-F238E27FC236}">
                    <a16:creationId xmlns:a16="http://schemas.microsoft.com/office/drawing/2014/main" id="{22D6C5D4-C734-430B-8F3A-7D9EA859F6A4}"/>
                  </a:ext>
                </a:extLst>
              </p:cNvPr>
              <p:cNvGrpSpPr>
                <a:grpSpLocks/>
              </p:cNvGrpSpPr>
              <p:nvPr/>
            </p:nvGrpSpPr>
            <p:grpSpPr bwMode="auto">
              <a:xfrm>
                <a:off x="823" y="1840"/>
                <a:ext cx="253" cy="460"/>
                <a:chOff x="823" y="1840"/>
                <a:chExt cx="253" cy="460"/>
              </a:xfrm>
            </p:grpSpPr>
            <p:sp>
              <p:nvSpPr>
                <p:cNvPr id="348200" name="Rectangle 40">
                  <a:extLst>
                    <a:ext uri="{FF2B5EF4-FFF2-40B4-BE49-F238E27FC236}">
                      <a16:creationId xmlns:a16="http://schemas.microsoft.com/office/drawing/2014/main" id="{577EA0DD-E406-4C4B-9E7D-4EAC7CC2713B}"/>
                    </a:ext>
                  </a:extLst>
                </p:cNvPr>
                <p:cNvSpPr>
                  <a:spLocks noChangeArrowheads="1"/>
                </p:cNvSpPr>
                <p:nvPr/>
              </p:nvSpPr>
              <p:spPr bwMode="auto">
                <a:xfrm>
                  <a:off x="866"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O</a:t>
                  </a:r>
                </a:p>
                <a:p>
                  <a:pPr algn="ctr"/>
                  <a:endParaRPr lang="en-US" altLang="zh-CN" b="1"/>
                </a:p>
              </p:txBody>
            </p:sp>
            <p:sp>
              <p:nvSpPr>
                <p:cNvPr id="348277" name="Rectangle 117">
                  <a:extLst>
                    <a:ext uri="{FF2B5EF4-FFF2-40B4-BE49-F238E27FC236}">
                      <a16:creationId xmlns:a16="http://schemas.microsoft.com/office/drawing/2014/main" id="{64BC7E65-67F3-4112-B14A-859582FFBD76}"/>
                    </a:ext>
                  </a:extLst>
                </p:cNvPr>
                <p:cNvSpPr>
                  <a:spLocks noChangeArrowheads="1"/>
                </p:cNvSpPr>
                <p:nvPr/>
              </p:nvSpPr>
              <p:spPr bwMode="auto">
                <a:xfrm>
                  <a:off x="823"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0" name="Group 120">
                <a:extLst>
                  <a:ext uri="{FF2B5EF4-FFF2-40B4-BE49-F238E27FC236}">
                    <a16:creationId xmlns:a16="http://schemas.microsoft.com/office/drawing/2014/main" id="{B7422669-5077-409F-9C57-106C05EE5AB5}"/>
                  </a:ext>
                </a:extLst>
              </p:cNvPr>
              <p:cNvGrpSpPr>
                <a:grpSpLocks/>
              </p:cNvGrpSpPr>
              <p:nvPr/>
            </p:nvGrpSpPr>
            <p:grpSpPr bwMode="auto">
              <a:xfrm>
                <a:off x="1076" y="1840"/>
                <a:ext cx="253" cy="460"/>
                <a:chOff x="1076" y="1840"/>
                <a:chExt cx="253" cy="460"/>
              </a:xfrm>
            </p:grpSpPr>
            <p:sp>
              <p:nvSpPr>
                <p:cNvPr id="348201" name="Rectangle 41">
                  <a:extLst>
                    <a:ext uri="{FF2B5EF4-FFF2-40B4-BE49-F238E27FC236}">
                      <a16:creationId xmlns:a16="http://schemas.microsoft.com/office/drawing/2014/main" id="{04F0E78F-864C-4D23-AEBB-BDFF06652988}"/>
                    </a:ext>
                  </a:extLst>
                </p:cNvPr>
                <p:cNvSpPr>
                  <a:spLocks noChangeArrowheads="1"/>
                </p:cNvSpPr>
                <p:nvPr/>
              </p:nvSpPr>
              <p:spPr bwMode="auto">
                <a:xfrm>
                  <a:off x="1119"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8279" name="Rectangle 119">
                  <a:extLst>
                    <a:ext uri="{FF2B5EF4-FFF2-40B4-BE49-F238E27FC236}">
                      <a16:creationId xmlns:a16="http://schemas.microsoft.com/office/drawing/2014/main" id="{18B6C3F8-8F16-40EE-B98D-1B4B04A18432}"/>
                    </a:ext>
                  </a:extLst>
                </p:cNvPr>
                <p:cNvSpPr>
                  <a:spLocks noChangeArrowheads="1"/>
                </p:cNvSpPr>
                <p:nvPr/>
              </p:nvSpPr>
              <p:spPr bwMode="auto">
                <a:xfrm>
                  <a:off x="1076"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2" name="Group 122">
                <a:extLst>
                  <a:ext uri="{FF2B5EF4-FFF2-40B4-BE49-F238E27FC236}">
                    <a16:creationId xmlns:a16="http://schemas.microsoft.com/office/drawing/2014/main" id="{B01DAAC3-D5A5-4987-A29B-FF94E4B6B151}"/>
                  </a:ext>
                </a:extLst>
              </p:cNvPr>
              <p:cNvGrpSpPr>
                <a:grpSpLocks/>
              </p:cNvGrpSpPr>
              <p:nvPr/>
            </p:nvGrpSpPr>
            <p:grpSpPr bwMode="auto">
              <a:xfrm>
                <a:off x="1329" y="1840"/>
                <a:ext cx="253" cy="460"/>
                <a:chOff x="1329" y="1840"/>
                <a:chExt cx="253" cy="460"/>
              </a:xfrm>
            </p:grpSpPr>
            <p:sp>
              <p:nvSpPr>
                <p:cNvPr id="348202" name="Rectangle 42">
                  <a:extLst>
                    <a:ext uri="{FF2B5EF4-FFF2-40B4-BE49-F238E27FC236}">
                      <a16:creationId xmlns:a16="http://schemas.microsoft.com/office/drawing/2014/main" id="{4530D8EA-78C5-4B58-BDB8-252E5297C4A5}"/>
                    </a:ext>
                  </a:extLst>
                </p:cNvPr>
                <p:cNvSpPr>
                  <a:spLocks noChangeArrowheads="1"/>
                </p:cNvSpPr>
                <p:nvPr/>
              </p:nvSpPr>
              <p:spPr bwMode="auto">
                <a:xfrm>
                  <a:off x="1372"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latin typeface="Arial Unicode MS" pitchFamily="34" charset="-122"/>
                    </a:rPr>
                    <a:t>a</a:t>
                  </a:r>
                  <a:endParaRPr lang="en-US" altLang="zh-CN" b="1">
                    <a:latin typeface="Arial Unicode MS" pitchFamily="34" charset="-122"/>
                    <a:ea typeface="Arial Unicode MS" pitchFamily="34" charset="-122"/>
                  </a:endParaRPr>
                </a:p>
                <a:p>
                  <a:pPr algn="ctr"/>
                  <a:endParaRPr lang="en-US" altLang="zh-CN" b="1"/>
                </a:p>
              </p:txBody>
            </p:sp>
            <p:sp>
              <p:nvSpPr>
                <p:cNvPr id="348281" name="Rectangle 121">
                  <a:extLst>
                    <a:ext uri="{FF2B5EF4-FFF2-40B4-BE49-F238E27FC236}">
                      <a16:creationId xmlns:a16="http://schemas.microsoft.com/office/drawing/2014/main" id="{3DD1129C-2366-4321-82F9-1FEBE5B0F7BF}"/>
                    </a:ext>
                  </a:extLst>
                </p:cNvPr>
                <p:cNvSpPr>
                  <a:spLocks noChangeArrowheads="1"/>
                </p:cNvSpPr>
                <p:nvPr/>
              </p:nvSpPr>
              <p:spPr bwMode="auto">
                <a:xfrm>
                  <a:off x="1329"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4" name="Group 124">
                <a:extLst>
                  <a:ext uri="{FF2B5EF4-FFF2-40B4-BE49-F238E27FC236}">
                    <a16:creationId xmlns:a16="http://schemas.microsoft.com/office/drawing/2014/main" id="{A52F1FE9-0A07-41DF-8877-B8E56C7CF63A}"/>
                  </a:ext>
                </a:extLst>
              </p:cNvPr>
              <p:cNvGrpSpPr>
                <a:grpSpLocks/>
              </p:cNvGrpSpPr>
              <p:nvPr/>
            </p:nvGrpSpPr>
            <p:grpSpPr bwMode="auto">
              <a:xfrm>
                <a:off x="1582" y="1840"/>
                <a:ext cx="253" cy="460"/>
                <a:chOff x="1582" y="1840"/>
                <a:chExt cx="253" cy="460"/>
              </a:xfrm>
            </p:grpSpPr>
            <p:sp>
              <p:nvSpPr>
                <p:cNvPr id="348203" name="Rectangle 43">
                  <a:extLst>
                    <a:ext uri="{FF2B5EF4-FFF2-40B4-BE49-F238E27FC236}">
                      <a16:creationId xmlns:a16="http://schemas.microsoft.com/office/drawing/2014/main" id="{3330E716-7704-440F-9666-4FB4C6C17658}"/>
                    </a:ext>
                  </a:extLst>
                </p:cNvPr>
                <p:cNvSpPr>
                  <a:spLocks noChangeArrowheads="1"/>
                </p:cNvSpPr>
                <p:nvPr/>
              </p:nvSpPr>
              <p:spPr bwMode="auto">
                <a:xfrm>
                  <a:off x="1625"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n</a:t>
                  </a:r>
                </a:p>
                <a:p>
                  <a:pPr algn="ctr"/>
                  <a:endParaRPr lang="en-US" altLang="zh-CN" b="1"/>
                </a:p>
              </p:txBody>
            </p:sp>
            <p:sp>
              <p:nvSpPr>
                <p:cNvPr id="348283" name="Rectangle 123">
                  <a:extLst>
                    <a:ext uri="{FF2B5EF4-FFF2-40B4-BE49-F238E27FC236}">
                      <a16:creationId xmlns:a16="http://schemas.microsoft.com/office/drawing/2014/main" id="{311581A0-C2F7-40CD-B1CA-B37CF1EEC18A}"/>
                    </a:ext>
                  </a:extLst>
                </p:cNvPr>
                <p:cNvSpPr>
                  <a:spLocks noChangeArrowheads="1"/>
                </p:cNvSpPr>
                <p:nvPr/>
              </p:nvSpPr>
              <p:spPr bwMode="auto">
                <a:xfrm>
                  <a:off x="1582"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6" name="Group 126">
                <a:extLst>
                  <a:ext uri="{FF2B5EF4-FFF2-40B4-BE49-F238E27FC236}">
                    <a16:creationId xmlns:a16="http://schemas.microsoft.com/office/drawing/2014/main" id="{22B65C4C-5DE2-405B-8D0D-790B3A7267F5}"/>
                  </a:ext>
                </a:extLst>
              </p:cNvPr>
              <p:cNvGrpSpPr>
                <a:grpSpLocks/>
              </p:cNvGrpSpPr>
              <p:nvPr/>
            </p:nvGrpSpPr>
            <p:grpSpPr bwMode="auto">
              <a:xfrm>
                <a:off x="1835" y="1840"/>
                <a:ext cx="253" cy="460"/>
                <a:chOff x="1835" y="1840"/>
                <a:chExt cx="253" cy="460"/>
              </a:xfrm>
            </p:grpSpPr>
            <p:sp>
              <p:nvSpPr>
                <p:cNvPr id="348204" name="Rectangle 44">
                  <a:extLst>
                    <a:ext uri="{FF2B5EF4-FFF2-40B4-BE49-F238E27FC236}">
                      <a16:creationId xmlns:a16="http://schemas.microsoft.com/office/drawing/2014/main" id="{31732C50-BC91-454A-8890-8F2012686C5D}"/>
                    </a:ext>
                  </a:extLst>
                </p:cNvPr>
                <p:cNvSpPr>
                  <a:spLocks noChangeArrowheads="1"/>
                </p:cNvSpPr>
                <p:nvPr/>
              </p:nvSpPr>
              <p:spPr bwMode="auto">
                <a:xfrm>
                  <a:off x="1878"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g</a:t>
                  </a:r>
                </a:p>
                <a:p>
                  <a:pPr algn="ctr"/>
                  <a:endParaRPr lang="en-US" altLang="zh-CN" b="1"/>
                </a:p>
              </p:txBody>
            </p:sp>
            <p:sp>
              <p:nvSpPr>
                <p:cNvPr id="348285" name="Rectangle 125">
                  <a:extLst>
                    <a:ext uri="{FF2B5EF4-FFF2-40B4-BE49-F238E27FC236}">
                      <a16:creationId xmlns:a16="http://schemas.microsoft.com/office/drawing/2014/main" id="{FDB8C4A8-EDDF-427F-8B58-E0DD88AD322D}"/>
                    </a:ext>
                  </a:extLst>
                </p:cNvPr>
                <p:cNvSpPr>
                  <a:spLocks noChangeArrowheads="1"/>
                </p:cNvSpPr>
                <p:nvPr/>
              </p:nvSpPr>
              <p:spPr bwMode="auto">
                <a:xfrm>
                  <a:off x="1835"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8" name="Group 128">
                <a:extLst>
                  <a:ext uri="{FF2B5EF4-FFF2-40B4-BE49-F238E27FC236}">
                    <a16:creationId xmlns:a16="http://schemas.microsoft.com/office/drawing/2014/main" id="{91336D15-8427-45B3-BB38-32D437B8F919}"/>
                  </a:ext>
                </a:extLst>
              </p:cNvPr>
              <p:cNvGrpSpPr>
                <a:grpSpLocks/>
              </p:cNvGrpSpPr>
              <p:nvPr/>
            </p:nvGrpSpPr>
            <p:grpSpPr bwMode="auto">
              <a:xfrm>
                <a:off x="2088" y="1840"/>
                <a:ext cx="253" cy="460"/>
                <a:chOff x="2088" y="1840"/>
                <a:chExt cx="253" cy="460"/>
              </a:xfrm>
            </p:grpSpPr>
            <p:sp>
              <p:nvSpPr>
                <p:cNvPr id="348205" name="Rectangle 45">
                  <a:extLst>
                    <a:ext uri="{FF2B5EF4-FFF2-40B4-BE49-F238E27FC236}">
                      <a16:creationId xmlns:a16="http://schemas.microsoft.com/office/drawing/2014/main" id="{FC7B8D76-C82B-4617-9641-0DB12DD0B0D2}"/>
                    </a:ext>
                  </a:extLst>
                </p:cNvPr>
                <p:cNvSpPr>
                  <a:spLocks noChangeArrowheads="1"/>
                </p:cNvSpPr>
                <p:nvPr/>
              </p:nvSpPr>
              <p:spPr bwMode="auto">
                <a:xfrm>
                  <a:off x="2131"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8287" name="Rectangle 127">
                  <a:extLst>
                    <a:ext uri="{FF2B5EF4-FFF2-40B4-BE49-F238E27FC236}">
                      <a16:creationId xmlns:a16="http://schemas.microsoft.com/office/drawing/2014/main" id="{8A0162E8-928E-44A4-AF4D-B0C49C8E4414}"/>
                    </a:ext>
                  </a:extLst>
                </p:cNvPr>
                <p:cNvSpPr>
                  <a:spLocks noChangeArrowheads="1"/>
                </p:cNvSpPr>
                <p:nvPr/>
              </p:nvSpPr>
              <p:spPr bwMode="auto">
                <a:xfrm>
                  <a:off x="2088"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90" name="Group 130">
                <a:extLst>
                  <a:ext uri="{FF2B5EF4-FFF2-40B4-BE49-F238E27FC236}">
                    <a16:creationId xmlns:a16="http://schemas.microsoft.com/office/drawing/2014/main" id="{CA183062-7095-425F-B5FF-61045A845F57}"/>
                  </a:ext>
                </a:extLst>
              </p:cNvPr>
              <p:cNvGrpSpPr>
                <a:grpSpLocks/>
              </p:cNvGrpSpPr>
              <p:nvPr/>
            </p:nvGrpSpPr>
            <p:grpSpPr bwMode="auto">
              <a:xfrm>
                <a:off x="2341" y="1840"/>
                <a:ext cx="253" cy="460"/>
                <a:chOff x="2341" y="1840"/>
                <a:chExt cx="253" cy="460"/>
              </a:xfrm>
            </p:grpSpPr>
            <p:sp>
              <p:nvSpPr>
                <p:cNvPr id="348206" name="Rectangle 46">
                  <a:extLst>
                    <a:ext uri="{FF2B5EF4-FFF2-40B4-BE49-F238E27FC236}">
                      <a16:creationId xmlns:a16="http://schemas.microsoft.com/office/drawing/2014/main" id="{95C1EBC3-7582-495F-A7A9-2A31A6C4C026}"/>
                    </a:ext>
                  </a:extLst>
                </p:cNvPr>
                <p:cNvSpPr>
                  <a:spLocks noChangeArrowheads="1"/>
                </p:cNvSpPr>
                <p:nvPr/>
              </p:nvSpPr>
              <p:spPr bwMode="auto">
                <a:xfrm>
                  <a:off x="2384"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8289" name="Rectangle 129">
                  <a:extLst>
                    <a:ext uri="{FF2B5EF4-FFF2-40B4-BE49-F238E27FC236}">
                      <a16:creationId xmlns:a16="http://schemas.microsoft.com/office/drawing/2014/main" id="{F96A6DD0-32AB-4E2B-8428-66063E4E67F4}"/>
                    </a:ext>
                  </a:extLst>
                </p:cNvPr>
                <p:cNvSpPr>
                  <a:spLocks noChangeArrowheads="1"/>
                </p:cNvSpPr>
                <p:nvPr/>
              </p:nvSpPr>
              <p:spPr bwMode="auto">
                <a:xfrm>
                  <a:off x="2341"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48292" name="Rectangle 132">
              <a:extLst>
                <a:ext uri="{FF2B5EF4-FFF2-40B4-BE49-F238E27FC236}">
                  <a16:creationId xmlns:a16="http://schemas.microsoft.com/office/drawing/2014/main" id="{B6668D0B-E2FF-4B40-88A2-19BD3B0E5E08}"/>
                </a:ext>
              </a:extLst>
            </p:cNvPr>
            <p:cNvSpPr>
              <a:spLocks noChangeArrowheads="1"/>
            </p:cNvSpPr>
            <p:nvPr/>
          </p:nvSpPr>
          <p:spPr bwMode="auto">
            <a:xfrm>
              <a:off x="-3" y="-3"/>
              <a:ext cx="2600" cy="230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灯片编号占位符 3">
            <a:extLst>
              <a:ext uri="{FF2B5EF4-FFF2-40B4-BE49-F238E27FC236}">
                <a16:creationId xmlns:a16="http://schemas.microsoft.com/office/drawing/2014/main" id="{F0F66D92-60AD-4B25-8295-99901D6A3A65}"/>
              </a:ext>
            </a:extLst>
          </p:cNvPr>
          <p:cNvSpPr>
            <a:spLocks noGrp="1"/>
          </p:cNvSpPr>
          <p:nvPr>
            <p:ph type="sldNum" sz="quarter" idx="10"/>
          </p:nvPr>
        </p:nvSpPr>
        <p:spPr/>
        <p:txBody>
          <a:bodyPr/>
          <a:lstStyle/>
          <a:p>
            <a:fld id="{BCA6683D-6CC3-476B-9B0A-7083DF41ABAC}" type="slidenum">
              <a:rPr lang="zh-CN" altLang="en-US"/>
              <a:pPr/>
              <a:t>39</a:t>
            </a:fld>
            <a:endParaRPr lang="en-US" altLang="zh-CN"/>
          </a:p>
        </p:txBody>
      </p:sp>
      <p:sp>
        <p:nvSpPr>
          <p:cNvPr id="349186" name="Rectangle 2">
            <a:extLst>
              <a:ext uri="{FF2B5EF4-FFF2-40B4-BE49-F238E27FC236}">
                <a16:creationId xmlns:a16="http://schemas.microsoft.com/office/drawing/2014/main" id="{AD09AAA3-A636-4B1D-8E67-B78FB3B3EFCC}"/>
              </a:ext>
            </a:extLst>
          </p:cNvPr>
          <p:cNvSpPr>
            <a:spLocks noGrp="1" noChangeArrowheads="1"/>
          </p:cNvSpPr>
          <p:nvPr>
            <p:ph type="title"/>
          </p:nvPr>
        </p:nvSpPr>
        <p:spPr>
          <a:xfrm>
            <a:off x="2133600" y="304800"/>
            <a:ext cx="7772400" cy="1143000"/>
          </a:xfrm>
        </p:spPr>
        <p:txBody>
          <a:bodyPr/>
          <a:lstStyle/>
          <a:p>
            <a:r>
              <a:rPr lang="zh-CN" altLang="en-US" sz="3600" dirty="0">
                <a:latin typeface="宋体" panose="02010600030101010101" pitchFamily="2" charset="-122"/>
              </a:rPr>
              <a:t>二维数组存储字符串</a:t>
            </a:r>
            <a:endParaRPr lang="en-US" altLang="zh-CN" dirty="0">
              <a:latin typeface="宋体" panose="02010600030101010101" pitchFamily="2" charset="-122"/>
            </a:endParaRPr>
          </a:p>
        </p:txBody>
      </p:sp>
      <p:grpSp>
        <p:nvGrpSpPr>
          <p:cNvPr id="349454" name="Group 270">
            <a:extLst>
              <a:ext uri="{FF2B5EF4-FFF2-40B4-BE49-F238E27FC236}">
                <a16:creationId xmlns:a16="http://schemas.microsoft.com/office/drawing/2014/main" id="{DD249B18-9633-4463-B0F1-32ECB7B03C37}"/>
              </a:ext>
            </a:extLst>
          </p:cNvPr>
          <p:cNvGrpSpPr>
            <a:grpSpLocks/>
          </p:cNvGrpSpPr>
          <p:nvPr/>
        </p:nvGrpSpPr>
        <p:grpSpPr bwMode="auto">
          <a:xfrm>
            <a:off x="2133600" y="1598614"/>
            <a:ext cx="7620000" cy="4192587"/>
            <a:chOff x="-3" y="-3"/>
            <a:chExt cx="2600" cy="2306"/>
          </a:xfrm>
        </p:grpSpPr>
        <p:grpSp>
          <p:nvGrpSpPr>
            <p:cNvPr id="349452" name="Group 268">
              <a:extLst>
                <a:ext uri="{FF2B5EF4-FFF2-40B4-BE49-F238E27FC236}">
                  <a16:creationId xmlns:a16="http://schemas.microsoft.com/office/drawing/2014/main" id="{94194238-0978-4316-8729-F7D37DF786DC}"/>
                </a:ext>
              </a:extLst>
            </p:cNvPr>
            <p:cNvGrpSpPr>
              <a:grpSpLocks/>
            </p:cNvGrpSpPr>
            <p:nvPr/>
          </p:nvGrpSpPr>
          <p:grpSpPr bwMode="auto">
            <a:xfrm>
              <a:off x="0" y="0"/>
              <a:ext cx="2594" cy="2300"/>
              <a:chOff x="0" y="0"/>
              <a:chExt cx="2594" cy="2300"/>
            </a:xfrm>
          </p:grpSpPr>
          <p:grpSp>
            <p:nvGrpSpPr>
              <p:cNvPr id="349363" name="Group 179">
                <a:extLst>
                  <a:ext uri="{FF2B5EF4-FFF2-40B4-BE49-F238E27FC236}">
                    <a16:creationId xmlns:a16="http://schemas.microsoft.com/office/drawing/2014/main" id="{F0ED6BF0-9BB5-4B27-A4D2-12BF5AF92C18}"/>
                  </a:ext>
                </a:extLst>
              </p:cNvPr>
              <p:cNvGrpSpPr>
                <a:grpSpLocks/>
              </p:cNvGrpSpPr>
              <p:nvPr/>
            </p:nvGrpSpPr>
            <p:grpSpPr bwMode="auto">
              <a:xfrm>
                <a:off x="0" y="0"/>
                <a:ext cx="555" cy="460"/>
                <a:chOff x="0" y="0"/>
                <a:chExt cx="555" cy="460"/>
              </a:xfrm>
            </p:grpSpPr>
            <p:sp>
              <p:nvSpPr>
                <p:cNvPr id="349317" name="Rectangle 133">
                  <a:extLst>
                    <a:ext uri="{FF2B5EF4-FFF2-40B4-BE49-F238E27FC236}">
                      <a16:creationId xmlns:a16="http://schemas.microsoft.com/office/drawing/2014/main" id="{23BD4F33-B9E2-4D3E-9E2E-6FEC80723E80}"/>
                    </a:ext>
                  </a:extLst>
                </p:cNvPr>
                <p:cNvSpPr>
                  <a:spLocks noChangeArrowheads="1"/>
                </p:cNvSpPr>
                <p:nvPr/>
              </p:nvSpPr>
              <p:spPr bwMode="auto">
                <a:xfrm>
                  <a:off x="43" y="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scolor[0]</a:t>
                  </a:r>
                </a:p>
                <a:p>
                  <a:pPr algn="ctr"/>
                  <a:endParaRPr lang="en-US" altLang="zh-CN" b="1"/>
                </a:p>
              </p:txBody>
            </p:sp>
            <p:sp>
              <p:nvSpPr>
                <p:cNvPr id="349362" name="Rectangle 178">
                  <a:extLst>
                    <a:ext uri="{FF2B5EF4-FFF2-40B4-BE49-F238E27FC236}">
                      <a16:creationId xmlns:a16="http://schemas.microsoft.com/office/drawing/2014/main" id="{E6EBD96F-E296-4F5E-B229-FE589DCE9C35}"/>
                    </a:ext>
                  </a:extLst>
                </p:cNvPr>
                <p:cNvSpPr>
                  <a:spLocks noChangeArrowheads="1"/>
                </p:cNvSpPr>
                <p:nvPr/>
              </p:nvSpPr>
              <p:spPr bwMode="auto">
                <a:xfrm>
                  <a:off x="0" y="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65" name="Group 181">
                <a:extLst>
                  <a:ext uri="{FF2B5EF4-FFF2-40B4-BE49-F238E27FC236}">
                    <a16:creationId xmlns:a16="http://schemas.microsoft.com/office/drawing/2014/main" id="{FB591B36-5362-4EAD-9B84-02593819460F}"/>
                  </a:ext>
                </a:extLst>
              </p:cNvPr>
              <p:cNvGrpSpPr>
                <a:grpSpLocks/>
              </p:cNvGrpSpPr>
              <p:nvPr/>
            </p:nvGrpSpPr>
            <p:grpSpPr bwMode="auto">
              <a:xfrm>
                <a:off x="555" y="0"/>
                <a:ext cx="268" cy="460"/>
                <a:chOff x="555" y="0"/>
                <a:chExt cx="268" cy="460"/>
              </a:xfrm>
            </p:grpSpPr>
            <p:sp>
              <p:nvSpPr>
                <p:cNvPr id="349318" name="Rectangle 134">
                  <a:extLst>
                    <a:ext uri="{FF2B5EF4-FFF2-40B4-BE49-F238E27FC236}">
                      <a16:creationId xmlns:a16="http://schemas.microsoft.com/office/drawing/2014/main" id="{4ED8B65D-0D77-4A42-B391-36C3A58BDD92}"/>
                    </a:ext>
                  </a:extLst>
                </p:cNvPr>
                <p:cNvSpPr>
                  <a:spLocks noChangeArrowheads="1"/>
                </p:cNvSpPr>
                <p:nvPr/>
              </p:nvSpPr>
              <p:spPr bwMode="auto">
                <a:xfrm>
                  <a:off x="598" y="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9364" name="Rectangle 180">
                  <a:extLst>
                    <a:ext uri="{FF2B5EF4-FFF2-40B4-BE49-F238E27FC236}">
                      <a16:creationId xmlns:a16="http://schemas.microsoft.com/office/drawing/2014/main" id="{A9247473-F08C-48FB-98A4-9E6451217000}"/>
                    </a:ext>
                  </a:extLst>
                </p:cNvPr>
                <p:cNvSpPr>
                  <a:spLocks noChangeArrowheads="1"/>
                </p:cNvSpPr>
                <p:nvPr/>
              </p:nvSpPr>
              <p:spPr bwMode="auto">
                <a:xfrm>
                  <a:off x="555" y="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67" name="Group 183">
                <a:extLst>
                  <a:ext uri="{FF2B5EF4-FFF2-40B4-BE49-F238E27FC236}">
                    <a16:creationId xmlns:a16="http://schemas.microsoft.com/office/drawing/2014/main" id="{13754213-D38B-4BF4-9B50-6B8E81351B19}"/>
                  </a:ext>
                </a:extLst>
              </p:cNvPr>
              <p:cNvGrpSpPr>
                <a:grpSpLocks/>
              </p:cNvGrpSpPr>
              <p:nvPr/>
            </p:nvGrpSpPr>
            <p:grpSpPr bwMode="auto">
              <a:xfrm>
                <a:off x="823" y="0"/>
                <a:ext cx="253" cy="460"/>
                <a:chOff x="823" y="0"/>
                <a:chExt cx="253" cy="460"/>
              </a:xfrm>
            </p:grpSpPr>
            <p:sp>
              <p:nvSpPr>
                <p:cNvPr id="349319" name="Rectangle 135">
                  <a:extLst>
                    <a:ext uri="{FF2B5EF4-FFF2-40B4-BE49-F238E27FC236}">
                      <a16:creationId xmlns:a16="http://schemas.microsoft.com/office/drawing/2014/main" id="{5B2D623C-D20E-4FC2-A4A6-257AC355654E}"/>
                    </a:ext>
                  </a:extLst>
                </p:cNvPr>
                <p:cNvSpPr>
                  <a:spLocks noChangeArrowheads="1"/>
                </p:cNvSpPr>
                <p:nvPr/>
              </p:nvSpPr>
              <p:spPr bwMode="auto">
                <a:xfrm>
                  <a:off x="866"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9366" name="Rectangle 182">
                  <a:extLst>
                    <a:ext uri="{FF2B5EF4-FFF2-40B4-BE49-F238E27FC236}">
                      <a16:creationId xmlns:a16="http://schemas.microsoft.com/office/drawing/2014/main" id="{FB9EDD91-C39C-476B-83D6-AD8141ED32D6}"/>
                    </a:ext>
                  </a:extLst>
                </p:cNvPr>
                <p:cNvSpPr>
                  <a:spLocks noChangeArrowheads="1"/>
                </p:cNvSpPr>
                <p:nvPr/>
              </p:nvSpPr>
              <p:spPr bwMode="auto">
                <a:xfrm>
                  <a:off x="823"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69" name="Group 185">
                <a:extLst>
                  <a:ext uri="{FF2B5EF4-FFF2-40B4-BE49-F238E27FC236}">
                    <a16:creationId xmlns:a16="http://schemas.microsoft.com/office/drawing/2014/main" id="{6978325C-8EB5-4E29-B3C5-6C1DFF6D835D}"/>
                  </a:ext>
                </a:extLst>
              </p:cNvPr>
              <p:cNvGrpSpPr>
                <a:grpSpLocks/>
              </p:cNvGrpSpPr>
              <p:nvPr/>
            </p:nvGrpSpPr>
            <p:grpSpPr bwMode="auto">
              <a:xfrm>
                <a:off x="1076" y="0"/>
                <a:ext cx="253" cy="460"/>
                <a:chOff x="1076" y="0"/>
                <a:chExt cx="253" cy="460"/>
              </a:xfrm>
            </p:grpSpPr>
            <p:sp>
              <p:nvSpPr>
                <p:cNvPr id="349320" name="Rectangle 136">
                  <a:extLst>
                    <a:ext uri="{FF2B5EF4-FFF2-40B4-BE49-F238E27FC236}">
                      <a16:creationId xmlns:a16="http://schemas.microsoft.com/office/drawing/2014/main" id="{6589AF26-0BF0-4C7A-A90F-C6647D4B863F}"/>
                    </a:ext>
                  </a:extLst>
                </p:cNvPr>
                <p:cNvSpPr>
                  <a:spLocks noChangeArrowheads="1"/>
                </p:cNvSpPr>
                <p:nvPr/>
              </p:nvSpPr>
              <p:spPr bwMode="auto">
                <a:xfrm>
                  <a:off x="1119"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368" name="Rectangle 184">
                  <a:extLst>
                    <a:ext uri="{FF2B5EF4-FFF2-40B4-BE49-F238E27FC236}">
                      <a16:creationId xmlns:a16="http://schemas.microsoft.com/office/drawing/2014/main" id="{CAF48DA4-5559-48DD-B193-445868BA1DA4}"/>
                    </a:ext>
                  </a:extLst>
                </p:cNvPr>
                <p:cNvSpPr>
                  <a:spLocks noChangeArrowheads="1"/>
                </p:cNvSpPr>
                <p:nvPr/>
              </p:nvSpPr>
              <p:spPr bwMode="auto">
                <a:xfrm>
                  <a:off x="1076"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71" name="Group 187">
                <a:extLst>
                  <a:ext uri="{FF2B5EF4-FFF2-40B4-BE49-F238E27FC236}">
                    <a16:creationId xmlns:a16="http://schemas.microsoft.com/office/drawing/2014/main" id="{0F0B0F81-B562-43EF-B77B-B75F2BABA61B}"/>
                  </a:ext>
                </a:extLst>
              </p:cNvPr>
              <p:cNvGrpSpPr>
                <a:grpSpLocks/>
              </p:cNvGrpSpPr>
              <p:nvPr/>
            </p:nvGrpSpPr>
            <p:grpSpPr bwMode="auto">
              <a:xfrm>
                <a:off x="1329" y="0"/>
                <a:ext cx="253" cy="460"/>
                <a:chOff x="1329" y="0"/>
                <a:chExt cx="253" cy="460"/>
              </a:xfrm>
            </p:grpSpPr>
            <p:sp>
              <p:nvSpPr>
                <p:cNvPr id="349321" name="Rectangle 137">
                  <a:extLst>
                    <a:ext uri="{FF2B5EF4-FFF2-40B4-BE49-F238E27FC236}">
                      <a16:creationId xmlns:a16="http://schemas.microsoft.com/office/drawing/2014/main" id="{A19546CC-F0C6-4C31-B810-B21135DF6C30}"/>
                    </a:ext>
                  </a:extLst>
                </p:cNvPr>
                <p:cNvSpPr>
                  <a:spLocks noChangeArrowheads="1"/>
                </p:cNvSpPr>
                <p:nvPr/>
              </p:nvSpPr>
              <p:spPr bwMode="auto">
                <a:xfrm>
                  <a:off x="1372"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d</a:t>
                  </a:r>
                </a:p>
                <a:p>
                  <a:pPr algn="ctr"/>
                  <a:endParaRPr lang="en-US" altLang="zh-CN" b="1"/>
                </a:p>
              </p:txBody>
            </p:sp>
            <p:sp>
              <p:nvSpPr>
                <p:cNvPr id="349370" name="Rectangle 186">
                  <a:extLst>
                    <a:ext uri="{FF2B5EF4-FFF2-40B4-BE49-F238E27FC236}">
                      <a16:creationId xmlns:a16="http://schemas.microsoft.com/office/drawing/2014/main" id="{24AD510F-579F-4D77-89F8-54388706D87D}"/>
                    </a:ext>
                  </a:extLst>
                </p:cNvPr>
                <p:cNvSpPr>
                  <a:spLocks noChangeArrowheads="1"/>
                </p:cNvSpPr>
                <p:nvPr/>
              </p:nvSpPr>
              <p:spPr bwMode="auto">
                <a:xfrm>
                  <a:off x="1329"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73" name="Group 189">
                <a:extLst>
                  <a:ext uri="{FF2B5EF4-FFF2-40B4-BE49-F238E27FC236}">
                    <a16:creationId xmlns:a16="http://schemas.microsoft.com/office/drawing/2014/main" id="{071E00B9-D52E-41B2-AD6A-E1C18A43FDB0}"/>
                  </a:ext>
                </a:extLst>
              </p:cNvPr>
              <p:cNvGrpSpPr>
                <a:grpSpLocks/>
              </p:cNvGrpSpPr>
              <p:nvPr/>
            </p:nvGrpSpPr>
            <p:grpSpPr bwMode="auto">
              <a:xfrm>
                <a:off x="1582" y="0"/>
                <a:ext cx="253" cy="460"/>
                <a:chOff x="1582" y="0"/>
                <a:chExt cx="253" cy="460"/>
              </a:xfrm>
            </p:grpSpPr>
            <p:sp>
              <p:nvSpPr>
                <p:cNvPr id="349322" name="Rectangle 138">
                  <a:extLst>
                    <a:ext uri="{FF2B5EF4-FFF2-40B4-BE49-F238E27FC236}">
                      <a16:creationId xmlns:a16="http://schemas.microsoft.com/office/drawing/2014/main" id="{EA3DC25F-689A-4041-B605-C5B889F3B983}"/>
                    </a:ext>
                  </a:extLst>
                </p:cNvPr>
                <p:cNvSpPr>
                  <a:spLocks noChangeArrowheads="1"/>
                </p:cNvSpPr>
                <p:nvPr/>
              </p:nvSpPr>
              <p:spPr bwMode="auto">
                <a:xfrm>
                  <a:off x="1625"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9372" name="Rectangle 188">
                  <a:extLst>
                    <a:ext uri="{FF2B5EF4-FFF2-40B4-BE49-F238E27FC236}">
                      <a16:creationId xmlns:a16="http://schemas.microsoft.com/office/drawing/2014/main" id="{BBAFA510-6513-4EDD-8D5F-0CC8DD4BBBA1}"/>
                    </a:ext>
                  </a:extLst>
                </p:cNvPr>
                <p:cNvSpPr>
                  <a:spLocks noChangeArrowheads="1"/>
                </p:cNvSpPr>
                <p:nvPr/>
              </p:nvSpPr>
              <p:spPr bwMode="auto">
                <a:xfrm>
                  <a:off x="1582"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75" name="Group 191">
                <a:extLst>
                  <a:ext uri="{FF2B5EF4-FFF2-40B4-BE49-F238E27FC236}">
                    <a16:creationId xmlns:a16="http://schemas.microsoft.com/office/drawing/2014/main" id="{83CF1CDE-FD12-4BAC-AAA4-343DC114734D}"/>
                  </a:ext>
                </a:extLst>
              </p:cNvPr>
              <p:cNvGrpSpPr>
                <a:grpSpLocks/>
              </p:cNvGrpSpPr>
              <p:nvPr/>
            </p:nvGrpSpPr>
            <p:grpSpPr bwMode="auto">
              <a:xfrm>
                <a:off x="1835" y="0"/>
                <a:ext cx="253" cy="460"/>
                <a:chOff x="1835" y="0"/>
                <a:chExt cx="253" cy="460"/>
              </a:xfrm>
            </p:grpSpPr>
            <p:sp>
              <p:nvSpPr>
                <p:cNvPr id="349323" name="Rectangle 139">
                  <a:extLst>
                    <a:ext uri="{FF2B5EF4-FFF2-40B4-BE49-F238E27FC236}">
                      <a16:creationId xmlns:a16="http://schemas.microsoft.com/office/drawing/2014/main" id="{1472CA74-DC0A-4800-8FEE-C61E47CBFFC3}"/>
                    </a:ext>
                  </a:extLst>
                </p:cNvPr>
                <p:cNvSpPr>
                  <a:spLocks noChangeArrowheads="1"/>
                </p:cNvSpPr>
                <p:nvPr/>
              </p:nvSpPr>
              <p:spPr bwMode="auto">
                <a:xfrm>
                  <a:off x="1878"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374" name="Rectangle 190">
                  <a:extLst>
                    <a:ext uri="{FF2B5EF4-FFF2-40B4-BE49-F238E27FC236}">
                      <a16:creationId xmlns:a16="http://schemas.microsoft.com/office/drawing/2014/main" id="{A8455B28-254D-4C64-B261-569108DFEC9E}"/>
                    </a:ext>
                  </a:extLst>
                </p:cNvPr>
                <p:cNvSpPr>
                  <a:spLocks noChangeArrowheads="1"/>
                </p:cNvSpPr>
                <p:nvPr/>
              </p:nvSpPr>
              <p:spPr bwMode="auto">
                <a:xfrm>
                  <a:off x="1835"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77" name="Group 193">
                <a:extLst>
                  <a:ext uri="{FF2B5EF4-FFF2-40B4-BE49-F238E27FC236}">
                    <a16:creationId xmlns:a16="http://schemas.microsoft.com/office/drawing/2014/main" id="{17DE9825-DA2C-4D40-B428-6CDA8F37FE24}"/>
                  </a:ext>
                </a:extLst>
              </p:cNvPr>
              <p:cNvGrpSpPr>
                <a:grpSpLocks/>
              </p:cNvGrpSpPr>
              <p:nvPr/>
            </p:nvGrpSpPr>
            <p:grpSpPr bwMode="auto">
              <a:xfrm>
                <a:off x="2088" y="0"/>
                <a:ext cx="253" cy="460"/>
                <a:chOff x="2088" y="0"/>
                <a:chExt cx="253" cy="460"/>
              </a:xfrm>
            </p:grpSpPr>
            <p:sp>
              <p:nvSpPr>
                <p:cNvPr id="349324" name="Rectangle 140">
                  <a:extLst>
                    <a:ext uri="{FF2B5EF4-FFF2-40B4-BE49-F238E27FC236}">
                      <a16:creationId xmlns:a16="http://schemas.microsoft.com/office/drawing/2014/main" id="{93549ACA-E8C6-4B02-9253-F69324F3DF7B}"/>
                    </a:ext>
                  </a:extLst>
                </p:cNvPr>
                <p:cNvSpPr>
                  <a:spLocks noChangeArrowheads="1"/>
                </p:cNvSpPr>
                <p:nvPr/>
              </p:nvSpPr>
              <p:spPr bwMode="auto">
                <a:xfrm>
                  <a:off x="2131"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376" name="Rectangle 192">
                  <a:extLst>
                    <a:ext uri="{FF2B5EF4-FFF2-40B4-BE49-F238E27FC236}">
                      <a16:creationId xmlns:a16="http://schemas.microsoft.com/office/drawing/2014/main" id="{957C5B6A-FCB5-41AA-B4CC-E2C52D68776B}"/>
                    </a:ext>
                  </a:extLst>
                </p:cNvPr>
                <p:cNvSpPr>
                  <a:spLocks noChangeArrowheads="1"/>
                </p:cNvSpPr>
                <p:nvPr/>
              </p:nvSpPr>
              <p:spPr bwMode="auto">
                <a:xfrm>
                  <a:off x="2088"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79" name="Group 195">
                <a:extLst>
                  <a:ext uri="{FF2B5EF4-FFF2-40B4-BE49-F238E27FC236}">
                    <a16:creationId xmlns:a16="http://schemas.microsoft.com/office/drawing/2014/main" id="{5B699736-9154-4796-A4C3-3260EDD10954}"/>
                  </a:ext>
                </a:extLst>
              </p:cNvPr>
              <p:cNvGrpSpPr>
                <a:grpSpLocks/>
              </p:cNvGrpSpPr>
              <p:nvPr/>
            </p:nvGrpSpPr>
            <p:grpSpPr bwMode="auto">
              <a:xfrm>
                <a:off x="2341" y="0"/>
                <a:ext cx="253" cy="460"/>
                <a:chOff x="2341" y="0"/>
                <a:chExt cx="253" cy="460"/>
              </a:xfrm>
            </p:grpSpPr>
            <p:sp>
              <p:nvSpPr>
                <p:cNvPr id="349325" name="Rectangle 141">
                  <a:extLst>
                    <a:ext uri="{FF2B5EF4-FFF2-40B4-BE49-F238E27FC236}">
                      <a16:creationId xmlns:a16="http://schemas.microsoft.com/office/drawing/2014/main" id="{1DC2B049-CA15-4EF6-802B-FBF41C4424F1}"/>
                    </a:ext>
                  </a:extLst>
                </p:cNvPr>
                <p:cNvSpPr>
                  <a:spLocks noChangeArrowheads="1"/>
                </p:cNvSpPr>
                <p:nvPr/>
              </p:nvSpPr>
              <p:spPr bwMode="auto">
                <a:xfrm>
                  <a:off x="2384" y="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378" name="Rectangle 194">
                  <a:extLst>
                    <a:ext uri="{FF2B5EF4-FFF2-40B4-BE49-F238E27FC236}">
                      <a16:creationId xmlns:a16="http://schemas.microsoft.com/office/drawing/2014/main" id="{DFC53EFB-1897-4057-9CCA-30F117A619DE}"/>
                    </a:ext>
                  </a:extLst>
                </p:cNvPr>
                <p:cNvSpPr>
                  <a:spLocks noChangeArrowheads="1"/>
                </p:cNvSpPr>
                <p:nvPr/>
              </p:nvSpPr>
              <p:spPr bwMode="auto">
                <a:xfrm>
                  <a:off x="2341" y="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81" name="Group 197">
                <a:extLst>
                  <a:ext uri="{FF2B5EF4-FFF2-40B4-BE49-F238E27FC236}">
                    <a16:creationId xmlns:a16="http://schemas.microsoft.com/office/drawing/2014/main" id="{F1E23D14-81EE-403E-854C-77476DEA410E}"/>
                  </a:ext>
                </a:extLst>
              </p:cNvPr>
              <p:cNvGrpSpPr>
                <a:grpSpLocks/>
              </p:cNvGrpSpPr>
              <p:nvPr/>
            </p:nvGrpSpPr>
            <p:grpSpPr bwMode="auto">
              <a:xfrm>
                <a:off x="0" y="460"/>
                <a:ext cx="555" cy="460"/>
                <a:chOff x="0" y="460"/>
                <a:chExt cx="555" cy="460"/>
              </a:xfrm>
            </p:grpSpPr>
            <p:sp>
              <p:nvSpPr>
                <p:cNvPr id="349326" name="Rectangle 142">
                  <a:extLst>
                    <a:ext uri="{FF2B5EF4-FFF2-40B4-BE49-F238E27FC236}">
                      <a16:creationId xmlns:a16="http://schemas.microsoft.com/office/drawing/2014/main" id="{CCAE38D7-0A6D-49CF-B06B-82C83D1A31D1}"/>
                    </a:ext>
                  </a:extLst>
                </p:cNvPr>
                <p:cNvSpPr>
                  <a:spLocks noChangeArrowheads="1"/>
                </p:cNvSpPr>
                <p:nvPr/>
              </p:nvSpPr>
              <p:spPr bwMode="auto">
                <a:xfrm>
                  <a:off x="43" y="46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scolor[1]</a:t>
                  </a:r>
                </a:p>
                <a:p>
                  <a:pPr algn="ctr"/>
                  <a:endParaRPr lang="en-US" altLang="zh-CN" b="1"/>
                </a:p>
              </p:txBody>
            </p:sp>
            <p:sp>
              <p:nvSpPr>
                <p:cNvPr id="349380" name="Rectangle 196">
                  <a:extLst>
                    <a:ext uri="{FF2B5EF4-FFF2-40B4-BE49-F238E27FC236}">
                      <a16:creationId xmlns:a16="http://schemas.microsoft.com/office/drawing/2014/main" id="{396EFBAB-20AE-455E-9F11-5E188102282E}"/>
                    </a:ext>
                  </a:extLst>
                </p:cNvPr>
                <p:cNvSpPr>
                  <a:spLocks noChangeArrowheads="1"/>
                </p:cNvSpPr>
                <p:nvPr/>
              </p:nvSpPr>
              <p:spPr bwMode="auto">
                <a:xfrm>
                  <a:off x="0" y="46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83" name="Group 199">
                <a:extLst>
                  <a:ext uri="{FF2B5EF4-FFF2-40B4-BE49-F238E27FC236}">
                    <a16:creationId xmlns:a16="http://schemas.microsoft.com/office/drawing/2014/main" id="{AB41F7CB-5B0B-4157-9F7B-0E3BFE00B270}"/>
                  </a:ext>
                </a:extLst>
              </p:cNvPr>
              <p:cNvGrpSpPr>
                <a:grpSpLocks/>
              </p:cNvGrpSpPr>
              <p:nvPr/>
            </p:nvGrpSpPr>
            <p:grpSpPr bwMode="auto">
              <a:xfrm>
                <a:off x="555" y="460"/>
                <a:ext cx="268" cy="460"/>
                <a:chOff x="555" y="460"/>
                <a:chExt cx="268" cy="460"/>
              </a:xfrm>
            </p:grpSpPr>
            <p:sp>
              <p:nvSpPr>
                <p:cNvPr id="349327" name="Rectangle 143">
                  <a:extLst>
                    <a:ext uri="{FF2B5EF4-FFF2-40B4-BE49-F238E27FC236}">
                      <a16:creationId xmlns:a16="http://schemas.microsoft.com/office/drawing/2014/main" id="{B0F5FECF-F517-4C5E-95D3-D83D1D6B91FC}"/>
                    </a:ext>
                  </a:extLst>
                </p:cNvPr>
                <p:cNvSpPr>
                  <a:spLocks noChangeArrowheads="1"/>
                </p:cNvSpPr>
                <p:nvPr/>
              </p:nvSpPr>
              <p:spPr bwMode="auto">
                <a:xfrm>
                  <a:off x="598" y="46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9382" name="Rectangle 198">
                  <a:extLst>
                    <a:ext uri="{FF2B5EF4-FFF2-40B4-BE49-F238E27FC236}">
                      <a16:creationId xmlns:a16="http://schemas.microsoft.com/office/drawing/2014/main" id="{AFEE9FE2-0DAD-4806-B2FC-C2944F153CBE}"/>
                    </a:ext>
                  </a:extLst>
                </p:cNvPr>
                <p:cNvSpPr>
                  <a:spLocks noChangeArrowheads="1"/>
                </p:cNvSpPr>
                <p:nvPr/>
              </p:nvSpPr>
              <p:spPr bwMode="auto">
                <a:xfrm>
                  <a:off x="555" y="46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85" name="Group 201">
                <a:extLst>
                  <a:ext uri="{FF2B5EF4-FFF2-40B4-BE49-F238E27FC236}">
                    <a16:creationId xmlns:a16="http://schemas.microsoft.com/office/drawing/2014/main" id="{662C155D-38EF-46A0-8699-18832775826F}"/>
                  </a:ext>
                </a:extLst>
              </p:cNvPr>
              <p:cNvGrpSpPr>
                <a:grpSpLocks/>
              </p:cNvGrpSpPr>
              <p:nvPr/>
            </p:nvGrpSpPr>
            <p:grpSpPr bwMode="auto">
              <a:xfrm>
                <a:off x="823" y="460"/>
                <a:ext cx="253" cy="460"/>
                <a:chOff x="823" y="460"/>
                <a:chExt cx="253" cy="460"/>
              </a:xfrm>
            </p:grpSpPr>
            <p:sp>
              <p:nvSpPr>
                <p:cNvPr id="349328" name="Rectangle 144">
                  <a:extLst>
                    <a:ext uri="{FF2B5EF4-FFF2-40B4-BE49-F238E27FC236}">
                      <a16:creationId xmlns:a16="http://schemas.microsoft.com/office/drawing/2014/main" id="{240FBD93-A727-40A1-B615-8C9E8ABAAADD}"/>
                    </a:ext>
                  </a:extLst>
                </p:cNvPr>
                <p:cNvSpPr>
                  <a:spLocks noChangeArrowheads="1"/>
                </p:cNvSpPr>
                <p:nvPr/>
              </p:nvSpPr>
              <p:spPr bwMode="auto">
                <a:xfrm>
                  <a:off x="866"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Y</a:t>
                  </a:r>
                </a:p>
                <a:p>
                  <a:pPr algn="ctr"/>
                  <a:endParaRPr lang="en-US" altLang="zh-CN" b="1"/>
                </a:p>
              </p:txBody>
            </p:sp>
            <p:sp>
              <p:nvSpPr>
                <p:cNvPr id="349384" name="Rectangle 200">
                  <a:extLst>
                    <a:ext uri="{FF2B5EF4-FFF2-40B4-BE49-F238E27FC236}">
                      <a16:creationId xmlns:a16="http://schemas.microsoft.com/office/drawing/2014/main" id="{B5F3EA48-7318-4022-87E3-9E3808C68C26}"/>
                    </a:ext>
                  </a:extLst>
                </p:cNvPr>
                <p:cNvSpPr>
                  <a:spLocks noChangeArrowheads="1"/>
                </p:cNvSpPr>
                <p:nvPr/>
              </p:nvSpPr>
              <p:spPr bwMode="auto">
                <a:xfrm>
                  <a:off x="823"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87" name="Group 203">
                <a:extLst>
                  <a:ext uri="{FF2B5EF4-FFF2-40B4-BE49-F238E27FC236}">
                    <a16:creationId xmlns:a16="http://schemas.microsoft.com/office/drawing/2014/main" id="{C2DB2762-78D2-40D4-A8EB-2F6A97199B70}"/>
                  </a:ext>
                </a:extLst>
              </p:cNvPr>
              <p:cNvGrpSpPr>
                <a:grpSpLocks/>
              </p:cNvGrpSpPr>
              <p:nvPr/>
            </p:nvGrpSpPr>
            <p:grpSpPr bwMode="auto">
              <a:xfrm>
                <a:off x="1076" y="460"/>
                <a:ext cx="253" cy="460"/>
                <a:chOff x="1076" y="460"/>
                <a:chExt cx="253" cy="460"/>
              </a:xfrm>
            </p:grpSpPr>
            <p:sp>
              <p:nvSpPr>
                <p:cNvPr id="349329" name="Rectangle 145">
                  <a:extLst>
                    <a:ext uri="{FF2B5EF4-FFF2-40B4-BE49-F238E27FC236}">
                      <a16:creationId xmlns:a16="http://schemas.microsoft.com/office/drawing/2014/main" id="{CFC482E6-B10C-4C66-9574-A23468F7E042}"/>
                    </a:ext>
                  </a:extLst>
                </p:cNvPr>
                <p:cNvSpPr>
                  <a:spLocks noChangeArrowheads="1"/>
                </p:cNvSpPr>
                <p:nvPr/>
              </p:nvSpPr>
              <p:spPr bwMode="auto">
                <a:xfrm>
                  <a:off x="1119"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386" name="Rectangle 202">
                  <a:extLst>
                    <a:ext uri="{FF2B5EF4-FFF2-40B4-BE49-F238E27FC236}">
                      <a16:creationId xmlns:a16="http://schemas.microsoft.com/office/drawing/2014/main" id="{EE2F3780-D54D-4653-8322-2408B85B8AB5}"/>
                    </a:ext>
                  </a:extLst>
                </p:cNvPr>
                <p:cNvSpPr>
                  <a:spLocks noChangeArrowheads="1"/>
                </p:cNvSpPr>
                <p:nvPr/>
              </p:nvSpPr>
              <p:spPr bwMode="auto">
                <a:xfrm>
                  <a:off x="1076"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89" name="Group 205">
                <a:extLst>
                  <a:ext uri="{FF2B5EF4-FFF2-40B4-BE49-F238E27FC236}">
                    <a16:creationId xmlns:a16="http://schemas.microsoft.com/office/drawing/2014/main" id="{A6215A8C-12B9-4193-B591-642445390E87}"/>
                  </a:ext>
                </a:extLst>
              </p:cNvPr>
              <p:cNvGrpSpPr>
                <a:grpSpLocks/>
              </p:cNvGrpSpPr>
              <p:nvPr/>
            </p:nvGrpSpPr>
            <p:grpSpPr bwMode="auto">
              <a:xfrm>
                <a:off x="1329" y="460"/>
                <a:ext cx="253" cy="460"/>
                <a:chOff x="1329" y="460"/>
                <a:chExt cx="253" cy="460"/>
              </a:xfrm>
            </p:grpSpPr>
            <p:sp>
              <p:nvSpPr>
                <p:cNvPr id="349330" name="Rectangle 146">
                  <a:extLst>
                    <a:ext uri="{FF2B5EF4-FFF2-40B4-BE49-F238E27FC236}">
                      <a16:creationId xmlns:a16="http://schemas.microsoft.com/office/drawing/2014/main" id="{8F18E8B6-8473-4B40-8D76-E4F5111D524B}"/>
                    </a:ext>
                  </a:extLst>
                </p:cNvPr>
                <p:cNvSpPr>
                  <a:spLocks noChangeArrowheads="1"/>
                </p:cNvSpPr>
                <p:nvPr/>
              </p:nvSpPr>
              <p:spPr bwMode="auto">
                <a:xfrm>
                  <a:off x="1372"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9388" name="Rectangle 204">
                  <a:extLst>
                    <a:ext uri="{FF2B5EF4-FFF2-40B4-BE49-F238E27FC236}">
                      <a16:creationId xmlns:a16="http://schemas.microsoft.com/office/drawing/2014/main" id="{75A61479-8CE4-4493-9B9E-CE6A9A6FA728}"/>
                    </a:ext>
                  </a:extLst>
                </p:cNvPr>
                <p:cNvSpPr>
                  <a:spLocks noChangeArrowheads="1"/>
                </p:cNvSpPr>
                <p:nvPr/>
              </p:nvSpPr>
              <p:spPr bwMode="auto">
                <a:xfrm>
                  <a:off x="1329"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91" name="Group 207">
                <a:extLst>
                  <a:ext uri="{FF2B5EF4-FFF2-40B4-BE49-F238E27FC236}">
                    <a16:creationId xmlns:a16="http://schemas.microsoft.com/office/drawing/2014/main" id="{75365B77-5211-4A02-A4B8-63BB90A2BDFE}"/>
                  </a:ext>
                </a:extLst>
              </p:cNvPr>
              <p:cNvGrpSpPr>
                <a:grpSpLocks/>
              </p:cNvGrpSpPr>
              <p:nvPr/>
            </p:nvGrpSpPr>
            <p:grpSpPr bwMode="auto">
              <a:xfrm>
                <a:off x="1582" y="460"/>
                <a:ext cx="253" cy="460"/>
                <a:chOff x="1582" y="460"/>
                <a:chExt cx="253" cy="460"/>
              </a:xfrm>
            </p:grpSpPr>
            <p:sp>
              <p:nvSpPr>
                <p:cNvPr id="349331" name="Rectangle 147">
                  <a:extLst>
                    <a:ext uri="{FF2B5EF4-FFF2-40B4-BE49-F238E27FC236}">
                      <a16:creationId xmlns:a16="http://schemas.microsoft.com/office/drawing/2014/main" id="{E9D09B55-E7CC-4B91-9FA3-DA7F30B71AAB}"/>
                    </a:ext>
                  </a:extLst>
                </p:cNvPr>
                <p:cNvSpPr>
                  <a:spLocks noChangeArrowheads="1"/>
                </p:cNvSpPr>
                <p:nvPr/>
              </p:nvSpPr>
              <p:spPr bwMode="auto">
                <a:xfrm>
                  <a:off x="1625"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9390" name="Rectangle 206">
                  <a:extLst>
                    <a:ext uri="{FF2B5EF4-FFF2-40B4-BE49-F238E27FC236}">
                      <a16:creationId xmlns:a16="http://schemas.microsoft.com/office/drawing/2014/main" id="{95BD4671-9E46-4E7E-9138-1217A96F0E32}"/>
                    </a:ext>
                  </a:extLst>
                </p:cNvPr>
                <p:cNvSpPr>
                  <a:spLocks noChangeArrowheads="1"/>
                </p:cNvSpPr>
                <p:nvPr/>
              </p:nvSpPr>
              <p:spPr bwMode="auto">
                <a:xfrm>
                  <a:off x="1582"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93" name="Group 209">
                <a:extLst>
                  <a:ext uri="{FF2B5EF4-FFF2-40B4-BE49-F238E27FC236}">
                    <a16:creationId xmlns:a16="http://schemas.microsoft.com/office/drawing/2014/main" id="{E518E11F-D4B7-4D63-B329-EC91C6FCE4D5}"/>
                  </a:ext>
                </a:extLst>
              </p:cNvPr>
              <p:cNvGrpSpPr>
                <a:grpSpLocks/>
              </p:cNvGrpSpPr>
              <p:nvPr/>
            </p:nvGrpSpPr>
            <p:grpSpPr bwMode="auto">
              <a:xfrm>
                <a:off x="1835" y="460"/>
                <a:ext cx="253" cy="460"/>
                <a:chOff x="1835" y="460"/>
                <a:chExt cx="253" cy="460"/>
              </a:xfrm>
            </p:grpSpPr>
            <p:sp>
              <p:nvSpPr>
                <p:cNvPr id="349332" name="Rectangle 148">
                  <a:extLst>
                    <a:ext uri="{FF2B5EF4-FFF2-40B4-BE49-F238E27FC236}">
                      <a16:creationId xmlns:a16="http://schemas.microsoft.com/office/drawing/2014/main" id="{67C76CBD-4169-42F3-B985-043E8F504DBB}"/>
                    </a:ext>
                  </a:extLst>
                </p:cNvPr>
                <p:cNvSpPr>
                  <a:spLocks noChangeArrowheads="1"/>
                </p:cNvSpPr>
                <p:nvPr/>
              </p:nvSpPr>
              <p:spPr bwMode="auto">
                <a:xfrm>
                  <a:off x="1878"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o</a:t>
                  </a:r>
                </a:p>
                <a:p>
                  <a:pPr algn="ctr"/>
                  <a:endParaRPr lang="en-US" altLang="zh-CN" b="1"/>
                </a:p>
              </p:txBody>
            </p:sp>
            <p:sp>
              <p:nvSpPr>
                <p:cNvPr id="349392" name="Rectangle 208">
                  <a:extLst>
                    <a:ext uri="{FF2B5EF4-FFF2-40B4-BE49-F238E27FC236}">
                      <a16:creationId xmlns:a16="http://schemas.microsoft.com/office/drawing/2014/main" id="{6765979C-9CCF-4296-8A71-F2D3B31C9EDE}"/>
                    </a:ext>
                  </a:extLst>
                </p:cNvPr>
                <p:cNvSpPr>
                  <a:spLocks noChangeArrowheads="1"/>
                </p:cNvSpPr>
                <p:nvPr/>
              </p:nvSpPr>
              <p:spPr bwMode="auto">
                <a:xfrm>
                  <a:off x="1835"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95" name="Group 211">
                <a:extLst>
                  <a:ext uri="{FF2B5EF4-FFF2-40B4-BE49-F238E27FC236}">
                    <a16:creationId xmlns:a16="http://schemas.microsoft.com/office/drawing/2014/main" id="{A4ECA61C-5214-41A6-8CD5-76ACD5A397DD}"/>
                  </a:ext>
                </a:extLst>
              </p:cNvPr>
              <p:cNvGrpSpPr>
                <a:grpSpLocks/>
              </p:cNvGrpSpPr>
              <p:nvPr/>
            </p:nvGrpSpPr>
            <p:grpSpPr bwMode="auto">
              <a:xfrm>
                <a:off x="2088" y="460"/>
                <a:ext cx="253" cy="460"/>
                <a:chOff x="2088" y="460"/>
                <a:chExt cx="253" cy="460"/>
              </a:xfrm>
            </p:grpSpPr>
            <p:sp>
              <p:nvSpPr>
                <p:cNvPr id="349333" name="Rectangle 149">
                  <a:extLst>
                    <a:ext uri="{FF2B5EF4-FFF2-40B4-BE49-F238E27FC236}">
                      <a16:creationId xmlns:a16="http://schemas.microsoft.com/office/drawing/2014/main" id="{418FAE02-9B80-4879-BE40-C678876CA0C4}"/>
                    </a:ext>
                  </a:extLst>
                </p:cNvPr>
                <p:cNvSpPr>
                  <a:spLocks noChangeArrowheads="1"/>
                </p:cNvSpPr>
                <p:nvPr/>
              </p:nvSpPr>
              <p:spPr bwMode="auto">
                <a:xfrm>
                  <a:off x="2131"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w</a:t>
                  </a:r>
                </a:p>
                <a:p>
                  <a:pPr algn="ctr"/>
                  <a:endParaRPr lang="en-US" altLang="zh-CN" b="1"/>
                </a:p>
              </p:txBody>
            </p:sp>
            <p:sp>
              <p:nvSpPr>
                <p:cNvPr id="349394" name="Rectangle 210">
                  <a:extLst>
                    <a:ext uri="{FF2B5EF4-FFF2-40B4-BE49-F238E27FC236}">
                      <a16:creationId xmlns:a16="http://schemas.microsoft.com/office/drawing/2014/main" id="{6934FE62-1DDD-44ED-93A7-647F1628FEF4}"/>
                    </a:ext>
                  </a:extLst>
                </p:cNvPr>
                <p:cNvSpPr>
                  <a:spLocks noChangeArrowheads="1"/>
                </p:cNvSpPr>
                <p:nvPr/>
              </p:nvSpPr>
              <p:spPr bwMode="auto">
                <a:xfrm>
                  <a:off x="2088"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97" name="Group 213">
                <a:extLst>
                  <a:ext uri="{FF2B5EF4-FFF2-40B4-BE49-F238E27FC236}">
                    <a16:creationId xmlns:a16="http://schemas.microsoft.com/office/drawing/2014/main" id="{543C4D5A-BFB4-4542-ACA7-502DC222C246}"/>
                  </a:ext>
                </a:extLst>
              </p:cNvPr>
              <p:cNvGrpSpPr>
                <a:grpSpLocks/>
              </p:cNvGrpSpPr>
              <p:nvPr/>
            </p:nvGrpSpPr>
            <p:grpSpPr bwMode="auto">
              <a:xfrm>
                <a:off x="2341" y="460"/>
                <a:ext cx="253" cy="460"/>
                <a:chOff x="2341" y="460"/>
                <a:chExt cx="253" cy="460"/>
              </a:xfrm>
            </p:grpSpPr>
            <p:sp>
              <p:nvSpPr>
                <p:cNvPr id="349334" name="Rectangle 150">
                  <a:extLst>
                    <a:ext uri="{FF2B5EF4-FFF2-40B4-BE49-F238E27FC236}">
                      <a16:creationId xmlns:a16="http://schemas.microsoft.com/office/drawing/2014/main" id="{F7DE2928-E862-446B-AA8B-FE7516038964}"/>
                    </a:ext>
                  </a:extLst>
                </p:cNvPr>
                <p:cNvSpPr>
                  <a:spLocks noChangeArrowheads="1"/>
                </p:cNvSpPr>
                <p:nvPr/>
              </p:nvSpPr>
              <p:spPr bwMode="auto">
                <a:xfrm>
                  <a:off x="2384" y="46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9396" name="Rectangle 212">
                  <a:extLst>
                    <a:ext uri="{FF2B5EF4-FFF2-40B4-BE49-F238E27FC236}">
                      <a16:creationId xmlns:a16="http://schemas.microsoft.com/office/drawing/2014/main" id="{D1332E19-BF09-450D-B622-3F442109C030}"/>
                    </a:ext>
                  </a:extLst>
                </p:cNvPr>
                <p:cNvSpPr>
                  <a:spLocks noChangeArrowheads="1"/>
                </p:cNvSpPr>
                <p:nvPr/>
              </p:nvSpPr>
              <p:spPr bwMode="auto">
                <a:xfrm>
                  <a:off x="2341" y="46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399" name="Group 215">
                <a:extLst>
                  <a:ext uri="{FF2B5EF4-FFF2-40B4-BE49-F238E27FC236}">
                    <a16:creationId xmlns:a16="http://schemas.microsoft.com/office/drawing/2014/main" id="{5F2B810E-A47F-4C24-9DA8-33E18F8D5F00}"/>
                  </a:ext>
                </a:extLst>
              </p:cNvPr>
              <p:cNvGrpSpPr>
                <a:grpSpLocks/>
              </p:cNvGrpSpPr>
              <p:nvPr/>
            </p:nvGrpSpPr>
            <p:grpSpPr bwMode="auto">
              <a:xfrm>
                <a:off x="0" y="920"/>
                <a:ext cx="555" cy="460"/>
                <a:chOff x="0" y="920"/>
                <a:chExt cx="555" cy="460"/>
              </a:xfrm>
            </p:grpSpPr>
            <p:sp>
              <p:nvSpPr>
                <p:cNvPr id="349335" name="Rectangle 151">
                  <a:extLst>
                    <a:ext uri="{FF2B5EF4-FFF2-40B4-BE49-F238E27FC236}">
                      <a16:creationId xmlns:a16="http://schemas.microsoft.com/office/drawing/2014/main" id="{6099A7F2-86CE-423F-9F4C-FF3F94582B75}"/>
                    </a:ext>
                  </a:extLst>
                </p:cNvPr>
                <p:cNvSpPr>
                  <a:spLocks noChangeArrowheads="1"/>
                </p:cNvSpPr>
                <p:nvPr/>
              </p:nvSpPr>
              <p:spPr bwMode="auto">
                <a:xfrm>
                  <a:off x="43" y="92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scolor[2]</a:t>
                  </a:r>
                </a:p>
                <a:p>
                  <a:pPr algn="ctr"/>
                  <a:endParaRPr lang="en-US" altLang="zh-CN" b="1"/>
                </a:p>
              </p:txBody>
            </p:sp>
            <p:sp>
              <p:nvSpPr>
                <p:cNvPr id="349398" name="Rectangle 214">
                  <a:extLst>
                    <a:ext uri="{FF2B5EF4-FFF2-40B4-BE49-F238E27FC236}">
                      <a16:creationId xmlns:a16="http://schemas.microsoft.com/office/drawing/2014/main" id="{C54A8B22-EFEE-4A05-86AD-1D1D033C6BDE}"/>
                    </a:ext>
                  </a:extLst>
                </p:cNvPr>
                <p:cNvSpPr>
                  <a:spLocks noChangeArrowheads="1"/>
                </p:cNvSpPr>
                <p:nvPr/>
              </p:nvSpPr>
              <p:spPr bwMode="auto">
                <a:xfrm>
                  <a:off x="0" y="92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01" name="Group 217">
                <a:extLst>
                  <a:ext uri="{FF2B5EF4-FFF2-40B4-BE49-F238E27FC236}">
                    <a16:creationId xmlns:a16="http://schemas.microsoft.com/office/drawing/2014/main" id="{21B85B62-BF19-4285-974D-E9AE61E7625E}"/>
                  </a:ext>
                </a:extLst>
              </p:cNvPr>
              <p:cNvGrpSpPr>
                <a:grpSpLocks/>
              </p:cNvGrpSpPr>
              <p:nvPr/>
            </p:nvGrpSpPr>
            <p:grpSpPr bwMode="auto">
              <a:xfrm>
                <a:off x="555" y="920"/>
                <a:ext cx="268" cy="460"/>
                <a:chOff x="555" y="920"/>
                <a:chExt cx="268" cy="460"/>
              </a:xfrm>
            </p:grpSpPr>
            <p:sp>
              <p:nvSpPr>
                <p:cNvPr id="349336" name="Rectangle 152">
                  <a:extLst>
                    <a:ext uri="{FF2B5EF4-FFF2-40B4-BE49-F238E27FC236}">
                      <a16:creationId xmlns:a16="http://schemas.microsoft.com/office/drawing/2014/main" id="{C45CAFF2-BCEE-4207-A9C0-23CC79D9F413}"/>
                    </a:ext>
                  </a:extLst>
                </p:cNvPr>
                <p:cNvSpPr>
                  <a:spLocks noChangeArrowheads="1"/>
                </p:cNvSpPr>
                <p:nvPr/>
              </p:nvSpPr>
              <p:spPr bwMode="auto">
                <a:xfrm>
                  <a:off x="598" y="92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9400" name="Rectangle 216">
                  <a:extLst>
                    <a:ext uri="{FF2B5EF4-FFF2-40B4-BE49-F238E27FC236}">
                      <a16:creationId xmlns:a16="http://schemas.microsoft.com/office/drawing/2014/main" id="{139B4469-1E20-4720-8C9F-BDB052D3FABC}"/>
                    </a:ext>
                  </a:extLst>
                </p:cNvPr>
                <p:cNvSpPr>
                  <a:spLocks noChangeArrowheads="1"/>
                </p:cNvSpPr>
                <p:nvPr/>
              </p:nvSpPr>
              <p:spPr bwMode="auto">
                <a:xfrm>
                  <a:off x="555" y="92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03" name="Group 219">
                <a:extLst>
                  <a:ext uri="{FF2B5EF4-FFF2-40B4-BE49-F238E27FC236}">
                    <a16:creationId xmlns:a16="http://schemas.microsoft.com/office/drawing/2014/main" id="{2233C98A-2BA2-47C3-BEA1-F7D4F1E3ADF1}"/>
                  </a:ext>
                </a:extLst>
              </p:cNvPr>
              <p:cNvGrpSpPr>
                <a:grpSpLocks/>
              </p:cNvGrpSpPr>
              <p:nvPr/>
            </p:nvGrpSpPr>
            <p:grpSpPr bwMode="auto">
              <a:xfrm>
                <a:off x="823" y="920"/>
                <a:ext cx="253" cy="460"/>
                <a:chOff x="823" y="920"/>
                <a:chExt cx="253" cy="460"/>
              </a:xfrm>
            </p:grpSpPr>
            <p:sp>
              <p:nvSpPr>
                <p:cNvPr id="349337" name="Rectangle 153">
                  <a:extLst>
                    <a:ext uri="{FF2B5EF4-FFF2-40B4-BE49-F238E27FC236}">
                      <a16:creationId xmlns:a16="http://schemas.microsoft.com/office/drawing/2014/main" id="{121D2FB7-0D1B-4BD4-AB5A-5DF924F7283C}"/>
                    </a:ext>
                  </a:extLst>
                </p:cNvPr>
                <p:cNvSpPr>
                  <a:spLocks noChangeArrowheads="1"/>
                </p:cNvSpPr>
                <p:nvPr/>
              </p:nvSpPr>
              <p:spPr bwMode="auto">
                <a:xfrm>
                  <a:off x="866"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G</a:t>
                  </a:r>
                </a:p>
                <a:p>
                  <a:pPr algn="ctr"/>
                  <a:endParaRPr lang="en-US" altLang="zh-CN" b="1"/>
                </a:p>
              </p:txBody>
            </p:sp>
            <p:sp>
              <p:nvSpPr>
                <p:cNvPr id="349402" name="Rectangle 218">
                  <a:extLst>
                    <a:ext uri="{FF2B5EF4-FFF2-40B4-BE49-F238E27FC236}">
                      <a16:creationId xmlns:a16="http://schemas.microsoft.com/office/drawing/2014/main" id="{2D69A309-13A1-46F6-8CB7-8194F22FF42A}"/>
                    </a:ext>
                  </a:extLst>
                </p:cNvPr>
                <p:cNvSpPr>
                  <a:spLocks noChangeArrowheads="1"/>
                </p:cNvSpPr>
                <p:nvPr/>
              </p:nvSpPr>
              <p:spPr bwMode="auto">
                <a:xfrm>
                  <a:off x="823"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05" name="Group 221">
                <a:extLst>
                  <a:ext uri="{FF2B5EF4-FFF2-40B4-BE49-F238E27FC236}">
                    <a16:creationId xmlns:a16="http://schemas.microsoft.com/office/drawing/2014/main" id="{36515733-B029-4A15-85EB-76D982DCAFCA}"/>
                  </a:ext>
                </a:extLst>
              </p:cNvPr>
              <p:cNvGrpSpPr>
                <a:grpSpLocks/>
              </p:cNvGrpSpPr>
              <p:nvPr/>
            </p:nvGrpSpPr>
            <p:grpSpPr bwMode="auto">
              <a:xfrm>
                <a:off x="1076" y="920"/>
                <a:ext cx="253" cy="460"/>
                <a:chOff x="1076" y="920"/>
                <a:chExt cx="253" cy="460"/>
              </a:xfrm>
            </p:grpSpPr>
            <p:sp>
              <p:nvSpPr>
                <p:cNvPr id="349338" name="Rectangle 154">
                  <a:extLst>
                    <a:ext uri="{FF2B5EF4-FFF2-40B4-BE49-F238E27FC236}">
                      <a16:creationId xmlns:a16="http://schemas.microsoft.com/office/drawing/2014/main" id="{86F1533B-5D94-416E-94AD-3A3732F60862}"/>
                    </a:ext>
                  </a:extLst>
                </p:cNvPr>
                <p:cNvSpPr>
                  <a:spLocks noChangeArrowheads="1"/>
                </p:cNvSpPr>
                <p:nvPr/>
              </p:nvSpPr>
              <p:spPr bwMode="auto">
                <a:xfrm>
                  <a:off x="1119"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9404" name="Rectangle 220">
                  <a:extLst>
                    <a:ext uri="{FF2B5EF4-FFF2-40B4-BE49-F238E27FC236}">
                      <a16:creationId xmlns:a16="http://schemas.microsoft.com/office/drawing/2014/main" id="{4AF8F3B3-E7B4-4097-AA93-2AD43D5AA38C}"/>
                    </a:ext>
                  </a:extLst>
                </p:cNvPr>
                <p:cNvSpPr>
                  <a:spLocks noChangeArrowheads="1"/>
                </p:cNvSpPr>
                <p:nvPr/>
              </p:nvSpPr>
              <p:spPr bwMode="auto">
                <a:xfrm>
                  <a:off x="1076"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07" name="Group 223">
                <a:extLst>
                  <a:ext uri="{FF2B5EF4-FFF2-40B4-BE49-F238E27FC236}">
                    <a16:creationId xmlns:a16="http://schemas.microsoft.com/office/drawing/2014/main" id="{5C0B2AFB-2D32-4EE6-89FB-F7E9F53871B2}"/>
                  </a:ext>
                </a:extLst>
              </p:cNvPr>
              <p:cNvGrpSpPr>
                <a:grpSpLocks/>
              </p:cNvGrpSpPr>
              <p:nvPr/>
            </p:nvGrpSpPr>
            <p:grpSpPr bwMode="auto">
              <a:xfrm>
                <a:off x="1329" y="920"/>
                <a:ext cx="253" cy="460"/>
                <a:chOff x="1329" y="920"/>
                <a:chExt cx="253" cy="460"/>
              </a:xfrm>
            </p:grpSpPr>
            <p:sp>
              <p:nvSpPr>
                <p:cNvPr id="349339" name="Rectangle 155">
                  <a:extLst>
                    <a:ext uri="{FF2B5EF4-FFF2-40B4-BE49-F238E27FC236}">
                      <a16:creationId xmlns:a16="http://schemas.microsoft.com/office/drawing/2014/main" id="{CF115203-49ED-4A55-8DA2-5C95AFC3EDE8}"/>
                    </a:ext>
                  </a:extLst>
                </p:cNvPr>
                <p:cNvSpPr>
                  <a:spLocks noChangeArrowheads="1"/>
                </p:cNvSpPr>
                <p:nvPr/>
              </p:nvSpPr>
              <p:spPr bwMode="auto">
                <a:xfrm>
                  <a:off x="1372"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406" name="Rectangle 222">
                  <a:extLst>
                    <a:ext uri="{FF2B5EF4-FFF2-40B4-BE49-F238E27FC236}">
                      <a16:creationId xmlns:a16="http://schemas.microsoft.com/office/drawing/2014/main" id="{853526F7-A5E9-4C9C-9B2C-A10789488C35}"/>
                    </a:ext>
                  </a:extLst>
                </p:cNvPr>
                <p:cNvSpPr>
                  <a:spLocks noChangeArrowheads="1"/>
                </p:cNvSpPr>
                <p:nvPr/>
              </p:nvSpPr>
              <p:spPr bwMode="auto">
                <a:xfrm>
                  <a:off x="1329"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09" name="Group 225">
                <a:extLst>
                  <a:ext uri="{FF2B5EF4-FFF2-40B4-BE49-F238E27FC236}">
                    <a16:creationId xmlns:a16="http://schemas.microsoft.com/office/drawing/2014/main" id="{FC84881D-670A-4386-82C4-BF103494AB00}"/>
                  </a:ext>
                </a:extLst>
              </p:cNvPr>
              <p:cNvGrpSpPr>
                <a:grpSpLocks/>
              </p:cNvGrpSpPr>
              <p:nvPr/>
            </p:nvGrpSpPr>
            <p:grpSpPr bwMode="auto">
              <a:xfrm>
                <a:off x="1582" y="920"/>
                <a:ext cx="253" cy="460"/>
                <a:chOff x="1582" y="920"/>
                <a:chExt cx="253" cy="460"/>
              </a:xfrm>
            </p:grpSpPr>
            <p:sp>
              <p:nvSpPr>
                <p:cNvPr id="349340" name="Rectangle 156">
                  <a:extLst>
                    <a:ext uri="{FF2B5EF4-FFF2-40B4-BE49-F238E27FC236}">
                      <a16:creationId xmlns:a16="http://schemas.microsoft.com/office/drawing/2014/main" id="{4E046E5D-24E0-4312-80E6-4DBFAB3AF04A}"/>
                    </a:ext>
                  </a:extLst>
                </p:cNvPr>
                <p:cNvSpPr>
                  <a:spLocks noChangeArrowheads="1"/>
                </p:cNvSpPr>
                <p:nvPr/>
              </p:nvSpPr>
              <p:spPr bwMode="auto">
                <a:xfrm>
                  <a:off x="1625"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408" name="Rectangle 224">
                  <a:extLst>
                    <a:ext uri="{FF2B5EF4-FFF2-40B4-BE49-F238E27FC236}">
                      <a16:creationId xmlns:a16="http://schemas.microsoft.com/office/drawing/2014/main" id="{EA88B6E7-6DCE-4469-B5CB-9589648787BB}"/>
                    </a:ext>
                  </a:extLst>
                </p:cNvPr>
                <p:cNvSpPr>
                  <a:spLocks noChangeArrowheads="1"/>
                </p:cNvSpPr>
                <p:nvPr/>
              </p:nvSpPr>
              <p:spPr bwMode="auto">
                <a:xfrm>
                  <a:off x="1582"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11" name="Group 227">
                <a:extLst>
                  <a:ext uri="{FF2B5EF4-FFF2-40B4-BE49-F238E27FC236}">
                    <a16:creationId xmlns:a16="http://schemas.microsoft.com/office/drawing/2014/main" id="{3A1175E4-A52B-41CC-9E6F-66F8A2212EFC}"/>
                  </a:ext>
                </a:extLst>
              </p:cNvPr>
              <p:cNvGrpSpPr>
                <a:grpSpLocks/>
              </p:cNvGrpSpPr>
              <p:nvPr/>
            </p:nvGrpSpPr>
            <p:grpSpPr bwMode="auto">
              <a:xfrm>
                <a:off x="1835" y="920"/>
                <a:ext cx="253" cy="460"/>
                <a:chOff x="1835" y="920"/>
                <a:chExt cx="253" cy="460"/>
              </a:xfrm>
            </p:grpSpPr>
            <p:sp>
              <p:nvSpPr>
                <p:cNvPr id="349341" name="Rectangle 157">
                  <a:extLst>
                    <a:ext uri="{FF2B5EF4-FFF2-40B4-BE49-F238E27FC236}">
                      <a16:creationId xmlns:a16="http://schemas.microsoft.com/office/drawing/2014/main" id="{5429B592-AC61-442A-B8E5-52CF51704F55}"/>
                    </a:ext>
                  </a:extLst>
                </p:cNvPr>
                <p:cNvSpPr>
                  <a:spLocks noChangeArrowheads="1"/>
                </p:cNvSpPr>
                <p:nvPr/>
              </p:nvSpPr>
              <p:spPr bwMode="auto">
                <a:xfrm>
                  <a:off x="1878"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n</a:t>
                  </a:r>
                </a:p>
                <a:p>
                  <a:pPr algn="ctr"/>
                  <a:endParaRPr lang="en-US" altLang="zh-CN" b="1"/>
                </a:p>
              </p:txBody>
            </p:sp>
            <p:sp>
              <p:nvSpPr>
                <p:cNvPr id="349410" name="Rectangle 226">
                  <a:extLst>
                    <a:ext uri="{FF2B5EF4-FFF2-40B4-BE49-F238E27FC236}">
                      <a16:creationId xmlns:a16="http://schemas.microsoft.com/office/drawing/2014/main" id="{C6621872-7348-40AF-99DB-6FA0E82509E0}"/>
                    </a:ext>
                  </a:extLst>
                </p:cNvPr>
                <p:cNvSpPr>
                  <a:spLocks noChangeArrowheads="1"/>
                </p:cNvSpPr>
                <p:nvPr/>
              </p:nvSpPr>
              <p:spPr bwMode="auto">
                <a:xfrm>
                  <a:off x="1835"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13" name="Group 229">
                <a:extLst>
                  <a:ext uri="{FF2B5EF4-FFF2-40B4-BE49-F238E27FC236}">
                    <a16:creationId xmlns:a16="http://schemas.microsoft.com/office/drawing/2014/main" id="{63E9675A-C6B6-4C0C-9515-CA0EF6ACEBC1}"/>
                  </a:ext>
                </a:extLst>
              </p:cNvPr>
              <p:cNvGrpSpPr>
                <a:grpSpLocks/>
              </p:cNvGrpSpPr>
              <p:nvPr/>
            </p:nvGrpSpPr>
            <p:grpSpPr bwMode="auto">
              <a:xfrm>
                <a:off x="2088" y="920"/>
                <a:ext cx="253" cy="460"/>
                <a:chOff x="2088" y="920"/>
                <a:chExt cx="253" cy="460"/>
              </a:xfrm>
            </p:grpSpPr>
            <p:sp>
              <p:nvSpPr>
                <p:cNvPr id="349342" name="Rectangle 158">
                  <a:extLst>
                    <a:ext uri="{FF2B5EF4-FFF2-40B4-BE49-F238E27FC236}">
                      <a16:creationId xmlns:a16="http://schemas.microsoft.com/office/drawing/2014/main" id="{AA5397B0-9B11-4D78-A767-55F59ECFEADC}"/>
                    </a:ext>
                  </a:extLst>
                </p:cNvPr>
                <p:cNvSpPr>
                  <a:spLocks noChangeArrowheads="1"/>
                </p:cNvSpPr>
                <p:nvPr/>
              </p:nvSpPr>
              <p:spPr bwMode="auto">
                <a:xfrm>
                  <a:off x="2131"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9412" name="Rectangle 228">
                  <a:extLst>
                    <a:ext uri="{FF2B5EF4-FFF2-40B4-BE49-F238E27FC236}">
                      <a16:creationId xmlns:a16="http://schemas.microsoft.com/office/drawing/2014/main" id="{7100A368-7DB1-4271-8A2D-A79269C4A44D}"/>
                    </a:ext>
                  </a:extLst>
                </p:cNvPr>
                <p:cNvSpPr>
                  <a:spLocks noChangeArrowheads="1"/>
                </p:cNvSpPr>
                <p:nvPr/>
              </p:nvSpPr>
              <p:spPr bwMode="auto">
                <a:xfrm>
                  <a:off x="2088"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15" name="Group 231">
                <a:extLst>
                  <a:ext uri="{FF2B5EF4-FFF2-40B4-BE49-F238E27FC236}">
                    <a16:creationId xmlns:a16="http://schemas.microsoft.com/office/drawing/2014/main" id="{D2942EA0-94D8-430A-9C1D-7A2BEB40EE49}"/>
                  </a:ext>
                </a:extLst>
              </p:cNvPr>
              <p:cNvGrpSpPr>
                <a:grpSpLocks/>
              </p:cNvGrpSpPr>
              <p:nvPr/>
            </p:nvGrpSpPr>
            <p:grpSpPr bwMode="auto">
              <a:xfrm>
                <a:off x="2341" y="920"/>
                <a:ext cx="253" cy="460"/>
                <a:chOff x="2341" y="920"/>
                <a:chExt cx="253" cy="460"/>
              </a:xfrm>
            </p:grpSpPr>
            <p:sp>
              <p:nvSpPr>
                <p:cNvPr id="349343" name="Rectangle 159">
                  <a:extLst>
                    <a:ext uri="{FF2B5EF4-FFF2-40B4-BE49-F238E27FC236}">
                      <a16:creationId xmlns:a16="http://schemas.microsoft.com/office/drawing/2014/main" id="{45652EB0-8109-48BC-93A1-3EDD5B1ED009}"/>
                    </a:ext>
                  </a:extLst>
                </p:cNvPr>
                <p:cNvSpPr>
                  <a:spLocks noChangeArrowheads="1"/>
                </p:cNvSpPr>
                <p:nvPr/>
              </p:nvSpPr>
              <p:spPr bwMode="auto">
                <a:xfrm>
                  <a:off x="2384" y="92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414" name="Rectangle 230">
                  <a:extLst>
                    <a:ext uri="{FF2B5EF4-FFF2-40B4-BE49-F238E27FC236}">
                      <a16:creationId xmlns:a16="http://schemas.microsoft.com/office/drawing/2014/main" id="{0D570032-5DC0-4901-8168-BE24C3F0E1E2}"/>
                    </a:ext>
                  </a:extLst>
                </p:cNvPr>
                <p:cNvSpPr>
                  <a:spLocks noChangeArrowheads="1"/>
                </p:cNvSpPr>
                <p:nvPr/>
              </p:nvSpPr>
              <p:spPr bwMode="auto">
                <a:xfrm>
                  <a:off x="2341" y="92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17" name="Group 233">
                <a:extLst>
                  <a:ext uri="{FF2B5EF4-FFF2-40B4-BE49-F238E27FC236}">
                    <a16:creationId xmlns:a16="http://schemas.microsoft.com/office/drawing/2014/main" id="{356811F5-BF75-49A9-B0A0-6EB67678D656}"/>
                  </a:ext>
                </a:extLst>
              </p:cNvPr>
              <p:cNvGrpSpPr>
                <a:grpSpLocks/>
              </p:cNvGrpSpPr>
              <p:nvPr/>
            </p:nvGrpSpPr>
            <p:grpSpPr bwMode="auto">
              <a:xfrm>
                <a:off x="0" y="1380"/>
                <a:ext cx="555" cy="460"/>
                <a:chOff x="0" y="1380"/>
                <a:chExt cx="555" cy="460"/>
              </a:xfrm>
            </p:grpSpPr>
            <p:sp>
              <p:nvSpPr>
                <p:cNvPr id="349344" name="Rectangle 160">
                  <a:extLst>
                    <a:ext uri="{FF2B5EF4-FFF2-40B4-BE49-F238E27FC236}">
                      <a16:creationId xmlns:a16="http://schemas.microsoft.com/office/drawing/2014/main" id="{EA125AA2-32C8-4E42-A4E0-8E9904525DA9}"/>
                    </a:ext>
                  </a:extLst>
                </p:cNvPr>
                <p:cNvSpPr>
                  <a:spLocks noChangeArrowheads="1"/>
                </p:cNvSpPr>
                <p:nvPr/>
              </p:nvSpPr>
              <p:spPr bwMode="auto">
                <a:xfrm>
                  <a:off x="43" y="138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scolor[3]</a:t>
                  </a:r>
                </a:p>
                <a:p>
                  <a:pPr algn="ctr"/>
                  <a:endParaRPr lang="en-US" altLang="zh-CN" b="1"/>
                </a:p>
              </p:txBody>
            </p:sp>
            <p:sp>
              <p:nvSpPr>
                <p:cNvPr id="349416" name="Rectangle 232">
                  <a:extLst>
                    <a:ext uri="{FF2B5EF4-FFF2-40B4-BE49-F238E27FC236}">
                      <a16:creationId xmlns:a16="http://schemas.microsoft.com/office/drawing/2014/main" id="{CF4BDA23-BABB-444F-956C-EF02458CF5B4}"/>
                    </a:ext>
                  </a:extLst>
                </p:cNvPr>
                <p:cNvSpPr>
                  <a:spLocks noChangeArrowheads="1"/>
                </p:cNvSpPr>
                <p:nvPr/>
              </p:nvSpPr>
              <p:spPr bwMode="auto">
                <a:xfrm>
                  <a:off x="0" y="138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19" name="Group 235">
                <a:extLst>
                  <a:ext uri="{FF2B5EF4-FFF2-40B4-BE49-F238E27FC236}">
                    <a16:creationId xmlns:a16="http://schemas.microsoft.com/office/drawing/2014/main" id="{32D6A394-79E6-4671-9F3E-91BFAB80B6CA}"/>
                  </a:ext>
                </a:extLst>
              </p:cNvPr>
              <p:cNvGrpSpPr>
                <a:grpSpLocks/>
              </p:cNvGrpSpPr>
              <p:nvPr/>
            </p:nvGrpSpPr>
            <p:grpSpPr bwMode="auto">
              <a:xfrm>
                <a:off x="555" y="1380"/>
                <a:ext cx="268" cy="460"/>
                <a:chOff x="555" y="1380"/>
                <a:chExt cx="268" cy="460"/>
              </a:xfrm>
            </p:grpSpPr>
            <p:sp>
              <p:nvSpPr>
                <p:cNvPr id="349345" name="Rectangle 161">
                  <a:extLst>
                    <a:ext uri="{FF2B5EF4-FFF2-40B4-BE49-F238E27FC236}">
                      <a16:creationId xmlns:a16="http://schemas.microsoft.com/office/drawing/2014/main" id="{10A3EE0D-50EF-4513-BE5F-FD55452F0584}"/>
                    </a:ext>
                  </a:extLst>
                </p:cNvPr>
                <p:cNvSpPr>
                  <a:spLocks noChangeArrowheads="1"/>
                </p:cNvSpPr>
                <p:nvPr/>
              </p:nvSpPr>
              <p:spPr bwMode="auto">
                <a:xfrm>
                  <a:off x="598" y="138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9418" name="Rectangle 234">
                  <a:extLst>
                    <a:ext uri="{FF2B5EF4-FFF2-40B4-BE49-F238E27FC236}">
                      <a16:creationId xmlns:a16="http://schemas.microsoft.com/office/drawing/2014/main" id="{E88D4963-C62E-4A62-9510-52513C2EB315}"/>
                    </a:ext>
                  </a:extLst>
                </p:cNvPr>
                <p:cNvSpPr>
                  <a:spLocks noChangeArrowheads="1"/>
                </p:cNvSpPr>
                <p:nvPr/>
              </p:nvSpPr>
              <p:spPr bwMode="auto">
                <a:xfrm>
                  <a:off x="555" y="138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21" name="Group 237">
                <a:extLst>
                  <a:ext uri="{FF2B5EF4-FFF2-40B4-BE49-F238E27FC236}">
                    <a16:creationId xmlns:a16="http://schemas.microsoft.com/office/drawing/2014/main" id="{F8C289DD-4D58-4EFD-A55C-B62B529BE45C}"/>
                  </a:ext>
                </a:extLst>
              </p:cNvPr>
              <p:cNvGrpSpPr>
                <a:grpSpLocks/>
              </p:cNvGrpSpPr>
              <p:nvPr/>
            </p:nvGrpSpPr>
            <p:grpSpPr bwMode="auto">
              <a:xfrm>
                <a:off x="823" y="1380"/>
                <a:ext cx="253" cy="460"/>
                <a:chOff x="823" y="1380"/>
                <a:chExt cx="253" cy="460"/>
              </a:xfrm>
            </p:grpSpPr>
            <p:sp>
              <p:nvSpPr>
                <p:cNvPr id="349346" name="Rectangle 162">
                  <a:extLst>
                    <a:ext uri="{FF2B5EF4-FFF2-40B4-BE49-F238E27FC236}">
                      <a16:creationId xmlns:a16="http://schemas.microsoft.com/office/drawing/2014/main" id="{552D1CF1-727F-4521-9889-F55BF3C52600}"/>
                    </a:ext>
                  </a:extLst>
                </p:cNvPr>
                <p:cNvSpPr>
                  <a:spLocks noChangeArrowheads="1"/>
                </p:cNvSpPr>
                <p:nvPr/>
              </p:nvSpPr>
              <p:spPr bwMode="auto">
                <a:xfrm>
                  <a:off x="866"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B</a:t>
                  </a:r>
                </a:p>
                <a:p>
                  <a:pPr algn="ctr"/>
                  <a:endParaRPr lang="en-US" altLang="zh-CN" b="1"/>
                </a:p>
              </p:txBody>
            </p:sp>
            <p:sp>
              <p:nvSpPr>
                <p:cNvPr id="349420" name="Rectangle 236">
                  <a:extLst>
                    <a:ext uri="{FF2B5EF4-FFF2-40B4-BE49-F238E27FC236}">
                      <a16:creationId xmlns:a16="http://schemas.microsoft.com/office/drawing/2014/main" id="{C79AA365-3C91-4C61-A8BF-E27A92EBEEE9}"/>
                    </a:ext>
                  </a:extLst>
                </p:cNvPr>
                <p:cNvSpPr>
                  <a:spLocks noChangeArrowheads="1"/>
                </p:cNvSpPr>
                <p:nvPr/>
              </p:nvSpPr>
              <p:spPr bwMode="auto">
                <a:xfrm>
                  <a:off x="823"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23" name="Group 239">
                <a:extLst>
                  <a:ext uri="{FF2B5EF4-FFF2-40B4-BE49-F238E27FC236}">
                    <a16:creationId xmlns:a16="http://schemas.microsoft.com/office/drawing/2014/main" id="{272AA95D-81AA-4EE4-871D-A76D0B9609EA}"/>
                  </a:ext>
                </a:extLst>
              </p:cNvPr>
              <p:cNvGrpSpPr>
                <a:grpSpLocks/>
              </p:cNvGrpSpPr>
              <p:nvPr/>
            </p:nvGrpSpPr>
            <p:grpSpPr bwMode="auto">
              <a:xfrm>
                <a:off x="1076" y="1380"/>
                <a:ext cx="253" cy="460"/>
                <a:chOff x="1076" y="1380"/>
                <a:chExt cx="253" cy="460"/>
              </a:xfrm>
            </p:grpSpPr>
            <p:sp>
              <p:nvSpPr>
                <p:cNvPr id="349347" name="Rectangle 163">
                  <a:extLst>
                    <a:ext uri="{FF2B5EF4-FFF2-40B4-BE49-F238E27FC236}">
                      <a16:creationId xmlns:a16="http://schemas.microsoft.com/office/drawing/2014/main" id="{D8577CA9-4134-4E2E-AA8F-2FC57710E323}"/>
                    </a:ext>
                  </a:extLst>
                </p:cNvPr>
                <p:cNvSpPr>
                  <a:spLocks noChangeArrowheads="1"/>
                </p:cNvSpPr>
                <p:nvPr/>
              </p:nvSpPr>
              <p:spPr bwMode="auto">
                <a:xfrm>
                  <a:off x="1119"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l</a:t>
                  </a:r>
                </a:p>
                <a:p>
                  <a:pPr algn="ctr"/>
                  <a:endParaRPr lang="en-US" altLang="zh-CN" b="1"/>
                </a:p>
              </p:txBody>
            </p:sp>
            <p:sp>
              <p:nvSpPr>
                <p:cNvPr id="349422" name="Rectangle 238">
                  <a:extLst>
                    <a:ext uri="{FF2B5EF4-FFF2-40B4-BE49-F238E27FC236}">
                      <a16:creationId xmlns:a16="http://schemas.microsoft.com/office/drawing/2014/main" id="{27E1D329-ECFA-4054-8FB4-DD03E2BA7431}"/>
                    </a:ext>
                  </a:extLst>
                </p:cNvPr>
                <p:cNvSpPr>
                  <a:spLocks noChangeArrowheads="1"/>
                </p:cNvSpPr>
                <p:nvPr/>
              </p:nvSpPr>
              <p:spPr bwMode="auto">
                <a:xfrm>
                  <a:off x="1076"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25" name="Group 241">
                <a:extLst>
                  <a:ext uri="{FF2B5EF4-FFF2-40B4-BE49-F238E27FC236}">
                    <a16:creationId xmlns:a16="http://schemas.microsoft.com/office/drawing/2014/main" id="{3B7FB4EC-D658-49C2-9EE4-7ECF7DA846D5}"/>
                  </a:ext>
                </a:extLst>
              </p:cNvPr>
              <p:cNvGrpSpPr>
                <a:grpSpLocks/>
              </p:cNvGrpSpPr>
              <p:nvPr/>
            </p:nvGrpSpPr>
            <p:grpSpPr bwMode="auto">
              <a:xfrm>
                <a:off x="1329" y="1380"/>
                <a:ext cx="253" cy="460"/>
                <a:chOff x="1329" y="1380"/>
                <a:chExt cx="253" cy="460"/>
              </a:xfrm>
            </p:grpSpPr>
            <p:sp>
              <p:nvSpPr>
                <p:cNvPr id="349348" name="Rectangle 164">
                  <a:extLst>
                    <a:ext uri="{FF2B5EF4-FFF2-40B4-BE49-F238E27FC236}">
                      <a16:creationId xmlns:a16="http://schemas.microsoft.com/office/drawing/2014/main" id="{4BBB78B2-D70A-444C-9720-BEA17772C8D3}"/>
                    </a:ext>
                  </a:extLst>
                </p:cNvPr>
                <p:cNvSpPr>
                  <a:spLocks noChangeArrowheads="1"/>
                </p:cNvSpPr>
                <p:nvPr/>
              </p:nvSpPr>
              <p:spPr bwMode="auto">
                <a:xfrm>
                  <a:off x="1372"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u</a:t>
                  </a:r>
                </a:p>
                <a:p>
                  <a:pPr algn="ctr"/>
                  <a:endParaRPr lang="en-US" altLang="zh-CN" b="1"/>
                </a:p>
              </p:txBody>
            </p:sp>
            <p:sp>
              <p:nvSpPr>
                <p:cNvPr id="349424" name="Rectangle 240">
                  <a:extLst>
                    <a:ext uri="{FF2B5EF4-FFF2-40B4-BE49-F238E27FC236}">
                      <a16:creationId xmlns:a16="http://schemas.microsoft.com/office/drawing/2014/main" id="{5C4AC7D3-14D0-4528-937F-CB671F8E16F9}"/>
                    </a:ext>
                  </a:extLst>
                </p:cNvPr>
                <p:cNvSpPr>
                  <a:spLocks noChangeArrowheads="1"/>
                </p:cNvSpPr>
                <p:nvPr/>
              </p:nvSpPr>
              <p:spPr bwMode="auto">
                <a:xfrm>
                  <a:off x="1329"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27" name="Group 243">
                <a:extLst>
                  <a:ext uri="{FF2B5EF4-FFF2-40B4-BE49-F238E27FC236}">
                    <a16:creationId xmlns:a16="http://schemas.microsoft.com/office/drawing/2014/main" id="{540AC02F-DF9A-43F6-9754-B99349FB3DD4}"/>
                  </a:ext>
                </a:extLst>
              </p:cNvPr>
              <p:cNvGrpSpPr>
                <a:grpSpLocks/>
              </p:cNvGrpSpPr>
              <p:nvPr/>
            </p:nvGrpSpPr>
            <p:grpSpPr bwMode="auto">
              <a:xfrm>
                <a:off x="1582" y="1380"/>
                <a:ext cx="253" cy="460"/>
                <a:chOff x="1582" y="1380"/>
                <a:chExt cx="253" cy="460"/>
              </a:xfrm>
            </p:grpSpPr>
            <p:sp>
              <p:nvSpPr>
                <p:cNvPr id="349349" name="Rectangle 165">
                  <a:extLst>
                    <a:ext uri="{FF2B5EF4-FFF2-40B4-BE49-F238E27FC236}">
                      <a16:creationId xmlns:a16="http://schemas.microsoft.com/office/drawing/2014/main" id="{DA8BBB26-4143-4D92-AE3B-8DD346D3D73C}"/>
                    </a:ext>
                  </a:extLst>
                </p:cNvPr>
                <p:cNvSpPr>
                  <a:spLocks noChangeArrowheads="1"/>
                </p:cNvSpPr>
                <p:nvPr/>
              </p:nvSpPr>
              <p:spPr bwMode="auto">
                <a:xfrm>
                  <a:off x="1625"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426" name="Rectangle 242">
                  <a:extLst>
                    <a:ext uri="{FF2B5EF4-FFF2-40B4-BE49-F238E27FC236}">
                      <a16:creationId xmlns:a16="http://schemas.microsoft.com/office/drawing/2014/main" id="{0ED0F95F-0CF9-44D6-BF46-63AFEA0E00AC}"/>
                    </a:ext>
                  </a:extLst>
                </p:cNvPr>
                <p:cNvSpPr>
                  <a:spLocks noChangeArrowheads="1"/>
                </p:cNvSpPr>
                <p:nvPr/>
              </p:nvSpPr>
              <p:spPr bwMode="auto">
                <a:xfrm>
                  <a:off x="1582"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29" name="Group 245">
                <a:extLst>
                  <a:ext uri="{FF2B5EF4-FFF2-40B4-BE49-F238E27FC236}">
                    <a16:creationId xmlns:a16="http://schemas.microsoft.com/office/drawing/2014/main" id="{BB5377E5-DF42-4D74-B021-3C72DFE895EB}"/>
                  </a:ext>
                </a:extLst>
              </p:cNvPr>
              <p:cNvGrpSpPr>
                <a:grpSpLocks/>
              </p:cNvGrpSpPr>
              <p:nvPr/>
            </p:nvGrpSpPr>
            <p:grpSpPr bwMode="auto">
              <a:xfrm>
                <a:off x="1835" y="1380"/>
                <a:ext cx="253" cy="460"/>
                <a:chOff x="1835" y="1380"/>
                <a:chExt cx="253" cy="460"/>
              </a:xfrm>
            </p:grpSpPr>
            <p:sp>
              <p:nvSpPr>
                <p:cNvPr id="349350" name="Rectangle 166">
                  <a:extLst>
                    <a:ext uri="{FF2B5EF4-FFF2-40B4-BE49-F238E27FC236}">
                      <a16:creationId xmlns:a16="http://schemas.microsoft.com/office/drawing/2014/main" id="{A55D027F-82EB-4ECC-9098-3C03F0EF6D6D}"/>
                    </a:ext>
                  </a:extLst>
                </p:cNvPr>
                <p:cNvSpPr>
                  <a:spLocks noChangeArrowheads="1"/>
                </p:cNvSpPr>
                <p:nvPr/>
              </p:nvSpPr>
              <p:spPr bwMode="auto">
                <a:xfrm>
                  <a:off x="1878"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9428" name="Rectangle 244">
                  <a:extLst>
                    <a:ext uri="{FF2B5EF4-FFF2-40B4-BE49-F238E27FC236}">
                      <a16:creationId xmlns:a16="http://schemas.microsoft.com/office/drawing/2014/main" id="{16E0810A-673E-4D8D-899C-5E80F2B04059}"/>
                    </a:ext>
                  </a:extLst>
                </p:cNvPr>
                <p:cNvSpPr>
                  <a:spLocks noChangeArrowheads="1"/>
                </p:cNvSpPr>
                <p:nvPr/>
              </p:nvSpPr>
              <p:spPr bwMode="auto">
                <a:xfrm>
                  <a:off x="1835"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31" name="Group 247">
                <a:extLst>
                  <a:ext uri="{FF2B5EF4-FFF2-40B4-BE49-F238E27FC236}">
                    <a16:creationId xmlns:a16="http://schemas.microsoft.com/office/drawing/2014/main" id="{8573FFA0-A27B-4DFA-8E07-A492D1E7F89F}"/>
                  </a:ext>
                </a:extLst>
              </p:cNvPr>
              <p:cNvGrpSpPr>
                <a:grpSpLocks/>
              </p:cNvGrpSpPr>
              <p:nvPr/>
            </p:nvGrpSpPr>
            <p:grpSpPr bwMode="auto">
              <a:xfrm>
                <a:off x="2088" y="1380"/>
                <a:ext cx="253" cy="460"/>
                <a:chOff x="2088" y="1380"/>
                <a:chExt cx="253" cy="460"/>
              </a:xfrm>
            </p:grpSpPr>
            <p:sp>
              <p:nvSpPr>
                <p:cNvPr id="349351" name="Rectangle 167">
                  <a:extLst>
                    <a:ext uri="{FF2B5EF4-FFF2-40B4-BE49-F238E27FC236}">
                      <a16:creationId xmlns:a16="http://schemas.microsoft.com/office/drawing/2014/main" id="{A511C44B-E70A-48B3-BBA5-1FE9FA9925CC}"/>
                    </a:ext>
                  </a:extLst>
                </p:cNvPr>
                <p:cNvSpPr>
                  <a:spLocks noChangeArrowheads="1"/>
                </p:cNvSpPr>
                <p:nvPr/>
              </p:nvSpPr>
              <p:spPr bwMode="auto">
                <a:xfrm>
                  <a:off x="2131"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430" name="Rectangle 246">
                  <a:extLst>
                    <a:ext uri="{FF2B5EF4-FFF2-40B4-BE49-F238E27FC236}">
                      <a16:creationId xmlns:a16="http://schemas.microsoft.com/office/drawing/2014/main" id="{77485754-FDE9-407D-9077-0DEEB55C5790}"/>
                    </a:ext>
                  </a:extLst>
                </p:cNvPr>
                <p:cNvSpPr>
                  <a:spLocks noChangeArrowheads="1"/>
                </p:cNvSpPr>
                <p:nvPr/>
              </p:nvSpPr>
              <p:spPr bwMode="auto">
                <a:xfrm>
                  <a:off x="2088"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33" name="Group 249">
                <a:extLst>
                  <a:ext uri="{FF2B5EF4-FFF2-40B4-BE49-F238E27FC236}">
                    <a16:creationId xmlns:a16="http://schemas.microsoft.com/office/drawing/2014/main" id="{0C060DA0-B8A9-4428-BF5A-E04E8F260765}"/>
                  </a:ext>
                </a:extLst>
              </p:cNvPr>
              <p:cNvGrpSpPr>
                <a:grpSpLocks/>
              </p:cNvGrpSpPr>
              <p:nvPr/>
            </p:nvGrpSpPr>
            <p:grpSpPr bwMode="auto">
              <a:xfrm>
                <a:off x="2341" y="1380"/>
                <a:ext cx="253" cy="460"/>
                <a:chOff x="2341" y="1380"/>
                <a:chExt cx="253" cy="460"/>
              </a:xfrm>
            </p:grpSpPr>
            <p:sp>
              <p:nvSpPr>
                <p:cNvPr id="349352" name="Rectangle 168">
                  <a:extLst>
                    <a:ext uri="{FF2B5EF4-FFF2-40B4-BE49-F238E27FC236}">
                      <a16:creationId xmlns:a16="http://schemas.microsoft.com/office/drawing/2014/main" id="{29503753-8DCF-4260-BBDA-7A5E26B4F31D}"/>
                    </a:ext>
                  </a:extLst>
                </p:cNvPr>
                <p:cNvSpPr>
                  <a:spLocks noChangeArrowheads="1"/>
                </p:cNvSpPr>
                <p:nvPr/>
              </p:nvSpPr>
              <p:spPr bwMode="auto">
                <a:xfrm>
                  <a:off x="2384" y="138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 </a:t>
                  </a:r>
                </a:p>
                <a:p>
                  <a:pPr algn="ctr"/>
                  <a:endParaRPr lang="zh-CN" altLang="en-US" b="1"/>
                </a:p>
              </p:txBody>
            </p:sp>
            <p:sp>
              <p:nvSpPr>
                <p:cNvPr id="349432" name="Rectangle 248">
                  <a:extLst>
                    <a:ext uri="{FF2B5EF4-FFF2-40B4-BE49-F238E27FC236}">
                      <a16:creationId xmlns:a16="http://schemas.microsoft.com/office/drawing/2014/main" id="{58973762-53A7-44C6-AB05-B75D9B9DEA4B}"/>
                    </a:ext>
                  </a:extLst>
                </p:cNvPr>
                <p:cNvSpPr>
                  <a:spLocks noChangeArrowheads="1"/>
                </p:cNvSpPr>
                <p:nvPr/>
              </p:nvSpPr>
              <p:spPr bwMode="auto">
                <a:xfrm>
                  <a:off x="2341" y="138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35" name="Group 251">
                <a:extLst>
                  <a:ext uri="{FF2B5EF4-FFF2-40B4-BE49-F238E27FC236}">
                    <a16:creationId xmlns:a16="http://schemas.microsoft.com/office/drawing/2014/main" id="{F5D5012E-C93B-495E-923F-47EB74D54CD0}"/>
                  </a:ext>
                </a:extLst>
              </p:cNvPr>
              <p:cNvGrpSpPr>
                <a:grpSpLocks/>
              </p:cNvGrpSpPr>
              <p:nvPr/>
            </p:nvGrpSpPr>
            <p:grpSpPr bwMode="auto">
              <a:xfrm>
                <a:off x="0" y="1840"/>
                <a:ext cx="555" cy="460"/>
                <a:chOff x="0" y="1840"/>
                <a:chExt cx="555" cy="460"/>
              </a:xfrm>
            </p:grpSpPr>
            <p:sp>
              <p:nvSpPr>
                <p:cNvPr id="349353" name="Rectangle 169">
                  <a:extLst>
                    <a:ext uri="{FF2B5EF4-FFF2-40B4-BE49-F238E27FC236}">
                      <a16:creationId xmlns:a16="http://schemas.microsoft.com/office/drawing/2014/main" id="{DF778DD5-6849-4894-B6CC-4811C50698C8}"/>
                    </a:ext>
                  </a:extLst>
                </p:cNvPr>
                <p:cNvSpPr>
                  <a:spLocks noChangeArrowheads="1"/>
                </p:cNvSpPr>
                <p:nvPr/>
              </p:nvSpPr>
              <p:spPr bwMode="auto">
                <a:xfrm>
                  <a:off x="43" y="1840"/>
                  <a:ext cx="4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scolor[4]</a:t>
                  </a:r>
                </a:p>
                <a:p>
                  <a:pPr algn="ctr"/>
                  <a:endParaRPr lang="en-US" altLang="zh-CN" b="1"/>
                </a:p>
              </p:txBody>
            </p:sp>
            <p:sp>
              <p:nvSpPr>
                <p:cNvPr id="349434" name="Rectangle 250">
                  <a:extLst>
                    <a:ext uri="{FF2B5EF4-FFF2-40B4-BE49-F238E27FC236}">
                      <a16:creationId xmlns:a16="http://schemas.microsoft.com/office/drawing/2014/main" id="{D4FD5991-F01A-4D13-8002-3130880EE6BF}"/>
                    </a:ext>
                  </a:extLst>
                </p:cNvPr>
                <p:cNvSpPr>
                  <a:spLocks noChangeArrowheads="1"/>
                </p:cNvSpPr>
                <p:nvPr/>
              </p:nvSpPr>
              <p:spPr bwMode="auto">
                <a:xfrm>
                  <a:off x="0" y="1840"/>
                  <a:ext cx="55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37" name="Group 253">
                <a:extLst>
                  <a:ext uri="{FF2B5EF4-FFF2-40B4-BE49-F238E27FC236}">
                    <a16:creationId xmlns:a16="http://schemas.microsoft.com/office/drawing/2014/main" id="{6D2822D1-F966-4B1A-9EF6-71700C42ACBD}"/>
                  </a:ext>
                </a:extLst>
              </p:cNvPr>
              <p:cNvGrpSpPr>
                <a:grpSpLocks/>
              </p:cNvGrpSpPr>
              <p:nvPr/>
            </p:nvGrpSpPr>
            <p:grpSpPr bwMode="auto">
              <a:xfrm>
                <a:off x="555" y="1840"/>
                <a:ext cx="268" cy="460"/>
                <a:chOff x="555" y="1840"/>
                <a:chExt cx="268" cy="460"/>
              </a:xfrm>
            </p:grpSpPr>
            <p:sp>
              <p:nvSpPr>
                <p:cNvPr id="349354" name="Rectangle 170">
                  <a:extLst>
                    <a:ext uri="{FF2B5EF4-FFF2-40B4-BE49-F238E27FC236}">
                      <a16:creationId xmlns:a16="http://schemas.microsoft.com/office/drawing/2014/main" id="{2B7DA699-8A3E-4FDA-ACC1-CC20788AAC1B}"/>
                    </a:ext>
                  </a:extLst>
                </p:cNvPr>
                <p:cNvSpPr>
                  <a:spLocks noChangeArrowheads="1"/>
                </p:cNvSpPr>
                <p:nvPr/>
              </p:nvSpPr>
              <p:spPr bwMode="auto">
                <a:xfrm>
                  <a:off x="598" y="1840"/>
                  <a:ext cx="1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a:t>
                  </a:r>
                </a:p>
                <a:p>
                  <a:pPr algn="ctr"/>
                  <a:endParaRPr lang="zh-CN" altLang="en-US" b="1"/>
                </a:p>
              </p:txBody>
            </p:sp>
            <p:sp>
              <p:nvSpPr>
                <p:cNvPr id="349436" name="Rectangle 252">
                  <a:extLst>
                    <a:ext uri="{FF2B5EF4-FFF2-40B4-BE49-F238E27FC236}">
                      <a16:creationId xmlns:a16="http://schemas.microsoft.com/office/drawing/2014/main" id="{F88EE565-C16A-436A-B074-F019C9BC172D}"/>
                    </a:ext>
                  </a:extLst>
                </p:cNvPr>
                <p:cNvSpPr>
                  <a:spLocks noChangeArrowheads="1"/>
                </p:cNvSpPr>
                <p:nvPr/>
              </p:nvSpPr>
              <p:spPr bwMode="auto">
                <a:xfrm>
                  <a:off x="555" y="1840"/>
                  <a:ext cx="2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39" name="Group 255">
                <a:extLst>
                  <a:ext uri="{FF2B5EF4-FFF2-40B4-BE49-F238E27FC236}">
                    <a16:creationId xmlns:a16="http://schemas.microsoft.com/office/drawing/2014/main" id="{F0BDBB5D-457B-4BEE-A2E1-27B723308F93}"/>
                  </a:ext>
                </a:extLst>
              </p:cNvPr>
              <p:cNvGrpSpPr>
                <a:grpSpLocks/>
              </p:cNvGrpSpPr>
              <p:nvPr/>
            </p:nvGrpSpPr>
            <p:grpSpPr bwMode="auto">
              <a:xfrm>
                <a:off x="823" y="1840"/>
                <a:ext cx="253" cy="460"/>
                <a:chOff x="823" y="1840"/>
                <a:chExt cx="253" cy="460"/>
              </a:xfrm>
            </p:grpSpPr>
            <p:sp>
              <p:nvSpPr>
                <p:cNvPr id="349355" name="Rectangle 171">
                  <a:extLst>
                    <a:ext uri="{FF2B5EF4-FFF2-40B4-BE49-F238E27FC236}">
                      <a16:creationId xmlns:a16="http://schemas.microsoft.com/office/drawing/2014/main" id="{512AE669-1255-4A15-9F3A-144199C0C9F8}"/>
                    </a:ext>
                  </a:extLst>
                </p:cNvPr>
                <p:cNvSpPr>
                  <a:spLocks noChangeArrowheads="1"/>
                </p:cNvSpPr>
                <p:nvPr/>
              </p:nvSpPr>
              <p:spPr bwMode="auto">
                <a:xfrm>
                  <a:off x="866"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O</a:t>
                  </a:r>
                </a:p>
                <a:p>
                  <a:pPr algn="ctr"/>
                  <a:endParaRPr lang="en-US" altLang="zh-CN" b="1"/>
                </a:p>
              </p:txBody>
            </p:sp>
            <p:sp>
              <p:nvSpPr>
                <p:cNvPr id="349438" name="Rectangle 254">
                  <a:extLst>
                    <a:ext uri="{FF2B5EF4-FFF2-40B4-BE49-F238E27FC236}">
                      <a16:creationId xmlns:a16="http://schemas.microsoft.com/office/drawing/2014/main" id="{DFA99EFF-4D51-4DC0-80B0-0367007066E7}"/>
                    </a:ext>
                  </a:extLst>
                </p:cNvPr>
                <p:cNvSpPr>
                  <a:spLocks noChangeArrowheads="1"/>
                </p:cNvSpPr>
                <p:nvPr/>
              </p:nvSpPr>
              <p:spPr bwMode="auto">
                <a:xfrm>
                  <a:off x="823"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41" name="Group 257">
                <a:extLst>
                  <a:ext uri="{FF2B5EF4-FFF2-40B4-BE49-F238E27FC236}">
                    <a16:creationId xmlns:a16="http://schemas.microsoft.com/office/drawing/2014/main" id="{53F9D05A-4B24-4B6F-8DF2-EAB8A3106D34}"/>
                  </a:ext>
                </a:extLst>
              </p:cNvPr>
              <p:cNvGrpSpPr>
                <a:grpSpLocks/>
              </p:cNvGrpSpPr>
              <p:nvPr/>
            </p:nvGrpSpPr>
            <p:grpSpPr bwMode="auto">
              <a:xfrm>
                <a:off x="1076" y="1840"/>
                <a:ext cx="253" cy="460"/>
                <a:chOff x="1076" y="1840"/>
                <a:chExt cx="253" cy="460"/>
              </a:xfrm>
            </p:grpSpPr>
            <p:sp>
              <p:nvSpPr>
                <p:cNvPr id="349356" name="Rectangle 172">
                  <a:extLst>
                    <a:ext uri="{FF2B5EF4-FFF2-40B4-BE49-F238E27FC236}">
                      <a16:creationId xmlns:a16="http://schemas.microsoft.com/office/drawing/2014/main" id="{2F9A6A29-9A38-4DB2-9606-C5F26CEF1962}"/>
                    </a:ext>
                  </a:extLst>
                </p:cNvPr>
                <p:cNvSpPr>
                  <a:spLocks noChangeArrowheads="1"/>
                </p:cNvSpPr>
                <p:nvPr/>
              </p:nvSpPr>
              <p:spPr bwMode="auto">
                <a:xfrm>
                  <a:off x="1119"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r</a:t>
                  </a:r>
                </a:p>
                <a:p>
                  <a:pPr algn="ctr"/>
                  <a:endParaRPr lang="en-US" altLang="zh-CN" b="1"/>
                </a:p>
              </p:txBody>
            </p:sp>
            <p:sp>
              <p:nvSpPr>
                <p:cNvPr id="349440" name="Rectangle 256">
                  <a:extLst>
                    <a:ext uri="{FF2B5EF4-FFF2-40B4-BE49-F238E27FC236}">
                      <a16:creationId xmlns:a16="http://schemas.microsoft.com/office/drawing/2014/main" id="{D95358F8-C89C-4D52-9F14-776798DAEBD7}"/>
                    </a:ext>
                  </a:extLst>
                </p:cNvPr>
                <p:cNvSpPr>
                  <a:spLocks noChangeArrowheads="1"/>
                </p:cNvSpPr>
                <p:nvPr/>
              </p:nvSpPr>
              <p:spPr bwMode="auto">
                <a:xfrm>
                  <a:off x="1076"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43" name="Group 259">
                <a:extLst>
                  <a:ext uri="{FF2B5EF4-FFF2-40B4-BE49-F238E27FC236}">
                    <a16:creationId xmlns:a16="http://schemas.microsoft.com/office/drawing/2014/main" id="{7E03A8E0-298E-473A-AB5C-A53915D6BFEA}"/>
                  </a:ext>
                </a:extLst>
              </p:cNvPr>
              <p:cNvGrpSpPr>
                <a:grpSpLocks/>
              </p:cNvGrpSpPr>
              <p:nvPr/>
            </p:nvGrpSpPr>
            <p:grpSpPr bwMode="auto">
              <a:xfrm>
                <a:off x="1329" y="1840"/>
                <a:ext cx="253" cy="460"/>
                <a:chOff x="1329" y="1840"/>
                <a:chExt cx="253" cy="460"/>
              </a:xfrm>
            </p:grpSpPr>
            <p:sp>
              <p:nvSpPr>
                <p:cNvPr id="349357" name="Rectangle 173">
                  <a:extLst>
                    <a:ext uri="{FF2B5EF4-FFF2-40B4-BE49-F238E27FC236}">
                      <a16:creationId xmlns:a16="http://schemas.microsoft.com/office/drawing/2014/main" id="{BF8B9F0B-28D1-4CFD-A379-699F58599460}"/>
                    </a:ext>
                  </a:extLst>
                </p:cNvPr>
                <p:cNvSpPr>
                  <a:spLocks noChangeArrowheads="1"/>
                </p:cNvSpPr>
                <p:nvPr/>
              </p:nvSpPr>
              <p:spPr bwMode="auto">
                <a:xfrm>
                  <a:off x="1372"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a</a:t>
                  </a:r>
                </a:p>
                <a:p>
                  <a:pPr algn="ctr"/>
                  <a:endParaRPr lang="en-US" altLang="zh-CN" b="1"/>
                </a:p>
              </p:txBody>
            </p:sp>
            <p:sp>
              <p:nvSpPr>
                <p:cNvPr id="349442" name="Rectangle 258">
                  <a:extLst>
                    <a:ext uri="{FF2B5EF4-FFF2-40B4-BE49-F238E27FC236}">
                      <a16:creationId xmlns:a16="http://schemas.microsoft.com/office/drawing/2014/main" id="{39A27049-1C10-412F-B5CB-605A17B98EB1}"/>
                    </a:ext>
                  </a:extLst>
                </p:cNvPr>
                <p:cNvSpPr>
                  <a:spLocks noChangeArrowheads="1"/>
                </p:cNvSpPr>
                <p:nvPr/>
              </p:nvSpPr>
              <p:spPr bwMode="auto">
                <a:xfrm>
                  <a:off x="1329"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45" name="Group 261">
                <a:extLst>
                  <a:ext uri="{FF2B5EF4-FFF2-40B4-BE49-F238E27FC236}">
                    <a16:creationId xmlns:a16="http://schemas.microsoft.com/office/drawing/2014/main" id="{8286EC05-CF5F-4924-AE50-CF71E55ACDE8}"/>
                  </a:ext>
                </a:extLst>
              </p:cNvPr>
              <p:cNvGrpSpPr>
                <a:grpSpLocks/>
              </p:cNvGrpSpPr>
              <p:nvPr/>
            </p:nvGrpSpPr>
            <p:grpSpPr bwMode="auto">
              <a:xfrm>
                <a:off x="1582" y="1840"/>
                <a:ext cx="253" cy="460"/>
                <a:chOff x="1582" y="1840"/>
                <a:chExt cx="253" cy="460"/>
              </a:xfrm>
            </p:grpSpPr>
            <p:sp>
              <p:nvSpPr>
                <p:cNvPr id="349358" name="Rectangle 174">
                  <a:extLst>
                    <a:ext uri="{FF2B5EF4-FFF2-40B4-BE49-F238E27FC236}">
                      <a16:creationId xmlns:a16="http://schemas.microsoft.com/office/drawing/2014/main" id="{32020206-B818-4BF9-9226-BA0344E37F40}"/>
                    </a:ext>
                  </a:extLst>
                </p:cNvPr>
                <p:cNvSpPr>
                  <a:spLocks noChangeArrowheads="1"/>
                </p:cNvSpPr>
                <p:nvPr/>
              </p:nvSpPr>
              <p:spPr bwMode="auto">
                <a:xfrm>
                  <a:off x="1625"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n</a:t>
                  </a:r>
                </a:p>
                <a:p>
                  <a:pPr algn="ctr"/>
                  <a:endParaRPr lang="en-US" altLang="zh-CN" b="1"/>
                </a:p>
              </p:txBody>
            </p:sp>
            <p:sp>
              <p:nvSpPr>
                <p:cNvPr id="349444" name="Rectangle 260">
                  <a:extLst>
                    <a:ext uri="{FF2B5EF4-FFF2-40B4-BE49-F238E27FC236}">
                      <a16:creationId xmlns:a16="http://schemas.microsoft.com/office/drawing/2014/main" id="{8E87E76B-C644-456A-8BE1-45736FE09DA8}"/>
                    </a:ext>
                  </a:extLst>
                </p:cNvPr>
                <p:cNvSpPr>
                  <a:spLocks noChangeArrowheads="1"/>
                </p:cNvSpPr>
                <p:nvPr/>
              </p:nvSpPr>
              <p:spPr bwMode="auto">
                <a:xfrm>
                  <a:off x="1582"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47" name="Group 263">
                <a:extLst>
                  <a:ext uri="{FF2B5EF4-FFF2-40B4-BE49-F238E27FC236}">
                    <a16:creationId xmlns:a16="http://schemas.microsoft.com/office/drawing/2014/main" id="{8158957B-CF13-464A-AA27-BC64E45E08ED}"/>
                  </a:ext>
                </a:extLst>
              </p:cNvPr>
              <p:cNvGrpSpPr>
                <a:grpSpLocks/>
              </p:cNvGrpSpPr>
              <p:nvPr/>
            </p:nvGrpSpPr>
            <p:grpSpPr bwMode="auto">
              <a:xfrm>
                <a:off x="1835" y="1840"/>
                <a:ext cx="253" cy="460"/>
                <a:chOff x="1835" y="1840"/>
                <a:chExt cx="253" cy="460"/>
              </a:xfrm>
            </p:grpSpPr>
            <p:sp>
              <p:nvSpPr>
                <p:cNvPr id="349359" name="Rectangle 175">
                  <a:extLst>
                    <a:ext uri="{FF2B5EF4-FFF2-40B4-BE49-F238E27FC236}">
                      <a16:creationId xmlns:a16="http://schemas.microsoft.com/office/drawing/2014/main" id="{79B34BEF-07C4-45D7-AFAF-469B25CADFDF}"/>
                    </a:ext>
                  </a:extLst>
                </p:cNvPr>
                <p:cNvSpPr>
                  <a:spLocks noChangeArrowheads="1"/>
                </p:cNvSpPr>
                <p:nvPr/>
              </p:nvSpPr>
              <p:spPr bwMode="auto">
                <a:xfrm>
                  <a:off x="1878"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g</a:t>
                  </a:r>
                </a:p>
                <a:p>
                  <a:pPr algn="ctr"/>
                  <a:endParaRPr lang="en-US" altLang="zh-CN" b="1"/>
                </a:p>
              </p:txBody>
            </p:sp>
            <p:sp>
              <p:nvSpPr>
                <p:cNvPr id="349446" name="Rectangle 262">
                  <a:extLst>
                    <a:ext uri="{FF2B5EF4-FFF2-40B4-BE49-F238E27FC236}">
                      <a16:creationId xmlns:a16="http://schemas.microsoft.com/office/drawing/2014/main" id="{16D1FDCC-77F6-4D74-B958-12D59DD696E6}"/>
                    </a:ext>
                  </a:extLst>
                </p:cNvPr>
                <p:cNvSpPr>
                  <a:spLocks noChangeArrowheads="1"/>
                </p:cNvSpPr>
                <p:nvPr/>
              </p:nvSpPr>
              <p:spPr bwMode="auto">
                <a:xfrm>
                  <a:off x="1835"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49" name="Group 265">
                <a:extLst>
                  <a:ext uri="{FF2B5EF4-FFF2-40B4-BE49-F238E27FC236}">
                    <a16:creationId xmlns:a16="http://schemas.microsoft.com/office/drawing/2014/main" id="{2B990CFC-9BBA-4F51-A521-4E51D72B359A}"/>
                  </a:ext>
                </a:extLst>
              </p:cNvPr>
              <p:cNvGrpSpPr>
                <a:grpSpLocks/>
              </p:cNvGrpSpPr>
              <p:nvPr/>
            </p:nvGrpSpPr>
            <p:grpSpPr bwMode="auto">
              <a:xfrm>
                <a:off x="2088" y="1840"/>
                <a:ext cx="253" cy="460"/>
                <a:chOff x="2088" y="1840"/>
                <a:chExt cx="253" cy="460"/>
              </a:xfrm>
            </p:grpSpPr>
            <p:sp>
              <p:nvSpPr>
                <p:cNvPr id="349360" name="Rectangle 176">
                  <a:extLst>
                    <a:ext uri="{FF2B5EF4-FFF2-40B4-BE49-F238E27FC236}">
                      <a16:creationId xmlns:a16="http://schemas.microsoft.com/office/drawing/2014/main" id="{286DF1C7-0A5F-4E06-866D-DE5A3FA61523}"/>
                    </a:ext>
                  </a:extLst>
                </p:cNvPr>
                <p:cNvSpPr>
                  <a:spLocks noChangeArrowheads="1"/>
                </p:cNvSpPr>
                <p:nvPr/>
              </p:nvSpPr>
              <p:spPr bwMode="auto">
                <a:xfrm>
                  <a:off x="2131"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a:t>e</a:t>
                  </a:r>
                </a:p>
                <a:p>
                  <a:pPr algn="ctr"/>
                  <a:endParaRPr lang="en-US" altLang="zh-CN" b="1"/>
                </a:p>
              </p:txBody>
            </p:sp>
            <p:sp>
              <p:nvSpPr>
                <p:cNvPr id="349448" name="Rectangle 264">
                  <a:extLst>
                    <a:ext uri="{FF2B5EF4-FFF2-40B4-BE49-F238E27FC236}">
                      <a16:creationId xmlns:a16="http://schemas.microsoft.com/office/drawing/2014/main" id="{4E6CFA0F-5DCE-4D1A-BB29-3F22D07E3345}"/>
                    </a:ext>
                  </a:extLst>
                </p:cNvPr>
                <p:cNvSpPr>
                  <a:spLocks noChangeArrowheads="1"/>
                </p:cNvSpPr>
                <p:nvPr/>
              </p:nvSpPr>
              <p:spPr bwMode="auto">
                <a:xfrm>
                  <a:off x="2088"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9451" name="Group 267">
                <a:extLst>
                  <a:ext uri="{FF2B5EF4-FFF2-40B4-BE49-F238E27FC236}">
                    <a16:creationId xmlns:a16="http://schemas.microsoft.com/office/drawing/2014/main" id="{A13D9EC3-76C6-4670-B753-ED3B71F4CEC2}"/>
                  </a:ext>
                </a:extLst>
              </p:cNvPr>
              <p:cNvGrpSpPr>
                <a:grpSpLocks/>
              </p:cNvGrpSpPr>
              <p:nvPr/>
            </p:nvGrpSpPr>
            <p:grpSpPr bwMode="auto">
              <a:xfrm>
                <a:off x="2341" y="1840"/>
                <a:ext cx="253" cy="460"/>
                <a:chOff x="2341" y="1840"/>
                <a:chExt cx="253" cy="460"/>
              </a:xfrm>
            </p:grpSpPr>
            <p:sp>
              <p:nvSpPr>
                <p:cNvPr id="349361" name="Rectangle 177">
                  <a:extLst>
                    <a:ext uri="{FF2B5EF4-FFF2-40B4-BE49-F238E27FC236}">
                      <a16:creationId xmlns:a16="http://schemas.microsoft.com/office/drawing/2014/main" id="{6F872279-2D1E-488B-A089-2A74094E903A}"/>
                    </a:ext>
                  </a:extLst>
                </p:cNvPr>
                <p:cNvSpPr>
                  <a:spLocks noChangeArrowheads="1"/>
                </p:cNvSpPr>
                <p:nvPr/>
              </p:nvSpPr>
              <p:spPr bwMode="auto">
                <a:xfrm>
                  <a:off x="2384" y="1840"/>
                  <a:ext cx="1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\0</a:t>
                  </a:r>
                </a:p>
                <a:p>
                  <a:pPr algn="ctr"/>
                  <a:endParaRPr lang="zh-CN" altLang="en-US" b="1"/>
                </a:p>
              </p:txBody>
            </p:sp>
            <p:sp>
              <p:nvSpPr>
                <p:cNvPr id="349450" name="Rectangle 266">
                  <a:extLst>
                    <a:ext uri="{FF2B5EF4-FFF2-40B4-BE49-F238E27FC236}">
                      <a16:creationId xmlns:a16="http://schemas.microsoft.com/office/drawing/2014/main" id="{47AB9C42-DF39-4B41-8497-EA00DC4BD475}"/>
                    </a:ext>
                  </a:extLst>
                </p:cNvPr>
                <p:cNvSpPr>
                  <a:spLocks noChangeArrowheads="1"/>
                </p:cNvSpPr>
                <p:nvPr/>
              </p:nvSpPr>
              <p:spPr bwMode="auto">
                <a:xfrm>
                  <a:off x="2341" y="1840"/>
                  <a:ext cx="2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49453" name="Rectangle 269">
              <a:extLst>
                <a:ext uri="{FF2B5EF4-FFF2-40B4-BE49-F238E27FC236}">
                  <a16:creationId xmlns:a16="http://schemas.microsoft.com/office/drawing/2014/main" id="{F4E7B3C8-F083-464C-A9FF-EED89A194261}"/>
                </a:ext>
              </a:extLst>
            </p:cNvPr>
            <p:cNvSpPr>
              <a:spLocks noChangeArrowheads="1"/>
            </p:cNvSpPr>
            <p:nvPr/>
          </p:nvSpPr>
          <p:spPr bwMode="auto">
            <a:xfrm>
              <a:off x="-3" y="-3"/>
              <a:ext cx="2600" cy="230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8886998F-8478-40CB-A668-FAC52659A103}"/>
              </a:ext>
            </a:extLst>
          </p:cNvPr>
          <p:cNvSpPr>
            <a:spLocks noGrp="1"/>
          </p:cNvSpPr>
          <p:nvPr>
            <p:ph type="sldNum" sz="quarter" idx="10"/>
          </p:nvPr>
        </p:nvSpPr>
        <p:spPr/>
        <p:txBody>
          <a:bodyPr/>
          <a:lstStyle/>
          <a:p>
            <a:fld id="{B986EE86-1F33-4809-ACC1-8BF1F4F7DCAD}" type="slidenum">
              <a:rPr lang="zh-CN" altLang="en-US"/>
              <a:pPr/>
              <a:t>4</a:t>
            </a:fld>
            <a:endParaRPr lang="en-US" altLang="zh-CN"/>
          </a:p>
        </p:txBody>
      </p:sp>
      <p:sp>
        <p:nvSpPr>
          <p:cNvPr id="310274" name="Rectangle 2050">
            <a:extLst>
              <a:ext uri="{FF2B5EF4-FFF2-40B4-BE49-F238E27FC236}">
                <a16:creationId xmlns:a16="http://schemas.microsoft.com/office/drawing/2014/main" id="{B349341B-8FD4-482D-B464-28BF596F1EB9}"/>
              </a:ext>
            </a:extLst>
          </p:cNvPr>
          <p:cNvSpPr>
            <a:spLocks noGrp="1" noChangeArrowheads="1"/>
          </p:cNvSpPr>
          <p:nvPr>
            <p:ph type="title"/>
          </p:nvPr>
        </p:nvSpPr>
        <p:spPr>
          <a:xfrm>
            <a:off x="2133600" y="304801"/>
            <a:ext cx="7772400" cy="676275"/>
          </a:xfrm>
        </p:spPr>
        <p:txBody>
          <a:bodyPr/>
          <a:lstStyle/>
          <a:p>
            <a:r>
              <a:rPr lang="zh-CN" altLang="en-US" sz="3600" dirty="0">
                <a:latin typeface="宋体" panose="02010600030101010101" pitchFamily="2" charset="-122"/>
              </a:rPr>
              <a:t>指针变量</a:t>
            </a:r>
            <a:r>
              <a:rPr lang="zh-CN" altLang="en-US" sz="3200" dirty="0"/>
              <a:t> </a:t>
            </a:r>
          </a:p>
        </p:txBody>
      </p:sp>
      <p:sp>
        <p:nvSpPr>
          <p:cNvPr id="310276" name="Rectangle 2052">
            <a:extLst>
              <a:ext uri="{FF2B5EF4-FFF2-40B4-BE49-F238E27FC236}">
                <a16:creationId xmlns:a16="http://schemas.microsoft.com/office/drawing/2014/main" id="{50CC3F8D-F9D8-4505-B1D4-A053F94E2C20}"/>
              </a:ext>
            </a:extLst>
          </p:cNvPr>
          <p:cNvSpPr>
            <a:spLocks noChangeArrowheads="1"/>
          </p:cNvSpPr>
          <p:nvPr/>
        </p:nvSpPr>
        <p:spPr bwMode="auto">
          <a:xfrm>
            <a:off x="2133600" y="1270001"/>
            <a:ext cx="7850188" cy="295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20000"/>
              </a:spcBef>
            </a:pPr>
            <a:r>
              <a:rPr kumimoji="1" lang="zh-CN" altLang="en-US" sz="2800" b="1" dirty="0">
                <a:latin typeface="宋体" panose="02010600030101010101" pitchFamily="2" charset="-122"/>
              </a:rPr>
              <a:t>指针变量：存放地址的变量称为指针变量。 </a:t>
            </a:r>
          </a:p>
          <a:p>
            <a:pPr algn="just">
              <a:lnSpc>
                <a:spcPct val="115000"/>
              </a:lnSpc>
              <a:spcBef>
                <a:spcPct val="20000"/>
              </a:spcBef>
            </a:pPr>
            <a:r>
              <a:rPr kumimoji="1" lang="zh-CN" altLang="en-GB" sz="2800" b="1" dirty="0"/>
              <a:t>例如：</a:t>
            </a:r>
            <a:r>
              <a:rPr kumimoji="1" lang="en-GB" altLang="zh-CN" sz="2800" b="1" dirty="0"/>
              <a:t>int a=68;</a:t>
            </a:r>
          </a:p>
          <a:p>
            <a:pPr algn="just">
              <a:lnSpc>
                <a:spcPct val="115000"/>
              </a:lnSpc>
              <a:spcBef>
                <a:spcPct val="20000"/>
              </a:spcBef>
            </a:pPr>
            <a:r>
              <a:rPr kumimoji="1" lang="zh-CN" altLang="en-US" sz="2800" b="1" dirty="0">
                <a:latin typeface="宋体" panose="02010600030101010101" pitchFamily="2" charset="-122"/>
              </a:rPr>
              <a:t>系统为变量</a:t>
            </a:r>
            <a:r>
              <a:rPr kumimoji="1" lang="en-US" altLang="zh-CN" sz="2800" b="1" dirty="0">
                <a:latin typeface="宋体" panose="02010600030101010101" pitchFamily="2" charset="-122"/>
              </a:rPr>
              <a:t>a</a:t>
            </a:r>
            <a:r>
              <a:rPr kumimoji="1" lang="zh-CN" altLang="en-US" sz="2800" b="1" dirty="0">
                <a:latin typeface="宋体" panose="02010600030101010101" pitchFamily="2" charset="-122"/>
              </a:rPr>
              <a:t>分配的首地址为0065</a:t>
            </a:r>
            <a:r>
              <a:rPr kumimoji="1" lang="en-US" altLang="zh-CN" sz="2800" b="1" dirty="0">
                <a:latin typeface="宋体" panose="02010600030101010101" pitchFamily="2" charset="-122"/>
              </a:rPr>
              <a:t>FDF4H，pa</a:t>
            </a:r>
            <a:r>
              <a:rPr kumimoji="1" lang="zh-CN" altLang="en-US" sz="2800" b="1" dirty="0">
                <a:latin typeface="宋体" panose="02010600030101010101" pitchFamily="2" charset="-122"/>
              </a:rPr>
              <a:t>是存放变量</a:t>
            </a:r>
            <a:r>
              <a:rPr kumimoji="1" lang="en-US" altLang="zh-CN" sz="2800" b="1" dirty="0">
                <a:latin typeface="宋体" panose="02010600030101010101" pitchFamily="2" charset="-122"/>
              </a:rPr>
              <a:t>a</a:t>
            </a:r>
            <a:r>
              <a:rPr kumimoji="1" lang="zh-CN" altLang="en-US" sz="2800" b="1" dirty="0">
                <a:latin typeface="宋体" panose="02010600030101010101" pitchFamily="2" charset="-122"/>
              </a:rPr>
              <a:t>地址的指针变量，则</a:t>
            </a:r>
            <a:r>
              <a:rPr kumimoji="1" lang="en-US" altLang="zh-CN" sz="2800" b="1" dirty="0">
                <a:latin typeface="宋体" panose="02010600030101010101" pitchFamily="2" charset="-122"/>
              </a:rPr>
              <a:t>pa</a:t>
            </a:r>
            <a:r>
              <a:rPr kumimoji="1" lang="zh-CN" altLang="en-US" sz="2800" b="1" dirty="0">
                <a:latin typeface="宋体" panose="02010600030101010101" pitchFamily="2" charset="-122"/>
              </a:rPr>
              <a:t>中存放的值为0065</a:t>
            </a:r>
            <a:r>
              <a:rPr kumimoji="1" lang="en-US" altLang="zh-CN" sz="2800" b="1" dirty="0">
                <a:latin typeface="宋体" panose="02010600030101010101" pitchFamily="2" charset="-122"/>
              </a:rPr>
              <a:t>FDF4H（a</a:t>
            </a:r>
            <a:r>
              <a:rPr kumimoji="1" lang="zh-CN" altLang="en-US" sz="2800" b="1" dirty="0">
                <a:latin typeface="宋体" panose="02010600030101010101" pitchFamily="2" charset="-122"/>
              </a:rPr>
              <a:t>的地址）。</a:t>
            </a:r>
            <a:endParaRPr kumimoji="1" lang="zh-CN" altLang="en-GB" sz="2800" b="1" dirty="0">
              <a:latin typeface="宋体" panose="02010600030101010101" pitchFamily="2" charset="-122"/>
            </a:endParaRPr>
          </a:p>
        </p:txBody>
      </p:sp>
      <p:sp>
        <p:nvSpPr>
          <p:cNvPr id="310281" name="Text Box 2057">
            <a:extLst>
              <a:ext uri="{FF2B5EF4-FFF2-40B4-BE49-F238E27FC236}">
                <a16:creationId xmlns:a16="http://schemas.microsoft.com/office/drawing/2014/main" id="{5B1EA707-D0E0-4F4D-84E7-456970FAE087}"/>
              </a:ext>
            </a:extLst>
          </p:cNvPr>
          <p:cNvSpPr txBox="1">
            <a:spLocks noChangeArrowheads="1"/>
          </p:cNvSpPr>
          <p:nvPr/>
        </p:nvSpPr>
        <p:spPr bwMode="auto">
          <a:xfrm>
            <a:off x="2971800" y="5734051"/>
            <a:ext cx="61722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ts val="200"/>
              </a:spcBef>
              <a:spcAft>
                <a:spcPts val="850"/>
              </a:spcAft>
            </a:pPr>
            <a:r>
              <a:rPr lang="zh-CN" altLang="en-US" sz="2000" b="1" dirty="0"/>
              <a:t>变量</a:t>
            </a:r>
            <a:r>
              <a:rPr lang="en-US" altLang="zh-CN" sz="2000" b="1" dirty="0"/>
              <a:t>a</a:t>
            </a:r>
            <a:r>
              <a:rPr lang="zh-CN" altLang="en-US" sz="2000" b="1" dirty="0"/>
              <a:t>及指向变量</a:t>
            </a:r>
            <a:r>
              <a:rPr lang="en-US" altLang="zh-CN" sz="2000" b="1" dirty="0"/>
              <a:t>a</a:t>
            </a:r>
            <a:r>
              <a:rPr lang="zh-CN" altLang="en-US" sz="2000" b="1" dirty="0"/>
              <a:t>的指针</a:t>
            </a:r>
            <a:r>
              <a:rPr lang="en-US" altLang="zh-CN" sz="2000" b="1" dirty="0"/>
              <a:t>pa</a:t>
            </a:r>
            <a:r>
              <a:rPr lang="zh-CN" altLang="en-US" sz="2000" b="1" dirty="0"/>
              <a:t>之间关系</a:t>
            </a:r>
          </a:p>
        </p:txBody>
      </p:sp>
      <p:grpSp>
        <p:nvGrpSpPr>
          <p:cNvPr id="310285" name="Group 2061">
            <a:extLst>
              <a:ext uri="{FF2B5EF4-FFF2-40B4-BE49-F238E27FC236}">
                <a16:creationId xmlns:a16="http://schemas.microsoft.com/office/drawing/2014/main" id="{9136599B-66F6-4406-883D-2BCFDF3392C5}"/>
              </a:ext>
            </a:extLst>
          </p:cNvPr>
          <p:cNvGrpSpPr>
            <a:grpSpLocks/>
          </p:cNvGrpSpPr>
          <p:nvPr/>
        </p:nvGrpSpPr>
        <p:grpSpPr bwMode="auto">
          <a:xfrm>
            <a:off x="3505201" y="4149726"/>
            <a:ext cx="4970463" cy="1541463"/>
            <a:chOff x="1251" y="2928"/>
            <a:chExt cx="3131" cy="971"/>
          </a:xfrm>
        </p:grpSpPr>
        <p:sp>
          <p:nvSpPr>
            <p:cNvPr id="310278" name="Text Box 2054">
              <a:extLst>
                <a:ext uri="{FF2B5EF4-FFF2-40B4-BE49-F238E27FC236}">
                  <a16:creationId xmlns:a16="http://schemas.microsoft.com/office/drawing/2014/main" id="{67F88D29-5E0B-47DA-9513-EB48C1F60E5A}"/>
                </a:ext>
              </a:extLst>
            </p:cNvPr>
            <p:cNvSpPr txBox="1">
              <a:spLocks noChangeArrowheads="1"/>
            </p:cNvSpPr>
            <p:nvPr/>
          </p:nvSpPr>
          <p:spPr bwMode="auto">
            <a:xfrm>
              <a:off x="3108" y="2928"/>
              <a:ext cx="1155"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72000"/>
            <a:lstStyle/>
            <a:p>
              <a:pPr algn="ctr">
                <a:spcBef>
                  <a:spcPts val="500"/>
                </a:spcBef>
                <a:spcAft>
                  <a:spcPts val="500"/>
                </a:spcAft>
              </a:pPr>
              <a:r>
                <a:rPr lang="en-US" altLang="zh-CN" sz="2000" b="1"/>
                <a:t>a</a:t>
              </a:r>
            </a:p>
          </p:txBody>
        </p:sp>
        <p:sp>
          <p:nvSpPr>
            <p:cNvPr id="310279" name="Text Box 2055">
              <a:extLst>
                <a:ext uri="{FF2B5EF4-FFF2-40B4-BE49-F238E27FC236}">
                  <a16:creationId xmlns:a16="http://schemas.microsoft.com/office/drawing/2014/main" id="{25F0C7E0-E1D2-402D-AB34-606DE5200C43}"/>
                </a:ext>
              </a:extLst>
            </p:cNvPr>
            <p:cNvSpPr txBox="1">
              <a:spLocks noChangeArrowheads="1"/>
            </p:cNvSpPr>
            <p:nvPr/>
          </p:nvSpPr>
          <p:spPr bwMode="auto">
            <a:xfrm>
              <a:off x="1251" y="3281"/>
              <a:ext cx="1372"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72000"/>
            <a:lstStyle/>
            <a:p>
              <a:pPr algn="ctr">
                <a:spcBef>
                  <a:spcPts val="500"/>
                </a:spcBef>
                <a:spcAft>
                  <a:spcPts val="500"/>
                </a:spcAft>
              </a:pPr>
              <a:r>
                <a:rPr lang="zh-CN" altLang="en-US" sz="2000" b="1">
                  <a:solidFill>
                    <a:schemeClr val="bg2"/>
                  </a:solidFill>
                </a:rPr>
                <a:t>0065</a:t>
              </a:r>
              <a:r>
                <a:rPr lang="en-US" altLang="zh-CN" sz="2000" b="1">
                  <a:solidFill>
                    <a:schemeClr val="bg2"/>
                  </a:solidFill>
                </a:rPr>
                <a:t>FDF4H</a:t>
              </a:r>
            </a:p>
          </p:txBody>
        </p:sp>
        <p:sp>
          <p:nvSpPr>
            <p:cNvPr id="310280" name="Text Box 2056">
              <a:extLst>
                <a:ext uri="{FF2B5EF4-FFF2-40B4-BE49-F238E27FC236}">
                  <a16:creationId xmlns:a16="http://schemas.microsoft.com/office/drawing/2014/main" id="{8F58202E-E011-499D-BFB2-14C472F87677}"/>
                </a:ext>
              </a:extLst>
            </p:cNvPr>
            <p:cNvSpPr txBox="1">
              <a:spLocks noChangeArrowheads="1"/>
            </p:cNvSpPr>
            <p:nvPr/>
          </p:nvSpPr>
          <p:spPr bwMode="auto">
            <a:xfrm>
              <a:off x="2991" y="3597"/>
              <a:ext cx="139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72000"/>
            <a:lstStyle/>
            <a:p>
              <a:pPr algn="ctr">
                <a:spcBef>
                  <a:spcPts val="500"/>
                </a:spcBef>
                <a:spcAft>
                  <a:spcPts val="500"/>
                </a:spcAft>
              </a:pPr>
              <a:r>
                <a:rPr lang="zh-CN" altLang="en-US" sz="2000" b="1"/>
                <a:t>0065</a:t>
              </a:r>
              <a:r>
                <a:rPr lang="en-US" altLang="zh-CN" sz="2000" b="1"/>
                <a:t>FDF4H</a:t>
              </a:r>
            </a:p>
          </p:txBody>
        </p:sp>
        <p:sp>
          <p:nvSpPr>
            <p:cNvPr id="310282" name="Text Box 2058">
              <a:extLst>
                <a:ext uri="{FF2B5EF4-FFF2-40B4-BE49-F238E27FC236}">
                  <a16:creationId xmlns:a16="http://schemas.microsoft.com/office/drawing/2014/main" id="{CBFFC7D2-ADE9-4253-8F64-4AABF8CD59D9}"/>
                </a:ext>
              </a:extLst>
            </p:cNvPr>
            <p:cNvSpPr txBox="1">
              <a:spLocks noChangeArrowheads="1"/>
            </p:cNvSpPr>
            <p:nvPr/>
          </p:nvSpPr>
          <p:spPr bwMode="auto">
            <a:xfrm>
              <a:off x="3108" y="3266"/>
              <a:ext cx="1155"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72000"/>
            <a:lstStyle/>
            <a:p>
              <a:pPr algn="ctr">
                <a:spcBef>
                  <a:spcPts val="500"/>
                </a:spcBef>
                <a:spcAft>
                  <a:spcPts val="500"/>
                </a:spcAft>
              </a:pPr>
              <a:r>
                <a:rPr lang="zh-CN" altLang="en-US" sz="2000" b="1">
                  <a:solidFill>
                    <a:schemeClr val="bg2"/>
                  </a:solidFill>
                </a:rPr>
                <a:t>68</a:t>
              </a:r>
            </a:p>
          </p:txBody>
        </p:sp>
        <p:sp>
          <p:nvSpPr>
            <p:cNvPr id="310283" name="Line 2059">
              <a:extLst>
                <a:ext uri="{FF2B5EF4-FFF2-40B4-BE49-F238E27FC236}">
                  <a16:creationId xmlns:a16="http://schemas.microsoft.com/office/drawing/2014/main" id="{9656DC2B-8FDC-4B6E-ACAD-62ABE40397DA}"/>
                </a:ext>
              </a:extLst>
            </p:cNvPr>
            <p:cNvSpPr>
              <a:spLocks noChangeShapeType="1"/>
            </p:cNvSpPr>
            <p:nvPr/>
          </p:nvSpPr>
          <p:spPr bwMode="auto">
            <a:xfrm>
              <a:off x="2614" y="3445"/>
              <a:ext cx="50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0284" name="Text Box 2060">
              <a:extLst>
                <a:ext uri="{FF2B5EF4-FFF2-40B4-BE49-F238E27FC236}">
                  <a16:creationId xmlns:a16="http://schemas.microsoft.com/office/drawing/2014/main" id="{AF2E8F00-877B-4D3D-A33D-3A7CACB1BFEC}"/>
                </a:ext>
              </a:extLst>
            </p:cNvPr>
            <p:cNvSpPr txBox="1">
              <a:spLocks noChangeArrowheads="1"/>
            </p:cNvSpPr>
            <p:nvPr/>
          </p:nvSpPr>
          <p:spPr bwMode="auto">
            <a:xfrm>
              <a:off x="1365" y="2928"/>
              <a:ext cx="1155"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72000"/>
            <a:lstStyle/>
            <a:p>
              <a:pPr algn="ctr">
                <a:spcBef>
                  <a:spcPts val="500"/>
                </a:spcBef>
                <a:spcAft>
                  <a:spcPts val="500"/>
                </a:spcAft>
              </a:pPr>
              <a:r>
                <a:rPr lang="en-US" altLang="zh-CN" sz="2000" b="1"/>
                <a:t>pa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0285"/>
                                        </p:tgtEl>
                                        <p:attrNameLst>
                                          <p:attrName>style.visibility</p:attrName>
                                        </p:attrNameLst>
                                      </p:cBhvr>
                                      <p:to>
                                        <p:strVal val="visible"/>
                                      </p:to>
                                    </p:set>
                                    <p:anim calcmode="lin" valueType="num">
                                      <p:cBhvr>
                                        <p:cTn id="7" dur="1000" fill="hold"/>
                                        <p:tgtEl>
                                          <p:spTgt spid="310285"/>
                                        </p:tgtEl>
                                        <p:attrNameLst>
                                          <p:attrName>ppt_w</p:attrName>
                                        </p:attrNameLst>
                                      </p:cBhvr>
                                      <p:tavLst>
                                        <p:tav tm="0">
                                          <p:val>
                                            <p:strVal val="#ppt_w*0.70"/>
                                          </p:val>
                                        </p:tav>
                                        <p:tav tm="100000">
                                          <p:val>
                                            <p:strVal val="#ppt_w"/>
                                          </p:val>
                                        </p:tav>
                                      </p:tavLst>
                                    </p:anim>
                                    <p:anim calcmode="lin" valueType="num">
                                      <p:cBhvr>
                                        <p:cTn id="8" dur="1000" fill="hold"/>
                                        <p:tgtEl>
                                          <p:spTgt spid="310285"/>
                                        </p:tgtEl>
                                        <p:attrNameLst>
                                          <p:attrName>ppt_h</p:attrName>
                                        </p:attrNameLst>
                                      </p:cBhvr>
                                      <p:tavLst>
                                        <p:tav tm="0">
                                          <p:val>
                                            <p:strVal val="#ppt_h"/>
                                          </p:val>
                                        </p:tav>
                                        <p:tav tm="100000">
                                          <p:val>
                                            <p:strVal val="#ppt_h"/>
                                          </p:val>
                                        </p:tav>
                                      </p:tavLst>
                                    </p:anim>
                                    <p:animEffect transition="in" filter="fade">
                                      <p:cBhvr>
                                        <p:cTn id="9" dur="1000"/>
                                        <p:tgtEl>
                                          <p:spTgt spid="31028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10281"/>
                                        </p:tgtEl>
                                        <p:attrNameLst>
                                          <p:attrName>style.visibility</p:attrName>
                                        </p:attrNameLst>
                                      </p:cBhvr>
                                      <p:to>
                                        <p:strVal val="visible"/>
                                      </p:to>
                                    </p:set>
                                    <p:anim calcmode="lin" valueType="num">
                                      <p:cBhvr>
                                        <p:cTn id="12" dur="1000" fill="hold"/>
                                        <p:tgtEl>
                                          <p:spTgt spid="310281"/>
                                        </p:tgtEl>
                                        <p:attrNameLst>
                                          <p:attrName>ppt_w</p:attrName>
                                        </p:attrNameLst>
                                      </p:cBhvr>
                                      <p:tavLst>
                                        <p:tav tm="0">
                                          <p:val>
                                            <p:strVal val="#ppt_w*0.70"/>
                                          </p:val>
                                        </p:tav>
                                        <p:tav tm="100000">
                                          <p:val>
                                            <p:strVal val="#ppt_w"/>
                                          </p:val>
                                        </p:tav>
                                      </p:tavLst>
                                    </p:anim>
                                    <p:anim calcmode="lin" valueType="num">
                                      <p:cBhvr>
                                        <p:cTn id="13" dur="1000" fill="hold"/>
                                        <p:tgtEl>
                                          <p:spTgt spid="310281"/>
                                        </p:tgtEl>
                                        <p:attrNameLst>
                                          <p:attrName>ppt_h</p:attrName>
                                        </p:attrNameLst>
                                      </p:cBhvr>
                                      <p:tavLst>
                                        <p:tav tm="0">
                                          <p:val>
                                            <p:strVal val="#ppt_h"/>
                                          </p:val>
                                        </p:tav>
                                        <p:tav tm="100000">
                                          <p:val>
                                            <p:strVal val="#ppt_h"/>
                                          </p:val>
                                        </p:tav>
                                      </p:tavLst>
                                    </p:anim>
                                    <p:animEffect transition="in" filter="fade">
                                      <p:cBhvr>
                                        <p:cTn id="14" dur="1000"/>
                                        <p:tgtEl>
                                          <p:spTgt spid="310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FECC4C6-113A-417C-A3A1-6D8A732DF55A}"/>
              </a:ext>
            </a:extLst>
          </p:cNvPr>
          <p:cNvSpPr>
            <a:spLocks noGrp="1"/>
          </p:cNvSpPr>
          <p:nvPr>
            <p:ph type="sldNum" sz="quarter" idx="10"/>
          </p:nvPr>
        </p:nvSpPr>
        <p:spPr/>
        <p:txBody>
          <a:bodyPr/>
          <a:lstStyle/>
          <a:p>
            <a:fld id="{76D9080E-86E6-451A-A1B4-F05B026DC929}" type="slidenum">
              <a:rPr lang="zh-CN" altLang="en-US"/>
              <a:pPr/>
              <a:t>40</a:t>
            </a:fld>
            <a:endParaRPr lang="en-US" altLang="zh-CN"/>
          </a:p>
        </p:txBody>
      </p:sp>
      <p:sp>
        <p:nvSpPr>
          <p:cNvPr id="350210" name="Rectangle 2">
            <a:extLst>
              <a:ext uri="{FF2B5EF4-FFF2-40B4-BE49-F238E27FC236}">
                <a16:creationId xmlns:a16="http://schemas.microsoft.com/office/drawing/2014/main" id="{CE4C3762-DAEF-44E2-B67F-C04AA3600BCD}"/>
              </a:ext>
            </a:extLst>
          </p:cNvPr>
          <p:cNvSpPr>
            <a:spLocks noGrp="1" noChangeArrowheads="1"/>
          </p:cNvSpPr>
          <p:nvPr>
            <p:ph type="title"/>
          </p:nvPr>
        </p:nvSpPr>
        <p:spPr>
          <a:xfrm>
            <a:off x="2133600" y="304800"/>
            <a:ext cx="7772400" cy="1143000"/>
          </a:xfrm>
        </p:spPr>
        <p:txBody>
          <a:bodyPr/>
          <a:lstStyle/>
          <a:p>
            <a:r>
              <a:rPr lang="zh-CN" altLang="en-US" sz="3600">
                <a:latin typeface="宋体" panose="02010600030101010101" pitchFamily="2" charset="-122"/>
              </a:rPr>
              <a:t>指针数组</a:t>
            </a:r>
            <a:endParaRPr lang="en-US" altLang="zh-CN">
              <a:latin typeface="宋体" panose="02010600030101010101" pitchFamily="2" charset="-122"/>
            </a:endParaRPr>
          </a:p>
        </p:txBody>
      </p:sp>
      <p:sp>
        <p:nvSpPr>
          <p:cNvPr id="350350" name="Text Box 142">
            <a:extLst>
              <a:ext uri="{FF2B5EF4-FFF2-40B4-BE49-F238E27FC236}">
                <a16:creationId xmlns:a16="http://schemas.microsoft.com/office/drawing/2014/main" id="{20FCF87A-27D3-45E7-A5C2-E92A521651D7}"/>
              </a:ext>
            </a:extLst>
          </p:cNvPr>
          <p:cNvSpPr txBox="1">
            <a:spLocks noChangeArrowheads="1"/>
          </p:cNvSpPr>
          <p:nvPr/>
        </p:nvSpPr>
        <p:spPr bwMode="auto">
          <a:xfrm>
            <a:off x="2286000" y="1676400"/>
            <a:ext cx="7467600"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800" b="1"/>
              <a:t>说明：</a:t>
            </a:r>
          </a:p>
          <a:p>
            <a:pPr>
              <a:lnSpc>
                <a:spcPct val="130000"/>
              </a:lnSpc>
              <a:spcBef>
                <a:spcPct val="50000"/>
              </a:spcBef>
            </a:pPr>
            <a:r>
              <a:rPr kumimoji="1" lang="zh-CN" altLang="en-GB" sz="2800" b="1">
                <a:latin typeface="宋体" panose="02010600030101010101" pitchFamily="2" charset="-122"/>
              </a:rPr>
              <a:t>(1)</a:t>
            </a:r>
            <a:r>
              <a:rPr kumimoji="1" lang="zh-CN" altLang="en-US" sz="2800" b="1">
                <a:latin typeface="宋体" panose="02010600030101010101" pitchFamily="2" charset="-122"/>
              </a:rPr>
              <a:t>对于二维数组，每个字符串所占内存的大小是一致的，所以取最长字符串的长度作为二维数组列的大小。</a:t>
            </a:r>
          </a:p>
          <a:p>
            <a:pPr>
              <a:lnSpc>
                <a:spcPct val="130000"/>
              </a:lnSpc>
              <a:spcBef>
                <a:spcPct val="50000"/>
              </a:spcBef>
            </a:pPr>
            <a:r>
              <a:rPr kumimoji="1" lang="zh-CN" altLang="en-GB" sz="2800" b="1">
                <a:latin typeface="宋体" panose="02010600030101010101" pitchFamily="2" charset="-122"/>
              </a:rPr>
              <a:t>(2)</a:t>
            </a:r>
            <a:r>
              <a:rPr kumimoji="1" lang="zh-CN" altLang="en-US" sz="2800" b="1">
                <a:latin typeface="宋体" panose="02010600030101010101" pitchFamily="2" charset="-122"/>
              </a:rPr>
              <a:t>用指针数组存储字符串可以节省存储空间，每个字符串所占的存储单元可以不等长。</a:t>
            </a:r>
            <a:r>
              <a:rPr kumimoji="1" lang="zh-CN" altLang="en-US" sz="2800" b="1"/>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12410AC2-AA9A-4457-9738-6FF11A7B0017}"/>
              </a:ext>
            </a:extLst>
          </p:cNvPr>
          <p:cNvSpPr>
            <a:spLocks noGrp="1" noChangeArrowheads="1"/>
          </p:cNvSpPr>
          <p:nvPr>
            <p:ph type="title"/>
          </p:nvPr>
        </p:nvSpPr>
        <p:spPr>
          <a:xfrm>
            <a:off x="2133600" y="304800"/>
            <a:ext cx="7772400" cy="1143000"/>
          </a:xfrm>
        </p:spPr>
        <p:txBody>
          <a:bodyPr/>
          <a:lstStyle/>
          <a:p>
            <a:r>
              <a:rPr lang="zh-CN" altLang="en-US" sz="3600">
                <a:latin typeface="宋体" panose="02010600030101010101" pitchFamily="2" charset="-122"/>
              </a:rPr>
              <a:t>指针数组</a:t>
            </a:r>
            <a:r>
              <a:rPr lang="zh-CN" altLang="en-GB" sz="3600">
                <a:latin typeface="宋体" panose="02010600030101010101" pitchFamily="2" charset="-122"/>
              </a:rPr>
              <a:t>示例</a:t>
            </a:r>
            <a:endParaRPr lang="en-US" altLang="zh-CN">
              <a:latin typeface="宋体" panose="02010600030101010101" pitchFamily="2" charset="-122"/>
            </a:endParaRPr>
          </a:p>
        </p:txBody>
      </p:sp>
      <p:sp>
        <p:nvSpPr>
          <p:cNvPr id="351237" name="Text Box 5">
            <a:extLst>
              <a:ext uri="{FF2B5EF4-FFF2-40B4-BE49-F238E27FC236}">
                <a16:creationId xmlns:a16="http://schemas.microsoft.com/office/drawing/2014/main" id="{361DBDA5-322C-4580-966A-E59D49EB2EF3}"/>
              </a:ext>
            </a:extLst>
          </p:cNvPr>
          <p:cNvSpPr txBox="1">
            <a:spLocks noChangeArrowheads="1"/>
          </p:cNvSpPr>
          <p:nvPr/>
        </p:nvSpPr>
        <p:spPr bwMode="auto">
          <a:xfrm>
            <a:off x="1905000" y="1374140"/>
            <a:ext cx="80010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b="1" dirty="0"/>
              <a:t>练习：利用指针数值和二维数组分别实现 </a:t>
            </a:r>
            <a:r>
              <a:rPr lang="en-US" altLang="zh-CN" sz="2400" dirty="0"/>
              <a:t>“</a:t>
            </a:r>
            <a:r>
              <a:rPr lang="en-US" altLang="zh-CN" sz="2400" dirty="0" err="1"/>
              <a:t>zhao</a:t>
            </a:r>
            <a:r>
              <a:rPr lang="en-US" altLang="zh-CN" sz="2400" dirty="0"/>
              <a:t>”,“</a:t>
            </a:r>
            <a:r>
              <a:rPr lang="en-US" altLang="zh-CN" sz="2400" dirty="0" err="1"/>
              <a:t>qian</a:t>
            </a:r>
            <a:r>
              <a:rPr lang="en-US" altLang="zh-CN" sz="2400" dirty="0"/>
              <a:t>”,“sun”,“li”,“</a:t>
            </a:r>
            <a:r>
              <a:rPr lang="en-US" altLang="zh-CN" sz="2400" dirty="0" err="1"/>
              <a:t>zhou</a:t>
            </a:r>
            <a:r>
              <a:rPr lang="en-US" altLang="zh-CN" sz="2400" dirty="0"/>
              <a:t>”,“</a:t>
            </a:r>
            <a:r>
              <a:rPr lang="en-US" altLang="zh-CN" sz="2400" dirty="0" err="1"/>
              <a:t>wu</a:t>
            </a:r>
            <a:r>
              <a:rPr lang="en-US" altLang="zh-CN" sz="2400" dirty="0"/>
              <a:t>”,“wang”,“</a:t>
            </a:r>
            <a:r>
              <a:rPr lang="en-US" altLang="zh-CN" sz="2400" dirty="0" err="1"/>
              <a:t>zheng</a:t>
            </a:r>
            <a:r>
              <a:rPr lang="en-US" altLang="zh-CN" sz="2400" dirty="0"/>
              <a:t>”</a:t>
            </a:r>
            <a:r>
              <a:rPr lang="zh-CN" altLang="en-US" sz="2400" b="1" dirty="0"/>
              <a:t>的输出</a:t>
            </a:r>
            <a:endParaRPr lang="en-US" altLang="zh-CN" sz="2400" b="1" dirty="0"/>
          </a:p>
          <a:p>
            <a:pPr>
              <a:spcBef>
                <a:spcPct val="20000"/>
              </a:spcBef>
            </a:pPr>
            <a:r>
              <a:rPr lang="zh-CN" altLang="en-US" sz="2400" dirty="0"/>
              <a:t>     </a:t>
            </a:r>
          </a:p>
        </p:txBody>
      </p:sp>
      <p:graphicFrame>
        <p:nvGraphicFramePr>
          <p:cNvPr id="2" name="表格 2">
            <a:extLst>
              <a:ext uri="{FF2B5EF4-FFF2-40B4-BE49-F238E27FC236}">
                <a16:creationId xmlns:a16="http://schemas.microsoft.com/office/drawing/2014/main" id="{1FB2B7BB-9342-43D9-A179-978ADCE3D043}"/>
              </a:ext>
            </a:extLst>
          </p:cNvPr>
          <p:cNvGraphicFramePr>
            <a:graphicFrameLocks noGrp="1"/>
          </p:cNvGraphicFramePr>
          <p:nvPr/>
        </p:nvGraphicFramePr>
        <p:xfrm>
          <a:off x="2279576" y="3525086"/>
          <a:ext cx="930932" cy="2966720"/>
        </p:xfrm>
        <a:graphic>
          <a:graphicData uri="http://schemas.openxmlformats.org/drawingml/2006/table">
            <a:tbl>
              <a:tblPr firstRow="1" bandRow="1">
                <a:tableStyleId>{5C22544A-7EE6-4342-B048-85BDC9FD1C3A}</a:tableStyleId>
              </a:tblPr>
              <a:tblGrid>
                <a:gridCol w="930932">
                  <a:extLst>
                    <a:ext uri="{9D8B030D-6E8A-4147-A177-3AD203B41FA5}">
                      <a16:colId xmlns:a16="http://schemas.microsoft.com/office/drawing/2014/main" val="3060707159"/>
                    </a:ext>
                  </a:extLst>
                </a:gridCol>
              </a:tblGrid>
              <a:tr h="370840">
                <a:tc>
                  <a:txBody>
                    <a:bodyPr/>
                    <a:lstStyle/>
                    <a:p>
                      <a:r>
                        <a:rPr lang="en-US" altLang="zh-CN" dirty="0"/>
                        <a:t>3560c</a:t>
                      </a:r>
                      <a:endParaRPr lang="zh-CN" altLang="en-US" dirty="0"/>
                    </a:p>
                  </a:txBody>
                  <a:tcPr>
                    <a:solidFill>
                      <a:schemeClr val="accent6"/>
                    </a:solidFill>
                  </a:tcPr>
                </a:tc>
                <a:extLst>
                  <a:ext uri="{0D108BD9-81ED-4DB2-BD59-A6C34878D82A}">
                    <a16:rowId xmlns:a16="http://schemas.microsoft.com/office/drawing/2014/main" val="885359351"/>
                  </a:ext>
                </a:extLst>
              </a:tr>
              <a:tr h="370840">
                <a:tc>
                  <a:txBody>
                    <a:bodyPr/>
                    <a:lstStyle/>
                    <a:p>
                      <a:r>
                        <a:rPr lang="en-US" altLang="zh-CN" b="1" dirty="0">
                          <a:solidFill>
                            <a:schemeClr val="bg1"/>
                          </a:solidFill>
                        </a:rPr>
                        <a:t>4520b</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1257291886"/>
                  </a:ext>
                </a:extLst>
              </a:tr>
              <a:tr h="370840">
                <a:tc>
                  <a:txBody>
                    <a:bodyPr/>
                    <a:lstStyle/>
                    <a:p>
                      <a:r>
                        <a:rPr lang="en-US" altLang="zh-CN" b="1" dirty="0">
                          <a:solidFill>
                            <a:schemeClr val="bg1"/>
                          </a:solidFill>
                        </a:rPr>
                        <a:t>56a09</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752698541"/>
                  </a:ext>
                </a:extLst>
              </a:tr>
              <a:tr h="370840">
                <a:tc>
                  <a:txBody>
                    <a:bodyPr/>
                    <a:lstStyle/>
                    <a:p>
                      <a:r>
                        <a:rPr lang="en-US" altLang="zh-CN" b="1" dirty="0">
                          <a:solidFill>
                            <a:schemeClr val="bg1"/>
                          </a:solidFill>
                        </a:rPr>
                        <a:t>35814</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167119543"/>
                  </a:ext>
                </a:extLst>
              </a:tr>
              <a:tr h="370840">
                <a:tc>
                  <a:txBody>
                    <a:bodyPr/>
                    <a:lstStyle/>
                    <a:p>
                      <a:r>
                        <a:rPr lang="en-US" altLang="zh-CN" b="1" dirty="0">
                          <a:solidFill>
                            <a:schemeClr val="bg1"/>
                          </a:solidFill>
                        </a:rPr>
                        <a:t>67d07</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1116245461"/>
                  </a:ext>
                </a:extLst>
              </a:tr>
              <a:tr h="370840">
                <a:tc>
                  <a:txBody>
                    <a:bodyPr/>
                    <a:lstStyle/>
                    <a:p>
                      <a:r>
                        <a:rPr lang="en-US" altLang="zh-CN" b="1" dirty="0">
                          <a:solidFill>
                            <a:schemeClr val="bg1"/>
                          </a:solidFill>
                        </a:rPr>
                        <a:t>2108c</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2793793924"/>
                  </a:ext>
                </a:extLst>
              </a:tr>
              <a:tr h="370840">
                <a:tc>
                  <a:txBody>
                    <a:bodyPr/>
                    <a:lstStyle/>
                    <a:p>
                      <a:r>
                        <a:rPr lang="en-US" altLang="zh-CN" b="1" dirty="0">
                          <a:solidFill>
                            <a:schemeClr val="bg1"/>
                          </a:solidFill>
                        </a:rPr>
                        <a:t>46b0a</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936879776"/>
                  </a:ext>
                </a:extLst>
              </a:tr>
              <a:tr h="370840">
                <a:tc>
                  <a:txBody>
                    <a:bodyPr/>
                    <a:lstStyle/>
                    <a:p>
                      <a:r>
                        <a:rPr lang="en-US" altLang="zh-CN" b="1" dirty="0">
                          <a:solidFill>
                            <a:schemeClr val="bg1"/>
                          </a:solidFill>
                        </a:rPr>
                        <a:t>37081</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899937369"/>
                  </a:ext>
                </a:extLst>
              </a:tr>
            </a:tbl>
          </a:graphicData>
        </a:graphic>
      </p:graphicFrame>
      <p:graphicFrame>
        <p:nvGraphicFramePr>
          <p:cNvPr id="4" name="表格 4">
            <a:extLst>
              <a:ext uri="{FF2B5EF4-FFF2-40B4-BE49-F238E27FC236}">
                <a16:creationId xmlns:a16="http://schemas.microsoft.com/office/drawing/2014/main" id="{3D7469DE-C080-47EA-A91A-547BD141B220}"/>
              </a:ext>
            </a:extLst>
          </p:cNvPr>
          <p:cNvGraphicFramePr>
            <a:graphicFrameLocks noGrp="1"/>
          </p:cNvGraphicFramePr>
          <p:nvPr/>
        </p:nvGraphicFramePr>
        <p:xfrm>
          <a:off x="3536869" y="3525086"/>
          <a:ext cx="4340796" cy="2961640"/>
        </p:xfrm>
        <a:graphic>
          <a:graphicData uri="http://schemas.openxmlformats.org/drawingml/2006/table">
            <a:tbl>
              <a:tblPr firstRow="1" bandRow="1">
                <a:tableStyleId>{5C22544A-7EE6-4342-B048-85BDC9FD1C3A}</a:tableStyleId>
              </a:tblPr>
              <a:tblGrid>
                <a:gridCol w="723466">
                  <a:extLst>
                    <a:ext uri="{9D8B030D-6E8A-4147-A177-3AD203B41FA5}">
                      <a16:colId xmlns:a16="http://schemas.microsoft.com/office/drawing/2014/main" val="3846262416"/>
                    </a:ext>
                  </a:extLst>
                </a:gridCol>
                <a:gridCol w="723466">
                  <a:extLst>
                    <a:ext uri="{9D8B030D-6E8A-4147-A177-3AD203B41FA5}">
                      <a16:colId xmlns:a16="http://schemas.microsoft.com/office/drawing/2014/main" val="3072086395"/>
                    </a:ext>
                  </a:extLst>
                </a:gridCol>
                <a:gridCol w="723466">
                  <a:extLst>
                    <a:ext uri="{9D8B030D-6E8A-4147-A177-3AD203B41FA5}">
                      <a16:colId xmlns:a16="http://schemas.microsoft.com/office/drawing/2014/main" val="906295235"/>
                    </a:ext>
                  </a:extLst>
                </a:gridCol>
                <a:gridCol w="723466">
                  <a:extLst>
                    <a:ext uri="{9D8B030D-6E8A-4147-A177-3AD203B41FA5}">
                      <a16:colId xmlns:a16="http://schemas.microsoft.com/office/drawing/2014/main" val="275477988"/>
                    </a:ext>
                  </a:extLst>
                </a:gridCol>
                <a:gridCol w="723466">
                  <a:extLst>
                    <a:ext uri="{9D8B030D-6E8A-4147-A177-3AD203B41FA5}">
                      <a16:colId xmlns:a16="http://schemas.microsoft.com/office/drawing/2014/main" val="1520483350"/>
                    </a:ext>
                  </a:extLst>
                </a:gridCol>
                <a:gridCol w="723466">
                  <a:extLst>
                    <a:ext uri="{9D8B030D-6E8A-4147-A177-3AD203B41FA5}">
                      <a16:colId xmlns:a16="http://schemas.microsoft.com/office/drawing/2014/main" val="2455362732"/>
                    </a:ext>
                  </a:extLst>
                </a:gridCol>
              </a:tblGrid>
              <a:tr h="333360">
                <a:tc>
                  <a:txBody>
                    <a:bodyPr/>
                    <a:lstStyle/>
                    <a:p>
                      <a:r>
                        <a:rPr lang="en-US" altLang="zh-CN" dirty="0"/>
                        <a:t>z</a:t>
                      </a:r>
                      <a:endParaRPr lang="zh-CN" altLang="en-US" dirty="0"/>
                    </a:p>
                  </a:txBody>
                  <a:tcPr>
                    <a:solidFill>
                      <a:schemeClr val="tx2"/>
                    </a:solidFill>
                  </a:tcPr>
                </a:tc>
                <a:tc>
                  <a:txBody>
                    <a:bodyPr/>
                    <a:lstStyle/>
                    <a:p>
                      <a:r>
                        <a:rPr lang="en-US" altLang="zh-CN" dirty="0"/>
                        <a:t>h</a:t>
                      </a:r>
                      <a:endParaRPr lang="zh-CN" altLang="en-US" dirty="0"/>
                    </a:p>
                  </a:txBody>
                  <a:tcPr>
                    <a:solidFill>
                      <a:schemeClr val="tx2"/>
                    </a:solidFill>
                  </a:tcPr>
                </a:tc>
                <a:tc>
                  <a:txBody>
                    <a:bodyPr/>
                    <a:lstStyle/>
                    <a:p>
                      <a:r>
                        <a:rPr lang="en-US" altLang="zh-CN" dirty="0"/>
                        <a:t>a</a:t>
                      </a:r>
                      <a:endParaRPr lang="zh-CN" altLang="en-US" dirty="0"/>
                    </a:p>
                  </a:txBody>
                  <a:tcPr>
                    <a:solidFill>
                      <a:schemeClr val="tx2"/>
                    </a:solidFill>
                  </a:tcPr>
                </a:tc>
                <a:tc>
                  <a:txBody>
                    <a:bodyPr/>
                    <a:lstStyle/>
                    <a:p>
                      <a:r>
                        <a:rPr lang="en-US" altLang="zh-CN" dirty="0"/>
                        <a:t>o</a:t>
                      </a:r>
                      <a:endParaRPr lang="zh-CN" altLang="en-US" dirty="0"/>
                    </a:p>
                  </a:txBody>
                  <a:tcPr>
                    <a:solidFill>
                      <a:schemeClr val="tx2"/>
                    </a:solidFill>
                  </a:tcPr>
                </a:tc>
                <a:tc>
                  <a:txBody>
                    <a:bodyPr/>
                    <a:lstStyle/>
                    <a:p>
                      <a:r>
                        <a:rPr lang="en-US" altLang="zh-CN" dirty="0"/>
                        <a:t>/0</a:t>
                      </a:r>
                      <a:endParaRPr lang="zh-CN" altLang="en-US" dirty="0"/>
                    </a:p>
                  </a:txBody>
                  <a:tcPr>
                    <a:solidFill>
                      <a:schemeClr val="tx2"/>
                    </a:solidFill>
                  </a:tcPr>
                </a:tc>
                <a:tc>
                  <a:txBody>
                    <a:bodyPr/>
                    <a:lstStyle/>
                    <a:p>
                      <a:endParaRPr lang="zh-CN" altLang="en-US" dirty="0"/>
                    </a:p>
                  </a:txBody>
                  <a:tcPr>
                    <a:solidFill>
                      <a:schemeClr val="bg1">
                        <a:alpha val="0"/>
                      </a:schemeClr>
                    </a:solidFill>
                  </a:tcPr>
                </a:tc>
                <a:extLst>
                  <a:ext uri="{0D108BD9-81ED-4DB2-BD59-A6C34878D82A}">
                    <a16:rowId xmlns:a16="http://schemas.microsoft.com/office/drawing/2014/main" val="1258973715"/>
                  </a:ext>
                </a:extLst>
              </a:tr>
              <a:tr h="370840">
                <a:tc>
                  <a:txBody>
                    <a:bodyPr/>
                    <a:lstStyle/>
                    <a:p>
                      <a:r>
                        <a:rPr lang="en-US" altLang="zh-CN" b="1" dirty="0">
                          <a:solidFill>
                            <a:schemeClr val="bg1"/>
                          </a:solidFill>
                        </a:rPr>
                        <a:t>q</a:t>
                      </a:r>
                      <a:endParaRPr lang="zh-CN" altLang="en-US" b="1" dirty="0">
                        <a:solidFill>
                          <a:schemeClr val="bg1"/>
                        </a:solidFill>
                      </a:endParaRPr>
                    </a:p>
                  </a:txBody>
                  <a:tcPr>
                    <a:solidFill>
                      <a:schemeClr val="tx2"/>
                    </a:solidFill>
                  </a:tcPr>
                </a:tc>
                <a:tc>
                  <a:txBody>
                    <a:bodyPr/>
                    <a:lstStyle/>
                    <a:p>
                      <a:r>
                        <a:rPr lang="en-US" altLang="zh-CN" b="1" dirty="0" err="1">
                          <a:solidFill>
                            <a:schemeClr val="bg1"/>
                          </a:solidFill>
                        </a:rPr>
                        <a:t>i</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a</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n</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979682521"/>
                  </a:ext>
                </a:extLst>
              </a:tr>
              <a:tr h="370840">
                <a:tc>
                  <a:txBody>
                    <a:bodyPr/>
                    <a:lstStyle/>
                    <a:p>
                      <a:r>
                        <a:rPr lang="en-US" altLang="zh-CN" b="1" dirty="0">
                          <a:solidFill>
                            <a:schemeClr val="bg1"/>
                          </a:solidFill>
                        </a:rPr>
                        <a:t>s</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u</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n</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2226996992"/>
                  </a:ext>
                </a:extLst>
              </a:tr>
              <a:tr h="370840">
                <a:tc>
                  <a:txBody>
                    <a:bodyPr/>
                    <a:lstStyle/>
                    <a:p>
                      <a:r>
                        <a:rPr lang="en-US" altLang="zh-CN" b="1" dirty="0">
                          <a:solidFill>
                            <a:schemeClr val="bg1"/>
                          </a:solidFill>
                        </a:rPr>
                        <a:t>l</a:t>
                      </a:r>
                      <a:endParaRPr lang="zh-CN" altLang="en-US" b="1" dirty="0">
                        <a:solidFill>
                          <a:schemeClr val="bg1"/>
                        </a:solidFill>
                      </a:endParaRPr>
                    </a:p>
                  </a:txBody>
                  <a:tcPr>
                    <a:solidFill>
                      <a:schemeClr val="tx2"/>
                    </a:solidFill>
                  </a:tcPr>
                </a:tc>
                <a:tc>
                  <a:txBody>
                    <a:bodyPr/>
                    <a:lstStyle/>
                    <a:p>
                      <a:r>
                        <a:rPr lang="en-US" altLang="zh-CN" b="1" dirty="0" err="1">
                          <a:solidFill>
                            <a:schemeClr val="bg1"/>
                          </a:solidFill>
                        </a:rPr>
                        <a:t>i</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tc>
                  <a:txBody>
                    <a:bodyPr/>
                    <a:lstStyle/>
                    <a:p>
                      <a:endParaRPr lang="zh-CN" altLang="en-US" b="1" dirty="0">
                        <a:solidFill>
                          <a:schemeClr val="bg1"/>
                        </a:solidFill>
                      </a:endParaRPr>
                    </a:p>
                  </a:txBody>
                  <a:tcPr>
                    <a:solidFill>
                      <a:schemeClr val="bg1">
                        <a:alpha val="0"/>
                      </a:schemeClr>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3283564540"/>
                  </a:ext>
                </a:extLst>
              </a:tr>
              <a:tr h="370840">
                <a:tc>
                  <a:txBody>
                    <a:bodyPr/>
                    <a:lstStyle/>
                    <a:p>
                      <a:r>
                        <a:rPr lang="en-US" altLang="zh-CN" b="1" dirty="0">
                          <a:solidFill>
                            <a:schemeClr val="bg1"/>
                          </a:solidFill>
                        </a:rPr>
                        <a:t>z</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h</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o</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u</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2702258363"/>
                  </a:ext>
                </a:extLst>
              </a:tr>
              <a:tr h="370840">
                <a:tc>
                  <a:txBody>
                    <a:bodyPr/>
                    <a:lstStyle/>
                    <a:p>
                      <a:r>
                        <a:rPr lang="en-US" altLang="zh-CN" b="1" dirty="0">
                          <a:solidFill>
                            <a:schemeClr val="bg1"/>
                          </a:solidFill>
                        </a:rPr>
                        <a:t>w</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u</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tc>
                  <a:txBody>
                    <a:bodyPr/>
                    <a:lstStyle/>
                    <a:p>
                      <a:endParaRPr lang="zh-CN" altLang="en-US" b="1" dirty="0">
                        <a:solidFill>
                          <a:schemeClr val="bg1"/>
                        </a:solidFill>
                      </a:endParaRPr>
                    </a:p>
                  </a:txBody>
                  <a:tcPr>
                    <a:solidFill>
                      <a:schemeClr val="bg1">
                        <a:alpha val="0"/>
                      </a:schemeClr>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1466385819"/>
                  </a:ext>
                </a:extLst>
              </a:tr>
              <a:tr h="370840">
                <a:tc>
                  <a:txBody>
                    <a:bodyPr/>
                    <a:lstStyle/>
                    <a:p>
                      <a:r>
                        <a:rPr lang="en-US" altLang="zh-CN" b="1" dirty="0">
                          <a:solidFill>
                            <a:schemeClr val="bg1"/>
                          </a:solidFill>
                        </a:rPr>
                        <a:t>w</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a</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n</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g</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tc>
                  <a:txBody>
                    <a:bodyPr/>
                    <a:lstStyle/>
                    <a:p>
                      <a:endParaRPr lang="zh-CN" altLang="en-US" b="1" dirty="0">
                        <a:solidFill>
                          <a:schemeClr val="bg1"/>
                        </a:solidFill>
                      </a:endParaRPr>
                    </a:p>
                  </a:txBody>
                  <a:tcPr>
                    <a:solidFill>
                      <a:schemeClr val="bg1">
                        <a:alpha val="0"/>
                      </a:schemeClr>
                    </a:solidFill>
                  </a:tcPr>
                </a:tc>
                <a:extLst>
                  <a:ext uri="{0D108BD9-81ED-4DB2-BD59-A6C34878D82A}">
                    <a16:rowId xmlns:a16="http://schemas.microsoft.com/office/drawing/2014/main" val="1694072377"/>
                  </a:ext>
                </a:extLst>
              </a:tr>
              <a:tr h="370840">
                <a:tc>
                  <a:txBody>
                    <a:bodyPr/>
                    <a:lstStyle/>
                    <a:p>
                      <a:r>
                        <a:rPr lang="en-US" altLang="zh-CN" b="1" dirty="0">
                          <a:solidFill>
                            <a:schemeClr val="bg1"/>
                          </a:solidFill>
                        </a:rPr>
                        <a:t>z</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h</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e</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n</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g</a:t>
                      </a:r>
                      <a:endParaRPr lang="zh-CN" altLang="en-US" b="1" dirty="0">
                        <a:solidFill>
                          <a:schemeClr val="bg1"/>
                        </a:solidFill>
                      </a:endParaRPr>
                    </a:p>
                  </a:txBody>
                  <a:tcPr>
                    <a:solidFill>
                      <a:schemeClr val="tx2"/>
                    </a:solidFill>
                  </a:tcPr>
                </a:tc>
                <a:tc>
                  <a:txBody>
                    <a:bodyPr/>
                    <a:lstStyle/>
                    <a:p>
                      <a:r>
                        <a:rPr lang="en-US" altLang="zh-CN" b="1" dirty="0">
                          <a:solidFill>
                            <a:schemeClr val="bg1"/>
                          </a:solidFill>
                        </a:rPr>
                        <a:t>/0</a:t>
                      </a:r>
                      <a:endParaRPr lang="zh-CN" altLang="en-US" b="1" dirty="0">
                        <a:solidFill>
                          <a:schemeClr val="bg1"/>
                        </a:solidFill>
                      </a:endParaRPr>
                    </a:p>
                  </a:txBody>
                  <a:tcPr>
                    <a:solidFill>
                      <a:schemeClr val="tx2"/>
                    </a:solidFill>
                  </a:tcPr>
                </a:tc>
                <a:extLst>
                  <a:ext uri="{0D108BD9-81ED-4DB2-BD59-A6C34878D82A}">
                    <a16:rowId xmlns:a16="http://schemas.microsoft.com/office/drawing/2014/main" val="721833928"/>
                  </a:ext>
                </a:extLst>
              </a:tr>
            </a:tbl>
          </a:graphicData>
        </a:graphic>
      </p:graphicFrame>
      <p:graphicFrame>
        <p:nvGraphicFramePr>
          <p:cNvPr id="10" name="表格 2">
            <a:extLst>
              <a:ext uri="{FF2B5EF4-FFF2-40B4-BE49-F238E27FC236}">
                <a16:creationId xmlns:a16="http://schemas.microsoft.com/office/drawing/2014/main" id="{9748F4FB-4620-4A45-BE2B-B8637C7B1783}"/>
              </a:ext>
            </a:extLst>
          </p:cNvPr>
          <p:cNvGraphicFramePr>
            <a:graphicFrameLocks noGrp="1"/>
          </p:cNvGraphicFramePr>
          <p:nvPr/>
        </p:nvGraphicFramePr>
        <p:xfrm>
          <a:off x="8655131" y="3524965"/>
          <a:ext cx="1113277" cy="2966720"/>
        </p:xfrm>
        <a:graphic>
          <a:graphicData uri="http://schemas.openxmlformats.org/drawingml/2006/table">
            <a:tbl>
              <a:tblPr firstRow="1" bandRow="1">
                <a:tableStyleId>{5C22544A-7EE6-4342-B048-85BDC9FD1C3A}</a:tableStyleId>
              </a:tblPr>
              <a:tblGrid>
                <a:gridCol w="1113277">
                  <a:extLst>
                    <a:ext uri="{9D8B030D-6E8A-4147-A177-3AD203B41FA5}">
                      <a16:colId xmlns:a16="http://schemas.microsoft.com/office/drawing/2014/main" val="3060707159"/>
                    </a:ext>
                  </a:extLst>
                </a:gridCol>
              </a:tblGrid>
              <a:tr h="370840">
                <a:tc>
                  <a:txBody>
                    <a:bodyPr/>
                    <a:lstStyle/>
                    <a:p>
                      <a:r>
                        <a:rPr lang="en-US" altLang="zh-CN" dirty="0"/>
                        <a:t>3560c</a:t>
                      </a:r>
                      <a:endParaRPr lang="zh-CN" altLang="en-US" dirty="0"/>
                    </a:p>
                  </a:txBody>
                  <a:tcPr>
                    <a:solidFill>
                      <a:schemeClr val="accent6"/>
                    </a:solidFill>
                  </a:tcPr>
                </a:tc>
                <a:extLst>
                  <a:ext uri="{0D108BD9-81ED-4DB2-BD59-A6C34878D82A}">
                    <a16:rowId xmlns:a16="http://schemas.microsoft.com/office/drawing/2014/main" val="885359351"/>
                  </a:ext>
                </a:extLst>
              </a:tr>
              <a:tr h="370840">
                <a:tc>
                  <a:txBody>
                    <a:bodyPr/>
                    <a:lstStyle/>
                    <a:p>
                      <a:r>
                        <a:rPr lang="en-US" altLang="zh-CN" b="1" dirty="0">
                          <a:solidFill>
                            <a:schemeClr val="bg1"/>
                          </a:solidFill>
                        </a:rPr>
                        <a:t>4520b</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1257291886"/>
                  </a:ext>
                </a:extLst>
              </a:tr>
              <a:tr h="370840">
                <a:tc>
                  <a:txBody>
                    <a:bodyPr/>
                    <a:lstStyle/>
                    <a:p>
                      <a:r>
                        <a:rPr lang="en-US" altLang="zh-CN" b="1" dirty="0">
                          <a:solidFill>
                            <a:schemeClr val="bg1"/>
                          </a:solidFill>
                        </a:rPr>
                        <a:t>56a09</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752698541"/>
                  </a:ext>
                </a:extLst>
              </a:tr>
              <a:tr h="370840">
                <a:tc>
                  <a:txBody>
                    <a:bodyPr/>
                    <a:lstStyle/>
                    <a:p>
                      <a:r>
                        <a:rPr lang="en-US" altLang="zh-CN" b="1" dirty="0">
                          <a:solidFill>
                            <a:schemeClr val="bg1"/>
                          </a:solidFill>
                        </a:rPr>
                        <a:t>35814</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167119543"/>
                  </a:ext>
                </a:extLst>
              </a:tr>
              <a:tr h="370840">
                <a:tc>
                  <a:txBody>
                    <a:bodyPr/>
                    <a:lstStyle/>
                    <a:p>
                      <a:r>
                        <a:rPr lang="en-US" altLang="zh-CN" b="1" dirty="0">
                          <a:solidFill>
                            <a:schemeClr val="bg1"/>
                          </a:solidFill>
                        </a:rPr>
                        <a:t>67d07</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1116245461"/>
                  </a:ext>
                </a:extLst>
              </a:tr>
              <a:tr h="370840">
                <a:tc>
                  <a:txBody>
                    <a:bodyPr/>
                    <a:lstStyle/>
                    <a:p>
                      <a:r>
                        <a:rPr lang="en-US" altLang="zh-CN" b="1" dirty="0">
                          <a:solidFill>
                            <a:schemeClr val="bg1"/>
                          </a:solidFill>
                        </a:rPr>
                        <a:t>2108c</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2793793924"/>
                  </a:ext>
                </a:extLst>
              </a:tr>
              <a:tr h="370840">
                <a:tc>
                  <a:txBody>
                    <a:bodyPr/>
                    <a:lstStyle/>
                    <a:p>
                      <a:r>
                        <a:rPr lang="en-US" altLang="zh-CN" b="1" dirty="0">
                          <a:solidFill>
                            <a:schemeClr val="bg1"/>
                          </a:solidFill>
                        </a:rPr>
                        <a:t>46b0a</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936879776"/>
                  </a:ext>
                </a:extLst>
              </a:tr>
              <a:tr h="370840">
                <a:tc>
                  <a:txBody>
                    <a:bodyPr/>
                    <a:lstStyle/>
                    <a:p>
                      <a:r>
                        <a:rPr lang="en-US" altLang="zh-CN" b="1" dirty="0">
                          <a:solidFill>
                            <a:schemeClr val="bg1"/>
                          </a:solidFill>
                        </a:rPr>
                        <a:t>37081</a:t>
                      </a:r>
                      <a:endParaRPr lang="zh-CN" altLang="en-US" b="1" dirty="0">
                        <a:solidFill>
                          <a:schemeClr val="bg1"/>
                        </a:solidFill>
                      </a:endParaRPr>
                    </a:p>
                  </a:txBody>
                  <a:tcPr>
                    <a:solidFill>
                      <a:schemeClr val="accent6"/>
                    </a:solidFill>
                  </a:tcPr>
                </a:tc>
                <a:extLst>
                  <a:ext uri="{0D108BD9-81ED-4DB2-BD59-A6C34878D82A}">
                    <a16:rowId xmlns:a16="http://schemas.microsoft.com/office/drawing/2014/main" val="3899937369"/>
                  </a:ext>
                </a:extLst>
              </a:tr>
            </a:tbl>
          </a:graphicData>
        </a:graphic>
      </p:graphicFrame>
      <p:sp>
        <p:nvSpPr>
          <p:cNvPr id="7" name="矩形 6">
            <a:extLst>
              <a:ext uri="{FF2B5EF4-FFF2-40B4-BE49-F238E27FC236}">
                <a16:creationId xmlns:a16="http://schemas.microsoft.com/office/drawing/2014/main" id="{92BEEA7A-5A35-45F7-B590-FE299E2CA682}"/>
              </a:ext>
            </a:extLst>
          </p:cNvPr>
          <p:cNvSpPr/>
          <p:nvPr/>
        </p:nvSpPr>
        <p:spPr>
          <a:xfrm>
            <a:off x="2279577" y="2963582"/>
            <a:ext cx="1141659" cy="369332"/>
          </a:xfrm>
          <a:prstGeom prst="rect">
            <a:avLst/>
          </a:prstGeom>
        </p:spPr>
        <p:txBody>
          <a:bodyPr wrap="none">
            <a:spAutoFit/>
          </a:bodyPr>
          <a:lstStyle/>
          <a:p>
            <a:r>
              <a:rPr lang="en-US" altLang="zh-CN" dirty="0"/>
              <a:t>char *S[8]</a:t>
            </a:r>
            <a:endParaRPr lang="zh-CN" altLang="en-US" dirty="0"/>
          </a:p>
        </p:txBody>
      </p:sp>
      <p:graphicFrame>
        <p:nvGraphicFramePr>
          <p:cNvPr id="8" name="表格 8">
            <a:extLst>
              <a:ext uri="{FF2B5EF4-FFF2-40B4-BE49-F238E27FC236}">
                <a16:creationId xmlns:a16="http://schemas.microsoft.com/office/drawing/2014/main" id="{32D4A557-63BC-4748-AA06-3A9DD681596B}"/>
              </a:ext>
            </a:extLst>
          </p:cNvPr>
          <p:cNvGraphicFramePr>
            <a:graphicFrameLocks noGrp="1"/>
          </p:cNvGraphicFramePr>
          <p:nvPr/>
        </p:nvGraphicFramePr>
        <p:xfrm>
          <a:off x="1524000" y="3524965"/>
          <a:ext cx="592396" cy="2966720"/>
        </p:xfrm>
        <a:graphic>
          <a:graphicData uri="http://schemas.openxmlformats.org/drawingml/2006/table">
            <a:tbl>
              <a:tblPr firstRow="1" bandRow="1">
                <a:tableStyleId>{5C22544A-7EE6-4342-B048-85BDC9FD1C3A}</a:tableStyleId>
              </a:tblPr>
              <a:tblGrid>
                <a:gridCol w="592396">
                  <a:extLst>
                    <a:ext uri="{9D8B030D-6E8A-4147-A177-3AD203B41FA5}">
                      <a16:colId xmlns:a16="http://schemas.microsoft.com/office/drawing/2014/main" val="803417697"/>
                    </a:ext>
                  </a:extLst>
                </a:gridCol>
              </a:tblGrid>
              <a:tr h="370840">
                <a:tc>
                  <a:txBody>
                    <a:bodyPr/>
                    <a:lstStyle/>
                    <a:p>
                      <a:r>
                        <a:rPr lang="en-US" altLang="zh-CN" dirty="0">
                          <a:solidFill>
                            <a:schemeClr val="tx1"/>
                          </a:solidFill>
                        </a:rPr>
                        <a:t>S[0]</a:t>
                      </a:r>
                      <a:endParaRPr lang="zh-CN" altLang="en-US" dirty="0">
                        <a:solidFill>
                          <a:schemeClr val="tx1"/>
                        </a:solidFill>
                      </a:endParaRPr>
                    </a:p>
                  </a:txBody>
                  <a:tcPr>
                    <a:noFill/>
                  </a:tcPr>
                </a:tc>
                <a:extLst>
                  <a:ext uri="{0D108BD9-81ED-4DB2-BD59-A6C34878D82A}">
                    <a16:rowId xmlns:a16="http://schemas.microsoft.com/office/drawing/2014/main" val="3623132357"/>
                  </a:ext>
                </a:extLst>
              </a:tr>
              <a:tr h="370840">
                <a:tc>
                  <a:txBody>
                    <a:bodyPr/>
                    <a:lstStyle/>
                    <a:p>
                      <a:r>
                        <a:rPr lang="en-US" altLang="zh-CN" dirty="0">
                          <a:solidFill>
                            <a:schemeClr val="tx1"/>
                          </a:solidFill>
                        </a:rPr>
                        <a:t>S[1]</a:t>
                      </a:r>
                      <a:endParaRPr lang="zh-CN" altLang="en-US" dirty="0">
                        <a:solidFill>
                          <a:schemeClr val="tx1"/>
                        </a:solidFill>
                      </a:endParaRPr>
                    </a:p>
                  </a:txBody>
                  <a:tcPr>
                    <a:solidFill>
                      <a:schemeClr val="accent1">
                        <a:tint val="40000"/>
                        <a:alpha val="0"/>
                      </a:schemeClr>
                    </a:solidFill>
                  </a:tcPr>
                </a:tc>
                <a:extLst>
                  <a:ext uri="{0D108BD9-81ED-4DB2-BD59-A6C34878D82A}">
                    <a16:rowId xmlns:a16="http://schemas.microsoft.com/office/drawing/2014/main" val="3999191887"/>
                  </a:ext>
                </a:extLst>
              </a:tr>
              <a:tr h="370840">
                <a:tc>
                  <a:txBody>
                    <a:bodyPr/>
                    <a:lstStyle/>
                    <a:p>
                      <a:r>
                        <a:rPr lang="en-US" altLang="zh-CN" dirty="0">
                          <a:solidFill>
                            <a:schemeClr val="tx1"/>
                          </a:solidFill>
                        </a:rPr>
                        <a:t>S[2]</a:t>
                      </a:r>
                      <a:endParaRPr lang="zh-CN" altLang="en-US" dirty="0">
                        <a:solidFill>
                          <a:schemeClr val="tx1"/>
                        </a:solidFill>
                      </a:endParaRPr>
                    </a:p>
                  </a:txBody>
                  <a:tcPr>
                    <a:solidFill>
                      <a:schemeClr val="accent1">
                        <a:tint val="20000"/>
                        <a:alpha val="0"/>
                      </a:schemeClr>
                    </a:solidFill>
                  </a:tcPr>
                </a:tc>
                <a:extLst>
                  <a:ext uri="{0D108BD9-81ED-4DB2-BD59-A6C34878D82A}">
                    <a16:rowId xmlns:a16="http://schemas.microsoft.com/office/drawing/2014/main" val="4285709216"/>
                  </a:ext>
                </a:extLst>
              </a:tr>
              <a:tr h="370840">
                <a:tc>
                  <a:txBody>
                    <a:bodyPr/>
                    <a:lstStyle/>
                    <a:p>
                      <a:r>
                        <a:rPr lang="en-US" altLang="zh-CN" dirty="0">
                          <a:solidFill>
                            <a:schemeClr val="tx1"/>
                          </a:solidFill>
                        </a:rPr>
                        <a:t>S[3]</a:t>
                      </a:r>
                      <a:endParaRPr lang="zh-CN" altLang="en-US" dirty="0">
                        <a:solidFill>
                          <a:schemeClr val="tx1"/>
                        </a:solidFill>
                      </a:endParaRPr>
                    </a:p>
                  </a:txBody>
                  <a:tcPr>
                    <a:solidFill>
                      <a:schemeClr val="accent1">
                        <a:tint val="40000"/>
                        <a:alpha val="0"/>
                      </a:schemeClr>
                    </a:solidFill>
                  </a:tcPr>
                </a:tc>
                <a:extLst>
                  <a:ext uri="{0D108BD9-81ED-4DB2-BD59-A6C34878D82A}">
                    <a16:rowId xmlns:a16="http://schemas.microsoft.com/office/drawing/2014/main" val="922635857"/>
                  </a:ext>
                </a:extLst>
              </a:tr>
              <a:tr h="370840">
                <a:tc>
                  <a:txBody>
                    <a:bodyPr/>
                    <a:lstStyle/>
                    <a:p>
                      <a:r>
                        <a:rPr lang="en-US" altLang="zh-CN" dirty="0">
                          <a:solidFill>
                            <a:schemeClr val="tx1"/>
                          </a:solidFill>
                        </a:rPr>
                        <a:t>S[4]</a:t>
                      </a:r>
                      <a:endParaRPr lang="zh-CN" altLang="en-US" dirty="0">
                        <a:solidFill>
                          <a:schemeClr val="tx1"/>
                        </a:solidFill>
                      </a:endParaRPr>
                    </a:p>
                  </a:txBody>
                  <a:tcPr>
                    <a:solidFill>
                      <a:schemeClr val="accent1">
                        <a:tint val="20000"/>
                        <a:alpha val="0"/>
                      </a:schemeClr>
                    </a:solidFill>
                  </a:tcPr>
                </a:tc>
                <a:extLst>
                  <a:ext uri="{0D108BD9-81ED-4DB2-BD59-A6C34878D82A}">
                    <a16:rowId xmlns:a16="http://schemas.microsoft.com/office/drawing/2014/main" val="4160711945"/>
                  </a:ext>
                </a:extLst>
              </a:tr>
              <a:tr h="370840">
                <a:tc>
                  <a:txBody>
                    <a:bodyPr/>
                    <a:lstStyle/>
                    <a:p>
                      <a:r>
                        <a:rPr lang="en-US" altLang="zh-CN" dirty="0">
                          <a:solidFill>
                            <a:schemeClr val="tx1"/>
                          </a:solidFill>
                        </a:rPr>
                        <a:t>S[5]</a:t>
                      </a:r>
                      <a:endParaRPr lang="zh-CN" altLang="en-US" dirty="0">
                        <a:solidFill>
                          <a:schemeClr val="tx1"/>
                        </a:solidFill>
                      </a:endParaRPr>
                    </a:p>
                  </a:txBody>
                  <a:tcPr>
                    <a:solidFill>
                      <a:schemeClr val="accent1">
                        <a:tint val="40000"/>
                        <a:alpha val="0"/>
                      </a:schemeClr>
                    </a:solidFill>
                  </a:tcPr>
                </a:tc>
                <a:extLst>
                  <a:ext uri="{0D108BD9-81ED-4DB2-BD59-A6C34878D82A}">
                    <a16:rowId xmlns:a16="http://schemas.microsoft.com/office/drawing/2014/main" val="3832342230"/>
                  </a:ext>
                </a:extLst>
              </a:tr>
              <a:tr h="370840">
                <a:tc>
                  <a:txBody>
                    <a:bodyPr/>
                    <a:lstStyle/>
                    <a:p>
                      <a:r>
                        <a:rPr lang="en-US" altLang="zh-CN" dirty="0">
                          <a:solidFill>
                            <a:schemeClr val="tx1"/>
                          </a:solidFill>
                        </a:rPr>
                        <a:t>S[6]</a:t>
                      </a:r>
                      <a:endParaRPr lang="zh-CN" altLang="en-US" dirty="0">
                        <a:solidFill>
                          <a:schemeClr val="tx1"/>
                        </a:solidFill>
                      </a:endParaRPr>
                    </a:p>
                  </a:txBody>
                  <a:tcPr>
                    <a:solidFill>
                      <a:schemeClr val="accent1">
                        <a:tint val="20000"/>
                        <a:alpha val="0"/>
                      </a:schemeClr>
                    </a:solidFill>
                  </a:tcPr>
                </a:tc>
                <a:extLst>
                  <a:ext uri="{0D108BD9-81ED-4DB2-BD59-A6C34878D82A}">
                    <a16:rowId xmlns:a16="http://schemas.microsoft.com/office/drawing/2014/main" val="73960835"/>
                  </a:ext>
                </a:extLst>
              </a:tr>
              <a:tr h="370840">
                <a:tc>
                  <a:txBody>
                    <a:bodyPr/>
                    <a:lstStyle/>
                    <a:p>
                      <a:r>
                        <a:rPr lang="en-US" altLang="zh-CN" dirty="0">
                          <a:solidFill>
                            <a:schemeClr val="tx1"/>
                          </a:solidFill>
                        </a:rPr>
                        <a:t>S[7]</a:t>
                      </a:r>
                      <a:endParaRPr lang="zh-CN" altLang="en-US" dirty="0">
                        <a:solidFill>
                          <a:schemeClr val="tx1"/>
                        </a:solidFill>
                      </a:endParaRPr>
                    </a:p>
                  </a:txBody>
                  <a:tcPr>
                    <a:solidFill>
                      <a:schemeClr val="accent1">
                        <a:tint val="40000"/>
                        <a:alpha val="0"/>
                      </a:schemeClr>
                    </a:solidFill>
                  </a:tcPr>
                </a:tc>
                <a:extLst>
                  <a:ext uri="{0D108BD9-81ED-4DB2-BD59-A6C34878D82A}">
                    <a16:rowId xmlns:a16="http://schemas.microsoft.com/office/drawing/2014/main" val="1553493270"/>
                  </a:ext>
                </a:extLst>
              </a:tr>
            </a:tbl>
          </a:graphicData>
        </a:graphic>
      </p:graphicFrame>
      <p:cxnSp>
        <p:nvCxnSpPr>
          <p:cNvPr id="12" name="直接箭头连接符 11">
            <a:extLst>
              <a:ext uri="{FF2B5EF4-FFF2-40B4-BE49-F238E27FC236}">
                <a16:creationId xmlns:a16="http://schemas.microsoft.com/office/drawing/2014/main" id="{C7BCE886-1319-4382-9247-19A6C0EB2512}"/>
              </a:ext>
            </a:extLst>
          </p:cNvPr>
          <p:cNvCxnSpPr/>
          <p:nvPr/>
        </p:nvCxnSpPr>
        <p:spPr>
          <a:xfrm>
            <a:off x="3210509" y="3717032"/>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363CC41-743E-49D8-88AE-FBB4453C31E2}"/>
              </a:ext>
            </a:extLst>
          </p:cNvPr>
          <p:cNvCxnSpPr/>
          <p:nvPr/>
        </p:nvCxnSpPr>
        <p:spPr>
          <a:xfrm>
            <a:off x="3210509" y="414908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314BE88-F17F-4580-9FC8-5AF9FE839007}"/>
              </a:ext>
            </a:extLst>
          </p:cNvPr>
          <p:cNvCxnSpPr/>
          <p:nvPr/>
        </p:nvCxnSpPr>
        <p:spPr>
          <a:xfrm>
            <a:off x="3210509" y="450912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D51037E-8A3E-461A-AD20-8C421CB8332E}"/>
              </a:ext>
            </a:extLst>
          </p:cNvPr>
          <p:cNvCxnSpPr/>
          <p:nvPr/>
        </p:nvCxnSpPr>
        <p:spPr>
          <a:xfrm>
            <a:off x="3243628" y="486916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C1369A1-480F-44E4-AA4C-F0DC87D0510A}"/>
              </a:ext>
            </a:extLst>
          </p:cNvPr>
          <p:cNvCxnSpPr/>
          <p:nvPr/>
        </p:nvCxnSpPr>
        <p:spPr>
          <a:xfrm>
            <a:off x="3210509" y="522920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98EE6AE-071D-438F-9E02-E18E44FEB9B8}"/>
              </a:ext>
            </a:extLst>
          </p:cNvPr>
          <p:cNvCxnSpPr/>
          <p:nvPr/>
        </p:nvCxnSpPr>
        <p:spPr>
          <a:xfrm>
            <a:off x="3210509" y="558924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A7BBBB8-80E9-47FF-B56A-C317FC7FB7F7}"/>
              </a:ext>
            </a:extLst>
          </p:cNvPr>
          <p:cNvCxnSpPr/>
          <p:nvPr/>
        </p:nvCxnSpPr>
        <p:spPr>
          <a:xfrm>
            <a:off x="3210509" y="594928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06B0DCB-577E-4C02-8808-042D06E3506A}"/>
              </a:ext>
            </a:extLst>
          </p:cNvPr>
          <p:cNvCxnSpPr/>
          <p:nvPr/>
        </p:nvCxnSpPr>
        <p:spPr>
          <a:xfrm>
            <a:off x="3210509" y="6309320"/>
            <a:ext cx="32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67A2B4E-9A4E-4B68-9481-C3055C6D879B}"/>
              </a:ext>
            </a:extLst>
          </p:cNvPr>
          <p:cNvSpPr txBox="1"/>
          <p:nvPr/>
        </p:nvSpPr>
        <p:spPr>
          <a:xfrm>
            <a:off x="8379850" y="3072947"/>
            <a:ext cx="1830950" cy="369332"/>
          </a:xfrm>
          <a:prstGeom prst="rect">
            <a:avLst/>
          </a:prstGeom>
          <a:noFill/>
        </p:spPr>
        <p:txBody>
          <a:bodyPr wrap="none" rtlCol="0">
            <a:spAutoFit/>
          </a:bodyPr>
          <a:lstStyle/>
          <a:p>
            <a:r>
              <a:rPr lang="zh-CN" altLang="en-US" dirty="0"/>
              <a:t>各字符串首地址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E9354D2-2326-4680-900D-992B0426AD7C}"/>
              </a:ext>
            </a:extLst>
          </p:cNvPr>
          <p:cNvSpPr/>
          <p:nvPr/>
        </p:nvSpPr>
        <p:spPr>
          <a:xfrm>
            <a:off x="1176494" y="-82297"/>
            <a:ext cx="9267008" cy="7786747"/>
          </a:xfrm>
          <a:prstGeom prst="rect">
            <a:avLst/>
          </a:prstGeom>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#include&lt;</a:t>
            </a:r>
            <a:r>
              <a:rPr lang="en-US" altLang="zh-CN" sz="2000" dirty="0" err="1">
                <a:solidFill>
                  <a:srgbClr val="0000FF"/>
                </a:solidFill>
                <a:latin typeface="新宋体" panose="02010609030101010101" pitchFamily="49" charset="-122"/>
                <a:ea typeface="新宋体" panose="02010609030101010101" pitchFamily="49" charset="-122"/>
              </a:rPr>
              <a:t>iostream</a:t>
            </a:r>
            <a:r>
              <a:rPr lang="en-US" altLang="zh-CN" sz="2000" dirty="0">
                <a:solidFill>
                  <a:srgbClr val="0000FF"/>
                </a:solidFill>
                <a:latin typeface="新宋体" panose="02010609030101010101" pitchFamily="49" charset="-122"/>
                <a:ea typeface="新宋体" panose="02010609030101010101" pitchFamily="49" charset="-122"/>
              </a:rPr>
              <a:t>&gt;</a:t>
            </a:r>
          </a:p>
          <a:p>
            <a:r>
              <a:rPr lang="en-US" altLang="zh-CN" sz="2000" dirty="0">
                <a:solidFill>
                  <a:srgbClr val="0000FF"/>
                </a:solidFill>
                <a:latin typeface="新宋体" panose="02010609030101010101" pitchFamily="49" charset="-122"/>
                <a:ea typeface="新宋体" panose="02010609030101010101" pitchFamily="49" charset="-122"/>
              </a:rPr>
              <a:t>#include&lt;</a:t>
            </a:r>
            <a:r>
              <a:rPr lang="en-US" altLang="zh-CN" sz="2000" dirty="0" err="1">
                <a:solidFill>
                  <a:srgbClr val="0000FF"/>
                </a:solidFill>
                <a:latin typeface="新宋体" panose="02010609030101010101" pitchFamily="49" charset="-122"/>
                <a:ea typeface="新宋体" panose="02010609030101010101" pitchFamily="49" charset="-122"/>
              </a:rPr>
              <a:t>cstring</a:t>
            </a:r>
            <a:r>
              <a:rPr lang="en-US" altLang="zh-CN" sz="2000" dirty="0">
                <a:solidFill>
                  <a:srgbClr val="0000FF"/>
                </a:solidFill>
                <a:latin typeface="新宋体" panose="02010609030101010101" pitchFamily="49" charset="-122"/>
                <a:ea typeface="新宋体" panose="02010609030101010101" pitchFamily="49" charset="-122"/>
              </a:rPr>
              <a:t>&gt;</a:t>
            </a:r>
          </a:p>
          <a:p>
            <a:r>
              <a:rPr lang="en-US" altLang="zh-CN" sz="2000" dirty="0">
                <a:solidFill>
                  <a:srgbClr val="0000FF"/>
                </a:solidFill>
                <a:latin typeface="新宋体" panose="02010609030101010101" pitchFamily="49" charset="-122"/>
                <a:ea typeface="新宋体" panose="02010609030101010101" pitchFamily="49" charset="-122"/>
              </a:rPr>
              <a:t>using namespace </a:t>
            </a:r>
            <a:r>
              <a:rPr lang="en-US" altLang="zh-CN" sz="2000" dirty="0" err="1">
                <a:solidFill>
                  <a:srgbClr val="0000FF"/>
                </a:solidFill>
                <a:latin typeface="新宋体" panose="02010609030101010101" pitchFamily="49" charset="-122"/>
                <a:ea typeface="新宋体" panose="02010609030101010101" pitchFamily="49" charset="-122"/>
              </a:rPr>
              <a:t>std</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FF"/>
                </a:solidFill>
                <a:latin typeface="新宋体" panose="02010609030101010101" pitchFamily="49" charset="-122"/>
                <a:ea typeface="新宋体" panose="02010609030101010101" pitchFamily="49" charset="-122"/>
              </a:rPr>
              <a:t> main()</a:t>
            </a:r>
          </a:p>
          <a:p>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int </a:t>
            </a:r>
            <a:r>
              <a:rPr lang="en-US" altLang="zh-CN" sz="2000" dirty="0" err="1">
                <a:solidFill>
                  <a:srgbClr val="0000FF"/>
                </a:solidFill>
                <a:latin typeface="新宋体" panose="02010609030101010101" pitchFamily="49" charset="-122"/>
                <a:ea typeface="新宋体" panose="02010609030101010101" pitchFamily="49" charset="-122"/>
              </a:rPr>
              <a:t>i,j</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err="1">
                <a:solidFill>
                  <a:srgbClr val="0000FF"/>
                </a:solidFill>
                <a:latin typeface="新宋体" panose="02010609030101010101" pitchFamily="49" charset="-122"/>
                <a:ea typeface="新宋体" panose="02010609030101010101" pitchFamily="49" charset="-122"/>
              </a:rPr>
              <a:t>const</a:t>
            </a:r>
            <a:r>
              <a:rPr lang="en-US" altLang="zh-CN" sz="2000" dirty="0">
                <a:solidFill>
                  <a:srgbClr val="0000FF"/>
                </a:solidFill>
                <a:latin typeface="新宋体" panose="02010609030101010101" pitchFamily="49" charset="-122"/>
                <a:ea typeface="新宋体" panose="02010609030101010101" pitchFamily="49" charset="-122"/>
              </a:rPr>
              <a:t> char *s[8]={"</a:t>
            </a:r>
            <a:r>
              <a:rPr lang="en-US" altLang="zh-CN" sz="2000" dirty="0" err="1">
                <a:solidFill>
                  <a:srgbClr val="0000FF"/>
                </a:solidFill>
                <a:latin typeface="新宋体" panose="02010609030101010101" pitchFamily="49" charset="-122"/>
                <a:ea typeface="新宋体" panose="02010609030101010101" pitchFamily="49" charset="-122"/>
              </a:rPr>
              <a:t>zhao</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qian</a:t>
            </a:r>
            <a:r>
              <a:rPr lang="en-US" altLang="zh-CN" sz="2000" dirty="0">
                <a:solidFill>
                  <a:srgbClr val="0000FF"/>
                </a:solidFill>
                <a:latin typeface="新宋体" panose="02010609030101010101" pitchFamily="49" charset="-122"/>
                <a:ea typeface="新宋体" panose="02010609030101010101" pitchFamily="49" charset="-122"/>
              </a:rPr>
              <a:t>","sun","li","</a:t>
            </a:r>
            <a:r>
              <a:rPr lang="en-US" altLang="zh-CN" sz="2000" dirty="0" err="1">
                <a:solidFill>
                  <a:srgbClr val="0000FF"/>
                </a:solidFill>
                <a:latin typeface="新宋体" panose="02010609030101010101" pitchFamily="49" charset="-122"/>
                <a:ea typeface="新宋体" panose="02010609030101010101" pitchFamily="49" charset="-122"/>
              </a:rPr>
              <a:t>zhou</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wu</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wang</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zheng</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err="1">
                <a:solidFill>
                  <a:srgbClr val="0000FF"/>
                </a:solidFill>
                <a:latin typeface="新宋体" panose="02010609030101010101" pitchFamily="49" charset="-122"/>
                <a:ea typeface="新宋体" panose="02010609030101010101" pitchFamily="49" charset="-122"/>
              </a:rPr>
              <a:t>cout</a:t>
            </a:r>
            <a:r>
              <a:rPr lang="en-US" altLang="zh-CN" sz="2000" dirty="0">
                <a:solidFill>
                  <a:srgbClr val="0000FF"/>
                </a:solidFill>
                <a:latin typeface="新宋体" panose="02010609030101010101" pitchFamily="49" charset="-122"/>
                <a:ea typeface="新宋体" panose="02010609030101010101" pitchFamily="49" charset="-122"/>
              </a:rPr>
              <a:t>&lt;&lt;"</a:t>
            </a:r>
            <a:r>
              <a:rPr lang="zh-CN" altLang="en-US" sz="2000" dirty="0">
                <a:solidFill>
                  <a:srgbClr val="0000FF"/>
                </a:solidFill>
                <a:latin typeface="新宋体" panose="02010609030101010101" pitchFamily="49" charset="-122"/>
                <a:ea typeface="新宋体" panose="02010609030101010101" pitchFamily="49" charset="-122"/>
              </a:rPr>
              <a:t>指针数组表示法</a:t>
            </a:r>
            <a:r>
              <a:rPr lang="en-US" altLang="zh-CN" sz="2000" dirty="0">
                <a:solidFill>
                  <a:srgbClr val="0000FF"/>
                </a:solidFill>
                <a:latin typeface="新宋体" panose="02010609030101010101" pitchFamily="49" charset="-122"/>
                <a:ea typeface="新宋体" panose="02010609030101010101" pitchFamily="49" charset="-122"/>
              </a:rPr>
              <a:t>:"&lt;&lt;</a:t>
            </a:r>
            <a:r>
              <a:rPr lang="en-US" altLang="zh-CN" sz="2000" dirty="0" err="1">
                <a:solidFill>
                  <a:srgbClr val="0000FF"/>
                </a:solidFill>
                <a:latin typeface="新宋体" panose="02010609030101010101" pitchFamily="49" charset="-122"/>
                <a:ea typeface="新宋体" panose="02010609030101010101" pitchFamily="49" charset="-122"/>
              </a:rPr>
              <a:t>endl</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for(i=0;i&lt;8;i++)</a:t>
            </a:r>
          </a:p>
          <a:p>
            <a:r>
              <a:rPr lang="en-US" altLang="zh-CN" sz="2000" dirty="0" err="1">
                <a:solidFill>
                  <a:srgbClr val="0000FF"/>
                </a:solidFill>
                <a:latin typeface="新宋体" panose="02010609030101010101" pitchFamily="49" charset="-122"/>
                <a:ea typeface="新宋体" panose="02010609030101010101" pitchFamily="49" charset="-122"/>
              </a:rPr>
              <a:t>cout</a:t>
            </a:r>
            <a:r>
              <a:rPr lang="en-US" altLang="zh-CN" sz="2000" dirty="0">
                <a:solidFill>
                  <a:srgbClr val="0000FF"/>
                </a:solidFill>
                <a:latin typeface="新宋体" panose="02010609030101010101" pitchFamily="49" charset="-122"/>
                <a:ea typeface="新宋体" panose="02010609030101010101" pitchFamily="49" charset="-122"/>
              </a:rPr>
              <a:t>&lt;&lt;s[i]&lt;&lt;</a:t>
            </a:r>
            <a:r>
              <a:rPr lang="en-US" altLang="zh-CN" sz="2000" dirty="0" err="1">
                <a:solidFill>
                  <a:srgbClr val="0000FF"/>
                </a:solidFill>
                <a:latin typeface="新宋体" panose="02010609030101010101" pitchFamily="49" charset="-122"/>
                <a:ea typeface="新宋体" panose="02010609030101010101" pitchFamily="49" charset="-122"/>
              </a:rPr>
              <a:t>endl</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char </a:t>
            </a:r>
            <a:r>
              <a:rPr lang="en-US" altLang="zh-CN" sz="2000" dirty="0" err="1">
                <a:solidFill>
                  <a:srgbClr val="0000FF"/>
                </a:solidFill>
                <a:latin typeface="新宋体" panose="02010609030101010101" pitchFamily="49" charset="-122"/>
                <a:ea typeface="新宋体" panose="02010609030101010101" pitchFamily="49" charset="-122"/>
              </a:rPr>
              <a:t>str</a:t>
            </a:r>
            <a:r>
              <a:rPr lang="en-US" altLang="zh-CN" sz="2000" dirty="0">
                <a:solidFill>
                  <a:srgbClr val="0000FF"/>
                </a:solidFill>
                <a:latin typeface="新宋体" panose="02010609030101010101" pitchFamily="49" charset="-122"/>
                <a:ea typeface="新宋体" panose="02010609030101010101" pitchFamily="49" charset="-122"/>
              </a:rPr>
              <a:t>[8][6]={"</a:t>
            </a:r>
            <a:r>
              <a:rPr lang="en-US" altLang="zh-CN" sz="2000" dirty="0" err="1">
                <a:solidFill>
                  <a:srgbClr val="0000FF"/>
                </a:solidFill>
                <a:latin typeface="新宋体" panose="02010609030101010101" pitchFamily="49" charset="-122"/>
                <a:ea typeface="新宋体" panose="02010609030101010101" pitchFamily="49" charset="-122"/>
              </a:rPr>
              <a:t>zhao</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qian</a:t>
            </a:r>
            <a:r>
              <a:rPr lang="en-US" altLang="zh-CN" sz="2000" dirty="0">
                <a:solidFill>
                  <a:srgbClr val="0000FF"/>
                </a:solidFill>
                <a:latin typeface="新宋体" panose="02010609030101010101" pitchFamily="49" charset="-122"/>
                <a:ea typeface="新宋体" panose="02010609030101010101" pitchFamily="49" charset="-122"/>
              </a:rPr>
              <a:t>","sun","li","</a:t>
            </a:r>
            <a:r>
              <a:rPr lang="en-US" altLang="zh-CN" sz="2000" dirty="0" err="1">
                <a:solidFill>
                  <a:srgbClr val="0000FF"/>
                </a:solidFill>
                <a:latin typeface="新宋体" panose="02010609030101010101" pitchFamily="49" charset="-122"/>
                <a:ea typeface="新宋体" panose="02010609030101010101" pitchFamily="49" charset="-122"/>
              </a:rPr>
              <a:t>zhou</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wu</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wang</a:t>
            </a: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zheng</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err="1">
                <a:solidFill>
                  <a:srgbClr val="0000FF"/>
                </a:solidFill>
                <a:latin typeface="新宋体" panose="02010609030101010101" pitchFamily="49" charset="-122"/>
                <a:ea typeface="新宋体" panose="02010609030101010101" pitchFamily="49" charset="-122"/>
              </a:rPr>
              <a:t>cout</a:t>
            </a:r>
            <a:r>
              <a:rPr lang="en-US" altLang="zh-CN" sz="2000" dirty="0">
                <a:solidFill>
                  <a:srgbClr val="0000FF"/>
                </a:solidFill>
                <a:latin typeface="新宋体" panose="02010609030101010101" pitchFamily="49" charset="-122"/>
                <a:ea typeface="新宋体" panose="02010609030101010101" pitchFamily="49" charset="-122"/>
              </a:rPr>
              <a:t>&lt;&lt;"</a:t>
            </a:r>
            <a:r>
              <a:rPr lang="zh-CN" altLang="en-US" sz="2000" dirty="0">
                <a:solidFill>
                  <a:srgbClr val="0000FF"/>
                </a:solidFill>
                <a:latin typeface="新宋体" panose="02010609030101010101" pitchFamily="49" charset="-122"/>
                <a:ea typeface="新宋体" panose="02010609030101010101" pitchFamily="49" charset="-122"/>
              </a:rPr>
              <a:t>二维数组表示法</a:t>
            </a:r>
            <a:r>
              <a:rPr lang="en-US" altLang="zh-CN" sz="2000" dirty="0">
                <a:solidFill>
                  <a:srgbClr val="0000FF"/>
                </a:solidFill>
                <a:latin typeface="新宋体" panose="02010609030101010101" pitchFamily="49" charset="-122"/>
                <a:ea typeface="新宋体" panose="02010609030101010101" pitchFamily="49" charset="-122"/>
              </a:rPr>
              <a:t>:"&lt;&lt;</a:t>
            </a:r>
            <a:r>
              <a:rPr lang="en-US" altLang="zh-CN" sz="2000" dirty="0" err="1">
                <a:solidFill>
                  <a:srgbClr val="0000FF"/>
                </a:solidFill>
                <a:latin typeface="新宋体" panose="02010609030101010101" pitchFamily="49" charset="-122"/>
                <a:ea typeface="新宋体" panose="02010609030101010101" pitchFamily="49" charset="-122"/>
              </a:rPr>
              <a:t>endl</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for(i=0;i&lt;8;i++)</a:t>
            </a:r>
          </a:p>
          <a:p>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	for(j=0;j&lt;6;j++)</a:t>
            </a:r>
          </a:p>
          <a:p>
            <a:r>
              <a:rPr lang="en-US" altLang="zh-CN" sz="2000" dirty="0">
                <a:solidFill>
                  <a:srgbClr val="0000FF"/>
                </a:solidFill>
                <a:latin typeface="新宋体" panose="02010609030101010101" pitchFamily="49" charset="-122"/>
                <a:ea typeface="新宋体" panose="02010609030101010101" pitchFamily="49" charset="-122"/>
              </a:rPr>
              <a:t>	{</a:t>
            </a:r>
          </a:p>
          <a:p>
            <a:r>
              <a:rPr lang="en-US" altLang="zh-CN" sz="2000" dirty="0">
                <a:solidFill>
                  <a:srgbClr val="0000FF"/>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cout</a:t>
            </a:r>
            <a:r>
              <a:rPr lang="en-US" altLang="zh-CN" sz="2000" dirty="0">
                <a:solidFill>
                  <a:srgbClr val="0000FF"/>
                </a:solidFill>
                <a:latin typeface="新宋体" panose="02010609030101010101" pitchFamily="49" charset="-122"/>
                <a:ea typeface="新宋体" panose="02010609030101010101" pitchFamily="49" charset="-122"/>
              </a:rPr>
              <a:t>&lt;&lt;</a:t>
            </a:r>
            <a:r>
              <a:rPr lang="en-US" altLang="zh-CN" sz="2000" dirty="0" err="1">
                <a:solidFill>
                  <a:srgbClr val="0000FF"/>
                </a:solidFill>
                <a:latin typeface="新宋体" panose="02010609030101010101" pitchFamily="49" charset="-122"/>
                <a:ea typeface="新宋体" panose="02010609030101010101" pitchFamily="49" charset="-122"/>
              </a:rPr>
              <a:t>str</a:t>
            </a:r>
            <a:r>
              <a:rPr lang="en-US" altLang="zh-CN" sz="2000" dirty="0">
                <a:solidFill>
                  <a:srgbClr val="0000FF"/>
                </a:solidFill>
                <a:latin typeface="新宋体" panose="02010609030101010101" pitchFamily="49" charset="-122"/>
                <a:ea typeface="新宋体" panose="02010609030101010101" pitchFamily="49" charset="-122"/>
              </a:rPr>
              <a:t>[i][j];</a:t>
            </a:r>
          </a:p>
          <a:p>
            <a:r>
              <a:rPr lang="en-US" altLang="zh-CN" sz="2000" dirty="0">
                <a:solidFill>
                  <a:srgbClr val="0000FF"/>
                </a:solidFill>
                <a:latin typeface="新宋体" panose="02010609030101010101" pitchFamily="49" charset="-122"/>
                <a:ea typeface="新宋体" panose="02010609030101010101" pitchFamily="49" charset="-122"/>
              </a:rPr>
              <a:t>           if(</a:t>
            </a:r>
            <a:r>
              <a:rPr lang="en-US" altLang="zh-CN" sz="2000" dirty="0" err="1">
                <a:solidFill>
                  <a:srgbClr val="0000FF"/>
                </a:solidFill>
                <a:latin typeface="新宋体" panose="02010609030101010101" pitchFamily="49" charset="-122"/>
                <a:ea typeface="新宋体" panose="02010609030101010101" pitchFamily="49" charset="-122"/>
              </a:rPr>
              <a:t>str</a:t>
            </a:r>
            <a:r>
              <a:rPr lang="en-US" altLang="zh-CN" sz="2000" dirty="0">
                <a:solidFill>
                  <a:srgbClr val="0000FF"/>
                </a:solidFill>
                <a:latin typeface="新宋体" panose="02010609030101010101" pitchFamily="49" charset="-122"/>
                <a:ea typeface="新宋体" panose="02010609030101010101" pitchFamily="49" charset="-122"/>
              </a:rPr>
              <a:t>[i][j]='\0')</a:t>
            </a:r>
          </a:p>
          <a:p>
            <a:r>
              <a:rPr lang="en-US" altLang="zh-CN" sz="2000" dirty="0">
                <a:solidFill>
                  <a:srgbClr val="0000FF"/>
                </a:solidFill>
                <a:latin typeface="新宋体" panose="02010609030101010101" pitchFamily="49" charset="-122"/>
                <a:ea typeface="新宋体" panose="02010609030101010101" pitchFamily="49" charset="-122"/>
              </a:rPr>
              <a:t>		  break;</a:t>
            </a:r>
          </a:p>
          <a:p>
            <a:r>
              <a:rPr lang="en-US" altLang="zh-CN" sz="2000" dirty="0">
                <a:solidFill>
                  <a:srgbClr val="0000FF"/>
                </a:solidFill>
                <a:latin typeface="新宋体" panose="02010609030101010101" pitchFamily="49" charset="-122"/>
                <a:ea typeface="新宋体" panose="02010609030101010101" pitchFamily="49" charset="-122"/>
              </a:rPr>
              <a:t>	}</a:t>
            </a:r>
          </a:p>
          <a:p>
            <a:r>
              <a:rPr lang="en-US" altLang="zh-CN" sz="2000" dirty="0">
                <a:solidFill>
                  <a:srgbClr val="0000FF"/>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cout</a:t>
            </a:r>
            <a:r>
              <a:rPr lang="en-US" altLang="zh-CN" sz="2000" dirty="0">
                <a:solidFill>
                  <a:srgbClr val="0000FF"/>
                </a:solidFill>
                <a:latin typeface="新宋体" panose="02010609030101010101" pitchFamily="49" charset="-122"/>
                <a:ea typeface="新宋体" panose="02010609030101010101" pitchFamily="49" charset="-122"/>
              </a:rPr>
              <a:t>&lt;&lt;</a:t>
            </a:r>
            <a:r>
              <a:rPr lang="en-US" altLang="zh-CN" sz="2000" dirty="0" err="1">
                <a:solidFill>
                  <a:srgbClr val="0000FF"/>
                </a:solidFill>
                <a:latin typeface="新宋体" panose="02010609030101010101" pitchFamily="49" charset="-122"/>
                <a:ea typeface="新宋体" panose="02010609030101010101" pitchFamily="49" charset="-122"/>
              </a:rPr>
              <a:t>endl</a:t>
            </a:r>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return 0;</a:t>
            </a:r>
          </a:p>
          <a:p>
            <a:r>
              <a:rPr lang="en-US" altLang="zh-CN" sz="2000" dirty="0">
                <a:solidFill>
                  <a:srgbClr val="0000FF"/>
                </a:solidFill>
                <a:latin typeface="新宋体" panose="02010609030101010101" pitchFamily="49" charset="-122"/>
                <a:ea typeface="新宋体" panose="02010609030101010101" pitchFamily="49" charset="-122"/>
              </a:rPr>
              <a:t>}</a:t>
            </a:r>
          </a:p>
          <a:p>
            <a:endParaRPr lang="zh-CN" altLang="en-US" sz="2000" dirty="0">
              <a:solidFill>
                <a:prstClr val="black"/>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68265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289540E-A364-4301-9EAC-932511A404FF}"/>
              </a:ext>
            </a:extLst>
          </p:cNvPr>
          <p:cNvSpPr>
            <a:spLocks noGrp="1"/>
          </p:cNvSpPr>
          <p:nvPr>
            <p:ph type="sldNum" sz="quarter" idx="10"/>
          </p:nvPr>
        </p:nvSpPr>
        <p:spPr/>
        <p:txBody>
          <a:bodyPr/>
          <a:lstStyle/>
          <a:p>
            <a:fld id="{67596270-2919-4723-86FE-EBBC03C793F8}" type="slidenum">
              <a:rPr lang="zh-CN" altLang="en-US"/>
              <a:pPr/>
              <a:t>43</a:t>
            </a:fld>
            <a:endParaRPr lang="en-US" altLang="zh-CN"/>
          </a:p>
        </p:txBody>
      </p:sp>
      <p:sp>
        <p:nvSpPr>
          <p:cNvPr id="358402" name="Rectangle 2">
            <a:extLst>
              <a:ext uri="{FF2B5EF4-FFF2-40B4-BE49-F238E27FC236}">
                <a16:creationId xmlns:a16="http://schemas.microsoft.com/office/drawing/2014/main" id="{CB0B6F6A-1487-4EE7-91E6-49AC253A7D4B}"/>
              </a:ext>
            </a:extLst>
          </p:cNvPr>
          <p:cNvSpPr>
            <a:spLocks noGrp="1" noChangeArrowheads="1"/>
          </p:cNvSpPr>
          <p:nvPr>
            <p:ph type="title"/>
          </p:nvPr>
        </p:nvSpPr>
        <p:spPr>
          <a:xfrm>
            <a:off x="2133600" y="304800"/>
            <a:ext cx="7772400" cy="1143000"/>
          </a:xfrm>
        </p:spPr>
        <p:txBody>
          <a:bodyPr/>
          <a:lstStyle/>
          <a:p>
            <a:r>
              <a:rPr lang="en-US" altLang="zh-CN" dirty="0">
                <a:latin typeface="宋体" panose="02010600030101010101" pitchFamily="2" charset="-122"/>
              </a:rPr>
              <a:t>5 </a:t>
            </a:r>
            <a:r>
              <a:rPr lang="zh-CN" altLang="en-US" dirty="0">
                <a:latin typeface="宋体" panose="02010600030101010101" pitchFamily="2" charset="-122"/>
              </a:rPr>
              <a:t>指向指针的指针变量</a:t>
            </a:r>
            <a:r>
              <a:rPr lang="zh-CN" altLang="en-US" b="0" dirty="0">
                <a:latin typeface="宋体" panose="02010600030101010101" pitchFamily="2" charset="-122"/>
                <a:ea typeface="黑体" panose="02010609060101010101" pitchFamily="49" charset="-122"/>
              </a:rPr>
              <a:t> </a:t>
            </a:r>
            <a:endParaRPr lang="en-US" altLang="zh-CN" b="0" dirty="0">
              <a:latin typeface="宋体" panose="02010600030101010101" pitchFamily="2" charset="-122"/>
              <a:ea typeface="黑体" panose="02010609060101010101" pitchFamily="49" charset="-122"/>
            </a:endParaRPr>
          </a:p>
        </p:txBody>
      </p:sp>
      <p:sp>
        <p:nvSpPr>
          <p:cNvPr id="358404" name="Text Box 4">
            <a:extLst>
              <a:ext uri="{FF2B5EF4-FFF2-40B4-BE49-F238E27FC236}">
                <a16:creationId xmlns:a16="http://schemas.microsoft.com/office/drawing/2014/main" id="{B1D6978C-C9D3-4141-A60A-B0E48E486F3B}"/>
              </a:ext>
            </a:extLst>
          </p:cNvPr>
          <p:cNvSpPr txBox="1">
            <a:spLocks noChangeArrowheads="1"/>
          </p:cNvSpPr>
          <p:nvPr/>
        </p:nvSpPr>
        <p:spPr bwMode="auto">
          <a:xfrm>
            <a:off x="2057400" y="1752600"/>
            <a:ext cx="8610600" cy="495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spcBef>
                <a:spcPct val="20000"/>
              </a:spcBef>
            </a:pPr>
            <a:r>
              <a:rPr kumimoji="1" lang="zh-CN" altLang="en-US" sz="2800" b="1" dirty="0"/>
              <a:t>定义：如果指针变量中存放的是另一个指针的地址就称该指针变量为指向指针的指针变量。指向指针的指针变量也称为二级指针。</a:t>
            </a:r>
          </a:p>
          <a:p>
            <a:pPr algn="just">
              <a:lnSpc>
                <a:spcPct val="115000"/>
              </a:lnSpc>
              <a:spcBef>
                <a:spcPct val="20000"/>
              </a:spcBef>
            </a:pPr>
            <a:r>
              <a:rPr kumimoji="1" lang="zh-CN" altLang="en-US" sz="2800" b="1" dirty="0"/>
              <a:t>【格式】&lt;数据类型&gt; **&lt;变量名&gt;</a:t>
            </a:r>
          </a:p>
          <a:p>
            <a:pPr algn="just">
              <a:lnSpc>
                <a:spcPct val="115000"/>
              </a:lnSpc>
              <a:spcBef>
                <a:spcPct val="20000"/>
              </a:spcBef>
            </a:pPr>
            <a:r>
              <a:rPr kumimoji="1" lang="zh-CN" altLang="en-US" sz="2800" b="1" dirty="0"/>
              <a:t>例如，有如下声明语句：</a:t>
            </a:r>
          </a:p>
          <a:p>
            <a:pPr algn="just">
              <a:lnSpc>
                <a:spcPct val="115000"/>
              </a:lnSpc>
              <a:spcBef>
                <a:spcPct val="20000"/>
              </a:spcBef>
            </a:pPr>
            <a:r>
              <a:rPr kumimoji="1" lang="en-US" altLang="zh-CN" sz="2800" b="1" dirty="0"/>
              <a:t>int x=32;</a:t>
            </a:r>
          </a:p>
          <a:p>
            <a:pPr algn="just">
              <a:lnSpc>
                <a:spcPct val="115000"/>
              </a:lnSpc>
              <a:spcBef>
                <a:spcPct val="20000"/>
              </a:spcBef>
            </a:pPr>
            <a:r>
              <a:rPr kumimoji="1" lang="en-US" altLang="zh-CN" sz="2800" b="1" dirty="0"/>
              <a:t>int *p=&amp;x;</a:t>
            </a:r>
          </a:p>
          <a:p>
            <a:pPr algn="just">
              <a:lnSpc>
                <a:spcPct val="115000"/>
              </a:lnSpc>
              <a:spcBef>
                <a:spcPct val="20000"/>
              </a:spcBef>
            </a:pPr>
            <a:r>
              <a:rPr kumimoji="1" lang="en-US" altLang="zh-CN" sz="2800" b="1" dirty="0"/>
              <a:t>int **pp=&amp;p;   </a:t>
            </a:r>
            <a:r>
              <a:rPr kumimoji="1" lang="en-US" altLang="zh-CN" sz="2800" b="1" dirty="0">
                <a:solidFill>
                  <a:srgbClr val="FF0000"/>
                </a:solidFill>
              </a:rPr>
              <a:t>//pp</a:t>
            </a:r>
            <a:r>
              <a:rPr kumimoji="1" lang="zh-CN" altLang="en-US" sz="2800" b="1" dirty="0">
                <a:solidFill>
                  <a:srgbClr val="FF0000"/>
                </a:solidFill>
              </a:rPr>
              <a:t>是二级指针，存储</a:t>
            </a:r>
            <a:r>
              <a:rPr kumimoji="1" lang="en-US" altLang="zh-CN" sz="2800" b="1" dirty="0">
                <a:solidFill>
                  <a:srgbClr val="FF0000"/>
                </a:solidFill>
              </a:rPr>
              <a:t>p</a:t>
            </a:r>
            <a:r>
              <a:rPr kumimoji="1" lang="zh-CN" altLang="en-US" sz="2800" b="1" dirty="0">
                <a:solidFill>
                  <a:srgbClr val="FF0000"/>
                </a:solidFill>
              </a:rPr>
              <a:t>这个指针的地址</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9B3C57A2-8871-41F9-AB01-7D96EC8570A6}"/>
              </a:ext>
            </a:extLst>
          </p:cNvPr>
          <p:cNvSpPr>
            <a:spLocks noGrp="1"/>
          </p:cNvSpPr>
          <p:nvPr>
            <p:ph type="sldNum" sz="quarter" idx="10"/>
          </p:nvPr>
        </p:nvSpPr>
        <p:spPr/>
        <p:txBody>
          <a:bodyPr/>
          <a:lstStyle/>
          <a:p>
            <a:fld id="{72A714D9-2D12-44F6-8690-C1A6C78DE104}" type="slidenum">
              <a:rPr lang="zh-CN" altLang="en-US"/>
              <a:pPr/>
              <a:t>44</a:t>
            </a:fld>
            <a:endParaRPr lang="en-US" altLang="zh-CN"/>
          </a:p>
        </p:txBody>
      </p:sp>
      <p:sp>
        <p:nvSpPr>
          <p:cNvPr id="359426" name="Rectangle 2">
            <a:extLst>
              <a:ext uri="{FF2B5EF4-FFF2-40B4-BE49-F238E27FC236}">
                <a16:creationId xmlns:a16="http://schemas.microsoft.com/office/drawing/2014/main" id="{D1010E3F-1E2F-4785-86FB-B828F620D636}"/>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指向指针的指针变量</a:t>
            </a:r>
            <a:r>
              <a:rPr lang="zh-CN" altLang="en-US" b="0">
                <a:latin typeface="宋体" panose="02010600030101010101" pitchFamily="2" charset="-122"/>
                <a:ea typeface="黑体" panose="02010609060101010101" pitchFamily="49" charset="-122"/>
              </a:rPr>
              <a:t> </a:t>
            </a:r>
            <a:endParaRPr lang="en-US" altLang="zh-CN" b="0">
              <a:latin typeface="宋体" panose="02010600030101010101" pitchFamily="2" charset="-122"/>
              <a:ea typeface="黑体" panose="02010609060101010101" pitchFamily="49" charset="-122"/>
            </a:endParaRPr>
          </a:p>
        </p:txBody>
      </p:sp>
      <p:grpSp>
        <p:nvGrpSpPr>
          <p:cNvPr id="359439" name="Group 15">
            <a:extLst>
              <a:ext uri="{FF2B5EF4-FFF2-40B4-BE49-F238E27FC236}">
                <a16:creationId xmlns:a16="http://schemas.microsoft.com/office/drawing/2014/main" id="{460DE596-D978-4488-A9F8-A49E64C2624C}"/>
              </a:ext>
            </a:extLst>
          </p:cNvPr>
          <p:cNvGrpSpPr>
            <a:grpSpLocks/>
          </p:cNvGrpSpPr>
          <p:nvPr/>
        </p:nvGrpSpPr>
        <p:grpSpPr bwMode="auto">
          <a:xfrm>
            <a:off x="2362200" y="1676400"/>
            <a:ext cx="7543800" cy="2133600"/>
            <a:chOff x="576" y="1344"/>
            <a:chExt cx="4608" cy="1564"/>
          </a:xfrm>
        </p:grpSpPr>
        <p:sp>
          <p:nvSpPr>
            <p:cNvPr id="359430" name="Text Box 6">
              <a:extLst>
                <a:ext uri="{FF2B5EF4-FFF2-40B4-BE49-F238E27FC236}">
                  <a16:creationId xmlns:a16="http://schemas.microsoft.com/office/drawing/2014/main" id="{26619D3C-107E-431A-AB68-F43D311B7A3F}"/>
                </a:ext>
              </a:extLst>
            </p:cNvPr>
            <p:cNvSpPr txBox="1">
              <a:spLocks noChangeArrowheads="1"/>
            </p:cNvSpPr>
            <p:nvPr/>
          </p:nvSpPr>
          <p:spPr bwMode="auto">
            <a:xfrm>
              <a:off x="2339" y="1344"/>
              <a:ext cx="1117" cy="62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a:t>0065</a:t>
              </a:r>
              <a:r>
                <a:rPr lang="en-US" altLang="zh-CN" b="1"/>
                <a:t>FDF4H</a:t>
              </a:r>
            </a:p>
          </p:txBody>
        </p:sp>
        <p:sp>
          <p:nvSpPr>
            <p:cNvPr id="359431" name="Line 7">
              <a:extLst>
                <a:ext uri="{FF2B5EF4-FFF2-40B4-BE49-F238E27FC236}">
                  <a16:creationId xmlns:a16="http://schemas.microsoft.com/office/drawing/2014/main" id="{DD753C44-B0FA-4073-9466-A88298D30994}"/>
                </a:ext>
              </a:extLst>
            </p:cNvPr>
            <p:cNvSpPr>
              <a:spLocks noChangeShapeType="1"/>
            </p:cNvSpPr>
            <p:nvPr/>
          </p:nvSpPr>
          <p:spPr bwMode="auto">
            <a:xfrm>
              <a:off x="3468" y="1660"/>
              <a:ext cx="599"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32" name="Text Box 8">
              <a:extLst>
                <a:ext uri="{FF2B5EF4-FFF2-40B4-BE49-F238E27FC236}">
                  <a16:creationId xmlns:a16="http://schemas.microsoft.com/office/drawing/2014/main" id="{A2BB0837-679B-497B-BD4A-4E157432EE66}"/>
                </a:ext>
              </a:extLst>
            </p:cNvPr>
            <p:cNvSpPr txBox="1">
              <a:spLocks noChangeArrowheads="1"/>
            </p:cNvSpPr>
            <p:nvPr/>
          </p:nvSpPr>
          <p:spPr bwMode="auto">
            <a:xfrm>
              <a:off x="588" y="1344"/>
              <a:ext cx="1117" cy="62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a:t>0065</a:t>
              </a:r>
              <a:r>
                <a:rPr lang="en-US" altLang="zh-CN" b="1"/>
                <a:t>FDF0H</a:t>
              </a:r>
            </a:p>
          </p:txBody>
        </p:sp>
        <p:sp>
          <p:nvSpPr>
            <p:cNvPr id="359433" name="Line 9">
              <a:extLst>
                <a:ext uri="{FF2B5EF4-FFF2-40B4-BE49-F238E27FC236}">
                  <a16:creationId xmlns:a16="http://schemas.microsoft.com/office/drawing/2014/main" id="{55D41E2B-37E6-47C4-9D25-C4104C113275}"/>
                </a:ext>
              </a:extLst>
            </p:cNvPr>
            <p:cNvSpPr>
              <a:spLocks noChangeShapeType="1"/>
            </p:cNvSpPr>
            <p:nvPr/>
          </p:nvSpPr>
          <p:spPr bwMode="auto">
            <a:xfrm>
              <a:off x="1717" y="1660"/>
              <a:ext cx="599"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34" name="Text Box 10">
              <a:extLst>
                <a:ext uri="{FF2B5EF4-FFF2-40B4-BE49-F238E27FC236}">
                  <a16:creationId xmlns:a16="http://schemas.microsoft.com/office/drawing/2014/main" id="{C1BAC782-B987-4FF2-B033-A4CA14CEB7AA}"/>
                </a:ext>
              </a:extLst>
            </p:cNvPr>
            <p:cNvSpPr txBox="1">
              <a:spLocks noChangeArrowheads="1"/>
            </p:cNvSpPr>
            <p:nvPr/>
          </p:nvSpPr>
          <p:spPr bwMode="auto">
            <a:xfrm>
              <a:off x="4055" y="1377"/>
              <a:ext cx="1117" cy="62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a:t>32</a:t>
              </a:r>
            </a:p>
          </p:txBody>
        </p:sp>
        <p:sp>
          <p:nvSpPr>
            <p:cNvPr id="359435" name="Text Box 11">
              <a:extLst>
                <a:ext uri="{FF2B5EF4-FFF2-40B4-BE49-F238E27FC236}">
                  <a16:creationId xmlns:a16="http://schemas.microsoft.com/office/drawing/2014/main" id="{EEF9C328-E3B1-4792-BAF2-EE4DB75EFB32}"/>
                </a:ext>
              </a:extLst>
            </p:cNvPr>
            <p:cNvSpPr txBox="1">
              <a:spLocks noChangeArrowheads="1"/>
            </p:cNvSpPr>
            <p:nvPr/>
          </p:nvSpPr>
          <p:spPr bwMode="auto">
            <a:xfrm>
              <a:off x="576" y="1893"/>
              <a:ext cx="1141"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ts val="775"/>
                </a:spcBef>
                <a:spcAft>
                  <a:spcPts val="300"/>
                </a:spcAft>
              </a:pPr>
              <a:r>
                <a:rPr lang="en-US" altLang="zh-CN" b="1"/>
                <a:t>pp</a:t>
              </a:r>
            </a:p>
          </p:txBody>
        </p:sp>
        <p:sp>
          <p:nvSpPr>
            <p:cNvPr id="359436" name="Text Box 12">
              <a:extLst>
                <a:ext uri="{FF2B5EF4-FFF2-40B4-BE49-F238E27FC236}">
                  <a16:creationId xmlns:a16="http://schemas.microsoft.com/office/drawing/2014/main" id="{ADD74BCA-F35E-4E7C-B7C1-53312876DB92}"/>
                </a:ext>
              </a:extLst>
            </p:cNvPr>
            <p:cNvSpPr txBox="1">
              <a:spLocks noChangeArrowheads="1"/>
            </p:cNvSpPr>
            <p:nvPr/>
          </p:nvSpPr>
          <p:spPr bwMode="auto">
            <a:xfrm>
              <a:off x="2338" y="1853"/>
              <a:ext cx="1141"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ts val="775"/>
                </a:spcBef>
                <a:spcAft>
                  <a:spcPts val="300"/>
                </a:spcAft>
              </a:pPr>
              <a:r>
                <a:rPr lang="en-US" altLang="zh-CN" b="1"/>
                <a:t>p</a:t>
              </a:r>
            </a:p>
          </p:txBody>
        </p:sp>
        <p:sp>
          <p:nvSpPr>
            <p:cNvPr id="359437" name="Text Box 13">
              <a:extLst>
                <a:ext uri="{FF2B5EF4-FFF2-40B4-BE49-F238E27FC236}">
                  <a16:creationId xmlns:a16="http://schemas.microsoft.com/office/drawing/2014/main" id="{CD12DA45-85D4-4E0C-A1B4-EE6B68278CA8}"/>
                </a:ext>
              </a:extLst>
            </p:cNvPr>
            <p:cNvSpPr txBox="1">
              <a:spLocks noChangeArrowheads="1"/>
            </p:cNvSpPr>
            <p:nvPr/>
          </p:nvSpPr>
          <p:spPr bwMode="auto">
            <a:xfrm>
              <a:off x="4043" y="1920"/>
              <a:ext cx="1141"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ts val="775"/>
                </a:spcBef>
                <a:spcAft>
                  <a:spcPts val="300"/>
                </a:spcAft>
              </a:pPr>
              <a:r>
                <a:rPr lang="en-US" altLang="zh-CN" b="1"/>
                <a:t>x</a:t>
              </a:r>
            </a:p>
          </p:txBody>
        </p:sp>
        <p:sp>
          <p:nvSpPr>
            <p:cNvPr id="359438" name="Text Box 14">
              <a:extLst>
                <a:ext uri="{FF2B5EF4-FFF2-40B4-BE49-F238E27FC236}">
                  <a16:creationId xmlns:a16="http://schemas.microsoft.com/office/drawing/2014/main" id="{04D68CF8-EF62-4F9B-BC6E-6BA95A6255F0}"/>
                </a:ext>
              </a:extLst>
            </p:cNvPr>
            <p:cNvSpPr txBox="1">
              <a:spLocks noChangeArrowheads="1"/>
            </p:cNvSpPr>
            <p:nvPr/>
          </p:nvSpPr>
          <p:spPr bwMode="auto">
            <a:xfrm>
              <a:off x="1706" y="2242"/>
              <a:ext cx="2351" cy="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pPr algn="ctr">
                <a:spcBef>
                  <a:spcPts val="200"/>
                </a:spcBef>
                <a:spcAft>
                  <a:spcPts val="850"/>
                </a:spcAft>
              </a:pPr>
              <a:r>
                <a:rPr lang="zh-CN" altLang="en-US" b="1"/>
                <a:t>图</a:t>
              </a:r>
              <a:r>
                <a:rPr lang="en-US" altLang="zh-CN" b="1"/>
                <a:t>6-4 </a:t>
              </a:r>
              <a:r>
                <a:rPr lang="zh-CN" altLang="en-US" b="1"/>
                <a:t>二级指针示意图</a:t>
              </a:r>
            </a:p>
          </p:txBody>
        </p:sp>
      </p:grpSp>
      <p:sp>
        <p:nvSpPr>
          <p:cNvPr id="359440" name="Text Box 16">
            <a:extLst>
              <a:ext uri="{FF2B5EF4-FFF2-40B4-BE49-F238E27FC236}">
                <a16:creationId xmlns:a16="http://schemas.microsoft.com/office/drawing/2014/main" id="{1B44F56E-3B71-48B5-BBE2-38C4C162CCB8}"/>
              </a:ext>
            </a:extLst>
          </p:cNvPr>
          <p:cNvSpPr txBox="1">
            <a:spLocks noChangeArrowheads="1"/>
          </p:cNvSpPr>
          <p:nvPr/>
        </p:nvSpPr>
        <p:spPr bwMode="auto">
          <a:xfrm>
            <a:off x="1828800" y="3657601"/>
            <a:ext cx="8610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600" b="1" dirty="0"/>
              <a:t>通过</a:t>
            </a:r>
            <a:r>
              <a:rPr lang="en-US" altLang="zh-CN" sz="2600" b="1" dirty="0"/>
              <a:t>p</a:t>
            </a:r>
            <a:r>
              <a:rPr lang="zh-CN" altLang="en-US" sz="2600" b="1" dirty="0"/>
              <a:t>和</a:t>
            </a:r>
            <a:r>
              <a:rPr lang="en-US" altLang="zh-CN" sz="2600" b="1" dirty="0"/>
              <a:t>pp</a:t>
            </a:r>
            <a:r>
              <a:rPr lang="zh-CN" altLang="en-US" sz="2600" b="1" dirty="0"/>
              <a:t>都可以访问</a:t>
            </a:r>
            <a:r>
              <a:rPr lang="en-US" altLang="zh-CN" sz="2600" b="1" dirty="0"/>
              <a:t>x：</a:t>
            </a:r>
          </a:p>
          <a:p>
            <a:pPr algn="just">
              <a:spcBef>
                <a:spcPct val="50000"/>
              </a:spcBef>
            </a:pPr>
            <a:r>
              <a:rPr lang="en-US" altLang="zh-CN" sz="2600" b="1" dirty="0"/>
              <a:t>*pp</a:t>
            </a:r>
            <a:r>
              <a:rPr lang="zh-CN" altLang="en-US" sz="2600" b="1" dirty="0"/>
              <a:t>表示它所指向变量</a:t>
            </a:r>
            <a:r>
              <a:rPr lang="en-US" altLang="zh-CN" sz="2600" b="1" dirty="0"/>
              <a:t>p</a:t>
            </a:r>
            <a:r>
              <a:rPr lang="zh-CN" altLang="en-US" sz="2600" b="1" dirty="0"/>
              <a:t>的值，即</a:t>
            </a:r>
            <a:r>
              <a:rPr lang="en-US" altLang="zh-CN" sz="2600" b="1" dirty="0"/>
              <a:t>x</a:t>
            </a:r>
            <a:r>
              <a:rPr lang="zh-CN" altLang="en-US" sz="2600" b="1" dirty="0"/>
              <a:t>的地址；</a:t>
            </a:r>
          </a:p>
          <a:p>
            <a:pPr algn="just">
              <a:spcBef>
                <a:spcPct val="50000"/>
              </a:spcBef>
            </a:pPr>
            <a:r>
              <a:rPr lang="zh-CN" altLang="en-US" sz="2600" b="1" dirty="0"/>
              <a:t>**</a:t>
            </a:r>
            <a:r>
              <a:rPr lang="en-US" altLang="zh-CN" sz="2600" b="1" dirty="0"/>
              <a:t>pp</a:t>
            </a:r>
            <a:r>
              <a:rPr lang="zh-CN" altLang="en-US" sz="2600" b="1" dirty="0"/>
              <a:t>表示它所指向的变量</a:t>
            </a:r>
            <a:r>
              <a:rPr lang="en-US" altLang="zh-CN" sz="2600" b="1" dirty="0"/>
              <a:t>p</a:t>
            </a:r>
            <a:r>
              <a:rPr lang="zh-CN" altLang="en-US" sz="2600" b="1" dirty="0"/>
              <a:t>所指向变量的值，即</a:t>
            </a:r>
            <a:r>
              <a:rPr lang="en-US" altLang="zh-CN" sz="2600" b="1" dirty="0"/>
              <a:t>x</a:t>
            </a:r>
            <a:r>
              <a:rPr lang="zh-CN" altLang="en-US" sz="2600" b="1" dirty="0"/>
              <a:t>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9439"/>
                                        </p:tgtEl>
                                        <p:attrNameLst>
                                          <p:attrName>style.visibility</p:attrName>
                                        </p:attrNameLst>
                                      </p:cBhvr>
                                      <p:to>
                                        <p:strVal val="visible"/>
                                      </p:to>
                                    </p:set>
                                    <p:anim calcmode="lin" valueType="num">
                                      <p:cBhvr additive="base">
                                        <p:cTn id="7" dur="500" fill="hold"/>
                                        <p:tgtEl>
                                          <p:spTgt spid="359439"/>
                                        </p:tgtEl>
                                        <p:attrNameLst>
                                          <p:attrName>ppt_x</p:attrName>
                                        </p:attrNameLst>
                                      </p:cBhvr>
                                      <p:tavLst>
                                        <p:tav tm="0">
                                          <p:val>
                                            <p:strVal val="0-#ppt_w/2"/>
                                          </p:val>
                                        </p:tav>
                                        <p:tav tm="100000">
                                          <p:val>
                                            <p:strVal val="#ppt_x"/>
                                          </p:val>
                                        </p:tav>
                                      </p:tavLst>
                                    </p:anim>
                                    <p:anim calcmode="lin" valueType="num">
                                      <p:cBhvr additive="base">
                                        <p:cTn id="8" dur="500" fill="hold"/>
                                        <p:tgtEl>
                                          <p:spTgt spid="3594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9440"/>
                                        </p:tgtEl>
                                        <p:attrNameLst>
                                          <p:attrName>style.visibility</p:attrName>
                                        </p:attrNameLst>
                                      </p:cBhvr>
                                      <p:to>
                                        <p:strVal val="visible"/>
                                      </p:to>
                                    </p:set>
                                    <p:anim calcmode="lin" valueType="num">
                                      <p:cBhvr additive="base">
                                        <p:cTn id="13" dur="500" fill="hold"/>
                                        <p:tgtEl>
                                          <p:spTgt spid="359440"/>
                                        </p:tgtEl>
                                        <p:attrNameLst>
                                          <p:attrName>ppt_x</p:attrName>
                                        </p:attrNameLst>
                                      </p:cBhvr>
                                      <p:tavLst>
                                        <p:tav tm="0">
                                          <p:val>
                                            <p:strVal val="0-#ppt_w/2"/>
                                          </p:val>
                                        </p:tav>
                                        <p:tav tm="100000">
                                          <p:val>
                                            <p:strVal val="#ppt_x"/>
                                          </p:val>
                                        </p:tav>
                                      </p:tavLst>
                                    </p:anim>
                                    <p:anim calcmode="lin" valueType="num">
                                      <p:cBhvr additive="base">
                                        <p:cTn id="14" dur="500" fill="hold"/>
                                        <p:tgtEl>
                                          <p:spTgt spid="359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74307E28-397D-497A-8409-F4AF886F7A6B}"/>
              </a:ext>
            </a:extLst>
          </p:cNvPr>
          <p:cNvSpPr>
            <a:spLocks noGrp="1"/>
          </p:cNvSpPr>
          <p:nvPr>
            <p:ph type="sldNum" sz="quarter" idx="10"/>
          </p:nvPr>
        </p:nvSpPr>
        <p:spPr/>
        <p:txBody>
          <a:bodyPr/>
          <a:lstStyle/>
          <a:p>
            <a:fld id="{7881B239-1E28-45B3-91FD-16DC05BEC74F}" type="slidenum">
              <a:rPr lang="zh-CN" altLang="en-US"/>
              <a:pPr/>
              <a:t>45</a:t>
            </a:fld>
            <a:endParaRPr lang="en-US" altLang="zh-CN"/>
          </a:p>
        </p:txBody>
      </p:sp>
      <p:sp>
        <p:nvSpPr>
          <p:cNvPr id="360450" name="Rectangle 2">
            <a:extLst>
              <a:ext uri="{FF2B5EF4-FFF2-40B4-BE49-F238E27FC236}">
                <a16:creationId xmlns:a16="http://schemas.microsoft.com/office/drawing/2014/main" id="{3C8EF285-B716-42F7-BF55-D5F1ABB2C3A5}"/>
              </a:ext>
            </a:extLst>
          </p:cNvPr>
          <p:cNvSpPr>
            <a:spLocks noGrp="1" noChangeArrowheads="1"/>
          </p:cNvSpPr>
          <p:nvPr>
            <p:ph type="title"/>
          </p:nvPr>
        </p:nvSpPr>
        <p:spPr>
          <a:xfrm>
            <a:off x="2133600" y="304800"/>
            <a:ext cx="7772400" cy="1143000"/>
          </a:xfrm>
        </p:spPr>
        <p:txBody>
          <a:bodyPr/>
          <a:lstStyle/>
          <a:p>
            <a:r>
              <a:rPr lang="zh-CN" altLang="en-US">
                <a:latin typeface="宋体" panose="02010600030101010101" pitchFamily="2" charset="-122"/>
              </a:rPr>
              <a:t>指向指针的指针变量示例</a:t>
            </a:r>
            <a:r>
              <a:rPr lang="zh-CN" altLang="en-US" b="0">
                <a:latin typeface="宋体" panose="02010600030101010101" pitchFamily="2" charset="-122"/>
                <a:ea typeface="黑体" panose="02010609060101010101" pitchFamily="49" charset="-122"/>
              </a:rPr>
              <a:t> </a:t>
            </a:r>
            <a:endParaRPr lang="en-US" altLang="zh-CN" b="0">
              <a:latin typeface="宋体" panose="02010600030101010101" pitchFamily="2" charset="-122"/>
              <a:ea typeface="黑体" panose="02010609060101010101" pitchFamily="49" charset="-122"/>
            </a:endParaRPr>
          </a:p>
        </p:txBody>
      </p:sp>
      <p:sp>
        <p:nvSpPr>
          <p:cNvPr id="360462" name="Text Box 14">
            <a:extLst>
              <a:ext uri="{FF2B5EF4-FFF2-40B4-BE49-F238E27FC236}">
                <a16:creationId xmlns:a16="http://schemas.microsoft.com/office/drawing/2014/main" id="{C624C197-4C96-477E-97DE-5306E53A244A}"/>
              </a:ext>
            </a:extLst>
          </p:cNvPr>
          <p:cNvSpPr txBox="1">
            <a:spLocks noChangeArrowheads="1"/>
          </p:cNvSpPr>
          <p:nvPr/>
        </p:nvSpPr>
        <p:spPr bwMode="auto">
          <a:xfrm>
            <a:off x="1714500" y="1168148"/>
            <a:ext cx="8610600"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zh-CN" altLang="en-US" b="1" dirty="0"/>
              <a:t>阅读下列程序，写出运行结果。</a:t>
            </a:r>
          </a:p>
          <a:p>
            <a:pPr algn="just">
              <a:spcBef>
                <a:spcPct val="30000"/>
              </a:spcBef>
            </a:pPr>
            <a:r>
              <a:rPr lang="zh-CN" altLang="en-US" b="1" dirty="0"/>
              <a:t>#</a:t>
            </a:r>
            <a:r>
              <a:rPr lang="en-US" altLang="zh-CN" b="1" dirty="0"/>
              <a:t>include &lt;iostream&gt;</a:t>
            </a:r>
          </a:p>
          <a:p>
            <a:pPr algn="just">
              <a:spcBef>
                <a:spcPct val="30000"/>
              </a:spcBef>
            </a:pPr>
            <a:r>
              <a:rPr lang="en-US" altLang="zh-CN" sz="1800" b="1" dirty="0"/>
              <a:t>using namespace std</a:t>
            </a:r>
            <a:r>
              <a:rPr lang="zh-CN" altLang="en-US" sz="1800" b="1" dirty="0"/>
              <a:t>；</a:t>
            </a:r>
            <a:endParaRPr lang="en-US" altLang="zh-CN" b="1" dirty="0"/>
          </a:p>
          <a:p>
            <a:pPr algn="just">
              <a:spcBef>
                <a:spcPct val="30000"/>
              </a:spcBef>
            </a:pPr>
            <a:r>
              <a:rPr lang="en-US" altLang="zh-CN" b="1" dirty="0"/>
              <a:t>int main()</a:t>
            </a:r>
          </a:p>
          <a:p>
            <a:pPr algn="just">
              <a:spcBef>
                <a:spcPct val="30000"/>
              </a:spcBef>
            </a:pPr>
            <a:r>
              <a:rPr lang="en-US" altLang="zh-CN" b="1" dirty="0"/>
              <a:t>{	int a; int *p1; int **p2; 	</a:t>
            </a:r>
            <a:r>
              <a:rPr lang="en-US" altLang="zh-CN" b="1" dirty="0">
                <a:solidFill>
                  <a:schemeClr val="accent1"/>
                </a:solidFill>
              </a:rPr>
              <a:t>//p2</a:t>
            </a:r>
            <a:r>
              <a:rPr lang="zh-CN" altLang="en-US" b="1" dirty="0">
                <a:solidFill>
                  <a:schemeClr val="accent1"/>
                </a:solidFill>
              </a:rPr>
              <a:t>为二级指针</a:t>
            </a:r>
            <a:endParaRPr lang="en-US" altLang="zh-CN" b="1" dirty="0">
              <a:solidFill>
                <a:schemeClr val="accent1"/>
              </a:solidFill>
            </a:endParaRPr>
          </a:p>
          <a:p>
            <a:pPr algn="just">
              <a:spcBef>
                <a:spcPct val="30000"/>
              </a:spcBef>
            </a:pPr>
            <a:r>
              <a:rPr lang="zh-CN" altLang="en-US" b="1" dirty="0"/>
              <a:t>	</a:t>
            </a:r>
            <a:r>
              <a:rPr lang="en-US" altLang="zh-CN" b="1" dirty="0"/>
              <a:t>a = 10; p1 = &amp;a; p2 = &amp;p1; </a:t>
            </a:r>
            <a:r>
              <a:rPr lang="en-US" altLang="zh-CN" b="1" dirty="0">
                <a:solidFill>
                  <a:schemeClr val="accent1"/>
                </a:solidFill>
              </a:rPr>
              <a:t>//p2</a:t>
            </a:r>
            <a:r>
              <a:rPr lang="zh-CN" altLang="en-US" b="1" dirty="0">
                <a:solidFill>
                  <a:schemeClr val="accent1"/>
                </a:solidFill>
              </a:rPr>
              <a:t>必须赋值为指针变量的地址</a:t>
            </a:r>
            <a:endParaRPr lang="en-US" altLang="zh-CN" b="1" dirty="0">
              <a:solidFill>
                <a:schemeClr val="accent1"/>
              </a:solidFill>
            </a:endParaRPr>
          </a:p>
          <a:p>
            <a:pPr algn="just">
              <a:spcBef>
                <a:spcPct val="30000"/>
              </a:spcBef>
            </a:pPr>
            <a:r>
              <a:rPr lang="en-US" altLang="zh-CN" b="1" dirty="0"/>
              <a:t>                 </a:t>
            </a:r>
            <a:r>
              <a:rPr lang="en-US" altLang="zh-CN" b="1" dirty="0" err="1"/>
              <a:t>cout</a:t>
            </a:r>
            <a:r>
              <a:rPr lang="en-US" altLang="zh-CN" b="1" dirty="0"/>
              <a:t>&lt;&lt;p1&lt;&lt;</a:t>
            </a:r>
            <a:r>
              <a:rPr lang="en-US" altLang="zh-CN" b="1" dirty="0" err="1"/>
              <a:t>endl</a:t>
            </a:r>
            <a:r>
              <a:rPr lang="en-US" altLang="zh-CN" b="1" dirty="0"/>
              <a:t>;</a:t>
            </a:r>
          </a:p>
          <a:p>
            <a:pPr algn="just">
              <a:spcBef>
                <a:spcPct val="30000"/>
              </a:spcBef>
            </a:pPr>
            <a:r>
              <a:rPr lang="en-US" altLang="zh-CN" b="1" dirty="0"/>
              <a:t>                 </a:t>
            </a:r>
            <a:r>
              <a:rPr lang="en-US" altLang="zh-CN" b="1" dirty="0" err="1"/>
              <a:t>cout</a:t>
            </a:r>
            <a:r>
              <a:rPr lang="en-US" altLang="zh-CN" b="1" dirty="0"/>
              <a:t>&lt;&lt;*p1&lt;&lt;</a:t>
            </a:r>
            <a:r>
              <a:rPr lang="en-US" altLang="zh-CN" b="1" dirty="0" err="1"/>
              <a:t>endl</a:t>
            </a:r>
            <a:r>
              <a:rPr lang="en-US" altLang="zh-CN" b="1" dirty="0"/>
              <a:t>;</a:t>
            </a:r>
          </a:p>
          <a:p>
            <a:pPr algn="just">
              <a:spcBef>
                <a:spcPct val="30000"/>
              </a:spcBef>
            </a:pPr>
            <a:r>
              <a:rPr lang="en-US" altLang="zh-CN" b="1" dirty="0"/>
              <a:t>                 </a:t>
            </a:r>
            <a:r>
              <a:rPr lang="en-US" altLang="zh-CN" b="1" dirty="0" err="1"/>
              <a:t>cout</a:t>
            </a:r>
            <a:r>
              <a:rPr lang="en-US" altLang="zh-CN" b="1" dirty="0"/>
              <a:t>&lt;&lt;p2&lt;&lt;</a:t>
            </a:r>
            <a:r>
              <a:rPr lang="en-US" altLang="zh-CN" b="1" dirty="0" err="1"/>
              <a:t>endl</a:t>
            </a:r>
            <a:r>
              <a:rPr lang="en-US" altLang="zh-CN" b="1" dirty="0"/>
              <a:t>;</a:t>
            </a:r>
          </a:p>
          <a:p>
            <a:pPr algn="just">
              <a:spcBef>
                <a:spcPct val="30000"/>
              </a:spcBef>
            </a:pPr>
            <a:r>
              <a:rPr lang="en-US" altLang="zh-CN" b="1" dirty="0"/>
              <a:t>                  </a:t>
            </a:r>
            <a:r>
              <a:rPr lang="en-US" altLang="zh-CN" b="1" dirty="0" err="1"/>
              <a:t>cout</a:t>
            </a:r>
            <a:r>
              <a:rPr lang="en-US" altLang="zh-CN" b="1" dirty="0"/>
              <a:t>&lt;&lt;*p2&lt;&lt;</a:t>
            </a:r>
            <a:r>
              <a:rPr lang="en-US" altLang="zh-CN" b="1" dirty="0" err="1"/>
              <a:t>endl</a:t>
            </a:r>
            <a:r>
              <a:rPr lang="en-US" altLang="zh-CN" b="1" dirty="0"/>
              <a:t>;         </a:t>
            </a:r>
            <a:r>
              <a:rPr lang="en-US" altLang="zh-CN" b="1" dirty="0">
                <a:solidFill>
                  <a:schemeClr val="accent1"/>
                </a:solidFill>
              </a:rPr>
              <a:t>//*p2</a:t>
            </a:r>
            <a:r>
              <a:rPr lang="zh-CN" altLang="en-US" b="1" dirty="0">
                <a:solidFill>
                  <a:schemeClr val="accent1"/>
                </a:solidFill>
              </a:rPr>
              <a:t>表示它所指向的指针变量</a:t>
            </a:r>
            <a:r>
              <a:rPr lang="en-US" altLang="zh-CN" b="1" dirty="0">
                <a:solidFill>
                  <a:schemeClr val="accent1"/>
                </a:solidFill>
              </a:rPr>
              <a:t>p1</a:t>
            </a:r>
            <a:r>
              <a:rPr lang="zh-CN" altLang="en-US" b="1" dirty="0">
                <a:solidFill>
                  <a:schemeClr val="accent1"/>
                </a:solidFill>
              </a:rPr>
              <a:t>的值，即</a:t>
            </a:r>
            <a:r>
              <a:rPr lang="en-US" altLang="zh-CN" b="1" dirty="0">
                <a:solidFill>
                  <a:schemeClr val="accent1"/>
                </a:solidFill>
              </a:rPr>
              <a:t>a</a:t>
            </a:r>
            <a:r>
              <a:rPr lang="zh-CN" altLang="en-US" b="1" dirty="0">
                <a:solidFill>
                  <a:schemeClr val="accent1"/>
                </a:solidFill>
              </a:rPr>
              <a:t>的地址；</a:t>
            </a:r>
            <a:endParaRPr lang="en-US" altLang="zh-CN" b="1" dirty="0">
              <a:solidFill>
                <a:schemeClr val="accent1"/>
              </a:solidFill>
            </a:endParaRPr>
          </a:p>
          <a:p>
            <a:pPr algn="just">
              <a:spcBef>
                <a:spcPct val="30000"/>
              </a:spcBef>
            </a:pPr>
            <a:r>
              <a:rPr lang="en-US" altLang="zh-CN" b="1" dirty="0"/>
              <a:t>                  </a:t>
            </a:r>
            <a:r>
              <a:rPr lang="en-US" altLang="zh-CN" b="1" dirty="0" err="1"/>
              <a:t>cout</a:t>
            </a:r>
            <a:r>
              <a:rPr lang="en-US" altLang="zh-CN" b="1" dirty="0"/>
              <a:t>&lt;&lt;**p2&lt;&lt;</a:t>
            </a:r>
            <a:r>
              <a:rPr lang="en-US" altLang="zh-CN" b="1" dirty="0" err="1"/>
              <a:t>endl</a:t>
            </a:r>
            <a:r>
              <a:rPr lang="en-US" altLang="zh-CN" b="1" dirty="0"/>
              <a:t>;</a:t>
            </a:r>
            <a:r>
              <a:rPr lang="zh-CN" altLang="en-US" b="1" dirty="0"/>
              <a:t>     </a:t>
            </a:r>
            <a:r>
              <a:rPr lang="en-US" altLang="zh-CN" b="1" dirty="0">
                <a:solidFill>
                  <a:schemeClr val="accent1"/>
                </a:solidFill>
              </a:rPr>
              <a:t>//</a:t>
            </a:r>
            <a:r>
              <a:rPr lang="zh-CN" altLang="en-US" b="1" dirty="0">
                <a:solidFill>
                  <a:schemeClr val="accent1"/>
                </a:solidFill>
              </a:rPr>
              <a:t> **</a:t>
            </a:r>
            <a:r>
              <a:rPr lang="en-US" altLang="zh-CN" b="1" dirty="0">
                <a:solidFill>
                  <a:schemeClr val="accent1"/>
                </a:solidFill>
              </a:rPr>
              <a:t>pp</a:t>
            </a:r>
            <a:r>
              <a:rPr lang="zh-CN" altLang="en-US" b="1" dirty="0">
                <a:solidFill>
                  <a:schemeClr val="accent1"/>
                </a:solidFill>
              </a:rPr>
              <a:t>表示它所指向的变量</a:t>
            </a:r>
            <a:r>
              <a:rPr lang="en-US" altLang="zh-CN" b="1" dirty="0">
                <a:solidFill>
                  <a:schemeClr val="accent1"/>
                </a:solidFill>
              </a:rPr>
              <a:t>p</a:t>
            </a:r>
            <a:r>
              <a:rPr lang="zh-CN" altLang="en-US" b="1" dirty="0">
                <a:solidFill>
                  <a:schemeClr val="accent1"/>
                </a:solidFill>
              </a:rPr>
              <a:t>所指向变量的值，即</a:t>
            </a:r>
            <a:r>
              <a:rPr lang="en-US" altLang="zh-CN" b="1" dirty="0">
                <a:solidFill>
                  <a:schemeClr val="accent1"/>
                </a:solidFill>
              </a:rPr>
              <a:t>a</a:t>
            </a:r>
            <a:r>
              <a:rPr lang="zh-CN" altLang="en-US" b="1" dirty="0">
                <a:solidFill>
                  <a:schemeClr val="accent1"/>
                </a:solidFill>
              </a:rPr>
              <a:t>的值。</a:t>
            </a:r>
            <a:endParaRPr lang="en-US" altLang="zh-CN" b="1" dirty="0">
              <a:solidFill>
                <a:schemeClr val="accent1"/>
              </a:solidFill>
            </a:endParaRPr>
          </a:p>
          <a:p>
            <a:pPr algn="just">
              <a:spcBef>
                <a:spcPct val="30000"/>
              </a:spcBef>
            </a:pPr>
            <a:r>
              <a:rPr lang="en-US" altLang="zh-CN" b="1" dirty="0">
                <a:solidFill>
                  <a:srgbClr val="FF0000"/>
                </a:solidFill>
              </a:rPr>
              <a:t>              </a:t>
            </a:r>
            <a:r>
              <a:rPr lang="en-US" altLang="zh-CN" b="1" dirty="0"/>
              <a:t>return 0;</a:t>
            </a:r>
          </a:p>
          <a:p>
            <a:pPr algn="just">
              <a:spcBef>
                <a:spcPct val="30000"/>
              </a:spcBef>
            </a:pPr>
            <a:r>
              <a:rPr lang="en-US" altLang="zh-CN" b="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9E563840-7B6E-4F8C-B1B0-75167C28CB50}"/>
              </a:ext>
            </a:extLst>
          </p:cNvPr>
          <p:cNvSpPr>
            <a:spLocks noGrp="1"/>
          </p:cNvSpPr>
          <p:nvPr>
            <p:ph type="sldNum" sz="quarter" idx="10"/>
          </p:nvPr>
        </p:nvSpPr>
        <p:spPr/>
        <p:txBody>
          <a:bodyPr/>
          <a:lstStyle/>
          <a:p>
            <a:fld id="{4F4FAC45-75E9-43ED-AB68-86D4B4B01E41}" type="slidenum">
              <a:rPr lang="zh-CN" altLang="en-US"/>
              <a:pPr/>
              <a:t>46</a:t>
            </a:fld>
            <a:endParaRPr lang="en-US" altLang="zh-CN"/>
          </a:p>
        </p:txBody>
      </p:sp>
      <p:sp>
        <p:nvSpPr>
          <p:cNvPr id="386050" name="Rectangle 2">
            <a:extLst>
              <a:ext uri="{FF2B5EF4-FFF2-40B4-BE49-F238E27FC236}">
                <a16:creationId xmlns:a16="http://schemas.microsoft.com/office/drawing/2014/main" id="{812BF677-2652-42DD-AC53-E3FD526EA969}"/>
              </a:ext>
            </a:extLst>
          </p:cNvPr>
          <p:cNvSpPr>
            <a:spLocks noGrp="1" noChangeArrowheads="1"/>
          </p:cNvSpPr>
          <p:nvPr>
            <p:ph type="title"/>
          </p:nvPr>
        </p:nvSpPr>
        <p:spPr>
          <a:xfrm>
            <a:off x="2133600" y="304800"/>
            <a:ext cx="7772400" cy="1143000"/>
          </a:xfrm>
        </p:spPr>
        <p:txBody>
          <a:bodyPr/>
          <a:lstStyle/>
          <a:p>
            <a:r>
              <a:rPr kumimoji="0" lang="en-US" altLang="zh-CN" dirty="0">
                <a:solidFill>
                  <a:schemeClr val="tx1"/>
                </a:solidFill>
              </a:rPr>
              <a:t>6 </a:t>
            </a:r>
            <a:r>
              <a:rPr kumimoji="0" lang="zh-CN" altLang="en-US" dirty="0">
                <a:solidFill>
                  <a:schemeClr val="tx1"/>
                </a:solidFill>
                <a:latin typeface="宋体" panose="02010600030101010101" pitchFamily="2" charset="-122"/>
              </a:rPr>
              <a:t>引用</a:t>
            </a:r>
            <a:endParaRPr lang="en-US" altLang="zh-CN" sz="3800" dirty="0">
              <a:ea typeface="黑体" panose="02010609060101010101" pitchFamily="49" charset="-122"/>
            </a:endParaRPr>
          </a:p>
        </p:txBody>
      </p:sp>
      <p:sp>
        <p:nvSpPr>
          <p:cNvPr id="386052" name="Text Box 4">
            <a:extLst>
              <a:ext uri="{FF2B5EF4-FFF2-40B4-BE49-F238E27FC236}">
                <a16:creationId xmlns:a16="http://schemas.microsoft.com/office/drawing/2014/main" id="{9695C4AB-6F41-4363-BB56-997F3BC8BC58}"/>
              </a:ext>
            </a:extLst>
          </p:cNvPr>
          <p:cNvSpPr txBox="1">
            <a:spLocks noChangeArrowheads="1"/>
          </p:cNvSpPr>
          <p:nvPr/>
        </p:nvSpPr>
        <p:spPr bwMode="auto">
          <a:xfrm>
            <a:off x="2057400" y="1371601"/>
            <a:ext cx="9006016" cy="435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pPr>
            <a:r>
              <a:rPr lang="zh-CN" altLang="en-US" sz="2800" b="1" dirty="0">
                <a:latin typeface="宋体" panose="02010600030101010101" pitchFamily="2" charset="-122"/>
              </a:rPr>
              <a:t>引用类型变量的说明及使用</a:t>
            </a:r>
            <a:r>
              <a:rPr lang="zh-CN" altLang="en-US" sz="2800" b="1" dirty="0"/>
              <a:t> </a:t>
            </a:r>
          </a:p>
          <a:p>
            <a:pPr algn="just">
              <a:lnSpc>
                <a:spcPct val="120000"/>
              </a:lnSpc>
              <a:spcBef>
                <a:spcPct val="50000"/>
              </a:spcBef>
            </a:pPr>
            <a:r>
              <a:rPr lang="zh-CN" altLang="en-US" sz="2800" b="1" dirty="0"/>
              <a:t>引用类型的变量是其他变量的别名，因此，对引用</a:t>
            </a:r>
            <a:r>
              <a:rPr lang="zh-CN" altLang="en-GB" sz="2800" b="1" dirty="0"/>
              <a:t>型变量</a:t>
            </a:r>
            <a:r>
              <a:rPr lang="zh-CN" altLang="en-US" sz="2800" b="1" dirty="0"/>
              <a:t>的操作实际上就是对被引用变量的操作。当声明一个引用型变量时，</a:t>
            </a:r>
            <a:r>
              <a:rPr lang="zh-CN" altLang="en-US" sz="2800" b="1" dirty="0">
                <a:solidFill>
                  <a:srgbClr val="FF0000"/>
                </a:solidFill>
              </a:rPr>
              <a:t>必须用另一个变量对其初始化。</a:t>
            </a:r>
          </a:p>
          <a:p>
            <a:pPr algn="just">
              <a:lnSpc>
                <a:spcPct val="120000"/>
              </a:lnSpc>
              <a:spcBef>
                <a:spcPct val="50000"/>
              </a:spcBef>
            </a:pPr>
            <a:r>
              <a:rPr kumimoji="1" lang="zh-CN" altLang="en-US" b="1" dirty="0"/>
              <a:t>【格式】</a:t>
            </a:r>
            <a:r>
              <a:rPr lang="zh-CN" altLang="en-US" sz="2800" b="1" dirty="0"/>
              <a:t>&lt;数据类型&gt; &amp;&lt;引用变量名&gt;=&lt;变量名&gt;;</a:t>
            </a:r>
          </a:p>
          <a:p>
            <a:pPr algn="just">
              <a:lnSpc>
                <a:spcPct val="120000"/>
              </a:lnSpc>
              <a:spcBef>
                <a:spcPct val="50000"/>
              </a:spcBef>
            </a:pPr>
            <a:r>
              <a:rPr lang="zh-CN" altLang="en-US" sz="2800" b="1" dirty="0"/>
              <a:t>其中，&lt;数据类型&gt;是被引用变量的的类型，&amp;说明变量为引用类型变量。</a:t>
            </a:r>
          </a:p>
        </p:txBody>
      </p:sp>
    </p:spTree>
    <p:extLst>
      <p:ext uri="{BB962C8B-B14F-4D97-AF65-F5344CB8AC3E}">
        <p14:creationId xmlns:p14="http://schemas.microsoft.com/office/powerpoint/2010/main" val="592898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3BA935CA-07D8-4C29-8ACF-846FCC72E679}"/>
              </a:ext>
            </a:extLst>
          </p:cNvPr>
          <p:cNvSpPr>
            <a:spLocks noGrp="1" noChangeArrowheads="1"/>
          </p:cNvSpPr>
          <p:nvPr>
            <p:ph type="title"/>
          </p:nvPr>
        </p:nvSpPr>
        <p:spPr>
          <a:xfrm>
            <a:off x="2133600" y="304800"/>
            <a:ext cx="7772400" cy="1143000"/>
          </a:xfrm>
        </p:spPr>
        <p:txBody>
          <a:bodyPr/>
          <a:lstStyle/>
          <a:p>
            <a:r>
              <a:rPr kumimoji="0" lang="zh-CN" altLang="en-US">
                <a:solidFill>
                  <a:schemeClr val="tx1"/>
                </a:solidFill>
                <a:latin typeface="宋体" panose="02010600030101010101" pitchFamily="2" charset="-122"/>
              </a:rPr>
              <a:t>引用</a:t>
            </a:r>
            <a:endParaRPr lang="en-US" altLang="zh-CN" sz="3800">
              <a:ea typeface="黑体" panose="02010609060101010101" pitchFamily="49" charset="-122"/>
            </a:endParaRPr>
          </a:p>
        </p:txBody>
      </p:sp>
      <p:sp>
        <p:nvSpPr>
          <p:cNvPr id="387076" name="Text Box 4">
            <a:extLst>
              <a:ext uri="{FF2B5EF4-FFF2-40B4-BE49-F238E27FC236}">
                <a16:creationId xmlns:a16="http://schemas.microsoft.com/office/drawing/2014/main" id="{F871A8A0-4742-40C3-AD1D-FB6E53B86493}"/>
              </a:ext>
            </a:extLst>
          </p:cNvPr>
          <p:cNvSpPr txBox="1">
            <a:spLocks noChangeArrowheads="1"/>
          </p:cNvSpPr>
          <p:nvPr/>
        </p:nvSpPr>
        <p:spPr bwMode="auto">
          <a:xfrm>
            <a:off x="2133600" y="1524000"/>
            <a:ext cx="7696200" cy="500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lang="zh-CN" altLang="en-US" sz="2800" b="1" dirty="0"/>
              <a:t>例如：</a:t>
            </a:r>
          </a:p>
          <a:p>
            <a:pPr algn="just">
              <a:lnSpc>
                <a:spcPct val="120000"/>
              </a:lnSpc>
              <a:spcBef>
                <a:spcPct val="20000"/>
              </a:spcBef>
            </a:pPr>
            <a:r>
              <a:rPr lang="en-US" altLang="zh-CN" sz="2800" b="1" dirty="0" err="1"/>
              <a:t>int</a:t>
            </a:r>
            <a:r>
              <a:rPr lang="en-US" altLang="zh-CN" sz="2800" b="1" dirty="0"/>
              <a:t> x;</a:t>
            </a:r>
          </a:p>
          <a:p>
            <a:pPr algn="just">
              <a:lnSpc>
                <a:spcPct val="120000"/>
              </a:lnSpc>
              <a:spcBef>
                <a:spcPct val="20000"/>
              </a:spcBef>
            </a:pPr>
            <a:r>
              <a:rPr lang="en-US" altLang="zh-CN" sz="2800" b="1" dirty="0" err="1"/>
              <a:t>int</a:t>
            </a:r>
            <a:r>
              <a:rPr lang="en-US" altLang="zh-CN" sz="2800" b="1" dirty="0"/>
              <a:t> &amp; </a:t>
            </a:r>
            <a:r>
              <a:rPr lang="en-US" altLang="zh-CN" sz="2800" b="1" dirty="0" err="1"/>
              <a:t>refx</a:t>
            </a:r>
            <a:r>
              <a:rPr lang="en-US" altLang="zh-CN" sz="2800" b="1" dirty="0"/>
              <a:t>=x;</a:t>
            </a:r>
          </a:p>
          <a:p>
            <a:pPr algn="just">
              <a:lnSpc>
                <a:spcPct val="120000"/>
              </a:lnSpc>
              <a:spcBef>
                <a:spcPct val="20000"/>
              </a:spcBef>
            </a:pPr>
            <a:r>
              <a:rPr lang="en-US" altLang="zh-CN" sz="2800" b="1" dirty="0" err="1"/>
              <a:t>refx</a:t>
            </a:r>
            <a:r>
              <a:rPr lang="zh-CN" altLang="en-US" sz="2800" b="1" dirty="0">
                <a:latin typeface="宋体" panose="02010600030101010101" pitchFamily="2" charset="-122"/>
              </a:rPr>
              <a:t>是一个引用型变量，它被初始化为对整型变量</a:t>
            </a:r>
            <a:r>
              <a:rPr lang="en-US" altLang="zh-CN" sz="2800" b="1" dirty="0"/>
              <a:t>x</a:t>
            </a:r>
            <a:r>
              <a:rPr lang="zh-CN" altLang="en-US" sz="2800" b="1" dirty="0">
                <a:latin typeface="宋体" panose="02010600030101010101" pitchFamily="2" charset="-122"/>
              </a:rPr>
              <a:t>的引用。即给整型变量</a:t>
            </a:r>
            <a:r>
              <a:rPr lang="en-US" altLang="zh-CN" sz="2800" b="1" dirty="0"/>
              <a:t>x</a:t>
            </a:r>
            <a:r>
              <a:rPr lang="zh-CN" altLang="en-US" sz="2800" b="1" dirty="0">
                <a:latin typeface="宋体" panose="02010600030101010101" pitchFamily="2" charset="-122"/>
              </a:rPr>
              <a:t>起了一个别名</a:t>
            </a:r>
            <a:r>
              <a:rPr lang="en-US" altLang="zh-CN" sz="2800" b="1" dirty="0" err="1"/>
              <a:t>refx</a:t>
            </a:r>
            <a:r>
              <a:rPr lang="en-US" altLang="zh-CN" sz="2800" b="1" dirty="0" err="1">
                <a:latin typeface="宋体" panose="02010600030101010101" pitchFamily="2" charset="-122"/>
              </a:rPr>
              <a:t>，</a:t>
            </a:r>
            <a:r>
              <a:rPr lang="en-US" altLang="zh-CN" sz="2800" b="1" dirty="0" err="1"/>
              <a:t>refx</a:t>
            </a:r>
            <a:r>
              <a:rPr lang="zh-CN" altLang="en-US" sz="2800" b="1" dirty="0">
                <a:latin typeface="宋体" panose="02010600030101010101" pitchFamily="2" charset="-122"/>
              </a:rPr>
              <a:t>就称为对</a:t>
            </a:r>
            <a:r>
              <a:rPr lang="en-US" altLang="zh-CN" sz="2800" b="1" dirty="0"/>
              <a:t>x</a:t>
            </a:r>
            <a:r>
              <a:rPr lang="zh-CN" altLang="en-US" sz="2800" b="1" dirty="0">
                <a:latin typeface="宋体" panose="02010600030101010101" pitchFamily="2" charset="-122"/>
              </a:rPr>
              <a:t>的引用，</a:t>
            </a:r>
            <a:r>
              <a:rPr lang="en-US" altLang="zh-CN" sz="2800" b="1" dirty="0"/>
              <a:t>x</a:t>
            </a:r>
            <a:r>
              <a:rPr lang="zh-CN" altLang="en-US" sz="2800" b="1" dirty="0">
                <a:latin typeface="宋体" panose="02010600030101010101" pitchFamily="2" charset="-122"/>
              </a:rPr>
              <a:t>称为</a:t>
            </a:r>
            <a:r>
              <a:rPr lang="en-US" altLang="zh-CN" sz="2800" b="1" dirty="0" err="1"/>
              <a:t>refx</a:t>
            </a:r>
            <a:r>
              <a:rPr lang="zh-CN" altLang="en-US" sz="2800" b="1" dirty="0">
                <a:latin typeface="宋体" panose="02010600030101010101" pitchFamily="2" charset="-122"/>
              </a:rPr>
              <a:t>的引用对象。</a:t>
            </a:r>
            <a:r>
              <a:rPr lang="zh-CN" altLang="en-US" sz="2800" b="1" dirty="0"/>
              <a:t>在声明引用型变量</a:t>
            </a:r>
            <a:r>
              <a:rPr lang="en-US" altLang="zh-CN" sz="2800" b="1" dirty="0" err="1"/>
              <a:t>refx</a:t>
            </a:r>
            <a:r>
              <a:rPr lang="zh-CN" altLang="en-US" sz="2800" b="1" dirty="0"/>
              <a:t>之前变量</a:t>
            </a:r>
            <a:r>
              <a:rPr lang="en-US" altLang="zh-CN" sz="2800" b="1" dirty="0"/>
              <a:t>x</a:t>
            </a:r>
            <a:r>
              <a:rPr lang="zh-CN" altLang="en-US" sz="2800" b="1" dirty="0"/>
              <a:t>必须先声明。</a:t>
            </a:r>
            <a:r>
              <a:rPr lang="zh-CN" altLang="en-US" sz="2800" b="1" dirty="0">
                <a:solidFill>
                  <a:srgbClr val="FF0000"/>
                </a:solidFill>
              </a:rPr>
              <a:t>引用初始化完毕就再也不可改变为其他变量的引用。</a:t>
            </a:r>
          </a:p>
        </p:txBody>
      </p:sp>
    </p:spTree>
    <p:extLst>
      <p:ext uri="{BB962C8B-B14F-4D97-AF65-F5344CB8AC3E}">
        <p14:creationId xmlns:p14="http://schemas.microsoft.com/office/powerpoint/2010/main" val="1909595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E0470FA1-5AE0-4056-94AA-C3FEB1117962}"/>
              </a:ext>
            </a:extLst>
          </p:cNvPr>
          <p:cNvSpPr>
            <a:spLocks noGrp="1"/>
          </p:cNvSpPr>
          <p:nvPr>
            <p:ph type="sldNum" sz="quarter" idx="10"/>
          </p:nvPr>
        </p:nvSpPr>
        <p:spPr/>
        <p:txBody>
          <a:bodyPr/>
          <a:lstStyle/>
          <a:p>
            <a:fld id="{23B79530-060C-4BF5-BC96-CD15371F4A47}" type="slidenum">
              <a:rPr lang="zh-CN" altLang="en-US"/>
              <a:pPr/>
              <a:t>48</a:t>
            </a:fld>
            <a:endParaRPr lang="en-US" altLang="zh-CN"/>
          </a:p>
        </p:txBody>
      </p:sp>
      <p:sp>
        <p:nvSpPr>
          <p:cNvPr id="388098" name="Rectangle 2">
            <a:extLst>
              <a:ext uri="{FF2B5EF4-FFF2-40B4-BE49-F238E27FC236}">
                <a16:creationId xmlns:a16="http://schemas.microsoft.com/office/drawing/2014/main" id="{E24E62EC-19CF-4D79-8243-32057F4B74B1}"/>
              </a:ext>
            </a:extLst>
          </p:cNvPr>
          <p:cNvSpPr>
            <a:spLocks noGrp="1" noChangeArrowheads="1"/>
          </p:cNvSpPr>
          <p:nvPr>
            <p:ph type="title"/>
          </p:nvPr>
        </p:nvSpPr>
        <p:spPr>
          <a:xfrm>
            <a:off x="850777" y="0"/>
            <a:ext cx="7772400" cy="838200"/>
          </a:xfrm>
        </p:spPr>
        <p:txBody>
          <a:bodyPr/>
          <a:lstStyle/>
          <a:p>
            <a:r>
              <a:rPr kumimoji="0" lang="zh-CN" altLang="en-US" dirty="0">
                <a:solidFill>
                  <a:schemeClr val="tx1"/>
                </a:solidFill>
                <a:latin typeface="宋体" panose="02010600030101010101" pitchFamily="2" charset="-122"/>
              </a:rPr>
              <a:t>引用</a:t>
            </a:r>
            <a:endParaRPr lang="en-US" altLang="zh-CN" sz="3800" dirty="0">
              <a:ea typeface="黑体" panose="02010609060101010101" pitchFamily="49" charset="-122"/>
            </a:endParaRPr>
          </a:p>
        </p:txBody>
      </p:sp>
      <p:sp>
        <p:nvSpPr>
          <p:cNvPr id="388100" name="Text Box 4">
            <a:extLst>
              <a:ext uri="{FF2B5EF4-FFF2-40B4-BE49-F238E27FC236}">
                <a16:creationId xmlns:a16="http://schemas.microsoft.com/office/drawing/2014/main" id="{4BFBA34E-2F63-4960-AB6A-0DAD8C9D92BC}"/>
              </a:ext>
            </a:extLst>
          </p:cNvPr>
          <p:cNvSpPr txBox="1">
            <a:spLocks noChangeArrowheads="1"/>
          </p:cNvSpPr>
          <p:nvPr/>
        </p:nvSpPr>
        <p:spPr bwMode="auto">
          <a:xfrm>
            <a:off x="1079830" y="599532"/>
            <a:ext cx="10382449" cy="599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20000"/>
              </a:spcBef>
            </a:pPr>
            <a:r>
              <a:rPr lang="zh-CN" altLang="en-US" sz="2800" b="1" dirty="0"/>
              <a:t>#</a:t>
            </a:r>
            <a:r>
              <a:rPr lang="en-US" altLang="zh-CN" sz="2800" b="1" dirty="0"/>
              <a:t>include &lt;iostream&gt;</a:t>
            </a:r>
          </a:p>
          <a:p>
            <a:pPr algn="just">
              <a:lnSpc>
                <a:spcPct val="90000"/>
              </a:lnSpc>
              <a:spcBef>
                <a:spcPct val="20000"/>
              </a:spcBef>
            </a:pPr>
            <a:r>
              <a:rPr lang="en-US" altLang="zh-CN" sz="2800" b="1" dirty="0"/>
              <a:t>Using namespace std</a:t>
            </a:r>
            <a:r>
              <a:rPr lang="zh-CN" altLang="en-US" sz="2800" b="1" dirty="0"/>
              <a:t>；</a:t>
            </a:r>
            <a:endParaRPr lang="en-US" altLang="zh-CN" sz="2800" b="1" dirty="0"/>
          </a:p>
          <a:p>
            <a:pPr algn="just">
              <a:lnSpc>
                <a:spcPct val="90000"/>
              </a:lnSpc>
              <a:spcBef>
                <a:spcPct val="20000"/>
              </a:spcBef>
            </a:pPr>
            <a:r>
              <a:rPr lang="en-US" altLang="zh-CN" sz="2800" b="1" dirty="0"/>
              <a:t>void main()</a:t>
            </a:r>
          </a:p>
          <a:p>
            <a:pPr algn="just">
              <a:lnSpc>
                <a:spcPct val="90000"/>
              </a:lnSpc>
              <a:spcBef>
                <a:spcPct val="20000"/>
              </a:spcBef>
            </a:pPr>
            <a:r>
              <a:rPr lang="en-US" altLang="zh-CN" sz="2800" b="1" dirty="0"/>
              <a:t>{int </a:t>
            </a:r>
            <a:r>
              <a:rPr lang="en-US" altLang="zh-CN" sz="2800" b="1" dirty="0" err="1"/>
              <a:t>x,y</a:t>
            </a:r>
            <a:r>
              <a:rPr lang="en-US" altLang="zh-CN" sz="2800" b="1" dirty="0"/>
              <a:t>=36;</a:t>
            </a:r>
          </a:p>
          <a:p>
            <a:pPr algn="just">
              <a:lnSpc>
                <a:spcPct val="90000"/>
              </a:lnSpc>
              <a:spcBef>
                <a:spcPct val="20000"/>
              </a:spcBef>
            </a:pPr>
            <a:r>
              <a:rPr lang="en-US" altLang="zh-CN" sz="2800" b="1" dirty="0"/>
              <a:t>  int &amp;</a:t>
            </a:r>
            <a:r>
              <a:rPr lang="en-US" altLang="zh-CN" sz="2800" b="1" dirty="0" err="1"/>
              <a:t>refx</a:t>
            </a:r>
            <a:r>
              <a:rPr lang="en-US" altLang="zh-CN" sz="2800" b="1" dirty="0"/>
              <a:t>=x,&amp;</a:t>
            </a:r>
            <a:r>
              <a:rPr lang="en-US" altLang="zh-CN" sz="2800" b="1" dirty="0" err="1"/>
              <a:t>refy</a:t>
            </a:r>
            <a:r>
              <a:rPr lang="en-US" altLang="zh-CN" sz="2800" b="1" dirty="0"/>
              <a:t>=y;</a:t>
            </a:r>
          </a:p>
          <a:p>
            <a:pPr algn="just">
              <a:lnSpc>
                <a:spcPct val="90000"/>
              </a:lnSpc>
              <a:spcBef>
                <a:spcPct val="20000"/>
              </a:spcBef>
            </a:pPr>
            <a:r>
              <a:rPr lang="en-US" altLang="zh-CN" sz="2800" b="1" dirty="0"/>
              <a:t>  </a:t>
            </a:r>
            <a:r>
              <a:rPr lang="en-US" altLang="zh-CN" sz="2800" b="1" dirty="0" err="1"/>
              <a:t>refx</a:t>
            </a:r>
            <a:r>
              <a:rPr lang="en-US" altLang="zh-CN" sz="2800" b="1" dirty="0"/>
              <a:t>=12;</a:t>
            </a:r>
          </a:p>
          <a:p>
            <a:pPr algn="just">
              <a:lnSpc>
                <a:spcPct val="90000"/>
              </a:lnSpc>
              <a:spcBef>
                <a:spcPct val="20000"/>
              </a:spcBef>
            </a:pPr>
            <a:r>
              <a:rPr lang="en-US" altLang="zh-CN" sz="2800" b="1" dirty="0"/>
              <a:t>  </a:t>
            </a:r>
            <a:r>
              <a:rPr lang="en-US" altLang="zh-CN" sz="2800" b="1" dirty="0" err="1"/>
              <a:t>cout</a:t>
            </a:r>
            <a:r>
              <a:rPr lang="en-US" altLang="zh-CN" sz="2800" b="1" dirty="0"/>
              <a:t>&lt;&lt;“x=”&lt;&lt;x&lt;&lt;“  </a:t>
            </a:r>
            <a:r>
              <a:rPr lang="en-US" altLang="zh-CN" sz="2800" b="1" dirty="0" err="1"/>
              <a:t>refx</a:t>
            </a:r>
            <a:r>
              <a:rPr lang="en-US" altLang="zh-CN" sz="2800" b="1" dirty="0"/>
              <a:t>=”&lt;&lt;</a:t>
            </a:r>
            <a:r>
              <a:rPr lang="en-US" altLang="zh-CN" sz="2800" b="1" dirty="0" err="1"/>
              <a:t>refx</a:t>
            </a:r>
            <a:r>
              <a:rPr lang="en-US" altLang="zh-CN" sz="2800" b="1" dirty="0"/>
              <a:t>&lt;&lt;</a:t>
            </a:r>
            <a:r>
              <a:rPr lang="en-US" altLang="zh-CN" sz="2800" b="1" dirty="0" err="1"/>
              <a:t>endl</a:t>
            </a:r>
            <a:r>
              <a:rPr lang="en-US" altLang="zh-CN" sz="2800" b="1" dirty="0"/>
              <a:t>; </a:t>
            </a:r>
            <a:r>
              <a:rPr lang="en-US" altLang="zh-CN" sz="2800" b="1" dirty="0">
                <a:solidFill>
                  <a:schemeClr val="accent1"/>
                </a:solidFill>
              </a:rPr>
              <a:t>//</a:t>
            </a:r>
            <a:r>
              <a:rPr lang="zh-CN" altLang="en-US" sz="2800" b="1" dirty="0">
                <a:solidFill>
                  <a:schemeClr val="accent1"/>
                </a:solidFill>
              </a:rPr>
              <a:t>输出</a:t>
            </a:r>
            <a:r>
              <a:rPr lang="en-US" altLang="zh-CN" sz="2800" b="1" dirty="0">
                <a:solidFill>
                  <a:schemeClr val="accent1"/>
                </a:solidFill>
              </a:rPr>
              <a:t>12 12</a:t>
            </a:r>
          </a:p>
          <a:p>
            <a:pPr algn="just">
              <a:lnSpc>
                <a:spcPct val="90000"/>
              </a:lnSpc>
              <a:spcBef>
                <a:spcPct val="20000"/>
              </a:spcBef>
            </a:pPr>
            <a:r>
              <a:rPr lang="en-US" altLang="zh-CN" sz="2800" b="1" dirty="0"/>
              <a:t>  </a:t>
            </a:r>
            <a:r>
              <a:rPr lang="en-US" altLang="zh-CN" sz="2800" b="1" dirty="0" err="1"/>
              <a:t>cout</a:t>
            </a:r>
            <a:r>
              <a:rPr lang="en-US" altLang="zh-CN" sz="2800" b="1" dirty="0"/>
              <a:t>&lt;&lt;“y=”&lt;&lt;y&lt;&lt;“  </a:t>
            </a:r>
            <a:r>
              <a:rPr lang="en-US" altLang="zh-CN" sz="2800" b="1" dirty="0" err="1"/>
              <a:t>refy</a:t>
            </a:r>
            <a:r>
              <a:rPr lang="en-US" altLang="zh-CN" sz="2800" b="1" dirty="0"/>
              <a:t>=”&lt;&lt;</a:t>
            </a:r>
            <a:r>
              <a:rPr lang="en-US" altLang="zh-CN" sz="2800" b="1" dirty="0" err="1"/>
              <a:t>refy</a:t>
            </a:r>
            <a:r>
              <a:rPr lang="en-US" altLang="zh-CN" sz="2800" b="1" dirty="0"/>
              <a:t>&lt;&lt;</a:t>
            </a:r>
            <a:r>
              <a:rPr lang="en-US" altLang="zh-CN" sz="2800" b="1" dirty="0" err="1"/>
              <a:t>endl</a:t>
            </a:r>
            <a:r>
              <a:rPr lang="en-US" altLang="zh-CN" sz="2800" b="1" dirty="0">
                <a:solidFill>
                  <a:schemeClr val="accent1"/>
                </a:solidFill>
              </a:rPr>
              <a:t>;//</a:t>
            </a:r>
            <a:r>
              <a:rPr lang="zh-CN" altLang="en-US" sz="2800" b="1" dirty="0">
                <a:solidFill>
                  <a:schemeClr val="accent1"/>
                </a:solidFill>
              </a:rPr>
              <a:t>输出</a:t>
            </a:r>
            <a:r>
              <a:rPr lang="en-US" altLang="zh-CN" sz="2800" b="1" dirty="0">
                <a:solidFill>
                  <a:schemeClr val="accent1"/>
                </a:solidFill>
              </a:rPr>
              <a:t>36 36 </a:t>
            </a:r>
          </a:p>
          <a:p>
            <a:pPr algn="just">
              <a:lnSpc>
                <a:spcPct val="90000"/>
              </a:lnSpc>
              <a:spcBef>
                <a:spcPct val="20000"/>
              </a:spcBef>
            </a:pPr>
            <a:r>
              <a:rPr lang="en-US" altLang="zh-CN" sz="2800" b="1" dirty="0"/>
              <a:t>  </a:t>
            </a:r>
            <a:r>
              <a:rPr lang="en-US" altLang="zh-CN" sz="2800" b="1" dirty="0" err="1"/>
              <a:t>refx</a:t>
            </a:r>
            <a:r>
              <a:rPr lang="en-US" altLang="zh-CN" sz="2800" b="1" dirty="0"/>
              <a:t>=y;    </a:t>
            </a:r>
            <a:r>
              <a:rPr lang="en-US" altLang="zh-CN" sz="2800" b="1" dirty="0">
                <a:solidFill>
                  <a:schemeClr val="accent1"/>
                </a:solidFill>
              </a:rPr>
              <a:t>//</a:t>
            </a:r>
            <a:r>
              <a:rPr lang="zh-CN" altLang="en-US" sz="2800" b="1" dirty="0">
                <a:solidFill>
                  <a:schemeClr val="accent1"/>
                </a:solidFill>
              </a:rPr>
              <a:t>注意此时</a:t>
            </a:r>
            <a:r>
              <a:rPr lang="en-US" altLang="zh-CN" sz="2800" b="1" dirty="0" err="1">
                <a:solidFill>
                  <a:schemeClr val="accent1"/>
                </a:solidFill>
              </a:rPr>
              <a:t>refx</a:t>
            </a:r>
            <a:r>
              <a:rPr lang="zh-CN" altLang="en-US" sz="2800" b="1" dirty="0">
                <a:solidFill>
                  <a:schemeClr val="accent1"/>
                </a:solidFill>
              </a:rPr>
              <a:t>被赋值为变量</a:t>
            </a:r>
            <a:r>
              <a:rPr lang="en-US" altLang="zh-CN" sz="2800" b="1" dirty="0">
                <a:solidFill>
                  <a:schemeClr val="accent1"/>
                </a:solidFill>
              </a:rPr>
              <a:t>b</a:t>
            </a:r>
            <a:r>
              <a:rPr lang="zh-CN" altLang="en-US" sz="2800" b="1" dirty="0">
                <a:solidFill>
                  <a:schemeClr val="accent1"/>
                </a:solidFill>
              </a:rPr>
              <a:t>的值， </a:t>
            </a:r>
            <a:r>
              <a:rPr lang="en-US" altLang="zh-CN" sz="2800" b="1" dirty="0" err="1">
                <a:solidFill>
                  <a:schemeClr val="accent1"/>
                </a:solidFill>
              </a:rPr>
              <a:t>refx</a:t>
            </a:r>
            <a:r>
              <a:rPr lang="zh-CN" altLang="en-US" sz="2800" b="1" dirty="0">
                <a:solidFill>
                  <a:schemeClr val="accent1"/>
                </a:solidFill>
              </a:rPr>
              <a:t>仍然是变量</a:t>
            </a:r>
            <a:r>
              <a:rPr lang="en-US" altLang="zh-CN" sz="2800" b="1" dirty="0">
                <a:solidFill>
                  <a:schemeClr val="accent1"/>
                </a:solidFill>
              </a:rPr>
              <a:t>x</a:t>
            </a:r>
            <a:r>
              <a:rPr lang="zh-CN" altLang="en-US" sz="2800" b="1" dirty="0">
                <a:solidFill>
                  <a:schemeClr val="accent1"/>
                </a:solidFill>
              </a:rPr>
              <a:t>的引用对象，因此</a:t>
            </a:r>
            <a:r>
              <a:rPr lang="en-US" altLang="zh-CN" sz="2800" b="1" dirty="0">
                <a:solidFill>
                  <a:schemeClr val="accent1"/>
                </a:solidFill>
              </a:rPr>
              <a:t>x</a:t>
            </a:r>
            <a:r>
              <a:rPr lang="zh-CN" altLang="en-US" sz="2800" b="1" dirty="0">
                <a:solidFill>
                  <a:schemeClr val="accent1"/>
                </a:solidFill>
              </a:rPr>
              <a:t>的值发生变化。</a:t>
            </a:r>
          </a:p>
          <a:p>
            <a:pPr algn="just">
              <a:lnSpc>
                <a:spcPct val="90000"/>
              </a:lnSpc>
              <a:spcBef>
                <a:spcPct val="20000"/>
              </a:spcBef>
            </a:pPr>
            <a:r>
              <a:rPr lang="zh-CN" altLang="en-US" sz="2800" b="1" dirty="0"/>
              <a:t>  </a:t>
            </a:r>
            <a:r>
              <a:rPr lang="en-US" altLang="zh-CN" sz="2800" b="1" dirty="0" err="1"/>
              <a:t>cout</a:t>
            </a:r>
            <a:r>
              <a:rPr lang="en-US" altLang="zh-CN" sz="2800" b="1" dirty="0"/>
              <a:t>&lt;&lt;“x=”&lt;&lt;x&lt;&lt;“  </a:t>
            </a:r>
            <a:r>
              <a:rPr lang="en-US" altLang="zh-CN" sz="2800" b="1" dirty="0" err="1"/>
              <a:t>refx</a:t>
            </a:r>
            <a:r>
              <a:rPr lang="en-US" altLang="zh-CN" sz="2800" b="1" dirty="0"/>
              <a:t>=”&lt;&lt;</a:t>
            </a:r>
            <a:r>
              <a:rPr lang="en-US" altLang="zh-CN" sz="2800" b="1" dirty="0" err="1"/>
              <a:t>refx</a:t>
            </a:r>
            <a:r>
              <a:rPr lang="en-US" altLang="zh-CN" sz="2800" b="1" dirty="0"/>
              <a:t>&lt;&lt;</a:t>
            </a:r>
            <a:r>
              <a:rPr lang="en-US" altLang="zh-CN" sz="2800" b="1" dirty="0" err="1"/>
              <a:t>endl</a:t>
            </a:r>
            <a:r>
              <a:rPr lang="en-US" altLang="zh-CN" sz="2800" b="1" dirty="0"/>
              <a:t>; </a:t>
            </a:r>
            <a:r>
              <a:rPr lang="en-US" altLang="zh-CN" sz="2800" b="1" dirty="0">
                <a:solidFill>
                  <a:schemeClr val="accent1"/>
                </a:solidFill>
              </a:rPr>
              <a:t>//</a:t>
            </a:r>
            <a:r>
              <a:rPr lang="zh-CN" altLang="en-US" sz="2800" b="1" dirty="0">
                <a:solidFill>
                  <a:schemeClr val="accent1"/>
                </a:solidFill>
              </a:rPr>
              <a:t>输出</a:t>
            </a:r>
            <a:r>
              <a:rPr lang="en-US" altLang="zh-CN" sz="2800" b="1" dirty="0">
                <a:solidFill>
                  <a:schemeClr val="accent1"/>
                </a:solidFill>
              </a:rPr>
              <a:t>36 36</a:t>
            </a:r>
          </a:p>
          <a:p>
            <a:pPr algn="just">
              <a:lnSpc>
                <a:spcPct val="90000"/>
              </a:lnSpc>
              <a:spcBef>
                <a:spcPct val="20000"/>
              </a:spcBef>
            </a:pPr>
            <a:r>
              <a:rPr lang="en-US" altLang="zh-CN" sz="2800" b="1" dirty="0"/>
              <a:t>  </a:t>
            </a:r>
            <a:r>
              <a:rPr lang="en-US" altLang="zh-CN" sz="2800" b="1" dirty="0" err="1"/>
              <a:t>cout</a:t>
            </a:r>
            <a:r>
              <a:rPr lang="en-US" altLang="zh-CN" sz="2800" b="1" dirty="0"/>
              <a:t>&lt;&lt;&amp;x&lt;&lt;" "&lt;&lt;&amp;</a:t>
            </a:r>
            <a:r>
              <a:rPr lang="en-US" altLang="zh-CN" sz="2800" b="1" dirty="0" err="1"/>
              <a:t>refx</a:t>
            </a:r>
            <a:r>
              <a:rPr lang="en-US" altLang="zh-CN" sz="2800" b="1" dirty="0"/>
              <a:t>&lt;&lt;" "&lt;&lt;&amp;y&lt;&lt;" "&lt;&lt;&amp;</a:t>
            </a:r>
            <a:r>
              <a:rPr lang="en-US" altLang="zh-CN" sz="2800" b="1" dirty="0" err="1"/>
              <a:t>refy</a:t>
            </a:r>
            <a:r>
              <a:rPr lang="en-US" altLang="zh-CN" sz="2800" b="1" dirty="0"/>
              <a:t>; </a:t>
            </a:r>
            <a:r>
              <a:rPr lang="en-US" altLang="zh-CN" sz="2800" b="1" dirty="0">
                <a:solidFill>
                  <a:schemeClr val="accent1"/>
                </a:solidFill>
              </a:rPr>
              <a:t>//x</a:t>
            </a:r>
            <a:r>
              <a:rPr lang="zh-CN" altLang="en-US" sz="2800" b="1" dirty="0">
                <a:solidFill>
                  <a:schemeClr val="accent1"/>
                </a:solidFill>
              </a:rPr>
              <a:t>和</a:t>
            </a:r>
            <a:r>
              <a:rPr lang="en-US" altLang="zh-CN" sz="2800" b="1" dirty="0" err="1">
                <a:solidFill>
                  <a:schemeClr val="accent1"/>
                </a:solidFill>
              </a:rPr>
              <a:t>refx</a:t>
            </a:r>
            <a:r>
              <a:rPr lang="zh-CN" altLang="en-US" sz="2800" b="1" dirty="0">
                <a:solidFill>
                  <a:schemeClr val="accent1"/>
                </a:solidFill>
              </a:rPr>
              <a:t>的地址相同，</a:t>
            </a:r>
            <a:r>
              <a:rPr lang="en-US" altLang="zh-CN" sz="2800" b="1" dirty="0">
                <a:solidFill>
                  <a:schemeClr val="accent1"/>
                </a:solidFill>
              </a:rPr>
              <a:t>y</a:t>
            </a:r>
            <a:r>
              <a:rPr lang="zh-CN" altLang="en-US" sz="2800" b="1" dirty="0">
                <a:solidFill>
                  <a:schemeClr val="accent1"/>
                </a:solidFill>
              </a:rPr>
              <a:t>和</a:t>
            </a:r>
            <a:r>
              <a:rPr lang="en-US" altLang="zh-CN" sz="2800" b="1" dirty="0" err="1">
                <a:solidFill>
                  <a:schemeClr val="accent1"/>
                </a:solidFill>
              </a:rPr>
              <a:t>refy</a:t>
            </a:r>
            <a:r>
              <a:rPr lang="zh-CN" altLang="en-US" sz="2800" b="1" dirty="0">
                <a:solidFill>
                  <a:schemeClr val="accent1"/>
                </a:solidFill>
              </a:rPr>
              <a:t>的地址相同</a:t>
            </a:r>
            <a:r>
              <a:rPr lang="en-US" altLang="zh-CN" sz="2800" b="1" dirty="0">
                <a:solidFill>
                  <a:schemeClr val="accent1"/>
                </a:solidFill>
              </a:rPr>
              <a:t>}</a:t>
            </a:r>
          </a:p>
        </p:txBody>
      </p:sp>
    </p:spTree>
    <p:extLst>
      <p:ext uri="{BB962C8B-B14F-4D97-AF65-F5344CB8AC3E}">
        <p14:creationId xmlns:p14="http://schemas.microsoft.com/office/powerpoint/2010/main" val="2421661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55D7B182-EF28-4428-AF3A-FDCB4A5CC803}"/>
              </a:ext>
            </a:extLst>
          </p:cNvPr>
          <p:cNvSpPr>
            <a:spLocks noGrp="1"/>
          </p:cNvSpPr>
          <p:nvPr>
            <p:ph type="sldNum" sz="quarter" idx="10"/>
          </p:nvPr>
        </p:nvSpPr>
        <p:spPr/>
        <p:txBody>
          <a:bodyPr/>
          <a:lstStyle/>
          <a:p>
            <a:fld id="{C614E3C2-88DB-4931-BC83-955931664990}" type="slidenum">
              <a:rPr lang="zh-CN" altLang="en-US"/>
              <a:pPr/>
              <a:t>49</a:t>
            </a:fld>
            <a:endParaRPr lang="en-US" altLang="zh-CN"/>
          </a:p>
        </p:txBody>
      </p:sp>
      <p:sp>
        <p:nvSpPr>
          <p:cNvPr id="400386" name="Rectangle 2">
            <a:extLst>
              <a:ext uri="{FF2B5EF4-FFF2-40B4-BE49-F238E27FC236}">
                <a16:creationId xmlns:a16="http://schemas.microsoft.com/office/drawing/2014/main" id="{70176E7C-AB11-473D-AB2A-4B28BD803237}"/>
              </a:ext>
            </a:extLst>
          </p:cNvPr>
          <p:cNvSpPr>
            <a:spLocks noGrp="1" noChangeArrowheads="1"/>
          </p:cNvSpPr>
          <p:nvPr>
            <p:ph type="title"/>
          </p:nvPr>
        </p:nvSpPr>
        <p:spPr>
          <a:xfrm>
            <a:off x="2133600" y="304800"/>
            <a:ext cx="7772400" cy="838200"/>
          </a:xfrm>
        </p:spPr>
        <p:txBody>
          <a:bodyPr/>
          <a:lstStyle/>
          <a:p>
            <a:r>
              <a:rPr kumimoji="0" lang="en-US" altLang="zh-CN" dirty="0">
                <a:solidFill>
                  <a:schemeClr val="tx1"/>
                </a:solidFill>
                <a:latin typeface="宋体" panose="02010600030101010101" pitchFamily="2" charset="-122"/>
              </a:rPr>
              <a:t>7  const</a:t>
            </a:r>
            <a:r>
              <a:rPr kumimoji="0" lang="zh-CN" altLang="en-US" dirty="0">
                <a:solidFill>
                  <a:schemeClr val="tx1"/>
                </a:solidFill>
                <a:latin typeface="宋体" panose="02010600030101010101" pitchFamily="2" charset="-122"/>
              </a:rPr>
              <a:t>型指针变量 </a:t>
            </a:r>
            <a:endParaRPr kumimoji="0" lang="en-US" altLang="zh-CN" dirty="0">
              <a:solidFill>
                <a:schemeClr val="tx1"/>
              </a:solidFill>
              <a:latin typeface="宋体" panose="02010600030101010101" pitchFamily="2" charset="-122"/>
            </a:endParaRPr>
          </a:p>
        </p:txBody>
      </p:sp>
      <p:sp>
        <p:nvSpPr>
          <p:cNvPr id="400388" name="Text Box 4">
            <a:extLst>
              <a:ext uri="{FF2B5EF4-FFF2-40B4-BE49-F238E27FC236}">
                <a16:creationId xmlns:a16="http://schemas.microsoft.com/office/drawing/2014/main" id="{59D9B09E-93B4-4C85-AAA5-477F25CF7317}"/>
              </a:ext>
            </a:extLst>
          </p:cNvPr>
          <p:cNvSpPr txBox="1">
            <a:spLocks noChangeArrowheads="1"/>
          </p:cNvSpPr>
          <p:nvPr/>
        </p:nvSpPr>
        <p:spPr bwMode="auto">
          <a:xfrm>
            <a:off x="2550850" y="1143000"/>
            <a:ext cx="78486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20000"/>
              </a:spcBef>
            </a:pPr>
            <a:r>
              <a:rPr kumimoji="1" lang="en-US" altLang="zh-CN" sz="2800" b="1" dirty="0"/>
              <a:t>(1)</a:t>
            </a:r>
            <a:r>
              <a:rPr kumimoji="1" lang="en-US" altLang="zh-CN" sz="2800" b="1" dirty="0">
                <a:latin typeface="宋体" panose="02010600030101010101" pitchFamily="2" charset="-122"/>
              </a:rPr>
              <a:t> </a:t>
            </a:r>
            <a:r>
              <a:rPr kumimoji="1" lang="en-US" altLang="zh-CN" sz="2800" b="1" dirty="0"/>
              <a:t>const</a:t>
            </a:r>
            <a:r>
              <a:rPr kumimoji="1" lang="zh-CN" altLang="en-US" sz="2800" b="1" dirty="0">
                <a:latin typeface="宋体" panose="02010600030101010101" pitchFamily="2" charset="-122"/>
              </a:rPr>
              <a:t>型变量</a:t>
            </a:r>
            <a:r>
              <a:rPr kumimoji="1" lang="zh-CN" altLang="en-US" sz="2800" b="1" dirty="0"/>
              <a:t> </a:t>
            </a:r>
            <a:endParaRPr kumimoji="1" lang="zh-CN" altLang="en-GB" sz="2800" b="1" dirty="0"/>
          </a:p>
          <a:p>
            <a:pPr algn="just">
              <a:lnSpc>
                <a:spcPct val="130000"/>
              </a:lnSpc>
              <a:spcBef>
                <a:spcPct val="20000"/>
              </a:spcBef>
            </a:pPr>
            <a:r>
              <a:rPr kumimoji="1" lang="en-US" altLang="zh-CN" sz="2800" b="1" dirty="0"/>
              <a:t>【</a:t>
            </a:r>
            <a:r>
              <a:rPr kumimoji="1" lang="zh-CN" altLang="en-US" sz="2800" b="1" dirty="0"/>
              <a:t>格式】 </a:t>
            </a:r>
            <a:r>
              <a:rPr kumimoji="1" lang="en-US" altLang="zh-CN" sz="2800" b="1" dirty="0"/>
              <a:t>const </a:t>
            </a:r>
            <a:r>
              <a:rPr kumimoji="1" lang="en-GB" altLang="zh-CN" sz="2800" b="1" dirty="0"/>
              <a:t>&lt;</a:t>
            </a:r>
            <a:r>
              <a:rPr kumimoji="1" lang="zh-CN" altLang="en-GB" sz="2800" b="1" dirty="0"/>
              <a:t>类型&gt;&lt;变量名&gt;=&lt;初始值</a:t>
            </a:r>
            <a:r>
              <a:rPr kumimoji="1" lang="en-GB" altLang="zh-CN" sz="2800" b="1" dirty="0"/>
              <a:t>&gt;</a:t>
            </a:r>
          </a:p>
          <a:p>
            <a:pPr algn="just">
              <a:lnSpc>
                <a:spcPct val="130000"/>
              </a:lnSpc>
              <a:spcBef>
                <a:spcPct val="20000"/>
              </a:spcBef>
            </a:pPr>
            <a:r>
              <a:rPr kumimoji="1" lang="zh-CN" altLang="en-US" sz="2800" b="1" dirty="0"/>
              <a:t>例如；</a:t>
            </a:r>
          </a:p>
          <a:p>
            <a:pPr algn="just">
              <a:lnSpc>
                <a:spcPct val="130000"/>
              </a:lnSpc>
              <a:spcBef>
                <a:spcPct val="20000"/>
              </a:spcBef>
            </a:pPr>
            <a:r>
              <a:rPr kumimoji="1" lang="en-US" altLang="zh-CN" sz="2800" b="1" dirty="0"/>
              <a:t>const int m=8;</a:t>
            </a:r>
          </a:p>
          <a:p>
            <a:pPr algn="just">
              <a:lnSpc>
                <a:spcPct val="130000"/>
              </a:lnSpc>
              <a:spcBef>
                <a:spcPct val="20000"/>
              </a:spcBef>
            </a:pPr>
            <a:r>
              <a:rPr kumimoji="1" lang="zh-CN" altLang="en-US" sz="2800" b="1" dirty="0"/>
              <a:t>将变量</a:t>
            </a:r>
            <a:r>
              <a:rPr kumimoji="1" lang="en-US" altLang="zh-CN" sz="2800" b="1" dirty="0"/>
              <a:t>m</a:t>
            </a:r>
            <a:r>
              <a:rPr kumimoji="1" lang="zh-CN" altLang="en-US" sz="2800" b="1" dirty="0"/>
              <a:t>定义为</a:t>
            </a:r>
            <a:r>
              <a:rPr kumimoji="1" lang="en-US" altLang="zh-CN" sz="2800" b="1" dirty="0"/>
              <a:t>const</a:t>
            </a:r>
            <a:r>
              <a:rPr kumimoji="1" lang="zh-CN" altLang="en-US" sz="2800" b="1" dirty="0"/>
              <a:t>型变量，并将其初始化为8，这样以后在程序中就不能修改</a:t>
            </a:r>
            <a:r>
              <a:rPr kumimoji="1" lang="en-US" altLang="zh-CN" sz="2800" b="1" dirty="0"/>
              <a:t>m</a:t>
            </a:r>
            <a:r>
              <a:rPr kumimoji="1" lang="zh-CN" altLang="en-US" sz="2800" b="1" dirty="0"/>
              <a:t>的值。</a:t>
            </a:r>
          </a:p>
          <a:p>
            <a:pPr algn="just">
              <a:lnSpc>
                <a:spcPct val="130000"/>
              </a:lnSpc>
              <a:spcBef>
                <a:spcPct val="20000"/>
              </a:spcBef>
            </a:pPr>
            <a:r>
              <a:rPr kumimoji="1" lang="en-US" altLang="zh-CN" sz="2800" b="1" dirty="0">
                <a:solidFill>
                  <a:srgbClr val="FF0000"/>
                </a:solidFill>
              </a:rPr>
              <a:t>const</a:t>
            </a:r>
            <a:r>
              <a:rPr kumimoji="1" lang="zh-CN" altLang="en-US" sz="2800" b="1" dirty="0">
                <a:solidFill>
                  <a:srgbClr val="FF0000"/>
                </a:solidFill>
              </a:rPr>
              <a:t>型变量只能在定义的同时初始化。</a:t>
            </a:r>
          </a:p>
        </p:txBody>
      </p:sp>
    </p:spTree>
    <p:extLst>
      <p:ext uri="{BB962C8B-B14F-4D97-AF65-F5344CB8AC3E}">
        <p14:creationId xmlns:p14="http://schemas.microsoft.com/office/powerpoint/2010/main" val="363483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additive="base">
                                        <p:cTn id="7" dur="500" fill="hold"/>
                                        <p:tgtEl>
                                          <p:spTgt spid="400388"/>
                                        </p:tgtEl>
                                        <p:attrNameLst>
                                          <p:attrName>ppt_x</p:attrName>
                                        </p:attrNameLst>
                                      </p:cBhvr>
                                      <p:tavLst>
                                        <p:tav tm="0">
                                          <p:val>
                                            <p:strVal val="0-#ppt_w/2"/>
                                          </p:val>
                                        </p:tav>
                                        <p:tav tm="100000">
                                          <p:val>
                                            <p:strVal val="#ppt_x"/>
                                          </p:val>
                                        </p:tav>
                                      </p:tavLst>
                                    </p:anim>
                                    <p:anim calcmode="lin" valueType="num">
                                      <p:cBhvr additive="base">
                                        <p:cTn id="8" dur="500" fill="hold"/>
                                        <p:tgtEl>
                                          <p:spTgt spid="400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092AE3A9-BD6E-407D-99FD-2A2B36488577}"/>
              </a:ext>
            </a:extLst>
          </p:cNvPr>
          <p:cNvSpPr>
            <a:spLocks noGrp="1"/>
          </p:cNvSpPr>
          <p:nvPr>
            <p:ph type="sldNum" sz="quarter" idx="10"/>
          </p:nvPr>
        </p:nvSpPr>
        <p:spPr/>
        <p:txBody>
          <a:bodyPr/>
          <a:lstStyle/>
          <a:p>
            <a:fld id="{921EE328-45C8-4DC1-9DA0-44826CCA7766}" type="slidenum">
              <a:rPr lang="zh-CN" altLang="en-US"/>
              <a:pPr/>
              <a:t>5</a:t>
            </a:fld>
            <a:endParaRPr lang="en-US" altLang="zh-CN"/>
          </a:p>
        </p:txBody>
      </p:sp>
      <p:sp>
        <p:nvSpPr>
          <p:cNvPr id="423938" name="Rectangle 2">
            <a:extLst>
              <a:ext uri="{FF2B5EF4-FFF2-40B4-BE49-F238E27FC236}">
                <a16:creationId xmlns:a16="http://schemas.microsoft.com/office/drawing/2014/main" id="{1EBE13A1-92CF-42AA-B535-CDA950553921}"/>
              </a:ext>
            </a:extLst>
          </p:cNvPr>
          <p:cNvSpPr>
            <a:spLocks noGrp="1" noChangeArrowheads="1"/>
          </p:cNvSpPr>
          <p:nvPr>
            <p:ph type="title"/>
          </p:nvPr>
        </p:nvSpPr>
        <p:spPr>
          <a:xfrm>
            <a:off x="2133600" y="304801"/>
            <a:ext cx="7772400" cy="676275"/>
          </a:xfrm>
        </p:spPr>
        <p:txBody>
          <a:bodyPr/>
          <a:lstStyle/>
          <a:p>
            <a:r>
              <a:rPr lang="zh-CN" altLang="en-US" sz="3600">
                <a:latin typeface="宋体" panose="02010600030101010101" pitchFamily="2" charset="-122"/>
              </a:rPr>
              <a:t>指针变量</a:t>
            </a:r>
            <a:r>
              <a:rPr lang="zh-CN" altLang="en-US" sz="3200"/>
              <a:t> </a:t>
            </a:r>
          </a:p>
        </p:txBody>
      </p:sp>
      <p:grpSp>
        <p:nvGrpSpPr>
          <p:cNvPr id="423952" name="Group 16">
            <a:extLst>
              <a:ext uri="{FF2B5EF4-FFF2-40B4-BE49-F238E27FC236}">
                <a16:creationId xmlns:a16="http://schemas.microsoft.com/office/drawing/2014/main" id="{D93A701A-64F2-4192-9103-A235FA30E9E6}"/>
              </a:ext>
            </a:extLst>
          </p:cNvPr>
          <p:cNvGrpSpPr>
            <a:grpSpLocks noChangeAspect="1"/>
          </p:cNvGrpSpPr>
          <p:nvPr/>
        </p:nvGrpSpPr>
        <p:grpSpPr bwMode="auto">
          <a:xfrm>
            <a:off x="2146367" y="1637555"/>
            <a:ext cx="8135937" cy="4586032"/>
            <a:chOff x="3422" y="2201"/>
            <a:chExt cx="4078" cy="2344"/>
          </a:xfrm>
        </p:grpSpPr>
        <p:sp>
          <p:nvSpPr>
            <p:cNvPr id="423966" name="AutoShape 30">
              <a:extLst>
                <a:ext uri="{FF2B5EF4-FFF2-40B4-BE49-F238E27FC236}">
                  <a16:creationId xmlns:a16="http://schemas.microsoft.com/office/drawing/2014/main" id="{01824CF8-05E7-4964-BBF4-0A0073B1CF0D}"/>
                </a:ext>
              </a:extLst>
            </p:cNvPr>
            <p:cNvSpPr>
              <a:spLocks noChangeAspect="1" noChangeArrowheads="1" noTextEdit="1"/>
            </p:cNvSpPr>
            <p:nvPr/>
          </p:nvSpPr>
          <p:spPr bwMode="auto">
            <a:xfrm>
              <a:off x="3422" y="2381"/>
              <a:ext cx="4078" cy="216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3965" name="Text Box 29">
              <a:extLst>
                <a:ext uri="{FF2B5EF4-FFF2-40B4-BE49-F238E27FC236}">
                  <a16:creationId xmlns:a16="http://schemas.microsoft.com/office/drawing/2014/main" id="{A4802327-B604-4CBA-AFF4-1F2C58BB1840}"/>
                </a:ext>
              </a:extLst>
            </p:cNvPr>
            <p:cNvSpPr txBox="1">
              <a:spLocks noChangeArrowheads="1"/>
            </p:cNvSpPr>
            <p:nvPr/>
          </p:nvSpPr>
          <p:spPr bwMode="auto">
            <a:xfrm>
              <a:off x="5908" y="2826"/>
              <a:ext cx="30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72000"/>
            <a:lstStyle/>
            <a:p>
              <a:pPr algn="ctr"/>
              <a:r>
                <a:rPr lang="en-US" altLang="zh-CN" sz="2000" b="1">
                  <a:solidFill>
                    <a:schemeClr val="tx2"/>
                  </a:solidFill>
                </a:rPr>
                <a:t>n</a:t>
              </a:r>
            </a:p>
          </p:txBody>
        </p:sp>
        <p:sp>
          <p:nvSpPr>
            <p:cNvPr id="423964" name="Text Box 28">
              <a:extLst>
                <a:ext uri="{FF2B5EF4-FFF2-40B4-BE49-F238E27FC236}">
                  <a16:creationId xmlns:a16="http://schemas.microsoft.com/office/drawing/2014/main" id="{E6BEE9BC-1506-4F26-98C9-0B550A38B404}"/>
                </a:ext>
              </a:extLst>
            </p:cNvPr>
            <p:cNvSpPr txBox="1">
              <a:spLocks noChangeArrowheads="1"/>
            </p:cNvSpPr>
            <p:nvPr/>
          </p:nvSpPr>
          <p:spPr bwMode="auto">
            <a:xfrm>
              <a:off x="4151" y="3204"/>
              <a:ext cx="1060" cy="376"/>
            </a:xfrm>
            <a:prstGeom prst="rect">
              <a:avLst/>
            </a:prstGeom>
            <a:solidFill>
              <a:schemeClr val="accent1"/>
            </a:solidFill>
            <a:ln w="9525">
              <a:solidFill>
                <a:srgbClr val="000000"/>
              </a:solidFill>
              <a:miter lim="800000"/>
              <a:headEnd/>
              <a:tailEnd/>
            </a:ln>
          </p:spPr>
          <p:txBody>
            <a:bodyPr lIns="0" tIns="0" rIns="0" bIns="72000"/>
            <a:lstStyle/>
            <a:p>
              <a:pPr algn="ctr"/>
              <a:r>
                <a:rPr lang="en-US" altLang="zh-CN" sz="2000" b="1">
                  <a:solidFill>
                    <a:schemeClr val="bg2"/>
                  </a:solidFill>
                </a:rPr>
                <a:t>0x0012FF7C</a:t>
              </a:r>
            </a:p>
          </p:txBody>
        </p:sp>
        <p:sp>
          <p:nvSpPr>
            <p:cNvPr id="423963" name="Text Box 27">
              <a:extLst>
                <a:ext uri="{FF2B5EF4-FFF2-40B4-BE49-F238E27FC236}">
                  <a16:creationId xmlns:a16="http://schemas.microsoft.com/office/drawing/2014/main" id="{D12CF086-0C67-4949-B9D2-7E4BFA326516}"/>
                </a:ext>
              </a:extLst>
            </p:cNvPr>
            <p:cNvSpPr txBox="1">
              <a:spLocks noChangeArrowheads="1"/>
            </p:cNvSpPr>
            <p:nvPr/>
          </p:nvSpPr>
          <p:spPr bwMode="auto">
            <a:xfrm>
              <a:off x="5497" y="3544"/>
              <a:ext cx="10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72000"/>
            <a:lstStyle/>
            <a:p>
              <a:pPr algn="ctr"/>
              <a:r>
                <a:rPr lang="en-US" altLang="zh-CN" sz="2000" b="1">
                  <a:solidFill>
                    <a:schemeClr val="tx2"/>
                  </a:solidFill>
                </a:rPr>
                <a:t>0x0012FF7C</a:t>
              </a:r>
            </a:p>
          </p:txBody>
        </p:sp>
        <p:sp>
          <p:nvSpPr>
            <p:cNvPr id="423962" name="Text Box 26">
              <a:extLst>
                <a:ext uri="{FF2B5EF4-FFF2-40B4-BE49-F238E27FC236}">
                  <a16:creationId xmlns:a16="http://schemas.microsoft.com/office/drawing/2014/main" id="{91D9ADCA-3D62-4C34-898C-48DD441E168F}"/>
                </a:ext>
              </a:extLst>
            </p:cNvPr>
            <p:cNvSpPr txBox="1">
              <a:spLocks noChangeArrowheads="1"/>
            </p:cNvSpPr>
            <p:nvPr/>
          </p:nvSpPr>
          <p:spPr bwMode="auto">
            <a:xfrm>
              <a:off x="3710" y="3961"/>
              <a:ext cx="362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000" b="1" dirty="0">
                  <a:solidFill>
                    <a:schemeClr val="tx2"/>
                  </a:solidFill>
                </a:rPr>
                <a:t>变量</a:t>
              </a:r>
              <a:r>
                <a:rPr lang="en-US" altLang="zh-CN" sz="2000" b="1" dirty="0">
                  <a:solidFill>
                    <a:schemeClr val="tx2"/>
                  </a:solidFill>
                </a:rPr>
                <a:t>n</a:t>
              </a:r>
              <a:r>
                <a:rPr lang="zh-CN" altLang="en-US" sz="2000" b="1" dirty="0">
                  <a:solidFill>
                    <a:schemeClr val="tx2"/>
                  </a:solidFill>
                </a:rPr>
                <a:t>及指向变量</a:t>
              </a:r>
              <a:r>
                <a:rPr lang="en-US" altLang="zh-CN" sz="2000" b="1" dirty="0">
                  <a:solidFill>
                    <a:schemeClr val="tx2"/>
                  </a:solidFill>
                </a:rPr>
                <a:t>n</a:t>
              </a:r>
              <a:r>
                <a:rPr lang="zh-CN" altLang="en-US" sz="2000" b="1" dirty="0">
                  <a:solidFill>
                    <a:schemeClr val="tx2"/>
                  </a:solidFill>
                </a:rPr>
                <a:t>的指针变量</a:t>
              </a:r>
              <a:r>
                <a:rPr lang="en-US" altLang="zh-CN" sz="2000" b="1" dirty="0" err="1">
                  <a:solidFill>
                    <a:schemeClr val="tx2"/>
                  </a:solidFill>
                </a:rPr>
                <a:t>pn</a:t>
              </a:r>
              <a:r>
                <a:rPr lang="zh-CN" altLang="en-US" sz="2000" b="1" dirty="0">
                  <a:solidFill>
                    <a:schemeClr val="tx2"/>
                  </a:solidFill>
                </a:rPr>
                <a:t>之间关系</a:t>
              </a:r>
            </a:p>
          </p:txBody>
        </p:sp>
        <p:sp>
          <p:nvSpPr>
            <p:cNvPr id="423961" name="Text Box 25">
              <a:extLst>
                <a:ext uri="{FF2B5EF4-FFF2-40B4-BE49-F238E27FC236}">
                  <a16:creationId xmlns:a16="http://schemas.microsoft.com/office/drawing/2014/main" id="{CB790657-7D07-437B-ABFE-D33971685B8B}"/>
                </a:ext>
              </a:extLst>
            </p:cNvPr>
            <p:cNvSpPr txBox="1">
              <a:spLocks noChangeArrowheads="1"/>
            </p:cNvSpPr>
            <p:nvPr/>
          </p:nvSpPr>
          <p:spPr bwMode="auto">
            <a:xfrm>
              <a:off x="5587" y="3189"/>
              <a:ext cx="893" cy="376"/>
            </a:xfrm>
            <a:prstGeom prst="rect">
              <a:avLst/>
            </a:prstGeom>
            <a:solidFill>
              <a:schemeClr val="accent1"/>
            </a:solidFill>
            <a:ln w="9525">
              <a:solidFill>
                <a:srgbClr val="000000"/>
              </a:solidFill>
              <a:miter lim="800000"/>
              <a:headEnd/>
              <a:tailEnd/>
            </a:ln>
          </p:spPr>
          <p:txBody>
            <a:bodyPr lIns="0" tIns="0" rIns="0" bIns="72000"/>
            <a:lstStyle/>
            <a:p>
              <a:pPr algn="ctr"/>
              <a:r>
                <a:rPr lang="en-US" altLang="zh-CN" sz="2000" b="1">
                  <a:solidFill>
                    <a:schemeClr val="bg2"/>
                  </a:solidFill>
                </a:rPr>
                <a:t>26</a:t>
              </a:r>
            </a:p>
          </p:txBody>
        </p:sp>
        <p:sp>
          <p:nvSpPr>
            <p:cNvPr id="423960" name="Line 24">
              <a:extLst>
                <a:ext uri="{FF2B5EF4-FFF2-40B4-BE49-F238E27FC236}">
                  <a16:creationId xmlns:a16="http://schemas.microsoft.com/office/drawing/2014/main" id="{CBB5204B-E76A-4D36-BE51-977A7A49EBE2}"/>
                </a:ext>
              </a:extLst>
            </p:cNvPr>
            <p:cNvSpPr>
              <a:spLocks noChangeShapeType="1"/>
            </p:cNvSpPr>
            <p:nvPr/>
          </p:nvSpPr>
          <p:spPr bwMode="auto">
            <a:xfrm>
              <a:off x="5205" y="3381"/>
              <a:ext cx="388" cy="0"/>
            </a:xfrm>
            <a:prstGeom prst="line">
              <a:avLst/>
            </a:prstGeom>
            <a:noFill/>
            <a:ln w="9525">
              <a:solidFill>
                <a:schemeClr val="accent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423959" name="Text Box 23">
              <a:extLst>
                <a:ext uri="{FF2B5EF4-FFF2-40B4-BE49-F238E27FC236}">
                  <a16:creationId xmlns:a16="http://schemas.microsoft.com/office/drawing/2014/main" id="{62BE161A-3218-4941-BC41-C8F18F25662D}"/>
                </a:ext>
              </a:extLst>
            </p:cNvPr>
            <p:cNvSpPr txBox="1">
              <a:spLocks noChangeArrowheads="1"/>
            </p:cNvSpPr>
            <p:nvPr/>
          </p:nvSpPr>
          <p:spPr bwMode="auto">
            <a:xfrm>
              <a:off x="4376" y="2826"/>
              <a:ext cx="52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72000"/>
            <a:lstStyle/>
            <a:p>
              <a:pPr algn="ctr"/>
              <a:r>
                <a:rPr lang="en-US" altLang="zh-CN" sz="2000" b="1">
                  <a:solidFill>
                    <a:schemeClr val="tx2"/>
                  </a:solidFill>
                </a:rPr>
                <a:t>pn</a:t>
              </a:r>
            </a:p>
          </p:txBody>
        </p:sp>
        <p:sp>
          <p:nvSpPr>
            <p:cNvPr id="423958" name="AutoShape 22">
              <a:extLst>
                <a:ext uri="{FF2B5EF4-FFF2-40B4-BE49-F238E27FC236}">
                  <a16:creationId xmlns:a16="http://schemas.microsoft.com/office/drawing/2014/main" id="{47153C40-2F35-40F8-96A0-2B58C8B52BE4}"/>
                </a:ext>
              </a:extLst>
            </p:cNvPr>
            <p:cNvSpPr>
              <a:spLocks noChangeArrowheads="1"/>
            </p:cNvSpPr>
            <p:nvPr/>
          </p:nvSpPr>
          <p:spPr bwMode="auto">
            <a:xfrm>
              <a:off x="6000" y="2201"/>
              <a:ext cx="792" cy="431"/>
            </a:xfrm>
            <a:prstGeom prst="wedgeEllipseCallout">
              <a:avLst>
                <a:gd name="adj1" fmla="val -34296"/>
                <a:gd name="adj2" fmla="val 119741"/>
              </a:avLst>
            </a:prstGeom>
            <a:solidFill>
              <a:schemeClr val="accent1"/>
            </a:solidFill>
            <a:ln w="9525">
              <a:solidFill>
                <a:srgbClr val="000000"/>
              </a:solidFill>
              <a:miter lim="800000"/>
              <a:headEnd/>
              <a:tailEnd/>
            </a:ln>
          </p:spPr>
          <p:txBody>
            <a:bodyPr anchor="ctr"/>
            <a:lstStyle/>
            <a:p>
              <a:pPr algn="ctr"/>
              <a:r>
                <a:rPr lang="zh-CN" altLang="en-US" sz="2000" b="1">
                  <a:solidFill>
                    <a:schemeClr val="bg2"/>
                  </a:solidFill>
                </a:rPr>
                <a:t>变量</a:t>
              </a:r>
            </a:p>
          </p:txBody>
        </p:sp>
        <p:sp>
          <p:nvSpPr>
            <p:cNvPr id="423957" name="Text Box 21">
              <a:extLst>
                <a:ext uri="{FF2B5EF4-FFF2-40B4-BE49-F238E27FC236}">
                  <a16:creationId xmlns:a16="http://schemas.microsoft.com/office/drawing/2014/main" id="{2A1315D8-0A21-455A-8ADA-0F42A5260819}"/>
                </a:ext>
              </a:extLst>
            </p:cNvPr>
            <p:cNvSpPr txBox="1">
              <a:spLocks noChangeArrowheads="1"/>
            </p:cNvSpPr>
            <p:nvPr/>
          </p:nvSpPr>
          <p:spPr bwMode="auto">
            <a:xfrm>
              <a:off x="3493" y="2505"/>
              <a:ext cx="473" cy="1485"/>
            </a:xfrm>
            <a:prstGeom prst="rect">
              <a:avLst/>
            </a:prstGeom>
            <a:solidFill>
              <a:schemeClr val="accent1"/>
            </a:solidFill>
            <a:ln w="9525">
              <a:solidFill>
                <a:srgbClr val="000000"/>
              </a:solidFill>
              <a:miter lim="800000"/>
              <a:headEnd/>
              <a:tailEnd/>
            </a:ln>
          </p:spPr>
          <p:txBody>
            <a:bodyPr vert="eaVert" anchor="ctr"/>
            <a:lstStyle/>
            <a:p>
              <a:r>
                <a:rPr lang="zh-CN" altLang="en-US" sz="2000" b="1">
                  <a:solidFill>
                    <a:schemeClr val="bg2"/>
                  </a:solidFill>
                </a:rPr>
                <a:t>地址存入指针变量</a:t>
              </a:r>
            </a:p>
          </p:txBody>
        </p:sp>
        <p:sp>
          <p:nvSpPr>
            <p:cNvPr id="423956" name="Line 20">
              <a:extLst>
                <a:ext uri="{FF2B5EF4-FFF2-40B4-BE49-F238E27FC236}">
                  <a16:creationId xmlns:a16="http://schemas.microsoft.com/office/drawing/2014/main" id="{139F71C8-30FA-4CE4-8C97-5928EE0D7E81}"/>
                </a:ext>
              </a:extLst>
            </p:cNvPr>
            <p:cNvSpPr>
              <a:spLocks noChangeShapeType="1"/>
            </p:cNvSpPr>
            <p:nvPr/>
          </p:nvSpPr>
          <p:spPr bwMode="auto">
            <a:xfrm>
              <a:off x="3963" y="3386"/>
              <a:ext cx="176" cy="0"/>
            </a:xfrm>
            <a:prstGeom prst="line">
              <a:avLst/>
            </a:prstGeom>
            <a:noFill/>
            <a:ln w="9525">
              <a:solidFill>
                <a:schemeClr val="accent1"/>
              </a:solidFill>
              <a:round/>
              <a:headEnd/>
              <a:tailEnd type="stealth"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23955" name="Text Box 19">
              <a:extLst>
                <a:ext uri="{FF2B5EF4-FFF2-40B4-BE49-F238E27FC236}">
                  <a16:creationId xmlns:a16="http://schemas.microsoft.com/office/drawing/2014/main" id="{DEE216CA-264A-4084-A169-8FDEA231A0B0}"/>
                </a:ext>
              </a:extLst>
            </p:cNvPr>
            <p:cNvSpPr txBox="1">
              <a:spLocks noChangeArrowheads="1"/>
            </p:cNvSpPr>
            <p:nvPr/>
          </p:nvSpPr>
          <p:spPr bwMode="auto">
            <a:xfrm>
              <a:off x="5169" y="2956"/>
              <a:ext cx="47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72000"/>
            <a:lstStyle/>
            <a:p>
              <a:pPr algn="ctr"/>
              <a:r>
                <a:rPr lang="zh-CN" altLang="en-US" sz="2000" b="1">
                  <a:solidFill>
                    <a:schemeClr val="tx2"/>
                  </a:solidFill>
                </a:rPr>
                <a:t>指向</a:t>
              </a:r>
            </a:p>
          </p:txBody>
        </p:sp>
        <p:sp>
          <p:nvSpPr>
            <p:cNvPr id="423954" name="Text Box 18">
              <a:extLst>
                <a:ext uri="{FF2B5EF4-FFF2-40B4-BE49-F238E27FC236}">
                  <a16:creationId xmlns:a16="http://schemas.microsoft.com/office/drawing/2014/main" id="{2F82FAF6-EBDD-463C-B29C-216642702144}"/>
                </a:ext>
              </a:extLst>
            </p:cNvPr>
            <p:cNvSpPr txBox="1">
              <a:spLocks noChangeArrowheads="1"/>
            </p:cNvSpPr>
            <p:nvPr/>
          </p:nvSpPr>
          <p:spPr bwMode="auto">
            <a:xfrm>
              <a:off x="6710" y="2922"/>
              <a:ext cx="474" cy="1083"/>
            </a:xfrm>
            <a:prstGeom prst="rect">
              <a:avLst/>
            </a:prstGeom>
            <a:solidFill>
              <a:schemeClr val="accent1"/>
            </a:solidFill>
            <a:ln w="9525">
              <a:solidFill>
                <a:srgbClr val="000000"/>
              </a:solidFill>
              <a:miter lim="800000"/>
              <a:headEnd/>
              <a:tailEnd/>
            </a:ln>
          </p:spPr>
          <p:txBody>
            <a:bodyPr vert="eaVert" anchor="ctr"/>
            <a:lstStyle/>
            <a:p>
              <a:r>
                <a:rPr lang="zh-CN" altLang="en-US" sz="2000" b="1">
                  <a:solidFill>
                    <a:schemeClr val="bg2"/>
                  </a:solidFill>
                </a:rPr>
                <a:t>变量</a:t>
              </a:r>
              <a:r>
                <a:rPr lang="en-US" altLang="zh-CN" sz="2000" b="1">
                  <a:solidFill>
                    <a:schemeClr val="bg2"/>
                  </a:solidFill>
                </a:rPr>
                <a:t>n</a:t>
              </a:r>
              <a:r>
                <a:rPr lang="zh-CN" altLang="en-US" sz="2000" b="1">
                  <a:solidFill>
                    <a:schemeClr val="bg2"/>
                  </a:solidFill>
                </a:rPr>
                <a:t>的地址</a:t>
              </a:r>
            </a:p>
          </p:txBody>
        </p:sp>
        <p:sp>
          <p:nvSpPr>
            <p:cNvPr id="423953" name="Line 17">
              <a:extLst>
                <a:ext uri="{FF2B5EF4-FFF2-40B4-BE49-F238E27FC236}">
                  <a16:creationId xmlns:a16="http://schemas.microsoft.com/office/drawing/2014/main" id="{CE8962E3-F0C7-44DD-9E65-074CBA17B14E}"/>
                </a:ext>
              </a:extLst>
            </p:cNvPr>
            <p:cNvSpPr>
              <a:spLocks noChangeShapeType="1"/>
            </p:cNvSpPr>
            <p:nvPr/>
          </p:nvSpPr>
          <p:spPr bwMode="auto">
            <a:xfrm flipH="1">
              <a:off x="5528" y="3769"/>
              <a:ext cx="1187" cy="1"/>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423949" name="Group 13">
            <a:extLst>
              <a:ext uri="{FF2B5EF4-FFF2-40B4-BE49-F238E27FC236}">
                <a16:creationId xmlns:a16="http://schemas.microsoft.com/office/drawing/2014/main" id="{B1484A74-A0AD-4D35-9EB2-172721731890}"/>
              </a:ext>
            </a:extLst>
          </p:cNvPr>
          <p:cNvGrpSpPr>
            <a:grpSpLocks noChangeAspect="1"/>
          </p:cNvGrpSpPr>
          <p:nvPr/>
        </p:nvGrpSpPr>
        <p:grpSpPr bwMode="auto">
          <a:xfrm>
            <a:off x="3101975" y="2600325"/>
            <a:ext cx="1841500" cy="615950"/>
            <a:chOff x="1792" y="5574"/>
            <a:chExt cx="9492" cy="3770"/>
          </a:xfrm>
        </p:grpSpPr>
        <p:sp>
          <p:nvSpPr>
            <p:cNvPr id="423951" name="AutoShape 15">
              <a:extLst>
                <a:ext uri="{FF2B5EF4-FFF2-40B4-BE49-F238E27FC236}">
                  <a16:creationId xmlns:a16="http://schemas.microsoft.com/office/drawing/2014/main" id="{38B1B709-0AC3-4686-8AB4-4A13B021E89E}"/>
                </a:ext>
              </a:extLst>
            </p:cNvPr>
            <p:cNvSpPr>
              <a:spLocks noChangeAspect="1" noChangeArrowheads="1" noTextEdit="1"/>
            </p:cNvSpPr>
            <p:nvPr/>
          </p:nvSpPr>
          <p:spPr bwMode="auto">
            <a:xfrm>
              <a:off x="1792" y="5574"/>
              <a:ext cx="9492" cy="3770"/>
            </a:xfrm>
            <a:prstGeom prst="rect">
              <a:avLst/>
            </a:prstGeom>
            <a:solidFill>
              <a:schemeClr val="accent1"/>
            </a:solidFill>
          </p:spPr>
          <p:txBody>
            <a:bodyPr/>
            <a:lstStyle/>
            <a:p>
              <a:endParaRPr lang="zh-CN" altLang="en-US"/>
            </a:p>
          </p:txBody>
        </p:sp>
        <p:sp>
          <p:nvSpPr>
            <p:cNvPr id="423950" name="AutoShape 14">
              <a:extLst>
                <a:ext uri="{FF2B5EF4-FFF2-40B4-BE49-F238E27FC236}">
                  <a16:creationId xmlns:a16="http://schemas.microsoft.com/office/drawing/2014/main" id="{C83F501E-111F-48E8-83E6-A4B1039DC775}"/>
                </a:ext>
              </a:extLst>
            </p:cNvPr>
            <p:cNvSpPr>
              <a:spLocks noChangeArrowheads="1"/>
            </p:cNvSpPr>
            <p:nvPr/>
          </p:nvSpPr>
          <p:spPr bwMode="auto">
            <a:xfrm>
              <a:off x="2185" y="6085"/>
              <a:ext cx="8811" cy="3259"/>
            </a:xfrm>
            <a:prstGeom prst="wedgeEllipseCallout">
              <a:avLst>
                <a:gd name="adj1" fmla="val 9806"/>
                <a:gd name="adj2" fmla="val 118875"/>
              </a:avLst>
            </a:prstGeom>
            <a:noFill/>
            <a:ln w="952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r>
                <a:rPr lang="zh-CN" altLang="en-US" sz="1600" b="1">
                  <a:solidFill>
                    <a:schemeClr val="bg2"/>
                  </a:solidFill>
                </a:rPr>
                <a:t>指针变量</a:t>
              </a:r>
              <a:r>
                <a:rPr lang="en-US" altLang="zh-CN" sz="1600" b="1">
                  <a:solidFill>
                    <a:schemeClr val="bg2"/>
                  </a:solidFill>
                </a:rPr>
                <a:t>pn</a:t>
              </a:r>
            </a:p>
          </p:txBody>
        </p:sp>
      </p:grpSp>
      <p:sp>
        <p:nvSpPr>
          <p:cNvPr id="423967" name="Rectangle 31">
            <a:extLst>
              <a:ext uri="{FF2B5EF4-FFF2-40B4-BE49-F238E27FC236}">
                <a16:creationId xmlns:a16="http://schemas.microsoft.com/office/drawing/2014/main" id="{A439C236-0B83-4B98-A1DA-2B4B61F1BF08}"/>
              </a:ext>
            </a:extLst>
          </p:cNvPr>
          <p:cNvSpPr>
            <a:spLocks noChangeArrowheads="1"/>
          </p:cNvSpPr>
          <p:nvPr/>
        </p:nvSpPr>
        <p:spPr bwMode="auto">
          <a:xfrm>
            <a:off x="1524001" y="2314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978" name="Rectangle 42">
            <a:extLst>
              <a:ext uri="{FF2B5EF4-FFF2-40B4-BE49-F238E27FC236}">
                <a16:creationId xmlns:a16="http://schemas.microsoft.com/office/drawing/2014/main" id="{83E8A18E-F9ED-4320-B797-B79A44DD150B}"/>
              </a:ext>
            </a:extLst>
          </p:cNvPr>
          <p:cNvSpPr>
            <a:spLocks noChangeArrowheads="1"/>
          </p:cNvSpPr>
          <p:nvPr/>
        </p:nvSpPr>
        <p:spPr bwMode="auto">
          <a:xfrm>
            <a:off x="1524001" y="2541171"/>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000"/>
          </a:p>
          <a:p>
            <a:br>
              <a:rPr lang="zh-CN" altLang="en-US" sz="1000"/>
            </a:b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2556227D-02D9-47E1-8793-BCBE570335F4}"/>
              </a:ext>
            </a:extLst>
          </p:cNvPr>
          <p:cNvSpPr>
            <a:spLocks noGrp="1" noChangeArrowheads="1"/>
          </p:cNvSpPr>
          <p:nvPr>
            <p:ph type="title"/>
          </p:nvPr>
        </p:nvSpPr>
        <p:spPr>
          <a:xfrm>
            <a:off x="2168165" y="0"/>
            <a:ext cx="7772400" cy="838200"/>
          </a:xfrm>
        </p:spPr>
        <p:txBody>
          <a:bodyPr/>
          <a:lstStyle/>
          <a:p>
            <a:r>
              <a:rPr kumimoji="0" lang="en-US" altLang="zh-CN" dirty="0">
                <a:solidFill>
                  <a:schemeClr val="tx1"/>
                </a:solidFill>
                <a:latin typeface="宋体" panose="02010600030101010101" pitchFamily="2" charset="-122"/>
              </a:rPr>
              <a:t>const</a:t>
            </a:r>
            <a:r>
              <a:rPr kumimoji="0" lang="zh-CN" altLang="en-US" dirty="0">
                <a:solidFill>
                  <a:schemeClr val="tx1"/>
                </a:solidFill>
                <a:latin typeface="宋体" panose="02010600030101010101" pitchFamily="2" charset="-122"/>
              </a:rPr>
              <a:t>型指针变量 </a:t>
            </a:r>
            <a:endParaRPr kumimoji="0" lang="en-US" altLang="zh-CN" dirty="0">
              <a:solidFill>
                <a:schemeClr val="tx1"/>
              </a:solidFill>
              <a:latin typeface="宋体" panose="02010600030101010101" pitchFamily="2" charset="-122"/>
            </a:endParaRPr>
          </a:p>
        </p:txBody>
      </p:sp>
      <p:sp>
        <p:nvSpPr>
          <p:cNvPr id="401412" name="Text Box 4">
            <a:extLst>
              <a:ext uri="{FF2B5EF4-FFF2-40B4-BE49-F238E27FC236}">
                <a16:creationId xmlns:a16="http://schemas.microsoft.com/office/drawing/2014/main" id="{9FE1176A-CE37-435A-B482-FC66239DF0A1}"/>
              </a:ext>
            </a:extLst>
          </p:cNvPr>
          <p:cNvSpPr txBox="1">
            <a:spLocks noChangeArrowheads="1"/>
          </p:cNvSpPr>
          <p:nvPr/>
        </p:nvSpPr>
        <p:spPr bwMode="auto">
          <a:xfrm>
            <a:off x="1502339" y="777361"/>
            <a:ext cx="9630259" cy="608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20000"/>
              </a:spcBef>
            </a:pPr>
            <a:r>
              <a:rPr kumimoji="1" lang="en-US" altLang="zh-CN" sz="2800" b="1" dirty="0"/>
              <a:t>const</a:t>
            </a:r>
            <a:r>
              <a:rPr kumimoji="1" lang="zh-CN" altLang="en-US" sz="2800" b="1" dirty="0">
                <a:latin typeface="宋体" panose="02010600030101010101" pitchFamily="2" charset="-122"/>
              </a:rPr>
              <a:t>型指针变量</a:t>
            </a:r>
            <a:r>
              <a:rPr kumimoji="1" lang="zh-CN" altLang="en-US" sz="2800" b="1" dirty="0"/>
              <a:t> 的格式（</a:t>
            </a:r>
            <a:r>
              <a:rPr kumimoji="1" lang="en-US" altLang="zh-CN" sz="2800" b="1" dirty="0"/>
              <a:t>const</a:t>
            </a:r>
            <a:r>
              <a:rPr kumimoji="1" lang="zh-CN" altLang="en-US" sz="2800" b="1" dirty="0"/>
              <a:t>修饰谁，谁的内容就不可变）</a:t>
            </a:r>
            <a:endParaRPr kumimoji="1" lang="zh-CN" altLang="en-GB" sz="2800" b="1" dirty="0"/>
          </a:p>
          <a:p>
            <a:pPr algn="just">
              <a:lnSpc>
                <a:spcPct val="130000"/>
              </a:lnSpc>
              <a:spcBef>
                <a:spcPct val="20000"/>
              </a:spcBef>
            </a:pPr>
            <a:r>
              <a:rPr kumimoji="1" lang="zh-CN" altLang="en-US" sz="2800" b="1" dirty="0"/>
              <a:t>（</a:t>
            </a:r>
            <a:r>
              <a:rPr kumimoji="1" lang="en-US" altLang="zh-CN" sz="2800" b="1" dirty="0"/>
              <a:t>1</a:t>
            </a:r>
            <a:r>
              <a:rPr kumimoji="1" lang="zh-CN" altLang="en-US" sz="2800" b="1" dirty="0"/>
              <a:t>）</a:t>
            </a:r>
            <a:r>
              <a:rPr kumimoji="1" lang="en-US" altLang="zh-CN" sz="2800" b="1" dirty="0">
                <a:solidFill>
                  <a:srgbClr val="FF0000"/>
                </a:solidFill>
              </a:rPr>
              <a:t>const int *p; </a:t>
            </a:r>
            <a:r>
              <a:rPr kumimoji="1" lang="en-US" altLang="zh-CN" sz="2800" b="1" dirty="0"/>
              <a:t>p</a:t>
            </a:r>
            <a:r>
              <a:rPr kumimoji="1" lang="zh-CN" altLang="en-US" sz="2800" b="1" dirty="0"/>
              <a:t>是一个指针，</a:t>
            </a:r>
            <a:r>
              <a:rPr kumimoji="1" lang="en-US" altLang="zh-CN" sz="2800" b="1" dirty="0"/>
              <a:t>p</a:t>
            </a:r>
            <a:r>
              <a:rPr kumimoji="1" lang="zh-CN" altLang="en-US" sz="2800" b="1" dirty="0"/>
              <a:t>指向的数据不能通过</a:t>
            </a:r>
            <a:r>
              <a:rPr kumimoji="1" lang="en-US" altLang="zh-CN" sz="2800" b="1" dirty="0"/>
              <a:t>*p</a:t>
            </a:r>
            <a:r>
              <a:rPr kumimoji="1" lang="zh-CN" altLang="en-US" sz="2800" b="1" dirty="0"/>
              <a:t>重新赋值。</a:t>
            </a:r>
            <a:endParaRPr kumimoji="1" lang="en-US" altLang="zh-CN" sz="2800" b="1" dirty="0"/>
          </a:p>
          <a:p>
            <a:pPr algn="just">
              <a:lnSpc>
                <a:spcPct val="130000"/>
              </a:lnSpc>
              <a:spcBef>
                <a:spcPct val="20000"/>
              </a:spcBef>
            </a:pPr>
            <a:r>
              <a:rPr kumimoji="1" lang="zh-CN" altLang="en-US" sz="2800" b="1" dirty="0"/>
              <a:t>（</a:t>
            </a:r>
            <a:r>
              <a:rPr kumimoji="1" lang="en-US" altLang="zh-CN" sz="2800" b="1" dirty="0"/>
              <a:t>2</a:t>
            </a:r>
            <a:r>
              <a:rPr kumimoji="1" lang="zh-CN" altLang="en-US" sz="2800" b="1" dirty="0"/>
              <a:t>）</a:t>
            </a:r>
            <a:r>
              <a:rPr kumimoji="1" lang="en-US" altLang="zh-CN" sz="2800" b="1" dirty="0">
                <a:solidFill>
                  <a:srgbClr val="FF0000"/>
                </a:solidFill>
              </a:rPr>
              <a:t>int const *p;  </a:t>
            </a:r>
            <a:r>
              <a:rPr kumimoji="1" lang="zh-CN" altLang="en-US" sz="2800" b="1" dirty="0"/>
              <a:t>与（</a:t>
            </a:r>
            <a:r>
              <a:rPr kumimoji="1" lang="en-US" altLang="zh-CN" sz="2800" b="1" dirty="0"/>
              <a:t>1</a:t>
            </a:r>
            <a:r>
              <a:rPr kumimoji="1" lang="zh-CN" altLang="en-US" sz="2800" b="1" dirty="0"/>
              <a:t>）相同 </a:t>
            </a:r>
            <a:r>
              <a:rPr kumimoji="1" lang="en-US" altLang="zh-CN" sz="2800" b="1" dirty="0"/>
              <a:t>const int </a:t>
            </a:r>
            <a:r>
              <a:rPr kumimoji="1" lang="zh-CN" altLang="en-US" sz="2800" b="1" dirty="0"/>
              <a:t>和 </a:t>
            </a:r>
            <a:r>
              <a:rPr kumimoji="1" lang="en-US" altLang="zh-CN" sz="2800" b="1" dirty="0"/>
              <a:t>int const </a:t>
            </a:r>
            <a:r>
              <a:rPr kumimoji="1" lang="zh-CN" altLang="en-US" sz="2800" b="1" dirty="0"/>
              <a:t>是一样的意思。</a:t>
            </a:r>
          </a:p>
          <a:p>
            <a:pPr algn="just">
              <a:lnSpc>
                <a:spcPct val="130000"/>
              </a:lnSpc>
              <a:spcBef>
                <a:spcPct val="20000"/>
              </a:spcBef>
            </a:pPr>
            <a:r>
              <a:rPr kumimoji="1" lang="zh-CN" altLang="en-US" sz="2800" b="1" dirty="0"/>
              <a:t>（</a:t>
            </a:r>
            <a:r>
              <a:rPr kumimoji="1" lang="en-US" altLang="zh-CN" sz="2800" b="1" dirty="0"/>
              <a:t>3</a:t>
            </a:r>
            <a:r>
              <a:rPr kumimoji="1" lang="zh-CN" altLang="en-US" sz="2800" b="1" dirty="0"/>
              <a:t>）</a:t>
            </a:r>
            <a:r>
              <a:rPr kumimoji="1" lang="en-US" altLang="zh-CN" sz="2800" b="1" dirty="0">
                <a:solidFill>
                  <a:srgbClr val="FF0000"/>
                </a:solidFill>
              </a:rPr>
              <a:t>int * const p; </a:t>
            </a:r>
            <a:r>
              <a:rPr kumimoji="1" lang="en-US" altLang="zh-CN" sz="2800" b="1" dirty="0"/>
              <a:t>    p</a:t>
            </a:r>
            <a:r>
              <a:rPr kumimoji="1" lang="zh-CN" altLang="en-US" sz="2800" b="1" dirty="0"/>
              <a:t>是一个指向</a:t>
            </a:r>
            <a:r>
              <a:rPr kumimoji="1" lang="en-US" altLang="zh-CN" sz="2800" b="1" dirty="0"/>
              <a:t>int</a:t>
            </a:r>
            <a:r>
              <a:rPr kumimoji="1" lang="zh-CN" altLang="en-US" sz="2800" b="1" dirty="0"/>
              <a:t>数据的</a:t>
            </a:r>
            <a:r>
              <a:rPr kumimoji="1" lang="en-US" altLang="zh-CN" sz="2800" b="1" dirty="0"/>
              <a:t>const</a:t>
            </a:r>
            <a:r>
              <a:rPr kumimoji="1" lang="zh-CN" altLang="en-US" sz="2800" b="1" dirty="0"/>
              <a:t>指针</a:t>
            </a:r>
            <a:r>
              <a:rPr kumimoji="1" lang="en-US" altLang="zh-CN" sz="2800" b="1" dirty="0"/>
              <a:t>,</a:t>
            </a:r>
            <a:r>
              <a:rPr kumimoji="1" lang="zh-CN" altLang="en-US" sz="2800" b="1" dirty="0"/>
              <a:t>指针本身不能变。</a:t>
            </a:r>
          </a:p>
          <a:p>
            <a:pPr algn="just">
              <a:lnSpc>
                <a:spcPct val="130000"/>
              </a:lnSpc>
              <a:spcBef>
                <a:spcPct val="20000"/>
              </a:spcBef>
            </a:pPr>
            <a:r>
              <a:rPr kumimoji="1" lang="zh-CN" altLang="en-US" sz="2800" b="1" dirty="0"/>
              <a:t>（</a:t>
            </a:r>
            <a:r>
              <a:rPr kumimoji="1" lang="en-US" altLang="zh-CN" sz="2800" b="1" dirty="0"/>
              <a:t>4</a:t>
            </a:r>
            <a:r>
              <a:rPr kumimoji="1" lang="zh-CN" altLang="en-US" sz="2800" b="1" dirty="0"/>
              <a:t>）</a:t>
            </a:r>
            <a:r>
              <a:rPr kumimoji="1" lang="en-US" altLang="zh-CN" sz="2800" b="1" dirty="0">
                <a:solidFill>
                  <a:srgbClr val="FF0000"/>
                </a:solidFill>
              </a:rPr>
              <a:t>const int * const p;   </a:t>
            </a:r>
            <a:r>
              <a:rPr kumimoji="1" lang="en-US" altLang="zh-CN" sz="2800" b="1" dirty="0"/>
              <a:t>p</a:t>
            </a:r>
            <a:r>
              <a:rPr kumimoji="1" lang="zh-CN" altLang="en-US" sz="2800" b="1" dirty="0"/>
              <a:t>是一个</a:t>
            </a:r>
            <a:r>
              <a:rPr kumimoji="1" lang="en-US" altLang="zh-CN" sz="2800" b="1" dirty="0"/>
              <a:t>const</a:t>
            </a:r>
            <a:r>
              <a:rPr kumimoji="1" lang="zh-CN" altLang="en-US" sz="2800" b="1" dirty="0"/>
              <a:t>指针，且</a:t>
            </a:r>
            <a:r>
              <a:rPr kumimoji="1" lang="en-US" altLang="zh-CN" sz="2800" b="1" dirty="0"/>
              <a:t>p</a:t>
            </a:r>
            <a:r>
              <a:rPr kumimoji="1" lang="zh-CN" altLang="en-US" sz="2800" b="1" dirty="0"/>
              <a:t>指向的数据不能通过</a:t>
            </a:r>
            <a:r>
              <a:rPr kumimoji="1" lang="en-US" altLang="zh-CN" sz="2800" b="1" dirty="0"/>
              <a:t>*p</a:t>
            </a:r>
            <a:r>
              <a:rPr kumimoji="1" lang="zh-CN" altLang="en-US" sz="2800" b="1" dirty="0"/>
              <a:t>重新赋值。 </a:t>
            </a:r>
          </a:p>
          <a:p>
            <a:pPr algn="just">
              <a:lnSpc>
                <a:spcPct val="130000"/>
              </a:lnSpc>
              <a:spcBef>
                <a:spcPct val="20000"/>
              </a:spcBef>
            </a:pPr>
            <a:r>
              <a:rPr kumimoji="1" lang="zh-CN" altLang="en-US" sz="2800" b="1" dirty="0"/>
              <a:t>（</a:t>
            </a:r>
            <a:r>
              <a:rPr kumimoji="1" lang="en-US" altLang="zh-CN" sz="2800" b="1" dirty="0"/>
              <a:t>5</a:t>
            </a:r>
            <a:r>
              <a:rPr kumimoji="1" lang="zh-CN" altLang="en-US" sz="2800" b="1" dirty="0"/>
              <a:t>）</a:t>
            </a:r>
            <a:r>
              <a:rPr kumimoji="1" lang="en-US" altLang="zh-CN" sz="2800" b="1" dirty="0"/>
              <a:t> </a:t>
            </a:r>
            <a:r>
              <a:rPr kumimoji="1" lang="en-US" altLang="zh-CN" sz="2800" b="1" dirty="0">
                <a:solidFill>
                  <a:srgbClr val="FF0000"/>
                </a:solidFill>
              </a:rPr>
              <a:t>int const * const p;  </a:t>
            </a:r>
            <a:r>
              <a:rPr kumimoji="1" lang="en-US" altLang="zh-CN" sz="2800" b="1" dirty="0"/>
              <a:t>  </a:t>
            </a:r>
            <a:r>
              <a:rPr kumimoji="1" lang="zh-CN" altLang="en-US" sz="2800" b="1" dirty="0"/>
              <a:t>同（</a:t>
            </a:r>
            <a:r>
              <a:rPr kumimoji="1" lang="en-US" altLang="zh-CN" sz="2800" b="1" dirty="0"/>
              <a:t>4</a:t>
            </a:r>
            <a:r>
              <a:rPr kumimoji="1" lang="zh-CN" altLang="en-US" sz="2800" b="1" dirty="0"/>
              <a:t>）</a:t>
            </a:r>
          </a:p>
        </p:txBody>
      </p:sp>
    </p:spTree>
    <p:extLst>
      <p:ext uri="{BB962C8B-B14F-4D97-AF65-F5344CB8AC3E}">
        <p14:creationId xmlns:p14="http://schemas.microsoft.com/office/powerpoint/2010/main" val="2941953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additive="base">
                                        <p:cTn id="7" dur="500" fill="hold"/>
                                        <p:tgtEl>
                                          <p:spTgt spid="401412"/>
                                        </p:tgtEl>
                                        <p:attrNameLst>
                                          <p:attrName>ppt_x</p:attrName>
                                        </p:attrNameLst>
                                      </p:cBhvr>
                                      <p:tavLst>
                                        <p:tav tm="0">
                                          <p:val>
                                            <p:strVal val="0-#ppt_w/2"/>
                                          </p:val>
                                        </p:tav>
                                        <p:tav tm="100000">
                                          <p:val>
                                            <p:strVal val="#ppt_x"/>
                                          </p:val>
                                        </p:tav>
                                      </p:tavLst>
                                    </p:anim>
                                    <p:anim calcmode="lin" valueType="num">
                                      <p:cBhvr additive="base">
                                        <p:cTn id="8" dur="500" fill="hold"/>
                                        <p:tgtEl>
                                          <p:spTgt spid="401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Text Box 4">
            <a:extLst>
              <a:ext uri="{FF2B5EF4-FFF2-40B4-BE49-F238E27FC236}">
                <a16:creationId xmlns:a16="http://schemas.microsoft.com/office/drawing/2014/main" id="{29A2EC24-6EEB-4BA6-BE92-CE716F13E565}"/>
              </a:ext>
            </a:extLst>
          </p:cNvPr>
          <p:cNvSpPr txBox="1">
            <a:spLocks noChangeArrowheads="1"/>
          </p:cNvSpPr>
          <p:nvPr/>
        </p:nvSpPr>
        <p:spPr bwMode="auto">
          <a:xfrm>
            <a:off x="1104450" y="424027"/>
            <a:ext cx="9656805"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20000"/>
              </a:spcBef>
            </a:pPr>
            <a:r>
              <a:rPr kumimoji="1" lang="en-US" altLang="zh-CN" sz="2600" b="1" dirty="0"/>
              <a:t>const double pi = 3.14; </a:t>
            </a:r>
            <a:r>
              <a:rPr kumimoji="1" lang="en-US" altLang="zh-CN" sz="2600" b="1" dirty="0">
                <a:solidFill>
                  <a:schemeClr val="accent1"/>
                </a:solidFill>
              </a:rPr>
              <a:t>// pi</a:t>
            </a:r>
            <a:r>
              <a:rPr kumimoji="1" lang="zh-CN" altLang="en-US" sz="2600" b="1" dirty="0">
                <a:solidFill>
                  <a:schemeClr val="accent1"/>
                </a:solidFill>
              </a:rPr>
              <a:t>是一个常量，不能改变它的值</a:t>
            </a:r>
            <a:endParaRPr kumimoji="1" lang="en-US" altLang="zh-CN" sz="2600" b="1" dirty="0">
              <a:solidFill>
                <a:schemeClr val="accent1"/>
              </a:solidFill>
            </a:endParaRPr>
          </a:p>
          <a:p>
            <a:pPr algn="just">
              <a:lnSpc>
                <a:spcPct val="90000"/>
              </a:lnSpc>
              <a:spcBef>
                <a:spcPct val="20000"/>
              </a:spcBef>
            </a:pPr>
            <a:r>
              <a:rPr kumimoji="1" lang="en-US" altLang="zh-CN" sz="2600" b="1" dirty="0"/>
              <a:t>pi=3.1415926;  //</a:t>
            </a:r>
            <a:r>
              <a:rPr kumimoji="1" lang="zh-CN" altLang="en-US" sz="2600" b="1" dirty="0">
                <a:solidFill>
                  <a:schemeClr val="accent1"/>
                </a:solidFill>
              </a:rPr>
              <a:t>错误，常量不可重新赋值</a:t>
            </a:r>
          </a:p>
          <a:p>
            <a:pPr algn="just">
              <a:lnSpc>
                <a:spcPct val="90000"/>
              </a:lnSpc>
              <a:spcBef>
                <a:spcPct val="20000"/>
              </a:spcBef>
            </a:pPr>
            <a:r>
              <a:rPr kumimoji="1" lang="en-US" altLang="zh-CN" sz="2600" b="1" dirty="0"/>
              <a:t>const double *cptr1 = &amp;pi; </a:t>
            </a:r>
            <a:r>
              <a:rPr kumimoji="1" lang="en-US" altLang="zh-CN" sz="2600" b="1" dirty="0">
                <a:solidFill>
                  <a:schemeClr val="accent1"/>
                </a:solidFill>
              </a:rPr>
              <a:t>//cptr1</a:t>
            </a:r>
            <a:r>
              <a:rPr kumimoji="1" lang="zh-CN" altLang="en-US" sz="2600" b="1" dirty="0">
                <a:solidFill>
                  <a:schemeClr val="accent1"/>
                </a:solidFill>
              </a:rPr>
              <a:t>指向</a:t>
            </a:r>
            <a:r>
              <a:rPr kumimoji="1" lang="en-US" altLang="zh-CN" sz="2600" b="1" dirty="0">
                <a:solidFill>
                  <a:schemeClr val="accent1"/>
                </a:solidFill>
              </a:rPr>
              <a:t>pi,</a:t>
            </a:r>
            <a:r>
              <a:rPr kumimoji="1" lang="zh-CN" altLang="en-US" sz="2600" b="1" dirty="0">
                <a:solidFill>
                  <a:schemeClr val="accent1"/>
                </a:solidFill>
              </a:rPr>
              <a:t>注意这里的</a:t>
            </a:r>
            <a:r>
              <a:rPr kumimoji="1" lang="en-US" altLang="zh-CN" sz="2600" b="1" dirty="0">
                <a:solidFill>
                  <a:schemeClr val="accent1"/>
                </a:solidFill>
              </a:rPr>
              <a:t>const</a:t>
            </a:r>
            <a:r>
              <a:rPr kumimoji="1" lang="zh-CN" altLang="en-US" sz="2600" b="1" dirty="0">
                <a:solidFill>
                  <a:schemeClr val="accent1"/>
                </a:solidFill>
              </a:rPr>
              <a:t>不能丢，因为普通指针不能指向常量对象，</a:t>
            </a:r>
            <a:r>
              <a:rPr kumimoji="1" lang="en-US" altLang="zh-CN" sz="2600" b="1" dirty="0">
                <a:solidFill>
                  <a:schemeClr val="accent1"/>
                </a:solidFill>
              </a:rPr>
              <a:t>const</a:t>
            </a:r>
            <a:r>
              <a:rPr kumimoji="1" lang="zh-CN" altLang="en-US" sz="2600" b="1" dirty="0">
                <a:solidFill>
                  <a:schemeClr val="accent1"/>
                </a:solidFill>
              </a:rPr>
              <a:t>修饰 </a:t>
            </a:r>
            <a:r>
              <a:rPr kumimoji="1" lang="en-US" altLang="zh-CN" sz="2600" b="1" dirty="0">
                <a:solidFill>
                  <a:schemeClr val="accent1"/>
                </a:solidFill>
              </a:rPr>
              <a:t>*cptr1</a:t>
            </a:r>
            <a:r>
              <a:rPr kumimoji="1" lang="zh-CN" altLang="en-US" sz="2600" b="1" dirty="0">
                <a:solidFill>
                  <a:schemeClr val="accent1"/>
                </a:solidFill>
              </a:rPr>
              <a:t>，不能通过指针运算符*来改变指针所指对象的值。</a:t>
            </a:r>
            <a:endParaRPr kumimoji="1" lang="en-US" altLang="zh-CN" sz="2600" b="1" dirty="0">
              <a:solidFill>
                <a:schemeClr val="accent1"/>
              </a:solidFill>
            </a:endParaRPr>
          </a:p>
          <a:p>
            <a:pPr algn="just">
              <a:lnSpc>
                <a:spcPct val="90000"/>
              </a:lnSpc>
              <a:spcBef>
                <a:spcPct val="20000"/>
              </a:spcBef>
            </a:pPr>
            <a:r>
              <a:rPr kumimoji="1" lang="en-US" altLang="zh-CN" sz="2600" b="1" dirty="0" err="1"/>
              <a:t>cout</a:t>
            </a:r>
            <a:r>
              <a:rPr kumimoji="1" lang="en-US" altLang="zh-CN" sz="2600" b="1" dirty="0"/>
              <a:t> &lt;&lt; *cptr1 &lt;&lt; </a:t>
            </a:r>
            <a:r>
              <a:rPr kumimoji="1" lang="en-US" altLang="zh-CN" sz="2600" b="1" dirty="0" err="1"/>
              <a:t>endl</a:t>
            </a:r>
            <a:r>
              <a:rPr kumimoji="1" lang="en-US" altLang="zh-CN" sz="2600" b="1" dirty="0"/>
              <a:t>;  </a:t>
            </a:r>
            <a:r>
              <a:rPr kumimoji="1" lang="en-US" altLang="zh-CN" sz="2600" b="1" dirty="0">
                <a:solidFill>
                  <a:schemeClr val="accent1"/>
                </a:solidFill>
              </a:rPr>
              <a:t>//</a:t>
            </a:r>
            <a:r>
              <a:rPr kumimoji="1" lang="zh-CN" altLang="en-US" sz="2600" b="1" dirty="0">
                <a:solidFill>
                  <a:schemeClr val="accent1"/>
                </a:solidFill>
              </a:rPr>
              <a:t>输出</a:t>
            </a:r>
            <a:r>
              <a:rPr kumimoji="1" lang="en-US" altLang="zh-CN" sz="2600" b="1" dirty="0">
                <a:solidFill>
                  <a:schemeClr val="accent1"/>
                </a:solidFill>
              </a:rPr>
              <a:t>cptr1</a:t>
            </a:r>
            <a:r>
              <a:rPr kumimoji="1" lang="zh-CN" altLang="en-US" sz="2600" b="1" dirty="0">
                <a:solidFill>
                  <a:schemeClr val="accent1"/>
                </a:solidFill>
              </a:rPr>
              <a:t>指向常量的值</a:t>
            </a:r>
          </a:p>
          <a:p>
            <a:pPr algn="just">
              <a:lnSpc>
                <a:spcPct val="90000"/>
              </a:lnSpc>
              <a:spcBef>
                <a:spcPct val="20000"/>
              </a:spcBef>
            </a:pPr>
            <a:r>
              <a:rPr kumimoji="1" lang="en-US" altLang="zh-CN" sz="2600" b="1" dirty="0"/>
              <a:t>double pi2 = 6.28;  //pi2</a:t>
            </a:r>
            <a:r>
              <a:rPr kumimoji="1" lang="zh-CN" altLang="en-US" sz="2600" b="1" dirty="0"/>
              <a:t>是一个变量</a:t>
            </a:r>
            <a:endParaRPr kumimoji="1" lang="en-US" altLang="zh-CN" sz="2600" b="1" dirty="0"/>
          </a:p>
          <a:p>
            <a:pPr algn="just">
              <a:lnSpc>
                <a:spcPct val="90000"/>
              </a:lnSpc>
              <a:spcBef>
                <a:spcPct val="20000"/>
              </a:spcBef>
            </a:pPr>
            <a:r>
              <a:rPr kumimoji="1" lang="en-US" altLang="zh-CN" sz="2600" b="1" dirty="0"/>
              <a:t>cptr1 = &amp;pi2; </a:t>
            </a:r>
            <a:r>
              <a:rPr kumimoji="1" lang="en-US" altLang="zh-CN" sz="2600" b="1" dirty="0">
                <a:solidFill>
                  <a:schemeClr val="accent1"/>
                </a:solidFill>
              </a:rPr>
              <a:t>//</a:t>
            </a:r>
            <a:r>
              <a:rPr kumimoji="1" lang="zh-CN" altLang="en-US" sz="2600" b="1" dirty="0">
                <a:solidFill>
                  <a:schemeClr val="accent1"/>
                </a:solidFill>
              </a:rPr>
              <a:t>正确， </a:t>
            </a:r>
            <a:r>
              <a:rPr kumimoji="1" lang="en-US" altLang="zh-CN" sz="2600" b="1" dirty="0">
                <a:solidFill>
                  <a:srgbClr val="8EAED5"/>
                </a:solidFill>
              </a:rPr>
              <a:t>cptr1</a:t>
            </a:r>
            <a:r>
              <a:rPr kumimoji="1" lang="zh-CN" altLang="en-US" sz="2600" b="1" dirty="0">
                <a:solidFill>
                  <a:srgbClr val="8EAED5"/>
                </a:solidFill>
              </a:rPr>
              <a:t>存储的地址可变， </a:t>
            </a:r>
            <a:r>
              <a:rPr kumimoji="1" lang="zh-CN" altLang="en-US" sz="2600" b="1" dirty="0">
                <a:solidFill>
                  <a:schemeClr val="accent1"/>
                </a:solidFill>
              </a:rPr>
              <a:t>*</a:t>
            </a:r>
            <a:r>
              <a:rPr kumimoji="1" lang="en-US" altLang="zh-CN" sz="2600" b="1" dirty="0">
                <a:solidFill>
                  <a:schemeClr val="accent1"/>
                </a:solidFill>
              </a:rPr>
              <a:t>cptr1</a:t>
            </a:r>
            <a:r>
              <a:rPr kumimoji="1" lang="zh-CN" altLang="en-US" sz="2600" b="1" dirty="0">
                <a:solidFill>
                  <a:schemeClr val="accent1"/>
                </a:solidFill>
              </a:rPr>
              <a:t>为</a:t>
            </a:r>
            <a:r>
              <a:rPr kumimoji="1" lang="en-US" altLang="zh-CN" sz="2600" b="1" dirty="0">
                <a:solidFill>
                  <a:schemeClr val="accent1"/>
                </a:solidFill>
              </a:rPr>
              <a:t>6.28 </a:t>
            </a:r>
          </a:p>
          <a:p>
            <a:pPr algn="just">
              <a:lnSpc>
                <a:spcPct val="90000"/>
              </a:lnSpc>
              <a:spcBef>
                <a:spcPct val="20000"/>
              </a:spcBef>
            </a:pPr>
            <a:r>
              <a:rPr kumimoji="1" lang="en-US" altLang="zh-CN" sz="2600" b="1" dirty="0" err="1"/>
              <a:t>cout</a:t>
            </a:r>
            <a:r>
              <a:rPr kumimoji="1" lang="en-US" altLang="zh-CN" sz="2600" b="1" dirty="0"/>
              <a:t> &lt;&lt; *cptr1 &lt;&lt; </a:t>
            </a:r>
            <a:r>
              <a:rPr kumimoji="1" lang="en-US" altLang="zh-CN" sz="2600" b="1" dirty="0" err="1"/>
              <a:t>endl</a:t>
            </a:r>
            <a:r>
              <a:rPr kumimoji="1" lang="zh-CN" altLang="en-US" sz="2600" b="1" dirty="0"/>
              <a:t>； </a:t>
            </a:r>
            <a:r>
              <a:rPr kumimoji="1" lang="en-US" altLang="zh-CN" sz="2600" b="1" dirty="0">
                <a:solidFill>
                  <a:schemeClr val="accent1"/>
                </a:solidFill>
              </a:rPr>
              <a:t>//cptr1</a:t>
            </a:r>
            <a:r>
              <a:rPr kumimoji="1" lang="zh-CN" altLang="en-US" sz="2600" b="1" dirty="0">
                <a:solidFill>
                  <a:schemeClr val="accent1"/>
                </a:solidFill>
              </a:rPr>
              <a:t>指向的常量变了</a:t>
            </a:r>
            <a:endParaRPr kumimoji="1" lang="en-US" altLang="zh-CN" sz="2600" b="1" dirty="0">
              <a:solidFill>
                <a:schemeClr val="accent1"/>
              </a:solidFill>
            </a:endParaRPr>
          </a:p>
          <a:p>
            <a:pPr algn="just">
              <a:lnSpc>
                <a:spcPct val="90000"/>
              </a:lnSpc>
              <a:spcBef>
                <a:spcPct val="20000"/>
              </a:spcBef>
            </a:pPr>
            <a:r>
              <a:rPr kumimoji="1" lang="en-US" altLang="zh-CN" sz="2600" b="1" dirty="0"/>
              <a:t>*cptr1=6.283</a:t>
            </a:r>
            <a:r>
              <a:rPr kumimoji="1" lang="zh-CN" altLang="en-US" sz="2600" b="1" dirty="0"/>
              <a:t>；</a:t>
            </a:r>
            <a:r>
              <a:rPr kumimoji="1" lang="en-US" altLang="zh-CN" sz="2600" b="1" dirty="0"/>
              <a:t>//</a:t>
            </a:r>
            <a:r>
              <a:rPr kumimoji="1" lang="zh-CN" altLang="en-US" sz="2600" b="1" dirty="0">
                <a:solidFill>
                  <a:schemeClr val="accent1"/>
                </a:solidFill>
              </a:rPr>
              <a:t>错误</a:t>
            </a:r>
            <a:r>
              <a:rPr kumimoji="1" lang="en-US" altLang="zh-CN" sz="2600" b="1" dirty="0">
                <a:solidFill>
                  <a:schemeClr val="accent1"/>
                </a:solidFill>
              </a:rPr>
              <a:t>,</a:t>
            </a:r>
            <a:r>
              <a:rPr kumimoji="1" lang="zh-CN" altLang="en-US" sz="2600" b="1" dirty="0">
                <a:solidFill>
                  <a:schemeClr val="accent1"/>
                </a:solidFill>
              </a:rPr>
              <a:t> 不能通过指针运算符*来改变指针所指变量的值。</a:t>
            </a:r>
            <a:endParaRPr kumimoji="1" lang="en-US" altLang="zh-CN" sz="2600" b="1" dirty="0"/>
          </a:p>
          <a:p>
            <a:pPr algn="just">
              <a:lnSpc>
                <a:spcPct val="90000"/>
              </a:lnSpc>
              <a:spcBef>
                <a:spcPct val="20000"/>
              </a:spcBef>
            </a:pPr>
            <a:r>
              <a:rPr kumimoji="1" lang="en-US" altLang="zh-CN" sz="2600" b="1" dirty="0"/>
              <a:t>double * const cptr2 = &amp;pi2; </a:t>
            </a:r>
            <a:r>
              <a:rPr kumimoji="1" lang="en-US" altLang="zh-CN" sz="2600" b="1" dirty="0">
                <a:solidFill>
                  <a:schemeClr val="accent1"/>
                </a:solidFill>
              </a:rPr>
              <a:t>cptr2</a:t>
            </a:r>
            <a:r>
              <a:rPr kumimoji="1" lang="zh-CN" altLang="en-US" sz="2600" b="1" dirty="0">
                <a:solidFill>
                  <a:schemeClr val="accent1"/>
                </a:solidFill>
              </a:rPr>
              <a:t>指向</a:t>
            </a:r>
            <a:r>
              <a:rPr kumimoji="1" lang="en-US" altLang="zh-CN" sz="2600" b="1" dirty="0">
                <a:solidFill>
                  <a:schemeClr val="accent1"/>
                </a:solidFill>
              </a:rPr>
              <a:t>pi2,</a:t>
            </a:r>
            <a:r>
              <a:rPr kumimoji="1" lang="zh-CN" altLang="en-US" sz="2600" b="1" dirty="0">
                <a:solidFill>
                  <a:schemeClr val="accent1"/>
                </a:solidFill>
              </a:rPr>
              <a:t> </a:t>
            </a:r>
            <a:r>
              <a:rPr kumimoji="1" lang="en-US" altLang="zh-CN" sz="2600" b="1" dirty="0">
                <a:solidFill>
                  <a:schemeClr val="accent1"/>
                </a:solidFill>
              </a:rPr>
              <a:t>const</a:t>
            </a:r>
            <a:r>
              <a:rPr kumimoji="1" lang="zh-CN" altLang="en-US" sz="2600" b="1" dirty="0">
                <a:solidFill>
                  <a:schemeClr val="accent1"/>
                </a:solidFill>
              </a:rPr>
              <a:t>修饰 </a:t>
            </a:r>
            <a:r>
              <a:rPr kumimoji="1" lang="en-US" altLang="zh-CN" sz="2600" b="1" dirty="0">
                <a:solidFill>
                  <a:schemeClr val="accent1"/>
                </a:solidFill>
              </a:rPr>
              <a:t>cptr2</a:t>
            </a:r>
            <a:r>
              <a:rPr kumimoji="1" lang="zh-CN" altLang="en-US" sz="2600" b="1" dirty="0">
                <a:solidFill>
                  <a:schemeClr val="accent1"/>
                </a:solidFill>
              </a:rPr>
              <a:t>，不能</a:t>
            </a:r>
            <a:r>
              <a:rPr kumimoji="1" lang="en-US" altLang="zh-CN" sz="2600" b="1" dirty="0">
                <a:solidFill>
                  <a:schemeClr val="accent1"/>
                </a:solidFill>
              </a:rPr>
              <a:t>cptr2</a:t>
            </a:r>
            <a:r>
              <a:rPr kumimoji="1" lang="zh-CN" altLang="en-US" sz="2600" b="1" dirty="0">
                <a:solidFill>
                  <a:schemeClr val="accent1"/>
                </a:solidFill>
              </a:rPr>
              <a:t>所指的对象。</a:t>
            </a:r>
            <a:endParaRPr kumimoji="1" lang="en-US" altLang="zh-CN" sz="2600" b="1" dirty="0"/>
          </a:p>
          <a:p>
            <a:pPr algn="just">
              <a:lnSpc>
                <a:spcPct val="90000"/>
              </a:lnSpc>
              <a:spcBef>
                <a:spcPct val="20000"/>
              </a:spcBef>
            </a:pPr>
            <a:r>
              <a:rPr kumimoji="1" lang="en-US" altLang="zh-CN" sz="2600" b="1" dirty="0"/>
              <a:t>cptr2=&amp;pi; //</a:t>
            </a:r>
            <a:r>
              <a:rPr kumimoji="1" lang="zh-CN" altLang="en-US" sz="2600" b="1" dirty="0">
                <a:solidFill>
                  <a:schemeClr val="accent1"/>
                </a:solidFill>
              </a:rPr>
              <a:t>错误</a:t>
            </a:r>
            <a:r>
              <a:rPr kumimoji="1" lang="en-US" altLang="zh-CN" sz="2600" b="1" dirty="0">
                <a:solidFill>
                  <a:schemeClr val="accent1"/>
                </a:solidFill>
              </a:rPr>
              <a:t>,</a:t>
            </a:r>
            <a:r>
              <a:rPr kumimoji="1" lang="zh-CN" altLang="en-US" sz="2600" b="1" dirty="0">
                <a:solidFill>
                  <a:schemeClr val="accent1"/>
                </a:solidFill>
              </a:rPr>
              <a:t> 不能改变指针所指的变量。</a:t>
            </a:r>
            <a:endParaRPr kumimoji="1" lang="en-US" altLang="zh-CN" sz="2600" b="1" dirty="0"/>
          </a:p>
          <a:p>
            <a:pPr algn="just">
              <a:lnSpc>
                <a:spcPct val="90000"/>
              </a:lnSpc>
              <a:spcBef>
                <a:spcPct val="20000"/>
              </a:spcBef>
            </a:pPr>
            <a:endParaRPr kumimoji="1" lang="zh-CN" altLang="en-US" sz="2600" b="1" dirty="0"/>
          </a:p>
        </p:txBody>
      </p:sp>
    </p:spTree>
    <p:extLst>
      <p:ext uri="{BB962C8B-B14F-4D97-AF65-F5344CB8AC3E}">
        <p14:creationId xmlns:p14="http://schemas.microsoft.com/office/powerpoint/2010/main" val="781160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 calcmode="lin" valueType="num">
                                      <p:cBhvr additive="base">
                                        <p:cTn id="7" dur="500" fill="hold"/>
                                        <p:tgtEl>
                                          <p:spTgt spid="404484"/>
                                        </p:tgtEl>
                                        <p:attrNameLst>
                                          <p:attrName>ppt_x</p:attrName>
                                        </p:attrNameLst>
                                      </p:cBhvr>
                                      <p:tavLst>
                                        <p:tav tm="0">
                                          <p:val>
                                            <p:strVal val="0-#ppt_w/2"/>
                                          </p:val>
                                        </p:tav>
                                        <p:tav tm="100000">
                                          <p:val>
                                            <p:strVal val="#ppt_x"/>
                                          </p:val>
                                        </p:tav>
                                      </p:tavLst>
                                    </p:anim>
                                    <p:anim calcmode="lin" valueType="num">
                                      <p:cBhvr additive="base">
                                        <p:cTn id="8" dur="500" fill="hold"/>
                                        <p:tgtEl>
                                          <p:spTgt spid="404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04484">
                                            <p:txEl>
                                              <p:pRg st="0" end="0"/>
                                            </p:txEl>
                                          </p:spTgt>
                                        </p:tgtEl>
                                        <p:attrNameLst>
                                          <p:attrName>style.visibility</p:attrName>
                                        </p:attrNameLst>
                                      </p:cBhvr>
                                      <p:to>
                                        <p:strVal val="visible"/>
                                      </p:to>
                                    </p:set>
                                    <p:anim calcmode="lin" valueType="num">
                                      <p:cBhvr>
                                        <p:cTn id="13" dur="1000" fill="hold"/>
                                        <p:tgtEl>
                                          <p:spTgt spid="40448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40448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40448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40448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04484">
                                            <p:txEl>
                                              <p:pRg st="1" end="1"/>
                                            </p:txEl>
                                          </p:spTgt>
                                        </p:tgtEl>
                                        <p:attrNameLst>
                                          <p:attrName>style.visibility</p:attrName>
                                        </p:attrNameLst>
                                      </p:cBhvr>
                                      <p:to>
                                        <p:strVal val="visible"/>
                                      </p:to>
                                    </p:set>
                                    <p:anim calcmode="lin" valueType="num">
                                      <p:cBhvr>
                                        <p:cTn id="21" dur="1000" fill="hold"/>
                                        <p:tgtEl>
                                          <p:spTgt spid="404484">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404484">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404484">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40448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404484">
                                            <p:txEl>
                                              <p:pRg st="2" end="2"/>
                                            </p:txEl>
                                          </p:spTgt>
                                        </p:tgtEl>
                                        <p:attrNameLst>
                                          <p:attrName>style.visibility</p:attrName>
                                        </p:attrNameLst>
                                      </p:cBhvr>
                                      <p:to>
                                        <p:strVal val="visible"/>
                                      </p:to>
                                    </p:set>
                                    <p:anim calcmode="lin" valueType="num">
                                      <p:cBhvr>
                                        <p:cTn id="29" dur="1000" fill="hold"/>
                                        <p:tgtEl>
                                          <p:spTgt spid="404484">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404484">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404484">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40448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404484">
                                            <p:txEl>
                                              <p:pRg st="3" end="3"/>
                                            </p:txEl>
                                          </p:spTgt>
                                        </p:tgtEl>
                                        <p:attrNameLst>
                                          <p:attrName>style.visibility</p:attrName>
                                        </p:attrNameLst>
                                      </p:cBhvr>
                                      <p:to>
                                        <p:strVal val="visible"/>
                                      </p:to>
                                    </p:set>
                                    <p:anim calcmode="lin" valueType="num">
                                      <p:cBhvr>
                                        <p:cTn id="37" dur="1000" fill="hold"/>
                                        <p:tgtEl>
                                          <p:spTgt spid="404484">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404484">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404484">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40448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404484">
                                            <p:txEl>
                                              <p:pRg st="4" end="4"/>
                                            </p:txEl>
                                          </p:spTgt>
                                        </p:tgtEl>
                                        <p:attrNameLst>
                                          <p:attrName>style.visibility</p:attrName>
                                        </p:attrNameLst>
                                      </p:cBhvr>
                                      <p:to>
                                        <p:strVal val="visible"/>
                                      </p:to>
                                    </p:set>
                                    <p:anim calcmode="lin" valueType="num">
                                      <p:cBhvr>
                                        <p:cTn id="45" dur="1000" fill="hold"/>
                                        <p:tgtEl>
                                          <p:spTgt spid="404484">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404484">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404484">
                                            <p:txEl>
                                              <p:pRg st="4" end="4"/>
                                            </p:txEl>
                                          </p:spTgt>
                                        </p:tgtEl>
                                        <p:attrNameLst>
                                          <p:attrName>style.rotation</p:attrName>
                                        </p:attrNameLst>
                                      </p:cBhvr>
                                      <p:tavLst>
                                        <p:tav tm="0">
                                          <p:val>
                                            <p:fltVal val="90"/>
                                          </p:val>
                                        </p:tav>
                                        <p:tav tm="100000">
                                          <p:val>
                                            <p:fltVal val="0"/>
                                          </p:val>
                                        </p:tav>
                                      </p:tavLst>
                                    </p:anim>
                                    <p:animEffect transition="in" filter="fade">
                                      <p:cBhvr>
                                        <p:cTn id="48" dur="1000"/>
                                        <p:tgtEl>
                                          <p:spTgt spid="404484">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404484">
                                            <p:txEl>
                                              <p:pRg st="5" end="5"/>
                                            </p:txEl>
                                          </p:spTgt>
                                        </p:tgtEl>
                                        <p:attrNameLst>
                                          <p:attrName>style.visibility</p:attrName>
                                        </p:attrNameLst>
                                      </p:cBhvr>
                                      <p:to>
                                        <p:strVal val="visible"/>
                                      </p:to>
                                    </p:set>
                                    <p:anim calcmode="lin" valueType="num">
                                      <p:cBhvr>
                                        <p:cTn id="53" dur="1000" fill="hold"/>
                                        <p:tgtEl>
                                          <p:spTgt spid="404484">
                                            <p:txEl>
                                              <p:pRg st="5" end="5"/>
                                            </p:txEl>
                                          </p:spTgt>
                                        </p:tgtEl>
                                        <p:attrNameLst>
                                          <p:attrName>ppt_w</p:attrName>
                                        </p:attrNameLst>
                                      </p:cBhvr>
                                      <p:tavLst>
                                        <p:tav tm="0">
                                          <p:val>
                                            <p:fltVal val="0"/>
                                          </p:val>
                                        </p:tav>
                                        <p:tav tm="100000">
                                          <p:val>
                                            <p:strVal val="#ppt_w"/>
                                          </p:val>
                                        </p:tav>
                                      </p:tavLst>
                                    </p:anim>
                                    <p:anim calcmode="lin" valueType="num">
                                      <p:cBhvr>
                                        <p:cTn id="54" dur="1000" fill="hold"/>
                                        <p:tgtEl>
                                          <p:spTgt spid="404484">
                                            <p:txEl>
                                              <p:pRg st="5" end="5"/>
                                            </p:txEl>
                                          </p:spTgt>
                                        </p:tgtEl>
                                        <p:attrNameLst>
                                          <p:attrName>ppt_h</p:attrName>
                                        </p:attrNameLst>
                                      </p:cBhvr>
                                      <p:tavLst>
                                        <p:tav tm="0">
                                          <p:val>
                                            <p:fltVal val="0"/>
                                          </p:val>
                                        </p:tav>
                                        <p:tav tm="100000">
                                          <p:val>
                                            <p:strVal val="#ppt_h"/>
                                          </p:val>
                                        </p:tav>
                                      </p:tavLst>
                                    </p:anim>
                                    <p:anim calcmode="lin" valueType="num">
                                      <p:cBhvr>
                                        <p:cTn id="55" dur="1000" fill="hold"/>
                                        <p:tgtEl>
                                          <p:spTgt spid="404484">
                                            <p:txEl>
                                              <p:pRg st="5" end="5"/>
                                            </p:txEl>
                                          </p:spTgt>
                                        </p:tgtEl>
                                        <p:attrNameLst>
                                          <p:attrName>style.rotation</p:attrName>
                                        </p:attrNameLst>
                                      </p:cBhvr>
                                      <p:tavLst>
                                        <p:tav tm="0">
                                          <p:val>
                                            <p:fltVal val="90"/>
                                          </p:val>
                                        </p:tav>
                                        <p:tav tm="100000">
                                          <p:val>
                                            <p:fltVal val="0"/>
                                          </p:val>
                                        </p:tav>
                                      </p:tavLst>
                                    </p:anim>
                                    <p:animEffect transition="in" filter="fade">
                                      <p:cBhvr>
                                        <p:cTn id="56" dur="1000"/>
                                        <p:tgtEl>
                                          <p:spTgt spid="40448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404484">
                                            <p:txEl>
                                              <p:pRg st="6" end="6"/>
                                            </p:txEl>
                                          </p:spTgt>
                                        </p:tgtEl>
                                        <p:attrNameLst>
                                          <p:attrName>style.visibility</p:attrName>
                                        </p:attrNameLst>
                                      </p:cBhvr>
                                      <p:to>
                                        <p:strVal val="visible"/>
                                      </p:to>
                                    </p:set>
                                    <p:anim calcmode="lin" valueType="num">
                                      <p:cBhvr>
                                        <p:cTn id="61" dur="1000" fill="hold"/>
                                        <p:tgtEl>
                                          <p:spTgt spid="404484">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404484">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404484">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404484">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childTnLst>
                                    <p:set>
                                      <p:cBhvr>
                                        <p:cTn id="68" dur="1" fill="hold">
                                          <p:stCondLst>
                                            <p:cond delay="0"/>
                                          </p:stCondLst>
                                        </p:cTn>
                                        <p:tgtEl>
                                          <p:spTgt spid="404484">
                                            <p:txEl>
                                              <p:pRg st="7" end="7"/>
                                            </p:txEl>
                                          </p:spTgt>
                                        </p:tgtEl>
                                        <p:attrNameLst>
                                          <p:attrName>style.visibility</p:attrName>
                                        </p:attrNameLst>
                                      </p:cBhvr>
                                      <p:to>
                                        <p:strVal val="visible"/>
                                      </p:to>
                                    </p:set>
                                    <p:anim calcmode="lin" valueType="num">
                                      <p:cBhvr>
                                        <p:cTn id="69" dur="1000" fill="hold"/>
                                        <p:tgtEl>
                                          <p:spTgt spid="404484">
                                            <p:txEl>
                                              <p:pRg st="7" end="7"/>
                                            </p:txEl>
                                          </p:spTgt>
                                        </p:tgtEl>
                                        <p:attrNameLst>
                                          <p:attrName>ppt_w</p:attrName>
                                        </p:attrNameLst>
                                      </p:cBhvr>
                                      <p:tavLst>
                                        <p:tav tm="0">
                                          <p:val>
                                            <p:fltVal val="0"/>
                                          </p:val>
                                        </p:tav>
                                        <p:tav tm="100000">
                                          <p:val>
                                            <p:strVal val="#ppt_w"/>
                                          </p:val>
                                        </p:tav>
                                      </p:tavLst>
                                    </p:anim>
                                    <p:anim calcmode="lin" valueType="num">
                                      <p:cBhvr>
                                        <p:cTn id="70" dur="1000" fill="hold"/>
                                        <p:tgtEl>
                                          <p:spTgt spid="404484">
                                            <p:txEl>
                                              <p:pRg st="7" end="7"/>
                                            </p:txEl>
                                          </p:spTgt>
                                        </p:tgtEl>
                                        <p:attrNameLst>
                                          <p:attrName>ppt_h</p:attrName>
                                        </p:attrNameLst>
                                      </p:cBhvr>
                                      <p:tavLst>
                                        <p:tav tm="0">
                                          <p:val>
                                            <p:fltVal val="0"/>
                                          </p:val>
                                        </p:tav>
                                        <p:tav tm="100000">
                                          <p:val>
                                            <p:strVal val="#ppt_h"/>
                                          </p:val>
                                        </p:tav>
                                      </p:tavLst>
                                    </p:anim>
                                    <p:anim calcmode="lin" valueType="num">
                                      <p:cBhvr>
                                        <p:cTn id="71" dur="1000" fill="hold"/>
                                        <p:tgtEl>
                                          <p:spTgt spid="404484">
                                            <p:txEl>
                                              <p:pRg st="7" end="7"/>
                                            </p:txEl>
                                          </p:spTgt>
                                        </p:tgtEl>
                                        <p:attrNameLst>
                                          <p:attrName>style.rotation</p:attrName>
                                        </p:attrNameLst>
                                      </p:cBhvr>
                                      <p:tavLst>
                                        <p:tav tm="0">
                                          <p:val>
                                            <p:fltVal val="90"/>
                                          </p:val>
                                        </p:tav>
                                        <p:tav tm="100000">
                                          <p:val>
                                            <p:fltVal val="0"/>
                                          </p:val>
                                        </p:tav>
                                      </p:tavLst>
                                    </p:anim>
                                    <p:animEffect transition="in" filter="fade">
                                      <p:cBhvr>
                                        <p:cTn id="72" dur="1000"/>
                                        <p:tgtEl>
                                          <p:spTgt spid="40448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404484">
                                            <p:txEl>
                                              <p:pRg st="8" end="8"/>
                                            </p:txEl>
                                          </p:spTgt>
                                        </p:tgtEl>
                                        <p:attrNameLst>
                                          <p:attrName>style.visibility</p:attrName>
                                        </p:attrNameLst>
                                      </p:cBhvr>
                                      <p:to>
                                        <p:strVal val="visible"/>
                                      </p:to>
                                    </p:set>
                                    <p:anim calcmode="lin" valueType="num">
                                      <p:cBhvr>
                                        <p:cTn id="77" dur="1000" fill="hold"/>
                                        <p:tgtEl>
                                          <p:spTgt spid="404484">
                                            <p:txEl>
                                              <p:pRg st="8" end="8"/>
                                            </p:txEl>
                                          </p:spTgt>
                                        </p:tgtEl>
                                        <p:attrNameLst>
                                          <p:attrName>ppt_w</p:attrName>
                                        </p:attrNameLst>
                                      </p:cBhvr>
                                      <p:tavLst>
                                        <p:tav tm="0">
                                          <p:val>
                                            <p:fltVal val="0"/>
                                          </p:val>
                                        </p:tav>
                                        <p:tav tm="100000">
                                          <p:val>
                                            <p:strVal val="#ppt_w"/>
                                          </p:val>
                                        </p:tav>
                                      </p:tavLst>
                                    </p:anim>
                                    <p:anim calcmode="lin" valueType="num">
                                      <p:cBhvr>
                                        <p:cTn id="78" dur="1000" fill="hold"/>
                                        <p:tgtEl>
                                          <p:spTgt spid="404484">
                                            <p:txEl>
                                              <p:pRg st="8" end="8"/>
                                            </p:txEl>
                                          </p:spTgt>
                                        </p:tgtEl>
                                        <p:attrNameLst>
                                          <p:attrName>ppt_h</p:attrName>
                                        </p:attrNameLst>
                                      </p:cBhvr>
                                      <p:tavLst>
                                        <p:tav tm="0">
                                          <p:val>
                                            <p:fltVal val="0"/>
                                          </p:val>
                                        </p:tav>
                                        <p:tav tm="100000">
                                          <p:val>
                                            <p:strVal val="#ppt_h"/>
                                          </p:val>
                                        </p:tav>
                                      </p:tavLst>
                                    </p:anim>
                                    <p:anim calcmode="lin" valueType="num">
                                      <p:cBhvr>
                                        <p:cTn id="79" dur="1000" fill="hold"/>
                                        <p:tgtEl>
                                          <p:spTgt spid="404484">
                                            <p:txEl>
                                              <p:pRg st="8" end="8"/>
                                            </p:txEl>
                                          </p:spTgt>
                                        </p:tgtEl>
                                        <p:attrNameLst>
                                          <p:attrName>style.rotation</p:attrName>
                                        </p:attrNameLst>
                                      </p:cBhvr>
                                      <p:tavLst>
                                        <p:tav tm="0">
                                          <p:val>
                                            <p:fltVal val="90"/>
                                          </p:val>
                                        </p:tav>
                                        <p:tav tm="100000">
                                          <p:val>
                                            <p:fltVal val="0"/>
                                          </p:val>
                                        </p:tav>
                                      </p:tavLst>
                                    </p:anim>
                                    <p:animEffect transition="in" filter="fade">
                                      <p:cBhvr>
                                        <p:cTn id="80" dur="1000"/>
                                        <p:tgtEl>
                                          <p:spTgt spid="404484">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404484">
                                            <p:txEl>
                                              <p:pRg st="9" end="9"/>
                                            </p:txEl>
                                          </p:spTgt>
                                        </p:tgtEl>
                                        <p:attrNameLst>
                                          <p:attrName>style.visibility</p:attrName>
                                        </p:attrNameLst>
                                      </p:cBhvr>
                                      <p:to>
                                        <p:strVal val="visible"/>
                                      </p:to>
                                    </p:set>
                                    <p:anim calcmode="lin" valueType="num">
                                      <p:cBhvr>
                                        <p:cTn id="85" dur="1000" fill="hold"/>
                                        <p:tgtEl>
                                          <p:spTgt spid="404484">
                                            <p:txEl>
                                              <p:pRg st="9" end="9"/>
                                            </p:txEl>
                                          </p:spTgt>
                                        </p:tgtEl>
                                        <p:attrNameLst>
                                          <p:attrName>ppt_w</p:attrName>
                                        </p:attrNameLst>
                                      </p:cBhvr>
                                      <p:tavLst>
                                        <p:tav tm="0">
                                          <p:val>
                                            <p:fltVal val="0"/>
                                          </p:val>
                                        </p:tav>
                                        <p:tav tm="100000">
                                          <p:val>
                                            <p:strVal val="#ppt_w"/>
                                          </p:val>
                                        </p:tav>
                                      </p:tavLst>
                                    </p:anim>
                                    <p:anim calcmode="lin" valueType="num">
                                      <p:cBhvr>
                                        <p:cTn id="86" dur="1000" fill="hold"/>
                                        <p:tgtEl>
                                          <p:spTgt spid="404484">
                                            <p:txEl>
                                              <p:pRg st="9" end="9"/>
                                            </p:txEl>
                                          </p:spTgt>
                                        </p:tgtEl>
                                        <p:attrNameLst>
                                          <p:attrName>ppt_h</p:attrName>
                                        </p:attrNameLst>
                                      </p:cBhvr>
                                      <p:tavLst>
                                        <p:tav tm="0">
                                          <p:val>
                                            <p:fltVal val="0"/>
                                          </p:val>
                                        </p:tav>
                                        <p:tav tm="100000">
                                          <p:val>
                                            <p:strVal val="#ppt_h"/>
                                          </p:val>
                                        </p:tav>
                                      </p:tavLst>
                                    </p:anim>
                                    <p:anim calcmode="lin" valueType="num">
                                      <p:cBhvr>
                                        <p:cTn id="87" dur="1000" fill="hold"/>
                                        <p:tgtEl>
                                          <p:spTgt spid="404484">
                                            <p:txEl>
                                              <p:pRg st="9" end="9"/>
                                            </p:txEl>
                                          </p:spTgt>
                                        </p:tgtEl>
                                        <p:attrNameLst>
                                          <p:attrName>style.rotation</p:attrName>
                                        </p:attrNameLst>
                                      </p:cBhvr>
                                      <p:tavLst>
                                        <p:tav tm="0">
                                          <p:val>
                                            <p:fltVal val="90"/>
                                          </p:val>
                                        </p:tav>
                                        <p:tav tm="100000">
                                          <p:val>
                                            <p:fltVal val="0"/>
                                          </p:val>
                                        </p:tav>
                                      </p:tavLst>
                                    </p:anim>
                                    <p:animEffect transition="in" filter="fade">
                                      <p:cBhvr>
                                        <p:cTn id="88" dur="1000"/>
                                        <p:tgtEl>
                                          <p:spTgt spid="4044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304D82-8FAE-2374-94E3-37F797BBB1DC}"/>
              </a:ext>
            </a:extLst>
          </p:cNvPr>
          <p:cNvSpPr>
            <a:spLocks noGrp="1"/>
          </p:cNvSpPr>
          <p:nvPr>
            <p:ph idx="1"/>
          </p:nvPr>
        </p:nvSpPr>
        <p:spPr>
          <a:xfrm>
            <a:off x="554115" y="431830"/>
            <a:ext cx="10515600" cy="4351338"/>
          </a:xfrm>
        </p:spPr>
        <p:txBody>
          <a:bodyPr/>
          <a:lstStyle/>
          <a:p>
            <a:pPr algn="just">
              <a:lnSpc>
                <a:spcPct val="90000"/>
              </a:lnSpc>
              <a:spcBef>
                <a:spcPct val="20000"/>
              </a:spcBef>
            </a:pPr>
            <a:r>
              <a:rPr kumimoji="1" lang="en-US" altLang="zh-CN" sz="2800" b="1" dirty="0"/>
              <a:t>const double * const cptr3 = &amp;pi2; </a:t>
            </a:r>
            <a:r>
              <a:rPr kumimoji="1" lang="en-US" altLang="zh-CN" sz="2800" b="1" dirty="0">
                <a:solidFill>
                  <a:schemeClr val="accent1"/>
                </a:solidFill>
              </a:rPr>
              <a:t>cptr3</a:t>
            </a:r>
            <a:r>
              <a:rPr kumimoji="1" lang="zh-CN" altLang="en-US" sz="2800" b="1" dirty="0">
                <a:solidFill>
                  <a:schemeClr val="accent1"/>
                </a:solidFill>
              </a:rPr>
              <a:t>指向</a:t>
            </a:r>
            <a:r>
              <a:rPr kumimoji="1" lang="en-US" altLang="zh-CN" sz="2800" b="1" dirty="0">
                <a:solidFill>
                  <a:schemeClr val="accent1"/>
                </a:solidFill>
              </a:rPr>
              <a:t>pi2,</a:t>
            </a:r>
            <a:r>
              <a:rPr kumimoji="1" lang="zh-CN" altLang="en-US" sz="2800" b="1" dirty="0">
                <a:solidFill>
                  <a:schemeClr val="accent1"/>
                </a:solidFill>
              </a:rPr>
              <a:t> </a:t>
            </a:r>
            <a:r>
              <a:rPr kumimoji="1" lang="en-US" altLang="zh-CN" sz="2800" b="1" dirty="0">
                <a:solidFill>
                  <a:schemeClr val="accent1"/>
                </a:solidFill>
              </a:rPr>
              <a:t>const</a:t>
            </a:r>
            <a:r>
              <a:rPr kumimoji="1" lang="zh-CN" altLang="en-US" sz="2800" b="1" dirty="0">
                <a:solidFill>
                  <a:schemeClr val="accent1"/>
                </a:solidFill>
              </a:rPr>
              <a:t>修饰 </a:t>
            </a:r>
            <a:r>
              <a:rPr kumimoji="1" lang="en-US" altLang="zh-CN" sz="2800" b="1" dirty="0">
                <a:solidFill>
                  <a:schemeClr val="accent1"/>
                </a:solidFill>
              </a:rPr>
              <a:t>cptr3 </a:t>
            </a:r>
            <a:r>
              <a:rPr kumimoji="1" lang="zh-CN" altLang="en-US" sz="2800" b="1" dirty="0">
                <a:solidFill>
                  <a:schemeClr val="accent1"/>
                </a:solidFill>
              </a:rPr>
              <a:t>和</a:t>
            </a:r>
            <a:r>
              <a:rPr kumimoji="1" lang="en-US" altLang="zh-CN" sz="2800" b="1" dirty="0">
                <a:solidFill>
                  <a:schemeClr val="accent1"/>
                </a:solidFill>
              </a:rPr>
              <a:t>*</a:t>
            </a:r>
            <a:r>
              <a:rPr kumimoji="1" lang="en-US" altLang="zh-CN" b="1" dirty="0">
                <a:solidFill>
                  <a:schemeClr val="accent1"/>
                </a:solidFill>
              </a:rPr>
              <a:t>cptr3</a:t>
            </a:r>
            <a:r>
              <a:rPr kumimoji="1" lang="zh-CN" altLang="en-US" sz="2800" b="1" dirty="0">
                <a:solidFill>
                  <a:schemeClr val="accent1"/>
                </a:solidFill>
              </a:rPr>
              <a:t>，不能</a:t>
            </a:r>
            <a:r>
              <a:rPr kumimoji="1" lang="zh-CN" altLang="en-US" b="1" dirty="0">
                <a:solidFill>
                  <a:schemeClr val="accent1"/>
                </a:solidFill>
              </a:rPr>
              <a:t>改变</a:t>
            </a:r>
            <a:r>
              <a:rPr kumimoji="1" lang="en-US" altLang="zh-CN" sz="2800" b="1" dirty="0">
                <a:solidFill>
                  <a:schemeClr val="accent1"/>
                </a:solidFill>
              </a:rPr>
              <a:t>cptr3</a:t>
            </a:r>
            <a:r>
              <a:rPr kumimoji="1" lang="zh-CN" altLang="en-US" sz="2800" b="1" dirty="0">
                <a:solidFill>
                  <a:schemeClr val="accent1"/>
                </a:solidFill>
              </a:rPr>
              <a:t>所指的对象，也不能通过指针运算符</a:t>
            </a:r>
            <a:r>
              <a:rPr kumimoji="1" lang="en-US" altLang="zh-CN" sz="2800" b="1" dirty="0">
                <a:solidFill>
                  <a:schemeClr val="accent1"/>
                </a:solidFill>
              </a:rPr>
              <a:t>*</a:t>
            </a:r>
            <a:r>
              <a:rPr kumimoji="1" lang="zh-CN" altLang="en-US" sz="2800" b="1" dirty="0">
                <a:solidFill>
                  <a:schemeClr val="accent1"/>
                </a:solidFill>
              </a:rPr>
              <a:t>改变</a:t>
            </a:r>
            <a:r>
              <a:rPr kumimoji="1" lang="en-US" altLang="zh-CN" sz="2800" b="1" dirty="0">
                <a:solidFill>
                  <a:schemeClr val="accent1"/>
                </a:solidFill>
              </a:rPr>
              <a:t>cptr3</a:t>
            </a:r>
            <a:r>
              <a:rPr kumimoji="1" lang="zh-CN" altLang="en-US" sz="2800" b="1" dirty="0">
                <a:solidFill>
                  <a:schemeClr val="accent1"/>
                </a:solidFill>
              </a:rPr>
              <a:t>所指对象的值。</a:t>
            </a:r>
            <a:endParaRPr kumimoji="1" lang="en-US" altLang="zh-CN" sz="2800" b="1" dirty="0"/>
          </a:p>
          <a:p>
            <a:pPr algn="just">
              <a:lnSpc>
                <a:spcPct val="90000"/>
              </a:lnSpc>
              <a:spcBef>
                <a:spcPct val="20000"/>
              </a:spcBef>
            </a:pPr>
            <a:r>
              <a:rPr kumimoji="1" lang="en-US" altLang="zh-CN" sz="2800" b="1" dirty="0"/>
              <a:t>cptr3=&amp;pi; //</a:t>
            </a:r>
            <a:r>
              <a:rPr kumimoji="1" lang="zh-CN" altLang="en-US" sz="2800" b="1" dirty="0">
                <a:solidFill>
                  <a:schemeClr val="accent1"/>
                </a:solidFill>
              </a:rPr>
              <a:t>错误</a:t>
            </a:r>
            <a:r>
              <a:rPr kumimoji="1" lang="en-US" altLang="zh-CN" sz="2800" b="1" dirty="0">
                <a:solidFill>
                  <a:schemeClr val="accent1"/>
                </a:solidFill>
              </a:rPr>
              <a:t>,</a:t>
            </a:r>
            <a:r>
              <a:rPr kumimoji="1" lang="zh-CN" altLang="en-US" sz="2800" b="1" dirty="0">
                <a:solidFill>
                  <a:schemeClr val="accent1"/>
                </a:solidFill>
              </a:rPr>
              <a:t> 不能改变指针所指的变量。</a:t>
            </a:r>
            <a:endParaRPr kumimoji="1" lang="en-US" altLang="zh-CN" sz="2800" b="1" dirty="0">
              <a:solidFill>
                <a:schemeClr val="accent1"/>
              </a:solidFill>
            </a:endParaRPr>
          </a:p>
          <a:p>
            <a:pPr algn="just">
              <a:spcBef>
                <a:spcPct val="20000"/>
              </a:spcBef>
            </a:pPr>
            <a:r>
              <a:rPr kumimoji="1" lang="en-US" altLang="zh-CN" sz="2800" b="1" dirty="0"/>
              <a:t>*cptr3=6.2830; //</a:t>
            </a:r>
            <a:r>
              <a:rPr kumimoji="1" lang="zh-CN" altLang="en-US" sz="2800" b="1" dirty="0">
                <a:solidFill>
                  <a:schemeClr val="accent1"/>
                </a:solidFill>
              </a:rPr>
              <a:t>错误</a:t>
            </a:r>
            <a:r>
              <a:rPr kumimoji="1" lang="en-US" altLang="zh-CN" sz="2800" b="1" dirty="0">
                <a:solidFill>
                  <a:schemeClr val="accent1"/>
                </a:solidFill>
              </a:rPr>
              <a:t>,</a:t>
            </a:r>
            <a:r>
              <a:rPr kumimoji="1" lang="zh-CN" altLang="en-US" sz="2800" b="1" dirty="0">
                <a:solidFill>
                  <a:schemeClr val="accent1"/>
                </a:solidFill>
              </a:rPr>
              <a:t> 不能通过指针运算符</a:t>
            </a:r>
            <a:r>
              <a:rPr kumimoji="1" lang="en-US" altLang="zh-CN" sz="2800" b="1" dirty="0">
                <a:solidFill>
                  <a:schemeClr val="accent1"/>
                </a:solidFill>
              </a:rPr>
              <a:t>*</a:t>
            </a:r>
            <a:r>
              <a:rPr kumimoji="1" lang="zh-CN" altLang="en-US" sz="2800" b="1" dirty="0">
                <a:solidFill>
                  <a:schemeClr val="accent1"/>
                </a:solidFill>
              </a:rPr>
              <a:t>改变指针所指变量的值。</a:t>
            </a:r>
            <a:endParaRPr kumimoji="1" lang="en-US" altLang="zh-CN" sz="2800" b="1" dirty="0">
              <a:solidFill>
                <a:schemeClr val="accent1"/>
              </a:solidFill>
            </a:endParaRPr>
          </a:p>
          <a:p>
            <a:pPr algn="just">
              <a:lnSpc>
                <a:spcPct val="90000"/>
              </a:lnSpc>
              <a:spcBef>
                <a:spcPct val="20000"/>
              </a:spcBef>
            </a:pPr>
            <a:endParaRPr kumimoji="1" lang="en-US" altLang="zh-CN" sz="2800" b="1" dirty="0"/>
          </a:p>
          <a:p>
            <a:endParaRPr lang="zh-CN" altLang="en-US" dirty="0"/>
          </a:p>
        </p:txBody>
      </p:sp>
    </p:spTree>
    <p:extLst>
      <p:ext uri="{BB962C8B-B14F-4D97-AF65-F5344CB8AC3E}">
        <p14:creationId xmlns:p14="http://schemas.microsoft.com/office/powerpoint/2010/main" val="3020387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1086CFCD-0C98-46B4-9EBE-E13886E06B4F}"/>
              </a:ext>
            </a:extLst>
          </p:cNvPr>
          <p:cNvSpPr>
            <a:spLocks noGrp="1"/>
          </p:cNvSpPr>
          <p:nvPr>
            <p:ph type="sldNum" sz="quarter" idx="10"/>
          </p:nvPr>
        </p:nvSpPr>
        <p:spPr/>
        <p:txBody>
          <a:bodyPr/>
          <a:lstStyle/>
          <a:p>
            <a:fld id="{6C12DF01-D87B-48BC-B135-12B9EF860F83}" type="slidenum">
              <a:rPr lang="zh-CN" altLang="en-US"/>
              <a:pPr/>
              <a:t>53</a:t>
            </a:fld>
            <a:endParaRPr lang="en-US" altLang="zh-CN"/>
          </a:p>
        </p:txBody>
      </p:sp>
      <p:sp>
        <p:nvSpPr>
          <p:cNvPr id="379906" name="Rectangle 2">
            <a:extLst>
              <a:ext uri="{FF2B5EF4-FFF2-40B4-BE49-F238E27FC236}">
                <a16:creationId xmlns:a16="http://schemas.microsoft.com/office/drawing/2014/main" id="{54D722B4-230C-419A-BD25-8FC73E7A9322}"/>
              </a:ext>
            </a:extLst>
          </p:cNvPr>
          <p:cNvSpPr>
            <a:spLocks noGrp="1" noChangeArrowheads="1"/>
          </p:cNvSpPr>
          <p:nvPr>
            <p:ph type="title"/>
          </p:nvPr>
        </p:nvSpPr>
        <p:spPr>
          <a:xfrm>
            <a:off x="2133600" y="304800"/>
            <a:ext cx="7772400" cy="1143000"/>
          </a:xfrm>
        </p:spPr>
        <p:txBody>
          <a:bodyPr/>
          <a:lstStyle/>
          <a:p>
            <a:r>
              <a:rPr kumimoji="0" lang="en-US" altLang="zh-CN" dirty="0">
                <a:solidFill>
                  <a:schemeClr val="tx1"/>
                </a:solidFill>
              </a:rPr>
              <a:t>8 new</a:t>
            </a:r>
            <a:r>
              <a:rPr kumimoji="0" lang="zh-CN" altLang="en-US" dirty="0">
                <a:solidFill>
                  <a:schemeClr val="tx1"/>
                </a:solidFill>
                <a:latin typeface="宋体" panose="02010600030101010101" pitchFamily="2" charset="-122"/>
              </a:rPr>
              <a:t>与</a:t>
            </a:r>
            <a:r>
              <a:rPr kumimoji="0" lang="en-US" altLang="zh-CN" dirty="0">
                <a:solidFill>
                  <a:schemeClr val="tx1"/>
                </a:solidFill>
              </a:rPr>
              <a:t>delete</a:t>
            </a:r>
          </a:p>
        </p:txBody>
      </p:sp>
      <p:sp>
        <p:nvSpPr>
          <p:cNvPr id="379908" name="Text Box 4">
            <a:extLst>
              <a:ext uri="{FF2B5EF4-FFF2-40B4-BE49-F238E27FC236}">
                <a16:creationId xmlns:a16="http://schemas.microsoft.com/office/drawing/2014/main" id="{6BD457E6-2129-459A-A865-3289F131BE20}"/>
              </a:ext>
            </a:extLst>
          </p:cNvPr>
          <p:cNvSpPr txBox="1">
            <a:spLocks noChangeArrowheads="1"/>
          </p:cNvSpPr>
          <p:nvPr/>
        </p:nvSpPr>
        <p:spPr bwMode="auto">
          <a:xfrm>
            <a:off x="1981200" y="1600200"/>
            <a:ext cx="8435280" cy="375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1036638" indent="-457200">
              <a:defRPr sz="2400">
                <a:solidFill>
                  <a:schemeClr val="tx1"/>
                </a:solidFill>
                <a:latin typeface="Times New Roman" panose="02020603050405020304" pitchFamily="18" charset="0"/>
                <a:ea typeface="宋体" panose="02010600030101010101" pitchFamily="2" charset="-122"/>
              </a:defRPr>
            </a:lvl2pPr>
            <a:lvl3pPr marL="1684338" indent="-457200">
              <a:defRPr sz="2400">
                <a:solidFill>
                  <a:schemeClr val="tx1"/>
                </a:solidFill>
                <a:latin typeface="Times New Roman" panose="02020603050405020304" pitchFamily="18" charset="0"/>
                <a:ea typeface="宋体" panose="02010600030101010101" pitchFamily="2" charset="-122"/>
              </a:defRPr>
            </a:lvl3pPr>
            <a:lvl4pPr marL="2332038" indent="-457200">
              <a:defRPr sz="2400">
                <a:solidFill>
                  <a:schemeClr val="tx1"/>
                </a:solidFill>
                <a:latin typeface="Times New Roman" panose="02020603050405020304" pitchFamily="18" charset="0"/>
                <a:ea typeface="宋体" panose="02010600030101010101" pitchFamily="2" charset="-122"/>
              </a:defRPr>
            </a:lvl4pPr>
            <a:lvl5pPr marL="2979738" indent="-457200">
              <a:defRPr sz="2400">
                <a:solidFill>
                  <a:schemeClr val="tx1"/>
                </a:solidFill>
                <a:latin typeface="Times New Roman" panose="02020603050405020304" pitchFamily="18" charset="0"/>
                <a:ea typeface="宋体" panose="02010600030101010101" pitchFamily="2" charset="-122"/>
              </a:defRPr>
            </a:lvl5pPr>
            <a:lvl6pPr marL="3436938"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894138"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351338"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808538"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pPr>
            <a:r>
              <a:rPr lang="en-US" altLang="zh-CN" sz="2800" b="1" dirty="0"/>
              <a:t>new</a:t>
            </a:r>
            <a:r>
              <a:rPr lang="zh-CN" altLang="en-US" sz="2800" b="1" dirty="0"/>
              <a:t>运算符</a:t>
            </a:r>
            <a:endParaRPr lang="zh-CN" altLang="en-GB" sz="2800" b="1" dirty="0"/>
          </a:p>
          <a:p>
            <a:pPr>
              <a:lnSpc>
                <a:spcPct val="110000"/>
              </a:lnSpc>
              <a:spcBef>
                <a:spcPct val="50000"/>
              </a:spcBef>
            </a:pPr>
            <a:r>
              <a:rPr lang="en-US" altLang="zh-CN" sz="2800" b="1" dirty="0"/>
              <a:t>	new</a:t>
            </a:r>
            <a:r>
              <a:rPr lang="zh-CN" altLang="en-US" sz="2800" b="1" dirty="0">
                <a:latin typeface="宋体" panose="02010600030101010101" pitchFamily="2" charset="-122"/>
              </a:rPr>
              <a:t>用于为各种数据类型分配内存，并把分配到的内存首地址赋给相应的指针。</a:t>
            </a:r>
            <a:r>
              <a:rPr lang="zh-CN" altLang="en-US" sz="2800" b="1" dirty="0"/>
              <a:t> </a:t>
            </a:r>
            <a:endParaRPr lang="zh-CN" altLang="en-GB" sz="2800" b="1" dirty="0"/>
          </a:p>
          <a:p>
            <a:pPr>
              <a:lnSpc>
                <a:spcPct val="110000"/>
              </a:lnSpc>
              <a:spcBef>
                <a:spcPct val="50000"/>
              </a:spcBef>
            </a:pPr>
            <a:r>
              <a:rPr kumimoji="1" lang="zh-CN" altLang="en-US" sz="2800" b="1" dirty="0"/>
              <a:t>【格式1】</a:t>
            </a:r>
            <a:r>
              <a:rPr lang="zh-CN" altLang="en-US" sz="2800" b="1" dirty="0"/>
              <a:t> &lt;指针变量&gt; </a:t>
            </a:r>
            <a:r>
              <a:rPr lang="en-US" altLang="zh-CN" sz="2800" b="1" dirty="0"/>
              <a:t>=new&lt;</a:t>
            </a:r>
            <a:r>
              <a:rPr lang="zh-CN" altLang="en-US" sz="2800" b="1" dirty="0"/>
              <a:t>数据类型&gt;;</a:t>
            </a:r>
          </a:p>
          <a:p>
            <a:pPr>
              <a:lnSpc>
                <a:spcPct val="110000"/>
              </a:lnSpc>
              <a:spcBef>
                <a:spcPct val="50000"/>
              </a:spcBef>
            </a:pPr>
            <a:r>
              <a:rPr kumimoji="1" lang="zh-CN" altLang="en-US" sz="2800" b="1" dirty="0"/>
              <a:t>【格式2】</a:t>
            </a:r>
            <a:r>
              <a:rPr lang="zh-CN" altLang="en-US" sz="2800" b="1" dirty="0"/>
              <a:t> &lt;指针变量&gt; </a:t>
            </a:r>
            <a:r>
              <a:rPr lang="en-US" altLang="zh-CN" sz="2800" b="1" dirty="0"/>
              <a:t>=new&lt;</a:t>
            </a:r>
            <a:r>
              <a:rPr lang="zh-CN" altLang="en-US" sz="2800" b="1" dirty="0"/>
              <a:t>数据类型&gt;</a:t>
            </a:r>
            <a:r>
              <a:rPr lang="zh-CN" altLang="en-GB" sz="2800" b="1" dirty="0"/>
              <a:t>(常量</a:t>
            </a:r>
            <a:r>
              <a:rPr lang="en-GB" altLang="zh-CN" sz="2800" b="1" dirty="0"/>
              <a:t>)</a:t>
            </a:r>
            <a:r>
              <a:rPr lang="en-US" altLang="zh-CN" sz="2800" b="1" dirty="0"/>
              <a:t>;</a:t>
            </a:r>
          </a:p>
          <a:p>
            <a:pPr>
              <a:lnSpc>
                <a:spcPct val="110000"/>
              </a:lnSpc>
              <a:spcBef>
                <a:spcPct val="50000"/>
              </a:spcBef>
            </a:pPr>
            <a:r>
              <a:rPr kumimoji="1" lang="zh-CN" altLang="en-US" sz="2800" b="1" dirty="0"/>
              <a:t>【格式3】</a:t>
            </a:r>
            <a:r>
              <a:rPr lang="zh-CN" altLang="en-US" sz="2800" b="1" dirty="0"/>
              <a:t> &lt;指针变量&gt; </a:t>
            </a:r>
            <a:r>
              <a:rPr lang="en-US" altLang="zh-CN" sz="2800" b="1" dirty="0"/>
              <a:t>=new&lt;</a:t>
            </a:r>
            <a:r>
              <a:rPr lang="zh-CN" altLang="en-US" sz="2800" b="1" dirty="0"/>
              <a:t>数据类型&gt;</a:t>
            </a:r>
            <a:r>
              <a:rPr lang="zh-CN" altLang="en-GB" sz="2800" b="1" dirty="0"/>
              <a:t>[&lt;表达式&gt;]</a:t>
            </a:r>
            <a:r>
              <a:rPr lang="zh-CN" altLang="en-US" sz="2800" b="1"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95E46736-7400-4A5F-81C9-E1213A28822E}"/>
              </a:ext>
            </a:extLst>
          </p:cNvPr>
          <p:cNvSpPr>
            <a:spLocks noGrp="1"/>
          </p:cNvSpPr>
          <p:nvPr>
            <p:ph type="sldNum" sz="quarter" idx="10"/>
          </p:nvPr>
        </p:nvSpPr>
        <p:spPr/>
        <p:txBody>
          <a:bodyPr/>
          <a:lstStyle/>
          <a:p>
            <a:fld id="{6E03FE91-ADF2-41BF-859A-34B516A5D6AC}" type="slidenum">
              <a:rPr lang="zh-CN" altLang="en-US"/>
              <a:pPr/>
              <a:t>54</a:t>
            </a:fld>
            <a:endParaRPr lang="en-US" altLang="zh-CN"/>
          </a:p>
        </p:txBody>
      </p:sp>
      <p:sp>
        <p:nvSpPr>
          <p:cNvPr id="380930" name="Rectangle 2">
            <a:extLst>
              <a:ext uri="{FF2B5EF4-FFF2-40B4-BE49-F238E27FC236}">
                <a16:creationId xmlns:a16="http://schemas.microsoft.com/office/drawing/2014/main" id="{C3BA62A1-649E-419F-B3C2-AD3D63E8D48C}"/>
              </a:ext>
            </a:extLst>
          </p:cNvPr>
          <p:cNvSpPr>
            <a:spLocks noGrp="1" noChangeArrowheads="1"/>
          </p:cNvSpPr>
          <p:nvPr>
            <p:ph type="title"/>
          </p:nvPr>
        </p:nvSpPr>
        <p:spPr>
          <a:xfrm>
            <a:off x="2133600" y="304800"/>
            <a:ext cx="7772400" cy="1143000"/>
          </a:xfrm>
        </p:spPr>
        <p:txBody>
          <a:bodyPr/>
          <a:lstStyle/>
          <a:p>
            <a:r>
              <a:rPr kumimoji="0" lang="en-US" altLang="zh-CN" dirty="0">
                <a:solidFill>
                  <a:schemeClr val="tx1"/>
                </a:solidFill>
              </a:rPr>
              <a:t>new</a:t>
            </a:r>
            <a:r>
              <a:rPr kumimoji="0" lang="zh-CN" altLang="en-US" dirty="0">
                <a:solidFill>
                  <a:schemeClr val="tx1"/>
                </a:solidFill>
                <a:latin typeface="宋体" panose="02010600030101010101" pitchFamily="2" charset="-122"/>
              </a:rPr>
              <a:t>运算符</a:t>
            </a:r>
            <a:r>
              <a:rPr kumimoji="0" lang="en-US" altLang="zh-CN" dirty="0">
                <a:solidFill>
                  <a:schemeClr val="tx1"/>
                </a:solidFill>
              </a:rPr>
              <a:t> </a:t>
            </a:r>
          </a:p>
        </p:txBody>
      </p:sp>
      <p:sp>
        <p:nvSpPr>
          <p:cNvPr id="380932" name="Text Box 4">
            <a:extLst>
              <a:ext uri="{FF2B5EF4-FFF2-40B4-BE49-F238E27FC236}">
                <a16:creationId xmlns:a16="http://schemas.microsoft.com/office/drawing/2014/main" id="{DEC2202D-40AE-4A15-B27E-D13E7182A9A1}"/>
              </a:ext>
            </a:extLst>
          </p:cNvPr>
          <p:cNvSpPr txBox="1">
            <a:spLocks noChangeArrowheads="1"/>
          </p:cNvSpPr>
          <p:nvPr/>
        </p:nvSpPr>
        <p:spPr bwMode="auto">
          <a:xfrm>
            <a:off x="1309815" y="1600200"/>
            <a:ext cx="10116065" cy="504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GB" sz="2800" b="1" dirty="0"/>
              <a:t>例如：</a:t>
            </a:r>
          </a:p>
          <a:p>
            <a:pPr>
              <a:lnSpc>
                <a:spcPct val="130000"/>
              </a:lnSpc>
              <a:spcBef>
                <a:spcPct val="50000"/>
              </a:spcBef>
            </a:pPr>
            <a:r>
              <a:rPr lang="en-US" altLang="zh-CN" sz="2800" b="1" dirty="0"/>
              <a:t>int *</a:t>
            </a:r>
            <a:r>
              <a:rPr lang="en-US" altLang="zh-CN" sz="2800" b="1" dirty="0" err="1"/>
              <a:t>ip</a:t>
            </a:r>
            <a:r>
              <a:rPr lang="en-GB" altLang="zh-CN" sz="2800" b="1" dirty="0"/>
              <a:t>1,*ip2,*ip3</a:t>
            </a:r>
            <a:r>
              <a:rPr lang="en-US" altLang="zh-CN" sz="2800" b="1" dirty="0"/>
              <a:t>;		</a:t>
            </a:r>
          </a:p>
          <a:p>
            <a:pPr>
              <a:lnSpc>
                <a:spcPct val="130000"/>
              </a:lnSpc>
              <a:spcBef>
                <a:spcPct val="50000"/>
              </a:spcBef>
            </a:pPr>
            <a:r>
              <a:rPr lang="en-US" altLang="zh-CN" sz="2800" b="1" dirty="0" err="1"/>
              <a:t>ip</a:t>
            </a:r>
            <a:r>
              <a:rPr lang="en-GB" altLang="zh-CN" sz="2800" b="1" dirty="0"/>
              <a:t>1</a:t>
            </a:r>
            <a:r>
              <a:rPr lang="en-US" altLang="zh-CN" sz="2800" b="1" dirty="0"/>
              <a:t>=new int; </a:t>
            </a:r>
            <a:r>
              <a:rPr lang="en-GB" altLang="zh-CN" sz="2800" b="1" dirty="0"/>
              <a:t>         </a:t>
            </a:r>
            <a:r>
              <a:rPr lang="en-US" altLang="zh-CN" sz="2800" b="1" dirty="0"/>
              <a:t>//</a:t>
            </a:r>
            <a:r>
              <a:rPr lang="en-US" altLang="zh-CN" sz="2800" b="1" dirty="0" err="1"/>
              <a:t>ip</a:t>
            </a:r>
            <a:r>
              <a:rPr lang="zh-CN" altLang="en-US" sz="2800" b="1" dirty="0">
                <a:latin typeface="宋体" panose="02010600030101010101" pitchFamily="2" charset="-122"/>
              </a:rPr>
              <a:t>指向</a:t>
            </a:r>
            <a:r>
              <a:rPr lang="zh-CN" altLang="en-US" sz="2800" b="1" dirty="0"/>
              <a:t>1</a:t>
            </a:r>
            <a:r>
              <a:rPr lang="zh-CN" altLang="en-US" sz="2800" b="1" dirty="0">
                <a:latin typeface="宋体" panose="02010600030101010101" pitchFamily="2" charset="-122"/>
              </a:rPr>
              <a:t>个未初始化的</a:t>
            </a:r>
            <a:r>
              <a:rPr lang="en-US" altLang="zh-CN" sz="2800" b="1" dirty="0"/>
              <a:t>int</a:t>
            </a:r>
            <a:r>
              <a:rPr lang="zh-CN" altLang="en-US" sz="2800" b="1" dirty="0">
                <a:latin typeface="宋体" panose="02010600030101010101" pitchFamily="2" charset="-122"/>
              </a:rPr>
              <a:t>型对象</a:t>
            </a:r>
            <a:r>
              <a:rPr lang="zh-CN" altLang="en-US" sz="2800" b="1" dirty="0"/>
              <a:t> </a:t>
            </a:r>
            <a:endParaRPr lang="en-US" altLang="zh-CN" sz="2800" b="1" dirty="0"/>
          </a:p>
          <a:p>
            <a:pPr>
              <a:lnSpc>
                <a:spcPct val="130000"/>
              </a:lnSpc>
              <a:spcBef>
                <a:spcPct val="50000"/>
              </a:spcBef>
            </a:pPr>
            <a:r>
              <a:rPr lang="en-US" altLang="zh-CN" sz="2800" b="1" dirty="0" err="1"/>
              <a:t>ip</a:t>
            </a:r>
            <a:r>
              <a:rPr lang="en-GB" altLang="zh-CN" sz="2800" b="1" dirty="0"/>
              <a:t>2</a:t>
            </a:r>
            <a:r>
              <a:rPr lang="en-US" altLang="zh-CN" sz="2800" b="1" dirty="0"/>
              <a:t>=new int(68);	//</a:t>
            </a:r>
            <a:r>
              <a:rPr lang="en-US" altLang="zh-CN" sz="2800" b="1" dirty="0" err="1"/>
              <a:t>ip</a:t>
            </a:r>
            <a:r>
              <a:rPr lang="zh-CN" altLang="en-US" sz="2800" b="1" dirty="0">
                <a:latin typeface="宋体" panose="02010600030101010101" pitchFamily="2" charset="-122"/>
              </a:rPr>
              <a:t>指向</a:t>
            </a:r>
            <a:r>
              <a:rPr lang="zh-CN" altLang="en-US" sz="2800" b="1" dirty="0"/>
              <a:t>1</a:t>
            </a:r>
            <a:r>
              <a:rPr lang="zh-CN" altLang="en-US" sz="2800" b="1" dirty="0">
                <a:latin typeface="宋体" panose="02010600030101010101" pitchFamily="2" charset="-122"/>
              </a:rPr>
              <a:t>个表示为</a:t>
            </a:r>
            <a:r>
              <a:rPr lang="zh-CN" altLang="en-US" sz="2800" b="1" dirty="0"/>
              <a:t>68</a:t>
            </a:r>
            <a:r>
              <a:rPr lang="zh-CN" altLang="en-US" sz="2800" b="1" dirty="0">
                <a:latin typeface="宋体" panose="02010600030101010101" pitchFamily="2" charset="-122"/>
              </a:rPr>
              <a:t>的</a:t>
            </a:r>
            <a:r>
              <a:rPr lang="en-US" altLang="zh-CN" sz="2800" b="1" dirty="0"/>
              <a:t>int</a:t>
            </a:r>
            <a:r>
              <a:rPr lang="zh-CN" altLang="en-US" sz="2800" b="1" dirty="0">
                <a:latin typeface="宋体" panose="02010600030101010101" pitchFamily="2" charset="-122"/>
              </a:rPr>
              <a:t>型对象，空括号初始化为该数据类型的默认值</a:t>
            </a:r>
            <a:r>
              <a:rPr lang="zh-CN" altLang="en-US" sz="2800" b="1" dirty="0"/>
              <a:t> </a:t>
            </a:r>
            <a:r>
              <a:rPr lang="en-US" altLang="zh-CN" sz="2800" b="1" dirty="0"/>
              <a:t> </a:t>
            </a:r>
          </a:p>
          <a:p>
            <a:pPr>
              <a:lnSpc>
                <a:spcPct val="130000"/>
              </a:lnSpc>
              <a:spcBef>
                <a:spcPct val="50000"/>
              </a:spcBef>
            </a:pPr>
            <a:r>
              <a:rPr lang="en-US" altLang="zh-CN" sz="2800" b="1" dirty="0" err="1"/>
              <a:t>ip</a:t>
            </a:r>
            <a:r>
              <a:rPr lang="en-GB" altLang="zh-CN" sz="2800" b="1" dirty="0"/>
              <a:t>3</a:t>
            </a:r>
            <a:r>
              <a:rPr lang="en-US" altLang="zh-CN" sz="2800" b="1" dirty="0"/>
              <a:t>=new int [5];	 </a:t>
            </a:r>
            <a:r>
              <a:rPr lang="en-GB" altLang="zh-CN" sz="2800" b="1" dirty="0"/>
              <a:t>/</a:t>
            </a:r>
            <a:r>
              <a:rPr lang="zh-CN" altLang="en-US" sz="2800" b="1" dirty="0"/>
              <a:t>/</a:t>
            </a:r>
            <a:r>
              <a:rPr lang="en-US" altLang="zh-CN" sz="2800" b="1" dirty="0" err="1"/>
              <a:t>ip</a:t>
            </a:r>
            <a:r>
              <a:rPr lang="zh-CN" altLang="en-US" sz="2800" b="1" dirty="0"/>
              <a:t>指向5个元素的</a:t>
            </a:r>
            <a:r>
              <a:rPr lang="en-US" altLang="zh-CN" sz="2800" b="1" dirty="0"/>
              <a:t>int</a:t>
            </a:r>
            <a:r>
              <a:rPr lang="zh-CN" altLang="en-US" sz="2800" b="1" dirty="0"/>
              <a:t>型数组</a:t>
            </a:r>
          </a:p>
          <a:p>
            <a:pPr>
              <a:lnSpc>
                <a:spcPct val="130000"/>
              </a:lnSpc>
              <a:spcBef>
                <a:spcPct val="50000"/>
              </a:spcBef>
            </a:pPr>
            <a:r>
              <a:rPr lang="zh-CN" altLang="en-US" sz="2800" b="1" dirty="0"/>
              <a:t>                                 的首地址</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F3F9DBDD-F493-4DBA-AE39-7F9C71AB7CDA}"/>
              </a:ext>
            </a:extLst>
          </p:cNvPr>
          <p:cNvSpPr>
            <a:spLocks noGrp="1" noChangeArrowheads="1"/>
          </p:cNvSpPr>
          <p:nvPr>
            <p:ph type="title"/>
          </p:nvPr>
        </p:nvSpPr>
        <p:spPr>
          <a:xfrm>
            <a:off x="2133600" y="304800"/>
            <a:ext cx="7772400" cy="1143000"/>
          </a:xfrm>
        </p:spPr>
        <p:txBody>
          <a:bodyPr/>
          <a:lstStyle/>
          <a:p>
            <a:r>
              <a:rPr kumimoji="0" lang="en-US" altLang="zh-CN" dirty="0">
                <a:solidFill>
                  <a:schemeClr val="tx1"/>
                </a:solidFill>
              </a:rPr>
              <a:t>delete</a:t>
            </a:r>
            <a:r>
              <a:rPr kumimoji="0" lang="zh-CN" altLang="en-US" dirty="0">
                <a:solidFill>
                  <a:schemeClr val="tx1"/>
                </a:solidFill>
                <a:latin typeface="宋体" panose="02010600030101010101" pitchFamily="2" charset="-122"/>
              </a:rPr>
              <a:t>运算符</a:t>
            </a:r>
            <a:r>
              <a:rPr kumimoji="0" lang="en-US" altLang="zh-CN" dirty="0">
                <a:solidFill>
                  <a:schemeClr val="tx1"/>
                </a:solidFill>
              </a:rPr>
              <a:t> </a:t>
            </a:r>
          </a:p>
        </p:txBody>
      </p:sp>
      <p:sp>
        <p:nvSpPr>
          <p:cNvPr id="381956" name="Text Box 4">
            <a:extLst>
              <a:ext uri="{FF2B5EF4-FFF2-40B4-BE49-F238E27FC236}">
                <a16:creationId xmlns:a16="http://schemas.microsoft.com/office/drawing/2014/main" id="{33C8FB32-3205-491C-8EFE-770EA18BA57C}"/>
              </a:ext>
            </a:extLst>
          </p:cNvPr>
          <p:cNvSpPr txBox="1">
            <a:spLocks noChangeArrowheads="1"/>
          </p:cNvSpPr>
          <p:nvPr/>
        </p:nvSpPr>
        <p:spPr bwMode="auto">
          <a:xfrm>
            <a:off x="1981200" y="1600201"/>
            <a:ext cx="8153400" cy="348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zh-CN" altLang="en-US" sz="2800" b="1" dirty="0"/>
              <a:t>        当程序不再需要由</a:t>
            </a:r>
            <a:r>
              <a:rPr lang="en-US" altLang="zh-CN" sz="2800" b="1" dirty="0"/>
              <a:t>new</a:t>
            </a:r>
            <a:r>
              <a:rPr lang="zh-CN" altLang="en-US" sz="2800" b="1" dirty="0"/>
              <a:t>分配的内存空间时，可以用</a:t>
            </a:r>
            <a:r>
              <a:rPr lang="en-US" altLang="zh-CN" sz="2800" b="1" dirty="0"/>
              <a:t>delete</a:t>
            </a:r>
            <a:r>
              <a:rPr lang="zh-CN" altLang="en-US" sz="2800" b="1" dirty="0"/>
              <a:t>释放这些空间。不释放会造成内存泄漏。</a:t>
            </a:r>
          </a:p>
          <a:p>
            <a:pPr algn="just">
              <a:lnSpc>
                <a:spcPct val="130000"/>
              </a:lnSpc>
              <a:spcBef>
                <a:spcPct val="50000"/>
              </a:spcBef>
            </a:pPr>
            <a:r>
              <a:rPr kumimoji="1" lang="zh-CN" altLang="en-US" sz="2800" b="1" dirty="0"/>
              <a:t>【格式1】</a:t>
            </a:r>
            <a:r>
              <a:rPr lang="zh-CN" altLang="en-US" sz="2800" b="1" dirty="0"/>
              <a:t> </a:t>
            </a:r>
            <a:r>
              <a:rPr lang="en-US" altLang="zh-CN" sz="2800" b="1" dirty="0"/>
              <a:t>delete &lt;</a:t>
            </a:r>
            <a:r>
              <a:rPr lang="zh-CN" altLang="en-US" sz="2800" b="1" dirty="0"/>
              <a:t>指针变量&gt;; </a:t>
            </a:r>
          </a:p>
          <a:p>
            <a:pPr algn="just">
              <a:lnSpc>
                <a:spcPct val="130000"/>
              </a:lnSpc>
              <a:spcBef>
                <a:spcPct val="50000"/>
              </a:spcBef>
            </a:pPr>
            <a:r>
              <a:rPr kumimoji="1" lang="zh-CN" altLang="en-US" sz="2800" b="1" dirty="0"/>
              <a:t>【格式2】</a:t>
            </a:r>
            <a:r>
              <a:rPr lang="en-US" altLang="zh-CN" sz="2800" b="1" dirty="0"/>
              <a:t>delete [ ] &lt;</a:t>
            </a:r>
            <a:r>
              <a:rPr lang="zh-CN" altLang="en-US" sz="2800" b="1" dirty="0"/>
              <a:t>指针变量&gt;;</a:t>
            </a:r>
          </a:p>
          <a:p>
            <a:pPr algn="just">
              <a:lnSpc>
                <a:spcPct val="130000"/>
              </a:lnSpc>
              <a:spcBef>
                <a:spcPct val="50000"/>
              </a:spcBef>
            </a:pPr>
            <a:r>
              <a:rPr kumimoji="1" lang="zh-CN" altLang="en-US" sz="2800" b="1" dirty="0"/>
              <a:t>【格式3】 </a:t>
            </a:r>
            <a:r>
              <a:rPr lang="en-US" altLang="zh-CN" sz="2800" b="1" dirty="0"/>
              <a:t>delete [ </a:t>
            </a:r>
            <a:r>
              <a:rPr lang="en-GB" altLang="zh-CN" sz="2800" b="1" dirty="0"/>
              <a:t>&lt;</a:t>
            </a:r>
            <a:r>
              <a:rPr lang="zh-CN" altLang="en-GB" sz="2800" b="1" dirty="0"/>
              <a:t>表达式&gt;</a:t>
            </a:r>
            <a:r>
              <a:rPr lang="zh-CN" altLang="en-US" sz="2800" b="1" dirty="0"/>
              <a:t>] &lt;指针变量&gt;;</a:t>
            </a:r>
          </a:p>
        </p:txBody>
      </p:sp>
      <p:sp>
        <p:nvSpPr>
          <p:cNvPr id="2" name="文本框 1">
            <a:extLst>
              <a:ext uri="{FF2B5EF4-FFF2-40B4-BE49-F238E27FC236}">
                <a16:creationId xmlns:a16="http://schemas.microsoft.com/office/drawing/2014/main" id="{18E9C53B-3C82-4E7A-A24E-517EDC3EE106}"/>
              </a:ext>
            </a:extLst>
          </p:cNvPr>
          <p:cNvSpPr txBox="1"/>
          <p:nvPr/>
        </p:nvSpPr>
        <p:spPr>
          <a:xfrm>
            <a:off x="2133600" y="5517232"/>
            <a:ext cx="5577168" cy="523220"/>
          </a:xfrm>
          <a:prstGeom prst="rect">
            <a:avLst/>
          </a:prstGeom>
          <a:noFill/>
        </p:spPr>
        <p:txBody>
          <a:bodyPr wrap="none" rtlCol="0">
            <a:spAutoFit/>
          </a:bodyPr>
          <a:lstStyle/>
          <a:p>
            <a:r>
              <a:rPr lang="zh-CN" altLang="en-US" sz="2800" dirty="0">
                <a:solidFill>
                  <a:schemeClr val="accent2"/>
                </a:solidFill>
              </a:rPr>
              <a:t>数组的内存回收需用格式</a:t>
            </a:r>
            <a:r>
              <a:rPr lang="en-US" altLang="zh-CN" sz="2800" dirty="0">
                <a:solidFill>
                  <a:schemeClr val="accent2"/>
                </a:solidFill>
              </a:rPr>
              <a:t>2</a:t>
            </a:r>
            <a:r>
              <a:rPr lang="zh-CN" altLang="en-US" sz="2800" dirty="0">
                <a:solidFill>
                  <a:schemeClr val="accent2"/>
                </a:solidFill>
              </a:rPr>
              <a:t>或格式</a:t>
            </a:r>
            <a:r>
              <a:rPr lang="en-US" altLang="zh-CN" sz="2800" dirty="0">
                <a:solidFill>
                  <a:schemeClr val="accent2"/>
                </a:solidFill>
              </a:rPr>
              <a:t>3</a:t>
            </a:r>
            <a:endParaRPr lang="zh-CN" altLang="en-US" sz="2800" dirty="0">
              <a:solidFill>
                <a:schemeClr val="accent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1030">
            <a:extLst>
              <a:ext uri="{FF2B5EF4-FFF2-40B4-BE49-F238E27FC236}">
                <a16:creationId xmlns:a16="http://schemas.microsoft.com/office/drawing/2014/main" id="{EA31F892-BE63-4C00-BA7D-D4A24ACB8A9E}"/>
              </a:ext>
            </a:extLst>
          </p:cNvPr>
          <p:cNvSpPr>
            <a:spLocks noGrp="1" noChangeArrowheads="1"/>
          </p:cNvSpPr>
          <p:nvPr>
            <p:ph type="title"/>
          </p:nvPr>
        </p:nvSpPr>
        <p:spPr>
          <a:xfrm>
            <a:off x="2209800" y="-171400"/>
            <a:ext cx="7772400" cy="1143000"/>
          </a:xfrm>
          <a:noFill/>
          <a:ln/>
        </p:spPr>
        <p:txBody>
          <a:bodyPr/>
          <a:lstStyle/>
          <a:p>
            <a:r>
              <a:rPr kumimoji="0" lang="en-GB" altLang="zh-CN" dirty="0">
                <a:solidFill>
                  <a:schemeClr val="tx1"/>
                </a:solidFill>
              </a:rPr>
              <a:t>new </a:t>
            </a:r>
            <a:r>
              <a:rPr kumimoji="0" lang="en-US" altLang="zh-CN" dirty="0">
                <a:solidFill>
                  <a:schemeClr val="tx1"/>
                </a:solidFill>
              </a:rPr>
              <a:t>delete</a:t>
            </a:r>
            <a:r>
              <a:rPr kumimoji="0" lang="zh-CN" altLang="en-US" dirty="0">
                <a:solidFill>
                  <a:schemeClr val="tx1"/>
                </a:solidFill>
                <a:latin typeface="宋体" panose="02010600030101010101" pitchFamily="2" charset="-122"/>
              </a:rPr>
              <a:t>运算符</a:t>
            </a:r>
            <a:r>
              <a:rPr kumimoji="0" lang="zh-CN" altLang="en-US" dirty="0">
                <a:solidFill>
                  <a:schemeClr val="tx1"/>
                </a:solidFill>
              </a:rPr>
              <a:t>示例</a:t>
            </a:r>
            <a:endParaRPr kumimoji="0" lang="en-US" altLang="zh-CN" dirty="0">
              <a:solidFill>
                <a:schemeClr val="tx1"/>
              </a:solidFill>
            </a:endParaRPr>
          </a:p>
        </p:txBody>
      </p:sp>
      <p:sp>
        <p:nvSpPr>
          <p:cNvPr id="397320" name="Text Box 1032">
            <a:extLst>
              <a:ext uri="{FF2B5EF4-FFF2-40B4-BE49-F238E27FC236}">
                <a16:creationId xmlns:a16="http://schemas.microsoft.com/office/drawing/2014/main" id="{1A35A644-39F8-4A38-BDE2-2D951C15B245}"/>
              </a:ext>
            </a:extLst>
          </p:cNvPr>
          <p:cNvSpPr txBox="1">
            <a:spLocks noChangeArrowheads="1"/>
          </p:cNvSpPr>
          <p:nvPr/>
        </p:nvSpPr>
        <p:spPr bwMode="auto">
          <a:xfrm>
            <a:off x="1323447" y="879082"/>
            <a:ext cx="10085957" cy="55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b="1" dirty="0"/>
              <a:t>阅读程序。</a:t>
            </a:r>
            <a:r>
              <a:rPr lang="zh-CN" altLang="en-US" b="1" dirty="0"/>
              <a:t>#include &lt;iostream.h&gt;</a:t>
            </a:r>
          </a:p>
          <a:p>
            <a:pPr>
              <a:spcBef>
                <a:spcPct val="20000"/>
              </a:spcBef>
            </a:pPr>
            <a:r>
              <a:rPr lang="zh-CN" altLang="en-US" b="1" dirty="0"/>
              <a:t>void main()</a:t>
            </a:r>
          </a:p>
          <a:p>
            <a:pPr>
              <a:spcBef>
                <a:spcPct val="20000"/>
              </a:spcBef>
            </a:pPr>
            <a:r>
              <a:rPr lang="zh-CN" altLang="en-US" b="1" dirty="0"/>
              <a:t>{</a:t>
            </a:r>
            <a:r>
              <a:rPr lang="en-US" altLang="zh-CN" b="1" dirty="0"/>
              <a:t>int *ip1,*ip2,*ip3;		</a:t>
            </a:r>
          </a:p>
          <a:p>
            <a:pPr>
              <a:spcBef>
                <a:spcPct val="20000"/>
              </a:spcBef>
            </a:pPr>
            <a:r>
              <a:rPr lang="en-US" altLang="zh-CN" b="1" dirty="0"/>
              <a:t>ip1=new int;          </a:t>
            </a:r>
          </a:p>
          <a:p>
            <a:pPr>
              <a:spcBef>
                <a:spcPct val="20000"/>
              </a:spcBef>
            </a:pPr>
            <a:r>
              <a:rPr lang="en-US" altLang="zh-CN" b="1" dirty="0"/>
              <a:t>ip2=new int(68);	</a:t>
            </a:r>
          </a:p>
          <a:p>
            <a:pPr>
              <a:spcBef>
                <a:spcPct val="20000"/>
              </a:spcBef>
            </a:pPr>
            <a:r>
              <a:rPr lang="en-US" altLang="zh-CN" b="1" dirty="0"/>
              <a:t>ip3=new int [5];</a:t>
            </a:r>
          </a:p>
          <a:p>
            <a:pPr>
              <a:spcBef>
                <a:spcPct val="20000"/>
              </a:spcBef>
            </a:pPr>
            <a:r>
              <a:rPr lang="en-US" altLang="zh-CN" b="1" dirty="0"/>
              <a:t>*ip1=12;</a:t>
            </a:r>
          </a:p>
          <a:p>
            <a:pPr>
              <a:spcBef>
                <a:spcPct val="20000"/>
              </a:spcBef>
            </a:pPr>
            <a:r>
              <a:rPr lang="en-US" altLang="zh-CN" b="1" dirty="0"/>
              <a:t>for(int i=0;i&lt;5;i++)</a:t>
            </a:r>
          </a:p>
          <a:p>
            <a:pPr>
              <a:spcBef>
                <a:spcPct val="20000"/>
              </a:spcBef>
            </a:pPr>
            <a:r>
              <a:rPr lang="en-US" altLang="zh-CN" b="1" dirty="0"/>
              <a:t>	</a:t>
            </a:r>
            <a:r>
              <a:rPr lang="en-US" altLang="zh-CN" b="1" dirty="0" err="1"/>
              <a:t>cin</a:t>
            </a:r>
            <a:r>
              <a:rPr lang="en-US" altLang="zh-CN" b="1" dirty="0"/>
              <a:t>&gt;&gt;ip3[i];</a:t>
            </a:r>
          </a:p>
          <a:p>
            <a:pPr>
              <a:spcBef>
                <a:spcPct val="20000"/>
              </a:spcBef>
            </a:pPr>
            <a:r>
              <a:rPr lang="en-US" altLang="zh-CN" b="1" dirty="0" err="1"/>
              <a:t>cout</a:t>
            </a:r>
            <a:r>
              <a:rPr lang="en-US" altLang="zh-CN" b="1" dirty="0"/>
              <a:t>&lt;&lt;*ip1&lt;&lt;"  "&lt;&lt;*ip2&lt;&lt;</a:t>
            </a:r>
            <a:r>
              <a:rPr lang="en-US" altLang="zh-CN" b="1" dirty="0" err="1"/>
              <a:t>endl</a:t>
            </a:r>
            <a:r>
              <a:rPr lang="en-US" altLang="zh-CN" b="1" dirty="0"/>
              <a:t>;</a:t>
            </a:r>
          </a:p>
          <a:p>
            <a:pPr>
              <a:spcBef>
                <a:spcPct val="20000"/>
              </a:spcBef>
            </a:pPr>
            <a:r>
              <a:rPr lang="en-US" altLang="zh-CN" b="1" dirty="0"/>
              <a:t>for(</a:t>
            </a:r>
            <a:r>
              <a:rPr lang="en-US" altLang="zh-CN" b="1" dirty="0" err="1"/>
              <a:t>int</a:t>
            </a:r>
            <a:r>
              <a:rPr lang="en-US" altLang="zh-CN" b="1" dirty="0"/>
              <a:t> i=0;i&lt;5;i++)</a:t>
            </a:r>
          </a:p>
          <a:p>
            <a:pPr>
              <a:spcBef>
                <a:spcPct val="20000"/>
              </a:spcBef>
            </a:pPr>
            <a:r>
              <a:rPr lang="en-US" altLang="zh-CN" b="1" dirty="0"/>
              <a:t>	</a:t>
            </a:r>
            <a:r>
              <a:rPr lang="en-US" altLang="zh-CN" b="1" dirty="0" err="1"/>
              <a:t>cout</a:t>
            </a:r>
            <a:r>
              <a:rPr lang="en-US" altLang="zh-CN" b="1" dirty="0"/>
              <a:t>&lt;&lt;ip3[i]&lt;&lt;"  ";  </a:t>
            </a:r>
          </a:p>
          <a:p>
            <a:pPr>
              <a:spcBef>
                <a:spcPct val="20000"/>
              </a:spcBef>
            </a:pPr>
            <a:r>
              <a:rPr lang="en-US" altLang="zh-CN" b="1" dirty="0" err="1"/>
              <a:t>cout</a:t>
            </a:r>
            <a:r>
              <a:rPr lang="en-US" altLang="zh-CN" b="1" dirty="0"/>
              <a:t>&lt;&lt;</a:t>
            </a:r>
            <a:r>
              <a:rPr lang="en-US" altLang="zh-CN" b="1" dirty="0" err="1"/>
              <a:t>endl</a:t>
            </a:r>
            <a:r>
              <a:rPr lang="en-US" altLang="zh-CN" b="1" dirty="0"/>
              <a:t>;  </a:t>
            </a:r>
          </a:p>
          <a:p>
            <a:pPr>
              <a:spcBef>
                <a:spcPct val="20000"/>
              </a:spcBef>
            </a:pPr>
            <a:r>
              <a:rPr lang="en-US" altLang="zh-CN" b="1" dirty="0"/>
              <a:t>delete ip1; delete ip2; delete []ip3;                  //ip1,ip2,ip3</a:t>
            </a:r>
            <a:r>
              <a:rPr lang="zh-CN" altLang="en-US" b="1" dirty="0"/>
              <a:t>指向的空间被释放，注意释放数组空间的写法。</a:t>
            </a:r>
          </a:p>
          <a:p>
            <a:pPr>
              <a:spcBef>
                <a:spcPct val="20000"/>
              </a:spcBef>
            </a:pPr>
            <a:r>
              <a:rPr lang="en-US" altLang="zh-CN" b="1" dirty="0" err="1"/>
              <a:t>cout</a:t>
            </a:r>
            <a:r>
              <a:rPr lang="en-US" altLang="zh-CN" b="1" dirty="0"/>
              <a:t>&lt;&lt;*ip1&lt;&lt;" "&lt;&lt;*ip2&lt;&lt;" "&lt;&lt;*ip3&lt;&lt;</a:t>
            </a:r>
            <a:r>
              <a:rPr lang="en-US" altLang="zh-CN" b="1" dirty="0" err="1"/>
              <a:t>endl</a:t>
            </a:r>
            <a:r>
              <a:rPr lang="en-US" altLang="zh-CN" b="1" dirty="0"/>
              <a:t>;                     //</a:t>
            </a:r>
            <a:r>
              <a:rPr lang="zh-CN" altLang="en-US" b="1" dirty="0"/>
              <a:t>由于</a:t>
            </a:r>
            <a:r>
              <a:rPr lang="en-US" altLang="zh-CN" b="1" dirty="0"/>
              <a:t>ip1,ip2,ip3</a:t>
            </a:r>
            <a:r>
              <a:rPr lang="zh-CN" altLang="en-US" b="1" dirty="0"/>
              <a:t>指向的空间已被释放，* </a:t>
            </a:r>
            <a:r>
              <a:rPr lang="en-US" altLang="zh-CN" b="1" dirty="0"/>
              <a:t>ip1,*ip2,*ip3</a:t>
            </a:r>
            <a:r>
              <a:rPr lang="zh-CN" altLang="en-US" b="1" dirty="0"/>
              <a:t>的值不可知</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B6806E93-2DD5-4441-89FC-968E4CC5AFE5}"/>
              </a:ext>
            </a:extLst>
          </p:cNvPr>
          <p:cNvSpPr>
            <a:spLocks noGrp="1" noChangeArrowheads="1"/>
          </p:cNvSpPr>
          <p:nvPr>
            <p:ph type="title"/>
          </p:nvPr>
        </p:nvSpPr>
        <p:spPr>
          <a:xfrm>
            <a:off x="2133600" y="304800"/>
            <a:ext cx="7772400" cy="1143000"/>
          </a:xfrm>
        </p:spPr>
        <p:txBody>
          <a:bodyPr>
            <a:normAutofit/>
          </a:bodyPr>
          <a:lstStyle/>
          <a:p>
            <a:r>
              <a:rPr lang="zh-CN" altLang="en-US" sz="3800" dirty="0">
                <a:ea typeface="黑体" panose="02010609060101010101" pitchFamily="49" charset="-122"/>
              </a:rPr>
              <a:t>使用</a:t>
            </a:r>
            <a:r>
              <a:rPr lang="en-US" altLang="zh-CN" sz="3800" dirty="0">
                <a:ea typeface="黑体" panose="02010609060101010101" pitchFamily="49" charset="-122"/>
              </a:rPr>
              <a:t>new</a:t>
            </a:r>
            <a:r>
              <a:rPr lang="zh-CN" altLang="en-US" sz="3800" dirty="0">
                <a:ea typeface="黑体" panose="02010609060101010101" pitchFamily="49" charset="-122"/>
              </a:rPr>
              <a:t>和</a:t>
            </a:r>
            <a:r>
              <a:rPr lang="en-US" altLang="zh-CN" sz="3800" dirty="0">
                <a:ea typeface="黑体" panose="02010609060101010101" pitchFamily="49" charset="-122"/>
              </a:rPr>
              <a:t>delete</a:t>
            </a:r>
            <a:r>
              <a:rPr lang="zh-CN" altLang="en-US" sz="3800" dirty="0">
                <a:ea typeface="黑体" panose="02010609060101010101" pitchFamily="49" charset="-122"/>
              </a:rPr>
              <a:t>应注意的事项</a:t>
            </a:r>
            <a:endParaRPr lang="en-US" altLang="zh-CN" sz="3800" dirty="0">
              <a:ea typeface="黑体" panose="02010609060101010101" pitchFamily="49" charset="-122"/>
            </a:endParaRPr>
          </a:p>
        </p:txBody>
      </p:sp>
      <p:sp>
        <p:nvSpPr>
          <p:cNvPr id="385028" name="Text Box 4">
            <a:extLst>
              <a:ext uri="{FF2B5EF4-FFF2-40B4-BE49-F238E27FC236}">
                <a16:creationId xmlns:a16="http://schemas.microsoft.com/office/drawing/2014/main" id="{EF6A2B2B-2885-40D9-AD1D-DE0FCF0525BA}"/>
              </a:ext>
            </a:extLst>
          </p:cNvPr>
          <p:cNvSpPr txBox="1">
            <a:spLocks noChangeArrowheads="1"/>
          </p:cNvSpPr>
          <p:nvPr/>
        </p:nvSpPr>
        <p:spPr bwMode="auto">
          <a:xfrm>
            <a:off x="1981200" y="1600200"/>
            <a:ext cx="8153400" cy="440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zh-CN" altLang="en-US" sz="2800" b="1" dirty="0"/>
              <a:t>（1）用</a:t>
            </a:r>
            <a:r>
              <a:rPr lang="en-US" altLang="zh-CN" sz="2800" b="1" dirty="0"/>
              <a:t>new</a:t>
            </a:r>
            <a:r>
              <a:rPr lang="zh-CN" altLang="en-US" sz="2800" b="1" dirty="0"/>
              <a:t>申请分配内存时，不一定能申请成功。若申请失败，则返回</a:t>
            </a:r>
            <a:r>
              <a:rPr lang="en-US" altLang="zh-CN" sz="2800" b="1" dirty="0"/>
              <a:t>NULL，</a:t>
            </a:r>
            <a:r>
              <a:rPr lang="zh-CN" altLang="en-US" sz="2800" b="1" dirty="0"/>
              <a:t>即空指针。</a:t>
            </a:r>
          </a:p>
          <a:p>
            <a:pPr algn="just">
              <a:lnSpc>
                <a:spcPct val="130000"/>
              </a:lnSpc>
              <a:spcBef>
                <a:spcPct val="50000"/>
              </a:spcBef>
            </a:pPr>
            <a:r>
              <a:rPr lang="zh-CN" altLang="en-US" sz="2800" b="1" dirty="0"/>
              <a:t>（2）用</a:t>
            </a:r>
            <a:r>
              <a:rPr lang="en-US" altLang="zh-CN" sz="2800" b="1" dirty="0"/>
              <a:t>new</a:t>
            </a:r>
            <a:r>
              <a:rPr lang="zh-CN" altLang="en-US" sz="2800" b="1" dirty="0"/>
              <a:t>运算符为数组申请分配内存空间时，可将所有数组元素初始化为默认值，例：</a:t>
            </a:r>
            <a:r>
              <a:rPr lang="en-US" altLang="zh-CN" sz="2800" b="1" dirty="0"/>
              <a:t>int new=int a[5]()</a:t>
            </a:r>
            <a:r>
              <a:rPr lang="zh-CN" altLang="en-US" sz="2800" b="1" dirty="0"/>
              <a:t>，此时各元素初始化为</a:t>
            </a:r>
            <a:r>
              <a:rPr lang="en-US" altLang="zh-CN" sz="2800" b="1" dirty="0"/>
              <a:t>0.</a:t>
            </a:r>
            <a:endParaRPr lang="zh-CN" altLang="en-US" sz="2800" b="1" dirty="0"/>
          </a:p>
          <a:p>
            <a:pPr algn="just">
              <a:lnSpc>
                <a:spcPct val="130000"/>
              </a:lnSpc>
              <a:spcBef>
                <a:spcPct val="50000"/>
              </a:spcBef>
            </a:pPr>
            <a:r>
              <a:rPr lang="zh-CN" altLang="en-US" sz="2800" b="1" dirty="0"/>
              <a:t>（3）由</a:t>
            </a:r>
            <a:r>
              <a:rPr lang="en-US" altLang="zh-CN" sz="2800" b="1" dirty="0"/>
              <a:t>new</a:t>
            </a:r>
            <a:r>
              <a:rPr lang="zh-CN" altLang="en-US" sz="2800" b="1" dirty="0"/>
              <a:t>分配的内存空间必须保存起来，以便用</a:t>
            </a:r>
            <a:r>
              <a:rPr lang="en-US" altLang="zh-CN" sz="2800" b="1" dirty="0"/>
              <a:t>delete</a:t>
            </a:r>
            <a:r>
              <a:rPr lang="zh-CN" altLang="en-US" sz="2800" b="1" dirty="0"/>
              <a:t>删除，否则会出现不可预测的错误。</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BED00-A15A-42B1-BD82-DE55AAF42F92}"/>
              </a:ext>
            </a:extLst>
          </p:cNvPr>
          <p:cNvSpPr>
            <a:spLocks noGrp="1"/>
          </p:cNvSpPr>
          <p:nvPr>
            <p:ph type="title"/>
          </p:nvPr>
        </p:nvSpPr>
        <p:spPr/>
        <p:txBody>
          <a:bodyPr/>
          <a:lstStyle/>
          <a:p>
            <a:r>
              <a:rPr lang="en-US" altLang="zh-CN" dirty="0"/>
              <a:t>malloc</a:t>
            </a:r>
            <a:r>
              <a:rPr lang="zh-CN" altLang="en-US" dirty="0"/>
              <a:t>和</a:t>
            </a:r>
            <a:r>
              <a:rPr lang="en-US" altLang="zh-CN" dirty="0"/>
              <a:t>free</a:t>
            </a:r>
            <a:endParaRPr lang="zh-CN" altLang="en-US" dirty="0"/>
          </a:p>
        </p:txBody>
      </p:sp>
      <p:sp>
        <p:nvSpPr>
          <p:cNvPr id="3" name="内容占位符 2">
            <a:extLst>
              <a:ext uri="{FF2B5EF4-FFF2-40B4-BE49-F238E27FC236}">
                <a16:creationId xmlns:a16="http://schemas.microsoft.com/office/drawing/2014/main" id="{F5ABEB61-B90D-45C8-8208-482FC9CEA6E6}"/>
              </a:ext>
            </a:extLst>
          </p:cNvPr>
          <p:cNvSpPr>
            <a:spLocks noGrp="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malloc()</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free()</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语言风格的内存分配与释放函数</a:t>
            </a:r>
          </a:p>
          <a:p>
            <a:r>
              <a:rPr lang="zh-CN" altLang="en-US" sz="2400" dirty="0">
                <a:latin typeface="宋体" panose="02010600030101010101" pitchFamily="2" charset="-122"/>
                <a:ea typeface="宋体" panose="02010600030101010101" pitchFamily="2" charset="-122"/>
              </a:rPr>
              <a:t>函数原型及说明：</a:t>
            </a:r>
          </a:p>
          <a:p>
            <a:r>
              <a:rPr lang="en-US" altLang="zh-CN" sz="2400" dirty="0">
                <a:latin typeface="宋体" panose="02010600030101010101" pitchFamily="2" charset="-122"/>
                <a:ea typeface="宋体" panose="02010600030101010101" pitchFamily="2" charset="-122"/>
              </a:rPr>
              <a:t>void *malloc(</a:t>
            </a:r>
            <a:r>
              <a:rPr lang="en-US" altLang="zh-CN" sz="2400" dirty="0" err="1">
                <a:latin typeface="宋体" panose="02010600030101010101" pitchFamily="2" charset="-122"/>
                <a:ea typeface="宋体" panose="02010600030101010101" pitchFamily="2" charset="-122"/>
              </a:rPr>
              <a:t>NumBytes</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：该函数分配了</a:t>
            </a:r>
            <a:r>
              <a:rPr lang="en-US" altLang="zh-CN" sz="2400" dirty="0" err="1">
                <a:latin typeface="宋体" panose="02010600030101010101" pitchFamily="2" charset="-122"/>
                <a:ea typeface="宋体" panose="02010600030101010101" pitchFamily="2" charset="-122"/>
              </a:rPr>
              <a:t>NumBytes</a:t>
            </a:r>
            <a:r>
              <a:rPr lang="zh-CN" altLang="en-US" sz="2400" dirty="0">
                <a:latin typeface="宋体" panose="02010600030101010101" pitchFamily="2" charset="-122"/>
                <a:ea typeface="宋体" panose="02010600030101010101" pitchFamily="2" charset="-122"/>
              </a:rPr>
              <a:t>个字节，并返回了指向这块内存的</a:t>
            </a:r>
            <a:r>
              <a:rPr lang="en-US" altLang="zh-CN" sz="2400" dirty="0">
                <a:latin typeface="宋体" panose="02010600030101010101" pitchFamily="2" charset="-122"/>
                <a:ea typeface="宋体" panose="02010600030101010101" pitchFamily="2" charset="-122"/>
              </a:rPr>
              <a:t>void</a:t>
            </a:r>
            <a:r>
              <a:rPr lang="zh-CN" altLang="en-US" sz="2400" dirty="0">
                <a:latin typeface="宋体" panose="02010600030101010101" pitchFamily="2" charset="-122"/>
                <a:ea typeface="宋体" panose="02010600030101010101" pitchFamily="2" charset="-122"/>
              </a:rPr>
              <a:t>指针。如果分配失败，则返回一个空指针（</a:t>
            </a:r>
            <a:r>
              <a:rPr lang="en-US" altLang="zh-CN" sz="2400" dirty="0">
                <a:latin typeface="宋体" panose="02010600030101010101" pitchFamily="2" charset="-122"/>
                <a:ea typeface="宋体" panose="02010600030101010101" pitchFamily="2" charset="-122"/>
              </a:rPr>
              <a:t>NULL</a:t>
            </a:r>
            <a:r>
              <a:rPr lang="zh-CN" altLang="en-US" sz="2400" dirty="0">
                <a:latin typeface="宋体" panose="02010600030101010101" pitchFamily="2" charset="-122"/>
                <a:ea typeface="宋体" panose="02010600030101010101" pitchFamily="2" charset="-122"/>
              </a:rPr>
              <a:t>）。</a:t>
            </a:r>
          </a:p>
          <a:p>
            <a:r>
              <a:rPr lang="zh-CN" altLang="en-US" sz="2400" dirty="0">
                <a:latin typeface="宋体" panose="02010600030101010101" pitchFamily="2" charset="-122"/>
                <a:ea typeface="宋体" panose="02010600030101010101" pitchFamily="2" charset="-122"/>
              </a:rPr>
              <a:t>关于分配失败的原因，应该有多种，比如说空间不足就是一种。</a:t>
            </a:r>
          </a:p>
          <a:p>
            <a:r>
              <a:rPr lang="en-US" altLang="zh-CN" sz="2400" dirty="0">
                <a:latin typeface="宋体" panose="02010600030101010101" pitchFamily="2" charset="-122"/>
                <a:ea typeface="宋体" panose="02010600030101010101" pitchFamily="2" charset="-122"/>
              </a:rPr>
              <a:t>void free(void *</a:t>
            </a:r>
            <a:r>
              <a:rPr lang="en-US" altLang="zh-CN" sz="2400" dirty="0" err="1">
                <a:latin typeface="宋体" panose="02010600030101010101" pitchFamily="2" charset="-122"/>
                <a:ea typeface="宋体" panose="02010600030101010101" pitchFamily="2" charset="-122"/>
              </a:rPr>
              <a:t>FirstByte</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 该函数是将之前用</a:t>
            </a:r>
            <a:r>
              <a:rPr lang="en-US" altLang="zh-CN" sz="2400" dirty="0">
                <a:latin typeface="宋体" panose="02010600030101010101" pitchFamily="2" charset="-122"/>
                <a:ea typeface="宋体" panose="02010600030101010101" pitchFamily="2" charset="-122"/>
              </a:rPr>
              <a:t>malloc</a:t>
            </a:r>
            <a:r>
              <a:rPr lang="zh-CN" altLang="en-US" sz="2400" dirty="0">
                <a:latin typeface="宋体" panose="02010600030101010101" pitchFamily="2" charset="-122"/>
                <a:ea typeface="宋体" panose="02010600030101010101" pitchFamily="2" charset="-122"/>
              </a:rPr>
              <a:t>分配的空间释放。</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009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7F114-A4BA-4DF4-A938-E326256A1634}"/>
              </a:ext>
            </a:extLst>
          </p:cNvPr>
          <p:cNvSpPr>
            <a:spLocks noGrp="1"/>
          </p:cNvSpPr>
          <p:nvPr>
            <p:ph type="title"/>
          </p:nvPr>
        </p:nvSpPr>
        <p:spPr/>
        <p:txBody>
          <a:bodyPr/>
          <a:lstStyle/>
          <a:p>
            <a:r>
              <a:rPr lang="en-US" altLang="zh-CN" dirty="0"/>
              <a:t>malloc</a:t>
            </a:r>
            <a:r>
              <a:rPr lang="zh-CN" altLang="en-US" dirty="0"/>
              <a:t>和</a:t>
            </a:r>
            <a:r>
              <a:rPr lang="en-US" altLang="zh-CN" dirty="0"/>
              <a:t>free</a:t>
            </a:r>
            <a:endParaRPr lang="zh-CN" altLang="en-US" dirty="0"/>
          </a:p>
        </p:txBody>
      </p:sp>
      <p:sp>
        <p:nvSpPr>
          <p:cNvPr id="3" name="内容占位符 2">
            <a:extLst>
              <a:ext uri="{FF2B5EF4-FFF2-40B4-BE49-F238E27FC236}">
                <a16:creationId xmlns:a16="http://schemas.microsoft.com/office/drawing/2014/main" id="{F2C2CBD9-9B92-42F6-9086-9FA8BD24239C}"/>
              </a:ext>
            </a:extLst>
          </p:cNvPr>
          <p:cNvSpPr>
            <a:spLocks noGrp="1"/>
          </p:cNvSpPr>
          <p:nvPr>
            <p:ph idx="1"/>
          </p:nvPr>
        </p:nvSpPr>
        <p:spPr/>
        <p:txBody>
          <a:bodyPr>
            <a:normAutofit/>
          </a:bodyPr>
          <a:lstStyle/>
          <a:p>
            <a:r>
              <a:rPr lang="en-US" altLang="zh-CN" dirty="0"/>
              <a:t> char *</a:t>
            </a:r>
            <a:r>
              <a:rPr lang="en-US" altLang="zh-CN" dirty="0" err="1"/>
              <a:t>Ptr</a:t>
            </a:r>
            <a:r>
              <a:rPr lang="en-US" altLang="zh-CN" dirty="0"/>
              <a:t> = NULL;</a:t>
            </a:r>
          </a:p>
          <a:p>
            <a:r>
              <a:rPr lang="en-US" altLang="zh-CN" dirty="0"/>
              <a:t>        </a:t>
            </a:r>
            <a:r>
              <a:rPr lang="en-US" altLang="zh-CN" dirty="0" err="1"/>
              <a:t>Ptr</a:t>
            </a:r>
            <a:r>
              <a:rPr lang="en-US" altLang="zh-CN" dirty="0"/>
              <a:t> = (char *)malloc(100 * </a:t>
            </a:r>
            <a:r>
              <a:rPr lang="en-US" altLang="zh-CN" dirty="0" err="1"/>
              <a:t>sizeof</a:t>
            </a:r>
            <a:r>
              <a:rPr lang="en-US" altLang="zh-CN" dirty="0"/>
              <a:t>(char));</a:t>
            </a:r>
          </a:p>
          <a:p>
            <a:r>
              <a:rPr lang="en-US" altLang="zh-CN" dirty="0"/>
              <a:t>    </a:t>
            </a:r>
            <a:r>
              <a:rPr lang="en-US" altLang="zh-CN" dirty="0">
                <a:solidFill>
                  <a:schemeClr val="accent2"/>
                </a:solidFill>
              </a:rPr>
              <a:t> //</a:t>
            </a:r>
            <a:r>
              <a:rPr lang="zh-CN" altLang="en-US" dirty="0">
                <a:solidFill>
                  <a:schemeClr val="accent2"/>
                </a:solidFill>
              </a:rPr>
              <a:t>分别</a:t>
            </a:r>
            <a:r>
              <a:rPr lang="en-US" altLang="zh-CN" dirty="0">
                <a:solidFill>
                  <a:schemeClr val="accent2"/>
                </a:solidFill>
              </a:rPr>
              <a:t>100</a:t>
            </a:r>
            <a:r>
              <a:rPr lang="zh-CN" altLang="en-US" dirty="0">
                <a:solidFill>
                  <a:schemeClr val="accent2"/>
                </a:solidFill>
              </a:rPr>
              <a:t>个字符长度的空间，并将首地址赋给</a:t>
            </a:r>
            <a:r>
              <a:rPr lang="en-US" altLang="zh-CN" dirty="0" err="1">
                <a:solidFill>
                  <a:schemeClr val="accent2"/>
                </a:solidFill>
              </a:rPr>
              <a:t>Ptr</a:t>
            </a:r>
            <a:r>
              <a:rPr lang="zh-CN" altLang="en-US" dirty="0">
                <a:solidFill>
                  <a:schemeClr val="accent2"/>
                </a:solidFill>
              </a:rPr>
              <a:t>指针。</a:t>
            </a:r>
            <a:r>
              <a:rPr lang="en-US" altLang="zh-CN" dirty="0">
                <a:solidFill>
                  <a:schemeClr val="accent2"/>
                </a:solidFill>
              </a:rPr>
              <a:t>   </a:t>
            </a:r>
          </a:p>
          <a:p>
            <a:r>
              <a:rPr lang="en-US" altLang="zh-CN" dirty="0"/>
              <a:t>     if (NULL == </a:t>
            </a:r>
            <a:r>
              <a:rPr lang="en-US" altLang="zh-CN" dirty="0" err="1"/>
              <a:t>Ptr</a:t>
            </a:r>
            <a:r>
              <a:rPr lang="en-US" altLang="zh-CN" dirty="0"/>
              <a:t>)</a:t>
            </a:r>
            <a:br>
              <a:rPr lang="en-US" altLang="zh-CN" dirty="0"/>
            </a:br>
            <a:r>
              <a:rPr lang="en-US" altLang="zh-CN" dirty="0"/>
              <a:t>{</a:t>
            </a:r>
            <a:br>
              <a:rPr lang="en-US" altLang="zh-CN" dirty="0"/>
            </a:br>
            <a:r>
              <a:rPr lang="en-US" altLang="zh-CN" dirty="0"/>
              <a:t>exit (1);</a:t>
            </a:r>
            <a:br>
              <a:rPr lang="en-US" altLang="zh-CN" dirty="0"/>
            </a:br>
            <a:r>
              <a:rPr lang="en-US" altLang="zh-CN" dirty="0"/>
              <a:t>}</a:t>
            </a:r>
          </a:p>
          <a:p>
            <a:r>
              <a:rPr lang="en-US" altLang="zh-CN" dirty="0"/>
              <a:t>        free(</a:t>
            </a:r>
            <a:r>
              <a:rPr lang="en-US" altLang="zh-CN" dirty="0" err="1"/>
              <a:t>Ptr</a:t>
            </a:r>
            <a:r>
              <a:rPr lang="en-US" altLang="zh-CN" dirty="0"/>
              <a:t>);    </a:t>
            </a:r>
            <a:r>
              <a:rPr lang="en-US" altLang="zh-CN" dirty="0">
                <a:solidFill>
                  <a:schemeClr val="accent2"/>
                </a:solidFill>
              </a:rPr>
              <a:t>//</a:t>
            </a:r>
            <a:r>
              <a:rPr lang="zh-CN" altLang="en-US" dirty="0">
                <a:solidFill>
                  <a:schemeClr val="accent2"/>
                </a:solidFill>
              </a:rPr>
              <a:t>释放</a:t>
            </a:r>
            <a:r>
              <a:rPr lang="en-US" altLang="zh-CN" dirty="0" err="1">
                <a:solidFill>
                  <a:schemeClr val="accent2"/>
                </a:solidFill>
              </a:rPr>
              <a:t>Ptr</a:t>
            </a:r>
            <a:r>
              <a:rPr lang="zh-CN" altLang="en-US" dirty="0">
                <a:solidFill>
                  <a:schemeClr val="accent2"/>
                </a:solidFill>
              </a:rPr>
              <a:t>指针指向的内存空间</a:t>
            </a:r>
            <a:endParaRPr lang="en-US" altLang="zh-CN" dirty="0"/>
          </a:p>
          <a:p>
            <a:r>
              <a:rPr lang="en-US" altLang="zh-CN" dirty="0"/>
              <a:t>        </a:t>
            </a:r>
            <a:r>
              <a:rPr lang="en-US" altLang="zh-CN" dirty="0" err="1"/>
              <a:t>Ptr</a:t>
            </a:r>
            <a:r>
              <a:rPr lang="en-US" altLang="zh-CN" dirty="0"/>
              <a:t> = NULL;</a:t>
            </a:r>
          </a:p>
          <a:p>
            <a:endParaRPr lang="zh-CN" altLang="en-US" dirty="0"/>
          </a:p>
        </p:txBody>
      </p:sp>
    </p:spTree>
    <p:extLst>
      <p:ext uri="{BB962C8B-B14F-4D97-AF65-F5344CB8AC3E}">
        <p14:creationId xmlns:p14="http://schemas.microsoft.com/office/powerpoint/2010/main" val="408003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B5C799CB-4D76-4B23-A705-B0C88061F53F}"/>
              </a:ext>
            </a:extLst>
          </p:cNvPr>
          <p:cNvSpPr>
            <a:spLocks noGrp="1"/>
          </p:cNvSpPr>
          <p:nvPr>
            <p:ph type="sldNum" sz="quarter" idx="10"/>
          </p:nvPr>
        </p:nvSpPr>
        <p:spPr/>
        <p:txBody>
          <a:bodyPr/>
          <a:lstStyle/>
          <a:p>
            <a:fld id="{0B84834A-B39D-4981-9DF1-6D6F07E0BD56}" type="slidenum">
              <a:rPr lang="zh-CN" altLang="en-US"/>
              <a:pPr/>
              <a:t>6</a:t>
            </a:fld>
            <a:endParaRPr lang="en-US" altLang="zh-CN"/>
          </a:p>
        </p:txBody>
      </p:sp>
      <p:sp>
        <p:nvSpPr>
          <p:cNvPr id="314370" name="Rectangle 1026">
            <a:extLst>
              <a:ext uri="{FF2B5EF4-FFF2-40B4-BE49-F238E27FC236}">
                <a16:creationId xmlns:a16="http://schemas.microsoft.com/office/drawing/2014/main" id="{FAAEC61C-C61F-4495-8D01-0ED1C656A4BB}"/>
              </a:ext>
            </a:extLst>
          </p:cNvPr>
          <p:cNvSpPr>
            <a:spLocks noGrp="1" noChangeArrowheads="1"/>
          </p:cNvSpPr>
          <p:nvPr>
            <p:ph type="title"/>
          </p:nvPr>
        </p:nvSpPr>
        <p:spPr>
          <a:xfrm>
            <a:off x="2133600" y="304800"/>
            <a:ext cx="7772400" cy="820738"/>
          </a:xfrm>
        </p:spPr>
        <p:txBody>
          <a:bodyPr/>
          <a:lstStyle/>
          <a:p>
            <a:r>
              <a:rPr lang="zh-CN" altLang="en-US" sz="3200" dirty="0"/>
              <a:t>指针变量的定义及其初始化</a:t>
            </a:r>
          </a:p>
        </p:txBody>
      </p:sp>
      <p:sp>
        <p:nvSpPr>
          <p:cNvPr id="314372" name="Rectangle 1028">
            <a:extLst>
              <a:ext uri="{FF2B5EF4-FFF2-40B4-BE49-F238E27FC236}">
                <a16:creationId xmlns:a16="http://schemas.microsoft.com/office/drawing/2014/main" id="{A1B6D487-9F27-4590-9C2C-F9B40F18EEA4}"/>
              </a:ext>
            </a:extLst>
          </p:cNvPr>
          <p:cNvSpPr>
            <a:spLocks noChangeArrowheads="1"/>
          </p:cNvSpPr>
          <p:nvPr/>
        </p:nvSpPr>
        <p:spPr bwMode="auto">
          <a:xfrm>
            <a:off x="2063750" y="3068639"/>
            <a:ext cx="7848600" cy="280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pPr>
            <a:r>
              <a:rPr kumimoji="1" lang="en-US" altLang="zh-CN" sz="2800" b="1" dirty="0">
                <a:latin typeface="宋体" panose="02010600030101010101" pitchFamily="2" charset="-122"/>
              </a:rPr>
              <a:t>int *ip1,ip2;		</a:t>
            </a:r>
          </a:p>
          <a:p>
            <a:pPr algn="just">
              <a:lnSpc>
                <a:spcPct val="130000"/>
              </a:lnSpc>
              <a:spcBef>
                <a:spcPct val="20000"/>
              </a:spcBef>
            </a:pPr>
            <a:r>
              <a:rPr kumimoji="1" lang="en-US" altLang="zh-CN" sz="2800" b="1" dirty="0">
                <a:latin typeface="宋体" panose="02010600030101010101" pitchFamily="2" charset="-122"/>
              </a:rPr>
              <a:t>float *</a:t>
            </a:r>
            <a:r>
              <a:rPr kumimoji="1" lang="en-US" altLang="zh-CN" sz="2800" b="1" dirty="0" err="1">
                <a:latin typeface="宋体" panose="02010600030101010101" pitchFamily="2" charset="-122"/>
              </a:rPr>
              <a:t>fp</a:t>
            </a:r>
            <a:r>
              <a:rPr kumimoji="1" lang="en-US" altLang="zh-CN" sz="2800" b="1" dirty="0">
                <a:latin typeface="宋体" panose="02010600030101010101" pitchFamily="2" charset="-122"/>
              </a:rPr>
              <a:t>;</a:t>
            </a:r>
          </a:p>
          <a:p>
            <a:pPr algn="just">
              <a:lnSpc>
                <a:spcPct val="130000"/>
              </a:lnSpc>
              <a:spcBef>
                <a:spcPct val="20000"/>
              </a:spcBef>
            </a:pPr>
            <a:r>
              <a:rPr kumimoji="1" lang="zh-CN" altLang="en-US" sz="2800" b="1" dirty="0"/>
              <a:t>【</a:t>
            </a:r>
            <a:r>
              <a:rPr lang="zh-CN" altLang="en-US" sz="2800" b="1" dirty="0"/>
              <a:t>说明</a:t>
            </a:r>
            <a:r>
              <a:rPr kumimoji="1" lang="zh-CN" altLang="en-US" sz="2800" b="1" dirty="0"/>
              <a:t>】</a:t>
            </a:r>
            <a:r>
              <a:rPr kumimoji="1" lang="zh-CN" altLang="en-US" sz="2800" b="1" dirty="0">
                <a:latin typeface="宋体" panose="02010600030101010101" pitchFamily="2" charset="-122"/>
              </a:rPr>
              <a:t> &lt;类型名&gt;是指针变量所指向变量的类型。</a:t>
            </a:r>
            <a:endParaRPr kumimoji="1" lang="zh-CN" altLang="en-GB" sz="2800" b="1" dirty="0">
              <a:latin typeface="宋体" panose="02010600030101010101" pitchFamily="2" charset="-122"/>
            </a:endParaRPr>
          </a:p>
        </p:txBody>
      </p:sp>
      <p:sp>
        <p:nvSpPr>
          <p:cNvPr id="314374" name="Text Box 1030">
            <a:extLst>
              <a:ext uri="{FF2B5EF4-FFF2-40B4-BE49-F238E27FC236}">
                <a16:creationId xmlns:a16="http://schemas.microsoft.com/office/drawing/2014/main" id="{4D8A26F1-A928-40A3-BF84-1D890139A8E0}"/>
              </a:ext>
            </a:extLst>
          </p:cNvPr>
          <p:cNvSpPr txBox="1">
            <a:spLocks noChangeArrowheads="1"/>
          </p:cNvSpPr>
          <p:nvPr/>
        </p:nvSpPr>
        <p:spPr bwMode="auto">
          <a:xfrm>
            <a:off x="2135188" y="2395539"/>
            <a:ext cx="7993062" cy="52863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t> </a:t>
            </a:r>
            <a:r>
              <a:rPr kumimoji="1" lang="zh-CN" altLang="en-US" sz="2800" b="1" dirty="0"/>
              <a:t>【</a:t>
            </a:r>
            <a:r>
              <a:rPr lang="zh-CN" altLang="en-US" sz="2800" b="1" dirty="0"/>
              <a:t>格式</a:t>
            </a:r>
            <a:r>
              <a:rPr kumimoji="1" lang="zh-CN" altLang="en-US" sz="2800" b="1" dirty="0"/>
              <a:t>】 &lt;类型名&gt; *&lt;变量名&gt;;</a:t>
            </a:r>
            <a:r>
              <a:rPr kumimoji="1" lang="zh-CN" altLang="en-US" sz="2800" dirty="0"/>
              <a:t> </a:t>
            </a:r>
          </a:p>
        </p:txBody>
      </p:sp>
      <p:sp>
        <p:nvSpPr>
          <p:cNvPr id="314375" name="Text Box 1031">
            <a:extLst>
              <a:ext uri="{FF2B5EF4-FFF2-40B4-BE49-F238E27FC236}">
                <a16:creationId xmlns:a16="http://schemas.microsoft.com/office/drawing/2014/main" id="{6DA0D750-1DFF-43FE-A4AF-75FF28DC917C}"/>
              </a:ext>
            </a:extLst>
          </p:cNvPr>
          <p:cNvSpPr txBox="1">
            <a:spLocks noChangeArrowheads="1"/>
          </p:cNvSpPr>
          <p:nvPr/>
        </p:nvSpPr>
        <p:spPr bwMode="auto">
          <a:xfrm>
            <a:off x="2063751" y="1484313"/>
            <a:ext cx="7993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t> </a:t>
            </a:r>
            <a:r>
              <a:rPr kumimoji="1" lang="en-US" altLang="zh-CN" sz="2800" b="1"/>
              <a:t>1.</a:t>
            </a:r>
            <a:r>
              <a:rPr kumimoji="1" lang="zh-CN" altLang="en-US" sz="2800" b="1"/>
              <a:t>指针变量的定义</a:t>
            </a:r>
            <a:r>
              <a:rPr kumimoji="1" lang="zh-CN" altLang="en-US" sz="2800"/>
              <a:t> </a:t>
            </a:r>
            <a:endParaRPr kumimoji="1"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4375"/>
                                        </p:tgtEl>
                                        <p:attrNameLst>
                                          <p:attrName>style.visibility</p:attrName>
                                        </p:attrNameLst>
                                      </p:cBhvr>
                                      <p:to>
                                        <p:strVal val="visible"/>
                                      </p:to>
                                    </p:set>
                                    <p:anim calcmode="lin" valueType="num">
                                      <p:cBhvr>
                                        <p:cTn id="7" dur="1000" fill="hold"/>
                                        <p:tgtEl>
                                          <p:spTgt spid="314375"/>
                                        </p:tgtEl>
                                        <p:attrNameLst>
                                          <p:attrName>ppt_w</p:attrName>
                                        </p:attrNameLst>
                                      </p:cBhvr>
                                      <p:tavLst>
                                        <p:tav tm="0">
                                          <p:val>
                                            <p:strVal val="#ppt_w*0.70"/>
                                          </p:val>
                                        </p:tav>
                                        <p:tav tm="100000">
                                          <p:val>
                                            <p:strVal val="#ppt_w"/>
                                          </p:val>
                                        </p:tav>
                                      </p:tavLst>
                                    </p:anim>
                                    <p:anim calcmode="lin" valueType="num">
                                      <p:cBhvr>
                                        <p:cTn id="8" dur="1000" fill="hold"/>
                                        <p:tgtEl>
                                          <p:spTgt spid="314375"/>
                                        </p:tgtEl>
                                        <p:attrNameLst>
                                          <p:attrName>ppt_h</p:attrName>
                                        </p:attrNameLst>
                                      </p:cBhvr>
                                      <p:tavLst>
                                        <p:tav tm="0">
                                          <p:val>
                                            <p:strVal val="#ppt_h"/>
                                          </p:val>
                                        </p:tav>
                                        <p:tav tm="100000">
                                          <p:val>
                                            <p:strVal val="#ppt_h"/>
                                          </p:val>
                                        </p:tav>
                                      </p:tavLst>
                                    </p:anim>
                                    <p:animEffect transition="in" filter="fade">
                                      <p:cBhvr>
                                        <p:cTn id="9" dur="1000"/>
                                        <p:tgtEl>
                                          <p:spTgt spid="31437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14374"/>
                                        </p:tgtEl>
                                        <p:attrNameLst>
                                          <p:attrName>style.visibility</p:attrName>
                                        </p:attrNameLst>
                                      </p:cBhvr>
                                      <p:to>
                                        <p:strVal val="visible"/>
                                      </p:to>
                                    </p:set>
                                    <p:anim calcmode="lin" valueType="num">
                                      <p:cBhvr>
                                        <p:cTn id="14" dur="1000" fill="hold"/>
                                        <p:tgtEl>
                                          <p:spTgt spid="314374"/>
                                        </p:tgtEl>
                                        <p:attrNameLst>
                                          <p:attrName>ppt_w</p:attrName>
                                        </p:attrNameLst>
                                      </p:cBhvr>
                                      <p:tavLst>
                                        <p:tav tm="0">
                                          <p:val>
                                            <p:strVal val="#ppt_w*0.70"/>
                                          </p:val>
                                        </p:tav>
                                        <p:tav tm="100000">
                                          <p:val>
                                            <p:strVal val="#ppt_w"/>
                                          </p:val>
                                        </p:tav>
                                      </p:tavLst>
                                    </p:anim>
                                    <p:anim calcmode="lin" valueType="num">
                                      <p:cBhvr>
                                        <p:cTn id="15" dur="1000" fill="hold"/>
                                        <p:tgtEl>
                                          <p:spTgt spid="314374"/>
                                        </p:tgtEl>
                                        <p:attrNameLst>
                                          <p:attrName>ppt_h</p:attrName>
                                        </p:attrNameLst>
                                      </p:cBhvr>
                                      <p:tavLst>
                                        <p:tav tm="0">
                                          <p:val>
                                            <p:strVal val="#ppt_h"/>
                                          </p:val>
                                        </p:tav>
                                        <p:tav tm="100000">
                                          <p:val>
                                            <p:strVal val="#ppt_h"/>
                                          </p:val>
                                        </p:tav>
                                      </p:tavLst>
                                    </p:anim>
                                    <p:animEffect transition="in" filter="fade">
                                      <p:cBhvr>
                                        <p:cTn id="16" dur="1000"/>
                                        <p:tgtEl>
                                          <p:spTgt spid="3143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14372">
                                            <p:txEl>
                                              <p:pRg st="0" end="0"/>
                                            </p:txEl>
                                          </p:spTgt>
                                        </p:tgtEl>
                                        <p:attrNameLst>
                                          <p:attrName>style.visibility</p:attrName>
                                        </p:attrNameLst>
                                      </p:cBhvr>
                                      <p:to>
                                        <p:strVal val="visible"/>
                                      </p:to>
                                    </p:set>
                                    <p:anim calcmode="lin" valueType="num">
                                      <p:cBhvr additive="base">
                                        <p:cTn id="21" dur="500" fill="hold"/>
                                        <p:tgtEl>
                                          <p:spTgt spid="31437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437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4372">
                                            <p:txEl>
                                              <p:pRg st="1" end="1"/>
                                            </p:txEl>
                                          </p:spTgt>
                                        </p:tgtEl>
                                        <p:attrNameLst>
                                          <p:attrName>style.visibility</p:attrName>
                                        </p:attrNameLst>
                                      </p:cBhvr>
                                      <p:to>
                                        <p:strVal val="visible"/>
                                      </p:to>
                                    </p:set>
                                    <p:anim calcmode="lin" valueType="num">
                                      <p:cBhvr additive="base">
                                        <p:cTn id="25" dur="500" fill="hold"/>
                                        <p:tgtEl>
                                          <p:spTgt spid="31437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437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4372">
                                            <p:txEl>
                                              <p:pRg st="2" end="2"/>
                                            </p:txEl>
                                          </p:spTgt>
                                        </p:tgtEl>
                                        <p:attrNameLst>
                                          <p:attrName>style.visibility</p:attrName>
                                        </p:attrNameLst>
                                      </p:cBhvr>
                                      <p:to>
                                        <p:strVal val="visible"/>
                                      </p:to>
                                    </p:set>
                                    <p:anim calcmode="lin" valueType="num">
                                      <p:cBhvr additive="base">
                                        <p:cTn id="29" dur="500" fill="hold"/>
                                        <p:tgtEl>
                                          <p:spTgt spid="31437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43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p:bldP spid="3143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4B4C2-02AC-4D58-89F2-2A84ABC714F8}"/>
              </a:ext>
            </a:extLst>
          </p:cNvPr>
          <p:cNvSpPr>
            <a:spLocks noGrp="1"/>
          </p:cNvSpPr>
          <p:nvPr>
            <p:ph type="title"/>
          </p:nvPr>
        </p:nvSpPr>
        <p:spPr/>
        <p:txBody>
          <a:bodyPr/>
          <a:lstStyle/>
          <a:p>
            <a:r>
              <a:rPr lang="zh-CN" altLang="en-US" dirty="0"/>
              <a:t>动态数组的实现</a:t>
            </a:r>
          </a:p>
        </p:txBody>
      </p:sp>
      <p:sp>
        <p:nvSpPr>
          <p:cNvPr id="3" name="内容占位符 2">
            <a:extLst>
              <a:ext uri="{FF2B5EF4-FFF2-40B4-BE49-F238E27FC236}">
                <a16:creationId xmlns:a16="http://schemas.microsoft.com/office/drawing/2014/main" id="{F4533F18-5864-492D-A8F5-617DE4A60AB6}"/>
              </a:ext>
            </a:extLst>
          </p:cNvPr>
          <p:cNvSpPr>
            <a:spLocks noGrp="1"/>
          </p:cNvSpPr>
          <p:nvPr>
            <p:ph idx="1"/>
          </p:nvPr>
        </p:nvSpPr>
        <p:spPr>
          <a:xfrm>
            <a:off x="1981200" y="1340769"/>
            <a:ext cx="8229600" cy="4525963"/>
          </a:xfrm>
        </p:spPr>
        <p:txBody>
          <a:bodyPr>
            <a:normAutofit lnSpcReduction="10000"/>
          </a:bodyPr>
          <a:lstStyle/>
          <a:p>
            <a:r>
              <a:rPr lang="zh-CN" altLang="en-US" dirty="0"/>
              <a:t>利用</a:t>
            </a:r>
            <a:r>
              <a:rPr lang="en-US" altLang="zh-CN" dirty="0"/>
              <a:t>NEW</a:t>
            </a:r>
            <a:r>
              <a:rPr lang="zh-CN" altLang="en-US" dirty="0"/>
              <a:t>实现动态数组</a:t>
            </a:r>
            <a:endParaRPr lang="en-US" altLang="zh-CN" dirty="0"/>
          </a:p>
          <a:p>
            <a:pPr marL="0" indent="0">
              <a:buNone/>
            </a:pPr>
            <a:r>
              <a:rPr lang="en-US" altLang="zh-CN" dirty="0"/>
              <a:t>   </a:t>
            </a:r>
            <a:r>
              <a:rPr lang="zh-CN" altLang="en-US" dirty="0"/>
              <a:t>传统的数组定义方式</a:t>
            </a:r>
            <a:r>
              <a:rPr lang="en-US" altLang="zh-CN" dirty="0"/>
              <a:t>:</a:t>
            </a:r>
          </a:p>
          <a:p>
            <a:pPr marL="0" indent="0">
              <a:buNone/>
            </a:pPr>
            <a:r>
              <a:rPr lang="en-US" altLang="zh-CN" dirty="0"/>
              <a:t>    int a[n];</a:t>
            </a:r>
          </a:p>
          <a:p>
            <a:pPr marL="0" indent="0">
              <a:buNone/>
            </a:pPr>
            <a:r>
              <a:rPr lang="en-US" altLang="zh-CN" dirty="0"/>
              <a:t>    n</a:t>
            </a:r>
            <a:r>
              <a:rPr lang="zh-CN" altLang="en-US" dirty="0"/>
              <a:t>必须是常量，预先确定数组的大小</a:t>
            </a:r>
            <a:endParaRPr lang="en-US" altLang="zh-CN" dirty="0"/>
          </a:p>
          <a:p>
            <a:pPr marL="0" indent="0">
              <a:buNone/>
            </a:pPr>
            <a:r>
              <a:rPr lang="en-US" altLang="zh-CN" dirty="0"/>
              <a:t>   </a:t>
            </a:r>
            <a:r>
              <a:rPr lang="zh-CN" altLang="en-US" dirty="0"/>
              <a:t>动态数组的定义</a:t>
            </a:r>
            <a:endParaRPr lang="en-US" altLang="zh-CN" dirty="0"/>
          </a:p>
          <a:p>
            <a:pPr marL="0" indent="0">
              <a:buNone/>
            </a:pPr>
            <a:r>
              <a:rPr lang="en-US" altLang="zh-CN" dirty="0"/>
              <a:t>   int n</a:t>
            </a:r>
            <a:r>
              <a:rPr lang="zh-CN" altLang="en-US" dirty="0"/>
              <a:t>；</a:t>
            </a:r>
            <a:endParaRPr lang="en-US" altLang="zh-CN" dirty="0"/>
          </a:p>
          <a:p>
            <a:pPr marL="0" indent="0">
              <a:buNone/>
            </a:pPr>
            <a:r>
              <a:rPr lang="en-US" altLang="zh-CN" dirty="0"/>
              <a:t>   </a:t>
            </a:r>
            <a:r>
              <a:rPr lang="en-US" altLang="zh-CN" dirty="0" err="1"/>
              <a:t>cin</a:t>
            </a:r>
            <a:r>
              <a:rPr lang="en-US" altLang="zh-CN" dirty="0"/>
              <a:t>&gt;&gt;n;</a:t>
            </a:r>
          </a:p>
          <a:p>
            <a:pPr marL="0" indent="0">
              <a:buNone/>
            </a:pPr>
            <a:r>
              <a:rPr lang="en-US" altLang="zh-CN" dirty="0"/>
              <a:t>   int *a=new int[n];</a:t>
            </a:r>
          </a:p>
          <a:p>
            <a:pPr marL="0" indent="0">
              <a:buNone/>
            </a:pPr>
            <a:r>
              <a:rPr lang="en-US" altLang="zh-CN" dirty="0"/>
              <a:t>  </a:t>
            </a:r>
            <a:r>
              <a:rPr lang="zh-CN" altLang="en-US" dirty="0"/>
              <a:t>此时</a:t>
            </a:r>
            <a:r>
              <a:rPr lang="en-US" altLang="zh-CN" dirty="0"/>
              <a:t>n</a:t>
            </a:r>
            <a:r>
              <a:rPr lang="zh-CN" altLang="en-US" dirty="0"/>
              <a:t>为变量</a:t>
            </a:r>
            <a:endParaRPr lang="en-US" altLang="zh-CN" dirty="0"/>
          </a:p>
        </p:txBody>
      </p:sp>
    </p:spTree>
    <p:extLst>
      <p:ext uri="{BB962C8B-B14F-4D97-AF65-F5344CB8AC3E}">
        <p14:creationId xmlns:p14="http://schemas.microsoft.com/office/powerpoint/2010/main" val="4087553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E6601E-711F-4AA8-B687-51B1DF3FF811}"/>
              </a:ext>
            </a:extLst>
          </p:cNvPr>
          <p:cNvSpPr>
            <a:spLocks noGrp="1"/>
          </p:cNvSpPr>
          <p:nvPr>
            <p:ph idx="1"/>
          </p:nvPr>
        </p:nvSpPr>
        <p:spPr>
          <a:xfrm>
            <a:off x="1981200" y="908721"/>
            <a:ext cx="8229600" cy="4525963"/>
          </a:xfrm>
        </p:spPr>
        <p:txBody>
          <a:bodyPr/>
          <a:lstStyle/>
          <a:p>
            <a:r>
              <a:rPr lang="zh-CN" altLang="en-US" dirty="0"/>
              <a:t>练习：</a:t>
            </a:r>
            <a:endParaRPr lang="en-US" altLang="zh-CN" dirty="0"/>
          </a:p>
          <a:p>
            <a:r>
              <a:rPr lang="zh-CN" altLang="en-US" dirty="0"/>
              <a:t>利用动态数组统计全班成绩的平均分，班级人数由用户输入。</a:t>
            </a:r>
          </a:p>
        </p:txBody>
      </p:sp>
    </p:spTree>
    <p:extLst>
      <p:ext uri="{BB962C8B-B14F-4D97-AF65-F5344CB8AC3E}">
        <p14:creationId xmlns:p14="http://schemas.microsoft.com/office/powerpoint/2010/main" val="1057024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DCA30C-E55B-4E6E-85D3-F9ED2EE8FE89}"/>
              </a:ext>
            </a:extLst>
          </p:cNvPr>
          <p:cNvSpPr/>
          <p:nvPr/>
        </p:nvSpPr>
        <p:spPr>
          <a:xfrm>
            <a:off x="2567608" y="836712"/>
            <a:ext cx="7272808" cy="5909310"/>
          </a:xfrm>
          <a:prstGeom prst="rect">
            <a:avLst/>
          </a:prstGeom>
        </p:spPr>
        <p:txBody>
          <a:bodyPr wrap="square">
            <a:spAutoFit/>
          </a:bodyPr>
          <a:lstStyle/>
          <a:p>
            <a:r>
              <a:rPr lang="en-US" altLang="zh-CN" dirty="0"/>
              <a:t>#include&lt;iostream&gt;</a:t>
            </a:r>
          </a:p>
          <a:p>
            <a:r>
              <a:rPr lang="en-US" altLang="zh-CN" dirty="0"/>
              <a:t>using namespace std;</a:t>
            </a:r>
          </a:p>
          <a:p>
            <a:r>
              <a:rPr lang="en-US" altLang="zh-CN" dirty="0"/>
              <a:t>int main()</a:t>
            </a:r>
          </a:p>
          <a:p>
            <a:r>
              <a:rPr lang="en-US" altLang="zh-CN" dirty="0"/>
              <a:t>{</a:t>
            </a:r>
          </a:p>
          <a:p>
            <a:r>
              <a:rPr lang="en-US" altLang="zh-CN" dirty="0"/>
              <a:t>int </a:t>
            </a:r>
            <a:r>
              <a:rPr lang="en-US" altLang="zh-CN" dirty="0" err="1"/>
              <a:t>n,i</a:t>
            </a:r>
            <a:r>
              <a:rPr lang="en-US" altLang="zh-CN" dirty="0"/>
              <a:t>;</a:t>
            </a:r>
          </a:p>
          <a:p>
            <a:r>
              <a:rPr lang="en-US" altLang="zh-CN" dirty="0"/>
              <a:t>float sum;</a:t>
            </a:r>
          </a:p>
          <a:p>
            <a:r>
              <a:rPr lang="en-US" altLang="zh-CN" dirty="0" err="1"/>
              <a:t>cout</a:t>
            </a:r>
            <a:r>
              <a:rPr lang="en-US" altLang="zh-CN" dirty="0"/>
              <a:t>&lt;&lt;"</a:t>
            </a:r>
            <a:r>
              <a:rPr lang="zh-CN" altLang="en-US" dirty="0"/>
              <a:t>请入全班人数：</a:t>
            </a:r>
            <a:r>
              <a:rPr lang="en-US" altLang="zh-CN" dirty="0"/>
              <a:t>";</a:t>
            </a:r>
          </a:p>
          <a:p>
            <a:r>
              <a:rPr lang="en-US" altLang="zh-CN" dirty="0" err="1"/>
              <a:t>cin</a:t>
            </a:r>
            <a:r>
              <a:rPr lang="en-US" altLang="zh-CN" dirty="0"/>
              <a:t>&gt;&gt;n;</a:t>
            </a:r>
          </a:p>
          <a:p>
            <a:r>
              <a:rPr lang="en-US" altLang="zh-CN" dirty="0"/>
              <a:t>int *a=new int[n];</a:t>
            </a:r>
          </a:p>
          <a:p>
            <a:r>
              <a:rPr lang="en-US" altLang="zh-CN" dirty="0"/>
              <a:t>sum=0;</a:t>
            </a:r>
          </a:p>
          <a:p>
            <a:r>
              <a:rPr lang="en-US" altLang="zh-CN" dirty="0"/>
              <a:t>for(</a:t>
            </a:r>
            <a:r>
              <a:rPr lang="en-US" altLang="zh-CN" dirty="0" err="1"/>
              <a:t>i</a:t>
            </a:r>
            <a:r>
              <a:rPr lang="en-US" altLang="zh-CN" dirty="0"/>
              <a:t>=0;i&lt;</a:t>
            </a:r>
            <a:r>
              <a:rPr lang="en-US" altLang="zh-CN" dirty="0" err="1"/>
              <a:t>n;i</a:t>
            </a:r>
            <a:r>
              <a:rPr lang="en-US" altLang="zh-CN" dirty="0"/>
              <a:t>++)</a:t>
            </a:r>
          </a:p>
          <a:p>
            <a:r>
              <a:rPr lang="en-US" altLang="zh-CN" dirty="0"/>
              <a:t>{</a:t>
            </a:r>
          </a:p>
          <a:p>
            <a:r>
              <a:rPr lang="en-US" altLang="zh-CN" dirty="0"/>
              <a:t>	</a:t>
            </a:r>
            <a:r>
              <a:rPr lang="en-US" altLang="zh-CN" dirty="0" err="1"/>
              <a:t>cout</a:t>
            </a:r>
            <a:r>
              <a:rPr lang="en-US" altLang="zh-CN" dirty="0"/>
              <a:t>&lt;&lt;"</a:t>
            </a:r>
            <a:r>
              <a:rPr lang="zh-CN" altLang="en-US" dirty="0"/>
              <a:t>请入第</a:t>
            </a:r>
            <a:r>
              <a:rPr lang="en-US" altLang="zh-CN" dirty="0"/>
              <a:t>"&lt;&lt;i+1&lt;&lt;"</a:t>
            </a:r>
            <a:r>
              <a:rPr lang="zh-CN" altLang="en-US" dirty="0"/>
              <a:t>个同学的成绩：</a:t>
            </a:r>
            <a:r>
              <a:rPr lang="en-US" altLang="zh-CN" dirty="0"/>
              <a:t>";</a:t>
            </a:r>
          </a:p>
          <a:p>
            <a:r>
              <a:rPr lang="en-US" altLang="zh-CN" dirty="0"/>
              <a:t>	</a:t>
            </a:r>
            <a:r>
              <a:rPr lang="en-US" altLang="zh-CN" dirty="0" err="1"/>
              <a:t>cin</a:t>
            </a:r>
            <a:r>
              <a:rPr lang="en-US" altLang="zh-CN" dirty="0"/>
              <a:t>&gt;&gt;a[</a:t>
            </a:r>
            <a:r>
              <a:rPr lang="en-US" altLang="zh-CN" dirty="0" err="1"/>
              <a:t>i</a:t>
            </a:r>
            <a:r>
              <a:rPr lang="en-US" altLang="zh-CN" dirty="0"/>
              <a:t>];</a:t>
            </a:r>
          </a:p>
          <a:p>
            <a:r>
              <a:rPr lang="en-US" altLang="zh-CN" dirty="0"/>
              <a:t>	sum=</a:t>
            </a:r>
            <a:r>
              <a:rPr lang="en-US" altLang="zh-CN" dirty="0" err="1"/>
              <a:t>sum+a</a:t>
            </a:r>
            <a:r>
              <a:rPr lang="en-US" altLang="zh-CN" dirty="0"/>
              <a:t>[</a:t>
            </a:r>
            <a:r>
              <a:rPr lang="en-US" altLang="zh-CN" dirty="0" err="1"/>
              <a:t>i</a:t>
            </a:r>
            <a:r>
              <a:rPr lang="en-US" altLang="zh-CN" dirty="0"/>
              <a:t>];</a:t>
            </a:r>
          </a:p>
          <a:p>
            <a:endParaRPr lang="en-US" altLang="zh-CN" dirty="0"/>
          </a:p>
          <a:p>
            <a:r>
              <a:rPr lang="en-US" altLang="zh-CN" dirty="0"/>
              <a:t>}</a:t>
            </a:r>
          </a:p>
          <a:p>
            <a:r>
              <a:rPr lang="en-US" altLang="zh-CN" dirty="0" err="1"/>
              <a:t>cout</a:t>
            </a:r>
            <a:r>
              <a:rPr lang="en-US" altLang="zh-CN" dirty="0"/>
              <a:t>&lt;&lt;"</a:t>
            </a:r>
            <a:r>
              <a:rPr lang="zh-CN" altLang="en-US" dirty="0"/>
              <a:t>全班同学的平均分是</a:t>
            </a:r>
            <a:r>
              <a:rPr lang="en-US" altLang="zh-CN" dirty="0"/>
              <a:t>"&lt;&lt;sum/n&lt;&lt;</a:t>
            </a:r>
            <a:r>
              <a:rPr lang="en-US" altLang="zh-CN" dirty="0" err="1"/>
              <a:t>endl</a:t>
            </a:r>
            <a:r>
              <a:rPr lang="en-US" altLang="zh-CN" dirty="0"/>
              <a:t>;</a:t>
            </a:r>
          </a:p>
          <a:p>
            <a:r>
              <a:rPr lang="en-US" altLang="zh-CN" dirty="0"/>
              <a:t>delete[] a;</a:t>
            </a:r>
          </a:p>
          <a:p>
            <a:r>
              <a:rPr lang="en-US" altLang="zh-CN" dirty="0"/>
              <a:t>return 0;</a:t>
            </a:r>
          </a:p>
          <a:p>
            <a:r>
              <a:rPr lang="en-US" altLang="zh-CN" dirty="0"/>
              <a:t>}</a:t>
            </a:r>
            <a:endParaRPr lang="zh-CN" altLang="en-US" dirty="0"/>
          </a:p>
        </p:txBody>
      </p:sp>
    </p:spTree>
    <p:extLst>
      <p:ext uri="{BB962C8B-B14F-4D97-AF65-F5344CB8AC3E}">
        <p14:creationId xmlns:p14="http://schemas.microsoft.com/office/powerpoint/2010/main" val="22476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03E5AF91-D370-4DB2-B3E4-80E255F210AE}"/>
              </a:ext>
            </a:extLst>
          </p:cNvPr>
          <p:cNvSpPr>
            <a:spLocks noGrp="1"/>
          </p:cNvSpPr>
          <p:nvPr>
            <p:ph type="sldNum" sz="quarter" idx="10"/>
          </p:nvPr>
        </p:nvSpPr>
        <p:spPr/>
        <p:txBody>
          <a:bodyPr/>
          <a:lstStyle/>
          <a:p>
            <a:fld id="{17906AA9-7429-4B1D-A6AE-A6C50502FFA9}" type="slidenum">
              <a:rPr lang="zh-CN" altLang="en-US"/>
              <a:pPr/>
              <a:t>7</a:t>
            </a:fld>
            <a:endParaRPr lang="en-US" altLang="zh-CN"/>
          </a:p>
        </p:txBody>
      </p:sp>
      <p:sp>
        <p:nvSpPr>
          <p:cNvPr id="313346" name="Rectangle 2">
            <a:extLst>
              <a:ext uri="{FF2B5EF4-FFF2-40B4-BE49-F238E27FC236}">
                <a16:creationId xmlns:a16="http://schemas.microsoft.com/office/drawing/2014/main" id="{F3AD0B4E-11F5-479E-BCAD-C51BB469811D}"/>
              </a:ext>
            </a:extLst>
          </p:cNvPr>
          <p:cNvSpPr>
            <a:spLocks noGrp="1" noChangeArrowheads="1"/>
          </p:cNvSpPr>
          <p:nvPr>
            <p:ph type="title"/>
          </p:nvPr>
        </p:nvSpPr>
        <p:spPr>
          <a:xfrm>
            <a:off x="2133600" y="304801"/>
            <a:ext cx="7772400" cy="747713"/>
          </a:xfrm>
        </p:spPr>
        <p:txBody>
          <a:bodyPr/>
          <a:lstStyle/>
          <a:p>
            <a:r>
              <a:rPr lang="zh-CN" altLang="en-US" sz="3200">
                <a:latin typeface="宋体" panose="02010600030101010101" pitchFamily="2" charset="-122"/>
              </a:rPr>
              <a:t>指针变量的定义</a:t>
            </a:r>
            <a:endParaRPr lang="en-US" altLang="zh-CN" sz="3200"/>
          </a:p>
        </p:txBody>
      </p:sp>
      <p:sp>
        <p:nvSpPr>
          <p:cNvPr id="313348" name="Rectangle 4">
            <a:extLst>
              <a:ext uri="{FF2B5EF4-FFF2-40B4-BE49-F238E27FC236}">
                <a16:creationId xmlns:a16="http://schemas.microsoft.com/office/drawing/2014/main" id="{AF0C3115-2B48-4B04-BA60-053EE8D8ACCF}"/>
              </a:ext>
            </a:extLst>
          </p:cNvPr>
          <p:cNvSpPr>
            <a:spLocks noChangeArrowheads="1"/>
          </p:cNvSpPr>
          <p:nvPr/>
        </p:nvSpPr>
        <p:spPr bwMode="auto">
          <a:xfrm>
            <a:off x="2208213" y="1557338"/>
            <a:ext cx="8229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pPr>
            <a:r>
              <a:rPr kumimoji="1" lang="zh-CN" altLang="en-US" b="1" dirty="0"/>
              <a:t>下面几种声明指针变量的写法都是合法的</a:t>
            </a:r>
            <a:endParaRPr kumimoji="1" lang="zh-CN" altLang="en-US" b="1" dirty="0">
              <a:latin typeface="宋体" panose="02010600030101010101" pitchFamily="2" charset="-122"/>
            </a:endParaRPr>
          </a:p>
          <a:p>
            <a:pPr>
              <a:lnSpc>
                <a:spcPct val="130000"/>
              </a:lnSpc>
              <a:spcBef>
                <a:spcPct val="20000"/>
              </a:spcBef>
            </a:pPr>
            <a:r>
              <a:rPr kumimoji="1" lang="en-US" altLang="zh-CN" b="1" dirty="0">
                <a:latin typeface="宋体" panose="02010600030101010101" pitchFamily="2" charset="-122"/>
              </a:rPr>
              <a:t>int *p; // *</a:t>
            </a:r>
            <a:r>
              <a:rPr kumimoji="1" lang="zh-CN" altLang="en-US" b="1" dirty="0"/>
              <a:t>与类型名间有空格，与变量名</a:t>
            </a:r>
            <a:r>
              <a:rPr kumimoji="1" lang="en-US" altLang="zh-CN" b="1" dirty="0">
                <a:latin typeface="宋体" panose="02010600030101010101" pitchFamily="2" charset="-122"/>
              </a:rPr>
              <a:t>p</a:t>
            </a:r>
            <a:r>
              <a:rPr kumimoji="1" lang="zh-CN" altLang="en-US" b="1" dirty="0"/>
              <a:t>间没有空格（</a:t>
            </a:r>
            <a:r>
              <a:rPr kumimoji="1" lang="zh-CN" altLang="en-US" b="1" dirty="0">
                <a:solidFill>
                  <a:schemeClr val="accent6">
                    <a:lumMod val="50000"/>
                  </a:schemeClr>
                </a:solidFill>
              </a:rPr>
              <a:t>常用</a:t>
            </a:r>
            <a:r>
              <a:rPr kumimoji="1" lang="zh-CN" altLang="en-US" b="1" dirty="0"/>
              <a:t>）</a:t>
            </a:r>
            <a:endParaRPr kumimoji="1" lang="zh-CN" altLang="en-US" b="1" dirty="0">
              <a:latin typeface="宋体" panose="02010600030101010101" pitchFamily="2" charset="-122"/>
            </a:endParaRPr>
          </a:p>
          <a:p>
            <a:pPr>
              <a:lnSpc>
                <a:spcPct val="130000"/>
              </a:lnSpc>
              <a:spcBef>
                <a:spcPct val="20000"/>
              </a:spcBef>
            </a:pPr>
            <a:r>
              <a:rPr kumimoji="1" lang="en-US" altLang="zh-CN" b="1" dirty="0"/>
              <a:t>int* p;	  </a:t>
            </a:r>
            <a:r>
              <a:rPr kumimoji="1" lang="en-US" altLang="zh-CN" b="1" dirty="0">
                <a:latin typeface="宋体" panose="02010600030101010101" pitchFamily="2" charset="-122"/>
              </a:rPr>
              <a:t>//</a:t>
            </a:r>
            <a:r>
              <a:rPr kumimoji="1" lang="en-US" altLang="zh-CN" b="1" dirty="0"/>
              <a:t>*</a:t>
            </a:r>
            <a:r>
              <a:rPr kumimoji="1" lang="zh-CN" altLang="en-US" b="1" dirty="0"/>
              <a:t>与类型名之间没有空格，与变量名</a:t>
            </a:r>
            <a:r>
              <a:rPr kumimoji="1" lang="en-US" altLang="zh-CN" b="1" dirty="0"/>
              <a:t>p</a:t>
            </a:r>
            <a:r>
              <a:rPr kumimoji="1" lang="zh-CN" altLang="en-US" b="1" dirty="0"/>
              <a:t>之间有空格</a:t>
            </a:r>
          </a:p>
          <a:p>
            <a:pPr>
              <a:lnSpc>
                <a:spcPct val="130000"/>
              </a:lnSpc>
              <a:spcBef>
                <a:spcPct val="20000"/>
              </a:spcBef>
            </a:pPr>
            <a:r>
              <a:rPr kumimoji="1" lang="en-US" altLang="zh-CN" b="1" dirty="0">
                <a:latin typeface="宋体" panose="02010600030101010101" pitchFamily="2" charset="-122"/>
              </a:rPr>
              <a:t>int*p;	// *</a:t>
            </a:r>
            <a:r>
              <a:rPr kumimoji="1" lang="zh-CN" altLang="en-US" b="1" dirty="0"/>
              <a:t>与类型名和变量名</a:t>
            </a:r>
            <a:r>
              <a:rPr kumimoji="1" lang="en-US" altLang="zh-CN" b="1" dirty="0">
                <a:latin typeface="宋体" panose="02010600030101010101" pitchFamily="2" charset="-122"/>
              </a:rPr>
              <a:t>p</a:t>
            </a:r>
            <a:r>
              <a:rPr kumimoji="1" lang="zh-CN" altLang="en-US" b="1" dirty="0"/>
              <a:t>之间都没有空格</a:t>
            </a:r>
            <a:endParaRPr kumimoji="1" lang="zh-CN" altLang="en-US" b="1" dirty="0">
              <a:latin typeface="宋体" panose="02010600030101010101" pitchFamily="2" charset="-122"/>
            </a:endParaRPr>
          </a:p>
          <a:p>
            <a:pPr>
              <a:lnSpc>
                <a:spcPct val="130000"/>
              </a:lnSpc>
              <a:spcBef>
                <a:spcPct val="20000"/>
              </a:spcBef>
            </a:pPr>
            <a:r>
              <a:rPr kumimoji="1" lang="en-US" altLang="zh-CN" b="1" dirty="0">
                <a:latin typeface="宋体" panose="02010600030101010101" pitchFamily="2" charset="-122"/>
              </a:rPr>
              <a:t>int * p;	// *</a:t>
            </a:r>
            <a:r>
              <a:rPr kumimoji="1" lang="zh-CN" altLang="en-US" b="1" dirty="0"/>
              <a:t>与类型名和变量名</a:t>
            </a:r>
            <a:r>
              <a:rPr kumimoji="1" lang="en-US" altLang="zh-CN" b="1" dirty="0">
                <a:latin typeface="宋体" panose="02010600030101010101" pitchFamily="2" charset="-122"/>
              </a:rPr>
              <a:t>p</a:t>
            </a:r>
            <a:r>
              <a:rPr kumimoji="1" lang="zh-CN" altLang="en-US" b="1" dirty="0"/>
              <a:t>之间都有空格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3348">
                                            <p:txEl>
                                              <p:pRg st="1" end="1"/>
                                            </p:txEl>
                                          </p:spTgt>
                                        </p:tgtEl>
                                        <p:attrNameLst>
                                          <p:attrName>style.visibility</p:attrName>
                                        </p:attrNameLst>
                                      </p:cBhvr>
                                      <p:to>
                                        <p:strVal val="visible"/>
                                      </p:to>
                                    </p:set>
                                    <p:anim calcmode="lin" valueType="num">
                                      <p:cBhvr additive="base">
                                        <p:cTn id="7" dur="500" fill="hold"/>
                                        <p:tgtEl>
                                          <p:spTgt spid="3133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3348">
                                            <p:txEl>
                                              <p:pRg st="2" end="2"/>
                                            </p:txEl>
                                          </p:spTgt>
                                        </p:tgtEl>
                                        <p:attrNameLst>
                                          <p:attrName>style.visibility</p:attrName>
                                        </p:attrNameLst>
                                      </p:cBhvr>
                                      <p:to>
                                        <p:strVal val="visible"/>
                                      </p:to>
                                    </p:set>
                                    <p:anim calcmode="lin" valueType="num">
                                      <p:cBhvr additive="base">
                                        <p:cTn id="13" dur="500" fill="hold"/>
                                        <p:tgtEl>
                                          <p:spTgt spid="3133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33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3348">
                                            <p:txEl>
                                              <p:pRg st="3" end="3"/>
                                            </p:txEl>
                                          </p:spTgt>
                                        </p:tgtEl>
                                        <p:attrNameLst>
                                          <p:attrName>style.visibility</p:attrName>
                                        </p:attrNameLst>
                                      </p:cBhvr>
                                      <p:to>
                                        <p:strVal val="visible"/>
                                      </p:to>
                                    </p:set>
                                    <p:anim calcmode="lin" valueType="num">
                                      <p:cBhvr additive="base">
                                        <p:cTn id="19" dur="500" fill="hold"/>
                                        <p:tgtEl>
                                          <p:spTgt spid="3133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33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3348">
                                            <p:txEl>
                                              <p:pRg st="4" end="4"/>
                                            </p:txEl>
                                          </p:spTgt>
                                        </p:tgtEl>
                                        <p:attrNameLst>
                                          <p:attrName>style.visibility</p:attrName>
                                        </p:attrNameLst>
                                      </p:cBhvr>
                                      <p:to>
                                        <p:strVal val="visible"/>
                                      </p:to>
                                    </p:set>
                                    <p:anim calcmode="lin" valueType="num">
                                      <p:cBhvr additive="base">
                                        <p:cTn id="25" dur="500" fill="hold"/>
                                        <p:tgtEl>
                                          <p:spTgt spid="3133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33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DCF81CE1-51B8-47B7-B9A7-F08A3EB7794F}"/>
              </a:ext>
            </a:extLst>
          </p:cNvPr>
          <p:cNvSpPr>
            <a:spLocks noGrp="1"/>
          </p:cNvSpPr>
          <p:nvPr>
            <p:ph type="sldNum" sz="quarter" idx="10"/>
          </p:nvPr>
        </p:nvSpPr>
        <p:spPr/>
        <p:txBody>
          <a:bodyPr/>
          <a:lstStyle/>
          <a:p>
            <a:fld id="{4B1CB5DF-AA6D-43B9-9020-F74338A52E1E}" type="slidenum">
              <a:rPr lang="zh-CN" altLang="en-US"/>
              <a:pPr/>
              <a:t>8</a:t>
            </a:fld>
            <a:endParaRPr lang="en-US" altLang="zh-CN"/>
          </a:p>
        </p:txBody>
      </p:sp>
      <p:sp>
        <p:nvSpPr>
          <p:cNvPr id="204808" name="Rectangle 8">
            <a:extLst>
              <a:ext uri="{FF2B5EF4-FFF2-40B4-BE49-F238E27FC236}">
                <a16:creationId xmlns:a16="http://schemas.microsoft.com/office/drawing/2014/main" id="{2078D3FA-6809-4141-A68F-91AE6F63B9A1}"/>
              </a:ext>
            </a:extLst>
          </p:cNvPr>
          <p:cNvSpPr>
            <a:spLocks noGrp="1" noChangeArrowheads="1"/>
          </p:cNvSpPr>
          <p:nvPr>
            <p:ph type="title"/>
          </p:nvPr>
        </p:nvSpPr>
        <p:spPr>
          <a:xfrm>
            <a:off x="2133600" y="304801"/>
            <a:ext cx="7772400" cy="676275"/>
          </a:xfrm>
          <a:noFill/>
          <a:ln/>
        </p:spPr>
        <p:txBody>
          <a:bodyPr/>
          <a:lstStyle/>
          <a:p>
            <a:r>
              <a:rPr lang="zh-CN" altLang="en-US" sz="3200" dirty="0"/>
              <a:t>指针变量运算符</a:t>
            </a:r>
          </a:p>
        </p:txBody>
      </p:sp>
      <p:sp>
        <p:nvSpPr>
          <p:cNvPr id="204810" name="Rectangle 10">
            <a:extLst>
              <a:ext uri="{FF2B5EF4-FFF2-40B4-BE49-F238E27FC236}">
                <a16:creationId xmlns:a16="http://schemas.microsoft.com/office/drawing/2014/main" id="{110FF25E-58C7-4B62-9387-30F32A48E967}"/>
              </a:ext>
            </a:extLst>
          </p:cNvPr>
          <p:cNvSpPr>
            <a:spLocks noChangeArrowheads="1"/>
          </p:cNvSpPr>
          <p:nvPr/>
        </p:nvSpPr>
        <p:spPr bwMode="auto">
          <a:xfrm>
            <a:off x="2133600" y="1524000"/>
            <a:ext cx="7848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ct val="20000"/>
              </a:spcBef>
            </a:pPr>
            <a:r>
              <a:rPr lang="zh-CN" altLang="en-US" sz="2800" b="1"/>
              <a:t>两个与指针变量有关的运算符： </a:t>
            </a:r>
          </a:p>
          <a:p>
            <a:pPr>
              <a:lnSpc>
                <a:spcPct val="150000"/>
              </a:lnSpc>
            </a:pPr>
            <a:r>
              <a:rPr lang="zh-CN" altLang="en-US" sz="2800" b="1"/>
              <a:t>(1) ＆取地址运算符。</a:t>
            </a:r>
          </a:p>
          <a:p>
            <a:pPr>
              <a:lnSpc>
                <a:spcPct val="150000"/>
              </a:lnSpc>
            </a:pPr>
            <a:r>
              <a:rPr lang="zh-CN" altLang="en-US" sz="2800" b="1"/>
              <a:t>(2)  *指针运算符（或称间接访问运算符）。</a:t>
            </a:r>
          </a:p>
          <a:p>
            <a:pPr>
              <a:lnSpc>
                <a:spcPct val="150000"/>
              </a:lnSpc>
            </a:pPr>
            <a:r>
              <a:rPr lang="zh-CN" altLang="en-US" sz="2800" b="1"/>
              <a:t>例如： &amp;</a:t>
            </a:r>
            <a:r>
              <a:rPr lang="en-US" altLang="zh-CN" sz="2800" b="1"/>
              <a:t>a</a:t>
            </a:r>
            <a:r>
              <a:rPr lang="zh-CN" altLang="en-US" sz="2800" b="1"/>
              <a:t>为变量</a:t>
            </a:r>
            <a:r>
              <a:rPr lang="en-US" altLang="zh-CN" sz="2800" b="1"/>
              <a:t>a</a:t>
            </a:r>
            <a:r>
              <a:rPr lang="zh-CN" altLang="en-US" sz="2800" b="1"/>
              <a:t>的地址，*</a:t>
            </a:r>
            <a:r>
              <a:rPr lang="en-US" altLang="zh-CN" sz="2800" b="1"/>
              <a:t>p</a:t>
            </a:r>
            <a:r>
              <a:rPr lang="zh-CN" altLang="en-US" sz="2800" b="1"/>
              <a:t>为指针变量</a:t>
            </a:r>
            <a:r>
              <a:rPr lang="en-US" altLang="zh-CN" sz="2800" b="1"/>
              <a:t>p</a:t>
            </a:r>
            <a:r>
              <a:rPr lang="zh-CN" altLang="en-US" sz="2800" b="1"/>
              <a:t>所指向的存储单元。</a:t>
            </a:r>
          </a:p>
          <a:p>
            <a:pPr eaLnBrk="1" hangingPunct="1">
              <a:spcBef>
                <a:spcPct val="20000"/>
              </a:spcBef>
            </a:pPr>
            <a:endParaRPr kumimoji="1" lang="zh-CN" altLang="en-US" sz="2800" b="1"/>
          </a:p>
        </p:txBody>
      </p:sp>
    </p:spTree>
    <p:extLst>
      <p:ext uri="{BB962C8B-B14F-4D97-AF65-F5344CB8AC3E}">
        <p14:creationId xmlns:p14="http://schemas.microsoft.com/office/powerpoint/2010/main" val="240551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93029C2-96DC-4417-8EE1-0595631B0E24}"/>
              </a:ext>
            </a:extLst>
          </p:cNvPr>
          <p:cNvSpPr>
            <a:spLocks noGrp="1"/>
          </p:cNvSpPr>
          <p:nvPr>
            <p:ph type="sldNum" sz="quarter" idx="10"/>
          </p:nvPr>
        </p:nvSpPr>
        <p:spPr/>
        <p:txBody>
          <a:bodyPr/>
          <a:lstStyle/>
          <a:p>
            <a:fld id="{0A59C02B-48C9-4365-B64F-4A70BA5D0C87}" type="slidenum">
              <a:rPr lang="zh-CN" altLang="en-US"/>
              <a:pPr/>
              <a:t>9</a:t>
            </a:fld>
            <a:endParaRPr lang="en-US" altLang="zh-CN"/>
          </a:p>
        </p:txBody>
      </p:sp>
      <p:sp>
        <p:nvSpPr>
          <p:cNvPr id="440322" name="Rectangle 2">
            <a:extLst>
              <a:ext uri="{FF2B5EF4-FFF2-40B4-BE49-F238E27FC236}">
                <a16:creationId xmlns:a16="http://schemas.microsoft.com/office/drawing/2014/main" id="{7F00D8A9-8E9A-409C-BB8C-A3E179A33863}"/>
              </a:ext>
            </a:extLst>
          </p:cNvPr>
          <p:cNvSpPr>
            <a:spLocks noGrp="1" noChangeArrowheads="1"/>
          </p:cNvSpPr>
          <p:nvPr>
            <p:ph type="title"/>
          </p:nvPr>
        </p:nvSpPr>
        <p:spPr>
          <a:xfrm>
            <a:off x="2133600" y="304801"/>
            <a:ext cx="7772400" cy="676275"/>
          </a:xfrm>
          <a:noFill/>
          <a:ln/>
        </p:spPr>
        <p:txBody>
          <a:bodyPr/>
          <a:lstStyle/>
          <a:p>
            <a:r>
              <a:rPr lang="zh-CN" altLang="en-US" sz="3200"/>
              <a:t>指针变量运算符</a:t>
            </a:r>
          </a:p>
        </p:txBody>
      </p:sp>
      <p:sp>
        <p:nvSpPr>
          <p:cNvPr id="440324" name="Rectangle 4">
            <a:extLst>
              <a:ext uri="{FF2B5EF4-FFF2-40B4-BE49-F238E27FC236}">
                <a16:creationId xmlns:a16="http://schemas.microsoft.com/office/drawing/2014/main" id="{0DE9AD51-1042-4C63-B044-718880AD07CC}"/>
              </a:ext>
            </a:extLst>
          </p:cNvPr>
          <p:cNvSpPr>
            <a:spLocks noChangeArrowheads="1"/>
          </p:cNvSpPr>
          <p:nvPr/>
        </p:nvSpPr>
        <p:spPr bwMode="auto">
          <a:xfrm>
            <a:off x="2133600" y="1341438"/>
            <a:ext cx="7848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66763" indent="-285750">
              <a:defRPr sz="2400">
                <a:solidFill>
                  <a:schemeClr val="tx1"/>
                </a:solidFill>
                <a:latin typeface="Times New Roman" panose="02020603050405020304" pitchFamily="18" charset="0"/>
                <a:ea typeface="宋体" panose="02010600030101010101" pitchFamily="2" charset="-122"/>
              </a:defRPr>
            </a:lvl2pPr>
            <a:lvl3pPr marL="1185863" indent="-228600">
              <a:defRPr sz="2400">
                <a:solidFill>
                  <a:schemeClr val="tx1"/>
                </a:solidFill>
                <a:latin typeface="Times New Roman" panose="02020603050405020304" pitchFamily="18" charset="0"/>
                <a:ea typeface="宋体" panose="02010600030101010101" pitchFamily="2" charset="-122"/>
              </a:defRPr>
            </a:lvl3pPr>
            <a:lvl4pPr marL="1604963"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pPr>
            <a:r>
              <a:rPr lang="zh-CN" altLang="en-US" sz="2800" b="1"/>
              <a:t>1 取地址运算符＆</a:t>
            </a:r>
          </a:p>
          <a:p>
            <a:pPr>
              <a:lnSpc>
                <a:spcPct val="130000"/>
              </a:lnSpc>
              <a:spcBef>
                <a:spcPct val="20000"/>
              </a:spcBef>
            </a:pPr>
            <a:r>
              <a:rPr lang="en-US" altLang="zh-CN" sz="2800" b="1"/>
              <a:t>    &amp;</a:t>
            </a:r>
            <a:r>
              <a:rPr lang="zh-CN" altLang="en-US" sz="2800" b="1"/>
              <a:t>是取地址运算符，表示对</a:t>
            </a:r>
            <a:r>
              <a:rPr lang="en-US" altLang="zh-CN" sz="2800" b="1"/>
              <a:t>&amp;</a:t>
            </a:r>
            <a:r>
              <a:rPr lang="zh-CN" altLang="en-US" sz="2800" b="1"/>
              <a:t>后面的变量进行取地址运算。该运算符是单目运算符</a:t>
            </a:r>
            <a:r>
              <a:rPr lang="zh-CN" altLang="en-US" sz="2800"/>
              <a:t> 。</a:t>
            </a:r>
            <a:endParaRPr lang="zh-CN" altLang="en-US" sz="2800" b="1"/>
          </a:p>
          <a:p>
            <a:pPr>
              <a:lnSpc>
                <a:spcPct val="130000"/>
              </a:lnSpc>
              <a:spcBef>
                <a:spcPct val="20000"/>
              </a:spcBef>
            </a:pPr>
            <a:r>
              <a:rPr lang="zh-CN" altLang="en-US" sz="2800" b="1"/>
              <a:t>例如： </a:t>
            </a:r>
          </a:p>
          <a:p>
            <a:pPr>
              <a:lnSpc>
                <a:spcPct val="130000"/>
              </a:lnSpc>
              <a:spcBef>
                <a:spcPct val="20000"/>
              </a:spcBef>
            </a:pPr>
            <a:r>
              <a:rPr lang="en-US" altLang="zh-CN" sz="2800" b="1"/>
              <a:t>float x=3.65,*p;</a:t>
            </a:r>
          </a:p>
          <a:p>
            <a:pPr>
              <a:lnSpc>
                <a:spcPct val="130000"/>
              </a:lnSpc>
              <a:spcBef>
                <a:spcPct val="20000"/>
              </a:spcBef>
            </a:pPr>
            <a:r>
              <a:rPr lang="en-US" altLang="zh-CN" sz="2800" b="1"/>
              <a:t>p=&amp;x;</a:t>
            </a:r>
            <a:endParaRPr lang="zh-CN" altLang="en-US" sz="2800" b="1"/>
          </a:p>
          <a:p>
            <a:pPr eaLnBrk="1" hangingPunct="1">
              <a:lnSpc>
                <a:spcPct val="130000"/>
              </a:lnSpc>
              <a:spcBef>
                <a:spcPct val="20000"/>
              </a:spcBef>
            </a:pPr>
            <a:endParaRPr kumimoji="1" lang="zh-CN" altLang="en-US" sz="2800" b="1"/>
          </a:p>
        </p:txBody>
      </p:sp>
    </p:spTree>
    <p:extLst>
      <p:ext uri="{BB962C8B-B14F-4D97-AF65-F5344CB8AC3E}">
        <p14:creationId xmlns:p14="http://schemas.microsoft.com/office/powerpoint/2010/main" val="524902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5489</Words>
  <Application>Microsoft Office PowerPoint</Application>
  <PresentationFormat>宽屏</PresentationFormat>
  <Paragraphs>752</Paragraphs>
  <Slides>62</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 Unicode MS</vt:lpstr>
      <vt:lpstr>等线</vt:lpstr>
      <vt:lpstr>等线 Light</vt:lpstr>
      <vt:lpstr>黑体</vt:lpstr>
      <vt:lpstr>宋体</vt:lpstr>
      <vt:lpstr>Microsoft Yahei</vt:lpstr>
      <vt:lpstr>新宋体</vt:lpstr>
      <vt:lpstr>Arial</vt:lpstr>
      <vt:lpstr>Times New Roman</vt:lpstr>
      <vt:lpstr>Wingdings</vt:lpstr>
      <vt:lpstr>Office 主题​​</vt:lpstr>
      <vt:lpstr>第5章 指针</vt:lpstr>
      <vt:lpstr>1 指针概述</vt:lpstr>
      <vt:lpstr>变量的地址</vt:lpstr>
      <vt:lpstr>指针变量 </vt:lpstr>
      <vt:lpstr>指针变量 </vt:lpstr>
      <vt:lpstr>指针变量的定义及其初始化</vt:lpstr>
      <vt:lpstr>指针变量的定义</vt:lpstr>
      <vt:lpstr>指针变量运算符</vt:lpstr>
      <vt:lpstr>指针变量运算符</vt:lpstr>
      <vt:lpstr>指针变量的初始化</vt:lpstr>
      <vt:lpstr>指针变量的初始化</vt:lpstr>
      <vt:lpstr>2．指针运算符 </vt:lpstr>
      <vt:lpstr>指针运算符</vt:lpstr>
      <vt:lpstr>指针运算实例 </vt:lpstr>
      <vt:lpstr>指针运算实例 </vt:lpstr>
      <vt:lpstr> 零指针</vt:lpstr>
      <vt:lpstr> 指针的运算</vt:lpstr>
      <vt:lpstr>指针的运算</vt:lpstr>
      <vt:lpstr>4. 指针比较运算</vt:lpstr>
      <vt:lpstr>2  数组与指针</vt:lpstr>
      <vt:lpstr>指针与一维数组</vt:lpstr>
      <vt:lpstr>指针与一维数组</vt:lpstr>
      <vt:lpstr>指针与数组示例 </vt:lpstr>
      <vt:lpstr>使用指针访问数组元素 </vt:lpstr>
      <vt:lpstr>使用指针访问数组元素 </vt:lpstr>
      <vt:lpstr>指针与数组示例 </vt:lpstr>
      <vt:lpstr>指针与数组示例 </vt:lpstr>
      <vt:lpstr>PowerPoint 演示文稿</vt:lpstr>
      <vt:lpstr>PowerPoint 演示文稿</vt:lpstr>
      <vt:lpstr>PowerPoint 演示文稿</vt:lpstr>
      <vt:lpstr>PowerPoint 演示文稿</vt:lpstr>
      <vt:lpstr>3  字符串与指针</vt:lpstr>
      <vt:lpstr>字符串与指针示例 </vt:lpstr>
      <vt:lpstr>指针引用字符串说明 </vt:lpstr>
      <vt:lpstr>指针引用字符串说明 </vt:lpstr>
      <vt:lpstr>4   指针数组</vt:lpstr>
      <vt:lpstr>指针数组</vt:lpstr>
      <vt:lpstr>指针数组存储字符串</vt:lpstr>
      <vt:lpstr>二维数组存储字符串</vt:lpstr>
      <vt:lpstr>指针数组</vt:lpstr>
      <vt:lpstr>指针数组示例</vt:lpstr>
      <vt:lpstr>PowerPoint 演示文稿</vt:lpstr>
      <vt:lpstr>5 指向指针的指针变量 </vt:lpstr>
      <vt:lpstr>指向指针的指针变量 </vt:lpstr>
      <vt:lpstr>指向指针的指针变量示例 </vt:lpstr>
      <vt:lpstr>6 引用</vt:lpstr>
      <vt:lpstr>引用</vt:lpstr>
      <vt:lpstr>引用</vt:lpstr>
      <vt:lpstr>7  const型指针变量 </vt:lpstr>
      <vt:lpstr>const型指针变量 </vt:lpstr>
      <vt:lpstr>PowerPoint 演示文稿</vt:lpstr>
      <vt:lpstr>PowerPoint 演示文稿</vt:lpstr>
      <vt:lpstr>8 new与delete</vt:lpstr>
      <vt:lpstr>new运算符 </vt:lpstr>
      <vt:lpstr>delete运算符 </vt:lpstr>
      <vt:lpstr>new delete运算符示例</vt:lpstr>
      <vt:lpstr>使用new和delete应注意的事项</vt:lpstr>
      <vt:lpstr>malloc和free</vt:lpstr>
      <vt:lpstr>malloc和free</vt:lpstr>
      <vt:lpstr>动态数组的实现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指针</dc:title>
  <dc:creator>周 涛</dc:creator>
  <cp:lastModifiedBy>涛 周</cp:lastModifiedBy>
  <cp:revision>31</cp:revision>
  <dcterms:created xsi:type="dcterms:W3CDTF">2021-03-28T12:43:42Z</dcterms:created>
  <dcterms:modified xsi:type="dcterms:W3CDTF">2024-03-12T15:11:38Z</dcterms:modified>
</cp:coreProperties>
</file>