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7" r:id="rId2"/>
    <p:sldId id="273" r:id="rId3"/>
    <p:sldId id="274" r:id="rId4"/>
    <p:sldId id="275" r:id="rId5"/>
    <p:sldId id="276" r:id="rId6"/>
    <p:sldId id="622" r:id="rId7"/>
    <p:sldId id="277" r:id="rId8"/>
    <p:sldId id="279" r:id="rId9"/>
    <p:sldId id="606" r:id="rId10"/>
    <p:sldId id="318" r:id="rId11"/>
    <p:sldId id="620" r:id="rId12"/>
    <p:sldId id="621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8" r:id="rId21"/>
    <p:sldId id="320" r:id="rId22"/>
    <p:sldId id="31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282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79CA38-BE9C-4851-A461-17C2FF6DE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4FB2EB1-C249-4126-813E-3DE7492E1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BA98943-9522-481D-BCCE-2BFEF84D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5F1E-BBD2-4C38-8BDA-EC3DB8952BEC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7424B8E-0E95-49D8-A49D-2E9C86B1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22C3301-79C5-430A-8A25-68802143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F7-D472-4B97-BEE1-BFA94B741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7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C1970DD-F680-4C62-A0DF-020D8E2C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C2FA8C9-8A38-4870-AFE9-01C4E8D9F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AB51195-D360-4B08-ACC6-F4680EFA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5F1E-BBD2-4C38-8BDA-EC3DB8952BEC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074F55F-4F86-4D2E-868E-50F3A550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987743C-F5EA-4770-B9E2-56EC3100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F7-D472-4B97-BEE1-BFA94B741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40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B42D8CA-BA24-4C11-AA5D-58FCCAD9F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A3A136F2-0F30-4281-8205-F8134177C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B805B80-438F-4F8B-ABA8-997D95F0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5F1E-BBD2-4C38-8BDA-EC3DB8952BEC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7D9F6D1-6271-48D2-A83B-8205D823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8616B42-093E-4D4A-9EC4-2E8FCAF2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F7-D472-4B97-BEE1-BFA94B741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A3B8F0-0006-4DC0-BC03-EE1F97AA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4821691-8E49-46D7-B95F-C42D7D98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CA02FFA-0B6F-4267-82F1-5B3C4E6D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5F1E-BBD2-4C38-8BDA-EC3DB8952BEC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19E45-4EC6-44B8-BA3D-909A17D3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F5F6A7D-1FFB-489C-8827-6593E9DE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F7-D472-4B97-BEE1-BFA94B741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20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30334C-E203-4B1A-8E92-894A66FB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928C75-1A3B-4753-BB9B-6669706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23C5D8-B7A7-4103-A58E-6C9CD7E4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5F1E-BBD2-4C38-8BDA-EC3DB8952BEC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442B61D-B1B3-47EA-AEBF-3EE01378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A1502DA-94C7-4B08-AA45-401B8AEB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F7-D472-4B97-BEE1-BFA94B741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90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85E122-C9A5-454E-AA28-E47C3317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C53B03-D0DC-453D-8DBD-71EE81BC7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36EAA4D-10AB-4B3D-B232-8CB9561E0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646C373-CA3A-47B4-B88F-67433CDF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5F1E-BBD2-4C38-8BDA-EC3DB8952BEC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8A6C44F-539C-4636-9F47-2F455E04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3C7AFE1-EF04-43BC-98C0-7A31889C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F7-D472-4B97-BEE1-BFA94B741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46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ADB262-30E3-4BD0-88CC-4988A96F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CE3D3DC-2447-485E-9430-BC49D7E0F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9E7958D-9318-45BD-B824-6F44C37BA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AB5AC67-BC99-495D-B2B0-3A75299AB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3618868D-9288-452D-A7BE-F4875EA10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F7160614-8196-4065-B519-80774BEF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5F1E-BBD2-4C38-8BDA-EC3DB8952BEC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85FB6A7-EB8D-4009-9122-8659838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08FDAEDE-2EF9-47B9-83A7-D6586B10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F7-D472-4B97-BEE1-BFA94B741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2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C8F871F-9602-4E25-88A6-491F9274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49F5FFB-3A8A-4E48-936E-E24BCC65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5F1E-BBD2-4C38-8BDA-EC3DB8952BEC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A68CB3E-4BCB-4227-9870-6647F4DB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F747C0E-9437-4E3F-AC71-F50AEF02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F7-D472-4B97-BEE1-BFA94B741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45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852B120-0F3F-4DEC-BA36-A98BE3B0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5F1E-BBD2-4C38-8BDA-EC3DB8952BEC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7CEBCEE4-6EC1-4E7A-8B43-DA8B757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6C93836-BCF8-41F7-BAE8-38A8AEC9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F7-D472-4B97-BEE1-BFA94B741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05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6E6DBD-7037-4D34-BFCB-A868A4F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19B2660-F647-4561-B4C0-56251463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5B8CFB1-1A88-459D-9E4A-F1125AF5E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65754B1-B2D6-455C-8709-9F1BE613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5F1E-BBD2-4C38-8BDA-EC3DB8952BEC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CF78FE2-E0B3-4480-9330-C82C01CC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381743E-373E-4772-A717-81F83F06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F7-D472-4B97-BEE1-BFA94B741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0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D78E79-64AA-4895-95B3-AE71A143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2857CF2F-C5F0-4677-B432-A405222C9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2FFE40B-6DAE-4017-B225-279E2E7DD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7B49B28-FF82-4992-9198-860C83ED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5F1E-BBD2-4C38-8BDA-EC3DB8952BEC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01B480D-12E0-4EDB-B935-54E0CD6C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EC30017-75C0-4927-8BB2-D273B064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F7-D472-4B97-BEE1-BFA94B741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0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D434742-6277-4C8C-933F-939A414D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46772ED-C841-491A-8146-4FC12A16A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1630D56-D4AA-4003-A0E9-58FA5F815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5F1E-BBD2-4C38-8BDA-EC3DB8952BEC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0B555F0-D371-4749-8600-DB35DAC34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551506-2A36-4967-8E65-D33F8F3B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706F7-D472-4B97-BEE1-BFA94B741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1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D7D14C-1B0E-4116-8053-9D1E02C2E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第八章</a:t>
            </a:r>
          </a:p>
        </p:txBody>
      </p:sp>
    </p:spTree>
    <p:extLst>
      <p:ext uri="{BB962C8B-B14F-4D97-AF65-F5344CB8AC3E}">
        <p14:creationId xmlns:p14="http://schemas.microsoft.com/office/powerpoint/2010/main" val="60621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CE3A582-338C-456A-92A6-CA7418FEDF7E}"/>
              </a:ext>
            </a:extLst>
          </p:cNvPr>
          <p:cNvSpPr/>
          <p:nvPr/>
        </p:nvSpPr>
        <p:spPr>
          <a:xfrm>
            <a:off x="1919536" y="188640"/>
            <a:ext cx="8229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#include&lt;iostream&gt;</a:t>
            </a:r>
          </a:p>
          <a:p>
            <a:r>
              <a:rPr lang="en-US" altLang="zh-CN" sz="1600" dirty="0"/>
              <a:t>#include&lt;string&gt;</a:t>
            </a:r>
          </a:p>
          <a:p>
            <a:r>
              <a:rPr lang="en-US" altLang="zh-CN" sz="1600" dirty="0"/>
              <a:t> using namespace std;</a:t>
            </a:r>
          </a:p>
          <a:p>
            <a:r>
              <a:rPr lang="en-US" altLang="zh-CN" sz="1600" dirty="0"/>
              <a:t> struct </a:t>
            </a:r>
            <a:r>
              <a:rPr lang="en-US" altLang="zh-CN" sz="1600" dirty="0" err="1"/>
              <a:t>meteostation</a:t>
            </a:r>
            <a:endParaRPr lang="en-US" altLang="zh-CN" sz="1600" dirty="0"/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char id[4];</a:t>
            </a:r>
          </a:p>
          <a:p>
            <a:r>
              <a:rPr lang="en-US" altLang="zh-CN" sz="1600" dirty="0"/>
              <a:t>	string name;</a:t>
            </a:r>
          </a:p>
          <a:p>
            <a:r>
              <a:rPr lang="en-US" altLang="zh-CN" sz="1600" dirty="0"/>
              <a:t>                float x;</a:t>
            </a:r>
          </a:p>
          <a:p>
            <a:r>
              <a:rPr lang="en-US" altLang="zh-CN" sz="1600" dirty="0"/>
              <a:t>	float y;</a:t>
            </a:r>
          </a:p>
          <a:p>
            <a:r>
              <a:rPr lang="en-US" altLang="zh-CN" sz="1600" dirty="0"/>
              <a:t>	float rate;</a:t>
            </a:r>
          </a:p>
          <a:p>
            <a:endParaRPr lang="en-US" altLang="zh-CN" sz="1600" dirty="0"/>
          </a:p>
          <a:p>
            <a:r>
              <a:rPr lang="en-US" altLang="zh-CN" sz="1600" dirty="0"/>
              <a:t>};</a:t>
            </a:r>
          </a:p>
          <a:p>
            <a:r>
              <a:rPr lang="en-US" altLang="zh-CN" sz="1600" dirty="0"/>
              <a:t>int main()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meteostation</a:t>
            </a:r>
            <a:r>
              <a:rPr lang="en-US" altLang="zh-CN" sz="1600" dirty="0"/>
              <a:t> s[4]=</a:t>
            </a:r>
          </a:p>
          <a:p>
            <a:r>
              <a:rPr lang="en-US" altLang="zh-CN" sz="1600" dirty="0"/>
              <a:t>   {</a:t>
            </a:r>
          </a:p>
          <a:p>
            <a:r>
              <a:rPr lang="en-US" altLang="zh-CN" sz="1600" dirty="0"/>
              <a:t>	   {"s01","gz",1256.9,334.8,1.06},</a:t>
            </a:r>
          </a:p>
          <a:p>
            <a:r>
              <a:rPr lang="en-US" altLang="zh-CN" sz="1600" dirty="0"/>
              <a:t>	   {"s02","sz",1236.7,322.6,1.01},</a:t>
            </a:r>
          </a:p>
          <a:p>
            <a:r>
              <a:rPr lang="en-US" altLang="zh-CN" sz="1600" dirty="0"/>
              <a:t>	   {"s03","fs",1260.3,326.5,1.05},</a:t>
            </a:r>
          </a:p>
          <a:p>
            <a:r>
              <a:rPr lang="en-US" altLang="zh-CN" sz="1600" dirty="0"/>
              <a:t>	   {"s04","dg",1241.5,324.8,1.07} </a:t>
            </a:r>
          </a:p>
          <a:p>
            <a:r>
              <a:rPr lang="en-US" altLang="zh-CN" sz="1600" dirty="0"/>
              <a:t>   };</a:t>
            </a:r>
          </a:p>
          <a:p>
            <a:r>
              <a:rPr lang="en-US" altLang="zh-CN" sz="1600" dirty="0" err="1"/>
              <a:t>cout</a:t>
            </a:r>
            <a:r>
              <a:rPr lang="en-US" altLang="zh-CN" sz="1600" dirty="0"/>
              <a:t>&lt;&lt;"</a:t>
            </a:r>
            <a:r>
              <a:rPr lang="zh-CN" altLang="en-US" sz="1600" dirty="0"/>
              <a:t>站点数据：</a:t>
            </a:r>
            <a:r>
              <a:rPr lang="en-US" altLang="zh-CN" sz="1600" dirty="0"/>
              <a:t>"&lt;&lt;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for(int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=0;i&lt;4;i++)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].id&lt;&lt;"\t"&lt;&lt;s[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].name &lt;&lt;"\t"&lt;&lt;s[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].x&lt;&lt;"\t"&lt;&lt;s[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].y&lt;&lt;"\t"&lt;&lt;s[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].rate&lt;&lt;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       </a:t>
            </a:r>
          </a:p>
          <a:p>
            <a:r>
              <a:rPr lang="en-US" altLang="zh-CN" sz="1600" dirty="0"/>
              <a:t>   return 0;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6178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F4754E-CC11-43C3-A457-C31DB5DE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指向结构体的指针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582FFE5-4F10-4C07-8B31-5024521A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结构体指针，指向一个结构体变量，此时该指针变量的值是结构体变量的起始地址。</a:t>
            </a:r>
            <a:endParaRPr lang="en-US" altLang="zh-CN" sz="2400" dirty="0"/>
          </a:p>
          <a:p>
            <a:r>
              <a:rPr lang="zh-CN" altLang="en-US" sz="2400" b="1" dirty="0"/>
              <a:t>设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是指向结构体变量</a:t>
            </a:r>
            <a:r>
              <a:rPr lang="en-US" altLang="zh-CN" sz="2400" b="1" dirty="0" err="1"/>
              <a:t>stu</a:t>
            </a:r>
            <a:r>
              <a:rPr lang="zh-CN" altLang="en-US" sz="2400" b="1" dirty="0"/>
              <a:t>的指针，则可以通过以下的方式，调用指向的那个结构体中的成员：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）结构体变量</a:t>
            </a:r>
            <a:r>
              <a:rPr lang="en-US" altLang="zh-CN" sz="2400" dirty="0"/>
              <a:t>.</a:t>
            </a:r>
            <a:r>
              <a:rPr lang="zh-CN" altLang="en-US" sz="2400" dirty="0"/>
              <a:t>成员名。如，</a:t>
            </a:r>
            <a:r>
              <a:rPr lang="en-US" altLang="zh-CN" sz="2400" dirty="0" err="1"/>
              <a:t>stu.num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(*p).</a:t>
            </a:r>
            <a:r>
              <a:rPr lang="zh-CN" altLang="en-US" sz="2400" dirty="0"/>
              <a:t>成员名。如，</a:t>
            </a:r>
            <a:r>
              <a:rPr lang="en-US" altLang="zh-CN" sz="2400" dirty="0"/>
              <a:t>(*p).num</a:t>
            </a:r>
            <a:r>
              <a:rPr lang="zh-CN" altLang="en-US" sz="2400" dirty="0"/>
              <a:t>  </a:t>
            </a:r>
            <a:r>
              <a:rPr lang="en-US" altLang="zh-CN" sz="2400" dirty="0"/>
              <a:t>//</a:t>
            </a:r>
            <a:r>
              <a:rPr lang="zh-CN" altLang="en-US" sz="2400" dirty="0"/>
              <a:t>注意括号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p-&gt;</a:t>
            </a:r>
            <a:r>
              <a:rPr lang="zh-CN" altLang="en-US" sz="2400" dirty="0"/>
              <a:t>成员名。如，</a:t>
            </a:r>
            <a:r>
              <a:rPr lang="en-US" altLang="zh-CN" sz="2400" dirty="0"/>
              <a:t>p-&gt;num</a:t>
            </a:r>
            <a:r>
              <a:rPr lang="zh-CN" altLang="en-US" sz="2400" dirty="0"/>
              <a:t>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066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DA230D5E-1D6C-44D6-8EEE-F1F43562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99392"/>
            <a:ext cx="8229600" cy="1143000"/>
          </a:xfrm>
        </p:spPr>
        <p:txBody>
          <a:bodyPr/>
          <a:lstStyle/>
          <a:p>
            <a:r>
              <a:rPr lang="zh-CN" altLang="en-US" dirty="0"/>
              <a:t>指向结构体的指针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D866A4C-0B81-4645-BB59-3ED7CDABBC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82416" y="802087"/>
            <a:ext cx="7427168" cy="615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#include&lt;iostream&gt;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#include&lt;string&gt;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struct candidate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string name;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count;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candidate *p1,*p2;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p1=new candidate;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(*p1).name="wang";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p1-&gt;count=25;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&lt;&lt;(*p1).name&lt;&lt;":"&lt;&lt;(*p1).count&lt;&lt;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struct candidate </a:t>
            </a:r>
            <a:r>
              <a:rPr lang="en-US" altLang="zh-CN" sz="2000" dirty="0" err="1">
                <a:latin typeface="Consolas" panose="020B0609020204030204" pitchFamily="49" charset="0"/>
              </a:rPr>
              <a:t>c_leader</a:t>
            </a:r>
            <a:r>
              <a:rPr lang="en-US" altLang="zh-CN" sz="2000" dirty="0">
                <a:latin typeface="Consolas" panose="020B0609020204030204" pitchFamily="49" charset="0"/>
              </a:rPr>
              <a:t>={"zhang",30};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p2=&amp;</a:t>
            </a:r>
            <a:r>
              <a:rPr lang="en-US" altLang="zh-CN" sz="2000" dirty="0" err="1">
                <a:latin typeface="Consolas" panose="020B0609020204030204" pitchFamily="49" charset="0"/>
              </a:rPr>
              <a:t>c_leader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&lt;&lt;c_leader.name&lt;&lt;":"&lt;&lt;p2-&gt;count&lt;&lt;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return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223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AF38322A-D8DA-4FD2-8BE2-8515A07D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476673"/>
            <a:ext cx="7772400" cy="1362075"/>
          </a:xfrm>
        </p:spPr>
        <p:txBody>
          <a:bodyPr/>
          <a:lstStyle/>
          <a:p>
            <a:r>
              <a:rPr lang="en-US" altLang="zh-CN" dirty="0"/>
              <a:t>8.2</a:t>
            </a:r>
            <a:r>
              <a:rPr lang="zh-CN" altLang="en-US" dirty="0"/>
              <a:t> 共用体（自学）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2008875-1717-4BD0-8109-B512471D8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4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7E0BC243-CBB6-4EA2-A243-6439EE51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C304C661-6E77-40F4-AFA0-3C594F997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40768"/>
            <a:ext cx="8229600" cy="5112568"/>
          </a:xfrm>
        </p:spPr>
        <p:txBody>
          <a:bodyPr/>
          <a:lstStyle/>
          <a:p>
            <a:r>
              <a:rPr lang="zh-CN" altLang="en-US" sz="2000" dirty="0"/>
              <a:t>共用体（</a:t>
            </a:r>
            <a:r>
              <a:rPr lang="en-US" altLang="zh-CN" sz="2000" dirty="0"/>
              <a:t>union</a:t>
            </a:r>
            <a:r>
              <a:rPr lang="zh-CN" altLang="en-US" sz="2000" dirty="0"/>
              <a:t>）是一种数据格式，可以在同一段内存存储不同类型的数据，但同一时刻只能存储其中的一种类型。</a:t>
            </a:r>
            <a:endParaRPr lang="en-US" altLang="zh-CN" sz="2000" dirty="0"/>
          </a:p>
          <a:p>
            <a:pPr lvl="1"/>
            <a:r>
              <a:rPr lang="zh-CN" altLang="en-US" sz="2000" dirty="0"/>
              <a:t>结构（</a:t>
            </a:r>
            <a:r>
              <a:rPr lang="en-US" altLang="zh-CN" sz="2000" dirty="0"/>
              <a:t>struct</a:t>
            </a:r>
            <a:r>
              <a:rPr lang="zh-CN" altLang="en-US" sz="2000" dirty="0"/>
              <a:t>）是用不同内存段来存储不同变量，变量的数据类型可以不同；</a:t>
            </a:r>
            <a:endParaRPr lang="en-US" altLang="zh-CN" sz="2000" dirty="0"/>
          </a:p>
          <a:p>
            <a:pPr lvl="1"/>
            <a:r>
              <a:rPr lang="zh-CN" altLang="en-US" sz="2000" dirty="0"/>
              <a:t>共用体则是在同一段内存存储不同数据类型的变量，由于不能同时存，因此后存的会覆盖先存的。</a:t>
            </a:r>
            <a:endParaRPr lang="en-US" altLang="zh-CN" sz="2000" dirty="0"/>
          </a:p>
          <a:p>
            <a:endParaRPr lang="zh-CN" altLang="en-US" dirty="0"/>
          </a:p>
        </p:txBody>
      </p:sp>
      <p:grpSp>
        <p:nvGrpSpPr>
          <p:cNvPr id="2" name="组合 7">
            <a:extLst>
              <a:ext uri="{FF2B5EF4-FFF2-40B4-BE49-F238E27FC236}">
                <a16:creationId xmlns:a16="http://schemas.microsoft.com/office/drawing/2014/main" xmlns="" id="{AF34FFCC-280E-491E-8CA0-593EABE2870D}"/>
              </a:ext>
            </a:extLst>
          </p:cNvPr>
          <p:cNvGrpSpPr/>
          <p:nvPr/>
        </p:nvGrpSpPr>
        <p:grpSpPr>
          <a:xfrm>
            <a:off x="6816081" y="4000030"/>
            <a:ext cx="2372699" cy="2234725"/>
            <a:chOff x="2233736" y="4137187"/>
            <a:chExt cx="3163598" cy="223472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0DEDD4EC-9D00-4D39-B3DA-0ED294CB0862}"/>
                </a:ext>
              </a:extLst>
            </p:cNvPr>
            <p:cNvSpPr txBox="1"/>
            <p:nvPr/>
          </p:nvSpPr>
          <p:spPr>
            <a:xfrm>
              <a:off x="2233736" y="4430254"/>
              <a:ext cx="3163598" cy="194165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lIns="180000" tIns="108000" rIns="180000" bIns="10800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union one4all</a:t>
              </a:r>
            </a:p>
            <a:p>
              <a:r>
                <a:rPr lang="en-US" altLang="zh-CN" sz="1600" dirty="0">
                  <a:solidFill>
                    <a:srgbClr val="FF0000"/>
                  </a:solidFill>
                </a:rPr>
                <a:t>{</a:t>
              </a:r>
            </a:p>
            <a:p>
              <a:r>
                <a:rPr lang="en-US" altLang="zh-CN" sz="1600" dirty="0">
                  <a:solidFill>
                    <a:srgbClr val="FF0000"/>
                  </a:solidFill>
                </a:rPr>
                <a:t>    </a:t>
              </a:r>
              <a:r>
                <a:rPr lang="en-US" altLang="zh-CN" sz="1600" dirty="0" err="1">
                  <a:solidFill>
                    <a:srgbClr val="FF0000"/>
                  </a:solidFill>
                </a:rPr>
                <a:t>int</a:t>
              </a:r>
              <a:r>
                <a:rPr lang="en-US" altLang="zh-CN" sz="1600" dirty="0">
                  <a:solidFill>
                    <a:srgbClr val="FF0000"/>
                  </a:solidFill>
                </a:rPr>
                <a:t> </a:t>
              </a:r>
              <a:r>
                <a:rPr lang="en-US" altLang="zh-CN" sz="1600" dirty="0" err="1">
                  <a:solidFill>
                    <a:srgbClr val="FF0000"/>
                  </a:solidFill>
                </a:rPr>
                <a:t>int_val</a:t>
              </a:r>
              <a:r>
                <a:rPr lang="en-US" altLang="zh-CN" sz="1600" dirty="0">
                  <a:solidFill>
                    <a:srgbClr val="FF0000"/>
                  </a:solidFill>
                </a:rPr>
                <a:t>;</a:t>
              </a:r>
            </a:p>
            <a:p>
              <a:r>
                <a:rPr lang="en-US" altLang="zh-CN" sz="1600" dirty="0">
                  <a:solidFill>
                    <a:srgbClr val="FF0000"/>
                  </a:solidFill>
                </a:rPr>
                <a:t>    long </a:t>
              </a:r>
              <a:r>
                <a:rPr lang="en-US" altLang="zh-CN" sz="1600" dirty="0" err="1">
                  <a:solidFill>
                    <a:srgbClr val="FF0000"/>
                  </a:solidFill>
                </a:rPr>
                <a:t>long_val</a:t>
              </a:r>
              <a:r>
                <a:rPr lang="en-US" altLang="zh-CN" sz="1600" dirty="0">
                  <a:solidFill>
                    <a:srgbClr val="FF0000"/>
                  </a:solidFill>
                </a:rPr>
                <a:t>;</a:t>
              </a:r>
            </a:p>
            <a:p>
              <a:r>
                <a:rPr lang="en-US" altLang="zh-CN" sz="1600" dirty="0">
                  <a:solidFill>
                    <a:srgbClr val="FF0000"/>
                  </a:solidFill>
                </a:rPr>
                <a:t>    long </a:t>
              </a:r>
              <a:r>
                <a:rPr lang="en-US" altLang="zh-CN" sz="1600" dirty="0" err="1">
                  <a:solidFill>
                    <a:srgbClr val="FF0000"/>
                  </a:solidFill>
                </a:rPr>
                <a:t>double_val</a:t>
              </a:r>
              <a:r>
                <a:rPr lang="en-US" altLang="zh-CN" sz="1600" dirty="0">
                  <a:solidFill>
                    <a:srgbClr val="FF0000"/>
                  </a:solidFill>
                </a:rPr>
                <a:t>;</a:t>
              </a:r>
            </a:p>
            <a:p>
              <a:r>
                <a:rPr lang="en-US" altLang="zh-CN" sz="1600" dirty="0">
                  <a:solidFill>
                    <a:srgbClr val="FF0000"/>
                  </a:solidFill>
                </a:rPr>
                <a:t>}</a:t>
              </a:r>
            </a:p>
            <a:p>
              <a:endParaRPr lang="en-US" altLang="zh-CN" sz="16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B67F6093-A026-4326-910A-910139E2484B}"/>
                </a:ext>
              </a:extLst>
            </p:cNvPr>
            <p:cNvSpPr txBox="1"/>
            <p:nvPr/>
          </p:nvSpPr>
          <p:spPr>
            <a:xfrm>
              <a:off x="2238880" y="4137187"/>
              <a:ext cx="1066958" cy="27699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</a:rPr>
                <a:t>代码示例</a:t>
              </a:r>
            </a:p>
          </p:txBody>
        </p:sp>
      </p:grpSp>
      <p:grpSp>
        <p:nvGrpSpPr>
          <p:cNvPr id="3" name="组合 8">
            <a:extLst>
              <a:ext uri="{FF2B5EF4-FFF2-40B4-BE49-F238E27FC236}">
                <a16:creationId xmlns:a16="http://schemas.microsoft.com/office/drawing/2014/main" xmlns="" id="{ED120653-DB95-4052-B337-80BBCF314E1C}"/>
              </a:ext>
            </a:extLst>
          </p:cNvPr>
          <p:cNvGrpSpPr/>
          <p:nvPr/>
        </p:nvGrpSpPr>
        <p:grpSpPr>
          <a:xfrm>
            <a:off x="3695701" y="4000030"/>
            <a:ext cx="2372699" cy="2218657"/>
            <a:chOff x="2238880" y="4137187"/>
            <a:chExt cx="3163598" cy="2218657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7FE9C5FB-6D3E-491B-959D-7C14C2266E8A}"/>
                </a:ext>
              </a:extLst>
            </p:cNvPr>
            <p:cNvSpPr txBox="1"/>
            <p:nvPr/>
          </p:nvSpPr>
          <p:spPr>
            <a:xfrm>
              <a:off x="2238880" y="4414186"/>
              <a:ext cx="3163598" cy="194165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lIns="180000" tIns="108000" rIns="180000" bIns="108000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struct </a:t>
              </a:r>
              <a:r>
                <a:rPr lang="en-US" altLang="zh-CN" sz="1600" dirty="0" err="1">
                  <a:solidFill>
                    <a:srgbClr val="FF0000"/>
                  </a:solidFill>
                </a:rPr>
                <a:t>fourInOne</a:t>
              </a:r>
              <a:endParaRPr lang="en-US" altLang="zh-CN" sz="1600" dirty="0">
                <a:solidFill>
                  <a:srgbClr val="FF0000"/>
                </a:solidFill>
              </a:endParaRPr>
            </a:p>
            <a:p>
              <a:r>
                <a:rPr lang="en-US" altLang="zh-CN" sz="1600" dirty="0">
                  <a:solidFill>
                    <a:srgbClr val="FF0000"/>
                  </a:solidFill>
                </a:rPr>
                <a:t>{</a:t>
              </a:r>
            </a:p>
            <a:p>
              <a:r>
                <a:rPr lang="en-US" altLang="zh-CN" sz="1600" dirty="0">
                  <a:solidFill>
                    <a:srgbClr val="FF0000"/>
                  </a:solidFill>
                </a:rPr>
                <a:t>    </a:t>
              </a:r>
              <a:r>
                <a:rPr lang="en-US" altLang="zh-CN" sz="1600" dirty="0" err="1">
                  <a:solidFill>
                    <a:srgbClr val="FF0000"/>
                  </a:solidFill>
                </a:rPr>
                <a:t>int</a:t>
              </a:r>
              <a:r>
                <a:rPr lang="en-US" altLang="zh-CN" sz="1600" dirty="0">
                  <a:solidFill>
                    <a:srgbClr val="FF0000"/>
                  </a:solidFill>
                </a:rPr>
                <a:t> </a:t>
              </a:r>
              <a:r>
                <a:rPr lang="en-US" altLang="zh-CN" sz="1600" dirty="0" err="1">
                  <a:solidFill>
                    <a:srgbClr val="FF0000"/>
                  </a:solidFill>
                </a:rPr>
                <a:t>int_val</a:t>
              </a:r>
              <a:r>
                <a:rPr lang="en-US" altLang="zh-CN" sz="1600" dirty="0">
                  <a:solidFill>
                    <a:srgbClr val="FF0000"/>
                  </a:solidFill>
                </a:rPr>
                <a:t>;</a:t>
              </a:r>
            </a:p>
            <a:p>
              <a:r>
                <a:rPr lang="en-US" altLang="zh-CN" sz="1600" dirty="0">
                  <a:solidFill>
                    <a:srgbClr val="FF0000"/>
                  </a:solidFill>
                </a:rPr>
                <a:t>    long </a:t>
              </a:r>
              <a:r>
                <a:rPr lang="en-US" altLang="zh-CN" sz="1600" dirty="0" err="1">
                  <a:solidFill>
                    <a:srgbClr val="FF0000"/>
                  </a:solidFill>
                </a:rPr>
                <a:t>long_val</a:t>
              </a:r>
              <a:r>
                <a:rPr lang="en-US" altLang="zh-CN" sz="1600" dirty="0">
                  <a:solidFill>
                    <a:srgbClr val="FF0000"/>
                  </a:solidFill>
                </a:rPr>
                <a:t>;</a:t>
              </a:r>
            </a:p>
            <a:p>
              <a:r>
                <a:rPr lang="en-US" altLang="zh-CN" sz="1600" dirty="0">
                  <a:solidFill>
                    <a:srgbClr val="FF0000"/>
                  </a:solidFill>
                </a:rPr>
                <a:t>    long </a:t>
              </a:r>
              <a:r>
                <a:rPr lang="en-US" altLang="zh-CN" sz="1600" dirty="0" err="1">
                  <a:solidFill>
                    <a:srgbClr val="FF0000"/>
                  </a:solidFill>
                </a:rPr>
                <a:t>double_val</a:t>
              </a:r>
              <a:r>
                <a:rPr lang="en-US" altLang="zh-CN" sz="1600" dirty="0">
                  <a:solidFill>
                    <a:srgbClr val="FF0000"/>
                  </a:solidFill>
                </a:rPr>
                <a:t>;</a:t>
              </a:r>
            </a:p>
            <a:p>
              <a:r>
                <a:rPr lang="en-US" altLang="zh-CN" sz="1600" dirty="0">
                  <a:solidFill>
                    <a:srgbClr val="FF0000"/>
                  </a:solidFill>
                </a:rPr>
                <a:t>}</a:t>
              </a:r>
            </a:p>
            <a:p>
              <a:endParaRPr lang="en-US" altLang="zh-CN" sz="16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61CB2623-43FA-48CC-B579-DD2B7A5DB279}"/>
                </a:ext>
              </a:extLst>
            </p:cNvPr>
            <p:cNvSpPr txBox="1"/>
            <p:nvPr/>
          </p:nvSpPr>
          <p:spPr>
            <a:xfrm>
              <a:off x="2238880" y="4137187"/>
              <a:ext cx="1066958" cy="27699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</a:rPr>
                <a:t>代码示例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32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F5FA29-6B77-4804-B121-08807D48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C4255A6-4B5F-4AAE-BDF9-A1FB4EDE4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8350" y="2194562"/>
            <a:ext cx="8115300" cy="526869"/>
          </a:xfrm>
        </p:spPr>
        <p:txBody>
          <a:bodyPr>
            <a:normAutofit/>
          </a:bodyPr>
          <a:lstStyle/>
          <a:p>
            <a:r>
              <a:rPr lang="zh-CN" altLang="en-US" dirty="0"/>
              <a:t>后赋值的覆盖先赋值的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28D6CEA-04E8-4FDB-A671-FB8A424AC81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7373" y="2900209"/>
            <a:ext cx="7797254" cy="21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46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EE84B2F-447D-4052-8F76-1A4EA4D8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188640"/>
            <a:ext cx="8229600" cy="936104"/>
          </a:xfrm>
        </p:spPr>
        <p:txBody>
          <a:bodyPr>
            <a:normAutofit/>
          </a:bodyPr>
          <a:lstStyle/>
          <a:p>
            <a:r>
              <a:rPr lang="zh-CN" altLang="en-US" dirty="0"/>
              <a:t>共用体的作用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45D98E5-8F45-44FF-ADCD-499DD4136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8169" y="1772817"/>
            <a:ext cx="2531369" cy="402412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同一类实体（</a:t>
            </a:r>
            <a:r>
              <a:rPr lang="en-US" altLang="zh-CN" dirty="0"/>
              <a:t>entity</a:t>
            </a:r>
            <a:r>
              <a:rPr lang="zh-CN" altLang="en-US" dirty="0"/>
              <a:t>）的同一个属性可能表现为不同的数据类型。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widget </a:t>
            </a:r>
            <a:r>
              <a:rPr lang="zh-CN" altLang="en-US" dirty="0"/>
              <a:t>是某一类实体，用</a:t>
            </a:r>
            <a:r>
              <a:rPr lang="en-US" altLang="zh-CN" dirty="0"/>
              <a:t>struct</a:t>
            </a:r>
            <a:r>
              <a:rPr lang="zh-CN" altLang="en-US" dirty="0"/>
              <a:t>来存储这一类实体的各个属性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id</a:t>
            </a:r>
            <a:r>
              <a:rPr lang="zh-CN" altLang="en-US" dirty="0"/>
              <a:t>这个属性，具有整型、字符数组型两种类型。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BC2C6EC-D05C-4DBC-846B-24F32348B1F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1374" y="947490"/>
            <a:ext cx="5768684" cy="45578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8CB4344-B080-45B9-B3A2-E74A371AC31E}"/>
              </a:ext>
            </a:extLst>
          </p:cNvPr>
          <p:cNvSpPr txBox="1"/>
          <p:nvPr/>
        </p:nvSpPr>
        <p:spPr>
          <a:xfrm>
            <a:off x="2927323" y="5629713"/>
            <a:ext cx="379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问题：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prize</a:t>
            </a: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是什么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id_val</a:t>
            </a:r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是什么</a:t>
            </a:r>
            <a:endParaRPr lang="zh-CN" alt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FB7011D-4950-4DEA-8A44-4D1470A815EB}"/>
              </a:ext>
            </a:extLst>
          </p:cNvPr>
          <p:cNvSpPr txBox="1"/>
          <p:nvPr/>
        </p:nvSpPr>
        <p:spPr>
          <a:xfrm>
            <a:off x="2812338" y="6104432"/>
            <a:ext cx="814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问题：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prize</a:t>
            </a: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是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widget</a:t>
            </a: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定义的结构变量；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id_val</a:t>
            </a:r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是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</a:t>
            </a:r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定义的共用体变量。</a:t>
            </a:r>
            <a:endParaRPr lang="zh-CN" alt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37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D4DB75AF-4F0B-4FA6-B059-A4674040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匿名共用体（</a:t>
            </a:r>
            <a:r>
              <a:rPr lang="en-US" altLang="zh-CN" dirty="0"/>
              <a:t>anonymous union</a:t>
            </a:r>
            <a:r>
              <a:rPr lang="zh-CN" altLang="en-US" dirty="0"/>
              <a:t>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22B293C-FC5A-4C7C-805F-697CF02B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匿名共用体（</a:t>
            </a:r>
            <a:r>
              <a:rPr lang="en-US" altLang="zh-CN" sz="2400" dirty="0"/>
              <a:t>anonymous union</a:t>
            </a:r>
            <a:r>
              <a:rPr lang="zh-CN" altLang="en-US" sz="2400" dirty="0"/>
              <a:t>）没有名称，因此也就没有“共用体变量”，直接使用其成员。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2526CC1-49ED-4CB0-AF92-3FC78243F3A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5655" y="2915030"/>
            <a:ext cx="4356687" cy="30532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0A1FF4F-44A7-4E6B-94C6-624606ED5C2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9552" y="3276071"/>
            <a:ext cx="2786206" cy="211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90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E1DD311A-DC47-4518-BDE9-740977D8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332657"/>
            <a:ext cx="7772400" cy="1362075"/>
          </a:xfrm>
        </p:spPr>
        <p:txBody>
          <a:bodyPr/>
          <a:lstStyle/>
          <a:p>
            <a:r>
              <a:rPr lang="en-US" altLang="zh-CN" dirty="0"/>
              <a:t>8.3 </a:t>
            </a:r>
            <a:r>
              <a:rPr lang="zh-CN" altLang="en-US"/>
              <a:t> 枚举（自学）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3EAB23-B55D-4EDD-A072-BDB7067AA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589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448B9AF-D686-4B52-9BD4-1DCF835F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A5CA45D2-377A-4AA8-93D3-69FEF451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枚举是一种同时创建一系列符号常量的工具，可以替代</a:t>
            </a:r>
            <a:r>
              <a:rPr lang="en-US" altLang="zh-CN" sz="2000" dirty="0" err="1"/>
              <a:t>const</a:t>
            </a:r>
            <a:endParaRPr lang="en-US" altLang="zh-CN" sz="2000" dirty="0"/>
          </a:p>
          <a:p>
            <a:r>
              <a:rPr lang="zh-CN" altLang="en-US" sz="2000" dirty="0"/>
              <a:t>一个</a:t>
            </a:r>
            <a:r>
              <a:rPr lang="zh-CN" altLang="en-US" sz="2000" dirty="0">
                <a:solidFill>
                  <a:srgbClr val="FF0000"/>
                </a:solidFill>
              </a:rPr>
              <a:t>枚举变量</a:t>
            </a:r>
            <a:r>
              <a:rPr lang="zh-CN" altLang="en-US" sz="2000" dirty="0"/>
              <a:t>可以充当多个</a:t>
            </a:r>
            <a:r>
              <a:rPr lang="zh-CN" altLang="en-US" sz="2000" dirty="0">
                <a:solidFill>
                  <a:srgbClr val="FF0000"/>
                </a:solidFill>
              </a:rPr>
              <a:t>常量</a:t>
            </a:r>
            <a:r>
              <a:rPr lang="zh-CN" altLang="en-US" sz="2000" dirty="0"/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3981106-E87A-45AE-A272-238EC4AED8F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8677" y="3616480"/>
            <a:ext cx="8173829" cy="3239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1D72B7A-6337-41FE-89AB-BDFBD0CEDD7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2751" y="4413138"/>
            <a:ext cx="8219755" cy="1108809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0563AEBC-47AC-4564-9E26-C1951FC47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714" y="2507289"/>
            <a:ext cx="3672408" cy="68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定义格式：枚举类型的定义格式为：</a:t>
            </a:r>
            <a:endParaRPr lang="zh-CN" altLang="zh-CN" sz="1600" dirty="0">
              <a:solidFill>
                <a:srgbClr val="000088"/>
              </a:solidFill>
              <a:latin typeface="Arial Unicode MS"/>
              <a:ea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88"/>
                </a:solidFill>
                <a:latin typeface="Arial Unicode MS"/>
                <a:ea typeface="Menlo"/>
              </a:rPr>
              <a:t>enum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Menlo"/>
              </a:rPr>
              <a:t> </a:t>
            </a:r>
            <a:r>
              <a:rPr lang="zh-CN" altLang="zh-CN" sz="1600" dirty="0">
                <a:solidFill>
                  <a:srgbClr val="666600"/>
                </a:solidFill>
                <a:latin typeface="Arial Unicode MS"/>
                <a:ea typeface="Menlo"/>
              </a:rPr>
              <a:t>&lt;类型名&gt;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Menlo"/>
              </a:rPr>
              <a:t> </a:t>
            </a:r>
            <a:r>
              <a:rPr lang="zh-CN" altLang="zh-CN" sz="1600" dirty="0">
                <a:solidFill>
                  <a:srgbClr val="666600"/>
                </a:solidFill>
                <a:latin typeface="Arial Unicode MS"/>
                <a:ea typeface="Menlo"/>
              </a:rPr>
              <a:t>{&lt;枚举常量表&gt;};</a:t>
            </a:r>
            <a:r>
              <a:rPr lang="zh-CN" altLang="zh-CN" sz="1600" dirty="0"/>
              <a:t> 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ED2FBD3-293E-4461-AAB5-74F52A65818B}"/>
              </a:ext>
            </a:extLst>
          </p:cNvPr>
          <p:cNvSpPr/>
          <p:nvPr/>
        </p:nvSpPr>
        <p:spPr>
          <a:xfrm>
            <a:off x="2210199" y="5802998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编译系统为每个枚举常量指定一个整数值，默认状态下，这个整数就是所列举元素的序号，序号从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0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开始。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95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905AEE93-CDBA-4009-BA09-8B206D6D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476673"/>
            <a:ext cx="7772400" cy="1362075"/>
          </a:xfrm>
        </p:spPr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结构体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CA44EC4-03D4-4BC4-BDED-1ADF43A2E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79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935323-0FBC-452F-96F8-2365B38A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设置枚举类型的值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81807F9-9A2F-4D87-A174-8BD72ACA71D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7528" y="1844824"/>
            <a:ext cx="8570660" cy="37759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9D3E7DD-0310-42F5-8372-E6A8252093E5}"/>
              </a:ext>
            </a:extLst>
          </p:cNvPr>
          <p:cNvSpPr txBox="1"/>
          <p:nvPr/>
        </p:nvSpPr>
        <p:spPr>
          <a:xfrm>
            <a:off x="3863752" y="4437112"/>
            <a:ext cx="30649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387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C73F761-15F2-421F-8C9D-D9988401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枚举的操作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1751526-5517-4511-B5DF-3E2AAD53A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513" y="1371546"/>
            <a:ext cx="7592848" cy="50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88"/>
                </a:solidFill>
                <a:latin typeface="Arial Unicode MS"/>
                <a:ea typeface="Menlo"/>
              </a:rPr>
              <a:t>假设：</a:t>
            </a:r>
            <a:r>
              <a:rPr lang="zh-CN" altLang="zh-CN" sz="2000" dirty="0">
                <a:solidFill>
                  <a:srgbClr val="000088"/>
                </a:solidFill>
                <a:latin typeface="Arial Unicode MS"/>
                <a:ea typeface="Menlo"/>
              </a:rPr>
              <a:t>enum</a:t>
            </a:r>
            <a:r>
              <a:rPr lang="zh-CN" altLang="zh-CN" sz="2000" dirty="0">
                <a:solidFill>
                  <a:srgbClr val="000000"/>
                </a:solidFill>
                <a:latin typeface="Arial Unicode MS"/>
                <a:ea typeface="Menlo"/>
              </a:rPr>
              <a:t> week </a:t>
            </a:r>
            <a:r>
              <a:rPr lang="zh-CN" altLang="zh-CN" sz="2000" dirty="0">
                <a:solidFill>
                  <a:srgbClr val="666600"/>
                </a:solidFill>
                <a:latin typeface="Arial Unicode MS"/>
                <a:ea typeface="Menlo"/>
              </a:rPr>
              <a:t>{</a:t>
            </a:r>
            <a:r>
              <a:rPr lang="zh-CN" altLang="zh-CN" sz="2000" dirty="0">
                <a:solidFill>
                  <a:srgbClr val="660066"/>
                </a:solidFill>
                <a:latin typeface="Arial Unicode MS"/>
                <a:ea typeface="Menlo"/>
              </a:rPr>
              <a:t>Sun</a:t>
            </a:r>
            <a:r>
              <a:rPr lang="zh-CN" altLang="zh-CN" sz="2000" dirty="0">
                <a:solidFill>
                  <a:srgbClr val="666600"/>
                </a:solidFill>
                <a:latin typeface="Arial Unicode MS"/>
                <a:ea typeface="Menlo"/>
              </a:rPr>
              <a:t>,</a:t>
            </a:r>
            <a:r>
              <a:rPr lang="zh-CN" altLang="zh-CN" sz="2000" dirty="0">
                <a:solidFill>
                  <a:srgbClr val="000000"/>
                </a:solidFill>
                <a:latin typeface="Arial Unicode MS"/>
                <a:ea typeface="Menlo"/>
              </a:rPr>
              <a:t> </a:t>
            </a:r>
            <a:r>
              <a:rPr lang="zh-CN" altLang="zh-CN" sz="2000" dirty="0">
                <a:solidFill>
                  <a:srgbClr val="660066"/>
                </a:solidFill>
                <a:latin typeface="Arial Unicode MS"/>
                <a:ea typeface="Menlo"/>
              </a:rPr>
              <a:t>Mon</a:t>
            </a:r>
            <a:r>
              <a:rPr lang="zh-CN" altLang="zh-CN" sz="2000" dirty="0">
                <a:solidFill>
                  <a:srgbClr val="666600"/>
                </a:solidFill>
                <a:latin typeface="Arial Unicode MS"/>
                <a:ea typeface="Menlo"/>
              </a:rPr>
              <a:t>,</a:t>
            </a:r>
            <a:r>
              <a:rPr lang="zh-CN" altLang="zh-CN" sz="2000" dirty="0">
                <a:solidFill>
                  <a:srgbClr val="000000"/>
                </a:solidFill>
                <a:latin typeface="Arial Unicode MS"/>
                <a:ea typeface="Menlo"/>
              </a:rPr>
              <a:t> </a:t>
            </a:r>
            <a:r>
              <a:rPr lang="zh-CN" altLang="zh-CN" sz="2000" dirty="0">
                <a:solidFill>
                  <a:srgbClr val="660066"/>
                </a:solidFill>
                <a:latin typeface="Arial Unicode MS"/>
                <a:ea typeface="Menlo"/>
              </a:rPr>
              <a:t>Tue</a:t>
            </a:r>
            <a:r>
              <a:rPr lang="zh-CN" altLang="zh-CN" sz="2000" dirty="0">
                <a:solidFill>
                  <a:srgbClr val="666600"/>
                </a:solidFill>
                <a:latin typeface="Arial Unicode MS"/>
                <a:ea typeface="Menlo"/>
              </a:rPr>
              <a:t>,</a:t>
            </a:r>
            <a:r>
              <a:rPr lang="zh-CN" altLang="zh-CN" sz="2000" dirty="0">
                <a:solidFill>
                  <a:srgbClr val="000000"/>
                </a:solidFill>
                <a:latin typeface="Arial Unicode MS"/>
                <a:ea typeface="Menlo"/>
              </a:rPr>
              <a:t> </a:t>
            </a:r>
            <a:r>
              <a:rPr lang="zh-CN" altLang="zh-CN" sz="2000" dirty="0">
                <a:solidFill>
                  <a:srgbClr val="660066"/>
                </a:solidFill>
                <a:latin typeface="Arial Unicode MS"/>
                <a:ea typeface="Menlo"/>
              </a:rPr>
              <a:t>Wed</a:t>
            </a:r>
            <a:r>
              <a:rPr lang="zh-CN" altLang="zh-CN" sz="2000" dirty="0">
                <a:solidFill>
                  <a:srgbClr val="666600"/>
                </a:solidFill>
                <a:latin typeface="Arial Unicode MS"/>
                <a:ea typeface="Menlo"/>
              </a:rPr>
              <a:t>,</a:t>
            </a:r>
            <a:r>
              <a:rPr lang="zh-CN" altLang="zh-CN" sz="2000" dirty="0">
                <a:solidFill>
                  <a:srgbClr val="000000"/>
                </a:solidFill>
                <a:latin typeface="Arial Unicode MS"/>
                <a:ea typeface="Menlo"/>
              </a:rPr>
              <a:t> </a:t>
            </a:r>
            <a:r>
              <a:rPr lang="zh-CN" altLang="zh-CN" sz="2000" dirty="0">
                <a:solidFill>
                  <a:srgbClr val="660066"/>
                </a:solidFill>
                <a:latin typeface="Arial Unicode MS"/>
                <a:ea typeface="Menlo"/>
              </a:rPr>
              <a:t>Thu</a:t>
            </a:r>
            <a:r>
              <a:rPr lang="zh-CN" altLang="zh-CN" sz="2000" dirty="0">
                <a:solidFill>
                  <a:srgbClr val="666600"/>
                </a:solidFill>
                <a:latin typeface="Arial Unicode MS"/>
                <a:ea typeface="Menlo"/>
              </a:rPr>
              <a:t>,</a:t>
            </a:r>
            <a:r>
              <a:rPr lang="zh-CN" altLang="zh-CN" sz="2000" dirty="0">
                <a:solidFill>
                  <a:srgbClr val="000000"/>
                </a:solidFill>
                <a:latin typeface="Arial Unicode MS"/>
                <a:ea typeface="Menlo"/>
              </a:rPr>
              <a:t> </a:t>
            </a:r>
            <a:r>
              <a:rPr lang="zh-CN" altLang="zh-CN" sz="2000" dirty="0">
                <a:solidFill>
                  <a:srgbClr val="660066"/>
                </a:solidFill>
                <a:latin typeface="Arial Unicode MS"/>
                <a:ea typeface="Menlo"/>
              </a:rPr>
              <a:t>Fri</a:t>
            </a:r>
            <a:r>
              <a:rPr lang="zh-CN" altLang="zh-CN" sz="2000" dirty="0">
                <a:solidFill>
                  <a:srgbClr val="666600"/>
                </a:solidFill>
                <a:latin typeface="Arial Unicode MS"/>
                <a:ea typeface="Menlo"/>
              </a:rPr>
              <a:t>,</a:t>
            </a:r>
            <a:r>
              <a:rPr lang="zh-CN" altLang="zh-CN" sz="2000" dirty="0">
                <a:solidFill>
                  <a:srgbClr val="000000"/>
                </a:solidFill>
                <a:latin typeface="Arial Unicode MS"/>
                <a:ea typeface="Menlo"/>
              </a:rPr>
              <a:t> </a:t>
            </a:r>
            <a:r>
              <a:rPr lang="zh-CN" altLang="zh-CN" sz="2000" dirty="0">
                <a:solidFill>
                  <a:srgbClr val="660066"/>
                </a:solidFill>
                <a:latin typeface="Arial Unicode MS"/>
                <a:ea typeface="Menlo"/>
              </a:rPr>
              <a:t>Sat</a:t>
            </a:r>
            <a:r>
              <a:rPr lang="zh-CN" altLang="zh-CN" sz="2000" dirty="0">
                <a:solidFill>
                  <a:srgbClr val="666600"/>
                </a:solidFill>
                <a:latin typeface="Arial Unicode MS"/>
                <a:ea typeface="Menlo"/>
              </a:rPr>
              <a:t>}</a:t>
            </a:r>
            <a:r>
              <a:rPr lang="en-US" altLang="zh-CN" sz="2000" dirty="0">
                <a:solidFill>
                  <a:srgbClr val="666600"/>
                </a:solidFill>
                <a:latin typeface="Arial Unicode MS"/>
                <a:ea typeface="Menlo"/>
              </a:rPr>
              <a:t> weekday</a:t>
            </a:r>
            <a:r>
              <a:rPr lang="zh-CN" altLang="zh-CN" sz="2000" dirty="0">
                <a:solidFill>
                  <a:srgbClr val="666600"/>
                </a:solidFill>
                <a:latin typeface="Arial Unicode MS"/>
                <a:ea typeface="Menlo"/>
              </a:rPr>
              <a:t>;</a:t>
            </a:r>
            <a:r>
              <a:rPr lang="zh-CN" altLang="zh-CN" sz="2000" dirty="0"/>
              <a:t> 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26C887D-8FA4-48D8-8CDC-5DB4AF66FAA3}"/>
              </a:ext>
            </a:extLst>
          </p:cNvPr>
          <p:cNvSpPr/>
          <p:nvPr/>
        </p:nvSpPr>
        <p:spPr>
          <a:xfrm>
            <a:off x="1930513" y="1871622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在不进行强制转换的前提下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，只能将定义的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枚举量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赋值给该种枚举的变量，如：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Weekday = Mon</a:t>
            </a:r>
            <a:r>
              <a:rPr lang="en-US" altLang="zh-CN" i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或者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Weekday = Sun;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不能将其他值赋给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枚举变量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，如：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Weekday = 1;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8B7F0BC-CE18-4633-9CE8-5D4570BD65B0}"/>
              </a:ext>
            </a:extLst>
          </p:cNvPr>
          <p:cNvSpPr/>
          <p:nvPr/>
        </p:nvSpPr>
        <p:spPr>
          <a:xfrm>
            <a:off x="1882670" y="2886498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枚举型可以隐式的转换为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型，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型不能隐式的转换为枚举型。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E213A4DC-ADCE-4AA2-8C14-A961D637BFEE}"/>
              </a:ext>
            </a:extLst>
          </p:cNvPr>
          <p:cNvSpPr/>
          <p:nvPr/>
        </p:nvSpPr>
        <p:spPr>
          <a:xfrm>
            <a:off x="1950514" y="3382829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如：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 a=Mon;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4489DA2-CF13-4232-B9C4-1FD16BB933B7}"/>
              </a:ext>
            </a:extLst>
          </p:cNvPr>
          <p:cNvSpPr/>
          <p:nvPr/>
        </p:nvSpPr>
        <p:spPr>
          <a:xfrm>
            <a:off x="1958245" y="399319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枚举变量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不能进行算术运算，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D741372-3E28-40FA-AE0A-EC7EACDE9CD4}"/>
              </a:ext>
            </a:extLst>
          </p:cNvPr>
          <p:cNvSpPr/>
          <p:nvPr/>
        </p:nvSpPr>
        <p:spPr>
          <a:xfrm>
            <a:off x="1920544" y="4478695"/>
            <a:ext cx="5842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Weekday++;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Weekday = Mon + Tue;</a:t>
            </a:r>
            <a:endParaRPr lang="zh-CN" altLang="en-US" dirty="0"/>
          </a:p>
        </p:txBody>
      </p:sp>
      <p:sp>
        <p:nvSpPr>
          <p:cNvPr id="10" name="任意多边形 21">
            <a:extLst>
              <a:ext uri="{FF2B5EF4-FFF2-40B4-BE49-F238E27FC236}">
                <a16:creationId xmlns:a16="http://schemas.microsoft.com/office/drawing/2014/main" xmlns="" id="{2ED4C6DA-74E8-479E-AF47-901AC8BC8C04}"/>
              </a:ext>
            </a:extLst>
          </p:cNvPr>
          <p:cNvSpPr/>
          <p:nvPr/>
        </p:nvSpPr>
        <p:spPr>
          <a:xfrm>
            <a:off x="4712294" y="5301843"/>
            <a:ext cx="862874" cy="724673"/>
          </a:xfrm>
          <a:custGeom>
            <a:avLst/>
            <a:gdLst>
              <a:gd name="connsiteX0" fmla="*/ 0 w 1990165"/>
              <a:gd name="connsiteY0" fmla="*/ 793377 h 1788459"/>
              <a:gd name="connsiteX1" fmla="*/ 779929 w 1990165"/>
              <a:gd name="connsiteY1" fmla="*/ 1788459 h 1788459"/>
              <a:gd name="connsiteX2" fmla="*/ 1990165 w 1990165"/>
              <a:gd name="connsiteY2" fmla="*/ 0 h 1788459"/>
              <a:gd name="connsiteX3" fmla="*/ 739588 w 1990165"/>
              <a:gd name="connsiteY3" fmla="*/ 1290918 h 1788459"/>
              <a:gd name="connsiteX4" fmla="*/ 0 w 1990165"/>
              <a:gd name="connsiteY4" fmla="*/ 793377 h 1788459"/>
              <a:gd name="connsiteX0" fmla="*/ 0 w 1653988"/>
              <a:gd name="connsiteY0" fmla="*/ 753036 h 1748118"/>
              <a:gd name="connsiteX1" fmla="*/ 779929 w 1653988"/>
              <a:gd name="connsiteY1" fmla="*/ 1748118 h 1748118"/>
              <a:gd name="connsiteX2" fmla="*/ 1653988 w 1653988"/>
              <a:gd name="connsiteY2" fmla="*/ 0 h 1748118"/>
              <a:gd name="connsiteX3" fmla="*/ 739588 w 1653988"/>
              <a:gd name="connsiteY3" fmla="*/ 1250577 h 1748118"/>
              <a:gd name="connsiteX4" fmla="*/ 0 w 1653988"/>
              <a:gd name="connsiteY4" fmla="*/ 753036 h 1748118"/>
              <a:gd name="connsiteX0" fmla="*/ 0 w 1976718"/>
              <a:gd name="connsiteY0" fmla="*/ 1143000 h 2138082"/>
              <a:gd name="connsiteX1" fmla="*/ 779929 w 1976718"/>
              <a:gd name="connsiteY1" fmla="*/ 2138082 h 2138082"/>
              <a:gd name="connsiteX2" fmla="*/ 1976718 w 1976718"/>
              <a:gd name="connsiteY2" fmla="*/ 0 h 2138082"/>
              <a:gd name="connsiteX3" fmla="*/ 739588 w 1976718"/>
              <a:gd name="connsiteY3" fmla="*/ 1640541 h 2138082"/>
              <a:gd name="connsiteX4" fmla="*/ 0 w 1976718"/>
              <a:gd name="connsiteY4" fmla="*/ 1143000 h 21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6718" h="2138082">
                <a:moveTo>
                  <a:pt x="0" y="1143000"/>
                </a:moveTo>
                <a:lnTo>
                  <a:pt x="779929" y="2138082"/>
                </a:lnTo>
                <a:lnTo>
                  <a:pt x="1976718" y="0"/>
                </a:lnTo>
                <a:lnTo>
                  <a:pt x="739588" y="1640541"/>
                </a:lnTo>
                <a:lnTo>
                  <a:pt x="0" y="114300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26">
            <a:extLst>
              <a:ext uri="{FF2B5EF4-FFF2-40B4-BE49-F238E27FC236}">
                <a16:creationId xmlns:a16="http://schemas.microsoft.com/office/drawing/2014/main" xmlns="" id="{D7D2BC74-78B3-4ED2-A5E2-43FB2E93D2A8}"/>
              </a:ext>
            </a:extLst>
          </p:cNvPr>
          <p:cNvSpPr/>
          <p:nvPr/>
        </p:nvSpPr>
        <p:spPr>
          <a:xfrm>
            <a:off x="7114953" y="4149570"/>
            <a:ext cx="624975" cy="755169"/>
          </a:xfrm>
          <a:custGeom>
            <a:avLst/>
            <a:gdLst>
              <a:gd name="connsiteX0" fmla="*/ 304475 w 1939096"/>
              <a:gd name="connsiteY0" fmla="*/ 626969 h 1939096"/>
              <a:gd name="connsiteX1" fmla="*/ 626969 w 1939096"/>
              <a:gd name="connsiteY1" fmla="*/ 304475 h 1939096"/>
              <a:gd name="connsiteX2" fmla="*/ 969548 w 1939096"/>
              <a:gd name="connsiteY2" fmla="*/ 647054 h 1939096"/>
              <a:gd name="connsiteX3" fmla="*/ 1312127 w 1939096"/>
              <a:gd name="connsiteY3" fmla="*/ 304475 h 1939096"/>
              <a:gd name="connsiteX4" fmla="*/ 1634621 w 1939096"/>
              <a:gd name="connsiteY4" fmla="*/ 626969 h 1939096"/>
              <a:gd name="connsiteX5" fmla="*/ 1292042 w 1939096"/>
              <a:gd name="connsiteY5" fmla="*/ 969548 h 1939096"/>
              <a:gd name="connsiteX6" fmla="*/ 1634621 w 1939096"/>
              <a:gd name="connsiteY6" fmla="*/ 1312127 h 1939096"/>
              <a:gd name="connsiteX7" fmla="*/ 1312127 w 1939096"/>
              <a:gd name="connsiteY7" fmla="*/ 1634621 h 1939096"/>
              <a:gd name="connsiteX8" fmla="*/ 969548 w 1939096"/>
              <a:gd name="connsiteY8" fmla="*/ 1292042 h 1939096"/>
              <a:gd name="connsiteX9" fmla="*/ 626969 w 1939096"/>
              <a:gd name="connsiteY9" fmla="*/ 1634621 h 1939096"/>
              <a:gd name="connsiteX10" fmla="*/ 304475 w 1939096"/>
              <a:gd name="connsiteY10" fmla="*/ 1312127 h 1939096"/>
              <a:gd name="connsiteX11" fmla="*/ 647054 w 1939096"/>
              <a:gd name="connsiteY11" fmla="*/ 969548 h 1939096"/>
              <a:gd name="connsiteX12" fmla="*/ 304475 w 1939096"/>
              <a:gd name="connsiteY12" fmla="*/ 626969 h 1939096"/>
              <a:gd name="connsiteX0" fmla="*/ 0 w 1330146"/>
              <a:gd name="connsiteY0" fmla="*/ 322494 h 1330146"/>
              <a:gd name="connsiteX1" fmla="*/ 322494 w 1330146"/>
              <a:gd name="connsiteY1" fmla="*/ 0 h 1330146"/>
              <a:gd name="connsiteX2" fmla="*/ 665073 w 1330146"/>
              <a:gd name="connsiteY2" fmla="*/ 490496 h 1330146"/>
              <a:gd name="connsiteX3" fmla="*/ 1007652 w 1330146"/>
              <a:gd name="connsiteY3" fmla="*/ 0 h 1330146"/>
              <a:gd name="connsiteX4" fmla="*/ 1330146 w 1330146"/>
              <a:gd name="connsiteY4" fmla="*/ 322494 h 1330146"/>
              <a:gd name="connsiteX5" fmla="*/ 987567 w 1330146"/>
              <a:gd name="connsiteY5" fmla="*/ 665073 h 1330146"/>
              <a:gd name="connsiteX6" fmla="*/ 1330146 w 1330146"/>
              <a:gd name="connsiteY6" fmla="*/ 1007652 h 1330146"/>
              <a:gd name="connsiteX7" fmla="*/ 1007652 w 1330146"/>
              <a:gd name="connsiteY7" fmla="*/ 1330146 h 1330146"/>
              <a:gd name="connsiteX8" fmla="*/ 665073 w 1330146"/>
              <a:gd name="connsiteY8" fmla="*/ 987567 h 1330146"/>
              <a:gd name="connsiteX9" fmla="*/ 322494 w 1330146"/>
              <a:gd name="connsiteY9" fmla="*/ 1330146 h 1330146"/>
              <a:gd name="connsiteX10" fmla="*/ 0 w 1330146"/>
              <a:gd name="connsiteY10" fmla="*/ 1007652 h 1330146"/>
              <a:gd name="connsiteX11" fmla="*/ 342579 w 1330146"/>
              <a:gd name="connsiteY11" fmla="*/ 665073 h 1330146"/>
              <a:gd name="connsiteX12" fmla="*/ 0 w 1330146"/>
              <a:gd name="connsiteY12" fmla="*/ 322494 h 1330146"/>
              <a:gd name="connsiteX0" fmla="*/ 0 w 1397617"/>
              <a:gd name="connsiteY0" fmla="*/ 577988 h 1585640"/>
              <a:gd name="connsiteX1" fmla="*/ 322494 w 1397617"/>
              <a:gd name="connsiteY1" fmla="*/ 255494 h 1585640"/>
              <a:gd name="connsiteX2" fmla="*/ 665073 w 1397617"/>
              <a:gd name="connsiteY2" fmla="*/ 745990 h 1585640"/>
              <a:gd name="connsiteX3" fmla="*/ 1397617 w 1397617"/>
              <a:gd name="connsiteY3" fmla="*/ 0 h 1585640"/>
              <a:gd name="connsiteX4" fmla="*/ 1330146 w 1397617"/>
              <a:gd name="connsiteY4" fmla="*/ 577988 h 1585640"/>
              <a:gd name="connsiteX5" fmla="*/ 987567 w 1397617"/>
              <a:gd name="connsiteY5" fmla="*/ 920567 h 1585640"/>
              <a:gd name="connsiteX6" fmla="*/ 1330146 w 1397617"/>
              <a:gd name="connsiteY6" fmla="*/ 1263146 h 1585640"/>
              <a:gd name="connsiteX7" fmla="*/ 1007652 w 1397617"/>
              <a:gd name="connsiteY7" fmla="*/ 1585640 h 1585640"/>
              <a:gd name="connsiteX8" fmla="*/ 665073 w 1397617"/>
              <a:gd name="connsiteY8" fmla="*/ 1243061 h 1585640"/>
              <a:gd name="connsiteX9" fmla="*/ 322494 w 1397617"/>
              <a:gd name="connsiteY9" fmla="*/ 1585640 h 1585640"/>
              <a:gd name="connsiteX10" fmla="*/ 0 w 1397617"/>
              <a:gd name="connsiteY10" fmla="*/ 1263146 h 1585640"/>
              <a:gd name="connsiteX11" fmla="*/ 342579 w 1397617"/>
              <a:gd name="connsiteY11" fmla="*/ 920567 h 1585640"/>
              <a:gd name="connsiteX12" fmla="*/ 0 w 1397617"/>
              <a:gd name="connsiteY12" fmla="*/ 577988 h 1585640"/>
              <a:gd name="connsiteX0" fmla="*/ 0 w 1679770"/>
              <a:gd name="connsiteY0" fmla="*/ 577988 h 1585640"/>
              <a:gd name="connsiteX1" fmla="*/ 322494 w 1679770"/>
              <a:gd name="connsiteY1" fmla="*/ 255494 h 1585640"/>
              <a:gd name="connsiteX2" fmla="*/ 665073 w 1679770"/>
              <a:gd name="connsiteY2" fmla="*/ 745990 h 1585640"/>
              <a:gd name="connsiteX3" fmla="*/ 1397617 w 1679770"/>
              <a:gd name="connsiteY3" fmla="*/ 0 h 1585640"/>
              <a:gd name="connsiteX4" fmla="*/ 1679770 w 1679770"/>
              <a:gd name="connsiteY4" fmla="*/ 241812 h 1585640"/>
              <a:gd name="connsiteX5" fmla="*/ 987567 w 1679770"/>
              <a:gd name="connsiteY5" fmla="*/ 920567 h 1585640"/>
              <a:gd name="connsiteX6" fmla="*/ 1330146 w 1679770"/>
              <a:gd name="connsiteY6" fmla="*/ 1263146 h 1585640"/>
              <a:gd name="connsiteX7" fmla="*/ 1007652 w 1679770"/>
              <a:gd name="connsiteY7" fmla="*/ 1585640 h 1585640"/>
              <a:gd name="connsiteX8" fmla="*/ 665073 w 1679770"/>
              <a:gd name="connsiteY8" fmla="*/ 1243061 h 1585640"/>
              <a:gd name="connsiteX9" fmla="*/ 322494 w 1679770"/>
              <a:gd name="connsiteY9" fmla="*/ 1585640 h 1585640"/>
              <a:gd name="connsiteX10" fmla="*/ 0 w 1679770"/>
              <a:gd name="connsiteY10" fmla="*/ 1263146 h 1585640"/>
              <a:gd name="connsiteX11" fmla="*/ 342579 w 1679770"/>
              <a:gd name="connsiteY11" fmla="*/ 920567 h 1585640"/>
              <a:gd name="connsiteX12" fmla="*/ 0 w 1679770"/>
              <a:gd name="connsiteY12" fmla="*/ 577988 h 1585640"/>
              <a:gd name="connsiteX0" fmla="*/ 0 w 1733557"/>
              <a:gd name="connsiteY0" fmla="*/ 577988 h 1653110"/>
              <a:gd name="connsiteX1" fmla="*/ 322494 w 1733557"/>
              <a:gd name="connsiteY1" fmla="*/ 255494 h 1653110"/>
              <a:gd name="connsiteX2" fmla="*/ 665073 w 1733557"/>
              <a:gd name="connsiteY2" fmla="*/ 745990 h 1653110"/>
              <a:gd name="connsiteX3" fmla="*/ 1397617 w 1733557"/>
              <a:gd name="connsiteY3" fmla="*/ 0 h 1653110"/>
              <a:gd name="connsiteX4" fmla="*/ 1679770 w 1733557"/>
              <a:gd name="connsiteY4" fmla="*/ 241812 h 1653110"/>
              <a:gd name="connsiteX5" fmla="*/ 987567 w 1733557"/>
              <a:gd name="connsiteY5" fmla="*/ 920567 h 1653110"/>
              <a:gd name="connsiteX6" fmla="*/ 1733557 w 1733557"/>
              <a:gd name="connsiteY6" fmla="*/ 1653110 h 1653110"/>
              <a:gd name="connsiteX7" fmla="*/ 1007652 w 1733557"/>
              <a:gd name="connsiteY7" fmla="*/ 1585640 h 1653110"/>
              <a:gd name="connsiteX8" fmla="*/ 665073 w 1733557"/>
              <a:gd name="connsiteY8" fmla="*/ 1243061 h 1653110"/>
              <a:gd name="connsiteX9" fmla="*/ 322494 w 1733557"/>
              <a:gd name="connsiteY9" fmla="*/ 1585640 h 1653110"/>
              <a:gd name="connsiteX10" fmla="*/ 0 w 1733557"/>
              <a:gd name="connsiteY10" fmla="*/ 1263146 h 1653110"/>
              <a:gd name="connsiteX11" fmla="*/ 342579 w 1733557"/>
              <a:gd name="connsiteY11" fmla="*/ 920567 h 1653110"/>
              <a:gd name="connsiteX12" fmla="*/ 0 w 1733557"/>
              <a:gd name="connsiteY12" fmla="*/ 577988 h 1653110"/>
              <a:gd name="connsiteX0" fmla="*/ 0 w 1733557"/>
              <a:gd name="connsiteY0" fmla="*/ 577988 h 1975605"/>
              <a:gd name="connsiteX1" fmla="*/ 322494 w 1733557"/>
              <a:gd name="connsiteY1" fmla="*/ 255494 h 1975605"/>
              <a:gd name="connsiteX2" fmla="*/ 665073 w 1733557"/>
              <a:gd name="connsiteY2" fmla="*/ 745990 h 1975605"/>
              <a:gd name="connsiteX3" fmla="*/ 1397617 w 1733557"/>
              <a:gd name="connsiteY3" fmla="*/ 0 h 1975605"/>
              <a:gd name="connsiteX4" fmla="*/ 1679770 w 1733557"/>
              <a:gd name="connsiteY4" fmla="*/ 241812 h 1975605"/>
              <a:gd name="connsiteX5" fmla="*/ 987567 w 1733557"/>
              <a:gd name="connsiteY5" fmla="*/ 920567 h 1975605"/>
              <a:gd name="connsiteX6" fmla="*/ 1733557 w 1733557"/>
              <a:gd name="connsiteY6" fmla="*/ 1653110 h 1975605"/>
              <a:gd name="connsiteX7" fmla="*/ 1464852 w 1733557"/>
              <a:gd name="connsiteY7" fmla="*/ 1975605 h 1975605"/>
              <a:gd name="connsiteX8" fmla="*/ 665073 w 1733557"/>
              <a:gd name="connsiteY8" fmla="*/ 1243061 h 1975605"/>
              <a:gd name="connsiteX9" fmla="*/ 322494 w 1733557"/>
              <a:gd name="connsiteY9" fmla="*/ 1585640 h 1975605"/>
              <a:gd name="connsiteX10" fmla="*/ 0 w 1733557"/>
              <a:gd name="connsiteY10" fmla="*/ 1263146 h 1975605"/>
              <a:gd name="connsiteX11" fmla="*/ 342579 w 1733557"/>
              <a:gd name="connsiteY11" fmla="*/ 920567 h 1975605"/>
              <a:gd name="connsiteX12" fmla="*/ 0 w 1733557"/>
              <a:gd name="connsiteY12" fmla="*/ 577988 h 1975605"/>
              <a:gd name="connsiteX0" fmla="*/ 0 w 1733557"/>
              <a:gd name="connsiteY0" fmla="*/ 577988 h 1975605"/>
              <a:gd name="connsiteX1" fmla="*/ 322494 w 1733557"/>
              <a:gd name="connsiteY1" fmla="*/ 255494 h 1975605"/>
              <a:gd name="connsiteX2" fmla="*/ 665073 w 1733557"/>
              <a:gd name="connsiteY2" fmla="*/ 665308 h 1975605"/>
              <a:gd name="connsiteX3" fmla="*/ 1397617 w 1733557"/>
              <a:gd name="connsiteY3" fmla="*/ 0 h 1975605"/>
              <a:gd name="connsiteX4" fmla="*/ 1679770 w 1733557"/>
              <a:gd name="connsiteY4" fmla="*/ 241812 h 1975605"/>
              <a:gd name="connsiteX5" fmla="*/ 987567 w 1733557"/>
              <a:gd name="connsiteY5" fmla="*/ 920567 h 1975605"/>
              <a:gd name="connsiteX6" fmla="*/ 1733557 w 1733557"/>
              <a:gd name="connsiteY6" fmla="*/ 1653110 h 1975605"/>
              <a:gd name="connsiteX7" fmla="*/ 1464852 w 1733557"/>
              <a:gd name="connsiteY7" fmla="*/ 1975605 h 1975605"/>
              <a:gd name="connsiteX8" fmla="*/ 665073 w 1733557"/>
              <a:gd name="connsiteY8" fmla="*/ 1243061 h 1975605"/>
              <a:gd name="connsiteX9" fmla="*/ 322494 w 1733557"/>
              <a:gd name="connsiteY9" fmla="*/ 1585640 h 1975605"/>
              <a:gd name="connsiteX10" fmla="*/ 0 w 1733557"/>
              <a:gd name="connsiteY10" fmla="*/ 1263146 h 1975605"/>
              <a:gd name="connsiteX11" fmla="*/ 342579 w 1733557"/>
              <a:gd name="connsiteY11" fmla="*/ 920567 h 1975605"/>
              <a:gd name="connsiteX12" fmla="*/ 0 w 1733557"/>
              <a:gd name="connsiteY12" fmla="*/ 577988 h 1975605"/>
              <a:gd name="connsiteX0" fmla="*/ 228600 w 1962157"/>
              <a:gd name="connsiteY0" fmla="*/ 577988 h 1975605"/>
              <a:gd name="connsiteX1" fmla="*/ 551094 w 1962157"/>
              <a:gd name="connsiteY1" fmla="*/ 255494 h 1975605"/>
              <a:gd name="connsiteX2" fmla="*/ 893673 w 1962157"/>
              <a:gd name="connsiteY2" fmla="*/ 665308 h 1975605"/>
              <a:gd name="connsiteX3" fmla="*/ 1626217 w 1962157"/>
              <a:gd name="connsiteY3" fmla="*/ 0 h 1975605"/>
              <a:gd name="connsiteX4" fmla="*/ 1908370 w 1962157"/>
              <a:gd name="connsiteY4" fmla="*/ 241812 h 1975605"/>
              <a:gd name="connsiteX5" fmla="*/ 1216167 w 1962157"/>
              <a:gd name="connsiteY5" fmla="*/ 920567 h 1975605"/>
              <a:gd name="connsiteX6" fmla="*/ 1962157 w 1962157"/>
              <a:gd name="connsiteY6" fmla="*/ 1653110 h 1975605"/>
              <a:gd name="connsiteX7" fmla="*/ 1693452 w 1962157"/>
              <a:gd name="connsiteY7" fmla="*/ 1975605 h 1975605"/>
              <a:gd name="connsiteX8" fmla="*/ 893673 w 1962157"/>
              <a:gd name="connsiteY8" fmla="*/ 1243061 h 1975605"/>
              <a:gd name="connsiteX9" fmla="*/ 551094 w 1962157"/>
              <a:gd name="connsiteY9" fmla="*/ 1585640 h 1975605"/>
              <a:gd name="connsiteX10" fmla="*/ 0 w 1962157"/>
              <a:gd name="connsiteY10" fmla="*/ 1424510 h 1975605"/>
              <a:gd name="connsiteX11" fmla="*/ 571179 w 1962157"/>
              <a:gd name="connsiteY11" fmla="*/ 920567 h 1975605"/>
              <a:gd name="connsiteX12" fmla="*/ 228600 w 1962157"/>
              <a:gd name="connsiteY12" fmla="*/ 577988 h 1975605"/>
              <a:gd name="connsiteX0" fmla="*/ 228600 w 1962157"/>
              <a:gd name="connsiteY0" fmla="*/ 577988 h 1975605"/>
              <a:gd name="connsiteX1" fmla="*/ 551094 w 1962157"/>
              <a:gd name="connsiteY1" fmla="*/ 255494 h 1975605"/>
              <a:gd name="connsiteX2" fmla="*/ 893673 w 1962157"/>
              <a:gd name="connsiteY2" fmla="*/ 665308 h 1975605"/>
              <a:gd name="connsiteX3" fmla="*/ 1626217 w 1962157"/>
              <a:gd name="connsiteY3" fmla="*/ 0 h 1975605"/>
              <a:gd name="connsiteX4" fmla="*/ 1908370 w 1962157"/>
              <a:gd name="connsiteY4" fmla="*/ 241812 h 1975605"/>
              <a:gd name="connsiteX5" fmla="*/ 1216167 w 1962157"/>
              <a:gd name="connsiteY5" fmla="*/ 920567 h 1975605"/>
              <a:gd name="connsiteX6" fmla="*/ 1962157 w 1962157"/>
              <a:gd name="connsiteY6" fmla="*/ 1653110 h 1975605"/>
              <a:gd name="connsiteX7" fmla="*/ 1693452 w 1962157"/>
              <a:gd name="connsiteY7" fmla="*/ 1975605 h 1975605"/>
              <a:gd name="connsiteX8" fmla="*/ 893673 w 1962157"/>
              <a:gd name="connsiteY8" fmla="*/ 1243061 h 1975605"/>
              <a:gd name="connsiteX9" fmla="*/ 295600 w 1962157"/>
              <a:gd name="connsiteY9" fmla="*/ 1841134 h 1975605"/>
              <a:gd name="connsiteX10" fmla="*/ 0 w 1962157"/>
              <a:gd name="connsiteY10" fmla="*/ 1424510 h 1975605"/>
              <a:gd name="connsiteX11" fmla="*/ 571179 w 1962157"/>
              <a:gd name="connsiteY11" fmla="*/ 920567 h 1975605"/>
              <a:gd name="connsiteX12" fmla="*/ 228600 w 1962157"/>
              <a:gd name="connsiteY12" fmla="*/ 577988 h 1975605"/>
              <a:gd name="connsiteX0" fmla="*/ 336177 w 2069734"/>
              <a:gd name="connsiteY0" fmla="*/ 577988 h 1975605"/>
              <a:gd name="connsiteX1" fmla="*/ 658671 w 2069734"/>
              <a:gd name="connsiteY1" fmla="*/ 255494 h 1975605"/>
              <a:gd name="connsiteX2" fmla="*/ 1001250 w 2069734"/>
              <a:gd name="connsiteY2" fmla="*/ 665308 h 1975605"/>
              <a:gd name="connsiteX3" fmla="*/ 1733794 w 2069734"/>
              <a:gd name="connsiteY3" fmla="*/ 0 h 1975605"/>
              <a:gd name="connsiteX4" fmla="*/ 2015947 w 2069734"/>
              <a:gd name="connsiteY4" fmla="*/ 241812 h 1975605"/>
              <a:gd name="connsiteX5" fmla="*/ 1323744 w 2069734"/>
              <a:gd name="connsiteY5" fmla="*/ 920567 h 1975605"/>
              <a:gd name="connsiteX6" fmla="*/ 2069734 w 2069734"/>
              <a:gd name="connsiteY6" fmla="*/ 1653110 h 1975605"/>
              <a:gd name="connsiteX7" fmla="*/ 1801029 w 2069734"/>
              <a:gd name="connsiteY7" fmla="*/ 1975605 h 1975605"/>
              <a:gd name="connsiteX8" fmla="*/ 1001250 w 2069734"/>
              <a:gd name="connsiteY8" fmla="*/ 1243061 h 1975605"/>
              <a:gd name="connsiteX9" fmla="*/ 403177 w 2069734"/>
              <a:gd name="connsiteY9" fmla="*/ 1841134 h 1975605"/>
              <a:gd name="connsiteX10" fmla="*/ 0 w 2069734"/>
              <a:gd name="connsiteY10" fmla="*/ 1518639 h 1975605"/>
              <a:gd name="connsiteX11" fmla="*/ 678756 w 2069734"/>
              <a:gd name="connsiteY11" fmla="*/ 920567 h 1975605"/>
              <a:gd name="connsiteX12" fmla="*/ 336177 w 2069734"/>
              <a:gd name="connsiteY12" fmla="*/ 577988 h 1975605"/>
              <a:gd name="connsiteX0" fmla="*/ 336177 w 2069734"/>
              <a:gd name="connsiteY0" fmla="*/ 577988 h 1975605"/>
              <a:gd name="connsiteX1" fmla="*/ 658671 w 2069734"/>
              <a:gd name="connsiteY1" fmla="*/ 255494 h 1975605"/>
              <a:gd name="connsiteX2" fmla="*/ 1001250 w 2069734"/>
              <a:gd name="connsiteY2" fmla="*/ 665308 h 1975605"/>
              <a:gd name="connsiteX3" fmla="*/ 1733794 w 2069734"/>
              <a:gd name="connsiteY3" fmla="*/ 0 h 1975605"/>
              <a:gd name="connsiteX4" fmla="*/ 2015947 w 2069734"/>
              <a:gd name="connsiteY4" fmla="*/ 241812 h 1975605"/>
              <a:gd name="connsiteX5" fmla="*/ 1323744 w 2069734"/>
              <a:gd name="connsiteY5" fmla="*/ 920567 h 1975605"/>
              <a:gd name="connsiteX6" fmla="*/ 2069734 w 2069734"/>
              <a:gd name="connsiteY6" fmla="*/ 1653110 h 1975605"/>
              <a:gd name="connsiteX7" fmla="*/ 1801029 w 2069734"/>
              <a:gd name="connsiteY7" fmla="*/ 1975605 h 1975605"/>
              <a:gd name="connsiteX8" fmla="*/ 1001250 w 2069734"/>
              <a:gd name="connsiteY8" fmla="*/ 1243061 h 1975605"/>
              <a:gd name="connsiteX9" fmla="*/ 362836 w 2069734"/>
              <a:gd name="connsiteY9" fmla="*/ 1841134 h 1975605"/>
              <a:gd name="connsiteX10" fmla="*/ 0 w 2069734"/>
              <a:gd name="connsiteY10" fmla="*/ 1518639 h 1975605"/>
              <a:gd name="connsiteX11" fmla="*/ 678756 w 2069734"/>
              <a:gd name="connsiteY11" fmla="*/ 920567 h 1975605"/>
              <a:gd name="connsiteX12" fmla="*/ 336177 w 2069734"/>
              <a:gd name="connsiteY12" fmla="*/ 577988 h 1975605"/>
              <a:gd name="connsiteX0" fmla="*/ 517257 w 2250814"/>
              <a:gd name="connsiteY0" fmla="*/ 577988 h 2255018"/>
              <a:gd name="connsiteX1" fmla="*/ 839751 w 2250814"/>
              <a:gd name="connsiteY1" fmla="*/ 255494 h 2255018"/>
              <a:gd name="connsiteX2" fmla="*/ 1182330 w 2250814"/>
              <a:gd name="connsiteY2" fmla="*/ 665308 h 2255018"/>
              <a:gd name="connsiteX3" fmla="*/ 1914874 w 2250814"/>
              <a:gd name="connsiteY3" fmla="*/ 0 h 2255018"/>
              <a:gd name="connsiteX4" fmla="*/ 2197027 w 2250814"/>
              <a:gd name="connsiteY4" fmla="*/ 241812 h 2255018"/>
              <a:gd name="connsiteX5" fmla="*/ 1504824 w 2250814"/>
              <a:gd name="connsiteY5" fmla="*/ 920567 h 2255018"/>
              <a:gd name="connsiteX6" fmla="*/ 2250814 w 2250814"/>
              <a:gd name="connsiteY6" fmla="*/ 1653110 h 2255018"/>
              <a:gd name="connsiteX7" fmla="*/ 1982109 w 2250814"/>
              <a:gd name="connsiteY7" fmla="*/ 1975605 h 2255018"/>
              <a:gd name="connsiteX8" fmla="*/ 1182330 w 2250814"/>
              <a:gd name="connsiteY8" fmla="*/ 1243061 h 2255018"/>
              <a:gd name="connsiteX9" fmla="*/ 0 w 2250814"/>
              <a:gd name="connsiteY9" fmla="*/ 2255018 h 2255018"/>
              <a:gd name="connsiteX10" fmla="*/ 181080 w 2250814"/>
              <a:gd name="connsiteY10" fmla="*/ 1518639 h 2255018"/>
              <a:gd name="connsiteX11" fmla="*/ 859836 w 2250814"/>
              <a:gd name="connsiteY11" fmla="*/ 920567 h 2255018"/>
              <a:gd name="connsiteX12" fmla="*/ 517257 w 2250814"/>
              <a:gd name="connsiteY12" fmla="*/ 577988 h 2255018"/>
              <a:gd name="connsiteX0" fmla="*/ 880092 w 2613649"/>
              <a:gd name="connsiteY0" fmla="*/ 577988 h 2255018"/>
              <a:gd name="connsiteX1" fmla="*/ 1202586 w 2613649"/>
              <a:gd name="connsiteY1" fmla="*/ 255494 h 2255018"/>
              <a:gd name="connsiteX2" fmla="*/ 1545165 w 2613649"/>
              <a:gd name="connsiteY2" fmla="*/ 665308 h 2255018"/>
              <a:gd name="connsiteX3" fmla="*/ 2277709 w 2613649"/>
              <a:gd name="connsiteY3" fmla="*/ 0 h 2255018"/>
              <a:gd name="connsiteX4" fmla="*/ 2559862 w 2613649"/>
              <a:gd name="connsiteY4" fmla="*/ 241812 h 2255018"/>
              <a:gd name="connsiteX5" fmla="*/ 1867659 w 2613649"/>
              <a:gd name="connsiteY5" fmla="*/ 920567 h 2255018"/>
              <a:gd name="connsiteX6" fmla="*/ 2613649 w 2613649"/>
              <a:gd name="connsiteY6" fmla="*/ 1653110 h 2255018"/>
              <a:gd name="connsiteX7" fmla="*/ 2344944 w 2613649"/>
              <a:gd name="connsiteY7" fmla="*/ 1975605 h 2255018"/>
              <a:gd name="connsiteX8" fmla="*/ 1545165 w 2613649"/>
              <a:gd name="connsiteY8" fmla="*/ 1243061 h 2255018"/>
              <a:gd name="connsiteX9" fmla="*/ 362835 w 2613649"/>
              <a:gd name="connsiteY9" fmla="*/ 2255018 h 2255018"/>
              <a:gd name="connsiteX10" fmla="*/ 0 w 2613649"/>
              <a:gd name="connsiteY10" fmla="*/ 1984259 h 2255018"/>
              <a:gd name="connsiteX11" fmla="*/ 1222671 w 2613649"/>
              <a:gd name="connsiteY11" fmla="*/ 920567 h 2255018"/>
              <a:gd name="connsiteX12" fmla="*/ 880092 w 2613649"/>
              <a:gd name="connsiteY12" fmla="*/ 577988 h 2255018"/>
              <a:gd name="connsiteX0" fmla="*/ 880092 w 3352195"/>
              <a:gd name="connsiteY0" fmla="*/ 577988 h 2941336"/>
              <a:gd name="connsiteX1" fmla="*/ 1202586 w 3352195"/>
              <a:gd name="connsiteY1" fmla="*/ 255494 h 2941336"/>
              <a:gd name="connsiteX2" fmla="*/ 1545165 w 3352195"/>
              <a:gd name="connsiteY2" fmla="*/ 665308 h 2941336"/>
              <a:gd name="connsiteX3" fmla="*/ 2277709 w 3352195"/>
              <a:gd name="connsiteY3" fmla="*/ 0 h 2941336"/>
              <a:gd name="connsiteX4" fmla="*/ 2559862 w 3352195"/>
              <a:gd name="connsiteY4" fmla="*/ 241812 h 2941336"/>
              <a:gd name="connsiteX5" fmla="*/ 1867659 w 3352195"/>
              <a:gd name="connsiteY5" fmla="*/ 920567 h 2941336"/>
              <a:gd name="connsiteX6" fmla="*/ 2613649 w 3352195"/>
              <a:gd name="connsiteY6" fmla="*/ 1653110 h 2941336"/>
              <a:gd name="connsiteX7" fmla="*/ 3352195 w 3352195"/>
              <a:gd name="connsiteY7" fmla="*/ 2941336 h 2941336"/>
              <a:gd name="connsiteX8" fmla="*/ 1545165 w 3352195"/>
              <a:gd name="connsiteY8" fmla="*/ 1243061 h 2941336"/>
              <a:gd name="connsiteX9" fmla="*/ 362835 w 3352195"/>
              <a:gd name="connsiteY9" fmla="*/ 2255018 h 2941336"/>
              <a:gd name="connsiteX10" fmla="*/ 0 w 3352195"/>
              <a:gd name="connsiteY10" fmla="*/ 1984259 h 2941336"/>
              <a:gd name="connsiteX11" fmla="*/ 1222671 w 3352195"/>
              <a:gd name="connsiteY11" fmla="*/ 920567 h 2941336"/>
              <a:gd name="connsiteX12" fmla="*/ 880092 w 3352195"/>
              <a:gd name="connsiteY12" fmla="*/ 577988 h 2941336"/>
              <a:gd name="connsiteX0" fmla="*/ 880092 w 3520174"/>
              <a:gd name="connsiteY0" fmla="*/ 577988 h 2941336"/>
              <a:gd name="connsiteX1" fmla="*/ 1202586 w 3520174"/>
              <a:gd name="connsiteY1" fmla="*/ 255494 h 2941336"/>
              <a:gd name="connsiteX2" fmla="*/ 1545165 w 3520174"/>
              <a:gd name="connsiteY2" fmla="*/ 665308 h 2941336"/>
              <a:gd name="connsiteX3" fmla="*/ 2277709 w 3520174"/>
              <a:gd name="connsiteY3" fmla="*/ 0 h 2941336"/>
              <a:gd name="connsiteX4" fmla="*/ 2559862 w 3520174"/>
              <a:gd name="connsiteY4" fmla="*/ 241812 h 2941336"/>
              <a:gd name="connsiteX5" fmla="*/ 1867659 w 3520174"/>
              <a:gd name="connsiteY5" fmla="*/ 920567 h 2941336"/>
              <a:gd name="connsiteX6" fmla="*/ 3520174 w 3520174"/>
              <a:gd name="connsiteY6" fmla="*/ 2480878 h 2941336"/>
              <a:gd name="connsiteX7" fmla="*/ 3352195 w 3520174"/>
              <a:gd name="connsiteY7" fmla="*/ 2941336 h 2941336"/>
              <a:gd name="connsiteX8" fmla="*/ 1545165 w 3520174"/>
              <a:gd name="connsiteY8" fmla="*/ 1243061 h 2941336"/>
              <a:gd name="connsiteX9" fmla="*/ 362835 w 3520174"/>
              <a:gd name="connsiteY9" fmla="*/ 2255018 h 2941336"/>
              <a:gd name="connsiteX10" fmla="*/ 0 w 3520174"/>
              <a:gd name="connsiteY10" fmla="*/ 1984259 h 2941336"/>
              <a:gd name="connsiteX11" fmla="*/ 1222671 w 3520174"/>
              <a:gd name="connsiteY11" fmla="*/ 920567 h 2941336"/>
              <a:gd name="connsiteX12" fmla="*/ 880092 w 3520174"/>
              <a:gd name="connsiteY12" fmla="*/ 577988 h 2941336"/>
              <a:gd name="connsiteX0" fmla="*/ 295886 w 3520174"/>
              <a:gd name="connsiteY0" fmla="*/ 164102 h 2941336"/>
              <a:gd name="connsiteX1" fmla="*/ 1202586 w 3520174"/>
              <a:gd name="connsiteY1" fmla="*/ 255494 h 2941336"/>
              <a:gd name="connsiteX2" fmla="*/ 1545165 w 3520174"/>
              <a:gd name="connsiteY2" fmla="*/ 665308 h 2941336"/>
              <a:gd name="connsiteX3" fmla="*/ 2277709 w 3520174"/>
              <a:gd name="connsiteY3" fmla="*/ 0 h 2941336"/>
              <a:gd name="connsiteX4" fmla="*/ 2559862 w 3520174"/>
              <a:gd name="connsiteY4" fmla="*/ 241812 h 2941336"/>
              <a:gd name="connsiteX5" fmla="*/ 1867659 w 3520174"/>
              <a:gd name="connsiteY5" fmla="*/ 920567 h 2941336"/>
              <a:gd name="connsiteX6" fmla="*/ 3520174 w 3520174"/>
              <a:gd name="connsiteY6" fmla="*/ 2480878 h 2941336"/>
              <a:gd name="connsiteX7" fmla="*/ 3352195 w 3520174"/>
              <a:gd name="connsiteY7" fmla="*/ 2941336 h 2941336"/>
              <a:gd name="connsiteX8" fmla="*/ 1545165 w 3520174"/>
              <a:gd name="connsiteY8" fmla="*/ 1243061 h 2941336"/>
              <a:gd name="connsiteX9" fmla="*/ 362835 w 3520174"/>
              <a:gd name="connsiteY9" fmla="*/ 2255018 h 2941336"/>
              <a:gd name="connsiteX10" fmla="*/ 0 w 3520174"/>
              <a:gd name="connsiteY10" fmla="*/ 1984259 h 2941336"/>
              <a:gd name="connsiteX11" fmla="*/ 1222671 w 3520174"/>
              <a:gd name="connsiteY11" fmla="*/ 920567 h 2941336"/>
              <a:gd name="connsiteX12" fmla="*/ 295886 w 3520174"/>
              <a:gd name="connsiteY12" fmla="*/ 164102 h 2941336"/>
              <a:gd name="connsiteX0" fmla="*/ 295886 w 3520174"/>
              <a:gd name="connsiteY0" fmla="*/ 443210 h 3220444"/>
              <a:gd name="connsiteX1" fmla="*/ 598236 w 3520174"/>
              <a:gd name="connsiteY1" fmla="*/ 0 h 3220444"/>
              <a:gd name="connsiteX2" fmla="*/ 1545165 w 3520174"/>
              <a:gd name="connsiteY2" fmla="*/ 944416 h 3220444"/>
              <a:gd name="connsiteX3" fmla="*/ 2277709 w 3520174"/>
              <a:gd name="connsiteY3" fmla="*/ 279108 h 3220444"/>
              <a:gd name="connsiteX4" fmla="*/ 2559862 w 3520174"/>
              <a:gd name="connsiteY4" fmla="*/ 520920 h 3220444"/>
              <a:gd name="connsiteX5" fmla="*/ 1867659 w 3520174"/>
              <a:gd name="connsiteY5" fmla="*/ 1199675 h 3220444"/>
              <a:gd name="connsiteX6" fmla="*/ 3520174 w 3520174"/>
              <a:gd name="connsiteY6" fmla="*/ 2759986 h 3220444"/>
              <a:gd name="connsiteX7" fmla="*/ 3352195 w 3520174"/>
              <a:gd name="connsiteY7" fmla="*/ 3220444 h 3220444"/>
              <a:gd name="connsiteX8" fmla="*/ 1545165 w 3520174"/>
              <a:gd name="connsiteY8" fmla="*/ 1522169 h 3220444"/>
              <a:gd name="connsiteX9" fmla="*/ 362835 w 3520174"/>
              <a:gd name="connsiteY9" fmla="*/ 2534126 h 3220444"/>
              <a:gd name="connsiteX10" fmla="*/ 0 w 3520174"/>
              <a:gd name="connsiteY10" fmla="*/ 2263367 h 3220444"/>
              <a:gd name="connsiteX11" fmla="*/ 1222671 w 3520174"/>
              <a:gd name="connsiteY11" fmla="*/ 1199675 h 3220444"/>
              <a:gd name="connsiteX12" fmla="*/ 295886 w 3520174"/>
              <a:gd name="connsiteY12" fmla="*/ 443210 h 3220444"/>
              <a:gd name="connsiteX0" fmla="*/ 195162 w 3520174"/>
              <a:gd name="connsiteY0" fmla="*/ 253512 h 3220444"/>
              <a:gd name="connsiteX1" fmla="*/ 598236 w 3520174"/>
              <a:gd name="connsiteY1" fmla="*/ 0 h 3220444"/>
              <a:gd name="connsiteX2" fmla="*/ 1545165 w 3520174"/>
              <a:gd name="connsiteY2" fmla="*/ 944416 h 3220444"/>
              <a:gd name="connsiteX3" fmla="*/ 2277709 w 3520174"/>
              <a:gd name="connsiteY3" fmla="*/ 279108 h 3220444"/>
              <a:gd name="connsiteX4" fmla="*/ 2559862 w 3520174"/>
              <a:gd name="connsiteY4" fmla="*/ 520920 h 3220444"/>
              <a:gd name="connsiteX5" fmla="*/ 1867659 w 3520174"/>
              <a:gd name="connsiteY5" fmla="*/ 1199675 h 3220444"/>
              <a:gd name="connsiteX6" fmla="*/ 3520174 w 3520174"/>
              <a:gd name="connsiteY6" fmla="*/ 2759986 h 3220444"/>
              <a:gd name="connsiteX7" fmla="*/ 3352195 w 3520174"/>
              <a:gd name="connsiteY7" fmla="*/ 3220444 h 3220444"/>
              <a:gd name="connsiteX8" fmla="*/ 1545165 w 3520174"/>
              <a:gd name="connsiteY8" fmla="*/ 1522169 h 3220444"/>
              <a:gd name="connsiteX9" fmla="*/ 362835 w 3520174"/>
              <a:gd name="connsiteY9" fmla="*/ 2534126 h 3220444"/>
              <a:gd name="connsiteX10" fmla="*/ 0 w 3520174"/>
              <a:gd name="connsiteY10" fmla="*/ 2263367 h 3220444"/>
              <a:gd name="connsiteX11" fmla="*/ 1222671 w 3520174"/>
              <a:gd name="connsiteY11" fmla="*/ 1199675 h 3220444"/>
              <a:gd name="connsiteX12" fmla="*/ 195162 w 3520174"/>
              <a:gd name="connsiteY12" fmla="*/ 253512 h 3220444"/>
              <a:gd name="connsiteX0" fmla="*/ 195162 w 3520174"/>
              <a:gd name="connsiteY0" fmla="*/ 253512 h 3220444"/>
              <a:gd name="connsiteX1" fmla="*/ 598236 w 3520174"/>
              <a:gd name="connsiteY1" fmla="*/ 0 h 3220444"/>
              <a:gd name="connsiteX2" fmla="*/ 1545165 w 3520174"/>
              <a:gd name="connsiteY2" fmla="*/ 944416 h 3220444"/>
              <a:gd name="connsiteX3" fmla="*/ 2277709 w 3520174"/>
              <a:gd name="connsiteY3" fmla="*/ 279108 h 3220444"/>
              <a:gd name="connsiteX4" fmla="*/ 2761311 w 3520174"/>
              <a:gd name="connsiteY4" fmla="*/ 331223 h 3220444"/>
              <a:gd name="connsiteX5" fmla="*/ 1867659 w 3520174"/>
              <a:gd name="connsiteY5" fmla="*/ 1199675 h 3220444"/>
              <a:gd name="connsiteX6" fmla="*/ 3520174 w 3520174"/>
              <a:gd name="connsiteY6" fmla="*/ 2759986 h 3220444"/>
              <a:gd name="connsiteX7" fmla="*/ 3352195 w 3520174"/>
              <a:gd name="connsiteY7" fmla="*/ 3220444 h 3220444"/>
              <a:gd name="connsiteX8" fmla="*/ 1545165 w 3520174"/>
              <a:gd name="connsiteY8" fmla="*/ 1522169 h 3220444"/>
              <a:gd name="connsiteX9" fmla="*/ 362835 w 3520174"/>
              <a:gd name="connsiteY9" fmla="*/ 2534126 h 3220444"/>
              <a:gd name="connsiteX10" fmla="*/ 0 w 3520174"/>
              <a:gd name="connsiteY10" fmla="*/ 2263367 h 3220444"/>
              <a:gd name="connsiteX11" fmla="*/ 1222671 w 3520174"/>
              <a:gd name="connsiteY11" fmla="*/ 1199675 h 3220444"/>
              <a:gd name="connsiteX12" fmla="*/ 195162 w 3520174"/>
              <a:gd name="connsiteY12" fmla="*/ 253512 h 3220444"/>
              <a:gd name="connsiteX0" fmla="*/ 195162 w 3520174"/>
              <a:gd name="connsiteY0" fmla="*/ 253512 h 3220444"/>
              <a:gd name="connsiteX1" fmla="*/ 598236 w 3520174"/>
              <a:gd name="connsiteY1" fmla="*/ 0 h 3220444"/>
              <a:gd name="connsiteX2" fmla="*/ 1545165 w 3520174"/>
              <a:gd name="connsiteY2" fmla="*/ 944416 h 3220444"/>
              <a:gd name="connsiteX3" fmla="*/ 2479158 w 3520174"/>
              <a:gd name="connsiteY3" fmla="*/ 54920 h 3220444"/>
              <a:gd name="connsiteX4" fmla="*/ 2761311 w 3520174"/>
              <a:gd name="connsiteY4" fmla="*/ 331223 h 3220444"/>
              <a:gd name="connsiteX5" fmla="*/ 1867659 w 3520174"/>
              <a:gd name="connsiteY5" fmla="*/ 1199675 h 3220444"/>
              <a:gd name="connsiteX6" fmla="*/ 3520174 w 3520174"/>
              <a:gd name="connsiteY6" fmla="*/ 2759986 h 3220444"/>
              <a:gd name="connsiteX7" fmla="*/ 3352195 w 3520174"/>
              <a:gd name="connsiteY7" fmla="*/ 3220444 h 3220444"/>
              <a:gd name="connsiteX8" fmla="*/ 1545165 w 3520174"/>
              <a:gd name="connsiteY8" fmla="*/ 1522169 h 3220444"/>
              <a:gd name="connsiteX9" fmla="*/ 362835 w 3520174"/>
              <a:gd name="connsiteY9" fmla="*/ 2534126 h 3220444"/>
              <a:gd name="connsiteX10" fmla="*/ 0 w 3520174"/>
              <a:gd name="connsiteY10" fmla="*/ 2263367 h 3220444"/>
              <a:gd name="connsiteX11" fmla="*/ 1222671 w 3520174"/>
              <a:gd name="connsiteY11" fmla="*/ 1199675 h 3220444"/>
              <a:gd name="connsiteX12" fmla="*/ 195162 w 3520174"/>
              <a:gd name="connsiteY12" fmla="*/ 253512 h 3220444"/>
              <a:gd name="connsiteX0" fmla="*/ 195162 w 3520174"/>
              <a:gd name="connsiteY0" fmla="*/ 253512 h 2759986"/>
              <a:gd name="connsiteX1" fmla="*/ 598236 w 3520174"/>
              <a:gd name="connsiteY1" fmla="*/ 0 h 2759986"/>
              <a:gd name="connsiteX2" fmla="*/ 1545165 w 3520174"/>
              <a:gd name="connsiteY2" fmla="*/ 944416 h 2759986"/>
              <a:gd name="connsiteX3" fmla="*/ 2479158 w 3520174"/>
              <a:gd name="connsiteY3" fmla="*/ 54920 h 2759986"/>
              <a:gd name="connsiteX4" fmla="*/ 2761311 w 3520174"/>
              <a:gd name="connsiteY4" fmla="*/ 331223 h 2759986"/>
              <a:gd name="connsiteX5" fmla="*/ 1867659 w 3520174"/>
              <a:gd name="connsiteY5" fmla="*/ 1199675 h 2759986"/>
              <a:gd name="connsiteX6" fmla="*/ 3520174 w 3520174"/>
              <a:gd name="connsiteY6" fmla="*/ 2759986 h 2759986"/>
              <a:gd name="connsiteX7" fmla="*/ 2685352 w 3520174"/>
              <a:gd name="connsiteY7" fmla="*/ 2582433 h 2759986"/>
              <a:gd name="connsiteX8" fmla="*/ 1545165 w 3520174"/>
              <a:gd name="connsiteY8" fmla="*/ 1522169 h 2759986"/>
              <a:gd name="connsiteX9" fmla="*/ 362835 w 3520174"/>
              <a:gd name="connsiteY9" fmla="*/ 2534126 h 2759986"/>
              <a:gd name="connsiteX10" fmla="*/ 0 w 3520174"/>
              <a:gd name="connsiteY10" fmla="*/ 2263367 h 2759986"/>
              <a:gd name="connsiteX11" fmla="*/ 1222671 w 3520174"/>
              <a:gd name="connsiteY11" fmla="*/ 1199675 h 2759986"/>
              <a:gd name="connsiteX12" fmla="*/ 195162 w 3520174"/>
              <a:gd name="connsiteY12" fmla="*/ 253512 h 2759986"/>
              <a:gd name="connsiteX0" fmla="*/ 195162 w 3127916"/>
              <a:gd name="connsiteY0" fmla="*/ 253512 h 2582432"/>
              <a:gd name="connsiteX1" fmla="*/ 598236 w 3127916"/>
              <a:gd name="connsiteY1" fmla="*/ 0 h 2582432"/>
              <a:gd name="connsiteX2" fmla="*/ 1545165 w 3127916"/>
              <a:gd name="connsiteY2" fmla="*/ 944416 h 2582432"/>
              <a:gd name="connsiteX3" fmla="*/ 2479158 w 3127916"/>
              <a:gd name="connsiteY3" fmla="*/ 54920 h 2582432"/>
              <a:gd name="connsiteX4" fmla="*/ 2761311 w 3127916"/>
              <a:gd name="connsiteY4" fmla="*/ 331223 h 2582432"/>
              <a:gd name="connsiteX5" fmla="*/ 1867659 w 3127916"/>
              <a:gd name="connsiteY5" fmla="*/ 1199675 h 2582432"/>
              <a:gd name="connsiteX6" fmla="*/ 3127916 w 3127916"/>
              <a:gd name="connsiteY6" fmla="*/ 2323451 h 2582432"/>
              <a:gd name="connsiteX7" fmla="*/ 2685352 w 3127916"/>
              <a:gd name="connsiteY7" fmla="*/ 2582433 h 2582432"/>
              <a:gd name="connsiteX8" fmla="*/ 1545165 w 3127916"/>
              <a:gd name="connsiteY8" fmla="*/ 1522169 h 2582432"/>
              <a:gd name="connsiteX9" fmla="*/ 362835 w 3127916"/>
              <a:gd name="connsiteY9" fmla="*/ 2534126 h 2582432"/>
              <a:gd name="connsiteX10" fmla="*/ 0 w 3127916"/>
              <a:gd name="connsiteY10" fmla="*/ 2263367 h 2582432"/>
              <a:gd name="connsiteX11" fmla="*/ 1222671 w 3127916"/>
              <a:gd name="connsiteY11" fmla="*/ 1199675 h 2582432"/>
              <a:gd name="connsiteX12" fmla="*/ 195162 w 3127916"/>
              <a:gd name="connsiteY12" fmla="*/ 253512 h 2582432"/>
              <a:gd name="connsiteX0" fmla="*/ 195162 w 3381357"/>
              <a:gd name="connsiteY0" fmla="*/ 1071659 h 3400579"/>
              <a:gd name="connsiteX1" fmla="*/ 598236 w 3381357"/>
              <a:gd name="connsiteY1" fmla="*/ 818147 h 3400579"/>
              <a:gd name="connsiteX2" fmla="*/ 1545165 w 3381357"/>
              <a:gd name="connsiteY2" fmla="*/ 1762563 h 3400579"/>
              <a:gd name="connsiteX3" fmla="*/ 3381357 w 3381357"/>
              <a:gd name="connsiteY3" fmla="*/ 0 h 3400579"/>
              <a:gd name="connsiteX4" fmla="*/ 2761311 w 3381357"/>
              <a:gd name="connsiteY4" fmla="*/ 1149370 h 3400579"/>
              <a:gd name="connsiteX5" fmla="*/ 1867659 w 3381357"/>
              <a:gd name="connsiteY5" fmla="*/ 2017822 h 3400579"/>
              <a:gd name="connsiteX6" fmla="*/ 3127916 w 3381357"/>
              <a:gd name="connsiteY6" fmla="*/ 3141598 h 3400579"/>
              <a:gd name="connsiteX7" fmla="*/ 2685352 w 3381357"/>
              <a:gd name="connsiteY7" fmla="*/ 3400580 h 3400579"/>
              <a:gd name="connsiteX8" fmla="*/ 1545165 w 3381357"/>
              <a:gd name="connsiteY8" fmla="*/ 2340316 h 3400579"/>
              <a:gd name="connsiteX9" fmla="*/ 362835 w 3381357"/>
              <a:gd name="connsiteY9" fmla="*/ 3352273 h 3400579"/>
              <a:gd name="connsiteX10" fmla="*/ 0 w 3381357"/>
              <a:gd name="connsiteY10" fmla="*/ 3081514 h 3400579"/>
              <a:gd name="connsiteX11" fmla="*/ 1222671 w 3381357"/>
              <a:gd name="connsiteY11" fmla="*/ 2017822 h 3400579"/>
              <a:gd name="connsiteX12" fmla="*/ 195162 w 3381357"/>
              <a:gd name="connsiteY12" fmla="*/ 1071659 h 3400579"/>
              <a:gd name="connsiteX0" fmla="*/ 195162 w 3545830"/>
              <a:gd name="connsiteY0" fmla="*/ 1071659 h 3400579"/>
              <a:gd name="connsiteX1" fmla="*/ 598236 w 3545830"/>
              <a:gd name="connsiteY1" fmla="*/ 818147 h 3400579"/>
              <a:gd name="connsiteX2" fmla="*/ 1545165 w 3545830"/>
              <a:gd name="connsiteY2" fmla="*/ 1762563 h 3400579"/>
              <a:gd name="connsiteX3" fmla="*/ 3381357 w 3545830"/>
              <a:gd name="connsiteY3" fmla="*/ 0 h 3400579"/>
              <a:gd name="connsiteX4" fmla="*/ 3545830 w 3545830"/>
              <a:gd name="connsiteY4" fmla="*/ 377042 h 3400579"/>
              <a:gd name="connsiteX5" fmla="*/ 1867659 w 3545830"/>
              <a:gd name="connsiteY5" fmla="*/ 2017822 h 3400579"/>
              <a:gd name="connsiteX6" fmla="*/ 3127916 w 3545830"/>
              <a:gd name="connsiteY6" fmla="*/ 3141598 h 3400579"/>
              <a:gd name="connsiteX7" fmla="*/ 2685352 w 3545830"/>
              <a:gd name="connsiteY7" fmla="*/ 3400580 h 3400579"/>
              <a:gd name="connsiteX8" fmla="*/ 1545165 w 3545830"/>
              <a:gd name="connsiteY8" fmla="*/ 2340316 h 3400579"/>
              <a:gd name="connsiteX9" fmla="*/ 362835 w 3545830"/>
              <a:gd name="connsiteY9" fmla="*/ 3352273 h 3400579"/>
              <a:gd name="connsiteX10" fmla="*/ 0 w 3545830"/>
              <a:gd name="connsiteY10" fmla="*/ 3081514 h 3400579"/>
              <a:gd name="connsiteX11" fmla="*/ 1222671 w 3545830"/>
              <a:gd name="connsiteY11" fmla="*/ 2017822 h 3400579"/>
              <a:gd name="connsiteX12" fmla="*/ 195162 w 3545830"/>
              <a:gd name="connsiteY12" fmla="*/ 1071659 h 340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45830" h="3400579">
                <a:moveTo>
                  <a:pt x="195162" y="1071659"/>
                </a:moveTo>
                <a:lnTo>
                  <a:pt x="598236" y="818147"/>
                </a:lnTo>
                <a:lnTo>
                  <a:pt x="1545165" y="1762563"/>
                </a:lnTo>
                <a:lnTo>
                  <a:pt x="3381357" y="0"/>
                </a:lnTo>
                <a:lnTo>
                  <a:pt x="3545830" y="377042"/>
                </a:lnTo>
                <a:lnTo>
                  <a:pt x="1867659" y="2017822"/>
                </a:lnTo>
                <a:lnTo>
                  <a:pt x="3127916" y="3141598"/>
                </a:lnTo>
                <a:lnTo>
                  <a:pt x="2685352" y="3400580"/>
                </a:lnTo>
                <a:lnTo>
                  <a:pt x="1545165" y="2340316"/>
                </a:lnTo>
                <a:lnTo>
                  <a:pt x="362835" y="3352273"/>
                </a:lnTo>
                <a:lnTo>
                  <a:pt x="0" y="3081514"/>
                </a:lnTo>
                <a:lnTo>
                  <a:pt x="1222671" y="2017822"/>
                </a:lnTo>
                <a:lnTo>
                  <a:pt x="195162" y="1071659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E254F8B8-6BEC-4ABB-B29E-5159E8BB4736}"/>
              </a:ext>
            </a:extLst>
          </p:cNvPr>
          <p:cNvSpPr/>
          <p:nvPr/>
        </p:nvSpPr>
        <p:spPr>
          <a:xfrm>
            <a:off x="1978251" y="5596742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 a;  a = 1 + Mon;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F360B34C-510F-4679-886A-2C37A0C852B4}"/>
              </a:ext>
            </a:extLst>
          </p:cNvPr>
          <p:cNvSpPr/>
          <p:nvPr/>
        </p:nvSpPr>
        <p:spPr>
          <a:xfrm>
            <a:off x="1978251" y="511717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枚举量参与整形运算</a:t>
            </a:r>
            <a:endParaRPr lang="zh-CN" altLang="en-US" dirty="0"/>
          </a:p>
        </p:txBody>
      </p:sp>
      <p:sp>
        <p:nvSpPr>
          <p:cNvPr id="15" name="任意多边形 21">
            <a:extLst>
              <a:ext uri="{FF2B5EF4-FFF2-40B4-BE49-F238E27FC236}">
                <a16:creationId xmlns:a16="http://schemas.microsoft.com/office/drawing/2014/main" xmlns="" id="{22BAA277-A960-4EDB-BF2A-41196E084CD2}"/>
              </a:ext>
            </a:extLst>
          </p:cNvPr>
          <p:cNvSpPr/>
          <p:nvPr/>
        </p:nvSpPr>
        <p:spPr>
          <a:xfrm>
            <a:off x="4126366" y="3041614"/>
            <a:ext cx="862874" cy="724673"/>
          </a:xfrm>
          <a:custGeom>
            <a:avLst/>
            <a:gdLst>
              <a:gd name="connsiteX0" fmla="*/ 0 w 1990165"/>
              <a:gd name="connsiteY0" fmla="*/ 793377 h 1788459"/>
              <a:gd name="connsiteX1" fmla="*/ 779929 w 1990165"/>
              <a:gd name="connsiteY1" fmla="*/ 1788459 h 1788459"/>
              <a:gd name="connsiteX2" fmla="*/ 1990165 w 1990165"/>
              <a:gd name="connsiteY2" fmla="*/ 0 h 1788459"/>
              <a:gd name="connsiteX3" fmla="*/ 739588 w 1990165"/>
              <a:gd name="connsiteY3" fmla="*/ 1290918 h 1788459"/>
              <a:gd name="connsiteX4" fmla="*/ 0 w 1990165"/>
              <a:gd name="connsiteY4" fmla="*/ 793377 h 1788459"/>
              <a:gd name="connsiteX0" fmla="*/ 0 w 1653988"/>
              <a:gd name="connsiteY0" fmla="*/ 753036 h 1748118"/>
              <a:gd name="connsiteX1" fmla="*/ 779929 w 1653988"/>
              <a:gd name="connsiteY1" fmla="*/ 1748118 h 1748118"/>
              <a:gd name="connsiteX2" fmla="*/ 1653988 w 1653988"/>
              <a:gd name="connsiteY2" fmla="*/ 0 h 1748118"/>
              <a:gd name="connsiteX3" fmla="*/ 739588 w 1653988"/>
              <a:gd name="connsiteY3" fmla="*/ 1250577 h 1748118"/>
              <a:gd name="connsiteX4" fmla="*/ 0 w 1653988"/>
              <a:gd name="connsiteY4" fmla="*/ 753036 h 1748118"/>
              <a:gd name="connsiteX0" fmla="*/ 0 w 1976718"/>
              <a:gd name="connsiteY0" fmla="*/ 1143000 h 2138082"/>
              <a:gd name="connsiteX1" fmla="*/ 779929 w 1976718"/>
              <a:gd name="connsiteY1" fmla="*/ 2138082 h 2138082"/>
              <a:gd name="connsiteX2" fmla="*/ 1976718 w 1976718"/>
              <a:gd name="connsiteY2" fmla="*/ 0 h 2138082"/>
              <a:gd name="connsiteX3" fmla="*/ 739588 w 1976718"/>
              <a:gd name="connsiteY3" fmla="*/ 1640541 h 2138082"/>
              <a:gd name="connsiteX4" fmla="*/ 0 w 1976718"/>
              <a:gd name="connsiteY4" fmla="*/ 1143000 h 21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6718" h="2138082">
                <a:moveTo>
                  <a:pt x="0" y="1143000"/>
                </a:moveTo>
                <a:lnTo>
                  <a:pt x="779929" y="2138082"/>
                </a:lnTo>
                <a:lnTo>
                  <a:pt x="1976718" y="0"/>
                </a:lnTo>
                <a:lnTo>
                  <a:pt x="739588" y="1640541"/>
                </a:lnTo>
                <a:lnTo>
                  <a:pt x="0" y="114300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A29D5789-CC6F-456C-AA70-731DF6BC3F9C}"/>
              </a:ext>
            </a:extLst>
          </p:cNvPr>
          <p:cNvSpPr/>
          <p:nvPr/>
        </p:nvSpPr>
        <p:spPr>
          <a:xfrm>
            <a:off x="1978252" y="6070923"/>
            <a:ext cx="7704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强制转换将整形值赋给枚举变量：</a:t>
            </a:r>
          </a:p>
          <a:p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Weekday = week(3);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等同于：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Weekday = Wed;</a:t>
            </a:r>
          </a:p>
        </p:txBody>
      </p:sp>
    </p:spTree>
    <p:extLst>
      <p:ext uri="{BB962C8B-B14F-4D97-AF65-F5344CB8AC3E}">
        <p14:creationId xmlns:p14="http://schemas.microsoft.com/office/powerpoint/2010/main" val="2298170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8F73455-9E04-43FB-8CF3-DDDAA3440710}"/>
              </a:ext>
            </a:extLst>
          </p:cNvPr>
          <p:cNvSpPr/>
          <p:nvPr/>
        </p:nvSpPr>
        <p:spPr>
          <a:xfrm>
            <a:off x="1883532" y="430599"/>
            <a:ext cx="842493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 err="1"/>
              <a:t>enum</a:t>
            </a:r>
            <a:r>
              <a:rPr lang="en-US" altLang="zh-CN" dirty="0"/>
              <a:t> Roster { Tom = 1, Sharon, Bill, Teresa, John };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who;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&gt;&gt; who;</a:t>
            </a:r>
          </a:p>
          <a:p>
            <a:r>
              <a:rPr lang="en-US" altLang="zh-CN" dirty="0"/>
              <a:t>    switch (who)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case Tom 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"Tom's birthday is January 3.\n";  break;</a:t>
            </a:r>
          </a:p>
          <a:p>
            <a:r>
              <a:rPr lang="en-US" altLang="zh-CN" dirty="0"/>
              <a:t>        case Sharon 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"Sharon's birthday is April 22.\n"; break;</a:t>
            </a:r>
          </a:p>
          <a:p>
            <a:r>
              <a:rPr lang="en-US" altLang="zh-CN" dirty="0"/>
              <a:t>        case Bill 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"Bill's birthday is December 19.\n"; break;</a:t>
            </a:r>
          </a:p>
          <a:p>
            <a:r>
              <a:rPr lang="en-US" altLang="zh-CN" dirty="0"/>
              <a:t>        case Teresa 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"Teresa's birthday is February 2.\</a:t>
            </a:r>
            <a:r>
              <a:rPr lang="en-US" altLang="zh-CN" dirty="0" err="1"/>
              <a:t>n";break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case John 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"John's birthday is June 17.\n"; break;</a:t>
            </a:r>
          </a:p>
          <a:p>
            <a:r>
              <a:rPr lang="en-US" altLang="zh-CN" dirty="0"/>
              <a:t>        default : </a:t>
            </a:r>
            <a:r>
              <a:rPr lang="en-US" altLang="zh-CN" dirty="0" err="1"/>
              <a:t>cout</a:t>
            </a:r>
            <a:r>
              <a:rPr lang="en-US" altLang="zh-CN" dirty="0"/>
              <a:t> &lt;&lt; "Invalid selection\n";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00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773A6D0-C2EA-466E-B066-12D9C68A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案例：气象台站的排序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3831C253-F756-4B7F-B695-AF1C201F7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zh-CN" altLang="en-US" dirty="0"/>
              <a:t>研究区域内有</a:t>
            </a:r>
            <a:r>
              <a:rPr lang="en-US" altLang="zh-CN" dirty="0"/>
              <a:t>n</a:t>
            </a:r>
            <a:r>
              <a:rPr lang="zh-CN" altLang="en-US" dirty="0"/>
              <a:t>个气象台站（本例假定</a:t>
            </a:r>
            <a:r>
              <a:rPr lang="en-US" altLang="zh-CN" dirty="0"/>
              <a:t>n=3</a:t>
            </a:r>
            <a:r>
              <a:rPr lang="zh-CN" altLang="en-US" dirty="0"/>
              <a:t>），每个台站记录有以下</a:t>
            </a:r>
            <a:r>
              <a:rPr lang="en-US" altLang="zh-CN" dirty="0"/>
              <a:t>4</a:t>
            </a:r>
            <a:r>
              <a:rPr lang="zh-CN" altLang="en-US" dirty="0"/>
              <a:t>个重要的数据：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台站编号：</a:t>
            </a:r>
            <a:r>
              <a:rPr lang="en-US" altLang="zh-CN" dirty="0"/>
              <a:t>id</a:t>
            </a:r>
          </a:p>
          <a:p>
            <a:pPr lvl="1">
              <a:defRPr/>
            </a:pPr>
            <a:r>
              <a:rPr lang="zh-CN" altLang="en-US" dirty="0"/>
              <a:t>台站名称：</a:t>
            </a:r>
            <a:r>
              <a:rPr lang="en-US" altLang="zh-CN" dirty="0"/>
              <a:t>name</a:t>
            </a:r>
          </a:p>
          <a:p>
            <a:pPr lvl="1">
              <a:defRPr/>
            </a:pPr>
            <a:r>
              <a:rPr lang="zh-CN" altLang="en-US" dirty="0"/>
              <a:t>台站经度：</a:t>
            </a:r>
            <a:r>
              <a:rPr lang="en-US" altLang="zh-CN" dirty="0"/>
              <a:t>x</a:t>
            </a:r>
          </a:p>
          <a:p>
            <a:pPr lvl="1">
              <a:defRPr/>
            </a:pPr>
            <a:r>
              <a:rPr lang="zh-CN" altLang="en-US" dirty="0"/>
              <a:t>台站纬度：</a:t>
            </a:r>
            <a:r>
              <a:rPr lang="en-US" altLang="zh-CN" dirty="0"/>
              <a:t>y</a:t>
            </a:r>
          </a:p>
          <a:p>
            <a:pPr>
              <a:defRPr/>
            </a:pPr>
            <a:r>
              <a:rPr lang="zh-CN" altLang="en-US" dirty="0"/>
              <a:t>为了讨论这些台站所处地点对全球气候变化的响应，研究人员测算了近</a:t>
            </a:r>
            <a:r>
              <a:rPr lang="en-US" altLang="zh-CN" dirty="0"/>
              <a:t>10</a:t>
            </a:r>
            <a:r>
              <a:rPr lang="zh-CN" altLang="en-US" dirty="0"/>
              <a:t>年来每个台站的全年日均温的变化率</a:t>
            </a:r>
            <a:r>
              <a:rPr lang="en-US" altLang="zh-CN" dirty="0"/>
              <a:t>r</a:t>
            </a:r>
            <a:r>
              <a:rPr lang="zh-CN" altLang="en-US" dirty="0"/>
              <a:t>，并作为台站的一个属性数据记录下来。</a:t>
            </a:r>
            <a:r>
              <a:rPr lang="en-US" altLang="zh-CN" dirty="0"/>
              <a:t>n=3</a:t>
            </a:r>
            <a:r>
              <a:rPr lang="zh-CN" altLang="en-US" dirty="0"/>
              <a:t>个台站的数据分别为：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{id[1],name[1],x[1],y[1],r[1]}</a:t>
            </a:r>
          </a:p>
          <a:p>
            <a:pPr lvl="1">
              <a:defRPr/>
            </a:pPr>
            <a:r>
              <a:rPr lang="en-US" altLang="zh-CN" dirty="0"/>
              <a:t>{id[2],name[2],x[2],y[2],r[2]}</a:t>
            </a:r>
          </a:p>
          <a:p>
            <a:pPr lvl="1">
              <a:defRPr/>
            </a:pPr>
            <a:r>
              <a:rPr lang="en-US" altLang="zh-CN" dirty="0"/>
              <a:t>{id[3],name[3],x[3],y[3],r[3]}</a:t>
            </a:r>
          </a:p>
        </p:txBody>
      </p:sp>
    </p:spTree>
    <p:extLst>
      <p:ext uri="{BB962C8B-B14F-4D97-AF65-F5344CB8AC3E}">
        <p14:creationId xmlns:p14="http://schemas.microsoft.com/office/powerpoint/2010/main" val="197018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4265FD6-B14A-4E54-8A7D-352A06A3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思路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xmlns="" id="{586D6A23-B758-4B60-9B9D-7399EDF9F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第一种思路：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采用数组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由于</a:t>
            </a:r>
            <a:r>
              <a:rPr lang="en-US" altLang="zh-CN" dirty="0"/>
              <a:t>5</a:t>
            </a:r>
            <a:r>
              <a:rPr lang="zh-CN" altLang="en-US" dirty="0"/>
              <a:t>个数据的类型不全一样，因此无法使用二维数组，共需要用到</a:t>
            </a:r>
            <a:r>
              <a:rPr lang="en-US" altLang="zh-CN" dirty="0"/>
              <a:t>5</a:t>
            </a:r>
            <a:r>
              <a:rPr lang="zh-CN" altLang="en-US" dirty="0"/>
              <a:t>个一维数组：</a:t>
            </a:r>
            <a:r>
              <a:rPr lang="en-US" altLang="zh-CN" dirty="0"/>
              <a:t>id</a:t>
            </a:r>
            <a:r>
              <a:rPr lang="zh-CN" altLang="en-US" dirty="0"/>
              <a:t>、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</a:p>
          <a:p>
            <a:pPr lvl="1" eaLnBrk="1" hangingPunct="1"/>
            <a:r>
              <a:rPr lang="zh-CN" altLang="en-US" dirty="0"/>
              <a:t>同个台站的数据分不同数组管理，造成对程序理解的困难</a:t>
            </a:r>
          </a:p>
          <a:p>
            <a:pPr lvl="1" eaLnBrk="1" hangingPunct="1"/>
            <a:r>
              <a:rPr lang="zh-CN" altLang="en-US" dirty="0"/>
              <a:t>数组之间分开操作，极易出错</a:t>
            </a:r>
            <a:endParaRPr lang="en-US" altLang="zh-CN" dirty="0"/>
          </a:p>
          <a:p>
            <a:pPr eaLnBrk="1" hangingPunct="1"/>
            <a:r>
              <a:rPr lang="zh-CN" altLang="en-US" dirty="0"/>
              <a:t>第二种思路：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采用结构类型进行编程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当数据元素由多个数据项构成，可采用结构类型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543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0DA120-6652-451F-B0F1-34824DFB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80" y="116632"/>
            <a:ext cx="6457950" cy="129302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本例的结构类型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BE8DF71-393C-4531-A197-7A9018441634}"/>
              </a:ext>
            </a:extLst>
          </p:cNvPr>
          <p:cNvSpPr txBox="1"/>
          <p:nvPr/>
        </p:nvSpPr>
        <p:spPr>
          <a:xfrm>
            <a:off x="1278385" y="1971871"/>
            <a:ext cx="1935138" cy="16031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/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>
              <a:defRPr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xyPoint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    float xx;</a:t>
            </a:r>
          </a:p>
          <a:p>
            <a:pPr>
              <a:defRPr/>
            </a:pPr>
            <a:r>
              <a:rPr lang="en-US" altLang="zh-CN" dirty="0"/>
              <a:t>    float </a:t>
            </a:r>
            <a:r>
              <a:rPr lang="en-US" altLang="zh-CN" dirty="0" err="1"/>
              <a:t>yy</a:t>
            </a:r>
            <a:r>
              <a:rPr lang="en-US" altLang="zh-CN" dirty="0"/>
              <a:t>;</a:t>
            </a:r>
          </a:p>
          <a:p>
            <a:pPr>
              <a:defRPr/>
            </a:pPr>
            <a:r>
              <a:rPr lang="en-US" altLang="zh-CN" dirty="0"/>
              <a:t>};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743EC38-2E01-4EEF-82A0-40BC60E74D51}"/>
              </a:ext>
            </a:extLst>
          </p:cNvPr>
          <p:cNvSpPr txBox="1"/>
          <p:nvPr/>
        </p:nvSpPr>
        <p:spPr>
          <a:xfrm>
            <a:off x="1334232" y="1642713"/>
            <a:ext cx="800219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dirty="0"/>
              <a:t>代码示例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F8DAB7A-7E18-476E-87D9-B35F82CCA50D}"/>
              </a:ext>
            </a:extLst>
          </p:cNvPr>
          <p:cNvSpPr txBox="1"/>
          <p:nvPr/>
        </p:nvSpPr>
        <p:spPr>
          <a:xfrm>
            <a:off x="3695700" y="1821187"/>
            <a:ext cx="2900448" cy="21571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/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>
              <a:defRPr/>
            </a:pPr>
            <a:r>
              <a:rPr lang="en-US" altLang="zh-CN" dirty="0" err="1"/>
              <a:t>struct</a:t>
            </a:r>
            <a:r>
              <a:rPr lang="en-US" altLang="zh-CN" dirty="0"/>
              <a:t>  </a:t>
            </a:r>
            <a:r>
              <a:rPr lang="en-US" altLang="zh-CN" dirty="0" err="1"/>
              <a:t>meteoStation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    char id[4];</a:t>
            </a:r>
          </a:p>
          <a:p>
            <a:pPr>
              <a:defRPr/>
            </a:pPr>
            <a:r>
              <a:rPr lang="en-US" altLang="zh-CN" dirty="0"/>
              <a:t>    char name[50];</a:t>
            </a:r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xyPoint</a:t>
            </a:r>
            <a:r>
              <a:rPr lang="en-US" altLang="zh-CN" dirty="0"/>
              <a:t> location;</a:t>
            </a:r>
          </a:p>
          <a:p>
            <a:pPr>
              <a:defRPr/>
            </a:pPr>
            <a:r>
              <a:rPr lang="en-US" altLang="zh-CN" dirty="0"/>
              <a:t>    float </a:t>
            </a:r>
            <a:r>
              <a:rPr lang="en-US" altLang="zh-CN" dirty="0" err="1"/>
              <a:t>rr</a:t>
            </a:r>
            <a:r>
              <a:rPr lang="en-US" altLang="zh-CN" dirty="0"/>
              <a:t>;</a:t>
            </a:r>
          </a:p>
          <a:p>
            <a:pPr>
              <a:defRPr/>
            </a:pPr>
            <a:r>
              <a:rPr lang="en-US" altLang="zh-CN" dirty="0"/>
              <a:t>};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43D71D4-CD55-4EC5-8428-2F01C5945B3F}"/>
              </a:ext>
            </a:extLst>
          </p:cNvPr>
          <p:cNvSpPr txBox="1"/>
          <p:nvPr/>
        </p:nvSpPr>
        <p:spPr>
          <a:xfrm>
            <a:off x="3695701" y="1540200"/>
            <a:ext cx="800219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dirty="0"/>
              <a:t>代码示例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xmlns="" id="{F54589AA-7A1E-4544-901C-45A8F976FDF7}"/>
              </a:ext>
            </a:extLst>
          </p:cNvPr>
          <p:cNvSpPr/>
          <p:nvPr/>
        </p:nvSpPr>
        <p:spPr>
          <a:xfrm>
            <a:off x="3350445" y="1689294"/>
            <a:ext cx="445561" cy="1885950"/>
          </a:xfrm>
          <a:prstGeom prst="rightBrace">
            <a:avLst>
              <a:gd name="adj1" fmla="val 32855"/>
              <a:gd name="adj2" fmla="val 79301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8FC45B42-058A-406A-B437-75213382D9A0}"/>
              </a:ext>
            </a:extLst>
          </p:cNvPr>
          <p:cNvGrpSpPr/>
          <p:nvPr/>
        </p:nvGrpSpPr>
        <p:grpSpPr>
          <a:xfrm>
            <a:off x="5357256" y="1817199"/>
            <a:ext cx="5969744" cy="4558572"/>
            <a:chOff x="-2428912" y="157876"/>
            <a:chExt cx="7959658" cy="455857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73AA16D2-89F1-48A0-A87A-ED6621C0783A}"/>
                </a:ext>
              </a:extLst>
            </p:cNvPr>
            <p:cNvSpPr txBox="1"/>
            <p:nvPr/>
          </p:nvSpPr>
          <p:spPr>
            <a:xfrm>
              <a:off x="70191" y="435688"/>
              <a:ext cx="5460555" cy="42807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>
                <a:defRPr/>
              </a:pPr>
              <a:r>
                <a:rPr lang="en-US" altLang="zh-CN" dirty="0"/>
                <a:t>#include &lt;iostream&gt;</a:t>
              </a:r>
            </a:p>
            <a:p>
              <a:pPr>
                <a:defRPr/>
              </a:pPr>
              <a:r>
                <a:rPr lang="en-US" altLang="zh-CN" dirty="0" err="1"/>
                <a:t>const</a:t>
              </a:r>
              <a:r>
                <a:rPr lang="en-US" altLang="zh-CN" dirty="0"/>
                <a:t> </a:t>
              </a:r>
              <a:r>
                <a:rPr lang="en-US" altLang="zh-CN" dirty="0" err="1"/>
                <a:t>int</a:t>
              </a:r>
              <a:r>
                <a:rPr lang="en-US" altLang="zh-CN" dirty="0"/>
                <a:t> n=3;</a:t>
              </a:r>
            </a:p>
            <a:p>
              <a:pPr>
                <a:defRPr/>
              </a:pPr>
              <a:r>
                <a:rPr lang="en-US" altLang="zh-CN" dirty="0"/>
                <a:t>void main()</a:t>
              </a:r>
            </a:p>
            <a:p>
              <a:pPr>
                <a:defRPr/>
              </a:pPr>
              <a:r>
                <a:rPr lang="en-US" altLang="zh-CN" dirty="0"/>
                <a:t>{</a:t>
              </a:r>
            </a:p>
            <a:p>
              <a:pPr>
                <a:defRPr/>
              </a:pPr>
              <a:r>
                <a:rPr lang="en-US" altLang="zh-CN" dirty="0"/>
                <a:t>   using namespace </a:t>
              </a:r>
              <a:r>
                <a:rPr lang="en-US" altLang="zh-CN" dirty="0" err="1"/>
                <a:t>std</a:t>
              </a:r>
              <a:r>
                <a:rPr lang="en-US" altLang="zh-CN" dirty="0"/>
                <a:t>;</a:t>
              </a:r>
            </a:p>
            <a:p>
              <a:pPr>
                <a:defRPr/>
              </a:pPr>
              <a:r>
                <a:rPr lang="en-US" altLang="zh-CN" dirty="0"/>
                <a:t>   struct </a:t>
              </a:r>
              <a:r>
                <a:rPr lang="en-US" altLang="zh-CN" dirty="0" err="1"/>
                <a:t>xyPoint</a:t>
              </a:r>
              <a:endParaRPr lang="en-US" altLang="zh-CN" dirty="0"/>
            </a:p>
            <a:p>
              <a:pPr>
                <a:defRPr/>
              </a:pPr>
              <a:r>
                <a:rPr lang="zh-CN" altLang="en-US" dirty="0"/>
                <a:t>       </a:t>
              </a:r>
              <a:r>
                <a:rPr lang="en-US" altLang="zh-CN" dirty="0"/>
                <a:t>{	float xx;</a:t>
              </a:r>
            </a:p>
            <a:p>
              <a:pPr>
                <a:defRPr/>
              </a:pPr>
              <a:r>
                <a:rPr lang="en-US" altLang="zh-CN" dirty="0"/>
                <a:t>	float </a:t>
              </a:r>
              <a:r>
                <a:rPr lang="en-US" altLang="zh-CN" dirty="0" err="1"/>
                <a:t>yy</a:t>
              </a:r>
              <a:r>
                <a:rPr lang="en-US" altLang="zh-CN" dirty="0"/>
                <a:t>;</a:t>
              </a:r>
              <a:r>
                <a:rPr lang="zh-CN" altLang="en-US" dirty="0"/>
                <a:t>  </a:t>
              </a:r>
              <a:r>
                <a:rPr lang="en-US" altLang="zh-CN" dirty="0"/>
                <a:t>};</a:t>
              </a:r>
            </a:p>
            <a:p>
              <a:pPr>
                <a:defRPr/>
              </a:pPr>
              <a:r>
                <a:rPr lang="en-US" altLang="zh-CN" dirty="0"/>
                <a:t>  </a:t>
              </a:r>
              <a:r>
                <a:rPr lang="en-US" altLang="zh-CN" dirty="0" err="1">
                  <a:solidFill>
                    <a:srgbClr val="FF0000"/>
                  </a:solidFill>
                </a:rPr>
                <a:t>struct</a:t>
              </a:r>
              <a:r>
                <a:rPr lang="en-US" altLang="zh-CN" dirty="0">
                  <a:solidFill>
                    <a:srgbClr val="FF0000"/>
                  </a:solidFill>
                </a:rPr>
                <a:t>  </a:t>
              </a:r>
              <a:r>
                <a:rPr lang="en-US" altLang="zh-CN" dirty="0" err="1">
                  <a:solidFill>
                    <a:srgbClr val="FF0000"/>
                  </a:solidFill>
                </a:rPr>
                <a:t>meteoStation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pPr>
                <a:defRPr/>
              </a:pPr>
              <a:r>
                <a:rPr lang="zh-CN" altLang="en-US" dirty="0"/>
                <a:t>  </a:t>
              </a:r>
              <a:r>
                <a:rPr lang="en-US" altLang="zh-CN" dirty="0"/>
                <a:t>{	char id[4];</a:t>
              </a:r>
            </a:p>
            <a:p>
              <a:pPr>
                <a:defRPr/>
              </a:pPr>
              <a:r>
                <a:rPr lang="en-US" altLang="zh-CN" dirty="0"/>
                <a:t>	string name;</a:t>
              </a:r>
            </a:p>
            <a:p>
              <a:pPr>
                <a:defRPr/>
              </a:pPr>
              <a:r>
                <a:rPr lang="en-US" altLang="zh-CN" dirty="0"/>
                <a:t>	</a:t>
              </a:r>
              <a:r>
                <a:rPr lang="en-US" altLang="zh-CN" dirty="0" err="1"/>
                <a:t>xyPoint</a:t>
              </a:r>
              <a:r>
                <a:rPr lang="en-US" altLang="zh-CN" dirty="0"/>
                <a:t> location;</a:t>
              </a:r>
            </a:p>
            <a:p>
              <a:pPr>
                <a:defRPr/>
              </a:pPr>
              <a:r>
                <a:rPr lang="en-US" altLang="zh-CN" dirty="0"/>
                <a:t>	float rate;</a:t>
              </a:r>
              <a:r>
                <a:rPr lang="zh-CN" altLang="en-US" dirty="0"/>
                <a:t>  </a:t>
              </a:r>
              <a:r>
                <a:rPr lang="en-US" altLang="zh-CN" dirty="0"/>
                <a:t>} s1;</a:t>
              </a:r>
              <a:r>
                <a:rPr lang="en-US" altLang="zh-CN" sz="2400" dirty="0"/>
                <a:t>	</a:t>
              </a:r>
            </a:p>
            <a:p>
              <a:pPr>
                <a:defRPr/>
              </a:pPr>
              <a:r>
                <a:rPr lang="en-US" altLang="zh-CN" sz="1600" dirty="0"/>
                <a:t>  </a:t>
              </a:r>
              <a:r>
                <a:rPr lang="en-US" altLang="zh-CN" sz="1600" dirty="0" err="1">
                  <a:solidFill>
                    <a:srgbClr val="FF0000"/>
                  </a:solidFill>
                </a:rPr>
                <a:t>meteoStation</a:t>
              </a:r>
              <a:r>
                <a:rPr lang="en-US" altLang="zh-CN" sz="1600" dirty="0">
                  <a:solidFill>
                    <a:srgbClr val="FF0000"/>
                  </a:solidFill>
                </a:rPr>
                <a:t> s[N],temp;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942E19C0-6D0C-495B-801C-5C189ACB3393}"/>
                </a:ext>
              </a:extLst>
            </p:cNvPr>
            <p:cNvSpPr txBox="1"/>
            <p:nvPr/>
          </p:nvSpPr>
          <p:spPr>
            <a:xfrm>
              <a:off x="70191" y="157876"/>
              <a:ext cx="1066959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3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200" dirty="0"/>
                <a:t>程序示例</a:t>
              </a:r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xmlns="" id="{31048421-A588-471A-B0C0-077010A34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28912" y="2942572"/>
              <a:ext cx="270843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entury Gothic" panose="020B0502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rgbClr val="FF0000"/>
                  </a:solidFill>
                </a:rPr>
                <a:t>用新说明的结构类型</a:t>
              </a:r>
              <a:endParaRPr lang="en-US" altLang="zh-CN" sz="1600" dirty="0">
                <a:solidFill>
                  <a:srgbClr val="FF0000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rgbClr val="FF0000"/>
                  </a:solidFill>
                </a:rPr>
                <a:t>来定义数组和变量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577D2995-BAF3-418F-B2B2-F0A82AAC9AA3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V="1">
              <a:off x="267297" y="3234960"/>
              <a:ext cx="12224" cy="112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5FAFE345-6119-4C9E-B855-05E0A4D189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3887" y="4214626"/>
            <a:ext cx="3171011" cy="226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9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490BC3-EB17-2FB0-EC10-07C3F9B3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7961049-8D94-FB41-E214-329710EDB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1BA327A-6B70-D97B-2606-09E3153EC78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5471" y="197702"/>
            <a:ext cx="6115767" cy="66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6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B83A58-E8CC-4CAB-ACE4-E4390DA2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395"/>
            <a:ext cx="8229600" cy="936104"/>
          </a:xfrm>
        </p:spPr>
        <p:txBody>
          <a:bodyPr/>
          <a:lstStyle/>
          <a:p>
            <a:r>
              <a:rPr lang="zh-CN" altLang="en-US" dirty="0"/>
              <a:t>在程序中使用结构</a:t>
            </a:r>
          </a:p>
        </p:txBody>
      </p:sp>
      <p:grpSp>
        <p:nvGrpSpPr>
          <p:cNvPr id="3" name="组合 14">
            <a:extLst>
              <a:ext uri="{FF2B5EF4-FFF2-40B4-BE49-F238E27FC236}">
                <a16:creationId xmlns:a16="http://schemas.microsoft.com/office/drawing/2014/main" xmlns="" id="{13A84319-7F52-4E20-973E-791511CFDDE7}"/>
              </a:ext>
            </a:extLst>
          </p:cNvPr>
          <p:cNvGrpSpPr/>
          <p:nvPr/>
        </p:nvGrpSpPr>
        <p:grpSpPr>
          <a:xfrm>
            <a:off x="6593684" y="440176"/>
            <a:ext cx="4681103" cy="5351621"/>
            <a:chOff x="505294" y="913246"/>
            <a:chExt cx="6241470" cy="535162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7FE1C405-4EF7-422F-A137-DE93E2C42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294" y="3032400"/>
              <a:ext cx="6129006" cy="1832529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0534A01E-2D21-48CE-A2D8-B397527764D2}"/>
                </a:ext>
              </a:extLst>
            </p:cNvPr>
            <p:cNvSpPr txBox="1"/>
            <p:nvPr/>
          </p:nvSpPr>
          <p:spPr>
            <a:xfrm>
              <a:off x="658821" y="913246"/>
              <a:ext cx="2253181" cy="276999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程序清单</a:t>
              </a:r>
              <a:r>
                <a:rPr lang="en-US" altLang="zh-CN" sz="1200" dirty="0"/>
                <a:t>4.11</a:t>
              </a:r>
              <a:r>
                <a:rPr lang="zh-CN" altLang="en-US" sz="1200" dirty="0"/>
                <a:t>的一部分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8E5EC9BF-899F-4DF2-BADF-FF52424EF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891" y="1287751"/>
              <a:ext cx="6130517" cy="166217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4646DC3F-4FB8-4FF8-AEAC-3C282D33C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890" y="4815631"/>
              <a:ext cx="6181874" cy="26637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EBEA0B19-316F-4176-953C-DA735DA16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732" y="5040795"/>
              <a:ext cx="6178032" cy="1181179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B363CF00-A705-4032-A7C1-047C58553C30}"/>
                </a:ext>
              </a:extLst>
            </p:cNvPr>
            <p:cNvSpPr/>
            <p:nvPr/>
          </p:nvSpPr>
          <p:spPr>
            <a:xfrm>
              <a:off x="5949875" y="4733157"/>
              <a:ext cx="146125" cy="34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4D3C0A73-59BF-4D0E-942C-27CADC70F209}"/>
                </a:ext>
              </a:extLst>
            </p:cNvPr>
            <p:cNvSpPr/>
            <p:nvPr/>
          </p:nvSpPr>
          <p:spPr>
            <a:xfrm>
              <a:off x="3738519" y="4969929"/>
              <a:ext cx="146125" cy="34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2A7C7B20-EF12-43F8-97D5-DFA62CF45B69}"/>
                </a:ext>
              </a:extLst>
            </p:cNvPr>
            <p:cNvSpPr/>
            <p:nvPr/>
          </p:nvSpPr>
          <p:spPr>
            <a:xfrm>
              <a:off x="4136625" y="5922388"/>
              <a:ext cx="146125" cy="34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4AC7E660-2445-4BEC-9567-03C672C3A973}"/>
                </a:ext>
              </a:extLst>
            </p:cNvPr>
            <p:cNvSpPr/>
            <p:nvPr/>
          </p:nvSpPr>
          <p:spPr>
            <a:xfrm>
              <a:off x="2671719" y="5922387"/>
              <a:ext cx="146125" cy="34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E3AB701B-EDA5-4B2A-BBF7-65299912C5F3}"/>
              </a:ext>
            </a:extLst>
          </p:cNvPr>
          <p:cNvSpPr txBox="1"/>
          <p:nvPr/>
        </p:nvSpPr>
        <p:spPr>
          <a:xfrm>
            <a:off x="9317183" y="627821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成员运算符</a:t>
            </a:r>
            <a:r>
              <a:rPr lang="en-US" altLang="zh-CN" dirty="0"/>
              <a:t>(.)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31BAD939-A724-4836-808C-8DF940EA0A1F}"/>
              </a:ext>
            </a:extLst>
          </p:cNvPr>
          <p:cNvCxnSpPr>
            <a:stCxn id="13" idx="4"/>
            <a:endCxn id="16" idx="0"/>
          </p:cNvCxnSpPr>
          <p:nvPr/>
        </p:nvCxnSpPr>
        <p:spPr>
          <a:xfrm>
            <a:off x="8273300" y="5791796"/>
            <a:ext cx="1812683" cy="48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9B6C178B-EDE8-4EE1-B296-38FB23990BCF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9371980" y="5791797"/>
            <a:ext cx="714003" cy="48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B939A97D-14CC-4CEE-9A7F-1D079500C5F2}"/>
              </a:ext>
            </a:extLst>
          </p:cNvPr>
          <p:cNvCxnSpPr>
            <a:cxnSpLocks/>
            <a:stCxn id="11" idx="4"/>
            <a:endCxn id="16" idx="0"/>
          </p:cNvCxnSpPr>
          <p:nvPr/>
        </p:nvCxnSpPr>
        <p:spPr>
          <a:xfrm>
            <a:off x="9073400" y="4839338"/>
            <a:ext cx="1012583" cy="143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2025393E-A897-41B9-89E2-CB9CE48E8A0F}"/>
              </a:ext>
            </a:extLst>
          </p:cNvPr>
          <p:cNvCxnSpPr>
            <a:stCxn id="9" idx="4"/>
            <a:endCxn id="16" idx="0"/>
          </p:cNvCxnSpPr>
          <p:nvPr/>
        </p:nvCxnSpPr>
        <p:spPr>
          <a:xfrm flipH="1">
            <a:off x="10085983" y="4602566"/>
            <a:ext cx="645934" cy="167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E467BD20-4000-0D89-544A-9CC44673997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rcRect b="63648"/>
          <a:stretch/>
        </p:blipFill>
        <p:spPr>
          <a:xfrm>
            <a:off x="187552" y="1052736"/>
            <a:ext cx="5716098" cy="212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7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xmlns="" id="{8A531B24-39E5-4BF6-B0EB-545B3290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0"/>
            <a:ext cx="8229600" cy="836712"/>
          </a:xfrm>
        </p:spPr>
        <p:txBody>
          <a:bodyPr/>
          <a:lstStyle/>
          <a:p>
            <a:r>
              <a:rPr lang="zh-CN" altLang="en-US" dirty="0"/>
              <a:t>结构数组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D7B4E69B-DD59-43B8-B38B-E5321FAEF0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7977" y="669712"/>
            <a:ext cx="5677097" cy="585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xmlns="" id="{183B9AF1-2252-4690-8E90-D23778781F78}"/>
              </a:ext>
            </a:extLst>
          </p:cNvPr>
          <p:cNvSpPr txBox="1">
            <a:spLocks/>
          </p:cNvSpPr>
          <p:nvPr/>
        </p:nvSpPr>
        <p:spPr>
          <a:xfrm>
            <a:off x="1981200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练习：气象台站的排序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DAC2A99-31EE-4F64-809F-EE9C371F0B38}"/>
              </a:ext>
            </a:extLst>
          </p:cNvPr>
          <p:cNvSpPr txBox="1"/>
          <p:nvPr/>
        </p:nvSpPr>
        <p:spPr>
          <a:xfrm>
            <a:off x="2279576" y="1412777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假设有四个气象台，利用结构体记录它们的</a:t>
            </a:r>
            <a:r>
              <a:rPr lang="en-US" altLang="zh-CN" sz="2000" dirty="0"/>
              <a:t>ID</a:t>
            </a:r>
            <a:r>
              <a:rPr lang="zh-CN" altLang="en-US" sz="2000" dirty="0"/>
              <a:t>，名字，</a:t>
            </a:r>
            <a:r>
              <a:rPr lang="en-US" altLang="zh-CN" sz="2000" dirty="0"/>
              <a:t>X</a:t>
            </a:r>
            <a:r>
              <a:rPr lang="zh-CN" altLang="en-US" sz="2000" dirty="0"/>
              <a:t>坐标，</a:t>
            </a:r>
            <a:r>
              <a:rPr lang="en-US" altLang="zh-CN" sz="2000" dirty="0"/>
              <a:t>Y</a:t>
            </a:r>
            <a:r>
              <a:rPr lang="zh-CN" altLang="en-US" sz="2000" dirty="0"/>
              <a:t>坐标，年变化率；输出这四个气象台的数据</a:t>
            </a:r>
            <a:endParaRPr lang="en-US" altLang="zh-CN" sz="2000" dirty="0"/>
          </a:p>
          <a:p>
            <a:r>
              <a:rPr lang="zh-CN" altLang="en-US" sz="2000" dirty="0"/>
              <a:t>初始数据为：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3B79471-55DE-4765-A6FC-041A0F808808}"/>
              </a:ext>
            </a:extLst>
          </p:cNvPr>
          <p:cNvSpPr/>
          <p:nvPr/>
        </p:nvSpPr>
        <p:spPr>
          <a:xfrm>
            <a:off x="1199456" y="243186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/>
              <a:t>	   {"s01","gz",1256.9,334.8,1.06},</a:t>
            </a:r>
          </a:p>
          <a:p>
            <a:r>
              <a:rPr lang="en-US" altLang="zh-CN" sz="2000" dirty="0"/>
              <a:t>	   {"s02","sz",1236.7,322.6,1.01},</a:t>
            </a:r>
          </a:p>
          <a:p>
            <a:r>
              <a:rPr lang="en-US" altLang="zh-CN" sz="2000" dirty="0"/>
              <a:t>	   {"s03","fs",1260.3,326.5,1.05},</a:t>
            </a:r>
          </a:p>
          <a:p>
            <a:r>
              <a:rPr lang="en-US" altLang="zh-CN" sz="2000" dirty="0"/>
              <a:t>	   {"s04","dg",1241.5,324.8,1.07}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09189" y="1912219"/>
            <a:ext cx="376256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station{</a:t>
            </a:r>
          </a:p>
          <a:p>
            <a:r>
              <a:rPr lang="en-US" altLang="zh-CN" dirty="0" smtClean="0"/>
              <a:t>String id;</a:t>
            </a:r>
          </a:p>
          <a:p>
            <a:r>
              <a:rPr lang="en-US" altLang="zh-CN" dirty="0" smtClean="0"/>
              <a:t>String name;</a:t>
            </a:r>
          </a:p>
          <a:p>
            <a:r>
              <a:rPr lang="en-US" altLang="zh-CN" dirty="0" smtClean="0"/>
              <a:t>Float x;</a:t>
            </a:r>
          </a:p>
          <a:p>
            <a:r>
              <a:rPr lang="en-US" altLang="zh-CN" dirty="0" smtClean="0"/>
              <a:t>Float y;</a:t>
            </a:r>
          </a:p>
          <a:p>
            <a:r>
              <a:rPr lang="en-US" altLang="zh-CN" dirty="0" smtClean="0"/>
              <a:t>Float rate;</a:t>
            </a:r>
            <a:endParaRPr lang="en-US" altLang="zh-CN" dirty="0"/>
          </a:p>
          <a:p>
            <a:r>
              <a:rPr lang="en-US" altLang="zh-CN" dirty="0" smtClean="0"/>
              <a:t>};</a:t>
            </a:r>
          </a:p>
          <a:p>
            <a:endParaRPr lang="en-US" altLang="zh-CN" dirty="0"/>
          </a:p>
          <a:p>
            <a:r>
              <a:rPr lang="en-US" altLang="zh-CN" dirty="0" smtClean="0"/>
              <a:t>Station s[4]={</a:t>
            </a:r>
          </a:p>
          <a:p>
            <a:r>
              <a:rPr lang="en-US" altLang="zh-CN" dirty="0"/>
              <a:t>{"s01","gz",1256.9,334.8,1.06</a:t>
            </a:r>
            <a:r>
              <a:rPr lang="en-US" altLang="zh-CN" dirty="0" smtClean="0"/>
              <a:t>},</a:t>
            </a:r>
          </a:p>
          <a:p>
            <a:r>
              <a:rPr lang="en-US" altLang="zh-CN" dirty="0" smtClean="0"/>
              <a:t>{"</a:t>
            </a:r>
            <a:r>
              <a:rPr lang="en-US" altLang="zh-CN" dirty="0"/>
              <a:t>s02","sz",1236.7,322.6,1.01</a:t>
            </a:r>
            <a:r>
              <a:rPr lang="en-US" altLang="zh-CN" dirty="0" smtClean="0"/>
              <a:t>},</a:t>
            </a:r>
          </a:p>
          <a:p>
            <a:r>
              <a:rPr lang="en-US" altLang="zh-CN" dirty="0"/>
              <a:t>{"s03","fs",1260.3,326.5,1.05</a:t>
            </a:r>
            <a:r>
              <a:rPr lang="en-US" altLang="zh-CN" dirty="0" smtClean="0"/>
              <a:t>},</a:t>
            </a:r>
          </a:p>
          <a:p>
            <a:r>
              <a:rPr lang="en-US" altLang="zh-CN" dirty="0" smtClean="0"/>
              <a:t>{"</a:t>
            </a:r>
            <a:r>
              <a:rPr lang="en-US" altLang="zh-CN" dirty="0"/>
              <a:t>s04","dg",1241.5,324.8,1.07}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53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1258</Words>
  <Application>Microsoft Office PowerPoint</Application>
  <PresentationFormat>自定义</PresentationFormat>
  <Paragraphs>208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第八章</vt:lpstr>
      <vt:lpstr>8.1 结构体</vt:lpstr>
      <vt:lpstr>案例：气象台站的排序</vt:lpstr>
      <vt:lpstr>思路</vt:lpstr>
      <vt:lpstr>本例的结构类型</vt:lpstr>
      <vt:lpstr>PowerPoint 演示文稿</vt:lpstr>
      <vt:lpstr>在程序中使用结构</vt:lpstr>
      <vt:lpstr>结构数组</vt:lpstr>
      <vt:lpstr>PowerPoint 演示文稿</vt:lpstr>
      <vt:lpstr>PowerPoint 演示文稿</vt:lpstr>
      <vt:lpstr>指向结构体的指针</vt:lpstr>
      <vt:lpstr>指向结构体的指针</vt:lpstr>
      <vt:lpstr>8.2 共用体（自学）</vt:lpstr>
      <vt:lpstr>概念</vt:lpstr>
      <vt:lpstr>特点</vt:lpstr>
      <vt:lpstr>共用体的作用</vt:lpstr>
      <vt:lpstr>匿名共用体（anonymous union）</vt:lpstr>
      <vt:lpstr>8.3  枚举（自学）</vt:lpstr>
      <vt:lpstr>概念</vt:lpstr>
      <vt:lpstr>设置枚举类型的值</vt:lpstr>
      <vt:lpstr>枚举的操作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</dc:title>
  <dc:creator>周 涛</dc:creator>
  <cp:lastModifiedBy>Microsoft</cp:lastModifiedBy>
  <cp:revision>9</cp:revision>
  <dcterms:created xsi:type="dcterms:W3CDTF">2021-04-22T14:20:20Z</dcterms:created>
  <dcterms:modified xsi:type="dcterms:W3CDTF">2024-03-14T09:18:37Z</dcterms:modified>
</cp:coreProperties>
</file>