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640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684" r:id="rId41"/>
    <p:sldId id="685" r:id="rId42"/>
    <p:sldId id="818" r:id="rId43"/>
    <p:sldId id="299" r:id="rId44"/>
    <p:sldId id="300" r:id="rId45"/>
    <p:sldId id="303" r:id="rId46"/>
    <p:sldId id="630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37" r:id="rId57"/>
    <p:sldId id="338" r:id="rId58"/>
    <p:sldId id="632" r:id="rId59"/>
    <p:sldId id="339" r:id="rId60"/>
    <p:sldId id="340" r:id="rId61"/>
    <p:sldId id="341" r:id="rId62"/>
    <p:sldId id="363" r:id="rId63"/>
    <p:sldId id="362" r:id="rId64"/>
    <p:sldId id="633" r:id="rId65"/>
    <p:sldId id="634" r:id="rId66"/>
    <p:sldId id="365" r:id="rId67"/>
    <p:sldId id="366" r:id="rId68"/>
    <p:sldId id="367" r:id="rId69"/>
    <p:sldId id="368" r:id="rId70"/>
    <p:sldId id="369" r:id="rId71"/>
    <p:sldId id="370" r:id="rId72"/>
    <p:sldId id="801" r:id="rId73"/>
    <p:sldId id="812" r:id="rId74"/>
    <p:sldId id="802" r:id="rId75"/>
    <p:sldId id="813" r:id="rId76"/>
    <p:sldId id="810" r:id="rId77"/>
    <p:sldId id="835" r:id="rId78"/>
    <p:sldId id="837" r:id="rId79"/>
    <p:sldId id="820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821" r:id="rId88"/>
    <p:sldId id="400" r:id="rId89"/>
    <p:sldId id="401" r:id="rId90"/>
    <p:sldId id="405" r:id="rId91"/>
    <p:sldId id="406" r:id="rId92"/>
    <p:sldId id="407" r:id="rId93"/>
    <p:sldId id="408" r:id="rId94"/>
    <p:sldId id="618" r:id="rId95"/>
    <p:sldId id="410" r:id="rId96"/>
    <p:sldId id="411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427" r:id="rId113"/>
    <p:sldId id="637" r:id="rId114"/>
    <p:sldId id="429" r:id="rId115"/>
    <p:sldId id="430" r:id="rId116"/>
    <p:sldId id="431" r:id="rId117"/>
    <p:sldId id="432" r:id="rId118"/>
    <p:sldId id="433" r:id="rId119"/>
    <p:sldId id="434" r:id="rId120"/>
    <p:sldId id="435" r:id="rId121"/>
    <p:sldId id="436" r:id="rId122"/>
    <p:sldId id="437" r:id="rId123"/>
    <p:sldId id="438" r:id="rId124"/>
    <p:sldId id="439" r:id="rId125"/>
    <p:sldId id="440" r:id="rId126"/>
    <p:sldId id="441" r:id="rId127"/>
    <p:sldId id="442" r:id="rId128"/>
    <p:sldId id="443" r:id="rId129"/>
    <p:sldId id="444" r:id="rId130"/>
    <p:sldId id="445" r:id="rId131"/>
    <p:sldId id="635" r:id="rId132"/>
    <p:sldId id="822" r:id="rId133"/>
    <p:sldId id="485" r:id="rId134"/>
    <p:sldId id="486" r:id="rId135"/>
    <p:sldId id="488" r:id="rId136"/>
    <p:sldId id="495" r:id="rId137"/>
    <p:sldId id="496" r:id="rId138"/>
    <p:sldId id="497" r:id="rId139"/>
    <p:sldId id="498" r:id="rId140"/>
    <p:sldId id="499" r:id="rId141"/>
    <p:sldId id="500" r:id="rId142"/>
    <p:sldId id="501" r:id="rId143"/>
    <p:sldId id="502" r:id="rId144"/>
    <p:sldId id="503" r:id="rId145"/>
    <p:sldId id="504" r:id="rId146"/>
    <p:sldId id="505" r:id="rId147"/>
    <p:sldId id="506" r:id="rId148"/>
    <p:sldId id="507" r:id="rId149"/>
    <p:sldId id="508" r:id="rId150"/>
    <p:sldId id="629" r:id="rId151"/>
    <p:sldId id="509" r:id="rId152"/>
    <p:sldId id="510" r:id="rId153"/>
    <p:sldId id="511" r:id="rId154"/>
    <p:sldId id="512" r:id="rId155"/>
    <p:sldId id="513" r:id="rId156"/>
    <p:sldId id="514" r:id="rId157"/>
    <p:sldId id="515" r:id="rId158"/>
    <p:sldId id="516" r:id="rId159"/>
    <p:sldId id="517" r:id="rId160"/>
    <p:sldId id="518" r:id="rId161"/>
    <p:sldId id="519" r:id="rId162"/>
    <p:sldId id="520" r:id="rId163"/>
    <p:sldId id="675" r:id="rId164"/>
    <p:sldId id="521" r:id="rId165"/>
    <p:sldId id="522" r:id="rId166"/>
    <p:sldId id="523" r:id="rId167"/>
    <p:sldId id="524" r:id="rId168"/>
    <p:sldId id="525" r:id="rId169"/>
    <p:sldId id="526" r:id="rId170"/>
    <p:sldId id="527" r:id="rId171"/>
    <p:sldId id="528" r:id="rId172"/>
    <p:sldId id="529" r:id="rId173"/>
    <p:sldId id="530" r:id="rId174"/>
    <p:sldId id="531" r:id="rId175"/>
    <p:sldId id="532" r:id="rId176"/>
    <p:sldId id="823" r:id="rId177"/>
    <p:sldId id="533" r:id="rId178"/>
    <p:sldId id="534" r:id="rId179"/>
    <p:sldId id="535" r:id="rId180"/>
    <p:sldId id="536" r:id="rId181"/>
    <p:sldId id="537" r:id="rId182"/>
    <p:sldId id="538" r:id="rId183"/>
    <p:sldId id="539" r:id="rId184"/>
    <p:sldId id="540" r:id="rId185"/>
    <p:sldId id="541" r:id="rId186"/>
    <p:sldId id="542" r:id="rId187"/>
    <p:sldId id="543" r:id="rId188"/>
    <p:sldId id="836" r:id="rId189"/>
    <p:sldId id="824" r:id="rId190"/>
    <p:sldId id="590" r:id="rId191"/>
    <p:sldId id="591" r:id="rId192"/>
    <p:sldId id="592" r:id="rId193"/>
    <p:sldId id="593" r:id="rId194"/>
    <p:sldId id="594" r:id="rId195"/>
    <p:sldId id="667" r:id="rId196"/>
    <p:sldId id="668" r:id="rId197"/>
    <p:sldId id="674" r:id="rId198"/>
    <p:sldId id="673" r:id="rId199"/>
    <p:sldId id="683" r:id="rId200"/>
    <p:sldId id="595" r:id="rId201"/>
    <p:sldId id="596" r:id="rId202"/>
    <p:sldId id="597" r:id="rId203"/>
    <p:sldId id="598" r:id="rId204"/>
    <p:sldId id="599" r:id="rId205"/>
    <p:sldId id="638" r:id="rId206"/>
    <p:sldId id="642" r:id="rId207"/>
    <p:sldId id="639" r:id="rId208"/>
    <p:sldId id="600" r:id="rId209"/>
    <p:sldId id="601" r:id="rId210"/>
    <p:sldId id="825" r:id="rId211"/>
    <p:sldId id="544" r:id="rId212"/>
    <p:sldId id="545" r:id="rId213"/>
    <p:sldId id="546" r:id="rId214"/>
    <p:sldId id="547" r:id="rId215"/>
    <p:sldId id="548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557" r:id="rId225"/>
    <p:sldId id="558" r:id="rId226"/>
    <p:sldId id="559" r:id="rId227"/>
    <p:sldId id="560" r:id="rId228"/>
    <p:sldId id="561" r:id="rId229"/>
    <p:sldId id="562" r:id="rId230"/>
    <p:sldId id="563" r:id="rId231"/>
    <p:sldId id="564" r:id="rId232"/>
    <p:sldId id="565" r:id="rId233"/>
    <p:sldId id="566" r:id="rId234"/>
    <p:sldId id="567" r:id="rId235"/>
    <p:sldId id="568" r:id="rId236"/>
    <p:sldId id="569" r:id="rId237"/>
    <p:sldId id="570" r:id="rId238"/>
    <p:sldId id="571" r:id="rId239"/>
    <p:sldId id="572" r:id="rId240"/>
    <p:sldId id="573" r:id="rId241"/>
    <p:sldId id="574" r:id="rId242"/>
    <p:sldId id="575" r:id="rId243"/>
    <p:sldId id="814" r:id="rId244"/>
    <p:sldId id="578" r:id="rId245"/>
    <p:sldId id="577" r:id="rId246"/>
    <p:sldId id="816" r:id="rId247"/>
    <p:sldId id="581" r:id="rId248"/>
    <p:sldId id="583" r:id="rId249"/>
    <p:sldId id="641" r:id="rId250"/>
    <p:sldId id="827" r:id="rId251"/>
    <p:sldId id="580" r:id="rId252"/>
    <p:sldId id="828" r:id="rId253"/>
    <p:sldId id="585" r:id="rId254"/>
    <p:sldId id="586" r:id="rId255"/>
    <p:sldId id="587" r:id="rId256"/>
    <p:sldId id="588" r:id="rId257"/>
    <p:sldId id="589" r:id="rId258"/>
    <p:sldId id="826" r:id="rId259"/>
    <p:sldId id="602" r:id="rId260"/>
    <p:sldId id="644" r:id="rId261"/>
    <p:sldId id="645" r:id="rId262"/>
    <p:sldId id="646" r:id="rId263"/>
    <p:sldId id="648" r:id="rId264"/>
    <p:sldId id="649" r:id="rId265"/>
    <p:sldId id="650" r:id="rId266"/>
    <p:sldId id="647" r:id="rId267"/>
    <p:sldId id="651" r:id="rId268"/>
    <p:sldId id="654" r:id="rId269"/>
    <p:sldId id="655" r:id="rId270"/>
    <p:sldId id="656" r:id="rId271"/>
    <p:sldId id="657" r:id="rId272"/>
    <p:sldId id="653" r:id="rId273"/>
    <p:sldId id="658" r:id="rId274"/>
    <p:sldId id="660" r:id="rId275"/>
    <p:sldId id="661" r:id="rId276"/>
    <p:sldId id="659" r:id="rId277"/>
    <p:sldId id="662" r:id="rId278"/>
    <p:sldId id="664" r:id="rId279"/>
    <p:sldId id="665" r:id="rId280"/>
    <p:sldId id="663" r:id="rId281"/>
    <p:sldId id="643" r:id="rId282"/>
    <p:sldId id="626" r:id="rId283"/>
    <p:sldId id="603" r:id="rId284"/>
    <p:sldId id="676" r:id="rId285"/>
    <p:sldId id="678" r:id="rId286"/>
    <p:sldId id="677" r:id="rId287"/>
    <p:sldId id="679" r:id="rId288"/>
    <p:sldId id="680" r:id="rId289"/>
    <p:sldId id="681" r:id="rId290"/>
    <p:sldId id="682" r:id="rId291"/>
  </p:sldIdLst>
  <p:sldSz cx="9144000" cy="6858000" type="screen4x3"/>
  <p:notesSz cx="6858000" cy="9144000"/>
  <p:custDataLst>
    <p:tags r:id="rId29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FF"/>
    <a:srgbClr val="000099"/>
    <a:srgbClr val="ECE6C0"/>
    <a:srgbClr val="FF9900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4" autoAdjust="0"/>
    <p:restoredTop sz="94612" autoAdjust="0"/>
  </p:normalViewPr>
  <p:slideViewPr>
    <p:cSldViewPr showGuides="1">
      <p:cViewPr varScale="1">
        <p:scale>
          <a:sx n="81" d="100"/>
          <a:sy n="81" d="100"/>
        </p:scale>
        <p:origin x="1594" y="67"/>
      </p:cViewPr>
      <p:guideLst>
        <p:guide orient="horz" pos="2296"/>
        <p:guide pos="2925"/>
      </p:guideLst>
    </p:cSldViewPr>
  </p:slideViewPr>
  <p:outlineViewPr>
    <p:cViewPr>
      <p:scale>
        <a:sx n="33" d="100"/>
        <a:sy n="33" d="100"/>
      </p:scale>
      <p:origin x="0" y="-213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0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5" Type="http://schemas.openxmlformats.org/officeDocument/2006/relationships/tags" Target="tags/tag1.xml"/><Relationship Id="rId294" Type="http://schemas.openxmlformats.org/officeDocument/2006/relationships/tableStyles" Target="tableStyles.xml"/><Relationship Id="rId293" Type="http://schemas.openxmlformats.org/officeDocument/2006/relationships/viewProps" Target="viewProps.xml"/><Relationship Id="rId292" Type="http://schemas.openxmlformats.org/officeDocument/2006/relationships/presProps" Target="presProps.xml"/><Relationship Id="rId291" Type="http://schemas.openxmlformats.org/officeDocument/2006/relationships/slide" Target="slides/slide289.xml"/><Relationship Id="rId290" Type="http://schemas.openxmlformats.org/officeDocument/2006/relationships/slide" Target="slides/slide288.xml"/><Relationship Id="rId29" Type="http://schemas.openxmlformats.org/officeDocument/2006/relationships/slide" Target="slides/slide27.xml"/><Relationship Id="rId289" Type="http://schemas.openxmlformats.org/officeDocument/2006/relationships/slide" Target="slides/slide287.xml"/><Relationship Id="rId288" Type="http://schemas.openxmlformats.org/officeDocument/2006/relationships/slide" Target="slides/slide286.xml"/><Relationship Id="rId287" Type="http://schemas.openxmlformats.org/officeDocument/2006/relationships/slide" Target="slides/slide285.xml"/><Relationship Id="rId286" Type="http://schemas.openxmlformats.org/officeDocument/2006/relationships/slide" Target="slides/slide284.xml"/><Relationship Id="rId285" Type="http://schemas.openxmlformats.org/officeDocument/2006/relationships/slide" Target="slides/slide283.xml"/><Relationship Id="rId284" Type="http://schemas.openxmlformats.org/officeDocument/2006/relationships/slide" Target="slides/slide282.xml"/><Relationship Id="rId283" Type="http://schemas.openxmlformats.org/officeDocument/2006/relationships/slide" Target="slides/slide281.xml"/><Relationship Id="rId282" Type="http://schemas.openxmlformats.org/officeDocument/2006/relationships/slide" Target="slides/slide280.xml"/><Relationship Id="rId281" Type="http://schemas.openxmlformats.org/officeDocument/2006/relationships/slide" Target="slides/slide279.xml"/><Relationship Id="rId280" Type="http://schemas.openxmlformats.org/officeDocument/2006/relationships/slide" Target="slides/slide278.xml"/><Relationship Id="rId28" Type="http://schemas.openxmlformats.org/officeDocument/2006/relationships/slide" Target="slides/slide26.xml"/><Relationship Id="rId279" Type="http://schemas.openxmlformats.org/officeDocument/2006/relationships/slide" Target="slides/slide277.xml"/><Relationship Id="rId278" Type="http://schemas.openxmlformats.org/officeDocument/2006/relationships/slide" Target="slides/slide276.xml"/><Relationship Id="rId277" Type="http://schemas.openxmlformats.org/officeDocument/2006/relationships/slide" Target="slides/slide275.xml"/><Relationship Id="rId276" Type="http://schemas.openxmlformats.org/officeDocument/2006/relationships/slide" Target="slides/slide274.xml"/><Relationship Id="rId275" Type="http://schemas.openxmlformats.org/officeDocument/2006/relationships/slide" Target="slides/slide273.xml"/><Relationship Id="rId274" Type="http://schemas.openxmlformats.org/officeDocument/2006/relationships/slide" Target="slides/slide272.xml"/><Relationship Id="rId273" Type="http://schemas.openxmlformats.org/officeDocument/2006/relationships/slide" Target="slides/slide271.xml"/><Relationship Id="rId272" Type="http://schemas.openxmlformats.org/officeDocument/2006/relationships/slide" Target="slides/slide270.xml"/><Relationship Id="rId271" Type="http://schemas.openxmlformats.org/officeDocument/2006/relationships/slide" Target="slides/slide269.xml"/><Relationship Id="rId270" Type="http://schemas.openxmlformats.org/officeDocument/2006/relationships/slide" Target="slides/slide268.xml"/><Relationship Id="rId27" Type="http://schemas.openxmlformats.org/officeDocument/2006/relationships/slide" Target="slides/slide25.xml"/><Relationship Id="rId269" Type="http://schemas.openxmlformats.org/officeDocument/2006/relationships/slide" Target="slides/slide267.xml"/><Relationship Id="rId268" Type="http://schemas.openxmlformats.org/officeDocument/2006/relationships/slide" Target="slides/slide266.xml"/><Relationship Id="rId267" Type="http://schemas.openxmlformats.org/officeDocument/2006/relationships/slide" Target="slides/slide265.xml"/><Relationship Id="rId266" Type="http://schemas.openxmlformats.org/officeDocument/2006/relationships/slide" Target="slides/slide264.xml"/><Relationship Id="rId265" Type="http://schemas.openxmlformats.org/officeDocument/2006/relationships/slide" Target="slides/slide263.xml"/><Relationship Id="rId264" Type="http://schemas.openxmlformats.org/officeDocument/2006/relationships/slide" Target="slides/slide262.xml"/><Relationship Id="rId263" Type="http://schemas.openxmlformats.org/officeDocument/2006/relationships/slide" Target="slides/slide261.xml"/><Relationship Id="rId262" Type="http://schemas.openxmlformats.org/officeDocument/2006/relationships/slide" Target="slides/slide260.xml"/><Relationship Id="rId261" Type="http://schemas.openxmlformats.org/officeDocument/2006/relationships/slide" Target="slides/slide259.xml"/><Relationship Id="rId260" Type="http://schemas.openxmlformats.org/officeDocument/2006/relationships/slide" Target="slides/slide258.xml"/><Relationship Id="rId26" Type="http://schemas.openxmlformats.org/officeDocument/2006/relationships/slide" Target="slides/slide24.xml"/><Relationship Id="rId259" Type="http://schemas.openxmlformats.org/officeDocument/2006/relationships/slide" Target="slides/slide257.xml"/><Relationship Id="rId258" Type="http://schemas.openxmlformats.org/officeDocument/2006/relationships/slide" Target="slides/slide256.xml"/><Relationship Id="rId257" Type="http://schemas.openxmlformats.org/officeDocument/2006/relationships/slide" Target="slides/slide255.xml"/><Relationship Id="rId256" Type="http://schemas.openxmlformats.org/officeDocument/2006/relationships/slide" Target="slides/slide254.xml"/><Relationship Id="rId255" Type="http://schemas.openxmlformats.org/officeDocument/2006/relationships/slide" Target="slides/slide253.xml"/><Relationship Id="rId254" Type="http://schemas.openxmlformats.org/officeDocument/2006/relationships/slide" Target="slides/slide252.xml"/><Relationship Id="rId253" Type="http://schemas.openxmlformats.org/officeDocument/2006/relationships/slide" Target="slides/slide251.xml"/><Relationship Id="rId252" Type="http://schemas.openxmlformats.org/officeDocument/2006/relationships/slide" Target="slides/slide250.xml"/><Relationship Id="rId251" Type="http://schemas.openxmlformats.org/officeDocument/2006/relationships/slide" Target="slides/slide249.xml"/><Relationship Id="rId250" Type="http://schemas.openxmlformats.org/officeDocument/2006/relationships/slide" Target="slides/slide248.xml"/><Relationship Id="rId25" Type="http://schemas.openxmlformats.org/officeDocument/2006/relationships/slide" Target="slides/slide23.xml"/><Relationship Id="rId249" Type="http://schemas.openxmlformats.org/officeDocument/2006/relationships/slide" Target="slides/slide247.xml"/><Relationship Id="rId248" Type="http://schemas.openxmlformats.org/officeDocument/2006/relationships/slide" Target="slides/slide246.xml"/><Relationship Id="rId247" Type="http://schemas.openxmlformats.org/officeDocument/2006/relationships/slide" Target="slides/slide245.xml"/><Relationship Id="rId246" Type="http://schemas.openxmlformats.org/officeDocument/2006/relationships/slide" Target="slides/slide244.xml"/><Relationship Id="rId245" Type="http://schemas.openxmlformats.org/officeDocument/2006/relationships/slide" Target="slides/slide243.xml"/><Relationship Id="rId244" Type="http://schemas.openxmlformats.org/officeDocument/2006/relationships/slide" Target="slides/slide242.xml"/><Relationship Id="rId243" Type="http://schemas.openxmlformats.org/officeDocument/2006/relationships/slide" Target="slides/slide241.xml"/><Relationship Id="rId242" Type="http://schemas.openxmlformats.org/officeDocument/2006/relationships/slide" Target="slides/slide240.xml"/><Relationship Id="rId241" Type="http://schemas.openxmlformats.org/officeDocument/2006/relationships/slide" Target="slides/slide239.xml"/><Relationship Id="rId240" Type="http://schemas.openxmlformats.org/officeDocument/2006/relationships/slide" Target="slides/slide238.xml"/><Relationship Id="rId24" Type="http://schemas.openxmlformats.org/officeDocument/2006/relationships/slide" Target="slides/slide22.xml"/><Relationship Id="rId239" Type="http://schemas.openxmlformats.org/officeDocument/2006/relationships/slide" Target="slides/slide237.xml"/><Relationship Id="rId238" Type="http://schemas.openxmlformats.org/officeDocument/2006/relationships/slide" Target="slides/slide236.xml"/><Relationship Id="rId237" Type="http://schemas.openxmlformats.org/officeDocument/2006/relationships/slide" Target="slides/slide235.xml"/><Relationship Id="rId236" Type="http://schemas.openxmlformats.org/officeDocument/2006/relationships/slide" Target="slides/slide234.xml"/><Relationship Id="rId235" Type="http://schemas.openxmlformats.org/officeDocument/2006/relationships/slide" Target="slides/slide233.xml"/><Relationship Id="rId234" Type="http://schemas.openxmlformats.org/officeDocument/2006/relationships/slide" Target="slides/slide232.xml"/><Relationship Id="rId233" Type="http://schemas.openxmlformats.org/officeDocument/2006/relationships/slide" Target="slides/slide231.xml"/><Relationship Id="rId232" Type="http://schemas.openxmlformats.org/officeDocument/2006/relationships/slide" Target="slides/slide230.xml"/><Relationship Id="rId231" Type="http://schemas.openxmlformats.org/officeDocument/2006/relationships/slide" Target="slides/slide229.xml"/><Relationship Id="rId230" Type="http://schemas.openxmlformats.org/officeDocument/2006/relationships/slide" Target="slides/slide228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30913"/>
            <a:ext cx="684213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" Target="../slides/slid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129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0" y="6019800"/>
            <a:ext cx="6842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slide" Target="slide87.xml"/><Relationship Id="rId7" Type="http://schemas.openxmlformats.org/officeDocument/2006/relationships/hyperlink" Target="../../../C++&#31243;&#24207;&#35774;&#35745;&#22522;&#30784;&#35838;&#20214;&#20986;&#29256;/c++&#65288;3&#65289;/3-&#20989;&#25968;(3.3).ppt#-1,1,3.3%20%20&#20989;&#25968;&#35843;&#29992;&#26426;&#21046;%20" TargetMode="External"/><Relationship Id="rId6" Type="http://schemas.openxmlformats.org/officeDocument/2006/relationships/oleObject" Target="../embeddings/oleObject2.bin"/><Relationship Id="rId5" Type="http://schemas.openxmlformats.org/officeDocument/2006/relationships/slide" Target="slide71.xml"/><Relationship Id="rId4" Type="http://schemas.openxmlformats.org/officeDocument/2006/relationships/hyperlink" Target="../../../C++&#31243;&#24207;&#35774;&#35745;&#22522;&#30784;&#35838;&#20214;&#20986;&#29256;/c++&#65288;3&#65289;/3-&#20989;&#25968;(3.2).ppt#-1,1,PowerPoint%20&#28436;&#31034;&#25991;&#31295;" TargetMode="External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1.xml"/><Relationship Id="rId35" Type="http://schemas.openxmlformats.org/officeDocument/2006/relationships/oleObject" Target="../embeddings/oleObject12.bin"/><Relationship Id="rId34" Type="http://schemas.openxmlformats.org/officeDocument/2006/relationships/slide" Target="slide79.xml"/><Relationship Id="rId33" Type="http://schemas.openxmlformats.org/officeDocument/2006/relationships/oleObject" Target="../embeddings/oleObject11.bin"/><Relationship Id="rId32" Type="http://schemas.openxmlformats.org/officeDocument/2006/relationships/slide" Target="slide42.xml"/><Relationship Id="rId31" Type="http://schemas.openxmlformats.org/officeDocument/2006/relationships/oleObject" Target="../embeddings/oleObject10.bin"/><Relationship Id="rId30" Type="http://schemas.openxmlformats.org/officeDocument/2006/relationships/slide" Target="slide282.xml"/><Relationship Id="rId3" Type="http://schemas.openxmlformats.org/officeDocument/2006/relationships/image" Target="../media/image2.png"/><Relationship Id="rId29" Type="http://schemas.openxmlformats.org/officeDocument/2006/relationships/image" Target="../media/image1.png"/><Relationship Id="rId28" Type="http://schemas.openxmlformats.org/officeDocument/2006/relationships/hyperlink" Target="0-&#39044;&#22791;&#30693;&#35782;.ppt" TargetMode="External"/><Relationship Id="rId27" Type="http://schemas.openxmlformats.org/officeDocument/2006/relationships/oleObject" Target="../embeddings/oleObject9.bin"/><Relationship Id="rId26" Type="http://schemas.openxmlformats.org/officeDocument/2006/relationships/slide" Target="slide280.xml"/><Relationship Id="rId25" Type="http://schemas.openxmlformats.org/officeDocument/2006/relationships/hyperlink" Target="../../../C++&#31243;&#24207;&#35774;&#35745;&#22522;&#30784;&#35838;&#20214;&#20986;&#29256;/c++&#65288;3&#65289;/3-&#20989;&#25968;(&#23567;&#32467;).ppt#-1,1,PowerPoint%20&#28436;&#31034;&#25991;&#31295;" TargetMode="External"/><Relationship Id="rId24" Type="http://schemas.openxmlformats.org/officeDocument/2006/relationships/oleObject" Target="../embeddings/oleObject8.bin"/><Relationship Id="rId23" Type="http://schemas.openxmlformats.org/officeDocument/2006/relationships/slide" Target="slide258.xml"/><Relationship Id="rId22" Type="http://schemas.openxmlformats.org/officeDocument/2006/relationships/hyperlink" Target="../../../C++&#31243;&#24207;&#35774;&#35745;&#22522;&#30784;&#35838;&#20214;&#20986;&#29256;/c++&#65288;3&#65289;/3-&#20989;&#25968;(3.8).ppt" TargetMode="External"/><Relationship Id="rId21" Type="http://schemas.openxmlformats.org/officeDocument/2006/relationships/oleObject" Target="../embeddings/oleObject7.bin"/><Relationship Id="rId20" Type="http://schemas.openxmlformats.org/officeDocument/2006/relationships/slide" Target="slide189.xml"/><Relationship Id="rId2" Type="http://schemas.openxmlformats.org/officeDocument/2006/relationships/oleObject" Target="../embeddings/oleObject1.bin"/><Relationship Id="rId19" Type="http://schemas.openxmlformats.org/officeDocument/2006/relationships/hyperlink" Target="../../../C++&#31243;&#24207;&#35774;&#35745;&#22522;&#30784;&#35838;&#20214;&#20986;&#29256;/c++&#65288;3&#65289;/3-&#20989;&#25968;(3.7).ppt#-1,1,3.7%20&#22810;&#25991;&#20214;&#31243;&#24207;&#32467;&#26500;%20" TargetMode="External"/><Relationship Id="rId18" Type="http://schemas.openxmlformats.org/officeDocument/2006/relationships/oleObject" Target="../embeddings/oleObject6.bin"/><Relationship Id="rId17" Type="http://schemas.openxmlformats.org/officeDocument/2006/relationships/slide" Target="slide210.xml"/><Relationship Id="rId16" Type="http://schemas.openxmlformats.org/officeDocument/2006/relationships/hyperlink" Target="../../../C++&#31243;&#24207;&#35774;&#35745;&#22522;&#30784;&#35838;&#20214;&#20986;&#29256;/c++&#65288;3&#65289;/3-&#20989;&#25968;(3.6).ppt#-1,1,3.6%20&#21464;&#37327;&#23384;&#20648;&#29305;&#24615;&#19982;&#26631;&#35782;&#31526;&#20316;&#29992;&#22495;" TargetMode="External"/><Relationship Id="rId15" Type="http://schemas.openxmlformats.org/officeDocument/2006/relationships/oleObject" Target="../embeddings/oleObject5.bin"/><Relationship Id="rId14" Type="http://schemas.openxmlformats.org/officeDocument/2006/relationships/slide" Target="slide176.xml"/><Relationship Id="rId13" Type="http://schemas.openxmlformats.org/officeDocument/2006/relationships/hyperlink" Target="../../../C++&#31243;&#24207;&#35774;&#35745;&#22522;&#30784;&#35838;&#20214;&#20986;&#29256;/c++&#65288;3&#65289;/3-&#20989;&#25968;(3.5).ppt#-1,1,3.5%20&#20869;&#32852;&#20989;&#25968;&#21644;&#37325;&#36733;&#20989;&#25968;%20" TargetMode="External"/><Relationship Id="rId12" Type="http://schemas.openxmlformats.org/officeDocument/2006/relationships/oleObject" Target="../embeddings/oleObject4.bin"/><Relationship Id="rId11" Type="http://schemas.openxmlformats.org/officeDocument/2006/relationships/slide" Target="slide132.xml"/><Relationship Id="rId10" Type="http://schemas.openxmlformats.org/officeDocument/2006/relationships/hyperlink" Target="../../../C++&#31243;&#24207;&#35774;&#35745;&#22522;&#30784;&#35838;&#20214;&#20986;&#29256;/c++&#65288;3&#65289;/3-&#20989;&#25968;(3.4).ppt#-1,1,3.4%20%20&#20989;&#25968;&#25351;&#38024;%20" TargetMode="Externa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8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9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96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4.bin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5.bin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6.bin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9712" y="-67766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函数</a:t>
            </a:r>
            <a:endParaRPr lang="zh-CN" altLang="en-US" sz="4000" b="1" dirty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851281" y="770434"/>
            <a:ext cx="6705600" cy="468312"/>
            <a:chOff x="768" y="1104"/>
            <a:chExt cx="4224" cy="295"/>
          </a:xfrm>
        </p:grpSpPr>
        <p:sp>
          <p:nvSpPr>
            <p:cNvPr id="1058" name="Rectangle 18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" action="ppaction://hlinksldjump"/>
                </a:rPr>
                <a:t>5.1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" action="ppaction://hlinksldjump"/>
                </a:rPr>
                <a:t>函数的定义与调用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5" name="Object 28"/>
            <p:cNvGraphicFramePr>
              <a:graphicFrameLocks noChangeAspect="1"/>
            </p:cNvGraphicFramePr>
            <p:nvPr/>
          </p:nvGraphicFramePr>
          <p:xfrm>
            <a:off x="1344" y="1137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BMP 图象" r:id="rId2" imgW="1276350" imgH="1285875" progId="PBrush">
                    <p:embed/>
                  </p:oleObj>
                </mc:Choice>
                <mc:Fallback>
                  <p:oleObj name="BMP 图象" r:id="rId2" imgW="1276350" imgH="1285875" progId="PBrush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37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/>
          <p:cNvGrpSpPr/>
          <p:nvPr/>
        </p:nvGrpSpPr>
        <p:grpSpPr bwMode="auto">
          <a:xfrm>
            <a:off x="851281" y="1815876"/>
            <a:ext cx="6705600" cy="468312"/>
            <a:chOff x="768" y="1433"/>
            <a:chExt cx="4224" cy="295"/>
          </a:xfrm>
        </p:grpSpPr>
        <p:sp>
          <p:nvSpPr>
            <p:cNvPr id="1057" name="Rectangle 19">
              <a:hlinkClick r:id="rId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u="sng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5.3  </a:t>
              </a:r>
              <a:r>
                <a:rPr lang="zh-CN" altLang="en-US" sz="2000" u="sng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数组名作函数参数 </a:t>
              </a:r>
              <a:endParaRPr lang="zh-CN" altLang="en-US" sz="2000" u="sng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4" name="Object 29"/>
            <p:cNvGraphicFramePr>
              <a:graphicFrameLocks noChangeAspect="1"/>
            </p:cNvGraphicFramePr>
            <p:nvPr/>
          </p:nvGraphicFramePr>
          <p:xfrm>
            <a:off x="1344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BMP 图象" r:id="rId6" imgW="1276350" imgH="1285875" progId="PBrush">
                    <p:embed/>
                  </p:oleObj>
                </mc:Choice>
                <mc:Fallback>
                  <p:oleObj name="BMP 图象" r:id="rId6" imgW="1276350" imgH="1285875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/>
          <p:cNvGrpSpPr/>
          <p:nvPr/>
        </p:nvGrpSpPr>
        <p:grpSpPr bwMode="auto">
          <a:xfrm>
            <a:off x="851281" y="2834332"/>
            <a:ext cx="6705600" cy="468312"/>
            <a:chOff x="768" y="1765"/>
            <a:chExt cx="4224" cy="295"/>
          </a:xfrm>
        </p:grpSpPr>
        <p:sp>
          <p:nvSpPr>
            <p:cNvPr id="1056" name="Rectangle 20">
              <a:hlinkClick r:id="rId7" action="ppaction://hlinkpres?slideindex=1&amp;slidetitle=3.3  函数调用机制 "/>
            </p:cNvPr>
            <p:cNvSpPr>
              <a:spLocks noChangeArrowheads="1"/>
            </p:cNvSpPr>
            <p:nvPr/>
          </p:nvSpPr>
          <p:spPr bwMode="auto">
            <a:xfrm>
              <a:off x="768" y="176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5.5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函数调用机制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3" name="Object 30"/>
            <p:cNvGraphicFramePr>
              <a:graphicFrameLocks noChangeAspect="1"/>
            </p:cNvGraphicFramePr>
            <p:nvPr/>
          </p:nvGraphicFramePr>
          <p:xfrm>
            <a:off x="1344" y="179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BMP 图象" r:id="rId9" imgW="1276350" imgH="1285875" progId="PBrush">
                    <p:embed/>
                  </p:oleObj>
                </mc:Choice>
                <mc:Fallback>
                  <p:oleObj name="BMP 图象" r:id="rId9" imgW="1276350" imgH="1285875" progId="PBrush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99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/>
          <p:cNvGrpSpPr/>
          <p:nvPr/>
        </p:nvGrpSpPr>
        <p:grpSpPr bwMode="auto">
          <a:xfrm>
            <a:off x="851281" y="3331219"/>
            <a:ext cx="6705600" cy="468313"/>
            <a:chOff x="768" y="2098"/>
            <a:chExt cx="4224" cy="295"/>
          </a:xfrm>
        </p:grpSpPr>
        <p:sp>
          <p:nvSpPr>
            <p:cNvPr id="1055" name="Rectangle 21">
              <a:hlinkClick r:id="rId10" action="ppaction://hlinkpres?slideindex=1&amp;slidetitle=3.4  函数指针 "/>
            </p:cNvPr>
            <p:cNvSpPr>
              <a:spLocks noChangeArrowheads="1"/>
            </p:cNvSpPr>
            <p:nvPr/>
          </p:nvSpPr>
          <p:spPr bwMode="auto">
            <a:xfrm>
              <a:off x="768" y="209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5.6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函数指针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2" name="Object 31"/>
            <p:cNvGraphicFramePr>
              <a:graphicFrameLocks noChangeAspect="1"/>
            </p:cNvGraphicFramePr>
            <p:nvPr/>
          </p:nvGraphicFramePr>
          <p:xfrm>
            <a:off x="1344" y="2131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BMP 图象" r:id="rId12" imgW="1276350" imgH="1285875" progId="PBrush">
                    <p:embed/>
                  </p:oleObj>
                </mc:Choice>
                <mc:Fallback>
                  <p:oleObj name="BMP 图象" r:id="rId12" imgW="1276350" imgH="1285875" progId="PBrush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31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1"/>
          <p:cNvGrpSpPr/>
          <p:nvPr/>
        </p:nvGrpSpPr>
        <p:grpSpPr bwMode="auto">
          <a:xfrm>
            <a:off x="851281" y="3826519"/>
            <a:ext cx="6705600" cy="468313"/>
            <a:chOff x="768" y="2430"/>
            <a:chExt cx="4224" cy="295"/>
          </a:xfrm>
        </p:grpSpPr>
        <p:sp>
          <p:nvSpPr>
            <p:cNvPr id="1054" name="Rectangle 22">
              <a:hlinkClick r:id="rId13" action="ppaction://hlinkpres?slideindex=1&amp;slidetitle=3.5 内联函数和重载函数 "/>
            </p:cNvPr>
            <p:cNvSpPr>
              <a:spLocks noChangeArrowheads="1"/>
            </p:cNvSpPr>
            <p:nvPr/>
          </p:nvSpPr>
          <p:spPr bwMode="auto">
            <a:xfrm>
              <a:off x="768" y="243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5.7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内联函数和重载函数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1" name="Object 32"/>
            <p:cNvGraphicFramePr>
              <a:graphicFrameLocks noChangeAspect="1"/>
            </p:cNvGraphicFramePr>
            <p:nvPr/>
          </p:nvGraphicFramePr>
          <p:xfrm>
            <a:off x="1344" y="246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BMP 图象" r:id="rId15" imgW="1276350" imgH="1285875" progId="PBrush">
                    <p:embed/>
                  </p:oleObj>
                </mc:Choice>
                <mc:Fallback>
                  <p:oleObj name="BMP 图象" r:id="rId15" imgW="1276350" imgH="1285875" progId="PBrush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6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2"/>
          <p:cNvGrpSpPr/>
          <p:nvPr/>
        </p:nvGrpSpPr>
        <p:grpSpPr bwMode="auto">
          <a:xfrm>
            <a:off x="851281" y="4832896"/>
            <a:ext cx="6705600" cy="468312"/>
            <a:chOff x="768" y="2763"/>
            <a:chExt cx="4224" cy="295"/>
          </a:xfrm>
        </p:grpSpPr>
        <p:sp>
          <p:nvSpPr>
            <p:cNvPr id="1053" name="Rectangle 23">
              <a:hlinkClick r:id="rId16" action="ppaction://hlinkpres?slideindex=1&amp;slidetitle=3.6 变量存储特性与标识符作用域"/>
            </p:cNvPr>
            <p:cNvSpPr>
              <a:spLocks noChangeArrowheads="1"/>
            </p:cNvSpPr>
            <p:nvPr/>
          </p:nvSpPr>
          <p:spPr bwMode="auto">
            <a:xfrm>
              <a:off x="768" y="276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5.9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变量存储特性与标识符作用域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33"/>
            <p:cNvGraphicFramePr>
              <a:graphicFrameLocks noChangeAspect="1"/>
            </p:cNvGraphicFramePr>
            <p:nvPr/>
          </p:nvGraphicFramePr>
          <p:xfrm>
            <a:off x="1344" y="279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BMP 图象" r:id="rId18" imgW="1276350" imgH="1285875" progId="PBrush">
                    <p:embed/>
                  </p:oleObj>
                </mc:Choice>
                <mc:Fallback>
                  <p:oleObj name="BMP 图象" r:id="rId18" imgW="1276350" imgH="1285875" progId="PBrush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9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43"/>
          <p:cNvGrpSpPr/>
          <p:nvPr/>
        </p:nvGrpSpPr>
        <p:grpSpPr bwMode="auto">
          <a:xfrm>
            <a:off x="851281" y="4321782"/>
            <a:ext cx="6705600" cy="468312"/>
            <a:chOff x="768" y="3078"/>
            <a:chExt cx="4224" cy="295"/>
          </a:xfrm>
        </p:grpSpPr>
        <p:sp>
          <p:nvSpPr>
            <p:cNvPr id="1052" name="Rectangle 24">
              <a:hlinkClick r:id="rId19" action="ppaction://hlinkpres?slideindex=1&amp;slidetitle=3.7 多文件程序结构 "/>
            </p:cNvPr>
            <p:cNvSpPr>
              <a:spLocks noChangeArrowheads="1"/>
            </p:cNvSpPr>
            <p:nvPr/>
          </p:nvSpPr>
          <p:spPr bwMode="auto">
            <a:xfrm>
              <a:off x="768" y="307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20" action="ppaction://hlinksldjump"/>
                </a:rPr>
                <a:t>5.8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20" action="ppaction://hlinksldjump"/>
                </a:rPr>
                <a:t>多文件结构程序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34"/>
            <p:cNvGraphicFramePr>
              <a:graphicFrameLocks noChangeAspect="1"/>
            </p:cNvGraphicFramePr>
            <p:nvPr/>
          </p:nvGraphicFramePr>
          <p:xfrm>
            <a:off x="1344" y="3111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BMP 图象" r:id="rId21" imgW="1276350" imgH="1285875" progId="PBrush">
                    <p:embed/>
                  </p:oleObj>
                </mc:Choice>
                <mc:Fallback>
                  <p:oleObj name="BMP 图象" r:id="rId21" imgW="1276350" imgH="1285875" progId="PBrush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11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44"/>
          <p:cNvGrpSpPr/>
          <p:nvPr/>
        </p:nvGrpSpPr>
        <p:grpSpPr bwMode="auto">
          <a:xfrm>
            <a:off x="851281" y="5315594"/>
            <a:ext cx="6705600" cy="468313"/>
            <a:chOff x="768" y="3407"/>
            <a:chExt cx="4224" cy="295"/>
          </a:xfrm>
        </p:grpSpPr>
        <p:sp>
          <p:nvSpPr>
            <p:cNvPr id="1051" name="Rectangle 25">
              <a:hlinkClick r:id="rId22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768" y="34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23" action="ppaction://hlinksldjump"/>
                </a:rPr>
                <a:t>5.10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23" action="ppaction://hlinksldjump"/>
                </a:rPr>
                <a:t>命名空间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35"/>
            <p:cNvGraphicFramePr>
              <a:graphicFrameLocks noChangeAspect="1"/>
            </p:cNvGraphicFramePr>
            <p:nvPr/>
          </p:nvGraphicFramePr>
          <p:xfrm>
            <a:off x="1344" y="34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BMP 图象" r:id="rId24" imgW="1276350" imgH="1285875" progId="PBrush">
                    <p:embed/>
                  </p:oleObj>
                </mc:Choice>
                <mc:Fallback>
                  <p:oleObj name="BMP 图象" r:id="rId24" imgW="1276350" imgH="1285875" progId="PBrush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45"/>
          <p:cNvGrpSpPr/>
          <p:nvPr/>
        </p:nvGrpSpPr>
        <p:grpSpPr bwMode="auto">
          <a:xfrm>
            <a:off x="851281" y="5810894"/>
            <a:ext cx="6705600" cy="468313"/>
            <a:chOff x="768" y="3737"/>
            <a:chExt cx="4224" cy="295"/>
          </a:xfrm>
        </p:grpSpPr>
        <p:sp>
          <p:nvSpPr>
            <p:cNvPr id="1050" name="Rectangle 26">
              <a:hlinkClick r:id="rId2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仿宋_GB2312" pitchFamily="49" charset="-122"/>
                  <a:ea typeface="楷体_GB2312"/>
                  <a:hlinkClick r:id="rId23" action="ppaction://hlinksldjump"/>
                </a:rPr>
                <a:t>5.11</a:t>
              </a:r>
              <a:r>
                <a:rPr lang="en-US" altLang="zh-CN" sz="2000" dirty="0">
                  <a:solidFill>
                    <a:srgbClr val="FFFFFF"/>
                  </a:solidFill>
                  <a:latin typeface="宋体" panose="02010600030101010101" pitchFamily="2" charset="-122"/>
                  <a:ea typeface="楷体_GB2312"/>
                  <a:hlinkClick r:id="rId23" action="ppaction://hlinksldjump"/>
                </a:rPr>
                <a:t>  </a:t>
              </a:r>
              <a:r>
                <a:rPr lang="zh-CN" altLang="en-US" sz="2000" dirty="0">
                  <a:solidFill>
                    <a:srgbClr val="FFFFFF"/>
                  </a:solidFill>
                  <a:latin typeface="宋体" panose="02010600030101010101" pitchFamily="2" charset="-122"/>
                  <a:ea typeface="楷体_GB2312"/>
                  <a:hlinkClick r:id="rId26" action="ppaction://hlinksldjump"/>
                </a:rPr>
                <a:t>终止程序执行</a:t>
              </a:r>
              <a:endParaRPr lang="zh-CN" altLang="en-US" sz="2000" dirty="0">
                <a:solidFill>
                  <a:srgbClr val="FFFFFF"/>
                </a:solidFill>
                <a:latin typeface="宋体" panose="02010600030101010101" pitchFamily="2" charset="-122"/>
                <a:ea typeface="楷体_GB2312"/>
              </a:endParaRPr>
            </a:p>
          </p:txBody>
        </p:sp>
        <p:graphicFrame>
          <p:nvGraphicFramePr>
            <p:cNvPr id="1027" name="Object 36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BMP 图象" r:id="rId27" imgW="1276350" imgH="1285875" progId="PBrush">
                    <p:embed/>
                  </p:oleObj>
                </mc:Choice>
                <mc:Fallback>
                  <p:oleObj name="BMP 图象" r:id="rId27" imgW="1276350" imgH="1285875" progId="PBrush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7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47" name="Picture 48" descr="129">
            <a:hlinkClick r:id="rId2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877176" y="5968504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49"/>
          <p:cNvGrpSpPr/>
          <p:nvPr/>
        </p:nvGrpSpPr>
        <p:grpSpPr bwMode="auto">
          <a:xfrm>
            <a:off x="851281" y="6307782"/>
            <a:ext cx="6705600" cy="468312"/>
            <a:chOff x="768" y="3737"/>
            <a:chExt cx="4224" cy="295"/>
          </a:xfrm>
        </p:grpSpPr>
        <p:sp>
          <p:nvSpPr>
            <p:cNvPr id="1049" name="Rectangle 50">
              <a:hlinkClick r:id="rId2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      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30" action="ppaction://hlinksldjump"/>
                </a:rPr>
                <a:t>小结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51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BMP 图象" r:id="rId31" imgW="1276350" imgH="1285875" progId="PBrush">
                    <p:embed/>
                  </p:oleObj>
                </mc:Choice>
                <mc:Fallback>
                  <p:oleObj name="BMP 图象" r:id="rId31" imgW="1276350" imgH="1285875" progId="PBrush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7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8"/>
          <p:cNvGrpSpPr/>
          <p:nvPr/>
        </p:nvGrpSpPr>
        <p:grpSpPr bwMode="auto">
          <a:xfrm>
            <a:off x="853028" y="1293522"/>
            <a:ext cx="6705600" cy="468312"/>
            <a:chOff x="768" y="1433"/>
            <a:chExt cx="4224" cy="295"/>
          </a:xfrm>
        </p:grpSpPr>
        <p:sp>
          <p:nvSpPr>
            <p:cNvPr id="35" name="Rectangle 19">
              <a:hlinkClick r:id="rId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32" action="ppaction://hlinksldjump"/>
                </a:rPr>
                <a:t>5.2  </a:t>
              </a:r>
              <a:r>
                <a:rPr lang="zh-CN" altLang="en-US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32" action="ppaction://hlinksldjump"/>
                </a:rPr>
                <a:t>函数参数的传递</a:t>
              </a:r>
              <a:endParaRPr lang="zh-CN" altLang="en-US" sz="2000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36" name="Object 29"/>
            <p:cNvGraphicFramePr>
              <a:graphicFrameLocks noChangeAspect="1"/>
            </p:cNvGraphicFramePr>
            <p:nvPr/>
          </p:nvGraphicFramePr>
          <p:xfrm>
            <a:off x="1344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BMP 图象" r:id="rId33" imgW="1276350" imgH="1285875" progId="PBrush">
                    <p:embed/>
                  </p:oleObj>
                </mc:Choice>
                <mc:Fallback>
                  <p:oleObj name="BMP 图象" r:id="rId33" imgW="1276350" imgH="1285875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854150" y="2335782"/>
            <a:ext cx="6705600" cy="468312"/>
            <a:chOff x="854150" y="2335782"/>
            <a:chExt cx="6705600" cy="468312"/>
          </a:xfrm>
        </p:grpSpPr>
        <p:sp>
          <p:nvSpPr>
            <p:cNvPr id="37" name="Rectangle 19">
              <a:hlinkClick r:id="rId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54150" y="2335782"/>
              <a:ext cx="6705600" cy="468312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u="sng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34" action="ppaction://hlinksldjump"/>
                </a:rPr>
                <a:t>5.4  </a:t>
              </a:r>
              <a:r>
                <a:rPr lang="zh-CN" altLang="en-US" sz="2000" u="sng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34" action="ppaction://hlinksldjump"/>
                </a:rPr>
                <a:t>默认参数 </a:t>
              </a:r>
              <a:endParaRPr lang="zh-CN" altLang="en-US" sz="2000" u="sng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38" name="Object 29"/>
            <p:cNvGraphicFramePr>
              <a:graphicFrameLocks noChangeAspect="1"/>
            </p:cNvGraphicFramePr>
            <p:nvPr/>
          </p:nvGraphicFramePr>
          <p:xfrm>
            <a:off x="1749523" y="2388169"/>
            <a:ext cx="3603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BMP 图象" r:id="rId35" imgW="1276350" imgH="1285875" progId="PBrush">
                    <p:embed/>
                  </p:oleObj>
                </mc:Choice>
                <mc:Fallback>
                  <p:oleObj name="BMP 图象" r:id="rId35" imgW="1276350" imgH="1285875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523" y="2388169"/>
                          <a:ext cx="3603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000" i="1">
                <a:solidFill>
                  <a:srgbClr val="0000FF"/>
                </a:solidFill>
              </a:rPr>
              <a:t> 函数名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</a:rPr>
              <a:t> ）</a:t>
            </a:r>
            <a:endParaRPr lang="zh-CN" altLang="en-US" sz="20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  <a:endParaRPr lang="en-US" altLang="zh-CN" sz="2000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  <a:endParaRPr lang="zh-CN" altLang="en-US" sz="2000" i="1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函数头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函数接口，包括：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函数返回值类型    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函数体中由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语句返回的值的类型。没有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	    返回值其类型为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void</a:t>
            </a:r>
            <a:endParaRPr lang="en-US" altLang="zh-CN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函数名        	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用户定义标识符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746125" y="4540250"/>
            <a:ext cx="7864475" cy="137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逗号分隔的参数说明表列，缺省形式参数时不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			  能省略圆括号。一般形式为：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1 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…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89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7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4124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703499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5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01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3502" name="Text Box 14"/>
          <p:cNvSpPr txBox="1">
            <a:spLocks noChangeArrowheads="1"/>
          </p:cNvSpPr>
          <p:nvPr/>
        </p:nvSpPr>
        <p:spPr bwMode="auto">
          <a:xfrm>
            <a:off x="2851396" y="3960000"/>
            <a:ext cx="929784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3* F (2)</a:t>
            </a:r>
            <a:endParaRPr lang="en-US" altLang="zh-CN" dirty="0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03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05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06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07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n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1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11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F (0)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13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1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14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3515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16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17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18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19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20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21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22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23" name="Text Box 35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3524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3525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n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26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0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3527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3528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29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3530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3531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F(0)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22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4123" name="Text Box 47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7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70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7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7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000"/>
                            </p:stCondLst>
                            <p:childTnLst>
                              <p:par>
                                <p:cTn id="17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utoUpdateAnimBg="0"/>
      <p:bldP spid="703492" grpId="0" autoUpdateAnimBg="0"/>
      <p:bldP spid="703493" grpId="0" animBg="1"/>
      <p:bldP spid="703494" grpId="0" autoUpdateAnimBg="0"/>
      <p:bldP spid="703498" grpId="0" autoUpdateAnimBg="0"/>
      <p:bldP spid="703499" grpId="0" autoUpdateAnimBg="0"/>
      <p:bldP spid="703500" grpId="0" animBg="1"/>
      <p:bldP spid="703501" grpId="0" autoUpdateAnimBg="0"/>
      <p:bldP spid="703502" grpId="0" autoUpdateAnimBg="0"/>
      <p:bldP spid="703503" grpId="0" autoUpdateAnimBg="0"/>
      <p:bldP spid="703504" grpId="0" autoUpdateAnimBg="0"/>
      <p:bldP spid="703505" grpId="0" animBg="1"/>
      <p:bldP spid="703506" grpId="0" autoUpdateAnimBg="0"/>
      <p:bldP spid="703507" grpId="0" animBg="1" autoUpdateAnimBg="0"/>
      <p:bldP spid="703508" grpId="0" autoUpdateAnimBg="0"/>
      <p:bldP spid="703509" grpId="0" autoUpdateAnimBg="0"/>
      <p:bldP spid="703510" grpId="0" autoUpdateAnimBg="0"/>
      <p:bldP spid="703511" grpId="0" animBg="1"/>
      <p:bldP spid="703512" grpId="0" autoUpdateAnimBg="0"/>
      <p:bldP spid="703513" grpId="0" autoUpdateAnimBg="0"/>
      <p:bldP spid="703514" grpId="0" animBg="1" autoUpdateAnimBg="0"/>
      <p:bldP spid="703515" grpId="0" animBg="1" autoUpdateAnimBg="0"/>
      <p:bldP spid="703516" grpId="0" animBg="1" autoUpdateAnimBg="0"/>
      <p:bldP spid="703517" grpId="0" animBg="1" autoUpdateAnimBg="0"/>
      <p:bldP spid="703518" grpId="0" animBg="1" autoUpdateAnimBg="0"/>
      <p:bldP spid="703519" grpId="0" animBg="1" autoUpdateAnimBg="0"/>
      <p:bldP spid="703520" grpId="0" animBg="1"/>
      <p:bldP spid="703521" grpId="0" animBg="1"/>
      <p:bldP spid="703522" grpId="0" animBg="1"/>
      <p:bldP spid="703523" grpId="0" autoUpdateAnimBg="0"/>
      <p:bldP spid="703524" grpId="0" autoUpdateAnimBg="0"/>
      <p:bldP spid="703525" grpId="0" autoUpdateAnimBg="0"/>
      <p:bldP spid="703526" grpId="0" autoUpdateAnimBg="0"/>
      <p:bldP spid="703527" grpId="0" animBg="1" autoUpdateAnimBg="0"/>
      <p:bldP spid="703528" grpId="0" animBg="1"/>
      <p:bldP spid="703529" grpId="0" animBg="1"/>
      <p:bldP spid="703530" grpId="0" animBg="1" autoUpdateAnimBg="0"/>
      <p:bldP spid="703531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75111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5151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4521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5112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75113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15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2851396" y="3960000"/>
            <a:ext cx="929783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3* F (2)</a:t>
            </a:r>
            <a:endParaRPr lang="en-US" altLang="zh-CN" dirty="0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4529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21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23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n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75124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1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4535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26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F (0)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75127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1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75128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4539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4540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4541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4542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>
              <a:solidFill>
                <a:srgbClr val="008000"/>
              </a:solidFill>
            </a:endParaRPr>
          </a:p>
        </p:txBody>
      </p:sp>
      <p:sp>
        <p:nvSpPr>
          <p:cNvPr id="704543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>
              <a:solidFill>
                <a:srgbClr val="008000"/>
              </a:solidFill>
            </a:endParaRPr>
          </a:p>
        </p:txBody>
      </p:sp>
      <p:sp>
        <p:nvSpPr>
          <p:cNvPr id="704544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4545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4546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37" name="Text Box 35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9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n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75140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0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4551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>
              <a:solidFill>
                <a:srgbClr val="008000"/>
              </a:solidFill>
            </a:endParaRP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44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F(0)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 rot="2417566" flipH="1">
            <a:off x="7391400" y="46863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704557" name="AutoShape 45"/>
          <p:cNvSpPr>
            <a:spLocks noChangeArrowheads="1"/>
          </p:cNvSpPr>
          <p:nvPr/>
        </p:nvSpPr>
        <p:spPr bwMode="auto">
          <a:xfrm>
            <a:off x="7315200" y="4038600"/>
            <a:ext cx="533400" cy="304800"/>
          </a:xfrm>
          <a:prstGeom prst="flowChartProcess">
            <a:avLst/>
          </a:prstGeom>
          <a:ln w="6350">
            <a:noFill/>
            <a:miter lim="800000"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 flipH="1">
            <a:off x="66421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17514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5150" name="Text Box 50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56" grpId="0" animBg="1"/>
      <p:bldP spid="704557" grpId="0" animBg="1" autoUpdateAnimBg="0"/>
      <p:bldP spid="704558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554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76135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6162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5545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6136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76137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5548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6139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5550" name="Text Box 14"/>
          <p:cNvSpPr txBox="1">
            <a:spLocks noChangeArrowheads="1"/>
          </p:cNvSpPr>
          <p:nvPr/>
        </p:nvSpPr>
        <p:spPr bwMode="auto">
          <a:xfrm>
            <a:off x="2851396" y="3960000"/>
            <a:ext cx="929783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3* F (2)</a:t>
            </a:r>
            <a:endParaRPr lang="en-US" altLang="zh-CN" dirty="0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5551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5553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5554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45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5556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47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9900"/>
                </a:solidFill>
              </a:rPr>
              <a:t>n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76148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76149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5560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5561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5562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5563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5564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5565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5566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6157" name="Text Box 31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5569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6160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6161" name="Text Box 37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77159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7191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7160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77161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6572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7163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2851396" y="3960000"/>
            <a:ext cx="929783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3* F (2)</a:t>
            </a:r>
            <a:endParaRPr lang="en-US" altLang="zh-CN" dirty="0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577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9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2*</a:t>
            </a:r>
            <a:r>
              <a:rPr lang="en-US" altLang="zh-CN"/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71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9900"/>
                </a:solidFill>
              </a:rPr>
              <a:t>n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77172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77173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6584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6586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6588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90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7181" name="Text Box 31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6592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F(1)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593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94" name="AutoShape 34"/>
          <p:cNvSpPr>
            <a:spLocks noChangeArrowheads="1"/>
          </p:cNvSpPr>
          <p:nvPr/>
        </p:nvSpPr>
        <p:spPr bwMode="auto">
          <a:xfrm rot="5400000">
            <a:off x="60102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95" name="Text Box 35"/>
          <p:cNvSpPr txBox="1">
            <a:spLocks noChangeArrowheads="1"/>
          </p:cNvSpPr>
          <p:nvPr/>
        </p:nvSpPr>
        <p:spPr bwMode="auto">
          <a:xfrm>
            <a:off x="5740400" y="5119688"/>
            <a:ext cx="1003300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(1) = 1</a:t>
            </a:r>
            <a:endParaRPr lang="en-US" altLang="zh-CN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596" name="AutoShape 36"/>
          <p:cNvSpPr>
            <a:spLocks noChangeArrowheads="1"/>
          </p:cNvSpPr>
          <p:nvPr/>
        </p:nvSpPr>
        <p:spPr bwMode="auto">
          <a:xfrm rot="2417566" flipH="1">
            <a:off x="49625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597" name="AutoShape 37"/>
          <p:cNvSpPr>
            <a:spLocks noChangeArrowheads="1"/>
          </p:cNvSpPr>
          <p:nvPr/>
        </p:nvSpPr>
        <p:spPr bwMode="auto">
          <a:xfrm flipH="1">
            <a:off x="45085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 useBgFill="1">
        <p:nvSpPr>
          <p:cNvPr id="706598" name="Rectangle 38"/>
          <p:cNvSpPr>
            <a:spLocks noChangeArrowheads="1"/>
          </p:cNvSpPr>
          <p:nvPr/>
        </p:nvSpPr>
        <p:spPr bwMode="auto">
          <a:xfrm>
            <a:off x="5181600" y="4038600"/>
            <a:ext cx="609600" cy="304800"/>
          </a:xfrm>
          <a:prstGeom prst="rect">
            <a:avLst/>
          </a:prstGeom>
          <a:ln w="6350">
            <a:noFill/>
            <a:miter lim="800000"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77189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7190" name="Text Box 42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4" grpId="0" animBg="1"/>
      <p:bldP spid="706595" grpId="0" autoUpdateAnimBg="0"/>
      <p:bldP spid="706596" grpId="0" animBg="1"/>
      <p:bldP spid="706597" grpId="0" animBg="1" autoUpdateAnimBg="0"/>
      <p:bldP spid="706598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AutoShape 2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7590" name="AutoShape 6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78184" name="Group 8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8207" name="AutoShape 9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7594" name="Text Box 10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8185" name="Text Box 11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78186" name="Text Box 12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8188" name="Text Box 14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851396" y="3960000"/>
            <a:ext cx="929783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3* F (2)</a:t>
            </a:r>
            <a:endParaRPr lang="en-US" altLang="zh-CN" dirty="0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7600" name="Text Box 16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7602" name="AutoShape 18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</a:t>
            </a:r>
            <a:endParaRPr lang="en-US" altLang="zh-CN">
              <a:solidFill>
                <a:srgbClr val="FF99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8194" name="AutoShape 20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 b="0"/>
          </a:p>
        </p:txBody>
      </p:sp>
      <p:sp>
        <p:nvSpPr>
          <p:cNvPr id="707605" name="AutoShape 21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7606" name="AutoShape 22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7607" name="AutoShape 23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7608" name="AutoShape 24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8199" name="Text Box 25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7610" name="AutoShape 26"/>
          <p:cNvSpPr>
            <a:spLocks noChangeArrowheads="1"/>
          </p:cNvSpPr>
          <p:nvPr/>
        </p:nvSpPr>
        <p:spPr bwMode="auto">
          <a:xfrm rot="5400000">
            <a:off x="4006850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7611" name="Text Box 27"/>
          <p:cNvSpPr txBox="1">
            <a:spLocks noChangeArrowheads="1"/>
          </p:cNvSpPr>
          <p:nvPr/>
        </p:nvSpPr>
        <p:spPr bwMode="auto">
          <a:xfrm>
            <a:off x="3765550" y="5119688"/>
            <a:ext cx="946150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F(2) = 2</a:t>
            </a:r>
            <a:endParaRPr lang="en-US" altLang="zh-CN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7612" name="AutoShape 28"/>
          <p:cNvSpPr>
            <a:spLocks noChangeArrowheads="1"/>
          </p:cNvSpPr>
          <p:nvPr/>
        </p:nvSpPr>
        <p:spPr bwMode="auto">
          <a:xfrm rot="2417566" flipH="1">
            <a:off x="3124200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7613" name="AutoShape 29"/>
          <p:cNvSpPr>
            <a:spLocks noChangeArrowheads="1"/>
          </p:cNvSpPr>
          <p:nvPr/>
        </p:nvSpPr>
        <p:spPr bwMode="auto">
          <a:xfrm flipH="1">
            <a:off x="25273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 useBgFill="1">
        <p:nvSpPr>
          <p:cNvPr id="707614" name="Rectangle 30"/>
          <p:cNvSpPr>
            <a:spLocks noChangeArrowheads="1"/>
          </p:cNvSpPr>
          <p:nvPr/>
        </p:nvSpPr>
        <p:spPr bwMode="auto">
          <a:xfrm>
            <a:off x="3200400" y="4038600"/>
            <a:ext cx="533400" cy="304800"/>
          </a:xfrm>
          <a:prstGeom prst="rect">
            <a:avLst/>
          </a:prstGeom>
          <a:ln w="6350">
            <a:noFill/>
            <a:miter lim="800000"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00FF"/>
                </a:solidFill>
              </a:rPr>
              <a:t>2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78205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8206" name="Text Box 34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10" grpId="0" animBg="1"/>
      <p:bldP spid="707611" grpId="0" autoUpdateAnimBg="0"/>
      <p:bldP spid="707612" grpId="0" animBg="1"/>
      <p:bldP spid="707613" grpId="0" animBg="1" autoUpdateAnimBg="0"/>
      <p:bldP spid="707614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861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79207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79218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8617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79208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79209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862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9211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8622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8623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8624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9215" name="Text Box 17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179216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79217" name="Text Box 21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0963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80231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80245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80232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5F5F5F"/>
                </a:solidFill>
              </a:rPr>
              <a:t>n</a:t>
            </a:r>
            <a:endParaRPr lang="en-US" altLang="zh-CN">
              <a:solidFill>
                <a:srgbClr val="5F5F5F"/>
              </a:solidFill>
            </a:endParaRPr>
          </a:p>
        </p:txBody>
      </p:sp>
      <p:sp>
        <p:nvSpPr>
          <p:cNvPr id="180233" name="Text Box 11"/>
          <p:cNvSpPr txBox="1">
            <a:spLocks noChangeArrowheads="1"/>
          </p:cNvSpPr>
          <p:nvPr/>
        </p:nvSpPr>
        <p:spPr bwMode="auto">
          <a:xfrm>
            <a:off x="250253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3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0235" name="Text Box 13"/>
          <p:cNvSpPr txBox="1">
            <a:spLocks noChangeArrowheads="1"/>
          </p:cNvSpPr>
          <p:nvPr/>
        </p:nvSpPr>
        <p:spPr bwMode="auto">
          <a:xfrm>
            <a:off x="1974904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</a:rPr>
              <a:t>F (3)</a:t>
            </a:r>
            <a:endParaRPr lang="en-US" altLang="zh-CN" dirty="0">
              <a:solidFill>
                <a:srgbClr val="5F5F5F"/>
              </a:solidFill>
            </a:endParaRPr>
          </a:p>
        </p:txBody>
      </p:sp>
      <p:sp>
        <p:nvSpPr>
          <p:cNvPr id="709646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9647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709648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0239" name="Text Box 17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09650" name="AutoShape 18"/>
          <p:cNvSpPr>
            <a:spLocks noChangeArrowheads="1"/>
          </p:cNvSpPr>
          <p:nvPr/>
        </p:nvSpPr>
        <p:spPr bwMode="auto">
          <a:xfrm rot="5400000">
            <a:off x="20478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9651" name="Text Box 19"/>
          <p:cNvSpPr txBox="1">
            <a:spLocks noChangeArrowheads="1"/>
          </p:cNvSpPr>
          <p:nvPr/>
        </p:nvSpPr>
        <p:spPr bwMode="auto">
          <a:xfrm>
            <a:off x="1802448" y="5117288"/>
            <a:ext cx="954405" cy="3715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F(3) = 6</a:t>
            </a:r>
            <a:endParaRPr lang="en-US" altLang="zh-CN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9652" name="AutoShape 20"/>
          <p:cNvSpPr>
            <a:spLocks noChangeArrowheads="1"/>
          </p:cNvSpPr>
          <p:nvPr/>
        </p:nvSpPr>
        <p:spPr bwMode="auto">
          <a:xfrm rot="2417566" flipH="1">
            <a:off x="8604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0243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80244" name="Text Box 24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0" grpId="0" animBg="1"/>
      <p:bldP spid="709651" grpId="0" autoUpdateAnimBg="0"/>
      <p:bldP spid="70965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1066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81255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81260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710666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181257" name="Text Box 11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18125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81259" name="Text Box 15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073789" y="3074175"/>
            <a:ext cx="297174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3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1168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536629" y="3960000"/>
            <a:ext cx="641243" cy="3715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F (3)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82279" name="Group 7"/>
          <p:cNvGrpSpPr/>
          <p:nvPr/>
        </p:nvGrpSpPr>
        <p:grpSpPr bwMode="auto">
          <a:xfrm>
            <a:off x="57150" y="4357686"/>
            <a:ext cx="1490663" cy="1130299"/>
            <a:chOff x="239" y="2745"/>
            <a:chExt cx="939" cy="712"/>
          </a:xfrm>
        </p:grpSpPr>
        <p:sp>
          <p:nvSpPr>
            <p:cNvPr id="182286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1689" name="Text Box 9"/>
            <p:cNvSpPr txBox="1">
              <a:spLocks noChangeArrowheads="1"/>
            </p:cNvSpPr>
            <p:nvPr/>
          </p:nvSpPr>
          <p:spPr bwMode="auto">
            <a:xfrm>
              <a:off x="239" y="3223"/>
              <a:ext cx="939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Output  3! = 6</a:t>
              </a:r>
              <a:endParaRPr lang="en-US" altLang="zh-CN" b="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711690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zh-CN" b="0"/>
          </a:p>
        </p:txBody>
      </p:sp>
      <p:sp>
        <p:nvSpPr>
          <p:cNvPr id="182281" name="Text Box 11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auto">
          <a:xfrm rot="5400000">
            <a:off x="571500" y="4533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838200" y="5117288"/>
            <a:ext cx="1371600" cy="371513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</a:rPr>
              <a:t>3! = 6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82284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82285" name="Text Box 17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2" grpId="0" animBg="1"/>
      <p:bldP spid="711693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609600" y="419493"/>
            <a:ext cx="4370388" cy="15525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09600" y="2267417"/>
            <a:ext cx="267122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33CC"/>
                </a:solidFill>
              </a:rPr>
              <a:t>计算  </a:t>
            </a:r>
            <a:r>
              <a:rPr lang="en-US" altLang="zh-CN" sz="2000" i="1" dirty="0">
                <a:solidFill>
                  <a:srgbClr val="0033CC"/>
                </a:solidFill>
              </a:rPr>
              <a:t>Factorial (3) = 3!</a:t>
            </a:r>
            <a:endParaRPr lang="en-US" altLang="zh-CN" sz="2000" i="1" dirty="0">
              <a:solidFill>
                <a:srgbClr val="0033CC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150" y="3048001"/>
            <a:ext cx="8858250" cy="2439988"/>
            <a:chOff x="36" y="1920"/>
            <a:chExt cx="5580" cy="1537"/>
          </a:xfrm>
        </p:grpSpPr>
        <p:sp>
          <p:nvSpPr>
            <p:cNvPr id="183303" name="Text Box 5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k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83304" name="Text Box 6"/>
            <p:cNvSpPr txBox="1">
              <a:spLocks noChangeArrowheads="1"/>
            </p:cNvSpPr>
            <p:nvPr/>
          </p:nvSpPr>
          <p:spPr bwMode="auto">
            <a:xfrm>
              <a:off x="676" y="1936"/>
              <a:ext cx="187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3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712711" name="AutoShape 7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306" name="Text Box 8"/>
            <p:cNvSpPr txBox="1">
              <a:spLocks noChangeArrowheads="1"/>
            </p:cNvSpPr>
            <p:nvPr/>
          </p:nvSpPr>
          <p:spPr bwMode="auto">
            <a:xfrm>
              <a:off x="338" y="2494"/>
              <a:ext cx="404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F (3)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712713" name="AutoShape 9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14" name="AutoShape 10"/>
            <p:cNvSpPr>
              <a:spLocks noChangeArrowheads="1"/>
            </p:cNvSpPr>
            <p:nvPr/>
          </p:nvSpPr>
          <p:spPr bwMode="auto">
            <a:xfrm rot="5400000">
              <a:off x="360" y="285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309" name="Text Box 11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k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83310" name="Text Box 12"/>
            <p:cNvSpPr txBox="1">
              <a:spLocks noChangeArrowheads="1"/>
            </p:cNvSpPr>
            <p:nvPr/>
          </p:nvSpPr>
          <p:spPr bwMode="auto">
            <a:xfrm>
              <a:off x="676" y="1936"/>
              <a:ext cx="187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3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712717" name="AutoShape 13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312" name="Text Box 14"/>
            <p:cNvSpPr txBox="1">
              <a:spLocks noChangeArrowheads="1"/>
            </p:cNvSpPr>
            <p:nvPr/>
          </p:nvSpPr>
          <p:spPr bwMode="auto">
            <a:xfrm>
              <a:off x="338" y="2494"/>
              <a:ext cx="404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F (3)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183313" name="Text Box 15"/>
            <p:cNvSpPr txBox="1">
              <a:spLocks noChangeArrowheads="1"/>
            </p:cNvSpPr>
            <p:nvPr/>
          </p:nvSpPr>
          <p:spPr bwMode="auto">
            <a:xfrm>
              <a:off x="1141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5F5F5F"/>
                  </a:solidFill>
                </a:rPr>
                <a:t>n</a:t>
              </a:r>
              <a:endParaRPr lang="en-US" altLang="zh-CN">
                <a:solidFill>
                  <a:srgbClr val="5F5F5F"/>
                </a:solidFill>
              </a:endParaRPr>
            </a:p>
          </p:txBody>
        </p:sp>
        <p:sp>
          <p:nvSpPr>
            <p:cNvPr id="183314" name="Text Box 16"/>
            <p:cNvSpPr txBox="1">
              <a:spLocks noChangeArrowheads="1"/>
            </p:cNvSpPr>
            <p:nvPr/>
          </p:nvSpPr>
          <p:spPr bwMode="auto">
            <a:xfrm>
              <a:off x="1576" y="1936"/>
              <a:ext cx="187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5F5F5F"/>
                  </a:solidFill>
                </a:rPr>
                <a:t>3</a:t>
              </a:r>
              <a:endParaRPr lang="en-US" altLang="zh-CN" dirty="0">
                <a:solidFill>
                  <a:srgbClr val="5F5F5F"/>
                </a:solidFill>
              </a:endParaRPr>
            </a:p>
          </p:txBody>
        </p:sp>
        <p:sp>
          <p:nvSpPr>
            <p:cNvPr id="712721" name="AutoShape 17"/>
            <p:cNvSpPr>
              <a:spLocks noChangeArrowheads="1"/>
            </p:cNvSpPr>
            <p:nvPr/>
          </p:nvSpPr>
          <p:spPr bwMode="auto">
            <a:xfrm rot="5400000">
              <a:off x="1307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316" name="Text Box 18"/>
            <p:cNvSpPr txBox="1">
              <a:spLocks noChangeArrowheads="1"/>
            </p:cNvSpPr>
            <p:nvPr/>
          </p:nvSpPr>
          <p:spPr bwMode="auto">
            <a:xfrm>
              <a:off x="1244" y="2494"/>
              <a:ext cx="404" cy="23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5F5F5F"/>
                  </a:solidFill>
                </a:rPr>
                <a:t>F (3)</a:t>
              </a:r>
              <a:endParaRPr lang="en-US" altLang="zh-CN" dirty="0">
                <a:solidFill>
                  <a:srgbClr val="5F5F5F"/>
                </a:solidFill>
              </a:endParaRPr>
            </a:p>
          </p:txBody>
        </p:sp>
        <p:sp>
          <p:nvSpPr>
            <p:cNvPr id="712723" name="Text Box 19"/>
            <p:cNvSpPr txBox="1">
              <a:spLocks noChangeArrowheads="1"/>
            </p:cNvSpPr>
            <p:nvPr/>
          </p:nvSpPr>
          <p:spPr bwMode="auto">
            <a:xfrm>
              <a:off x="1796" y="2494"/>
              <a:ext cx="586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3* F (2)</a:t>
              </a:r>
              <a:endParaRPr lang="en-US" altLang="zh-CN" dirty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24" name="Text Box 20"/>
            <p:cNvSpPr txBox="1">
              <a:spLocks noChangeArrowheads="1"/>
            </p:cNvSpPr>
            <p:nvPr/>
          </p:nvSpPr>
          <p:spPr bwMode="auto">
            <a:xfrm>
              <a:off x="2366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25" name="Text Box 21"/>
            <p:cNvSpPr txBox="1">
              <a:spLocks noChangeArrowheads="1"/>
            </p:cNvSpPr>
            <p:nvPr/>
          </p:nvSpPr>
          <p:spPr bwMode="auto">
            <a:xfrm>
              <a:off x="2794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26" name="AutoShape 22"/>
            <p:cNvSpPr>
              <a:spLocks noChangeArrowheads="1"/>
            </p:cNvSpPr>
            <p:nvPr/>
          </p:nvSpPr>
          <p:spPr bwMode="auto">
            <a:xfrm rot="5400000">
              <a:off x="2532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27" name="Text Box 23"/>
            <p:cNvSpPr txBox="1">
              <a:spLocks noChangeArrowheads="1"/>
            </p:cNvSpPr>
            <p:nvPr/>
          </p:nvSpPr>
          <p:spPr bwMode="auto">
            <a:xfrm>
              <a:off x="2486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3322" name="AutoShape 24"/>
            <p:cNvSpPr>
              <a:spLocks noChangeArrowheads="1"/>
            </p:cNvSpPr>
            <p:nvPr/>
          </p:nvSpPr>
          <p:spPr bwMode="auto">
            <a:xfrm flipH="1">
              <a:off x="2836" y="2601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noFill/>
            <a:ln w="635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zh-CN" b="0"/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3070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2*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3324" name="Text Box 26"/>
            <p:cNvSpPr txBox="1">
              <a:spLocks noChangeArrowheads="1"/>
            </p:cNvSpPr>
            <p:nvPr/>
          </p:nvSpPr>
          <p:spPr bwMode="auto">
            <a:xfrm>
              <a:off x="3610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n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183325" name="Text Box 27"/>
            <p:cNvSpPr txBox="1">
              <a:spLocks noChangeArrowheads="1"/>
            </p:cNvSpPr>
            <p:nvPr/>
          </p:nvSpPr>
          <p:spPr bwMode="auto">
            <a:xfrm>
              <a:off x="4038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1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712732" name="AutoShape 28"/>
            <p:cNvSpPr>
              <a:spLocks noChangeArrowheads="1"/>
            </p:cNvSpPr>
            <p:nvPr/>
          </p:nvSpPr>
          <p:spPr bwMode="auto">
            <a:xfrm rot="5400000">
              <a:off x="5160" y="2577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327" name="Text Box 29"/>
            <p:cNvSpPr txBox="1">
              <a:spLocks noChangeArrowheads="1"/>
            </p:cNvSpPr>
            <p:nvPr/>
          </p:nvSpPr>
          <p:spPr bwMode="auto">
            <a:xfrm>
              <a:off x="4672" y="3225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F (0)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183328" name="Text Box 30"/>
            <p:cNvSpPr txBox="1">
              <a:spLocks noChangeArrowheads="1"/>
            </p:cNvSpPr>
            <p:nvPr/>
          </p:nvSpPr>
          <p:spPr bwMode="auto">
            <a:xfrm>
              <a:off x="5382" y="322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1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712735" name="AutoShape 31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36" name="AutoShape 32"/>
            <p:cNvSpPr>
              <a:spLocks noChangeArrowheads="1"/>
            </p:cNvSpPr>
            <p:nvPr/>
          </p:nvSpPr>
          <p:spPr bwMode="auto">
            <a:xfrm flipH="1">
              <a:off x="1337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37" name="AutoShape 33"/>
            <p:cNvSpPr>
              <a:spLocks noChangeArrowheads="1"/>
            </p:cNvSpPr>
            <p:nvPr/>
          </p:nvSpPr>
          <p:spPr bwMode="auto">
            <a:xfrm flipH="1">
              <a:off x="2554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38" name="AutoShape 34"/>
            <p:cNvSpPr>
              <a:spLocks noChangeArrowheads="1"/>
            </p:cNvSpPr>
            <p:nvPr/>
          </p:nvSpPr>
          <p:spPr bwMode="auto">
            <a:xfrm flipH="1">
              <a:off x="3806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39" name="AutoShape 35"/>
            <p:cNvSpPr>
              <a:spLocks noChangeArrowheads="1"/>
            </p:cNvSpPr>
            <p:nvPr/>
          </p:nvSpPr>
          <p:spPr bwMode="auto">
            <a:xfrm flipH="1">
              <a:off x="5142" y="3273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40" name="AutoShape 36"/>
            <p:cNvSpPr>
              <a:spLocks noChangeArrowheads="1"/>
            </p:cNvSpPr>
            <p:nvPr/>
          </p:nvSpPr>
          <p:spPr bwMode="auto">
            <a:xfrm rot="-2417566">
              <a:off x="624" y="23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41" name="AutoShape 37"/>
            <p:cNvSpPr>
              <a:spLocks noChangeArrowheads="1"/>
            </p:cNvSpPr>
            <p:nvPr/>
          </p:nvSpPr>
          <p:spPr bwMode="auto">
            <a:xfrm rot="-2417566">
              <a:off x="187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42" name="AutoShape 38"/>
            <p:cNvSpPr>
              <a:spLocks noChangeArrowheads="1"/>
            </p:cNvSpPr>
            <p:nvPr/>
          </p:nvSpPr>
          <p:spPr bwMode="auto">
            <a:xfrm rot="-2417566">
              <a:off x="3168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43" name="Text Box 39"/>
            <p:cNvSpPr txBox="1">
              <a:spLocks noChangeArrowheads="1"/>
            </p:cNvSpPr>
            <p:nvPr/>
          </p:nvSpPr>
          <p:spPr bwMode="auto">
            <a:xfrm>
              <a:off x="3828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3338" name="Text Box 40"/>
            <p:cNvSpPr txBox="1">
              <a:spLocks noChangeArrowheads="1"/>
            </p:cNvSpPr>
            <p:nvPr/>
          </p:nvSpPr>
          <p:spPr bwMode="auto">
            <a:xfrm>
              <a:off x="5002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n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183339" name="Text Box 41"/>
            <p:cNvSpPr txBox="1">
              <a:spLocks noChangeArrowheads="1"/>
            </p:cNvSpPr>
            <p:nvPr/>
          </p:nvSpPr>
          <p:spPr bwMode="auto">
            <a:xfrm>
              <a:off x="54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0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712746" name="AutoShape 42"/>
            <p:cNvSpPr>
              <a:spLocks noChangeArrowheads="1"/>
            </p:cNvSpPr>
            <p:nvPr/>
          </p:nvSpPr>
          <p:spPr bwMode="auto">
            <a:xfrm flipH="1">
              <a:off x="5198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47" name="AutoShape 43"/>
            <p:cNvSpPr>
              <a:spLocks noChangeArrowheads="1"/>
            </p:cNvSpPr>
            <p:nvPr/>
          </p:nvSpPr>
          <p:spPr bwMode="auto">
            <a:xfrm rot="-2417566">
              <a:off x="451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48" name="AutoShape 44"/>
            <p:cNvSpPr>
              <a:spLocks noChangeArrowheads="1"/>
            </p:cNvSpPr>
            <p:nvPr/>
          </p:nvSpPr>
          <p:spPr bwMode="auto">
            <a:xfrm rot="5400000">
              <a:off x="3768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49" name="Text Box 45"/>
            <p:cNvSpPr txBox="1">
              <a:spLocks noChangeArrowheads="1"/>
            </p:cNvSpPr>
            <p:nvPr/>
          </p:nvSpPr>
          <p:spPr bwMode="auto">
            <a:xfrm>
              <a:off x="4368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1*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  <a:endPara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50" name="AutoShape 46"/>
            <p:cNvSpPr>
              <a:spLocks noChangeArrowheads="1"/>
            </p:cNvSpPr>
            <p:nvPr/>
          </p:nvSpPr>
          <p:spPr bwMode="auto">
            <a:xfrm rot="2417566" flipH="1">
              <a:off x="4656" y="29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51" name="AutoShape 47"/>
            <p:cNvSpPr>
              <a:spLocks noChangeArrowheads="1"/>
            </p:cNvSpPr>
            <p:nvPr/>
          </p:nvSpPr>
          <p:spPr bwMode="auto">
            <a:xfrm rot="5400000">
              <a:off x="3786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52" name="Text Box 48"/>
            <p:cNvSpPr txBox="1">
              <a:spLocks noChangeArrowheads="1"/>
            </p:cNvSpPr>
            <p:nvPr/>
          </p:nvSpPr>
          <p:spPr bwMode="auto">
            <a:xfrm>
              <a:off x="3616" y="3225"/>
              <a:ext cx="632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 (1) = 1</a:t>
              </a:r>
              <a:endPara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53" name="AutoShape 49"/>
            <p:cNvSpPr>
              <a:spLocks noChangeArrowheads="1"/>
            </p:cNvSpPr>
            <p:nvPr/>
          </p:nvSpPr>
          <p:spPr bwMode="auto">
            <a:xfrm rot="2417566" flipH="1">
              <a:off x="3126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54" name="AutoShape 50"/>
            <p:cNvSpPr>
              <a:spLocks noChangeArrowheads="1"/>
            </p:cNvSpPr>
            <p:nvPr/>
          </p:nvSpPr>
          <p:spPr bwMode="auto">
            <a:xfrm flipH="1">
              <a:off x="2840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55" name="AutoShape 51"/>
            <p:cNvSpPr>
              <a:spLocks noChangeArrowheads="1"/>
            </p:cNvSpPr>
            <p:nvPr/>
          </p:nvSpPr>
          <p:spPr bwMode="auto">
            <a:xfrm flipH="1">
              <a:off x="4184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56" name="AutoShape 52"/>
            <p:cNvSpPr>
              <a:spLocks noChangeArrowheads="1"/>
            </p:cNvSpPr>
            <p:nvPr/>
          </p:nvSpPr>
          <p:spPr bwMode="auto">
            <a:xfrm rot="5400000">
              <a:off x="2524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57" name="Text Box 53"/>
            <p:cNvSpPr txBox="1">
              <a:spLocks noChangeArrowheads="1"/>
            </p:cNvSpPr>
            <p:nvPr/>
          </p:nvSpPr>
          <p:spPr bwMode="auto">
            <a:xfrm>
              <a:off x="2372" y="3225"/>
              <a:ext cx="596" cy="231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 = 2</a:t>
              </a:r>
              <a:endPara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58" name="AutoShape 54"/>
            <p:cNvSpPr>
              <a:spLocks noChangeArrowheads="1"/>
            </p:cNvSpPr>
            <p:nvPr/>
          </p:nvSpPr>
          <p:spPr bwMode="auto">
            <a:xfrm rot="2417566" flipH="1">
              <a:off x="1968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59" name="AutoShape 55"/>
            <p:cNvSpPr>
              <a:spLocks noChangeArrowheads="1"/>
            </p:cNvSpPr>
            <p:nvPr/>
          </p:nvSpPr>
          <p:spPr bwMode="auto">
            <a:xfrm flipH="1">
              <a:off x="1592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zh-CN" b="0"/>
            </a:p>
          </p:txBody>
        </p:sp>
        <p:sp>
          <p:nvSpPr>
            <p:cNvPr id="712760" name="AutoShape 56"/>
            <p:cNvSpPr>
              <a:spLocks noChangeArrowheads="1"/>
            </p:cNvSpPr>
            <p:nvPr/>
          </p:nvSpPr>
          <p:spPr bwMode="auto">
            <a:xfrm rot="5400000">
              <a:off x="1290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2761" name="Text Box 57"/>
            <p:cNvSpPr txBox="1">
              <a:spLocks noChangeArrowheads="1"/>
            </p:cNvSpPr>
            <p:nvPr/>
          </p:nvSpPr>
          <p:spPr bwMode="auto">
            <a:xfrm>
              <a:off x="1135" y="3223"/>
              <a:ext cx="601" cy="23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 = 6</a:t>
              </a:r>
              <a:endPara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2762" name="AutoShape 58"/>
            <p:cNvSpPr>
              <a:spLocks noChangeArrowheads="1"/>
            </p:cNvSpPr>
            <p:nvPr/>
          </p:nvSpPr>
          <p:spPr bwMode="auto">
            <a:xfrm rot="2417566" flipH="1">
              <a:off x="542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3357" name="Group 59"/>
            <p:cNvGrpSpPr/>
            <p:nvPr/>
          </p:nvGrpSpPr>
          <p:grpSpPr bwMode="auto">
            <a:xfrm>
              <a:off x="36" y="2745"/>
              <a:ext cx="939" cy="712"/>
              <a:chOff x="239" y="2745"/>
              <a:chExt cx="939" cy="712"/>
            </a:xfrm>
          </p:grpSpPr>
          <p:sp>
            <p:nvSpPr>
              <p:cNvPr id="183358" name="AutoShape 60"/>
              <p:cNvSpPr>
                <a:spLocks noChangeArrowheads="1"/>
              </p:cNvSpPr>
              <p:nvPr/>
            </p:nvSpPr>
            <p:spPr bwMode="auto">
              <a:xfrm rot="5400000">
                <a:off x="562" y="2865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noFill/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12765" name="Text Box 61"/>
              <p:cNvSpPr txBox="1">
                <a:spLocks noChangeArrowheads="1"/>
              </p:cNvSpPr>
              <p:nvPr/>
            </p:nvSpPr>
            <p:spPr bwMode="auto">
              <a:xfrm>
                <a:off x="239" y="3223"/>
                <a:ext cx="939" cy="234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r>
                  <a:rPr lang="en-US" altLang="zh-CN" b="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Output  3! = 6</a:t>
                </a:r>
                <a:endParaRPr lang="en-US" altLang="zh-CN" b="0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</p:grpSp>
      <p:sp>
        <p:nvSpPr>
          <p:cNvPr id="183301" name="Rectangle 6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3.3.2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183302" name="Text Box 65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函数头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函数接口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/>
              <a:t>类型  函数名</a:t>
            </a:r>
            <a:r>
              <a:rPr lang="zh-CN" altLang="en-US" sz="2000"/>
              <a:t> （ </a:t>
            </a:r>
            <a:r>
              <a:rPr lang="zh-CN" altLang="en-US" sz="2000" i="1"/>
              <a:t>形式参数表</a:t>
            </a:r>
            <a:r>
              <a:rPr lang="zh-CN" altLang="en-US" sz="2000"/>
              <a:t> ）</a:t>
            </a:r>
            <a:endParaRPr lang="zh-CN" altLang="en-US" sz="2000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endParaRPr lang="en-US" altLang="zh-CN" sz="2000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语句序列</a:t>
            </a:r>
            <a:endParaRPr lang="zh-CN" altLang="en-US" sz="2000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endParaRPr lang="en-US" altLang="zh-CN" sz="2000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746125" y="3411538"/>
            <a:ext cx="78644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函数体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函数的实现代码。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1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9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#include&lt;iostream&gt;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using namespace std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 Factorial ( int ) ;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main ()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int 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"Compute Factorial(k) ,  Please input k: "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cin</a:t>
            </a:r>
            <a:r>
              <a:rPr lang="en-US" altLang="zh-CN" sz="2000" b="0" dirty="0"/>
              <a:t> &gt;&gt;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k &lt;&lt; "! = " &lt;&lt; Factorial(k) &lt;&lt; </a:t>
            </a:r>
            <a:r>
              <a:rPr lang="en-US" altLang="zh-CN" sz="2000" b="0" dirty="0" err="1"/>
              <a:t>endl</a:t>
            </a:r>
            <a:r>
              <a:rPr lang="en-US" altLang="zh-CN" sz="2000" b="0" dirty="0"/>
              <a:t> ;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 Factorial ( int  n 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if ( n == 0 )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1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else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 n * Factorial ( n - 1 )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3352800" y="3476625"/>
            <a:ext cx="1447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3732" name="AutoShape 4"/>
          <p:cNvSpPr/>
          <p:nvPr/>
        </p:nvSpPr>
        <p:spPr bwMode="auto">
          <a:xfrm>
            <a:off x="6629400" y="18764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252866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非递归调用</a:t>
            </a:r>
            <a:endParaRPr lang="zh-CN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utoUpdateAnimBg="0"/>
      <p:bldP spid="713731" grpId="0" animBg="1"/>
      <p:bldP spid="713732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#include&lt;iostream&gt;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using namespace std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 Factorial ( int ) ;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main ()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int 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"Compute Factorial(k) ,  Please input k: "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cin</a:t>
            </a:r>
            <a:r>
              <a:rPr lang="en-US" altLang="zh-CN" sz="2000" b="0" dirty="0"/>
              <a:t> &gt;&gt;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k &lt;&lt; "! = " &lt;&lt; Factorial(k) &lt;&lt; </a:t>
            </a:r>
            <a:r>
              <a:rPr lang="en-US" altLang="zh-CN" sz="2000" b="0" dirty="0" err="1"/>
              <a:t>endl</a:t>
            </a:r>
            <a:r>
              <a:rPr lang="en-US" altLang="zh-CN" sz="2000" b="0" dirty="0"/>
              <a:t> ;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 </a:t>
            </a:r>
            <a:r>
              <a:rPr lang="en-US" altLang="zh-CN" sz="2000" i="1" dirty="0">
                <a:solidFill>
                  <a:schemeClr val="accent2"/>
                </a:solidFill>
              </a:rPr>
              <a:t>Factorial ( int  n )</a:t>
            </a:r>
            <a:endParaRPr lang="en-US" altLang="zh-CN" sz="2000" b="0" dirty="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if ( n == 0 )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1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else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 n * </a:t>
            </a:r>
            <a:r>
              <a:rPr lang="en-US" altLang="zh-CN" sz="2000" i="1" dirty="0">
                <a:solidFill>
                  <a:schemeClr val="accent2"/>
                </a:solidFill>
              </a:rPr>
              <a:t>Factorial ( n - 1 )</a:t>
            </a:r>
            <a:r>
              <a:rPr lang="en-US" altLang="zh-CN" sz="2000" b="0" dirty="0"/>
              <a:t>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2700338" y="5635625"/>
            <a:ext cx="21336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4756" name="AutoShape 4"/>
          <p:cNvSpPr/>
          <p:nvPr/>
        </p:nvSpPr>
        <p:spPr bwMode="auto">
          <a:xfrm>
            <a:off x="6372225" y="36449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449"/>
              <a:gd name="adj5" fmla="val 305731"/>
              <a:gd name="adj6" fmla="val -157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递归调用</a:t>
            </a:r>
            <a:endParaRPr lang="zh-CN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animBg="1"/>
      <p:bldP spid="714756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#include&lt;iostream&gt;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using namespace std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int  Factorial ( int ) ;</a:t>
            </a:r>
            <a:r>
              <a:rPr lang="en-US" altLang="zh-CN" sz="2000" b="0" dirty="0"/>
              <a:t>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int main ()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int 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"Compute Factorial(k) ,  Please input k: "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cin</a:t>
            </a:r>
            <a:r>
              <a:rPr lang="en-US" altLang="zh-CN" sz="2000" b="0" dirty="0"/>
              <a:t> &gt;&gt; k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 &lt;&lt; k &lt;&lt; "! = " &lt;&lt; Factorial(k) &lt;&lt; </a:t>
            </a:r>
            <a:r>
              <a:rPr lang="en-US" altLang="zh-CN" sz="2000" b="0" dirty="0" err="1"/>
              <a:t>endl</a:t>
            </a:r>
            <a:r>
              <a:rPr lang="en-US" altLang="zh-CN" sz="2000" b="0" dirty="0"/>
              <a:t> ; 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int  Factorial ( int  n )</a:t>
            </a:r>
            <a:endParaRPr lang="en-US" altLang="zh-CN" sz="200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{ if ( n == 0 )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1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else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         return   n * </a:t>
            </a:r>
            <a:r>
              <a:rPr lang="en-US" altLang="zh-CN" sz="2000" dirty="0"/>
              <a:t>Factorial ( n - 1 )</a:t>
            </a:r>
            <a:r>
              <a:rPr lang="en-US" altLang="zh-CN" sz="2000" b="0" dirty="0"/>
              <a:t> ;</a:t>
            </a:r>
            <a:endParaRPr lang="en-US" altLang="zh-CN" sz="2000" b="0" dirty="0"/>
          </a:p>
          <a:p>
            <a:pPr algn="l">
              <a:lnSpc>
                <a:spcPct val="12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  <p:sp>
        <p:nvSpPr>
          <p:cNvPr id="18637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933894" name="Oval 6"/>
          <p:cNvSpPr>
            <a:spLocks noChangeArrowheads="1"/>
          </p:cNvSpPr>
          <p:nvPr/>
        </p:nvSpPr>
        <p:spPr bwMode="auto">
          <a:xfrm>
            <a:off x="2339975" y="1676400"/>
            <a:ext cx="935038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33895" name="AutoShape 7"/>
          <p:cNvSpPr/>
          <p:nvPr/>
        </p:nvSpPr>
        <p:spPr bwMode="auto">
          <a:xfrm>
            <a:off x="6084888" y="3500438"/>
            <a:ext cx="1727200" cy="609600"/>
          </a:xfrm>
          <a:prstGeom prst="borderCallout2">
            <a:avLst>
              <a:gd name="adj1" fmla="val 18750"/>
              <a:gd name="adj2" fmla="val -4412"/>
              <a:gd name="adj3" fmla="val 18750"/>
              <a:gd name="adj4" fmla="val -45037"/>
              <a:gd name="adj5" fmla="val -221093"/>
              <a:gd name="adj6" fmla="val -1759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注意传值参数</a:t>
            </a:r>
            <a:endParaRPr lang="zh-CN" altLang="en-US"/>
          </a:p>
        </p:txBody>
      </p:sp>
      <p:sp>
        <p:nvSpPr>
          <p:cNvPr id="933896" name="Oval 8"/>
          <p:cNvSpPr>
            <a:spLocks noChangeArrowheads="1"/>
          </p:cNvSpPr>
          <p:nvPr/>
        </p:nvSpPr>
        <p:spPr bwMode="auto">
          <a:xfrm>
            <a:off x="3781425" y="5708650"/>
            <a:ext cx="862013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33899" name="Line 11"/>
          <p:cNvSpPr>
            <a:spLocks noChangeShapeType="1"/>
          </p:cNvSpPr>
          <p:nvPr/>
        </p:nvSpPr>
        <p:spPr bwMode="auto">
          <a:xfrm flipH="1">
            <a:off x="4140200" y="3616325"/>
            <a:ext cx="1152525" cy="2044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oval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 autoUpdateAnimBg="0"/>
      <p:bldP spid="933896" grpId="0" animBg="1"/>
      <p:bldP spid="93389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685800" y="596890"/>
            <a:ext cx="2362200" cy="474683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zh-CN" altLang="en-US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5-16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27876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递归定义斐波那契数列 </a:t>
            </a:r>
            <a:endParaRPr lang="zh-CN" altLang="en-US" sz="2000"/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814638" y="1833563"/>
          <a:ext cx="35702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3644800" imgH="17068800" progId="Equation.3">
                  <p:embed/>
                </p:oleObj>
              </mc:Choice>
              <mc:Fallback>
                <p:oleObj name="Equation" r:id="rId1" imgW="53644800" imgH="1706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833563"/>
                        <a:ext cx="3570287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898525" y="3670300"/>
            <a:ext cx="4956175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int  Fibonacci ( int  n )</a:t>
            </a:r>
            <a:endParaRPr lang="en-US" altLang="zh-CN"/>
          </a:p>
          <a:p>
            <a:pPr algn="l"/>
            <a:r>
              <a:rPr lang="en-US" altLang="zh-CN"/>
              <a:t>  { if ( n &lt;= 2 )  </a:t>
            </a:r>
            <a:endParaRPr lang="en-US" altLang="zh-CN"/>
          </a:p>
          <a:p>
            <a:pPr algn="l"/>
            <a:r>
              <a:rPr lang="en-US" altLang="zh-CN"/>
              <a:t>          return 1 ;</a:t>
            </a:r>
            <a:endParaRPr lang="en-US" altLang="zh-CN"/>
          </a:p>
          <a:p>
            <a:pPr algn="l"/>
            <a:r>
              <a:rPr lang="en-US" altLang="zh-CN"/>
              <a:t>     else </a:t>
            </a:r>
            <a:endParaRPr lang="en-US" altLang="zh-CN"/>
          </a:p>
          <a:p>
            <a:pPr algn="l"/>
            <a:r>
              <a:rPr lang="en-US" altLang="zh-CN"/>
              <a:t>         return Fibonacci ( n-1 ) + Fibonacci ( n-2 ) ;</a:t>
            </a:r>
            <a:endParaRPr lang="en-US" altLang="zh-CN"/>
          </a:p>
          <a:p>
            <a:pPr algn="l"/>
            <a:r>
              <a:rPr lang="en-US" altLang="zh-CN"/>
              <a:t>  }</a:t>
            </a: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advAuto="1000" autoUpdateAnimBg="0" build="p"/>
      <p:bldP spid="716803" grpId="0" autoUpdateAnimBg="0"/>
      <p:bldP spid="716805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188445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188446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 dirty="0"/>
                <a:t>Fibonacci (3)</a:t>
              </a:r>
              <a:endParaRPr lang="en-US" altLang="zh-CN" b="0" i="1" dirty="0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188443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188444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(2)</a:t>
              </a:r>
              <a:endParaRPr lang="en-US" altLang="zh-CN" b="0" i="1"/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188441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  <p:sp>
          <p:nvSpPr>
            <p:cNvPr id="188442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(1)</a:t>
              </a:r>
              <a:endParaRPr lang="en-US" altLang="zh-CN" b="0" i="1"/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188439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8440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188437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8438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188435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8436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162800" y="2819400"/>
            <a:ext cx="1828800" cy="2133600"/>
            <a:chOff x="4512" y="1776"/>
            <a:chExt cx="1152" cy="1344"/>
          </a:xfrm>
        </p:grpSpPr>
        <p:sp>
          <p:nvSpPr>
            <p:cNvPr id="717848" name="Rectangle 24"/>
            <p:cNvSpPr>
              <a:spLocks noChangeArrowheads="1"/>
            </p:cNvSpPr>
            <p:nvPr/>
          </p:nvSpPr>
          <p:spPr bwMode="auto">
            <a:xfrm>
              <a:off x="5088" y="1920"/>
              <a:ext cx="480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 useBgFill="1">
          <p:nvSpPr>
            <p:cNvPr id="188434" name="Rectangle 25"/>
            <p:cNvSpPr>
              <a:spLocks noChangeArrowheads="1"/>
            </p:cNvSpPr>
            <p:nvPr/>
          </p:nvSpPr>
          <p:spPr bwMode="auto">
            <a:xfrm>
              <a:off x="4512" y="1776"/>
              <a:ext cx="115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/>
              <a:r>
                <a:rPr lang="en-US" altLang="zh-CN">
                  <a:solidFill>
                    <a:srgbClr val="0033CC"/>
                  </a:solidFill>
                </a:rPr>
                <a:t>n</a:t>
              </a:r>
              <a:r>
                <a:rPr lang="en-US" altLang="zh-CN" b="0"/>
                <a:t> </a:t>
              </a:r>
              <a:r>
                <a:rPr lang="en-US" altLang="zh-CN" b="0" i="1"/>
                <a:t>stack</a:t>
              </a:r>
              <a:endParaRPr lang="en-US" altLang="zh-CN" b="0" i="1"/>
            </a:p>
          </p:txBody>
        </p:sp>
      </p:grp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17852" name="Text Box 28"/>
          <p:cNvSpPr txBox="1">
            <a:spLocks noChangeArrowheads="1"/>
          </p:cNvSpPr>
          <p:nvPr/>
        </p:nvSpPr>
        <p:spPr bwMode="auto">
          <a:xfrm>
            <a:off x="8312150" y="3971925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3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17853" name="Text Box 29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8843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nimBg="1" autoUpdateAnimBg="0"/>
      <p:bldP spid="717840" grpId="0" animBg="1"/>
      <p:bldP spid="717850" grpId="0" autoUpdateAnimBg="0"/>
      <p:bldP spid="717851" grpId="0" autoUpdateAnimBg="0"/>
      <p:bldP spid="717852" grpId="0" autoUpdateAnimBg="0"/>
      <p:bldP spid="717853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grpSp>
        <p:nvGrpSpPr>
          <p:cNvPr id="189444" name="Group 4"/>
          <p:cNvGrpSpPr/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189471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189472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 dirty="0"/>
                <a:t>Fibonacci (3)</a:t>
              </a:r>
              <a:endParaRPr lang="en-US" altLang="zh-CN" b="0" i="1" dirty="0"/>
            </a:p>
          </p:txBody>
        </p:sp>
      </p:grpSp>
      <p:grpSp>
        <p:nvGrpSpPr>
          <p:cNvPr id="189445" name="Group 7"/>
          <p:cNvGrpSpPr/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189469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189470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(2)</a:t>
              </a:r>
              <a:endParaRPr lang="en-US" altLang="zh-CN" b="0" i="1"/>
            </a:p>
          </p:txBody>
        </p:sp>
      </p:grpSp>
      <p:grpSp>
        <p:nvGrpSpPr>
          <p:cNvPr id="189446" name="Group 10"/>
          <p:cNvGrpSpPr/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189467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  <p:sp>
          <p:nvSpPr>
            <p:cNvPr id="189468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(1)</a:t>
              </a:r>
              <a:endParaRPr lang="en-US" altLang="zh-CN" b="0" i="1"/>
            </a:p>
          </p:txBody>
        </p:sp>
      </p:grpSp>
      <p:grpSp>
        <p:nvGrpSpPr>
          <p:cNvPr id="189447" name="Group 13"/>
          <p:cNvGrpSpPr/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189465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6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448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449" name="Group 17"/>
          <p:cNvGrpSpPr/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189463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4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450" name="Group 20"/>
          <p:cNvGrpSpPr/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2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8871" name="Rectangle 2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89452" name="Rectangle 2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89453" name="Text Box 2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89454" name="Text Box 2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89455" name="Text Box 27"/>
          <p:cNvSpPr txBox="1">
            <a:spLocks noChangeArrowheads="1"/>
          </p:cNvSpPr>
          <p:nvPr/>
        </p:nvSpPr>
        <p:spPr bwMode="auto">
          <a:xfrm>
            <a:off x="8312150" y="3971925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3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89456" name="Text Box 28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18878" name="Line 30"/>
          <p:cNvSpPr>
            <a:spLocks noChangeShapeType="1"/>
          </p:cNvSpPr>
          <p:nvPr/>
        </p:nvSpPr>
        <p:spPr bwMode="auto">
          <a:xfrm flipV="1">
            <a:off x="838200" y="4495800"/>
            <a:ext cx="4572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79" name="Text Box 31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89460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77" grpId="0" autoUpdateAnimBg="0"/>
      <p:bldP spid="718878" grpId="0" animBg="1"/>
      <p:bldP spid="718879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grpSp>
        <p:nvGrpSpPr>
          <p:cNvPr id="190468" name="Group 4"/>
          <p:cNvGrpSpPr/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190490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190491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 dirty="0"/>
                <a:t>Fibonacci (3)</a:t>
              </a:r>
              <a:endParaRPr lang="en-US" altLang="zh-CN" b="0" i="1" dirty="0"/>
            </a:p>
          </p:txBody>
        </p:sp>
      </p:grpSp>
      <p:grpSp>
        <p:nvGrpSpPr>
          <p:cNvPr id="190469" name="Group 7"/>
          <p:cNvGrpSpPr/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190488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190489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(2)</a:t>
              </a:r>
              <a:endParaRPr lang="en-US" altLang="zh-CN" b="0" i="1"/>
            </a:p>
          </p:txBody>
        </p:sp>
      </p:grpSp>
      <p:sp>
        <p:nvSpPr>
          <p:cNvPr id="190470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(1)</a:t>
            </a:r>
            <a:endParaRPr lang="en-US" altLang="zh-CN" b="0" i="1"/>
          </a:p>
        </p:txBody>
      </p:sp>
      <p:grpSp>
        <p:nvGrpSpPr>
          <p:cNvPr id="190471" name="Group 11"/>
          <p:cNvGrpSpPr/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190486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487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0472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0473" name="Group 15"/>
          <p:cNvGrpSpPr/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190484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485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0474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0476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0477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0478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0479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3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90480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19897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19898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(1)</a:t>
            </a:r>
            <a:endParaRPr lang="en-US" altLang="zh-CN" b="0"/>
          </a:p>
        </p:txBody>
      </p:sp>
      <p:sp>
        <p:nvSpPr>
          <p:cNvPr id="190483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7" grpId="0" autoUpdateAnimBg="0"/>
      <p:bldP spid="719898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grpSp>
        <p:nvGrpSpPr>
          <p:cNvPr id="191492" name="Group 4"/>
          <p:cNvGrpSpPr/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191517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191518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 dirty="0"/>
                <a:t>Fibonacci (3)</a:t>
              </a:r>
              <a:endParaRPr lang="en-US" altLang="zh-CN" b="0" i="1" dirty="0"/>
            </a:p>
          </p:txBody>
        </p:sp>
      </p:grpSp>
      <p:grpSp>
        <p:nvGrpSpPr>
          <p:cNvPr id="191493" name="Group 7"/>
          <p:cNvGrpSpPr/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191515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191516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(2)</a:t>
              </a:r>
              <a:endParaRPr lang="en-US" altLang="zh-CN" b="0" i="1"/>
            </a:p>
          </p:txBody>
        </p:sp>
      </p:grpSp>
      <p:sp>
        <p:nvSpPr>
          <p:cNvPr id="191494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(1)</a:t>
            </a:r>
            <a:endParaRPr lang="en-US" altLang="zh-CN" b="0" i="1"/>
          </a:p>
        </p:txBody>
      </p:sp>
      <p:grpSp>
        <p:nvGrpSpPr>
          <p:cNvPr id="191495" name="Group 11"/>
          <p:cNvGrpSpPr/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191513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14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1496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1497" name="Group 15"/>
          <p:cNvGrpSpPr/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191511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12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1498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1500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1501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1502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1503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3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91504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1505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1506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(1)</a:t>
            </a:r>
            <a:endParaRPr lang="en-US" altLang="zh-CN" b="0"/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0924" name="Line 2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25" name="Text Box 29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151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23" grpId="0" autoUpdateAnimBg="0"/>
      <p:bldP spid="720924" grpId="0" animBg="1"/>
      <p:bldP spid="720925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(4)</a:t>
            </a:r>
            <a:endParaRPr lang="en-US" altLang="zh-CN" b="0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(3)</a:t>
            </a:r>
            <a:endParaRPr lang="en-US" altLang="zh-CN" b="0" i="1" dirty="0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6096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(2)</a:t>
            </a:r>
            <a:endParaRPr lang="en-US" altLang="zh-CN" b="0" i="1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1933" name="Rectangle 1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2526" name="Rectangle 1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8312150" y="3971925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1939" name="Text Box 19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1940" name="Line 20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1530350" y="4876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253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 autoUpdateAnimBg="0"/>
      <p:bldP spid="721939" grpId="0" autoUpdateAnimBg="0"/>
      <p:bldP spid="72194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(4)</a:t>
            </a:r>
            <a:endParaRPr lang="en-US" altLang="zh-CN" b="0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(3)</a:t>
            </a:r>
            <a:endParaRPr lang="en-US" altLang="zh-CN" b="0" i="1" dirty="0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(2)</a:t>
            </a:r>
            <a:endParaRPr lang="en-US" altLang="zh-CN" b="0" i="1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3548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2960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2961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(2)</a:t>
            </a:r>
            <a:endParaRPr lang="en-US" altLang="zh-CN" b="0"/>
          </a:p>
        </p:txBody>
      </p:sp>
      <p:sp>
        <p:nvSpPr>
          <p:cNvPr id="19355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0" grpId="0" autoUpdateAnimBg="0"/>
      <p:bldP spid="72296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 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737100" cy="164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void  printmessage ( )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/>
          </a:p>
        </p:txBody>
      </p:sp>
      <p:sp>
        <p:nvSpPr>
          <p:cNvPr id="2253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autoUpdateAnimBg="0"/>
      <p:bldP spid="513031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(4)</a:t>
            </a:r>
            <a:endParaRPr lang="en-US" altLang="zh-CN" b="0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(2)</a:t>
            </a:r>
            <a:endParaRPr lang="en-US" altLang="zh-CN" b="0" i="1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70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4572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(2)</a:t>
            </a:r>
            <a:endParaRPr lang="en-US" altLang="zh-CN" b="0"/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4581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6" grpId="0" animBg="1" autoUpdateAnimBg="0"/>
      <p:bldP spid="723987" grpId="0" animBg="1"/>
      <p:bldP spid="723988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(4)</a:t>
            </a:r>
            <a:endParaRPr lang="en-US" altLang="zh-CN" b="0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5594" name="Rectangle 1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82296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2098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560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6" grpId="0" animBg="1" autoUpdateAnimBg="0"/>
      <p:bldP spid="725008" grpId="0" animBg="1"/>
      <p:bldP spid="725009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6616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196627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(1)</a:t>
              </a:r>
              <a:endParaRPr lang="en-US" altLang="zh-CN" b="0" i="1"/>
            </a:p>
          </p:txBody>
        </p:sp>
        <p:sp>
          <p:nvSpPr>
            <p:cNvPr id="196628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196625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6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6624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7" grpId="0" animBg="1" autoUpdateAnimBg="0"/>
      <p:bldP spid="726034" grpId="0" autoUpdateAnimBg="0"/>
      <p:bldP spid="72603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97640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grpSp>
        <p:nvGrpSpPr>
          <p:cNvPr id="197644" name="Group 12"/>
          <p:cNvGrpSpPr/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197654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Fibonacci (1)</a:t>
              </a:r>
              <a:endParaRPr lang="en-US" altLang="zh-CN" b="0" i="1"/>
            </a:p>
          </p:txBody>
        </p:sp>
        <p:sp>
          <p:nvSpPr>
            <p:cNvPr id="197655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</p:grpSp>
      <p:grpSp>
        <p:nvGrpSpPr>
          <p:cNvPr id="197645" name="Group 15"/>
          <p:cNvGrpSpPr/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197652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3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46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97647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 flipV="1">
            <a:off x="51816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765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0" grpId="0" animBg="1" autoUpdateAnimBg="0"/>
      <p:bldP spid="727061" grpId="0" animBg="1"/>
      <p:bldP spid="727062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8664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(1)</a:t>
            </a:r>
            <a:endParaRPr lang="en-US" altLang="zh-CN" b="0" i="1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28080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(1)</a:t>
            </a:r>
            <a:endParaRPr lang="en-US" altLang="zh-CN" b="0"/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867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0" grpId="0" animBg="1" autoUpdateAnimBg="0"/>
      <p:bldP spid="72808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9688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/>
              <a:t>Fibonacci (1)</a:t>
            </a:r>
            <a:endParaRPr lang="en-US" altLang="zh-CN" b="0" i="1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(1)</a:t>
            </a:r>
            <a:endParaRPr lang="en-US" altLang="zh-CN" b="0"/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9106" name="Text Box 18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29107" name="Line 19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99701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6" grpId="0" animBg="1" autoUpdateAnimBg="0"/>
      <p:bldP spid="729107" grpId="0" animBg="1"/>
      <p:bldP spid="729108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i="1" dirty="0"/>
              <a:t>Fibonacci (5)</a:t>
            </a:r>
            <a:endParaRPr lang="en-US" altLang="zh-CN" b="0" i="1" dirty="0"/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00712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 dirty="0"/>
              <a:t>Fibonacci (3)</a:t>
            </a:r>
            <a:endParaRPr lang="en-US" altLang="zh-CN" b="0" dirty="0"/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8312150" y="42878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5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3058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30128" name="Line 16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0129" name="Text Box 17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60960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0072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5" grpId="0" animBg="1" autoUpdateAnimBg="0"/>
      <p:bldP spid="730128" grpId="0" animBg="1"/>
      <p:bldP spid="730129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01734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2901950" y="2916238"/>
            <a:ext cx="300082" cy="29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8305800" y="45164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731148" name="Line 12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4105275" y="2971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0174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5" grpId="0" animBg="1" autoUpdateAnimBg="0"/>
      <p:bldP spid="731147" grpId="0" autoUpdateAnimBg="0"/>
      <p:bldP spid="73114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/>
              <a:t>Fibonacci (5)</a:t>
            </a:r>
            <a:endParaRPr lang="en-US" altLang="zh-CN" b="0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0275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  <a:endParaRPr lang="en-US" altLang="zh-CN" b="0" i="1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6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03781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(5)</a:t>
              </a:r>
              <a:endParaRPr lang="en-US" altLang="zh-CN" b="0"/>
            </a:p>
          </p:txBody>
        </p:sp>
        <p:sp>
          <p:nvSpPr>
            <p:cNvPr id="203782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203783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203784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dirty="0"/>
                <a:t>Fibonacci (3)</a:t>
              </a:r>
              <a:endParaRPr lang="en-US" altLang="zh-CN" b="0" dirty="0"/>
            </a:p>
          </p:txBody>
        </p:sp>
        <p:sp>
          <p:nvSpPr>
            <p:cNvPr id="203785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  <p:sp>
          <p:nvSpPr>
            <p:cNvPr id="203786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(1)</a:t>
              </a:r>
              <a:endParaRPr lang="en-US" altLang="zh-CN" b="0"/>
            </a:p>
          </p:txBody>
        </p:sp>
        <p:sp>
          <p:nvSpPr>
            <p:cNvPr id="203787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  <p:sp>
          <p:nvSpPr>
            <p:cNvPr id="203788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(2)</a:t>
              </a:r>
              <a:endParaRPr lang="en-US" altLang="zh-CN" b="0"/>
            </a:p>
          </p:txBody>
        </p:sp>
        <p:sp>
          <p:nvSpPr>
            <p:cNvPr id="203789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(1)</a:t>
              </a:r>
              <a:endParaRPr lang="en-US" altLang="zh-CN" b="0"/>
            </a:p>
          </p:txBody>
        </p:sp>
        <p:sp>
          <p:nvSpPr>
            <p:cNvPr id="203790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1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2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3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4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5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6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7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8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9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0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9" cy="1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203801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2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3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4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5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6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3807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203780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printmessage (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0"/>
          </a:p>
        </p:txBody>
      </p:sp>
      <p:sp>
        <p:nvSpPr>
          <p:cNvPr id="514056" name="AutoShape 8"/>
          <p:cNvSpPr/>
          <p:nvPr/>
        </p:nvSpPr>
        <p:spPr bwMode="auto">
          <a:xfrm>
            <a:off x="4648200" y="36258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245"/>
              <a:gd name="adj5" fmla="val -139759"/>
              <a:gd name="adj6" fmla="val -82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  <a:endParaRPr lang="zh-CN" altLang="en-US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无返回值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355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0"/>
              <a:t>int  Fibonacci ( int  n )</a:t>
            </a:r>
            <a:endParaRPr lang="en-US" altLang="zh-CN" b="0"/>
          </a:p>
          <a:p>
            <a:pPr algn="l"/>
            <a:r>
              <a:rPr lang="en-US" altLang="zh-CN" b="0"/>
              <a:t>  { if ( n &lt;= 2 )           return 1 ;</a:t>
            </a:r>
            <a:endParaRPr lang="en-US" altLang="zh-CN" b="0"/>
          </a:p>
          <a:p>
            <a:pPr algn="l"/>
            <a:r>
              <a:rPr lang="en-US" altLang="zh-CN" b="0"/>
              <a:t>     else          return Fibonacci ( n-1 ) + Fibonacci ( n-2 ) ;</a:t>
            </a:r>
            <a:endParaRPr lang="en-US" altLang="zh-CN" b="0"/>
          </a:p>
          <a:p>
            <a:pPr algn="l"/>
            <a:r>
              <a:rPr lang="en-US" altLang="zh-CN" b="0"/>
              <a:t>  }</a:t>
            </a:r>
            <a:endParaRPr lang="en-US" altLang="zh-CN" b="0"/>
          </a:p>
        </p:txBody>
      </p:sp>
      <p:grpSp>
        <p:nvGrpSpPr>
          <p:cNvPr id="204803" name="Group 3"/>
          <p:cNvGrpSpPr/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04806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(5)</a:t>
              </a:r>
              <a:endParaRPr lang="en-US" altLang="zh-CN" b="0"/>
            </a:p>
          </p:txBody>
        </p:sp>
        <p:sp>
          <p:nvSpPr>
            <p:cNvPr id="204807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/>
                <a:t>Fibonacci (4)</a:t>
              </a:r>
              <a:endParaRPr lang="en-US" altLang="zh-CN" b="0"/>
            </a:p>
          </p:txBody>
        </p:sp>
        <p:sp>
          <p:nvSpPr>
            <p:cNvPr id="204808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 dirty="0"/>
                <a:t>Fibonacci (3)</a:t>
              </a:r>
              <a:endParaRPr lang="en-US" altLang="zh-CN" i="1" dirty="0"/>
            </a:p>
          </p:txBody>
        </p:sp>
        <p:sp>
          <p:nvSpPr>
            <p:cNvPr id="204809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 dirty="0"/>
                <a:t>Fibonacci (3)</a:t>
              </a:r>
              <a:endParaRPr lang="en-US" altLang="zh-CN" i="1" dirty="0"/>
            </a:p>
          </p:txBody>
        </p:sp>
        <p:sp>
          <p:nvSpPr>
            <p:cNvPr id="204810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/>
                <a:t>Fibonacci (2)</a:t>
              </a:r>
              <a:endParaRPr lang="en-US" altLang="zh-CN" i="1"/>
            </a:p>
          </p:txBody>
        </p:sp>
        <p:sp>
          <p:nvSpPr>
            <p:cNvPr id="204811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/>
                <a:t>Fibonacci (1)</a:t>
              </a:r>
              <a:endParaRPr lang="en-US" altLang="zh-CN" i="1"/>
            </a:p>
          </p:txBody>
        </p:sp>
        <p:sp>
          <p:nvSpPr>
            <p:cNvPr id="204812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/>
                <a:t>Fibonacci (2)</a:t>
              </a:r>
              <a:endParaRPr lang="en-US" altLang="zh-CN" i="1"/>
            </a:p>
          </p:txBody>
        </p:sp>
        <p:sp>
          <p:nvSpPr>
            <p:cNvPr id="204813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/>
                <a:t>Fibonacci (2)</a:t>
              </a:r>
              <a:endParaRPr lang="en-US" altLang="zh-CN" i="1"/>
            </a:p>
          </p:txBody>
        </p:sp>
        <p:sp>
          <p:nvSpPr>
            <p:cNvPr id="204814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i="1"/>
                <a:t>Fibonacci (1)</a:t>
              </a:r>
              <a:endParaRPr lang="en-US" altLang="zh-CN" i="1"/>
            </a:p>
          </p:txBody>
        </p:sp>
        <p:sp>
          <p:nvSpPr>
            <p:cNvPr id="204815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6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7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8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9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0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1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2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3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4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25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9" cy="1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204826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27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28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29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30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31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04832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204804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930848" name="AutoShape 32"/>
          <p:cNvSpPr>
            <a:spLocks noChangeArrowheads="1"/>
          </p:cNvSpPr>
          <p:nvPr/>
        </p:nvSpPr>
        <p:spPr bwMode="auto">
          <a:xfrm>
            <a:off x="5651500" y="1052513"/>
            <a:ext cx="2952750" cy="1368425"/>
          </a:xfrm>
          <a:prstGeom prst="irregularSeal2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sz="5400"/>
              <a:t>?</a:t>
            </a:r>
            <a:endParaRPr lang="en-US" altLang="zh-CN" sz="5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5.6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指向函数的指针（自学）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1028700" y="2227318"/>
            <a:ext cx="6972300" cy="2463689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每一个函数模块都有一个首地址，称为函数的入口地址，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   （函数指针）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函数调用：找到函数入口地址；传递参数 </a:t>
            </a:r>
            <a:endParaRPr lang="zh-CN" altLang="en-US" sz="2000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不带括号的函数名就是函数入口地址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endParaRPr lang="zh-CN" altLang="en-US" sz="2000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7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utoUpdateAnimBg="0"/>
      <p:bldP spid="77414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5.6.1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函数的地址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902075" y="1035050"/>
            <a:ext cx="4251325" cy="4633913"/>
            <a:chOff x="2458" y="816"/>
            <a:chExt cx="2678" cy="2919"/>
          </a:xfrm>
        </p:grpSpPr>
        <p:grpSp>
          <p:nvGrpSpPr>
            <p:cNvPr id="262153" name="Group 4"/>
            <p:cNvGrpSpPr/>
            <p:nvPr/>
          </p:nvGrpSpPr>
          <p:grpSpPr bwMode="auto">
            <a:xfrm>
              <a:off x="3600" y="855"/>
              <a:ext cx="1536" cy="2880"/>
              <a:chOff x="3552" y="864"/>
              <a:chExt cx="1536" cy="2880"/>
            </a:xfrm>
          </p:grpSpPr>
          <p:sp>
            <p:nvSpPr>
              <p:cNvPr id="262160" name="AutoShape 5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1" name="Line 6"/>
              <p:cNvSpPr>
                <a:spLocks noChangeShapeType="1"/>
              </p:cNvSpPr>
              <p:nvPr/>
            </p:nvSpPr>
            <p:spPr bwMode="auto">
              <a:xfrm>
                <a:off x="3552" y="1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2" name="Line 7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3" name="Line 8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4" name="Line 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5" name="Line 10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6" name="Line 11"/>
              <p:cNvSpPr>
                <a:spLocks noChangeShapeType="1"/>
              </p:cNvSpPr>
              <p:nvPr/>
            </p:nvSpPr>
            <p:spPr bwMode="auto">
              <a:xfrm>
                <a:off x="4320" y="100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7" name="Line 1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8" name="Line 13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69" name="Line 14"/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0" name="Line 15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1" name="Line 1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2" name="Line 1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3" name="Line 1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4" name="Line 1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5" name="Line 2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6" name="Line 2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7" name="Line 2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8" name="Line 23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79" name="Line 24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80" name="Line 25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81" name="Line 26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82" name="Line 27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83" name="Line 28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2154" name="Text Box 29"/>
            <p:cNvSpPr txBox="1">
              <a:spLocks noChangeArrowheads="1"/>
            </p:cNvSpPr>
            <p:nvPr/>
          </p:nvSpPr>
          <p:spPr bwMode="auto">
            <a:xfrm>
              <a:off x="2458" y="2745"/>
              <a:ext cx="114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0"/>
                <a:t>int a</a:t>
              </a:r>
              <a:r>
                <a:rPr lang="en-US" altLang="zh-CN" sz="1600" b="0"/>
                <a:t>   0x0065FDF4</a:t>
              </a:r>
              <a:endParaRPr lang="en-US" altLang="zh-CN" sz="1600" b="0"/>
            </a:p>
          </p:txBody>
        </p:sp>
        <p:sp>
          <p:nvSpPr>
            <p:cNvPr id="262155" name="Text Box 30"/>
            <p:cNvSpPr txBox="1">
              <a:spLocks noChangeArrowheads="1"/>
            </p:cNvSpPr>
            <p:nvPr/>
          </p:nvSpPr>
          <p:spPr bwMode="auto">
            <a:xfrm>
              <a:off x="2844" y="1302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i="1">
                  <a:solidFill>
                    <a:schemeClr val="accent2"/>
                  </a:solidFill>
                </a:rPr>
                <a:t>0x00401014</a:t>
              </a:r>
              <a:endParaRPr lang="en-US" altLang="zh-CN" sz="1600" i="1">
                <a:solidFill>
                  <a:schemeClr val="accent2"/>
                </a:solidFill>
              </a:endParaRPr>
            </a:p>
          </p:txBody>
        </p:sp>
        <p:sp>
          <p:nvSpPr>
            <p:cNvPr id="262156" name="Rectangle 31"/>
            <p:cNvSpPr>
              <a:spLocks noChangeArrowheads="1"/>
            </p:cNvSpPr>
            <p:nvPr/>
          </p:nvSpPr>
          <p:spPr bwMode="auto">
            <a:xfrm>
              <a:off x="3600" y="2775"/>
              <a:ext cx="1536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7" name="Text Box 32"/>
            <p:cNvSpPr txBox="1">
              <a:spLocks noChangeArrowheads="1"/>
            </p:cNvSpPr>
            <p:nvPr/>
          </p:nvSpPr>
          <p:spPr bwMode="auto">
            <a:xfrm>
              <a:off x="2486" y="816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i="1">
                  <a:solidFill>
                    <a:srgbClr val="008000"/>
                  </a:solidFill>
                </a:rPr>
                <a:t>内存分配</a:t>
              </a:r>
              <a:endParaRPr lang="zh-CN" altLang="en-US" i="1">
                <a:solidFill>
                  <a:srgbClr val="008000"/>
                </a:solidFill>
              </a:endParaRPr>
            </a:p>
          </p:txBody>
        </p:sp>
        <p:sp>
          <p:nvSpPr>
            <p:cNvPr id="262158" name="Rectangle 33"/>
            <p:cNvSpPr>
              <a:spLocks noChangeArrowheads="1"/>
            </p:cNvSpPr>
            <p:nvPr/>
          </p:nvSpPr>
          <p:spPr bwMode="auto">
            <a:xfrm>
              <a:off x="3626" y="1959"/>
              <a:ext cx="1496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en-US" altLang="zh-CN" sz="2000" b="0">
                  <a:solidFill>
                    <a:schemeClr val="hlink"/>
                  </a:solidFill>
                </a:rPr>
                <a:t>……</a:t>
              </a:r>
              <a:endParaRPr lang="en-US" altLang="zh-CN" sz="2000" b="0">
                <a:solidFill>
                  <a:schemeClr val="hlink"/>
                </a:solidFill>
              </a:endParaRPr>
            </a:p>
          </p:txBody>
        </p:sp>
        <p:sp>
          <p:nvSpPr>
            <p:cNvPr id="262159" name="Rectangle 34"/>
            <p:cNvSpPr>
              <a:spLocks noChangeArrowheads="1"/>
            </p:cNvSpPr>
            <p:nvPr/>
          </p:nvSpPr>
          <p:spPr bwMode="auto">
            <a:xfrm>
              <a:off x="3600" y="1335"/>
              <a:ext cx="1536" cy="1152"/>
            </a:xfrm>
            <a:prstGeom prst="rect">
              <a:avLst/>
            </a:prstGeom>
            <a:solidFill>
              <a:srgbClr val="FF99FF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000" b="0">
                <a:solidFill>
                  <a:schemeClr val="hlink"/>
                </a:solidFill>
              </a:endParaRPr>
            </a:p>
          </p:txBody>
        </p:sp>
      </p:grpSp>
      <p:sp>
        <p:nvSpPr>
          <p:cNvPr id="775203" name="AutoShape 35"/>
          <p:cNvSpPr/>
          <p:nvPr/>
        </p:nvSpPr>
        <p:spPr bwMode="auto">
          <a:xfrm>
            <a:off x="1219200" y="34734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7537"/>
              <a:gd name="adj5" fmla="val 102866"/>
              <a:gd name="adj6" fmla="val 201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数据对象地址</a:t>
            </a:r>
            <a:endParaRPr lang="zh-CN" altLang="en-US"/>
          </a:p>
        </p:txBody>
      </p:sp>
      <p:sp>
        <p:nvSpPr>
          <p:cNvPr id="775204" name="Oval 36"/>
          <p:cNvSpPr>
            <a:spLocks noChangeArrowheads="1"/>
          </p:cNvSpPr>
          <p:nvPr/>
        </p:nvSpPr>
        <p:spPr bwMode="auto">
          <a:xfrm>
            <a:off x="4419600" y="4083050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5" name="Oval 37"/>
          <p:cNvSpPr>
            <a:spLocks noChangeArrowheads="1"/>
          </p:cNvSpPr>
          <p:nvPr/>
        </p:nvSpPr>
        <p:spPr bwMode="auto">
          <a:xfrm>
            <a:off x="4495800" y="1720850"/>
            <a:ext cx="1219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6" name="AutoShape 38"/>
          <p:cNvSpPr/>
          <p:nvPr/>
        </p:nvSpPr>
        <p:spPr bwMode="auto">
          <a:xfrm>
            <a:off x="1219200" y="24828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8079"/>
              <a:gd name="adj5" fmla="val -42968"/>
              <a:gd name="adj6" fmla="val 203986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代码对象地址</a:t>
            </a:r>
            <a:endParaRPr lang="zh-CN" altLang="en-US"/>
          </a:p>
        </p:txBody>
      </p:sp>
      <p:sp>
        <p:nvSpPr>
          <p:cNvPr id="262152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5.6.1 </a:t>
            </a:r>
            <a:r>
              <a:rPr lang="zh-CN" altLang="en-US" dirty="0">
                <a:latin typeface="楷体_GB2312" pitchFamily="49" charset="-122"/>
              </a:rPr>
              <a:t>函数的地址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7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03" grpId="0" animBg="1" autoUpdateAnimBg="0"/>
      <p:bldP spid="775204" grpId="0" animBg="1"/>
      <p:bldP spid="775205" grpId="0" animBg="1"/>
      <p:bldP spid="775206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7504" y="349250"/>
            <a:ext cx="5458546" cy="37197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5-20  </a:t>
            </a:r>
            <a:r>
              <a:rPr lang="zh-CN" altLang="en-US" i="1" dirty="0">
                <a:solidFill>
                  <a:srgbClr val="008000"/>
                </a:solidFill>
              </a:rPr>
              <a:t>函数和数据的测试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i="1" dirty="0"/>
              <a:t>void simple()</a:t>
            </a:r>
            <a:r>
              <a:rPr lang="en-US" altLang="zh-CN" b="0" dirty="0"/>
              <a:t>	</a:t>
            </a:r>
            <a:r>
              <a:rPr lang="en-US" altLang="zh-CN" b="0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定义一个简单函数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i="1" dirty="0"/>
              <a:t>{ </a:t>
            </a:r>
            <a:r>
              <a:rPr lang="en-US" altLang="zh-CN" i="1" dirty="0" err="1"/>
              <a:t>cout</a:t>
            </a:r>
            <a:r>
              <a:rPr lang="en-US" altLang="zh-CN" i="1" dirty="0"/>
              <a:t> &lt;&lt; "It is a simple program.\n" ; }</a:t>
            </a:r>
            <a:endParaRPr lang="en-US" altLang="zh-CN" i="1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"Call function ...\n"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simple()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函数调用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"Address of function :\n"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函数名是地址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777219" name="AutoShape 3"/>
          <p:cNvSpPr/>
          <p:nvPr/>
        </p:nvSpPr>
        <p:spPr bwMode="auto">
          <a:xfrm>
            <a:off x="3810000" y="731838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6069"/>
              <a:gd name="adj5" fmla="val 138282"/>
              <a:gd name="adj6" fmla="val -58333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一个无参数的简单函数</a:t>
            </a:r>
            <a:endParaRPr lang="zh-CN" alt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5.4.1 </a:t>
            </a:r>
            <a:r>
              <a:rPr lang="zh-CN" altLang="en-US" dirty="0">
                <a:latin typeface="楷体_GB2312" pitchFamily="49" charset="-122"/>
              </a:rPr>
              <a:t>函数的地址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1409700" y="1340768"/>
            <a:ext cx="6705600" cy="45511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指向函数的指针变量简称为函数指针</a:t>
            </a:r>
            <a:endParaRPr lang="en-US" altLang="zh-CN" sz="24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函数指针需说明指向的函数的类型</a:t>
            </a:r>
            <a:endParaRPr lang="zh-CN" altLang="en-US" sz="24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 函数的类型是函数的接口</a:t>
            </a:r>
            <a:endParaRPr lang="zh-CN" altLang="en-US" sz="24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 可以通过指针变量的间址方式调用函数</a:t>
            </a:r>
            <a:endParaRPr lang="en-US" altLang="zh-CN" sz="24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类似于</a:t>
            </a:r>
            <a:r>
              <a:rPr lang="en-US" altLang="zh-CN" sz="2400" dirty="0">
                <a:ea typeface="Arial Unicode MS" pitchFamily="34" charset="-122"/>
                <a:cs typeface="Arial Unicode MS" pitchFamily="34" charset="-122"/>
              </a:rPr>
              <a:t>C#</a:t>
            </a:r>
            <a:r>
              <a:rPr lang="zh-CN" altLang="en-US" sz="2400" dirty="0">
                <a:ea typeface="Arial Unicode MS" pitchFamily="34" charset="-122"/>
                <a:cs typeface="Arial Unicode MS" pitchFamily="34" charset="-122"/>
              </a:rPr>
              <a:t>的委托</a:t>
            </a:r>
            <a:endParaRPr lang="zh-CN" altLang="en-US" sz="24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 autoUpdateAnimBg="0"/>
      <p:bldP spid="784387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914400" y="3625850"/>
            <a:ext cx="762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定义函数类型：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typedef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函数类型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 ；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23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autoUpdateAnimBg="0"/>
      <p:bldP spid="785412" grpId="0" autoUpdateAnimBg="0"/>
      <p:bldP spid="785413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定义函数类型：</a:t>
            </a:r>
            <a:r>
              <a:rPr lang="zh-CN" altLang="en-US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typedef </a:t>
            </a:r>
            <a:r>
              <a:rPr lang="en-US" altLang="zh-CN" sz="2000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i="1" dirty="0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 dirty="0">
                <a:ea typeface="Arial Unicode MS" pitchFamily="34" charset="-122"/>
                <a:cs typeface="Arial Unicode MS" pitchFamily="34" charset="-122"/>
              </a:rPr>
              <a:t>函数类型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 dirty="0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） ；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6438" name="AutoShape 6"/>
          <p:cNvSpPr/>
          <p:nvPr/>
        </p:nvSpPr>
        <p:spPr bwMode="auto">
          <a:xfrm>
            <a:off x="4876800" y="4845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315"/>
              <a:gd name="adj5" fmla="val -126301"/>
              <a:gd name="adj6" fmla="val -94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8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914400" y="3625850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函数类型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；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62" name="AutoShape 6"/>
          <p:cNvSpPr/>
          <p:nvPr/>
        </p:nvSpPr>
        <p:spPr bwMode="auto">
          <a:xfrm>
            <a:off x="5562600" y="48450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000"/>
              <a:gd name="adj5" fmla="val -126301"/>
              <a:gd name="adj6" fmla="val -7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  <a:endParaRPr lang="zh-CN" alt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typedef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 ；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86" name="AutoShape 6"/>
          <p:cNvSpPr/>
          <p:nvPr/>
        </p:nvSpPr>
        <p:spPr bwMode="auto">
          <a:xfrm>
            <a:off x="1524000" y="4692650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5444"/>
              <a:gd name="adj5" fmla="val -111718"/>
              <a:gd name="adj6" fmla="val 1543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用户定义标识符</a:t>
            </a:r>
            <a:endParaRPr lang="zh-CN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void 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printmessage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(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0"/>
          </a:p>
        </p:txBody>
      </p:sp>
      <p:sp>
        <p:nvSpPr>
          <p:cNvPr id="515080" name="AutoShape 8"/>
          <p:cNvSpPr/>
          <p:nvPr/>
        </p:nvSpPr>
        <p:spPr bwMode="auto">
          <a:xfrm>
            <a:off x="5638800" y="3702050"/>
            <a:ext cx="1371600" cy="533400"/>
          </a:xfrm>
          <a:prstGeom prst="borderCallout2">
            <a:avLst>
              <a:gd name="adj1" fmla="val 21431"/>
              <a:gd name="adj2" fmla="val -5556"/>
              <a:gd name="adj3" fmla="val 21431"/>
              <a:gd name="adj4" fmla="val -34606"/>
              <a:gd name="adj5" fmla="val -239583"/>
              <a:gd name="adj6" fmla="val -128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/>
          </a:p>
        </p:txBody>
      </p:sp>
      <p:sp>
        <p:nvSpPr>
          <p:cNvPr id="2458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0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914400" y="3625850"/>
            <a:ext cx="7391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（ 形式参数表 ）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；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9510" name="AutoShape 6"/>
          <p:cNvSpPr/>
          <p:nvPr/>
        </p:nvSpPr>
        <p:spPr bwMode="auto">
          <a:xfrm>
            <a:off x="3924300" y="4781550"/>
            <a:ext cx="1295400" cy="6096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42032"/>
              <a:gd name="adj5" fmla="val -113801"/>
              <a:gd name="adj6" fmla="val 197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参数表</a:t>
            </a:r>
            <a:endParaRPr lang="zh-CN" alt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0" grpId="0" animBg="1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以下是类型相同的函数：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914400" y="3436938"/>
            <a:ext cx="6096000" cy="1712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它们的类型为：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或定义为：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0534" name="AutoShape 6"/>
          <p:cNvSpPr/>
          <p:nvPr/>
        </p:nvSpPr>
        <p:spPr bwMode="auto">
          <a:xfrm>
            <a:off x="6045200" y="3498850"/>
            <a:ext cx="1574800" cy="609600"/>
          </a:xfrm>
          <a:prstGeom prst="borderCallout2">
            <a:avLst>
              <a:gd name="adj1" fmla="val 18750"/>
              <a:gd name="adj2" fmla="val -4838"/>
              <a:gd name="adj3" fmla="val 18750"/>
              <a:gd name="adj4" fmla="val -47380"/>
              <a:gd name="adj5" fmla="val 209116"/>
              <a:gd name="adj6" fmla="val -113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函数类型名</a:t>
            </a:r>
            <a:endParaRPr lang="zh-CN" altLang="en-US"/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825" y="1412875"/>
            <a:ext cx="3311525" cy="332422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//integer </a:t>
            </a:r>
            <a:r>
              <a:rPr lang="zh-CN" altLang="en-US" sz="2000" i="1" dirty="0">
                <a:solidFill>
                  <a:srgbClr val="008000"/>
                </a:solidFill>
              </a:rPr>
              <a:t>是 </a:t>
            </a:r>
            <a:r>
              <a:rPr lang="en-US" altLang="zh-CN" sz="2000" i="1" dirty="0" err="1">
                <a:solidFill>
                  <a:srgbClr val="008000"/>
                </a:solidFill>
              </a:rPr>
              <a:t>int</a:t>
            </a:r>
            <a:r>
              <a:rPr lang="en-US" altLang="zh-CN" sz="2000" i="1" dirty="0">
                <a:solidFill>
                  <a:srgbClr val="008000"/>
                </a:solidFill>
              </a:rPr>
              <a:t> </a:t>
            </a:r>
            <a:r>
              <a:rPr lang="zh-CN" altLang="en-US" sz="2000" i="1" dirty="0">
                <a:solidFill>
                  <a:srgbClr val="008000"/>
                </a:solidFill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</a:rPr>
              <a:t>:</a:t>
            </a:r>
            <a:endParaRPr lang="en-US" altLang="zh-CN" sz="2000" i="1" dirty="0">
              <a:solidFill>
                <a:srgbClr val="0080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integer;</a:t>
            </a:r>
            <a:endParaRPr lang="en-US" altLang="zh-CN" sz="2000" dirty="0"/>
          </a:p>
          <a:p>
            <a:pPr algn="l">
              <a:lnSpc>
                <a:spcPct val="30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//real </a:t>
            </a:r>
            <a:r>
              <a:rPr lang="zh-CN" altLang="en-US" sz="2000" i="1" dirty="0">
                <a:solidFill>
                  <a:srgbClr val="008000"/>
                </a:solidFill>
              </a:rPr>
              <a:t>是 </a:t>
            </a:r>
            <a:r>
              <a:rPr lang="en-US" altLang="zh-CN" sz="2000" i="1" dirty="0">
                <a:solidFill>
                  <a:srgbClr val="008000"/>
                </a:solidFill>
              </a:rPr>
              <a:t>double </a:t>
            </a:r>
            <a:r>
              <a:rPr lang="zh-CN" altLang="en-US" sz="2000" i="1" dirty="0">
                <a:solidFill>
                  <a:srgbClr val="008000"/>
                </a:solidFill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</a:rPr>
              <a:t>:</a:t>
            </a:r>
            <a:endParaRPr lang="en-US" altLang="zh-CN" sz="2000" i="1" dirty="0">
              <a:solidFill>
                <a:srgbClr val="0080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</a:rPr>
              <a:t>  double </a:t>
            </a:r>
            <a:r>
              <a:rPr lang="en-US" altLang="zh-CN" sz="2000" dirty="0"/>
              <a:t>real;</a:t>
            </a:r>
            <a:endParaRPr lang="en-US" altLang="zh-CN" sz="2000" dirty="0"/>
          </a:p>
          <a:p>
            <a:pPr algn="l">
              <a:lnSpc>
                <a:spcPct val="200000"/>
              </a:lnSpc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utoUpdateAnimBg="0"/>
      <p:bldP spid="790534" grpId="0" animBg="1" autoUpdateAnimBg="0"/>
      <p:bldP spid="8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1447800" y="1568450"/>
            <a:ext cx="6096000" cy="1439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若有函数类型为：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typedef double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1557" name="Oval 5"/>
          <p:cNvSpPr>
            <a:spLocks noChangeArrowheads="1"/>
          </p:cNvSpPr>
          <p:nvPr/>
        </p:nvSpPr>
        <p:spPr bwMode="auto">
          <a:xfrm>
            <a:off x="3429000" y="36258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58" name="Oval 6"/>
          <p:cNvSpPr>
            <a:spLocks noChangeArrowheads="1"/>
          </p:cNvSpPr>
          <p:nvPr/>
        </p:nvSpPr>
        <p:spPr bwMode="auto">
          <a:xfrm>
            <a:off x="40386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59" name="Oval 7"/>
          <p:cNvSpPr>
            <a:spLocks noChangeArrowheads="1"/>
          </p:cNvSpPr>
          <p:nvPr/>
        </p:nvSpPr>
        <p:spPr bwMode="auto">
          <a:xfrm>
            <a:off x="47244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60" name="AutoShape 8"/>
          <p:cNvSpPr/>
          <p:nvPr/>
        </p:nvSpPr>
        <p:spPr bwMode="auto">
          <a:xfrm>
            <a:off x="6400800" y="1797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9935"/>
              <a:gd name="adj5" fmla="val 290366"/>
              <a:gd name="adj6" fmla="val -109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  <a:endParaRPr lang="zh-CN" altLang="en-US"/>
          </a:p>
        </p:txBody>
      </p:sp>
      <p:sp>
        <p:nvSpPr>
          <p:cNvPr id="791561" name="Rectangle 9"/>
          <p:cNvSpPr>
            <a:spLocks noChangeArrowheads="1"/>
          </p:cNvSpPr>
          <p:nvPr/>
        </p:nvSpPr>
        <p:spPr bwMode="auto">
          <a:xfrm>
            <a:off x="1447800" y="3100388"/>
            <a:ext cx="5356225" cy="1358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定义指向这类函数的指针变量：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) ( double, double ) ;</a:t>
            </a:r>
            <a:endParaRPr lang="en-US" altLang="zh-CN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fp1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,  *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 fp2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;</a:t>
            </a:r>
            <a:endParaRPr lang="en-US" altLang="zh-CN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853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autoUpdateAnimBg="0"/>
      <p:bldP spid="791557" grpId="0" animBg="1"/>
      <p:bldP spid="791558" grpId="0" animBg="1"/>
      <p:bldP spid="791559" grpId="0" animBg="1"/>
      <p:bldP spid="791560" grpId="0" animBg="1" autoUpdateAnimBg="0"/>
      <p:bldP spid="791561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	</a:t>
            </a:r>
            <a:r>
              <a:rPr lang="en-US" altLang="zh-CN"/>
              <a:t>double max ( double, double )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min ( double, double )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average ( double, double )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typedef double  functionType  ( double, double )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functionType  * fp1 ,  * fp2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max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fp2 = min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average ;</a:t>
            </a:r>
            <a:endParaRPr lang="en-US" altLang="zh-CN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fp2 ;</a:t>
            </a:r>
            <a:endParaRPr lang="en-US" altLang="zh-CN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 i="1"/>
              <a:t> </a:t>
            </a:r>
            <a:r>
              <a:rPr lang="en-US" altLang="zh-CN"/>
              <a:t>max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min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average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  <a:endParaRPr lang="en-US" altLang="zh-CN" b="0"/>
          </a:p>
        </p:txBody>
      </p:sp>
      <p:sp>
        <p:nvSpPr>
          <p:cNvPr id="793605" name="AutoShape 5"/>
          <p:cNvSpPr/>
          <p:nvPr/>
        </p:nvSpPr>
        <p:spPr bwMode="auto">
          <a:xfrm>
            <a:off x="6781800" y="11874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208"/>
              <a:gd name="adj5" fmla="val 192449"/>
              <a:gd name="adj6" fmla="val -9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  <a:endParaRPr lang="zh-CN" alt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 animBg="1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double min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double average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typedef double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functionType  * fp1 ,  * fp2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fp1 = max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fp2 = min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fp1 = average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/>
              <a:t>	fp1 = fp2 ;</a:t>
            </a:r>
            <a:endParaRPr lang="en-US" altLang="zh-CN" b="0"/>
          </a:p>
        </p:txBody>
      </p:sp>
      <p:sp>
        <p:nvSpPr>
          <p:cNvPr id="794629" name="AutoShape 5"/>
          <p:cNvSpPr/>
          <p:nvPr/>
        </p:nvSpPr>
        <p:spPr bwMode="auto">
          <a:xfrm>
            <a:off x="6781800" y="187325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246616"/>
              <a:gd name="adj6" fmla="val -10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定义函数类型</a:t>
            </a:r>
            <a:endParaRPr lang="zh-CN" altLang="en-US"/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9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functionType  * </a:t>
            </a:r>
            <a:r>
              <a:rPr lang="en-US" altLang="zh-CN" i="1">
                <a:solidFill>
                  <a:schemeClr val="accent2"/>
                </a:solidFill>
              </a:rPr>
              <a:t>fp1</a:t>
            </a:r>
            <a:r>
              <a:rPr lang="en-US" altLang="zh-CN" i="1">
                <a:solidFill>
                  <a:srgbClr val="0000FF"/>
                </a:solidFill>
              </a:rPr>
              <a:t> ,  *</a:t>
            </a:r>
            <a:r>
              <a:rPr lang="en-US" altLang="zh-CN" i="1">
                <a:solidFill>
                  <a:schemeClr val="accent2"/>
                </a:solidFill>
              </a:rPr>
              <a:t> fp2</a:t>
            </a:r>
            <a:r>
              <a:rPr lang="en-US" altLang="zh-CN" i="1">
                <a:solidFill>
                  <a:srgbClr val="0000FF"/>
                </a:solidFill>
              </a:rPr>
              <a:t>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  <a:endParaRPr lang="en-US" altLang="zh-CN" b="0"/>
          </a:p>
        </p:txBody>
      </p:sp>
      <p:sp>
        <p:nvSpPr>
          <p:cNvPr id="795653" name="AutoShape 5"/>
          <p:cNvSpPr/>
          <p:nvPr/>
        </p:nvSpPr>
        <p:spPr bwMode="auto">
          <a:xfrm>
            <a:off x="6705600" y="23304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6500"/>
              <a:gd name="adj5" fmla="val 240366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声明函数指针</a:t>
            </a:r>
            <a:endParaRPr lang="zh-CN" altLang="en-US"/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3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max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fp2 = min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fp1 = average ;</a:t>
            </a:r>
            <a:endParaRPr lang="en-US" altLang="zh-CN" i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  <a:endParaRPr lang="en-US" altLang="zh-CN" b="0"/>
          </a:p>
        </p:txBody>
      </p:sp>
      <p:sp>
        <p:nvSpPr>
          <p:cNvPr id="796677" name="AutoShape 5"/>
          <p:cNvSpPr/>
          <p:nvPr/>
        </p:nvSpPr>
        <p:spPr bwMode="auto">
          <a:xfrm>
            <a:off x="5943600" y="3473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894"/>
              <a:gd name="adj5" fmla="val 204949"/>
              <a:gd name="adj6" fmla="val -111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获取函数地址</a:t>
            </a:r>
            <a:endParaRPr lang="zh-CN" altLang="en-US"/>
          </a:p>
        </p:txBody>
      </p:sp>
      <p:sp>
        <p:nvSpPr>
          <p:cNvPr id="2836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fp2 ;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797701" name="AutoShape 5"/>
          <p:cNvSpPr/>
          <p:nvPr/>
        </p:nvSpPr>
        <p:spPr bwMode="auto">
          <a:xfrm>
            <a:off x="5562600" y="4235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259"/>
              <a:gd name="adj5" fmla="val 242449"/>
              <a:gd name="adj6" fmla="val -109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改变指针指向</a:t>
            </a:r>
            <a:endParaRPr lang="zh-CN" altLang="en-US"/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  <a:endParaRPr lang="zh-CN" altLang="en-US" i="1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  <a:endParaRPr lang="en-US" altLang="zh-CN" b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  <a:endParaRPr lang="en-US" altLang="zh-CN" b="0"/>
          </a:p>
        </p:txBody>
      </p:sp>
      <p:sp>
        <p:nvSpPr>
          <p:cNvPr id="28570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1258888" y="2089150"/>
            <a:ext cx="6913562" cy="1616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typedef double  functionType  ( double, double ) ; </a:t>
            </a:r>
            <a:endParaRPr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functionType  max, min, average ;</a:t>
            </a:r>
            <a:endParaRPr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endParaRPr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632" name="AutoShape 8"/>
          <p:cNvSpPr/>
          <p:nvPr/>
        </p:nvSpPr>
        <p:spPr bwMode="auto">
          <a:xfrm>
            <a:off x="6011863" y="720725"/>
            <a:ext cx="2160587" cy="609600"/>
          </a:xfrm>
          <a:prstGeom prst="borderCallout2">
            <a:avLst>
              <a:gd name="adj1" fmla="val 18750"/>
              <a:gd name="adj2" fmla="val -3528"/>
              <a:gd name="adj3" fmla="val 18750"/>
              <a:gd name="adj4" fmla="val -17634"/>
              <a:gd name="adj5" fmla="val 360417"/>
              <a:gd name="adj6" fmla="val -628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说明了</a:t>
            </a:r>
            <a:r>
              <a:rPr lang="en-US" altLang="zh-CN" dirty="0"/>
              <a:t>5</a:t>
            </a:r>
            <a:r>
              <a:rPr lang="zh-CN" altLang="en-US" dirty="0"/>
              <a:t>个函数原型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void  printmessage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)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0"/>
          </a:p>
        </p:txBody>
      </p:sp>
      <p:sp>
        <p:nvSpPr>
          <p:cNvPr id="516104" name="AutoShape 8"/>
          <p:cNvSpPr/>
          <p:nvPr/>
        </p:nvSpPr>
        <p:spPr bwMode="auto">
          <a:xfrm>
            <a:off x="5867400" y="377825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20051"/>
              <a:gd name="adj5" fmla="val -146704"/>
              <a:gd name="adj6" fmla="val -67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  <a:endParaRPr lang="zh-CN" altLang="en-US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无参数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560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4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．用函数指针调用函数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 dirty="0"/>
              <a:t>例如：</a:t>
            </a:r>
            <a:endParaRPr lang="zh-CN" altLang="en-US" i="1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hlink"/>
                </a:solidFill>
              </a:rPr>
              <a:t>	</a:t>
            </a:r>
            <a:r>
              <a:rPr lang="en-US" altLang="zh-CN" b="0" dirty="0"/>
              <a:t>double max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double min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typedef double  </a:t>
            </a:r>
            <a:r>
              <a:rPr lang="en-US" altLang="zh-CN" b="0" dirty="0" err="1"/>
              <a:t>functionType</a:t>
            </a:r>
            <a:r>
              <a:rPr lang="en-US" altLang="zh-CN" b="0" dirty="0"/>
              <a:t> 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functionType</a:t>
            </a:r>
            <a:r>
              <a:rPr lang="en-US" altLang="zh-CN" b="0" dirty="0"/>
              <a:t>  * </a:t>
            </a:r>
            <a:r>
              <a:rPr lang="en-US" altLang="zh-CN" b="0" dirty="0" err="1"/>
              <a:t>fp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fp</a:t>
            </a:r>
            <a:r>
              <a:rPr lang="en-US" altLang="zh-CN" b="0" dirty="0"/>
              <a:t> = max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double x = </a:t>
            </a:r>
            <a:r>
              <a:rPr lang="en-US" altLang="zh-CN" b="0" dirty="0" err="1"/>
              <a:t>fp</a:t>
            </a:r>
            <a:r>
              <a:rPr lang="en-US" altLang="zh-CN" b="0" dirty="0"/>
              <a:t> ( 5.14, 0.516 )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fp</a:t>
            </a:r>
            <a:r>
              <a:rPr lang="en-US" altLang="zh-CN" b="0" dirty="0"/>
              <a:t> = min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fp</a:t>
            </a:r>
            <a:r>
              <a:rPr lang="en-US" altLang="zh-CN" b="0" dirty="0"/>
              <a:t> ( 0.75, x 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</a:t>
            </a:r>
            <a:endParaRPr lang="en-US" altLang="zh-CN" i="1" dirty="0">
              <a:solidFill>
                <a:srgbClr val="0000FF"/>
              </a:solidFill>
            </a:endParaRPr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utoUpdateAnimBg="0"/>
      <p:bldP spid="798724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．用函数指针调用函数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i="1" dirty="0"/>
              <a:t>例如：</a:t>
            </a:r>
            <a:endParaRPr lang="zh-CN" altLang="en-US" i="1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hlink"/>
                </a:solidFill>
              </a:rPr>
              <a:t>	</a:t>
            </a:r>
            <a:r>
              <a:rPr lang="en-US" altLang="zh-CN" b="0" dirty="0"/>
              <a:t>double max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double min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typedef double  </a:t>
            </a:r>
            <a:r>
              <a:rPr lang="en-US" altLang="zh-CN" b="0" dirty="0" err="1"/>
              <a:t>functionType</a:t>
            </a:r>
            <a:r>
              <a:rPr lang="en-US" altLang="zh-CN" b="0" dirty="0"/>
              <a:t>  ( double, double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functionType</a:t>
            </a:r>
            <a:r>
              <a:rPr lang="en-US" altLang="zh-CN" b="0" dirty="0"/>
              <a:t>  * </a:t>
            </a:r>
            <a:r>
              <a:rPr lang="en-US" altLang="zh-CN" b="0" dirty="0" err="1"/>
              <a:t>fp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i="1" dirty="0" err="1">
                <a:solidFill>
                  <a:srgbClr val="0000FF"/>
                </a:solidFill>
              </a:rPr>
              <a:t>fp</a:t>
            </a:r>
            <a:r>
              <a:rPr lang="en-US" altLang="zh-CN" i="1" dirty="0">
                <a:solidFill>
                  <a:srgbClr val="0000FF"/>
                </a:solidFill>
              </a:rPr>
              <a:t> = max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double x = </a:t>
            </a:r>
            <a:r>
              <a:rPr lang="en-US" altLang="zh-CN" b="0" dirty="0" err="1"/>
              <a:t>fp</a:t>
            </a:r>
            <a:r>
              <a:rPr lang="en-US" altLang="zh-CN" b="0" dirty="0"/>
              <a:t> ( 5.14, 0.516 )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fp</a:t>
            </a:r>
            <a:r>
              <a:rPr lang="en-US" altLang="zh-CN" b="0" dirty="0"/>
              <a:t> = min ;</a:t>
            </a:r>
            <a:endParaRPr lang="en-US" altLang="zh-CN" b="0" dirty="0"/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fp</a:t>
            </a:r>
            <a:r>
              <a:rPr lang="en-US" altLang="zh-CN" b="0" dirty="0"/>
              <a:t> ( 0.75, x 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</a:t>
            </a:r>
            <a:endParaRPr lang="en-US" altLang="zh-CN" i="1" dirty="0">
              <a:solidFill>
                <a:srgbClr val="0000FF"/>
              </a:solidFill>
            </a:endParaRPr>
          </a:p>
        </p:txBody>
      </p:sp>
      <p:sp>
        <p:nvSpPr>
          <p:cNvPr id="799749" name="AutoShape 5"/>
          <p:cNvSpPr/>
          <p:nvPr/>
        </p:nvSpPr>
        <p:spPr bwMode="auto">
          <a:xfrm>
            <a:off x="5791200" y="2254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9042"/>
              <a:gd name="adj5" fmla="val 275782"/>
              <a:gd name="adj6" fmla="val -1503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指向函数</a:t>
            </a:r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int  sum ( int  x ,  int  y )  {  return  x + y ;  }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int  product ( int  x ,  int  y )  {  return  x * y ;  }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{  int  ( * pf )  ( int ,   int )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int  a ,  b ,  result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; 	</a:t>
            </a:r>
            <a:r>
              <a:rPr lang="en-US" altLang="zh-CN" dirty="0" err="1"/>
              <a:t>cin</a:t>
            </a:r>
            <a:r>
              <a:rPr lang="en-US" altLang="zh-CN" dirty="0"/>
              <a:t> &gt;&gt; a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"b = " ;	</a:t>
            </a:r>
            <a:r>
              <a:rPr lang="en-US" altLang="zh-CN" dirty="0" err="1"/>
              <a:t>cin</a:t>
            </a:r>
            <a:r>
              <a:rPr lang="en-US" altLang="zh-CN" dirty="0"/>
              <a:t> &gt;&gt; b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pf = sum ;      result = pf ( a ,  b ) 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" + " &lt;&lt; b &lt;&lt; " =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pf = product ;     result = pf ( a ,  b )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" * " &lt;&lt; b &lt;&lt; " =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i="1" dirty="0">
                <a:solidFill>
                  <a:srgbClr val="0000FF"/>
                </a:solidFill>
              </a:rPr>
              <a:t>int  ( * </a:t>
            </a:r>
            <a:r>
              <a:rPr lang="en-US" altLang="zh-CN" i="1" dirty="0">
                <a:solidFill>
                  <a:schemeClr val="accent2"/>
                </a:solidFill>
              </a:rPr>
              <a:t>pf</a:t>
            </a:r>
            <a:r>
              <a:rPr lang="en-US" altLang="zh-CN" i="1" dirty="0">
                <a:solidFill>
                  <a:srgbClr val="0000FF"/>
                </a:solidFill>
              </a:rPr>
              <a:t> )  ( int ,   int )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b="0" dirty="0"/>
              <a:t>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pf = sum ;      result = pf ( a ,  b ) 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pf = product ;     result = pf ( a ,  b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01796" name="AutoShape 4"/>
          <p:cNvSpPr/>
          <p:nvPr/>
        </p:nvSpPr>
        <p:spPr bwMode="auto">
          <a:xfrm>
            <a:off x="5486400" y="1666875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6296"/>
              <a:gd name="adj5" fmla="val 254949"/>
              <a:gd name="adj6" fmla="val -1773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  <a:endParaRPr lang="zh-CN" altLang="en-US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animBg="1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( * pf )  ( int ,   int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sum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product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29200" y="3357563"/>
            <a:ext cx="3581400" cy="1981200"/>
            <a:chOff x="3168" y="2208"/>
            <a:chExt cx="2256" cy="1248"/>
          </a:xfrm>
        </p:grpSpPr>
        <p:sp>
          <p:nvSpPr>
            <p:cNvPr id="290822" name="AutoShape 5"/>
            <p:cNvSpPr/>
            <p:nvPr/>
          </p:nvSpPr>
          <p:spPr bwMode="auto">
            <a:xfrm>
              <a:off x="4416" y="2208"/>
              <a:ext cx="1008" cy="384"/>
            </a:xfrm>
            <a:prstGeom prst="borderCallout2">
              <a:avLst>
                <a:gd name="adj1" fmla="val 18750"/>
                <a:gd name="adj2" fmla="val -4764"/>
                <a:gd name="adj3" fmla="val 18750"/>
                <a:gd name="adj4" fmla="val -37102"/>
                <a:gd name="adj5" fmla="val 211199"/>
                <a:gd name="adj6" fmla="val -14087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调用不同函数</a:t>
              </a:r>
              <a:endParaRPr lang="zh-CN" altLang="en-US"/>
            </a:p>
          </p:txBody>
        </p:sp>
        <p:sp>
          <p:nvSpPr>
            <p:cNvPr id="290823" name="Line 6"/>
            <p:cNvSpPr>
              <a:spLocks noChangeShapeType="1"/>
            </p:cNvSpPr>
            <p:nvPr/>
          </p:nvSpPr>
          <p:spPr bwMode="auto">
            <a:xfrm flipH="1">
              <a:off x="3168" y="2304"/>
              <a:ext cx="864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082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( * pf )  ( int ,   int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sum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product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03844" name="AutoShape 4"/>
          <p:cNvSpPr>
            <a:spLocks noChangeArrowheads="1"/>
          </p:cNvSpPr>
          <p:nvPr/>
        </p:nvSpPr>
        <p:spPr bwMode="auto">
          <a:xfrm>
            <a:off x="5410200" y="2717800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*pf ) ( a, b )</a:t>
            </a:r>
            <a:endParaRPr lang="en-US" altLang="zh-CN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等价吗？</a:t>
            </a:r>
            <a:endParaRPr lang="zh-CN" altLang="en-US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( * pf )  ( int ,   int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sum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product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04868" name="AutoShape 4"/>
          <p:cNvSpPr>
            <a:spLocks noChangeArrowheads="1"/>
          </p:cNvSpPr>
          <p:nvPr/>
        </p:nvSpPr>
        <p:spPr bwMode="auto">
          <a:xfrm>
            <a:off x="5410200" y="2790825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&amp;pf ) ( a, b )</a:t>
            </a:r>
            <a:endParaRPr lang="en-US" altLang="zh-CN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i="1"/>
              <a:t>等价吗？</a:t>
            </a:r>
            <a:endParaRPr lang="zh-CN" altLang="en-US" i="1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( * pf )  ( int ,   int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sum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product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05892" name="AutoShape 4"/>
          <p:cNvSpPr>
            <a:spLocks noChangeArrowheads="1"/>
          </p:cNvSpPr>
          <p:nvPr/>
        </p:nvSpPr>
        <p:spPr bwMode="auto">
          <a:xfrm>
            <a:off x="4572000" y="2330450"/>
            <a:ext cx="4343400" cy="1409700"/>
          </a:xfrm>
          <a:prstGeom prst="cloudCallout">
            <a:avLst>
              <a:gd name="adj1" fmla="val -41153"/>
              <a:gd name="adj2" fmla="val 102250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</a:ln>
          <a:effectLst/>
        </p:spPr>
        <p:txBody>
          <a:bodyPr/>
          <a:lstStyle/>
          <a:p>
            <a:pPr>
              <a:lnSpc>
                <a:spcPct val="18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&amp;pf ) ( a, b )  </a:t>
            </a:r>
            <a:r>
              <a:rPr lang="zh-CN" altLang="en-US" i="1"/>
              <a:t>与</a:t>
            </a:r>
            <a:endParaRPr lang="zh-CN" altLang="en-US" i="1"/>
          </a:p>
          <a:p>
            <a:pPr>
              <a:lnSpc>
                <a:spcPct val="180000"/>
              </a:lnSpc>
              <a:defRPr/>
            </a:pP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(&amp;sum) (a, b)</a:t>
            </a:r>
            <a:r>
              <a:rPr lang="en-US" altLang="zh-CN" b="0" i="1">
                <a:solidFill>
                  <a:schemeClr val="hlink"/>
                </a:solidFill>
              </a:rPr>
              <a:t>   </a:t>
            </a:r>
            <a:r>
              <a:rPr lang="zh-CN" altLang="en-US" i="1"/>
              <a:t>有何区别 </a:t>
            </a:r>
            <a:r>
              <a:rPr lang="en-US" altLang="zh-CN" i="1"/>
              <a:t>?</a:t>
            </a:r>
            <a:endParaRPr lang="en-US" altLang="zh-CN" i="1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5-21  </a:t>
            </a:r>
            <a:r>
              <a:rPr lang="zh-CN" altLang="en-US" sz="2000" i="1" dirty="0">
                <a:solidFill>
                  <a:srgbClr val="008000"/>
                </a:solidFill>
              </a:rPr>
              <a:t>用函数指针调用函数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sum ( int  x ,  int  y )  {  return  x +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 product ( int  x ,  int  y )  {  return  x * y ;  }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( * pf )  ( int ,   int )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int  a ,  b ,  result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; 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"b = " ;	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b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sum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+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= product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     result =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 ( a ,  b )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" * " &lt;&lt; b &lt;&lt; " = " &lt;&lt; result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5.6.2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257800" y="2389188"/>
            <a:ext cx="3403600" cy="1851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defRPr/>
            </a:pP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pf</a:t>
            </a:r>
            <a:r>
              <a:rPr lang="en-US" altLang="zh-CN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是指针变量，存放函数的地址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是函数的直接地址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*pf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的值等于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&amp;pf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不等于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762000" y="289709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 dirty="0"/>
              <a:t> 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typedef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 ;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 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, double 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8" grpId="0" advAuto="100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664075" cy="164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void  printmessage (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{  cout &lt;&lt; "How do you do!" &lt;&lt; endl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i="1">
              <a:solidFill>
                <a:srgbClr val="0000FF"/>
              </a:solidFill>
            </a:endParaRPr>
          </a:p>
        </p:txBody>
      </p:sp>
      <p:sp>
        <p:nvSpPr>
          <p:cNvPr id="517128" name="AutoShape 8"/>
          <p:cNvSpPr/>
          <p:nvPr/>
        </p:nvSpPr>
        <p:spPr bwMode="auto">
          <a:xfrm>
            <a:off x="5638800" y="39306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15329"/>
              <a:gd name="adj5" fmla="val -96704"/>
              <a:gd name="adj6" fmla="val -53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  <a:endParaRPr lang="zh-CN" altLang="en-US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 </a:t>
            </a:r>
            <a:r>
              <a:rPr lang="en-US" altLang="zh-CN" i="1">
                <a:solidFill>
                  <a:schemeClr val="accent2"/>
                </a:solidFill>
              </a:rPr>
              <a:t>return </a:t>
            </a:r>
            <a:r>
              <a:rPr lang="zh-CN" altLang="en-US" i="1">
                <a:solidFill>
                  <a:schemeClr val="accent2"/>
                </a:solidFill>
              </a:rPr>
              <a:t>语句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8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 dirty="0"/>
              <a:t> 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typedef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 ;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 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, double 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2209800" y="1531938"/>
            <a:ext cx="838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64" name="AutoShape 4"/>
          <p:cNvSpPr/>
          <p:nvPr/>
        </p:nvSpPr>
        <p:spPr bwMode="auto">
          <a:xfrm>
            <a:off x="5334000" y="693738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5023"/>
              <a:gd name="adj5" fmla="val 138282"/>
              <a:gd name="adj6" fmla="val -1717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</a:t>
            </a:r>
            <a:endParaRPr lang="zh-CN" altLang="en-US"/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animBg="1"/>
      <p:bldP spid="808964" grpId="0" animBg="1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typedef</a:t>
            </a:r>
            <a:r>
              <a:rPr lang="en-US" altLang="zh-CN" b="0" dirty="0"/>
              <a:t>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r>
              <a:rPr lang="en-US" altLang="zh-CN" b="0" dirty="0"/>
              <a:t>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 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, double 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09987" name="AutoShape 3"/>
          <p:cNvSpPr/>
          <p:nvPr/>
        </p:nvSpPr>
        <p:spPr bwMode="auto">
          <a:xfrm>
            <a:off x="5334000" y="493713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33333"/>
              <a:gd name="adj5" fmla="val 223699"/>
              <a:gd name="adj6" fmla="val -1226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  <a:endParaRPr lang="zh-CN" altLang="en-US"/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184650" y="1944688"/>
            <a:ext cx="3359150" cy="1412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63500" dir="19387806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i="1" dirty="0">
                <a:solidFill>
                  <a:schemeClr val="accent2"/>
                </a:solidFill>
              </a:rPr>
              <a:t> ( double );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i="1" dirty="0">
                <a:solidFill>
                  <a:schemeClr val="accent2"/>
                </a:solidFill>
              </a:rPr>
              <a:t> ( double );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( double );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i="1" dirty="0">
                <a:solidFill>
                  <a:schemeClr val="accent2"/>
                </a:solidFill>
              </a:rPr>
              <a:t> ( double );</a:t>
            </a:r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animBg="1" autoUpdateAnimBg="0"/>
      <p:bldP spid="809988" grpId="0" animBg="1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typedef</a:t>
            </a:r>
            <a:r>
              <a:rPr lang="en-US" altLang="zh-CN" b="0" dirty="0"/>
              <a:t>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r>
              <a:rPr lang="en-US" altLang="zh-CN" b="0" dirty="0"/>
              <a:t>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i="1" dirty="0">
                <a:solidFill>
                  <a:srgbClr val="0000FF"/>
                </a:solidFill>
              </a:rPr>
              <a:t>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 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, double 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3143240" y="2357430"/>
            <a:ext cx="5786478" cy="424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63500" dir="1938780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 dirty="0" err="1">
                <a:solidFill>
                  <a:schemeClr val="accent2"/>
                </a:solidFill>
              </a:rPr>
              <a:t>funType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i="1" dirty="0">
                <a:solidFill>
                  <a:srgbClr val="0000FF"/>
                </a:solidFill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i="1" dirty="0">
                <a:solidFill>
                  <a:srgbClr val="0000FF"/>
                </a:solidFill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i="1" dirty="0">
                <a:solidFill>
                  <a:srgbClr val="0000FF"/>
                </a:solidFill>
              </a:rPr>
              <a:t>;</a:t>
            </a:r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typedef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 ;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i="1" dirty="0">
                <a:solidFill>
                  <a:srgbClr val="0000FF"/>
                </a:solidFill>
              </a:rPr>
              <a:t>( </a:t>
            </a:r>
            <a:r>
              <a:rPr lang="en-US" altLang="zh-CN" i="1" dirty="0" err="1">
                <a:solidFill>
                  <a:srgbClr val="0000FF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* , double ) ;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11011" name="AutoShape 3"/>
          <p:cNvSpPr/>
          <p:nvPr/>
        </p:nvSpPr>
        <p:spPr bwMode="auto">
          <a:xfrm>
            <a:off x="4343400" y="1450975"/>
            <a:ext cx="1371600" cy="609600"/>
          </a:xfrm>
          <a:prstGeom prst="borderCallout2">
            <a:avLst>
              <a:gd name="adj1" fmla="val 6250"/>
              <a:gd name="adj2" fmla="val -5556"/>
              <a:gd name="adj3" fmla="val 6250"/>
              <a:gd name="adj4" fmla="val -35995"/>
              <a:gd name="adj5" fmla="val 277866"/>
              <a:gd name="adj6" fmla="val -133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  <a:endParaRPr lang="zh-CN" alt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animBg="1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typedef double </a:t>
            </a:r>
            <a:r>
              <a:rPr lang="en-US" altLang="zh-CN" i="1" dirty="0" err="1">
                <a:solidFill>
                  <a:srgbClr val="0000FF"/>
                </a:solidFill>
              </a:rPr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 ;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i="1" dirty="0">
                <a:solidFill>
                  <a:srgbClr val="0000FF"/>
                </a:solidFill>
              </a:rPr>
              <a:t>( </a:t>
            </a:r>
            <a:r>
              <a:rPr lang="en-US" altLang="zh-CN" i="1" dirty="0" err="1">
                <a:solidFill>
                  <a:srgbClr val="0000FF"/>
                </a:solidFill>
              </a:rPr>
              <a:t>funType</a:t>
            </a:r>
            <a:r>
              <a:rPr lang="en-US" altLang="zh-CN" i="1" dirty="0">
                <a:solidFill>
                  <a:srgbClr val="0000FF"/>
                </a:solidFill>
              </a:rPr>
              <a:t> * , double ) ;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12035" name="Oval 3"/>
          <p:cNvSpPr>
            <a:spLocks noChangeArrowheads="1"/>
          </p:cNvSpPr>
          <p:nvPr/>
        </p:nvSpPr>
        <p:spPr bwMode="auto">
          <a:xfrm>
            <a:off x="2362200" y="3111500"/>
            <a:ext cx="1066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6" name="AutoShape 4"/>
          <p:cNvSpPr/>
          <p:nvPr/>
        </p:nvSpPr>
        <p:spPr bwMode="auto">
          <a:xfrm>
            <a:off x="4953000" y="1816100"/>
            <a:ext cx="2667000" cy="990600"/>
          </a:xfrm>
          <a:prstGeom prst="borderCallout2">
            <a:avLst>
              <a:gd name="adj1" fmla="val 11537"/>
              <a:gd name="adj2" fmla="val -2856"/>
              <a:gd name="adj3" fmla="val 11537"/>
              <a:gd name="adj4" fmla="val -17144"/>
              <a:gd name="adj5" fmla="val 137662"/>
              <a:gd name="adj6" fmla="val -630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函数指针参数</a:t>
            </a:r>
            <a:endParaRPr lang="zh-CN" altLang="en-US"/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double  (*) ( double )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animBg="1"/>
      <p:bldP spid="812036" grpId="0" animBg="1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762000" y="281772"/>
            <a:ext cx="7773580" cy="61214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5-22  </a:t>
            </a:r>
            <a:r>
              <a:rPr lang="zh-CN" altLang="en-US" i="1" dirty="0">
                <a:solidFill>
                  <a:srgbClr val="008000"/>
                </a:solidFill>
              </a:rPr>
              <a:t>使用函数指针参数调用函数</a:t>
            </a:r>
            <a:endParaRPr lang="zh-CN" altLang="en-US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 &lt;</a:t>
            </a:r>
            <a:r>
              <a:rPr lang="en-US" altLang="zh-CN" b="0" dirty="0" err="1"/>
              <a:t>cmath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typedef double </a:t>
            </a:r>
            <a:r>
              <a:rPr lang="en-US" altLang="zh-CN" b="0" dirty="0" err="1"/>
              <a:t>funType</a:t>
            </a:r>
            <a:r>
              <a:rPr lang="en-US" altLang="zh-CN" b="0" dirty="0"/>
              <a:t>( double );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定义函数类型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b="0" dirty="0"/>
              <a:t> ;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用函数类型名定义函数原型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 err="1"/>
              <a:t>funType</a:t>
            </a:r>
            <a:r>
              <a:rPr lang="en-US" altLang="zh-CN" b="0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 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, double 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第一个参数是函数指针参数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rgbClr val="0000FF"/>
                </a:solidFill>
              </a:rPr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rgbClr val="0000FF"/>
                </a:solidFill>
              </a:rPr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rgbClr val="0000FF"/>
                </a:solidFill>
              </a:rPr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rgbClr val="0000FF"/>
                </a:solidFill>
              </a:rPr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813059" name="AutoShape 3"/>
          <p:cNvSpPr/>
          <p:nvPr/>
        </p:nvSpPr>
        <p:spPr bwMode="auto">
          <a:xfrm>
            <a:off x="6324600" y="2171700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8398"/>
              <a:gd name="adj5" fmla="val 363282"/>
              <a:gd name="adj6" fmla="val -24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实际参数是函数地址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813060" name="Oval 4"/>
          <p:cNvSpPr>
            <a:spLocks noChangeArrowheads="1"/>
          </p:cNvSpPr>
          <p:nvPr/>
        </p:nvSpPr>
        <p:spPr bwMode="auto">
          <a:xfrm flipV="1">
            <a:off x="5334000" y="4492625"/>
            <a:ext cx="1524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 flipV="1">
            <a:off x="4876800" y="4779963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2" name="Oval 6"/>
          <p:cNvSpPr>
            <a:spLocks noChangeArrowheads="1"/>
          </p:cNvSpPr>
          <p:nvPr/>
        </p:nvSpPr>
        <p:spPr bwMode="auto">
          <a:xfrm flipV="1">
            <a:off x="4953000" y="5429250"/>
            <a:ext cx="990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3" name="Oval 7"/>
          <p:cNvSpPr>
            <a:spLocks noChangeArrowheads="1"/>
          </p:cNvSpPr>
          <p:nvPr/>
        </p:nvSpPr>
        <p:spPr bwMode="auto">
          <a:xfrm flipV="1">
            <a:off x="5334000" y="5716588"/>
            <a:ext cx="1143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88913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nimBg="1" autoUpdateAnimBg="0"/>
      <p:bldP spid="813060" grpId="0" animBg="1"/>
      <p:bldP spid="813061" grpId="0" animBg="1"/>
      <p:bldP spid="813062" grpId="0" animBg="1"/>
      <p:bldP spid="81306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b="0" dirty="0" err="1"/>
              <a:t>qf</a:t>
            </a:r>
            <a:r>
              <a:rPr lang="en-US" altLang="zh-CN" b="0" dirty="0"/>
              <a:t>( r )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814083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4085" name="AutoShape 5"/>
          <p:cNvSpPr/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  <a:endParaRPr lang="en-US" altLang="zh-CN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animBg="1"/>
      <p:bldP spid="814084" grpId="0" animBg="1"/>
      <p:bldP spid="814085" grpId="0" animBg="1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i="1" dirty="0" err="1">
                <a:solidFill>
                  <a:srgbClr val="CC00CC"/>
                </a:solidFill>
              </a:rPr>
              <a:t>qf</a:t>
            </a:r>
            <a:r>
              <a:rPr lang="en-US" altLang="zh-CN" i="1" dirty="0">
                <a:solidFill>
                  <a:srgbClr val="CC00CC"/>
                </a:solidFill>
              </a:rPr>
              <a:t>( r )</a:t>
            </a:r>
            <a:r>
              <a:rPr lang="en-US" altLang="zh-CN" b="0" dirty="0"/>
              <a:t>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CC00CC"/>
                </a:solidFill>
              </a:rPr>
              <a:t>double </a:t>
            </a:r>
            <a:r>
              <a:rPr lang="en-US" altLang="zh-CN" i="1" dirty="0" err="1">
                <a:solidFill>
                  <a:srgbClr val="CC00CC"/>
                </a:solidFill>
              </a:rPr>
              <a:t>circlePerimeter</a:t>
            </a:r>
            <a:r>
              <a:rPr lang="en-US" altLang="zh-CN" i="1" dirty="0">
                <a:solidFill>
                  <a:srgbClr val="CC00CC"/>
                </a:solidFill>
              </a:rPr>
              <a:t>( double radius)  { return 2 * pi * radius ; }</a:t>
            </a:r>
            <a:endParaRPr lang="en-US" altLang="zh-CN" i="1" dirty="0">
              <a:solidFill>
                <a:srgbClr val="CC00CC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303107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9" name="AutoShape 5"/>
          <p:cNvSpPr/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  <a:endParaRPr lang="en-US" altLang="zh-CN"/>
          </a:p>
        </p:txBody>
      </p:sp>
      <p:sp>
        <p:nvSpPr>
          <p:cNvPr id="3031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b="0" dirty="0" err="1"/>
              <a:t>qf</a:t>
            </a:r>
            <a:r>
              <a:rPr lang="en-US" altLang="zh-CN" b="0" dirty="0"/>
              <a:t>( r )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816131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6132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6133" name="AutoShape 5"/>
          <p:cNvSpPr/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  <a:endParaRPr lang="en-US" altLang="zh-CN"/>
          </a:p>
        </p:txBody>
      </p:sp>
      <p:sp>
        <p:nvSpPr>
          <p:cNvPr id="3041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animBg="1"/>
      <p:bldP spid="816132" grpId="0" animBg="1"/>
      <p:bldP spid="816133" grpId="0" animBg="1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i="1" dirty="0" err="1">
                <a:solidFill>
                  <a:srgbClr val="CC00CC"/>
                </a:solidFill>
              </a:rPr>
              <a:t>qf</a:t>
            </a:r>
            <a:r>
              <a:rPr lang="en-US" altLang="zh-CN" i="1" dirty="0">
                <a:solidFill>
                  <a:srgbClr val="CC00CC"/>
                </a:solidFill>
              </a:rPr>
              <a:t>( r )</a:t>
            </a:r>
            <a:r>
              <a:rPr lang="en-US" altLang="zh-CN" b="0" dirty="0"/>
              <a:t>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CC00CC"/>
                </a:solidFill>
              </a:rPr>
              <a:t>double </a:t>
            </a:r>
            <a:r>
              <a:rPr lang="en-US" altLang="zh-CN" i="1" dirty="0" err="1">
                <a:solidFill>
                  <a:srgbClr val="CC00CC"/>
                </a:solidFill>
              </a:rPr>
              <a:t>circleArea</a:t>
            </a:r>
            <a:r>
              <a:rPr lang="en-US" altLang="zh-CN" i="1" dirty="0">
                <a:solidFill>
                  <a:srgbClr val="CC00CC"/>
                </a:solidFill>
              </a:rPr>
              <a:t>( double radius )  { return pi * radius * radius ; }</a:t>
            </a:r>
            <a:endParaRPr lang="en-US" altLang="zh-CN" i="1" dirty="0">
              <a:solidFill>
                <a:srgbClr val="CC00CC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305155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7" name="AutoShape 5"/>
          <p:cNvSpPr/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  <a:endParaRPr lang="en-US" altLang="zh-CN"/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 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/>
              <a:t>double max ( double x , double y )</a:t>
            </a:r>
            <a:endParaRPr lang="en-US" altLang="zh-CN" sz="2000"/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	 return x 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	 return y 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/>
              <a:t>}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utoUpdateAnimBg="0"/>
      <p:bldP spid="518151" grpId="0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b="0" dirty="0" err="1"/>
              <a:t>qf</a:t>
            </a:r>
            <a:r>
              <a:rPr lang="en-US" altLang="zh-CN" b="0" dirty="0"/>
              <a:t>( r )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818179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80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81" name="AutoShape 5"/>
          <p:cNvSpPr/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ballArea( r )</a:t>
            </a: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animBg="1"/>
      <p:bldP spid="818180" grpId="0" animBg="1"/>
      <p:bldP spid="818181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i="1" dirty="0" err="1">
                <a:solidFill>
                  <a:srgbClr val="CC00CC"/>
                </a:solidFill>
              </a:rPr>
              <a:t>qf</a:t>
            </a:r>
            <a:r>
              <a:rPr lang="en-US" altLang="zh-CN" i="1" dirty="0">
                <a:solidFill>
                  <a:srgbClr val="CC00CC"/>
                </a:solidFill>
              </a:rPr>
              <a:t>( r )</a:t>
            </a:r>
            <a:r>
              <a:rPr lang="en-US" altLang="zh-CN" b="0" dirty="0"/>
              <a:t>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CC00CC"/>
                </a:solidFill>
              </a:rPr>
              <a:t>double </a:t>
            </a:r>
            <a:r>
              <a:rPr lang="en-US" altLang="zh-CN" i="1" dirty="0" err="1">
                <a:solidFill>
                  <a:srgbClr val="CC00CC"/>
                </a:solidFill>
              </a:rPr>
              <a:t>ballArea</a:t>
            </a:r>
            <a:r>
              <a:rPr lang="en-US" altLang="zh-CN" i="1" dirty="0">
                <a:solidFill>
                  <a:srgbClr val="CC00CC"/>
                </a:solidFill>
              </a:rPr>
              <a:t>( double radius )  { return 4 * pi * radius * radius ; }</a:t>
            </a:r>
            <a:endParaRPr lang="en-US" altLang="zh-CN" i="1" dirty="0">
              <a:solidFill>
                <a:srgbClr val="CC00CC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307203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5" name="AutoShape 5"/>
          <p:cNvSpPr/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ballArea( r )</a:t>
            </a:r>
            <a:endParaRPr lang="en-US" altLang="zh-CN" b="0"/>
          </a:p>
        </p:txBody>
      </p:sp>
      <p:sp>
        <p:nvSpPr>
          <p:cNvPr id="3072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b="0" dirty="0" err="1"/>
              <a:t>qf</a:t>
            </a:r>
            <a:r>
              <a:rPr lang="en-US" altLang="zh-CN" b="0" dirty="0"/>
              <a:t>( r )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820227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28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29" name="AutoShape 5"/>
          <p:cNvSpPr/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ballVolume( r )</a:t>
            </a:r>
            <a:endParaRPr lang="en-US" altLang="zh-CN"/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animBg="1"/>
      <p:bldP spid="820228" grpId="0" animBg="1"/>
      <p:bldP spid="820229" grpId="0" animBg="1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i="1" dirty="0" err="1">
                <a:solidFill>
                  <a:schemeClr val="accent2"/>
                </a:solidFill>
              </a:rPr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i="1" dirty="0" err="1">
                <a:solidFill>
                  <a:srgbClr val="0000FF"/>
                </a:solidFill>
              </a:rPr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i="1" dirty="0" err="1">
                <a:solidFill>
                  <a:schemeClr val="accent2"/>
                </a:solidFill>
              </a:rPr>
              <a:t>qf</a:t>
            </a:r>
            <a:r>
              <a:rPr lang="en-US" altLang="zh-CN" b="0" dirty="0"/>
              <a:t>, double r)  { return </a:t>
            </a:r>
            <a:r>
              <a:rPr lang="en-US" altLang="zh-CN" i="1" dirty="0" err="1">
                <a:solidFill>
                  <a:srgbClr val="CC00CC"/>
                </a:solidFill>
              </a:rPr>
              <a:t>qf</a:t>
            </a:r>
            <a:r>
              <a:rPr lang="en-US" altLang="zh-CN" i="1" dirty="0">
                <a:solidFill>
                  <a:srgbClr val="CC00CC"/>
                </a:solidFill>
              </a:rPr>
              <a:t>( r )</a:t>
            </a:r>
            <a:r>
              <a:rPr lang="en-US" altLang="zh-CN" b="0" dirty="0"/>
              <a:t>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CC00CC"/>
                </a:solidFill>
              </a:rPr>
              <a:t>double </a:t>
            </a:r>
            <a:r>
              <a:rPr lang="en-US" altLang="zh-CN" i="1" dirty="0" err="1">
                <a:solidFill>
                  <a:srgbClr val="CC00CC"/>
                </a:solidFill>
              </a:rPr>
              <a:t>ballVolume</a:t>
            </a:r>
            <a:r>
              <a:rPr lang="en-US" altLang="zh-CN" i="1" dirty="0">
                <a:solidFill>
                  <a:srgbClr val="CC00CC"/>
                </a:solidFill>
              </a:rPr>
              <a:t>( double radius)  { return 4.0 / 5 * pi * pow( radius, 5 ) ; }</a:t>
            </a:r>
            <a:endParaRPr lang="en-US" altLang="zh-CN" i="1" dirty="0">
              <a:solidFill>
                <a:srgbClr val="CC00CC"/>
              </a:solidFill>
            </a:endParaRPr>
          </a:p>
        </p:txBody>
      </p:sp>
      <p:sp>
        <p:nvSpPr>
          <p:cNvPr id="309251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2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3" name="AutoShape 5"/>
          <p:cNvSpPr/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ballVolume( r )</a:t>
            </a:r>
            <a:endParaRPr lang="en-US" altLang="zh-CN" b="0"/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double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: " ;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perimeter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circle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"enter the radius of a ball : " ; 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r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area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ballArea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"the volume of the ball is : "&lt;&lt;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, r)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const double pi = 5.14159 ;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callFun</a:t>
            </a:r>
            <a:r>
              <a:rPr lang="en-US" altLang="zh-CN" b="0" dirty="0"/>
              <a:t>(</a:t>
            </a:r>
            <a:r>
              <a:rPr lang="en-US" altLang="zh-CN" b="0" dirty="0" err="1"/>
              <a:t>funType</a:t>
            </a:r>
            <a:r>
              <a:rPr lang="en-US" altLang="zh-CN" b="0" dirty="0"/>
              <a:t> * </a:t>
            </a:r>
            <a:r>
              <a:rPr lang="en-US" altLang="zh-CN" b="0" dirty="0" err="1"/>
              <a:t>qf</a:t>
            </a:r>
            <a:r>
              <a:rPr lang="en-US" altLang="zh-CN" b="0" dirty="0"/>
              <a:t>, double r)  { return </a:t>
            </a:r>
            <a:r>
              <a:rPr lang="en-US" altLang="zh-CN" b="0" dirty="0" err="1"/>
              <a:t>qf</a:t>
            </a:r>
            <a:r>
              <a:rPr lang="en-US" altLang="zh-CN" b="0" dirty="0"/>
              <a:t>( r )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circlePerimeter</a:t>
            </a:r>
            <a:r>
              <a:rPr lang="en-US" altLang="zh-CN" b="0" dirty="0"/>
              <a:t>( double radius)  { return 2 * pi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circleArea</a:t>
            </a:r>
            <a:r>
              <a:rPr lang="en-US" altLang="zh-CN" b="0" dirty="0"/>
              <a:t>( double radius )  { return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ballArea</a:t>
            </a:r>
            <a:r>
              <a:rPr lang="en-US" altLang="zh-CN" b="0" dirty="0"/>
              <a:t>( double radius )  { return 4 * pi * radius * radius ; }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en-US" altLang="zh-CN" b="0" dirty="0"/>
              <a:t>double </a:t>
            </a:r>
            <a:r>
              <a:rPr lang="en-US" altLang="zh-CN" b="0" dirty="0" err="1"/>
              <a:t>ballVolume</a:t>
            </a:r>
            <a:r>
              <a:rPr lang="en-US" altLang="zh-CN" b="0" dirty="0"/>
              <a:t>( double radius)  { return 4.0 / 5 * pi * pow( radius, 5 ) ; }</a:t>
            </a:r>
            <a:endParaRPr lang="en-US" altLang="zh-CN" b="0" dirty="0"/>
          </a:p>
        </p:txBody>
      </p:sp>
      <p:sp>
        <p:nvSpPr>
          <p:cNvPr id="31027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楷体_GB2312" pitchFamily="49" charset="-122"/>
              </a:rPr>
              <a:t>5.4.2 </a:t>
            </a:r>
            <a:r>
              <a:rPr lang="zh-CN" altLang="en-US" dirty="0">
                <a:latin typeface="楷体_GB2312" pitchFamily="49" charset="-122"/>
              </a:rPr>
              <a:t>函数指针</a:t>
            </a:r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822278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36925" y="3314700"/>
            <a:ext cx="5556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5.7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内联函数和重载函数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522413" y="2346325"/>
            <a:ext cx="6062662" cy="1616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内联函数是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为降低小程序调用开销的一种机制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函数重载是以同一个名字命名多个函数实现版本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utoUpdateAnimBg="0"/>
      <p:bldP spid="823299" grpId="0" autoUpdateAnimBg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908050" y="1035050"/>
            <a:ext cx="6632575" cy="8858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内联函数作用</a:t>
            </a:r>
            <a:endParaRPr lang="zh-CN" altLang="en-US" sz="1600" i="1">
              <a:solidFill>
                <a:srgbClr val="008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减少频繁调用小子程序的运行的时间开销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08050" y="2025650"/>
            <a:ext cx="7550150" cy="10064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内联函数机制</a:t>
            </a:r>
            <a:endParaRPr lang="zh-CN" altLang="en-US" sz="2000" i="1">
              <a:solidFill>
                <a:srgbClr val="008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       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编译器在编译时，将内联函数的调用以相应代码代替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908050" y="3244850"/>
            <a:ext cx="5032375" cy="8858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内联函数声明</a:t>
            </a:r>
            <a:endParaRPr lang="zh-CN" altLang="en-US" sz="1600" i="1">
              <a:solidFill>
                <a:srgbClr val="008000"/>
              </a:solidFill>
              <a:sym typeface="Symbol" panose="05050102010706020507" pitchFamily="18" charset="2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			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inline</a:t>
            </a:r>
            <a:r>
              <a:rPr lang="en-US" altLang="zh-CN" sz="2000">
                <a:sym typeface="Symbol" panose="05050102010706020507" pitchFamily="18" charset="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函数原型</a:t>
            </a:r>
            <a:endParaRPr lang="zh-CN" altLang="en-US" i="1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908050" y="4322078"/>
            <a:ext cx="5662425" cy="13364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i="1" dirty="0">
                <a:solidFill>
                  <a:srgbClr val="0000FF"/>
                </a:solidFill>
              </a:rPr>
              <a:t>注：</a:t>
            </a:r>
            <a:r>
              <a:rPr lang="en-US" altLang="zh-CN" sz="2000" dirty="0"/>
              <a:t>inline</a:t>
            </a:r>
            <a:r>
              <a:rPr lang="zh-CN" altLang="en-US" sz="2000" dirty="0"/>
              <a:t>仅在函数原型作一次声明。</a:t>
            </a:r>
            <a:endParaRPr lang="zh-CN" altLang="en-US" sz="2000" dirty="0"/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ym typeface="Symbol" panose="05050102010706020507" pitchFamily="18" charset="2"/>
              </a:rPr>
              <a:t>        适用于只有</a:t>
            </a:r>
            <a:r>
              <a:rPr lang="en-US" altLang="zh-CN" sz="2000" dirty="0">
                <a:sym typeface="Symbol" panose="05050102010706020507" pitchFamily="18" charset="2"/>
              </a:rPr>
              <a:t>1 ~ 5</a:t>
            </a:r>
            <a:r>
              <a:rPr lang="zh-CN" altLang="en-US" sz="2000" dirty="0">
                <a:sym typeface="Symbol" panose="05050102010706020507" pitchFamily="18" charset="2"/>
              </a:rPr>
              <a:t>行的小函数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ym typeface="Symbol" panose="05050102010706020507" pitchFamily="18" charset="2"/>
              </a:rPr>
              <a:t>        不能含有复杂结构控制语句 ，不能递归调用</a:t>
            </a:r>
            <a:endParaRPr lang="zh-CN" altLang="en-US" sz="2000" dirty="0"/>
          </a:p>
        </p:txBody>
      </p:sp>
      <p:sp>
        <p:nvSpPr>
          <p:cNvPr id="3123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5.5.1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3" grpId="0" autoUpdateAnimBg="0"/>
      <p:bldP spid="824324" grpId="0" autoUpdateAnimBg="0"/>
      <p:bldP spid="824325" grpId="0" autoUpdateAnimBg="0" build="p"/>
      <p:bldP spid="824326" grpId="0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990600" y="1339850"/>
            <a:ext cx="687388" cy="457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例：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16002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……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a = smallf();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 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int  smallf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257800" y="1933575"/>
            <a:ext cx="2354263" cy="3378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……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a = smallf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 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133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5.7.1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advAuto="1000" autoUpdateAnimBg="0" build="p"/>
      <p:bldP spid="825348" grpId="0" autoUpdateAnimBg="0"/>
      <p:bldP spid="825349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anose="05050102010706020507" pitchFamily="18" charset="2"/>
              </a:rPr>
              <a:t>错误说明：</a:t>
            </a:r>
            <a:endParaRPr lang="zh-CN" altLang="en-US" sz="2000" i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  <a:endParaRPr lang="en-US" altLang="zh-CN" sz="200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……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a = smallf();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 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826373" name="AutoShape 5"/>
          <p:cNvSpPr>
            <a:spLocks noChangeArrowheads="1"/>
          </p:cNvSpPr>
          <p:nvPr/>
        </p:nvSpPr>
        <p:spPr bwMode="auto">
          <a:xfrm>
            <a:off x="3581400" y="2178050"/>
            <a:ext cx="3048000" cy="990600"/>
          </a:xfrm>
          <a:prstGeom prst="cloudCallout">
            <a:avLst>
              <a:gd name="adj1" fmla="val -103750"/>
              <a:gd name="adj2" fmla="val 14888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defRPr/>
            </a:pPr>
            <a:r>
              <a:rPr lang="zh-CN" altLang="en-US" i="1"/>
              <a:t>重复说明，语法错误</a:t>
            </a:r>
            <a:endParaRPr lang="zh-CN" altLang="en-US" i="1"/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5.7.1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advAuto="1000" autoUpdateAnimBg="0" build="p"/>
      <p:bldP spid="826372" grpId="0" autoUpdateAnimBg="0"/>
      <p:bldP spid="82637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double</a:t>
            </a:r>
            <a:r>
              <a:rPr lang="en-US" altLang="zh-CN" sz="2000" b="0"/>
              <a:t> max ( double x , double y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x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y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9176" name="AutoShape 8"/>
          <p:cNvSpPr/>
          <p:nvPr/>
        </p:nvSpPr>
        <p:spPr bwMode="auto">
          <a:xfrm>
            <a:off x="4191000" y="3194050"/>
            <a:ext cx="2133600" cy="508000"/>
          </a:xfrm>
          <a:prstGeom prst="borderCallout2">
            <a:avLst>
              <a:gd name="adj1" fmla="val 22500"/>
              <a:gd name="adj2" fmla="val -3569"/>
              <a:gd name="adj3" fmla="val 22500"/>
              <a:gd name="adj4" fmla="val -32440"/>
              <a:gd name="adj5" fmla="val -194065"/>
              <a:gd name="adj6" fmla="val -90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867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6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anose="05050102010706020507" pitchFamily="18" charset="2"/>
              </a:rPr>
              <a:t>错误说明：</a:t>
            </a:r>
            <a:endParaRPr lang="zh-CN" altLang="en-US" sz="2000" i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  <a:endParaRPr lang="en-US" altLang="zh-CN" sz="2000">
              <a:solidFill>
                <a:schemeClr val="accent2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 ( 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……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a = smallf();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 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  …...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4876800" y="1958975"/>
            <a:ext cx="2354263" cy="37433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8000"/>
                </a:solidFill>
              </a:rPr>
              <a:t>int  smallf ( ) ;</a:t>
            </a:r>
            <a:endParaRPr lang="en-US" altLang="zh-CN" sz="200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int main ( )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{ ……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    a = smallf();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    …...   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}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inline</a:t>
            </a:r>
            <a:r>
              <a:rPr lang="en-US" altLang="zh-CN" sz="2000">
                <a:solidFill>
                  <a:srgbClr val="009900"/>
                </a:solidFill>
              </a:rPr>
              <a:t> </a:t>
            </a:r>
            <a:r>
              <a:rPr lang="en-US" altLang="zh-CN" sz="2000"/>
              <a:t> int  smallf ( ) 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{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    …...</a:t>
            </a:r>
            <a:endParaRPr lang="en-US" altLang="zh-CN" sz="200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827398" name="AutoShape 6"/>
          <p:cNvSpPr>
            <a:spLocks noChangeArrowheads="1"/>
          </p:cNvSpPr>
          <p:nvPr/>
        </p:nvSpPr>
        <p:spPr bwMode="auto">
          <a:xfrm>
            <a:off x="6400800" y="1644650"/>
            <a:ext cx="2590800" cy="990600"/>
          </a:xfrm>
          <a:prstGeom prst="cloudCallout">
            <a:avLst>
              <a:gd name="adj1" fmla="val -63236"/>
              <a:gd name="adj2" fmla="val 214264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defRPr/>
            </a:pPr>
            <a:r>
              <a:rPr lang="zh-CN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作普通函数处理</a:t>
            </a:r>
            <a:endParaRPr lang="zh-CN" altLang="en-US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5.7.1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utoUpdateAnimBg="0"/>
      <p:bldP spid="827398" grpId="0" animBg="1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990600" y="927100"/>
            <a:ext cx="6934200" cy="50800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5-25  </a:t>
            </a:r>
            <a:r>
              <a:rPr lang="zh-CN" altLang="en-US" sz="2000" i="1" dirty="0">
                <a:solidFill>
                  <a:srgbClr val="008000"/>
                </a:solidFill>
              </a:rPr>
              <a:t>内联函数示例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inline</a:t>
            </a:r>
            <a:r>
              <a:rPr lang="en-US" altLang="zh-CN" b="0" dirty="0"/>
              <a:t> double volume ( double ,   double  ) </a:t>
            </a:r>
            <a:r>
              <a:rPr lang="zh-CN" altLang="en-US" b="0" dirty="0"/>
              <a:t>；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zh-CN" i="1" dirty="0">
                <a:solidFill>
                  <a:srgbClr val="008000"/>
                </a:solidFill>
              </a:rPr>
              <a:t>函数原型</a:t>
            </a:r>
            <a:endParaRPr lang="zh-CN" altLang="zh-CN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int main ( 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double  vol,  r, 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cin</a:t>
            </a:r>
            <a:r>
              <a:rPr lang="en-US" altLang="zh-CN" b="0" dirty="0"/>
              <a:t>  &gt;&gt;  r &gt;&gt;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vol = </a:t>
            </a:r>
            <a:r>
              <a:rPr lang="en-US" altLang="zh-CN" i="1" dirty="0">
                <a:solidFill>
                  <a:srgbClr val="0000FF"/>
                </a:solidFill>
              </a:rPr>
              <a:t>volume ( r,  h )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"Volume = " &lt;&lt;  vol 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double volume ( double radius,  double  height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return   5.14 * radius * radius * height;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828420" name="AutoShape 4"/>
          <p:cNvSpPr/>
          <p:nvPr/>
        </p:nvSpPr>
        <p:spPr bwMode="auto">
          <a:xfrm>
            <a:off x="5334000" y="2438400"/>
            <a:ext cx="2590800" cy="990600"/>
          </a:xfrm>
          <a:prstGeom prst="borderCallout2">
            <a:avLst>
              <a:gd name="adj1" fmla="val 11537"/>
              <a:gd name="adj2" fmla="val -2940"/>
              <a:gd name="adj3" fmla="val 11537"/>
              <a:gd name="adj4" fmla="val -23838"/>
              <a:gd name="adj5" fmla="val 117148"/>
              <a:gd name="adj6" fmla="val -86519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编译器变换为：</a:t>
            </a:r>
            <a:endParaRPr lang="zh-CN" altLang="en-US" dirty="0"/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vol = 5.14 * r * r * h ;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5.7.1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/>
      <p:bldP spid="828420" grpId="0" animBg="1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1143000" y="1919288"/>
            <a:ext cx="7391400" cy="2757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多个同名函数有不同的参数集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 编译器根据不同参数的类型和个数产生调用匹配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 函数重载用于处理不同数据类型的类似任务 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autoUpdateAnimBg="0"/>
      <p:bldP spid="829443" grpId="0" autoUpdateAnimBg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30467" name="Text Box 3"/>
          <p:cNvSpPr txBox="1">
            <a:spLocks noChangeArrowheads="1"/>
          </p:cNvSpPr>
          <p:nvPr/>
        </p:nvSpPr>
        <p:spPr bwMode="auto">
          <a:xfrm>
            <a:off x="4114800" y="1047750"/>
            <a:ext cx="3573463" cy="50450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/>
              <a:t>#include&lt;iostream&gt;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using namespace std ;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abs ( int  a ) ;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  abs ( double  f ) ;</a:t>
            </a:r>
            <a:endParaRPr lang="en-US" altLang="zh-CN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int main ()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  {  cout &lt;&lt; </a:t>
            </a:r>
            <a:r>
              <a:rPr lang="en-US" altLang="zh-CN" i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 ( -5 )</a:t>
            </a:r>
            <a:r>
              <a:rPr lang="en-US" altLang="zh-CN"/>
              <a:t>  &lt;&lt; endl ;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      cout &lt;&lt;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 ( -7.8 )</a:t>
            </a:r>
            <a:r>
              <a:rPr lang="en-US" altLang="zh-CN"/>
              <a:t> &lt;&lt; endl ;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  }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int  abs ( int  a )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  {  return  a &lt;  0  ?  -a  :  a ;  }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double  abs ( double  f )</a:t>
            </a:r>
            <a:endParaRPr lang="en-US" altLang="zh-CN"/>
          </a:p>
          <a:p>
            <a:pPr algn="l">
              <a:lnSpc>
                <a:spcPct val="150000"/>
              </a:lnSpc>
              <a:defRPr/>
            </a:pPr>
            <a:r>
              <a:rPr lang="en-US" altLang="zh-CN"/>
              <a:t>  {  return  f &lt; 0  ?  -f  :  f ;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}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重载示例：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1524000" y="2484438"/>
            <a:ext cx="1704975" cy="10064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参数个数相同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参数类型不同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/>
      <p:bldP spid="830468" grpId="0" advAuto="0" autoUpdateAnimBg="0" build="p"/>
      <p:bldP spid="83046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重载示例：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524000" y="2713038"/>
            <a:ext cx="1704975" cy="5492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参数个数不同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4114800" y="668338"/>
            <a:ext cx="3725863" cy="55689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#include&lt;iostream&gt;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using namespace std ;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max ( int a ,  int b ) ;</a:t>
            </a:r>
            <a:endParaRPr lang="en-US" altLang="zh-CN" sz="2000" dirty="0">
              <a:solidFill>
                <a:srgbClr val="99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max ( int a ,  int b,  int c ) ;</a:t>
            </a:r>
            <a:endParaRPr lang="en-US" altLang="zh-CN" sz="20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int main ()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i="1" dirty="0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( 5, 5 )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;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(4, 8, 2 )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;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}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int  max ( int a ,  int  b )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{ return a &gt; b ? a : b ;  }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int  max ( int a ,  int  b,  int  c )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{ int  t ;</a:t>
            </a:r>
            <a:endParaRPr lang="en-US" altLang="zh-CN" sz="200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   t =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i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a ,  b )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;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/>
              <a:t>    return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000" i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t ,  c )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;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}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2" grpId="0"/>
      <p:bldP spid="831493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重载示例：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void  </a:t>
            </a:r>
            <a:r>
              <a:rPr lang="en-US" altLang="zh-CN" sz="2000" dirty="0" err="1">
                <a:sym typeface="Symbol" panose="05050102010706020507" pitchFamily="18" charset="2"/>
              </a:rPr>
              <a:t>ferror</a:t>
            </a:r>
            <a:r>
              <a:rPr lang="en-US" altLang="zh-CN" sz="2000" dirty="0">
                <a:sym typeface="Symbol" panose="05050102010706020507" pitchFamily="18" charset="2"/>
              </a:rPr>
              <a:t> ( int x ,  int y = 0 ) 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void  </a:t>
            </a:r>
            <a:r>
              <a:rPr lang="en-US" altLang="zh-CN" sz="2000" dirty="0" err="1">
                <a:sym typeface="Symbol" panose="05050102010706020507" pitchFamily="18" charset="2"/>
              </a:rPr>
              <a:t>ferror</a:t>
            </a:r>
            <a:r>
              <a:rPr lang="en-US" altLang="zh-CN" sz="2000" dirty="0">
                <a:sym typeface="Symbol" panose="05050102010706020507" pitchFamily="18" charset="2"/>
              </a:rPr>
              <a:t> ( int x ) 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zh-CN" sz="2000" dirty="0">
                <a:sym typeface="Symbol" panose="05050102010706020507" pitchFamily="18" charset="2"/>
              </a:rPr>
              <a:t>有调用：	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ferror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 ( 5 )</a:t>
            </a:r>
            <a:r>
              <a:rPr lang="en-US" altLang="zh-CN" sz="2000" i="1" dirty="0">
                <a:sym typeface="Symbol" panose="05050102010706020507" pitchFamily="18" charset="2"/>
              </a:rPr>
              <a:t> ;	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832517" name="AutoShape 5"/>
          <p:cNvSpPr>
            <a:spLocks noChangeArrowheads="1"/>
          </p:cNvSpPr>
          <p:nvPr/>
        </p:nvSpPr>
        <p:spPr bwMode="auto">
          <a:xfrm>
            <a:off x="5956300" y="2593975"/>
            <a:ext cx="1568450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错误！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编译器无法唯一确定调用函数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19" name="Oval 7"/>
          <p:cNvSpPr>
            <a:spLocks noChangeArrowheads="1"/>
          </p:cNvSpPr>
          <p:nvPr/>
        </p:nvSpPr>
        <p:spPr bwMode="auto">
          <a:xfrm>
            <a:off x="3429000" y="2254250"/>
            <a:ext cx="121443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AutoShape 8"/>
          <p:cNvSpPr/>
          <p:nvPr/>
        </p:nvSpPr>
        <p:spPr bwMode="auto">
          <a:xfrm>
            <a:off x="5715000" y="80645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37866"/>
              <a:gd name="adj5" fmla="val 303819"/>
              <a:gd name="adj6" fmla="val -13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2052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 advAuto="0" autoUpdateAnimBg="0" build="p"/>
      <p:bldP spid="832517" grpId="0" animBg="1" autoUpdateAnimBg="0"/>
      <p:bldP spid="832518" grpId="0" autoUpdateAnimBg="0"/>
      <p:bldP spid="832519" grpId="0" animBg="1"/>
      <p:bldP spid="832520" grpId="0" animBg="1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5.7.2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重载示例：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void  </a:t>
            </a:r>
            <a:r>
              <a:rPr lang="en-US" altLang="zh-CN" sz="2000" dirty="0" err="1">
                <a:sym typeface="Symbol" panose="05050102010706020507" pitchFamily="18" charset="2"/>
              </a:rPr>
              <a:t>ferror</a:t>
            </a:r>
            <a:r>
              <a:rPr lang="en-US" altLang="zh-CN" sz="2000" dirty="0">
                <a:sym typeface="Symbol" panose="05050102010706020507" pitchFamily="18" charset="2"/>
              </a:rPr>
              <a:t> ( int x ,  int y = 0 ) 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void  </a:t>
            </a:r>
            <a:r>
              <a:rPr lang="en-US" altLang="zh-CN" sz="2000" dirty="0" err="1">
                <a:sym typeface="Symbol" panose="05050102010706020507" pitchFamily="18" charset="2"/>
              </a:rPr>
              <a:t>ferror</a:t>
            </a:r>
            <a:r>
              <a:rPr lang="en-US" altLang="zh-CN" sz="2000" dirty="0">
                <a:sym typeface="Symbol" panose="05050102010706020507" pitchFamily="18" charset="2"/>
              </a:rPr>
              <a:t> ( int x ) 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zh-CN" sz="2000" dirty="0">
                <a:sym typeface="Symbol" panose="05050102010706020507" pitchFamily="18" charset="2"/>
              </a:rPr>
              <a:t>有调用：	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ferror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 ( 5 )</a:t>
            </a:r>
            <a:r>
              <a:rPr lang="en-US" altLang="zh-CN" sz="2000" i="1" dirty="0">
                <a:sym typeface="Symbol" panose="05050102010706020507" pitchFamily="18" charset="2"/>
              </a:rPr>
              <a:t> ;	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编译器无法唯一确定调用函数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1355725" y="4159250"/>
            <a:ext cx="3144838" cy="125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int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 ;</a:t>
            </a:r>
            <a:endParaRPr lang="en-US" altLang="zh-CN" sz="2000"/>
          </a:p>
          <a:p>
            <a:pPr algn="l"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double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; </a:t>
            </a:r>
            <a:endParaRPr lang="en-US" altLang="zh-CN" sz="2000"/>
          </a:p>
        </p:txBody>
      </p:sp>
      <p:sp>
        <p:nvSpPr>
          <p:cNvPr id="833543" name="Oval 7"/>
          <p:cNvSpPr>
            <a:spLocks noChangeArrowheads="1"/>
          </p:cNvSpPr>
          <p:nvPr/>
        </p:nvSpPr>
        <p:spPr bwMode="auto">
          <a:xfrm rot="-1986313">
            <a:off x="1258888" y="4406900"/>
            <a:ext cx="887412" cy="102235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44" name="AutoShape 8"/>
          <p:cNvSpPr/>
          <p:nvPr/>
        </p:nvSpPr>
        <p:spPr bwMode="auto">
          <a:xfrm>
            <a:off x="3962400" y="3168650"/>
            <a:ext cx="2057400" cy="533400"/>
          </a:xfrm>
          <a:prstGeom prst="borderCallout2">
            <a:avLst>
              <a:gd name="adj1" fmla="val 21431"/>
              <a:gd name="adj2" fmla="val -3704"/>
              <a:gd name="adj3" fmla="val 21431"/>
              <a:gd name="adj4" fmla="val -23843"/>
              <a:gd name="adj5" fmla="val 260417"/>
              <a:gd name="adj6" fmla="val -84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仅返回类型不同</a:t>
            </a:r>
            <a:endParaRPr lang="zh-CN" altLang="en-US"/>
          </a:p>
        </p:txBody>
      </p:sp>
      <p:sp>
        <p:nvSpPr>
          <p:cNvPr id="833545" name="Text Box 9"/>
          <p:cNvSpPr txBox="1">
            <a:spLocks noChangeArrowheads="1"/>
          </p:cNvSpPr>
          <p:nvPr/>
        </p:nvSpPr>
        <p:spPr bwMode="auto">
          <a:xfrm>
            <a:off x="4876800" y="4935538"/>
            <a:ext cx="1323975" cy="36671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函数重定义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3546" name="AutoShape 10"/>
          <p:cNvSpPr>
            <a:spLocks noChangeArrowheads="1"/>
          </p:cNvSpPr>
          <p:nvPr/>
        </p:nvSpPr>
        <p:spPr bwMode="auto">
          <a:xfrm>
            <a:off x="5956300" y="4117975"/>
            <a:ext cx="149542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错误！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154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utoUpdateAnimBg="0"/>
      <p:bldP spid="833543" grpId="0" animBg="1"/>
      <p:bldP spid="833544" grpId="0" animBg="1" autoUpdateAnimBg="0"/>
      <p:bldP spid="833545" grpId="0" autoUpdateAnimBg="0"/>
      <p:bldP spid="833546" grpId="0" animBg="1" autoUpdateAnimBg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7" y="54868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练习：设计一个函数，可计算梯形或者平行四边形的面积，用函数重载实现。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762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5.8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多文件程序结构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7034213" cy="3140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一个</a:t>
            </a:r>
            <a:r>
              <a:rPr lang="en-US" altLang="zh-CN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程序称为一个工程</a:t>
            </a:r>
            <a:endParaRPr lang="en-US" altLang="zh-CN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一个工程由一个或多个文件组成</a:t>
            </a:r>
            <a:endParaRPr lang="zh-CN" altLang="en-US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一个文件可以包含多个函数定义，但一个函数的定义必须</a:t>
            </a:r>
            <a:endParaRPr lang="zh-CN" altLang="en-US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 完整地存在于一个文件中</a:t>
            </a:r>
            <a:endParaRPr lang="zh-CN" altLang="en-US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一个文件可以被多个应用程序共享</a:t>
            </a:r>
            <a:endParaRPr lang="zh-CN" altLang="en-US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6" grpId="0" autoUpdateAnimBg="0"/>
      <p:bldP spid="8816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</a:t>
            </a:r>
            <a:r>
              <a:rPr lang="en-US" altLang="zh-CN" sz="2000" i="1">
                <a:solidFill>
                  <a:srgbClr val="0000FF"/>
                </a:solidFill>
              </a:rPr>
              <a:t>max</a:t>
            </a:r>
            <a:r>
              <a:rPr lang="en-US" altLang="zh-CN" sz="2000" b="0"/>
              <a:t> ( double x , double y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x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y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0200" name="AutoShape 8"/>
          <p:cNvSpPr/>
          <p:nvPr/>
        </p:nvSpPr>
        <p:spPr bwMode="auto">
          <a:xfrm>
            <a:off x="4572000" y="3194050"/>
            <a:ext cx="1219200" cy="508000"/>
          </a:xfrm>
          <a:prstGeom prst="borderCallout2">
            <a:avLst>
              <a:gd name="adj1" fmla="val 22500"/>
              <a:gd name="adj2" fmla="val -6250"/>
              <a:gd name="adj3" fmla="val 22500"/>
              <a:gd name="adj4" fmla="val -56773"/>
              <a:gd name="adj5" fmla="val -194065"/>
              <a:gd name="adj6" fmla="val -157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970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0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5.8.1  </a:t>
            </a:r>
            <a:r>
              <a:rPr lang="zh-CN" altLang="en-US" sz="2400" dirty="0">
                <a:solidFill>
                  <a:srgbClr val="CC3300"/>
                </a:solidFill>
              </a:rPr>
              <a:t>多文件结构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609600" y="1230313"/>
            <a:ext cx="5514975" cy="579437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一个好的软件系统应当分解为各种同构逻辑文件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752600" y="2559050"/>
            <a:ext cx="5638800" cy="3200400"/>
            <a:chOff x="1104" y="1776"/>
            <a:chExt cx="3552" cy="2016"/>
          </a:xfrm>
        </p:grpSpPr>
        <p:sp useBgFill="1">
          <p:nvSpPr>
            <p:cNvPr id="369670" name="Rectangle 5"/>
            <p:cNvSpPr>
              <a:spLocks noChangeArrowheads="1"/>
            </p:cNvSpPr>
            <p:nvPr/>
          </p:nvSpPr>
          <p:spPr bwMode="auto">
            <a:xfrm>
              <a:off x="1104" y="1776"/>
              <a:ext cx="3552" cy="672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69671" name="Rectangle 6"/>
            <p:cNvSpPr>
              <a:spLocks noChangeArrowheads="1"/>
            </p:cNvSpPr>
            <p:nvPr/>
          </p:nvSpPr>
          <p:spPr bwMode="auto">
            <a:xfrm>
              <a:off x="1104" y="2592"/>
              <a:ext cx="355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2695" name="AutoShape 7"/>
            <p:cNvSpPr>
              <a:spLocks noChangeArrowheads="1"/>
            </p:cNvSpPr>
            <p:nvPr/>
          </p:nvSpPr>
          <p:spPr bwMode="auto">
            <a:xfrm>
              <a:off x="1393" y="1920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头文件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882696" name="AutoShape 8"/>
            <p:cNvSpPr>
              <a:spLocks noChangeArrowheads="1"/>
            </p:cNvSpPr>
            <p:nvPr/>
          </p:nvSpPr>
          <p:spPr bwMode="auto">
            <a:xfrm>
              <a:off x="2594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头文件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882697" name="AutoShape 9"/>
            <p:cNvSpPr>
              <a:spLocks noChangeArrowheads="1"/>
            </p:cNvSpPr>
            <p:nvPr/>
          </p:nvSpPr>
          <p:spPr bwMode="auto">
            <a:xfrm>
              <a:off x="3746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头文件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882698" name="AutoShape 10"/>
            <p:cNvSpPr>
              <a:spLocks noChangeArrowheads="1"/>
            </p:cNvSpPr>
            <p:nvPr/>
          </p:nvSpPr>
          <p:spPr bwMode="auto">
            <a:xfrm>
              <a:off x="1370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实现文件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A.cpp</a:t>
              </a:r>
              <a:endParaRPr lang="en-US" altLang="zh-CN"/>
            </a:p>
          </p:txBody>
        </p:sp>
        <p:sp>
          <p:nvSpPr>
            <p:cNvPr id="882699" name="AutoShape 11"/>
            <p:cNvSpPr>
              <a:spLocks noChangeArrowheads="1"/>
            </p:cNvSpPr>
            <p:nvPr/>
          </p:nvSpPr>
          <p:spPr bwMode="auto">
            <a:xfrm>
              <a:off x="2544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实现文件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B .cpp</a:t>
              </a:r>
              <a:endParaRPr lang="en-US" altLang="zh-CN"/>
            </a:p>
          </p:txBody>
        </p:sp>
        <p:sp>
          <p:nvSpPr>
            <p:cNvPr id="882700" name="AutoShape 12"/>
            <p:cNvSpPr>
              <a:spLocks noChangeArrowheads="1"/>
            </p:cNvSpPr>
            <p:nvPr/>
          </p:nvSpPr>
          <p:spPr bwMode="auto">
            <a:xfrm>
              <a:off x="3696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实现文件</a:t>
              </a:r>
              <a:endParaRPr lang="zh-CN" altLang="en-US"/>
            </a:p>
            <a:p>
              <a:pPr>
                <a:defRPr/>
              </a:pPr>
              <a:r>
                <a:rPr lang="en-US" altLang="zh-CN"/>
                <a:t>C .cpp</a:t>
              </a:r>
              <a:endParaRPr lang="en-US" altLang="zh-CN"/>
            </a:p>
          </p:txBody>
        </p:sp>
        <p:sp>
          <p:nvSpPr>
            <p:cNvPr id="882701" name="AutoShape 13"/>
            <p:cNvSpPr>
              <a:spLocks noChangeArrowheads="1"/>
            </p:cNvSpPr>
            <p:nvPr/>
          </p:nvSpPr>
          <p:spPr bwMode="auto">
            <a:xfrm>
              <a:off x="1381" y="3438"/>
              <a:ext cx="2998" cy="235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/>
                <a:t>		</a:t>
              </a:r>
              <a:r>
                <a:rPr lang="zh-CN" altLang="en-US"/>
                <a:t>主   文   件 </a:t>
              </a:r>
              <a:r>
                <a:rPr lang="en-US" altLang="zh-CN"/>
                <a:t>M.cpp		</a:t>
              </a:r>
              <a:endParaRPr lang="en-US" altLang="zh-CN"/>
            </a:p>
          </p:txBody>
        </p:sp>
        <p:sp>
          <p:nvSpPr>
            <p:cNvPr id="369679" name="Line 14"/>
            <p:cNvSpPr>
              <a:spLocks noChangeShapeType="1"/>
            </p:cNvSpPr>
            <p:nvPr/>
          </p:nvSpPr>
          <p:spPr bwMode="auto">
            <a:xfrm>
              <a:off x="16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0" name="Line 15"/>
            <p:cNvSpPr>
              <a:spLocks noChangeShapeType="1"/>
            </p:cNvSpPr>
            <p:nvPr/>
          </p:nvSpPr>
          <p:spPr bwMode="auto">
            <a:xfrm>
              <a:off x="28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1" name="Line 16"/>
            <p:cNvSpPr>
              <a:spLocks noChangeShapeType="1"/>
            </p:cNvSpPr>
            <p:nvPr/>
          </p:nvSpPr>
          <p:spPr bwMode="auto">
            <a:xfrm>
              <a:off x="4032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2" name="Line 17"/>
            <p:cNvSpPr>
              <a:spLocks noChangeShapeType="1"/>
            </p:cNvSpPr>
            <p:nvPr/>
          </p:nvSpPr>
          <p:spPr bwMode="auto">
            <a:xfrm>
              <a:off x="16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3" name="Line 18"/>
            <p:cNvSpPr>
              <a:spLocks noChangeShapeType="1"/>
            </p:cNvSpPr>
            <p:nvPr/>
          </p:nvSpPr>
          <p:spPr bwMode="auto">
            <a:xfrm>
              <a:off x="28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4" name="Line 19"/>
            <p:cNvSpPr>
              <a:spLocks noChangeShapeType="1"/>
            </p:cNvSpPr>
            <p:nvPr/>
          </p:nvSpPr>
          <p:spPr bwMode="auto">
            <a:xfrm>
              <a:off x="4032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5" name="Line 20"/>
            <p:cNvSpPr>
              <a:spLocks noChangeShapeType="1"/>
            </p:cNvSpPr>
            <p:nvPr/>
          </p:nvSpPr>
          <p:spPr bwMode="auto">
            <a:xfrm>
              <a:off x="2208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6" name="Line 21"/>
            <p:cNvSpPr>
              <a:spLocks noChangeShapeType="1"/>
            </p:cNvSpPr>
            <p:nvPr/>
          </p:nvSpPr>
          <p:spPr bwMode="auto">
            <a:xfrm>
              <a:off x="336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7" name="Line 22"/>
            <p:cNvSpPr>
              <a:spLocks noChangeShapeType="1"/>
            </p:cNvSpPr>
            <p:nvPr/>
          </p:nvSpPr>
          <p:spPr bwMode="auto">
            <a:xfrm>
              <a:off x="360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8" name="Line 23"/>
            <p:cNvSpPr>
              <a:spLocks noChangeShapeType="1"/>
            </p:cNvSpPr>
            <p:nvPr/>
          </p:nvSpPr>
          <p:spPr bwMode="auto">
            <a:xfrm>
              <a:off x="1968" y="2212"/>
              <a:ext cx="24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89" name="Line 24"/>
            <p:cNvSpPr>
              <a:spLocks noChangeShapeType="1"/>
            </p:cNvSpPr>
            <p:nvPr/>
          </p:nvSpPr>
          <p:spPr bwMode="auto">
            <a:xfrm>
              <a:off x="3168" y="2212"/>
              <a:ext cx="19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0" name="Line 25"/>
            <p:cNvSpPr>
              <a:spLocks noChangeShapeType="1"/>
            </p:cNvSpPr>
            <p:nvPr/>
          </p:nvSpPr>
          <p:spPr bwMode="auto">
            <a:xfrm>
              <a:off x="3600" y="2212"/>
              <a:ext cx="14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669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0" grpId="0" autoUpdateAnimBg="0"/>
      <p:bldP spid="882691" grpId="0" advAuto="1000" autoUpdateAnimBg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400" i="1" dirty="0">
              <a:solidFill>
                <a:srgbClr val="008000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981200" y="2392363"/>
            <a:ext cx="5257800" cy="2833687"/>
            <a:chOff x="912" y="1671"/>
            <a:chExt cx="3312" cy="1785"/>
          </a:xfrm>
        </p:grpSpPr>
        <p:sp useBgFill="1">
          <p:nvSpPr>
            <p:cNvPr id="370693" name="Rectangle 4"/>
            <p:cNvSpPr>
              <a:spLocks noChangeArrowheads="1"/>
            </p:cNvSpPr>
            <p:nvPr/>
          </p:nvSpPr>
          <p:spPr bwMode="auto">
            <a:xfrm>
              <a:off x="912" y="2256"/>
              <a:ext cx="331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920" y="1671"/>
              <a:ext cx="1296" cy="280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 dirty="0" err="1"/>
                <a:t>myArea.h</a:t>
              </a:r>
              <a:endParaRPr lang="en-US" altLang="zh-CN" sz="2000" dirty="0"/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385" y="2434"/>
              <a:ext cx="1037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/>
                <a:t>myCircle.cpp</a:t>
              </a:r>
              <a:endParaRPr lang="en-US" altLang="zh-CN" sz="2000"/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2714" y="2434"/>
              <a:ext cx="931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/>
                <a:t>myRect.cpp</a:t>
              </a:r>
              <a:endParaRPr lang="en-US" altLang="zh-CN" sz="2000"/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082" y="3106"/>
              <a:ext cx="2998" cy="254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/>
                <a:t>		myMain.cpp		</a:t>
              </a:r>
              <a:endParaRPr lang="en-US" altLang="zh-CN" sz="2000"/>
            </a:p>
          </p:txBody>
        </p:sp>
        <p:sp>
          <p:nvSpPr>
            <p:cNvPr id="370698" name="Line 9"/>
            <p:cNvSpPr>
              <a:spLocks noChangeShapeType="1"/>
            </p:cNvSpPr>
            <p:nvPr/>
          </p:nvSpPr>
          <p:spPr bwMode="auto">
            <a:xfrm>
              <a:off x="1920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699" name="Line 10"/>
            <p:cNvSpPr>
              <a:spLocks noChangeShapeType="1"/>
            </p:cNvSpPr>
            <p:nvPr/>
          </p:nvSpPr>
          <p:spPr bwMode="auto">
            <a:xfrm>
              <a:off x="3216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0" name="Line 11"/>
            <p:cNvSpPr>
              <a:spLocks noChangeShapeType="1"/>
            </p:cNvSpPr>
            <p:nvPr/>
          </p:nvSpPr>
          <p:spPr bwMode="auto">
            <a:xfrm>
              <a:off x="124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1" name="Line 12"/>
            <p:cNvSpPr>
              <a:spLocks noChangeShapeType="1"/>
            </p:cNvSpPr>
            <p:nvPr/>
          </p:nvSpPr>
          <p:spPr bwMode="auto">
            <a:xfrm>
              <a:off x="388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2" name="Line 13"/>
            <p:cNvSpPr>
              <a:spLocks noChangeShapeType="1"/>
            </p:cNvSpPr>
            <p:nvPr/>
          </p:nvSpPr>
          <p:spPr bwMode="auto">
            <a:xfrm flipV="1">
              <a:off x="1248" y="1872"/>
              <a:ext cx="6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3" name="Line 14"/>
            <p:cNvSpPr>
              <a:spLocks noChangeShapeType="1"/>
            </p:cNvSpPr>
            <p:nvPr/>
          </p:nvSpPr>
          <p:spPr bwMode="auto">
            <a:xfrm>
              <a:off x="3216" y="1872"/>
              <a:ext cx="672" cy="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4" name="Line 15"/>
            <p:cNvSpPr>
              <a:spLocks noChangeShapeType="1"/>
            </p:cNvSpPr>
            <p:nvPr/>
          </p:nvSpPr>
          <p:spPr bwMode="auto">
            <a:xfrm>
              <a:off x="2208" y="1947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05" name="Line 16"/>
            <p:cNvSpPr>
              <a:spLocks noChangeShapeType="1"/>
            </p:cNvSpPr>
            <p:nvPr/>
          </p:nvSpPr>
          <p:spPr bwMode="auto">
            <a:xfrm>
              <a:off x="2976" y="1949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069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4" grpId="0" advAuto="1000" autoUpdateAnimBg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95400" y="2863850"/>
            <a:ext cx="5232400" cy="1522413"/>
            <a:chOff x="404" y="1769"/>
            <a:chExt cx="3296" cy="959"/>
          </a:xfrm>
        </p:grpSpPr>
        <p:sp>
          <p:nvSpPr>
            <p:cNvPr id="884740" name="Text Box 4"/>
            <p:cNvSpPr txBox="1">
              <a:spLocks noChangeArrowheads="1"/>
            </p:cNvSpPr>
            <p:nvPr/>
          </p:nvSpPr>
          <p:spPr bwMode="auto">
            <a:xfrm>
              <a:off x="1440" y="1863"/>
              <a:ext cx="2260" cy="865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40000"/>
                </a:lnSpc>
                <a:defRPr/>
              </a:pPr>
              <a:r>
                <a:rPr lang="en-US" altLang="zh-CN" sz="2000" dirty="0"/>
                <a:t>const double pi = 5.14 ;</a:t>
              </a:r>
              <a:endParaRPr lang="en-US" altLang="zh-CN" sz="2000" dirty="0"/>
            </a:p>
            <a:p>
              <a:pPr algn="l">
                <a:lnSpc>
                  <a:spcPct val="140000"/>
                </a:lnSpc>
                <a:defRPr/>
              </a:pPr>
              <a:r>
                <a:rPr lang="en-US" altLang="zh-CN" sz="2000" dirty="0"/>
                <a:t>double circle ( double radius )</a:t>
              </a:r>
              <a:endParaRPr lang="en-US" altLang="zh-CN" sz="2000" dirty="0"/>
            </a:p>
            <a:p>
              <a:pPr algn="l">
                <a:lnSpc>
                  <a:spcPct val="140000"/>
                </a:lnSpc>
                <a:defRPr/>
              </a:pPr>
              <a:r>
                <a:rPr lang="en-US" altLang="zh-CN" sz="2000" dirty="0"/>
                <a:t>{ return pi * radius * radius ; } </a:t>
              </a:r>
              <a:endParaRPr lang="en-US" altLang="zh-CN" sz="2000" dirty="0"/>
            </a:p>
          </p:txBody>
        </p:sp>
        <p:sp>
          <p:nvSpPr>
            <p:cNvPr id="371724" name="Text Box 5"/>
            <p:cNvSpPr txBox="1">
              <a:spLocks noChangeArrowheads="1"/>
            </p:cNvSpPr>
            <p:nvPr/>
          </p:nvSpPr>
          <p:spPr bwMode="auto">
            <a:xfrm>
              <a:off x="404" y="1769"/>
              <a:ext cx="1033" cy="327"/>
            </a:xfrm>
            <a:prstGeom prst="rect">
              <a:avLst/>
            </a:prstGeom>
            <a:noFill/>
            <a:ln w="3810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dirty="0"/>
                <a:t>myCircle.cpp</a:t>
              </a:r>
              <a:endParaRPr lang="en-US" altLang="zh-CN" sz="2000" dirty="0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295400" y="4789488"/>
            <a:ext cx="6280150" cy="1214437"/>
            <a:chOff x="404" y="2941"/>
            <a:chExt cx="3956" cy="765"/>
          </a:xfrm>
        </p:grpSpPr>
        <p:sp>
          <p:nvSpPr>
            <p:cNvPr id="884743" name="Text Box 7"/>
            <p:cNvSpPr txBox="1">
              <a:spLocks noChangeArrowheads="1"/>
            </p:cNvSpPr>
            <p:nvPr/>
          </p:nvSpPr>
          <p:spPr bwMode="auto">
            <a:xfrm>
              <a:off x="1440" y="3034"/>
              <a:ext cx="2920" cy="672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60000"/>
                </a:lnSpc>
                <a:defRPr/>
              </a:pPr>
              <a:r>
                <a:rPr lang="en-US" altLang="zh-CN" sz="2000" dirty="0"/>
                <a:t>double </a:t>
              </a:r>
              <a:r>
                <a:rPr lang="en-US" altLang="zh-CN" sz="2000" dirty="0" err="1"/>
                <a:t>rect</a:t>
              </a:r>
              <a:r>
                <a:rPr lang="en-US" altLang="zh-CN" sz="2000" dirty="0"/>
                <a:t> ( double with, double length )</a:t>
              </a:r>
              <a:endParaRPr lang="en-US" altLang="zh-CN" sz="2000" dirty="0"/>
            </a:p>
            <a:p>
              <a:pPr algn="l">
                <a:lnSpc>
                  <a:spcPct val="160000"/>
                </a:lnSpc>
                <a:defRPr/>
              </a:pPr>
              <a:r>
                <a:rPr lang="en-US" altLang="zh-CN" sz="2000" dirty="0"/>
                <a:t>{ return with * length ; } </a:t>
              </a:r>
              <a:endParaRPr lang="en-US" altLang="zh-CN" sz="2000" dirty="0"/>
            </a:p>
          </p:txBody>
        </p:sp>
        <p:sp>
          <p:nvSpPr>
            <p:cNvPr id="371722" name="Text Box 8"/>
            <p:cNvSpPr txBox="1">
              <a:spLocks noChangeArrowheads="1"/>
            </p:cNvSpPr>
            <p:nvPr/>
          </p:nvSpPr>
          <p:spPr bwMode="auto">
            <a:xfrm>
              <a:off x="404" y="2941"/>
              <a:ext cx="927" cy="365"/>
            </a:xfrm>
            <a:prstGeom prst="rect">
              <a:avLst/>
            </a:prstGeom>
            <a:noFill/>
            <a:ln w="3810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2000" dirty="0"/>
                <a:t>myRect.cpp</a:t>
              </a:r>
              <a:endParaRPr lang="en-US" altLang="zh-CN" sz="2000" dirty="0"/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295400" y="1584325"/>
            <a:ext cx="6569075" cy="822325"/>
            <a:chOff x="404" y="922"/>
            <a:chExt cx="4138" cy="518"/>
          </a:xfrm>
        </p:grpSpPr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440" y="922"/>
              <a:ext cx="310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tailEnd type="none" w="med" len="lg"/>
            </a:ln>
            <a:effectLst>
              <a:outerShdw dist="63500" dir="1938780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double circle( double radius )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double </a:t>
              </a:r>
              <a:r>
                <a:rPr lang="en-US" altLang="zh-CN" sz="2000" dirty="0" err="1"/>
                <a:t>rect</a:t>
              </a:r>
              <a:r>
                <a:rPr lang="en-US" altLang="zh-CN" sz="2000" dirty="0"/>
                <a:t>( double width, double length ) ; </a:t>
              </a:r>
              <a:endParaRPr lang="en-US" altLang="zh-CN" sz="2000" dirty="0"/>
            </a:p>
          </p:txBody>
        </p:sp>
        <p:sp>
          <p:nvSpPr>
            <p:cNvPr id="371720" name="Text Box 11"/>
            <p:cNvSpPr txBox="1">
              <a:spLocks noChangeArrowheads="1"/>
            </p:cNvSpPr>
            <p:nvPr/>
          </p:nvSpPr>
          <p:spPr bwMode="auto">
            <a:xfrm>
              <a:off x="404" y="922"/>
              <a:ext cx="885" cy="253"/>
            </a:xfrm>
            <a:prstGeom prst="rect">
              <a:avLst/>
            </a:prstGeom>
            <a:noFill/>
            <a:ln w="38100">
              <a:noFill/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l"/>
              <a:r>
                <a:rPr lang="en-US" altLang="zh-CN" sz="2000" dirty="0" err="1"/>
                <a:t>myArea.h</a:t>
              </a:r>
              <a:endParaRPr lang="en-US" altLang="zh-CN" sz="2000" dirty="0"/>
            </a:p>
          </p:txBody>
        </p:sp>
      </p:grpSp>
      <p:sp>
        <p:nvSpPr>
          <p:cNvPr id="37171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62000" y="836613"/>
            <a:ext cx="7866063" cy="5399087"/>
            <a:chOff x="480" y="618"/>
            <a:chExt cx="4955" cy="3401"/>
          </a:xfrm>
        </p:grpSpPr>
        <p:sp>
          <p:nvSpPr>
            <p:cNvPr id="885764" name="Text Box 4"/>
            <p:cNvSpPr txBox="1">
              <a:spLocks noChangeArrowheads="1"/>
            </p:cNvSpPr>
            <p:nvPr/>
          </p:nvSpPr>
          <p:spPr bwMode="auto">
            <a:xfrm>
              <a:off x="619" y="935"/>
              <a:ext cx="4816" cy="30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38100">
              <a:noFill/>
              <a:miter lim="800000"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#include&lt;</a:t>
              </a:r>
              <a:r>
                <a:rPr lang="en-US" altLang="zh-CN" sz="2000" dirty="0" err="1"/>
                <a:t>iostream</a:t>
              </a:r>
              <a:r>
                <a:rPr lang="en-US" altLang="zh-CN" sz="2000" dirty="0"/>
                <a:t>&gt;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using namespace std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#include "</a:t>
              </a:r>
              <a:r>
                <a:rPr lang="en-US" altLang="zh-CN" sz="2000" dirty="0" err="1"/>
                <a:t>myArea.h</a:t>
              </a:r>
              <a:r>
                <a:rPr lang="en-US" altLang="zh-CN" sz="2000" dirty="0"/>
                <a:t>"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 err="1"/>
                <a:t>int</a:t>
              </a:r>
              <a:r>
                <a:rPr lang="en-US" altLang="zh-CN" sz="2000" dirty="0"/>
                <a:t> main()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{ double width, length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cout</a:t>
              </a:r>
              <a:r>
                <a:rPr lang="en-US" altLang="zh-CN" sz="2000" dirty="0"/>
                <a:t> &lt;&lt; "Please enter two numbers:\n"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cin</a:t>
              </a:r>
              <a:r>
                <a:rPr lang="en-US" altLang="zh-CN" sz="2000" dirty="0"/>
                <a:t> &gt;&gt; width &gt;&gt; length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cout</a:t>
              </a:r>
              <a:r>
                <a:rPr lang="en-US" altLang="zh-CN" sz="2000" dirty="0"/>
                <a:t> &lt;&lt; "Area of </a:t>
              </a:r>
              <a:r>
                <a:rPr lang="en-US" altLang="zh-CN" sz="2000" dirty="0" err="1"/>
                <a:t>recttangle</a:t>
              </a:r>
              <a:r>
                <a:rPr lang="en-US" altLang="zh-CN" sz="2000" dirty="0"/>
                <a:t> is: " &lt;&lt; </a:t>
              </a:r>
              <a:r>
                <a:rPr lang="en-US" altLang="zh-CN" sz="2000" dirty="0" err="1"/>
                <a:t>rect</a:t>
              </a:r>
              <a:r>
                <a:rPr lang="en-US" altLang="zh-CN" sz="2000" dirty="0"/>
                <a:t>( width, length ) &lt;&lt; </a:t>
              </a:r>
              <a:r>
                <a:rPr lang="en-US" altLang="zh-CN" sz="2000" dirty="0" err="1"/>
                <a:t>endl</a:t>
              </a:r>
              <a:r>
                <a:rPr lang="en-US" altLang="zh-CN" sz="2000" dirty="0"/>
                <a:t>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double radius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cout</a:t>
              </a:r>
              <a:r>
                <a:rPr lang="en-US" altLang="zh-CN" sz="2000" dirty="0"/>
                <a:t> &lt;&lt; "Please enter a radius:\n"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cin</a:t>
              </a:r>
              <a:r>
                <a:rPr lang="en-US" altLang="zh-CN" sz="2000" dirty="0"/>
                <a:t> &gt;&gt; radius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dirty="0" err="1"/>
                <a:t>cout</a:t>
              </a:r>
              <a:r>
                <a:rPr lang="en-US" altLang="zh-CN" sz="2000" dirty="0"/>
                <a:t> &lt;&lt; "Area of circle is: " &lt;&lt; circle( radius ) &lt;&lt; </a:t>
              </a:r>
              <a:r>
                <a:rPr lang="en-US" altLang="zh-CN" sz="2000" dirty="0" err="1"/>
                <a:t>endl</a:t>
              </a:r>
              <a:r>
                <a:rPr lang="en-US" altLang="zh-CN" sz="2000" dirty="0"/>
                <a:t> ;</a:t>
              </a:r>
              <a:endParaRPr lang="en-US" altLang="zh-CN" sz="2000" dirty="0"/>
            </a:p>
            <a:p>
              <a:pPr algn="l">
                <a:lnSpc>
                  <a:spcPct val="120000"/>
                </a:lnSpc>
                <a:defRPr/>
              </a:pPr>
              <a:r>
                <a:rPr lang="en-US" altLang="zh-CN" sz="2000" dirty="0"/>
                <a:t>}</a:t>
              </a:r>
              <a:r>
                <a:rPr lang="en-US" altLang="zh-CN" sz="2000" dirty="0">
                  <a:ea typeface="隶书" panose="02010509060101010101" pitchFamily="49" charset="-122"/>
                </a:rPr>
                <a:t> </a:t>
              </a:r>
              <a:endParaRPr lang="en-US" altLang="zh-CN" sz="2000" dirty="0">
                <a:ea typeface="隶书" panose="02010509060101010101" pitchFamily="49" charset="-122"/>
              </a:endParaRPr>
            </a:p>
          </p:txBody>
        </p:sp>
        <p:sp>
          <p:nvSpPr>
            <p:cNvPr id="372742" name="Text Box 5"/>
            <p:cNvSpPr txBox="1">
              <a:spLocks noChangeArrowheads="1"/>
            </p:cNvSpPr>
            <p:nvPr/>
          </p:nvSpPr>
          <p:spPr bwMode="auto">
            <a:xfrm>
              <a:off x="480" y="618"/>
              <a:ext cx="980" cy="250"/>
            </a:xfrm>
            <a:prstGeom prst="rect">
              <a:avLst/>
            </a:prstGeom>
            <a:noFill/>
            <a:ln w="3810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altLang="zh-CN" sz="2000" dirty="0"/>
                <a:t>myMain.cpp</a:t>
              </a:r>
              <a:endParaRPr lang="en-US" altLang="zh-CN" sz="2000" dirty="0"/>
            </a:p>
          </p:txBody>
        </p:sp>
      </p:grpSp>
      <p:sp>
        <p:nvSpPr>
          <p:cNvPr id="37274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7376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1272558"/>
            <a:ext cx="7667149" cy="472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/>
          <p:nvPr/>
        </p:nvSpPr>
        <p:spPr bwMode="auto">
          <a:xfrm>
            <a:off x="6357950" y="1928802"/>
            <a:ext cx="1643074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3"/>
              <a:gd name="adj6" fmla="val -1003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添加头文件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7478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3500" y="1080000"/>
            <a:ext cx="6477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utoShape 6"/>
          <p:cNvSpPr/>
          <p:nvPr/>
        </p:nvSpPr>
        <p:spPr bwMode="auto">
          <a:xfrm>
            <a:off x="6429388" y="3357562"/>
            <a:ext cx="1643074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2"/>
              <a:gd name="adj6" fmla="val -707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输入代码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7581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4800" y="1274400"/>
            <a:ext cx="7958614" cy="47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6"/>
          <p:cNvSpPr/>
          <p:nvPr/>
        </p:nvSpPr>
        <p:spPr bwMode="auto">
          <a:xfrm>
            <a:off x="6500826" y="1071546"/>
            <a:ext cx="1643074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3"/>
              <a:gd name="adj6" fmla="val -1003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添加源文件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768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2000" y="1080000"/>
            <a:ext cx="64960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/>
          <p:nvPr/>
        </p:nvSpPr>
        <p:spPr bwMode="auto">
          <a:xfrm>
            <a:off x="6429388" y="3357562"/>
            <a:ext cx="1643074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2"/>
              <a:gd name="adj6" fmla="val -707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输入代码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714375" y="298804"/>
            <a:ext cx="3933825" cy="497766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5-27  </a:t>
            </a:r>
            <a:r>
              <a:rPr lang="zh-CN" altLang="en-US" sz="2000" i="1" dirty="0">
                <a:solidFill>
                  <a:srgbClr val="008000"/>
                </a:solidFill>
              </a:rPr>
              <a:t>计算圆面积和矩形面积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768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5.8.1 </a:t>
            </a:r>
            <a:r>
              <a:rPr lang="zh-CN" altLang="en-US" dirty="0"/>
              <a:t>多文件结构</a:t>
            </a:r>
            <a:endParaRPr lang="zh-CN" altLang="en-US" dirty="0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2000" y="1080000"/>
            <a:ext cx="6452711" cy="472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/>
          <p:nvPr/>
        </p:nvSpPr>
        <p:spPr bwMode="auto">
          <a:xfrm>
            <a:off x="4286248" y="4000504"/>
            <a:ext cx="178595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81414"/>
              <a:gd name="adj6" fmla="val -82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完整项目文件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93700" y="1568450"/>
            <a:ext cx="8216900" cy="2895600"/>
            <a:chOff x="248" y="1536"/>
            <a:chExt cx="5176" cy="1824"/>
          </a:xfrm>
        </p:grpSpPr>
        <p:sp useBgFill="1">
          <p:nvSpPr>
            <p:cNvPr id="377863" name="Rectangle 4"/>
            <p:cNvSpPr>
              <a:spLocks noChangeArrowheads="1"/>
            </p:cNvSpPr>
            <p:nvPr/>
          </p:nvSpPr>
          <p:spPr bwMode="auto">
            <a:xfrm>
              <a:off x="960" y="1536"/>
              <a:ext cx="3626" cy="1824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6789" name="AutoShape 5"/>
            <p:cNvSpPr>
              <a:spLocks noChangeArrowheads="1"/>
            </p:cNvSpPr>
            <p:nvPr/>
          </p:nvSpPr>
          <p:spPr bwMode="auto">
            <a:xfrm>
              <a:off x="248" y="2256"/>
              <a:ext cx="586" cy="353"/>
            </a:xfrm>
            <a:prstGeom prst="flowChartPunchedTap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/>
                <a:t> </a:t>
              </a:r>
              <a:r>
                <a:rPr lang="zh-CN" altLang="en-US"/>
                <a:t>源程序</a:t>
              </a:r>
              <a:endParaRPr lang="zh-CN" altLang="en-US"/>
            </a:p>
          </p:txBody>
        </p:sp>
        <p:sp>
          <p:nvSpPr>
            <p:cNvPr id="886790" name="AutoShape 6"/>
            <p:cNvSpPr>
              <a:spLocks noChangeArrowheads="1"/>
            </p:cNvSpPr>
            <p:nvPr/>
          </p:nvSpPr>
          <p:spPr bwMode="auto">
            <a:xfrm>
              <a:off x="1082" y="2309"/>
              <a:ext cx="694" cy="235"/>
            </a:xfrm>
            <a:prstGeom prst="flowChartProcess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预处理器</a:t>
              </a:r>
              <a:endParaRPr lang="zh-CN" altLang="en-US"/>
            </a:p>
          </p:txBody>
        </p:sp>
        <p:sp>
          <p:nvSpPr>
            <p:cNvPr id="886791" name="AutoShape 7"/>
            <p:cNvSpPr>
              <a:spLocks noChangeArrowheads="1"/>
            </p:cNvSpPr>
            <p:nvPr/>
          </p:nvSpPr>
          <p:spPr bwMode="auto">
            <a:xfrm>
              <a:off x="1994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词法分析</a:t>
              </a:r>
              <a:endParaRPr lang="zh-CN" altLang="en-US"/>
            </a:p>
          </p:txBody>
        </p:sp>
        <p:sp>
          <p:nvSpPr>
            <p:cNvPr id="886792" name="AutoShape 8"/>
            <p:cNvSpPr>
              <a:spLocks noChangeArrowheads="1"/>
            </p:cNvSpPr>
            <p:nvPr/>
          </p:nvSpPr>
          <p:spPr bwMode="auto">
            <a:xfrm>
              <a:off x="2906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语法分析</a:t>
              </a:r>
              <a:endParaRPr lang="zh-CN" altLang="en-US"/>
            </a:p>
          </p:txBody>
        </p:sp>
        <p:sp>
          <p:nvSpPr>
            <p:cNvPr id="886793" name="AutoShape 9"/>
            <p:cNvSpPr>
              <a:spLocks noChangeArrowheads="1"/>
            </p:cNvSpPr>
            <p:nvPr/>
          </p:nvSpPr>
          <p:spPr bwMode="auto">
            <a:xfrm>
              <a:off x="3818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代码生成</a:t>
              </a:r>
              <a:endParaRPr lang="zh-CN" altLang="en-US"/>
            </a:p>
          </p:txBody>
        </p:sp>
        <p:sp>
          <p:nvSpPr>
            <p:cNvPr id="886794" name="AutoShape 10"/>
            <p:cNvSpPr>
              <a:spLocks noChangeArrowheads="1"/>
            </p:cNvSpPr>
            <p:nvPr/>
          </p:nvSpPr>
          <p:spPr bwMode="auto">
            <a:xfrm>
              <a:off x="2176" y="2963"/>
              <a:ext cx="1162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/>
                <a:t>   </a:t>
              </a:r>
              <a:r>
                <a:rPr lang="zh-CN" altLang="en-US"/>
                <a:t>错误处理程序  </a:t>
              </a:r>
              <a:endParaRPr lang="zh-CN" altLang="en-US"/>
            </a:p>
          </p:txBody>
        </p:sp>
        <p:sp>
          <p:nvSpPr>
            <p:cNvPr id="886795" name="AutoShape 11"/>
            <p:cNvSpPr>
              <a:spLocks noChangeArrowheads="1"/>
            </p:cNvSpPr>
            <p:nvPr/>
          </p:nvSpPr>
          <p:spPr bwMode="auto">
            <a:xfrm>
              <a:off x="4731" y="2256"/>
              <a:ext cx="692" cy="353"/>
            </a:xfrm>
            <a:prstGeom prst="flowChartPunchedTape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目标程序</a:t>
              </a:r>
              <a:endParaRPr lang="zh-CN" altLang="en-US"/>
            </a:p>
          </p:txBody>
        </p:sp>
        <p:sp>
          <p:nvSpPr>
            <p:cNvPr id="886796" name="AutoShape 12"/>
            <p:cNvSpPr>
              <a:spLocks noChangeArrowheads="1"/>
            </p:cNvSpPr>
            <p:nvPr/>
          </p:nvSpPr>
          <p:spPr bwMode="auto">
            <a:xfrm>
              <a:off x="2908" y="1711"/>
              <a:ext cx="622" cy="353"/>
            </a:xfrm>
            <a:prstGeom prst="flowChartPunchedTap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/>
                <a:t> </a:t>
              </a:r>
              <a:r>
                <a:rPr lang="zh-CN" altLang="en-US"/>
                <a:t>符号表 </a:t>
              </a:r>
              <a:endParaRPr lang="zh-CN" altLang="en-US"/>
            </a:p>
          </p:txBody>
        </p:sp>
        <p:sp>
          <p:nvSpPr>
            <p:cNvPr id="886797" name="AutoShape 13"/>
            <p:cNvSpPr>
              <a:spLocks noChangeArrowheads="1"/>
            </p:cNvSpPr>
            <p:nvPr/>
          </p:nvSpPr>
          <p:spPr bwMode="auto">
            <a:xfrm>
              <a:off x="4730" y="2880"/>
              <a:ext cx="694" cy="353"/>
            </a:xfrm>
            <a:prstGeom prst="flowChartPunchedTape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错误信息</a:t>
              </a:r>
              <a:endParaRPr lang="zh-CN" altLang="en-US"/>
            </a:p>
          </p:txBody>
        </p:sp>
        <p:grpSp>
          <p:nvGrpSpPr>
            <p:cNvPr id="377873" name="Group 14"/>
            <p:cNvGrpSpPr/>
            <p:nvPr/>
          </p:nvGrpSpPr>
          <p:grpSpPr bwMode="auto">
            <a:xfrm>
              <a:off x="842" y="1872"/>
              <a:ext cx="3912" cy="1200"/>
              <a:chOff x="816" y="1584"/>
              <a:chExt cx="3912" cy="1200"/>
            </a:xfrm>
          </p:grpSpPr>
          <p:sp>
            <p:nvSpPr>
              <p:cNvPr id="377874" name="Line 15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5" name="Line 16"/>
              <p:cNvSpPr>
                <a:spLocks noChangeShapeType="1"/>
              </p:cNvSpPr>
              <p:nvPr/>
            </p:nvSpPr>
            <p:spPr bwMode="auto">
              <a:xfrm>
                <a:off x="176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6" name="Line 17"/>
              <p:cNvSpPr>
                <a:spLocks noChangeShapeType="1"/>
              </p:cNvSpPr>
              <p:nvPr/>
            </p:nvSpPr>
            <p:spPr bwMode="auto">
              <a:xfrm>
                <a:off x="2663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7" name="Line 18"/>
              <p:cNvSpPr>
                <a:spLocks noChangeShapeType="1"/>
              </p:cNvSpPr>
              <p:nvPr/>
            </p:nvSpPr>
            <p:spPr bwMode="auto">
              <a:xfrm>
                <a:off x="3581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8" name="Line 19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79" name="Line 20"/>
              <p:cNvSpPr>
                <a:spLocks noChangeShapeType="1"/>
              </p:cNvSpPr>
              <p:nvPr/>
            </p:nvSpPr>
            <p:spPr bwMode="auto">
              <a:xfrm flipV="1">
                <a:off x="3216" y="1727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0" name="Line 21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1" name="Line 22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2" name="Line 23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3" name="Line 24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4" name="Line 25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5" name="Line 26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6" name="Line 27"/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86812" name="Text Box 28"/>
          <p:cNvSpPr txBox="1">
            <a:spLocks noChangeArrowheads="1"/>
          </p:cNvSpPr>
          <p:nvPr/>
        </p:nvSpPr>
        <p:spPr bwMode="auto">
          <a:xfrm>
            <a:off x="782638" y="1035050"/>
            <a:ext cx="2417762" cy="3968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编译器工作过程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86813" name="Text Box 29"/>
          <p:cNvSpPr txBox="1">
            <a:spLocks noChangeArrowheads="1"/>
          </p:cNvSpPr>
          <p:nvPr/>
        </p:nvSpPr>
        <p:spPr bwMode="auto">
          <a:xfrm>
            <a:off x="1495425" y="4848225"/>
            <a:ext cx="6784975" cy="10064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预处理器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改善程序的组织和管理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预处理指令</a:t>
            </a:r>
            <a:r>
              <a:rPr lang="zh-CN" altLang="en-US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所有编译指令以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#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开头，每条指令单独占一行</a:t>
            </a:r>
            <a:endParaRPr lang="zh-CN" altLang="en-US" sz="200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37786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12" grpId="0" autoUpdateAnimBg="0"/>
      <p:bldP spid="886813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9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457200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函数</a:t>
            </a:r>
            <a:endParaRPr lang="zh-CN" altLang="en-US" sz="4000" b="1" dirty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828800"/>
            <a:ext cx="5943600" cy="5334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函数（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）是功能抽象的模块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hlinkClick r:id="rId1" action="ppaction://hlinksldjump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685800" y="2362200"/>
            <a:ext cx="6477000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algn="l"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函数作用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任务划分；代码重用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函数是</a:t>
            </a: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程序的重要组件 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hlinkClick r:id="rId1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1" grpId="0" advAuto="100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</a:t>
            </a:r>
            <a:r>
              <a:rPr lang="en-US" altLang="zh-CN" sz="2000" i="1">
                <a:solidFill>
                  <a:srgbClr val="0000FF"/>
                </a:solidFill>
              </a:rPr>
              <a:t>double x , double y</a:t>
            </a:r>
            <a:r>
              <a:rPr lang="en-US" altLang="zh-CN" sz="2000" b="0"/>
              <a:t>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x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return y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1224" name="AutoShape 8"/>
          <p:cNvSpPr/>
          <p:nvPr/>
        </p:nvSpPr>
        <p:spPr bwMode="auto">
          <a:xfrm>
            <a:off x="5410200" y="3219450"/>
            <a:ext cx="1828800" cy="508000"/>
          </a:xfrm>
          <a:prstGeom prst="borderCallout2">
            <a:avLst>
              <a:gd name="adj1" fmla="val 22500"/>
              <a:gd name="adj2" fmla="val -4167"/>
              <a:gd name="adj3" fmla="val 22500"/>
              <a:gd name="adj4" fmla="val -25870"/>
              <a:gd name="adj5" fmla="val -181565"/>
              <a:gd name="adj6" fmla="val -7673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3072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4" grpId="0" animBg="1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指令在编译之前把指定文件包含到该命令所在位置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  <a:endParaRPr lang="en-US" altLang="zh-CN" sz="2000">
              <a:solidFill>
                <a:srgbClr val="0000FF"/>
              </a:solidFill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  <a:endParaRPr lang="en-US" altLang="zh-CN" sz="2000"/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形式为：</a:t>
            </a:r>
            <a:endParaRPr lang="zh-CN" altLang="en-US" sz="2000"/>
          </a:p>
        </p:txBody>
      </p:sp>
      <p:sp>
        <p:nvSpPr>
          <p:cNvPr id="887815" name="Oval 7"/>
          <p:cNvSpPr>
            <a:spLocks noChangeArrowheads="1"/>
          </p:cNvSpPr>
          <p:nvPr/>
        </p:nvSpPr>
        <p:spPr bwMode="auto">
          <a:xfrm>
            <a:off x="3505200" y="34734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7816" name="AutoShape 8"/>
          <p:cNvSpPr/>
          <p:nvPr/>
        </p:nvSpPr>
        <p:spPr bwMode="auto">
          <a:xfrm>
            <a:off x="5943600" y="2635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系统头文件 </a:t>
            </a:r>
            <a:endParaRPr lang="zh-CN" altLang="en-US"/>
          </a:p>
        </p:txBody>
      </p:sp>
      <p:sp>
        <p:nvSpPr>
          <p:cNvPr id="3788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8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autoUpdateAnimBg="0"/>
      <p:bldP spid="887812" grpId="0" autoUpdateAnimBg="0"/>
      <p:bldP spid="887813" grpId="0" autoUpdateAnimBg="0" build="p"/>
      <p:bldP spid="887814" grpId="0" autoUpdateAnimBg="0"/>
      <p:bldP spid="887815" grpId="0" animBg="1"/>
      <p:bldP spid="887816" grpId="0" animBg="1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指令在编译之前把指定文件包含到该命令所在位置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  <a:endParaRPr lang="en-US" altLang="zh-CN" sz="2000">
              <a:solidFill>
                <a:srgbClr val="0000FF"/>
              </a:solidFill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  <a:endParaRPr lang="en-US" altLang="zh-CN" sz="2000"/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形式为：</a:t>
            </a:r>
            <a:endParaRPr lang="zh-CN" altLang="en-US" sz="2000"/>
          </a:p>
        </p:txBody>
      </p:sp>
      <p:sp>
        <p:nvSpPr>
          <p:cNvPr id="888839" name="Oval 7"/>
          <p:cNvSpPr>
            <a:spLocks noChangeArrowheads="1"/>
          </p:cNvSpPr>
          <p:nvPr/>
        </p:nvSpPr>
        <p:spPr bwMode="auto">
          <a:xfrm>
            <a:off x="3581400" y="40068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8840" name="AutoShape 8"/>
          <p:cNvSpPr/>
          <p:nvPr/>
        </p:nvSpPr>
        <p:spPr bwMode="auto">
          <a:xfrm>
            <a:off x="5943600" y="31686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自定义头文件 </a:t>
            </a:r>
            <a:endParaRPr lang="zh-CN" altLang="en-US"/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9" grpId="0" animBg="1"/>
      <p:bldP spid="888840" grpId="0" animBg="1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．条件编译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1219200" y="1716088"/>
            <a:ext cx="2590800" cy="1633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1</a:t>
            </a:r>
            <a:endParaRPr lang="en-US" altLang="zh-CN" sz="2000" i="1">
              <a:solidFill>
                <a:srgbClr val="008000"/>
              </a:solidFill>
            </a:endParaRP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endParaRPr lang="zh-CN" altLang="en-US" sz="2000" i="1"/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/>
              <a:t>程序段</a:t>
            </a:r>
            <a:endParaRPr lang="zh-CN" altLang="en-US" sz="2000" i="1"/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1219200" y="3746500"/>
            <a:ext cx="2667000" cy="2427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2</a:t>
            </a:r>
            <a:endParaRPr lang="en-US" altLang="zh-CN" sz="2000" i="1">
              <a:solidFill>
                <a:srgbClr val="008000"/>
              </a:solidFill>
            </a:endParaRP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endParaRPr lang="zh-CN" altLang="en-US" sz="2000" i="1"/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1</a:t>
            </a:r>
            <a:endParaRPr lang="en-US" altLang="zh-CN" sz="2000" i="1"/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else</a:t>
            </a:r>
            <a:endParaRPr lang="en-US" altLang="zh-CN" sz="2000">
              <a:solidFill>
                <a:srgbClr val="0000FF"/>
              </a:solidFill>
            </a:endParaRPr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2</a:t>
            </a:r>
            <a:endParaRPr lang="en-US" altLang="zh-CN" sz="2000" i="1"/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5105400" y="1716088"/>
            <a:ext cx="27432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9875"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 i="1" dirty="0">
                <a:solidFill>
                  <a:srgbClr val="008000"/>
                </a:solidFill>
              </a:rPr>
              <a:t>形式</a:t>
            </a:r>
            <a:r>
              <a:rPr lang="en-US" altLang="zh-CN" sz="2000" i="1" dirty="0">
                <a:solidFill>
                  <a:srgbClr val="008000"/>
                </a:solidFill>
              </a:rPr>
              <a:t>3</a:t>
            </a:r>
            <a:endParaRPr lang="en-US" altLang="zh-CN" sz="2000" i="1" dirty="0">
              <a:solidFill>
                <a:srgbClr val="008000"/>
              </a:solidFill>
            </a:endParaRP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if</a:t>
            </a:r>
            <a:r>
              <a:rPr lang="en-US" altLang="zh-CN" sz="2000" dirty="0"/>
              <a:t>  </a:t>
            </a:r>
            <a:r>
              <a:rPr lang="zh-CN" altLang="en-US" sz="2000" i="1" dirty="0"/>
              <a:t>常量表达式</a:t>
            </a:r>
            <a:r>
              <a:rPr lang="en-US" altLang="zh-CN" sz="2000" i="1" dirty="0"/>
              <a:t>1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 dirty="0"/>
              <a:t>程序段</a:t>
            </a:r>
            <a:r>
              <a:rPr lang="en-US" altLang="zh-CN" sz="2000" i="1" dirty="0"/>
              <a:t>1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</a:t>
            </a:r>
            <a:r>
              <a:rPr lang="en-US" altLang="zh-CN" sz="2000" dirty="0" err="1">
                <a:solidFill>
                  <a:srgbClr val="0000FF"/>
                </a:solidFill>
              </a:rPr>
              <a:t>elif</a:t>
            </a:r>
            <a:r>
              <a:rPr lang="en-US" altLang="zh-CN" sz="2000" dirty="0"/>
              <a:t>  </a:t>
            </a:r>
            <a:r>
              <a:rPr lang="zh-CN" altLang="en-US" sz="2000" i="1" dirty="0"/>
              <a:t>常量表达式</a:t>
            </a:r>
            <a:r>
              <a:rPr lang="en-US" altLang="zh-CN" sz="2000" i="1" dirty="0"/>
              <a:t>2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 dirty="0"/>
              <a:t>程序段</a:t>
            </a:r>
            <a:r>
              <a:rPr lang="en-US" altLang="zh-CN" sz="2000" i="1" dirty="0"/>
              <a:t>2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/>
              <a:t>…</a:t>
            </a:r>
            <a:endParaRPr lang="en-US" altLang="zh-CN" sz="2000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</a:t>
            </a:r>
            <a:r>
              <a:rPr lang="en-US" altLang="zh-CN" sz="2000" dirty="0" err="1">
                <a:solidFill>
                  <a:srgbClr val="0000FF"/>
                </a:solidFill>
              </a:rPr>
              <a:t>elif</a:t>
            </a:r>
            <a:r>
              <a:rPr lang="en-US" altLang="zh-CN" sz="2000" dirty="0"/>
              <a:t>  </a:t>
            </a:r>
            <a:r>
              <a:rPr lang="zh-CN" altLang="en-US" sz="2000" i="1" dirty="0"/>
              <a:t>常量表达式</a:t>
            </a:r>
            <a:r>
              <a:rPr lang="en-US" altLang="zh-CN" sz="2000" i="1" dirty="0"/>
              <a:t>n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 dirty="0"/>
              <a:t>程序段</a:t>
            </a:r>
            <a:r>
              <a:rPr lang="en-US" altLang="zh-CN" sz="2000" i="1" dirty="0"/>
              <a:t>n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else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 dirty="0"/>
              <a:t>程序段</a:t>
            </a:r>
            <a:r>
              <a:rPr lang="en-US" altLang="zh-CN" sz="2000" i="1" dirty="0"/>
              <a:t>n+1</a:t>
            </a:r>
            <a:endParaRPr lang="en-US" altLang="zh-CN" sz="2000" i="1" dirty="0"/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endif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3809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utoUpdateAnimBg="0"/>
      <p:bldP spid="889860" grpId="0" autoUpdateAnimBg="0"/>
      <p:bldP spid="889861" grpId="0" autoUpdateAnimBg="0"/>
      <p:bldP spid="889862" grpId="0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782638" y="1168867"/>
            <a:ext cx="1922619" cy="402291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．宏定义指令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000" i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#define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标识符  文本 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195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autoUpdateAnimBg="0"/>
      <p:bldP spid="890884" grpId="0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  <p:sp>
        <p:nvSpPr>
          <p:cNvPr id="934919" name="Rectangle 7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/>
              <a:t>#include&lt;iostream&gt;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using namespace std 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不</a:t>
            </a:r>
            <a:r>
              <a:rPr lang="zh-CN" altLang="en-US" dirty="0">
                <a:solidFill>
                  <a:srgbClr val="008000"/>
                </a:solidFill>
              </a:rPr>
              <a:t>带参数宏替换。</a:t>
            </a:r>
            <a:r>
              <a:rPr lang="zh-CN" altLang="en-US" sz="2000" dirty="0">
                <a:solidFill>
                  <a:srgbClr val="008000"/>
                </a:solidFill>
              </a:rPr>
              <a:t>在程序正文中，用</a:t>
            </a:r>
            <a:r>
              <a:rPr lang="en-US" altLang="zh-CN" sz="2000" dirty="0">
                <a:solidFill>
                  <a:srgbClr val="008000"/>
                </a:solidFill>
              </a:rPr>
              <a:t>5.1415926</a:t>
            </a:r>
            <a:r>
              <a:rPr lang="zh-CN" altLang="en-US" sz="2000" dirty="0">
                <a:solidFill>
                  <a:srgbClr val="008000"/>
                </a:solidFill>
              </a:rPr>
              <a:t>代替</a:t>
            </a:r>
            <a:r>
              <a:rPr lang="en-US" altLang="zh-CN" sz="2000" dirty="0">
                <a:solidFill>
                  <a:srgbClr val="008000"/>
                </a:solidFill>
              </a:rPr>
              <a:t>PI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#define PI  5.1415926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 dirty="0">
                <a:solidFill>
                  <a:srgbClr val="008000"/>
                </a:solidFill>
              </a:rPr>
              <a:t>PI*r*r</a:t>
            </a:r>
            <a:r>
              <a:rPr lang="zh-CN" altLang="en-US" sz="2000" dirty="0">
                <a:solidFill>
                  <a:srgbClr val="008000"/>
                </a:solidFill>
              </a:rPr>
              <a:t>代替</a:t>
            </a:r>
            <a:r>
              <a:rPr lang="en-US" altLang="zh-CN" sz="2000" dirty="0">
                <a:solidFill>
                  <a:srgbClr val="008000"/>
                </a:solidFill>
              </a:rPr>
              <a:t>area(x)</a:t>
            </a:r>
            <a:r>
              <a:rPr lang="zh-CN" altLang="en-US" sz="2000" dirty="0">
                <a:solidFill>
                  <a:srgbClr val="008000"/>
                </a:solidFill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</a:rPr>
              <a:t>r</a:t>
            </a:r>
            <a:r>
              <a:rPr lang="zh-CN" altLang="en-US" sz="2000" dirty="0">
                <a:solidFill>
                  <a:srgbClr val="008000"/>
                </a:solidFill>
              </a:rPr>
              <a:t>是参数</a:t>
            </a:r>
            <a:endParaRPr lang="zh-CN" altLang="en-US" sz="2000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#define area(</a:t>
            </a:r>
            <a:r>
              <a:rPr lang="en-US" altLang="zh-CN" sz="2000" i="1" dirty="0"/>
              <a:t>r</a:t>
            </a:r>
            <a:r>
              <a:rPr lang="en-US" altLang="zh-CN" sz="2000" dirty="0"/>
              <a:t>)  PI*r*r   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int main()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{ double x, s;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 x=5.6;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 s=area(</a:t>
            </a:r>
            <a:r>
              <a:rPr lang="en-US" altLang="zh-CN" sz="2000" i="1" dirty="0"/>
              <a:t>x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&lt;&lt;"s="&lt;&lt;s&lt;&lt;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2268538" y="2349500"/>
            <a:ext cx="1584325" cy="1295400"/>
            <a:chOff x="1429" y="1480"/>
            <a:chExt cx="998" cy="816"/>
          </a:xfrm>
        </p:grpSpPr>
        <p:sp>
          <p:nvSpPr>
            <p:cNvPr id="382985" name="Oval 10"/>
            <p:cNvSpPr>
              <a:spLocks noChangeArrowheads="1"/>
            </p:cNvSpPr>
            <p:nvPr/>
          </p:nvSpPr>
          <p:spPr bwMode="auto">
            <a:xfrm>
              <a:off x="1429" y="1480"/>
              <a:ext cx="998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6" name="Oval 11"/>
            <p:cNvSpPr>
              <a:spLocks noChangeArrowheads="1"/>
            </p:cNvSpPr>
            <p:nvPr/>
          </p:nvSpPr>
          <p:spPr bwMode="auto">
            <a:xfrm>
              <a:off x="1927" y="2016"/>
              <a:ext cx="318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908175" y="3200400"/>
            <a:ext cx="2232025" cy="2054225"/>
            <a:chOff x="1202" y="2016"/>
            <a:chExt cx="1406" cy="1294"/>
          </a:xfrm>
        </p:grpSpPr>
        <p:sp>
          <p:nvSpPr>
            <p:cNvPr id="382983" name="Oval 13"/>
            <p:cNvSpPr>
              <a:spLocks noChangeArrowheads="1"/>
            </p:cNvSpPr>
            <p:nvPr/>
          </p:nvSpPr>
          <p:spPr bwMode="auto">
            <a:xfrm>
              <a:off x="1202" y="3022"/>
              <a:ext cx="499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4" name="Oval 14"/>
            <p:cNvSpPr>
              <a:spLocks noChangeArrowheads="1"/>
            </p:cNvSpPr>
            <p:nvPr/>
          </p:nvSpPr>
          <p:spPr bwMode="auto">
            <a:xfrm>
              <a:off x="1429" y="2016"/>
              <a:ext cx="1179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9" grpId="0"/>
      <p:bldP spid="934917" grpId="0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0" dirty="0"/>
              <a:t>#include&lt;iostream&gt;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using namespace std 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>
                <a:solidFill>
                  <a:srgbClr val="008000"/>
                </a:solidFill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</a:rPr>
              <a:t>不</a:t>
            </a:r>
            <a:r>
              <a:rPr lang="zh-CN" altLang="en-US" b="0" dirty="0">
                <a:solidFill>
                  <a:srgbClr val="008000"/>
                </a:solidFill>
              </a:rPr>
              <a:t>带参数宏替换。</a:t>
            </a:r>
            <a:r>
              <a:rPr lang="zh-CN" altLang="en-US" sz="2000" b="0" dirty="0">
                <a:solidFill>
                  <a:srgbClr val="008000"/>
                </a:solidFill>
              </a:rPr>
              <a:t>在程序正文中，用</a:t>
            </a:r>
            <a:r>
              <a:rPr lang="en-US" altLang="zh-CN" sz="2000" b="0" dirty="0">
                <a:solidFill>
                  <a:srgbClr val="008000"/>
                </a:solidFill>
              </a:rPr>
              <a:t>5.1415926</a:t>
            </a:r>
            <a:r>
              <a:rPr lang="zh-CN" altLang="en-US" sz="2000" b="0" dirty="0">
                <a:solidFill>
                  <a:srgbClr val="008000"/>
                </a:solidFill>
              </a:rPr>
              <a:t>代替</a:t>
            </a:r>
            <a:r>
              <a:rPr lang="en-US" altLang="zh-CN" sz="2000" b="0" dirty="0">
                <a:solidFill>
                  <a:srgbClr val="008000"/>
                </a:solidFill>
              </a:rPr>
              <a:t>PI</a:t>
            </a:r>
            <a:endParaRPr lang="en-US" altLang="zh-CN" sz="2000" b="0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#define PI  5.1415926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>
                <a:solidFill>
                  <a:srgbClr val="008000"/>
                </a:solidFill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 b="0" dirty="0">
                <a:solidFill>
                  <a:srgbClr val="008000"/>
                </a:solidFill>
              </a:rPr>
              <a:t>PI*r*r</a:t>
            </a:r>
            <a:r>
              <a:rPr lang="zh-CN" altLang="en-US" sz="2000" b="0" dirty="0">
                <a:solidFill>
                  <a:srgbClr val="008000"/>
                </a:solidFill>
              </a:rPr>
              <a:t>代替</a:t>
            </a:r>
            <a:r>
              <a:rPr lang="en-US" altLang="zh-CN" sz="2000" b="0" dirty="0">
                <a:solidFill>
                  <a:srgbClr val="008000"/>
                </a:solidFill>
              </a:rPr>
              <a:t>area(x)</a:t>
            </a:r>
            <a:r>
              <a:rPr lang="zh-CN" altLang="en-US" sz="2000" b="0" dirty="0">
                <a:solidFill>
                  <a:srgbClr val="008000"/>
                </a:solidFill>
              </a:rPr>
              <a:t>，</a:t>
            </a:r>
            <a:r>
              <a:rPr lang="en-US" altLang="zh-CN" sz="2000" b="0" dirty="0">
                <a:solidFill>
                  <a:srgbClr val="008000"/>
                </a:solidFill>
              </a:rPr>
              <a:t>r</a:t>
            </a:r>
            <a:r>
              <a:rPr lang="zh-CN" altLang="en-US" sz="2000" b="0" dirty="0">
                <a:solidFill>
                  <a:srgbClr val="008000"/>
                </a:solidFill>
              </a:rPr>
              <a:t>是参数</a:t>
            </a:r>
            <a:endParaRPr lang="zh-CN" altLang="en-US" sz="2000" b="0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#define area(</a:t>
            </a:r>
            <a:r>
              <a:rPr lang="en-US" altLang="zh-CN" sz="2000" b="0" i="1" dirty="0"/>
              <a:t>r</a:t>
            </a:r>
            <a:r>
              <a:rPr lang="en-US" altLang="zh-CN" sz="2000" b="0" dirty="0"/>
              <a:t>)  PI*r*r   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int main()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{ double x, s;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  x=5.6;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  s=area(</a:t>
            </a:r>
            <a:r>
              <a:rPr lang="en-US" altLang="zh-CN" sz="2000" b="0" i="1" dirty="0"/>
              <a:t>x</a:t>
            </a: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cout</a:t>
            </a:r>
            <a:r>
              <a:rPr lang="en-US" altLang="zh-CN" sz="2000" b="0" dirty="0"/>
              <a:t>&lt;&lt;"s="&lt;&lt;s&lt;&lt;</a:t>
            </a:r>
            <a:r>
              <a:rPr lang="en-US" altLang="zh-CN" sz="2000" b="0" dirty="0" err="1"/>
              <a:t>endl</a:t>
            </a:r>
            <a:r>
              <a:rPr lang="en-US" altLang="zh-CN" sz="2000" b="0" dirty="0"/>
              <a:t>;</a:t>
            </a:r>
            <a:endParaRPr lang="en-US" altLang="zh-CN" sz="2000" b="0" dirty="0"/>
          </a:p>
          <a:p>
            <a:pPr algn="l">
              <a:lnSpc>
                <a:spcPct val="130000"/>
              </a:lnSpc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330325" y="1966913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i="1" dirty="0">
                <a:solidFill>
                  <a:srgbClr val="008000"/>
                </a:solidFill>
              </a:rPr>
              <a:t>//</a:t>
            </a:r>
            <a:r>
              <a:rPr lang="zh-CN" altLang="en-US" sz="2000" i="1" dirty="0">
                <a:solidFill>
                  <a:srgbClr val="008000"/>
                </a:solidFill>
              </a:rPr>
              <a:t>不带参数的宏替换，在</a:t>
            </a:r>
            <a:r>
              <a:rPr lang="en-US" altLang="zh-CN" sz="2000" i="1" dirty="0">
                <a:solidFill>
                  <a:srgbClr val="008000"/>
                </a:solidFill>
              </a:rPr>
              <a:t>C++</a:t>
            </a:r>
            <a:r>
              <a:rPr lang="zh-CN" altLang="en-US" sz="2000" i="1" dirty="0">
                <a:solidFill>
                  <a:srgbClr val="008000"/>
                </a:solidFill>
              </a:rPr>
              <a:t>中使用常量定义：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const double PI=5.1415926;</a:t>
            </a:r>
            <a:endParaRPr lang="en-US" altLang="zh-CN" sz="2000" dirty="0"/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330325" y="2781300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带参数宏替换，</a:t>
            </a:r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使用内联函数：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/>
              <a:t>inline double area(double r) {return PI*r*r;}</a:t>
            </a:r>
            <a:endParaRPr lang="en-US" altLang="zh-CN" sz="2000"/>
          </a:p>
        </p:txBody>
      </p:sp>
      <p:pic>
        <p:nvPicPr>
          <p:cNvPr id="940047" name="Picture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19700" y="4149725"/>
            <a:ext cx="320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3" grpId="0" animBg="1"/>
      <p:bldP spid="94004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782638" y="1168867"/>
            <a:ext cx="1922619" cy="402291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．宏定义指令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000" i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#define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标识符  文本 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1143000" y="3244850"/>
            <a:ext cx="6781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的一个有效应用是在条件编译指令中，避免程序中多次用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指令包含这个头文件，出现重定义的错误 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50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5.8.2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1" grpId="0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782638" y="1168867"/>
            <a:ext cx="1922619" cy="402291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．宏定义指令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666750" y="1800225"/>
            <a:ext cx="7810500" cy="3995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>
            <a:spAutoFit/>
          </a:bodyPr>
          <a:lstStyle/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8000"/>
                </a:solidFill>
              </a:rPr>
              <a:t>// calculate</a:t>
            </a:r>
            <a:endParaRPr lang="en-US" altLang="zh-CN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CALCULATE_H	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若</a:t>
            </a:r>
            <a:r>
              <a:rPr lang="en-US" altLang="zh-CN" i="1" dirty="0">
                <a:solidFill>
                  <a:srgbClr val="008000"/>
                </a:solidFill>
              </a:rPr>
              <a:t>CALCULATE_H</a:t>
            </a:r>
            <a:r>
              <a:rPr lang="zh-CN" altLang="en-US" i="1" dirty="0">
                <a:solidFill>
                  <a:srgbClr val="008000"/>
                </a:solidFill>
              </a:rPr>
              <a:t>未定义，执行下一宏指令</a:t>
            </a:r>
            <a:endParaRPr lang="zh-CN" altLang="en-US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#define CALCULATE_H  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用后续</a:t>
            </a:r>
            <a:r>
              <a:rPr lang="en-US" altLang="zh-CN" i="1" dirty="0">
                <a:solidFill>
                  <a:srgbClr val="008000"/>
                </a:solidFill>
              </a:rPr>
              <a:t>5</a:t>
            </a:r>
            <a:r>
              <a:rPr lang="zh-CN" altLang="en-US" i="1" dirty="0">
                <a:solidFill>
                  <a:srgbClr val="008000"/>
                </a:solidFill>
              </a:rPr>
              <a:t>行正文代替</a:t>
            </a:r>
            <a:r>
              <a:rPr lang="en-US" altLang="zh-CN" i="1" dirty="0">
                <a:solidFill>
                  <a:srgbClr val="008000"/>
                </a:solidFill>
              </a:rPr>
              <a:t>CALCULATE_H</a:t>
            </a:r>
            <a:endParaRPr lang="en-US" altLang="zh-CN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  double circle(double radius)</a:t>
            </a:r>
            <a:endParaRPr lang="en-US" altLang="zh-CN" dirty="0"/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	{   const double pi = 5.14159 ;</a:t>
            </a:r>
            <a:endParaRPr lang="en-US" altLang="zh-CN" dirty="0"/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	    return pi * radius * radius;</a:t>
            </a:r>
            <a:endParaRPr lang="en-US" altLang="zh-CN" dirty="0"/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#endif</a:t>
            </a:r>
            <a:endParaRPr lang="en-US" altLang="zh-CN" dirty="0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9592" y="6025030"/>
            <a:ext cx="575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</a:rPr>
              <a:t>此方式可避免同一文件将头文件编译两次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5.8.2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782638" y="1168867"/>
            <a:ext cx="1922619" cy="402291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．宏定义指令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666750" y="1800225"/>
            <a:ext cx="7810500" cy="3995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bIns="0">
            <a:spAutoFit/>
          </a:bodyPr>
          <a:lstStyle/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calculate</a:t>
            </a:r>
            <a:endParaRPr lang="en-US" altLang="zh-CN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#</a:t>
            </a:r>
            <a:r>
              <a:rPr lang="en-US" altLang="zh-CN" b="0" dirty="0" err="1"/>
              <a:t>ifndef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CALCULATE_H</a:t>
            </a:r>
            <a:r>
              <a:rPr lang="en-US" altLang="zh-CN" b="0" dirty="0"/>
              <a:t>	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若</a:t>
            </a:r>
            <a:r>
              <a:rPr lang="en-US" altLang="zh-CN" i="1" dirty="0">
                <a:solidFill>
                  <a:srgbClr val="008000"/>
                </a:solidFill>
              </a:rPr>
              <a:t>CALCULATE_H</a:t>
            </a:r>
            <a:r>
              <a:rPr lang="zh-CN" altLang="en-US" i="1" dirty="0">
                <a:solidFill>
                  <a:srgbClr val="008000"/>
                </a:solidFill>
              </a:rPr>
              <a:t>未定义，执行下一宏指令</a:t>
            </a:r>
            <a:endParaRPr lang="zh-CN" altLang="en-US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0" dirty="0"/>
              <a:t>    </a:t>
            </a:r>
            <a:r>
              <a:rPr lang="en-US" altLang="zh-CN" b="0" dirty="0"/>
              <a:t>#define </a:t>
            </a: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CALCULATE_H</a:t>
            </a:r>
            <a:r>
              <a:rPr lang="en-US" altLang="zh-CN" b="0" dirty="0"/>
              <a:t>  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用后续</a:t>
            </a:r>
            <a:r>
              <a:rPr lang="en-US" altLang="zh-CN" i="1" dirty="0">
                <a:solidFill>
                  <a:srgbClr val="008000"/>
                </a:solidFill>
              </a:rPr>
              <a:t>5</a:t>
            </a:r>
            <a:r>
              <a:rPr lang="zh-CN" altLang="en-US" i="1" dirty="0">
                <a:solidFill>
                  <a:srgbClr val="008000"/>
                </a:solidFill>
              </a:rPr>
              <a:t>行正文代替</a:t>
            </a:r>
            <a:r>
              <a:rPr lang="en-US" altLang="zh-CN" i="1" dirty="0">
                <a:solidFill>
                  <a:srgbClr val="008000"/>
                </a:solidFill>
              </a:rPr>
              <a:t>CALCULATE_H</a:t>
            </a:r>
            <a:endParaRPr lang="en-US" altLang="zh-CN" i="1" dirty="0">
              <a:solidFill>
                <a:srgbClr val="008000"/>
              </a:solidFill>
            </a:endParaRPr>
          </a:p>
          <a:p>
            <a:pPr indent="266700" algn="l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   </a:t>
            </a: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 circle(double radius)</a:t>
            </a:r>
            <a:endParaRPr lang="en-US" altLang="zh-CN" i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{   const double pi = 5.14159 ;</a:t>
            </a:r>
            <a:endParaRPr lang="en-US" altLang="zh-CN" i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 return pi * radius * radius;</a:t>
            </a:r>
            <a:endParaRPr lang="en-US" altLang="zh-CN" i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  <a:endParaRPr lang="en-US" altLang="zh-CN" i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#endif</a:t>
            </a:r>
            <a:endParaRPr lang="en-US" altLang="zh-CN" b="0" dirty="0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5.7.2 </a:t>
            </a:r>
            <a:r>
              <a:rPr lang="zh-CN" altLang="en-US" dirty="0"/>
              <a:t>预处理指令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return x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return y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}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2248" name="AutoShape 8"/>
          <p:cNvSpPr/>
          <p:nvPr/>
        </p:nvSpPr>
        <p:spPr bwMode="auto">
          <a:xfrm>
            <a:off x="6172200" y="3956050"/>
            <a:ext cx="1371600" cy="508000"/>
          </a:xfrm>
          <a:prstGeom prst="borderCallout2">
            <a:avLst>
              <a:gd name="adj1" fmla="val 22500"/>
              <a:gd name="adj2" fmla="val -5556"/>
              <a:gd name="adj3" fmla="val 22500"/>
              <a:gd name="adj4" fmla="val -50463"/>
              <a:gd name="adj5" fmla="val -194065"/>
              <a:gd name="adj6" fmla="val -140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8" grpId="0" animBg="1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85800"/>
            <a:ext cx="5867400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5.9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变量存储特性与标识符作用域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1295400" y="2133600"/>
            <a:ext cx="7239000" cy="255905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7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标识符存储特性确定内存的生存时间和连接特性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7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标识符作用域是在程序正文中能够被引用的那部分区域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7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标识符的连接特性决定能否被工程中的其他文件引用 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utoUpdateAnimBg="0"/>
      <p:bldP spid="834563" grpId="0" autoUpdateAnimBg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562600" y="1371600"/>
            <a:ext cx="1958975" cy="396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程序的内存区域</a:t>
            </a:r>
            <a:endParaRPr lang="zh-CN" altLang="en-US" sz="2000" i="1">
              <a:solidFill>
                <a:srgbClr val="008000"/>
              </a:solidFill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953000" y="2438400"/>
            <a:ext cx="3352800" cy="838200"/>
            <a:chOff x="2448" y="1632"/>
            <a:chExt cx="2112" cy="528"/>
          </a:xfrm>
        </p:grpSpPr>
        <p:sp>
          <p:nvSpPr>
            <p:cNvPr id="323603" name="Rectangle 4"/>
            <p:cNvSpPr>
              <a:spLocks noChangeArrowheads="1"/>
            </p:cNvSpPr>
            <p:nvPr/>
          </p:nvSpPr>
          <p:spPr bwMode="auto">
            <a:xfrm>
              <a:off x="2448" y="1632"/>
              <a:ext cx="2112" cy="528"/>
            </a:xfrm>
            <a:prstGeom prst="rect">
              <a:avLst/>
            </a:prstGeom>
            <a:solidFill>
              <a:srgbClr val="FFCC00">
                <a:alpha val="50195"/>
              </a:srgbClr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323604" name="Text Box 5"/>
            <p:cNvSpPr txBox="1">
              <a:spLocks noChangeArrowheads="1"/>
            </p:cNvSpPr>
            <p:nvPr/>
          </p:nvSpPr>
          <p:spPr bwMode="auto">
            <a:xfrm>
              <a:off x="2956" y="1728"/>
              <a:ext cx="126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>
                  <a:ea typeface="Arial Unicode MS" pitchFamily="34" charset="-122"/>
                  <a:cs typeface="Arial Unicode MS" pitchFamily="34" charset="-122"/>
                </a:rPr>
                <a:t>代码区 </a:t>
              </a:r>
              <a:r>
                <a:rPr lang="en-US" altLang="zh-CN">
                  <a:ea typeface="Arial Unicode MS" pitchFamily="34" charset="-122"/>
                  <a:cs typeface="Arial Unicode MS" pitchFamily="34" charset="-122"/>
                </a:rPr>
                <a:t>(code area)</a:t>
              </a:r>
              <a:endParaRPr lang="en-US" altLang="zh-CN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4953000" y="3276600"/>
            <a:ext cx="3352800" cy="838200"/>
            <a:chOff x="2448" y="2160"/>
            <a:chExt cx="2112" cy="528"/>
          </a:xfrm>
        </p:grpSpPr>
        <p:sp>
          <p:nvSpPr>
            <p:cNvPr id="323601" name="Rectangle 7"/>
            <p:cNvSpPr>
              <a:spLocks noChangeArrowheads="1"/>
            </p:cNvSpPr>
            <p:nvPr/>
          </p:nvSpPr>
          <p:spPr bwMode="auto">
            <a:xfrm>
              <a:off x="2448" y="2160"/>
              <a:ext cx="2112" cy="528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323602" name="Text Box 8"/>
            <p:cNvSpPr txBox="1">
              <a:spLocks noChangeArrowheads="1"/>
            </p:cNvSpPr>
            <p:nvPr/>
          </p:nvSpPr>
          <p:spPr bwMode="auto">
            <a:xfrm>
              <a:off x="2786" y="2265"/>
              <a:ext cx="1546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>
                  <a:ea typeface="Arial Unicode MS" pitchFamily="34" charset="-122"/>
                  <a:cs typeface="Arial Unicode MS" pitchFamily="34" charset="-122"/>
                </a:rPr>
                <a:t>全局数据区 </a:t>
              </a:r>
              <a:r>
                <a:rPr lang="en-US" altLang="zh-CN">
                  <a:ea typeface="Arial Unicode MS" pitchFamily="34" charset="-122"/>
                  <a:cs typeface="Arial Unicode MS" pitchFamily="34" charset="-122"/>
                </a:rPr>
                <a:t>(data area)</a:t>
              </a:r>
              <a:endParaRPr lang="en-US" altLang="zh-CN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4953000" y="4114800"/>
            <a:ext cx="3352800" cy="838200"/>
            <a:chOff x="2448" y="2688"/>
            <a:chExt cx="2112" cy="528"/>
          </a:xfrm>
        </p:grpSpPr>
        <p:sp>
          <p:nvSpPr>
            <p:cNvPr id="323599" name="Rectangle 10"/>
            <p:cNvSpPr>
              <a:spLocks noChangeArrowheads="1"/>
            </p:cNvSpPr>
            <p:nvPr/>
          </p:nvSpPr>
          <p:spPr bwMode="auto">
            <a:xfrm>
              <a:off x="2448" y="2688"/>
              <a:ext cx="2112" cy="528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323600" name="Text Box 11"/>
            <p:cNvSpPr txBox="1">
              <a:spLocks noChangeArrowheads="1"/>
            </p:cNvSpPr>
            <p:nvPr/>
          </p:nvSpPr>
          <p:spPr bwMode="auto">
            <a:xfrm>
              <a:off x="2929" y="2793"/>
              <a:ext cx="1138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>
                  <a:ea typeface="Arial Unicode MS" pitchFamily="34" charset="-122"/>
                  <a:cs typeface="Arial Unicode MS" pitchFamily="34" charset="-122"/>
                </a:rPr>
                <a:t>堆区 </a:t>
              </a:r>
              <a:r>
                <a:rPr lang="en-US" altLang="zh-CN">
                  <a:ea typeface="Arial Unicode MS" pitchFamily="34" charset="-122"/>
                  <a:cs typeface="Arial Unicode MS" pitchFamily="34" charset="-122"/>
                </a:rPr>
                <a:t>(heap area)</a:t>
              </a:r>
              <a:endParaRPr lang="en-US" altLang="zh-CN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953000" y="4953000"/>
            <a:ext cx="3352800" cy="838200"/>
            <a:chOff x="2448" y="3216"/>
            <a:chExt cx="2112" cy="528"/>
          </a:xfrm>
        </p:grpSpPr>
        <p:sp>
          <p:nvSpPr>
            <p:cNvPr id="323597" name="Rectangle 13"/>
            <p:cNvSpPr>
              <a:spLocks noChangeArrowheads="1"/>
            </p:cNvSpPr>
            <p:nvPr/>
          </p:nvSpPr>
          <p:spPr bwMode="auto">
            <a:xfrm>
              <a:off x="2448" y="3216"/>
              <a:ext cx="2112" cy="528"/>
            </a:xfrm>
            <a:prstGeom prst="rect">
              <a:avLst/>
            </a:prstGeom>
            <a:solidFill>
              <a:srgbClr val="66FFFF">
                <a:alpha val="50195"/>
              </a:srgbClr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2929" y="3321"/>
              <a:ext cx="1162" cy="2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>
                  <a:ea typeface="Arial Unicode MS" pitchFamily="34" charset="-122"/>
                  <a:cs typeface="Arial Unicode MS" pitchFamily="34" charset="-122"/>
                </a:rPr>
                <a:t>栈区 </a:t>
              </a:r>
              <a:r>
                <a:rPr lang="en-US" altLang="zh-CN">
                  <a:ea typeface="Arial Unicode MS" pitchFamily="34" charset="-122"/>
                  <a:cs typeface="Arial Unicode MS" pitchFamily="34" charset="-122"/>
                </a:rPr>
                <a:t>(stack area)</a:t>
              </a:r>
              <a:endParaRPr lang="en-US" altLang="zh-CN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35599" name="Text Box 15"/>
          <p:cNvSpPr txBox="1">
            <a:spLocks noChangeArrowheads="1"/>
          </p:cNvSpPr>
          <p:nvPr/>
        </p:nvSpPr>
        <p:spPr bwMode="auto">
          <a:xfrm>
            <a:off x="2867025" y="2546350"/>
            <a:ext cx="1704975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存放程序代码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835025" y="3384550"/>
            <a:ext cx="3736975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存放程序的全局数据和静态数据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961365" y="4222750"/>
            <a:ext cx="3615390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存放程序的动态数据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(new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生成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5602" name="Text Box 18"/>
          <p:cNvSpPr txBox="1">
            <a:spLocks noChangeArrowheads="1"/>
          </p:cNvSpPr>
          <p:nvPr/>
        </p:nvSpPr>
        <p:spPr bwMode="auto">
          <a:xfrm>
            <a:off x="1838073" y="5104606"/>
            <a:ext cx="2530475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存放程序的局部数据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5.9.1  </a:t>
            </a:r>
            <a:r>
              <a:rPr lang="zh-CN" altLang="en-US" sz="2400" dirty="0">
                <a:solidFill>
                  <a:srgbClr val="CC3300"/>
                </a:solidFill>
              </a:rPr>
              <a:t>存储特性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23596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utoUpdateAnimBg="0"/>
      <p:bldP spid="835599" grpId="0" autoUpdateAnimBg="0"/>
      <p:bldP spid="835600" grpId="0" autoUpdateAnimBg="0"/>
      <p:bldP spid="835601" grpId="0" autoUpdateAnimBg="0"/>
      <p:bldP spid="835602" grpId="0" autoUpdateAnimBg="0"/>
      <p:bldP spid="835603" grpId="0" autoUpdateAnimBg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610" name="Group 2"/>
          <p:cNvGrpSpPr/>
          <p:nvPr/>
        </p:nvGrpSpPr>
        <p:grpSpPr bwMode="auto">
          <a:xfrm>
            <a:off x="4953000" y="1111250"/>
            <a:ext cx="3352800" cy="4419600"/>
            <a:chOff x="3120" y="864"/>
            <a:chExt cx="2112" cy="2784"/>
          </a:xfrm>
        </p:grpSpPr>
        <p:sp>
          <p:nvSpPr>
            <p:cNvPr id="324621" name="Text Box 3"/>
            <p:cNvSpPr txBox="1">
              <a:spLocks noChangeArrowheads="1"/>
            </p:cNvSpPr>
            <p:nvPr/>
          </p:nvSpPr>
          <p:spPr bwMode="auto">
            <a:xfrm>
              <a:off x="3504" y="864"/>
              <a:ext cx="1234" cy="250"/>
            </a:xfrm>
            <a:prstGeom prst="rect">
              <a:avLst/>
            </a:prstGeom>
            <a:noFill/>
            <a:ln w="3810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 i="1">
                  <a:solidFill>
                    <a:srgbClr val="008000"/>
                  </a:solidFill>
                  <a:latin typeface="宋体" panose="02010600030101010101" pitchFamily="2" charset="-122"/>
                  <a:ea typeface="Arial Unicode MS" pitchFamily="34" charset="-122"/>
                  <a:cs typeface="Arial Unicode MS" pitchFamily="34" charset="-122"/>
                </a:rPr>
                <a:t>程序的内存区域</a:t>
              </a:r>
              <a:endPara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324622" name="Group 4"/>
            <p:cNvGrpSpPr/>
            <p:nvPr/>
          </p:nvGrpSpPr>
          <p:grpSpPr bwMode="auto">
            <a:xfrm>
              <a:off x="3120" y="1536"/>
              <a:ext cx="2112" cy="528"/>
              <a:chOff x="2448" y="1632"/>
              <a:chExt cx="2112" cy="528"/>
            </a:xfrm>
          </p:grpSpPr>
          <p:sp>
            <p:nvSpPr>
              <p:cNvPr id="324632" name="Rectangle 5"/>
              <p:cNvSpPr>
                <a:spLocks noChangeArrowheads="1"/>
              </p:cNvSpPr>
              <p:nvPr/>
            </p:nvSpPr>
            <p:spPr bwMode="auto">
              <a:xfrm>
                <a:off x="2448" y="1632"/>
                <a:ext cx="2112" cy="528"/>
              </a:xfrm>
              <a:prstGeom prst="rect">
                <a:avLst/>
              </a:prstGeom>
              <a:solidFill>
                <a:srgbClr val="FFCC00">
                  <a:alpha val="50195"/>
                </a:srgbClr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24633" name="Text Box 6"/>
              <p:cNvSpPr txBox="1">
                <a:spLocks noChangeArrowheads="1"/>
              </p:cNvSpPr>
              <p:nvPr/>
            </p:nvSpPr>
            <p:spPr bwMode="auto">
              <a:xfrm>
                <a:off x="2976" y="1728"/>
                <a:ext cx="1226" cy="231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b="0">
                    <a:ea typeface="Arial Unicode MS" pitchFamily="34" charset="-122"/>
                    <a:cs typeface="Arial Unicode MS" pitchFamily="34" charset="-122"/>
                  </a:rPr>
                  <a:t>代码区 </a:t>
                </a:r>
                <a:r>
                  <a:rPr lang="en-US" altLang="zh-CN" b="0">
                    <a:ea typeface="Arial Unicode MS" pitchFamily="34" charset="-122"/>
                    <a:cs typeface="Arial Unicode MS" pitchFamily="34" charset="-122"/>
                  </a:rPr>
                  <a:t>(code area)</a:t>
                </a:r>
                <a:endParaRPr lang="en-US" altLang="zh-CN" b="0"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24623" name="Group 7"/>
            <p:cNvGrpSpPr/>
            <p:nvPr/>
          </p:nvGrpSpPr>
          <p:grpSpPr bwMode="auto">
            <a:xfrm>
              <a:off x="3120" y="2064"/>
              <a:ext cx="2112" cy="528"/>
              <a:chOff x="2448" y="2160"/>
              <a:chExt cx="2112" cy="528"/>
            </a:xfrm>
          </p:grpSpPr>
          <p:sp>
            <p:nvSpPr>
              <p:cNvPr id="324630" name="Rectangle 8"/>
              <p:cNvSpPr>
                <a:spLocks noChangeArrowheads="1"/>
              </p:cNvSpPr>
              <p:nvPr/>
            </p:nvSpPr>
            <p:spPr bwMode="auto">
              <a:xfrm>
                <a:off x="2448" y="2160"/>
                <a:ext cx="2112" cy="528"/>
              </a:xfrm>
              <a:prstGeom prst="rect">
                <a:avLst/>
              </a:prstGeom>
              <a:solidFill>
                <a:srgbClr val="99FF99">
                  <a:alpha val="50195"/>
                </a:srgbClr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24631" name="Text Box 9"/>
              <p:cNvSpPr txBox="1">
                <a:spLocks noChangeArrowheads="1"/>
              </p:cNvSpPr>
              <p:nvPr/>
            </p:nvSpPr>
            <p:spPr bwMode="auto">
              <a:xfrm>
                <a:off x="2818" y="2265"/>
                <a:ext cx="1482" cy="231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b="0">
                    <a:ea typeface="Arial Unicode MS" pitchFamily="34" charset="-122"/>
                    <a:cs typeface="Arial Unicode MS" pitchFamily="34" charset="-122"/>
                  </a:rPr>
                  <a:t>全局数据区 </a:t>
                </a:r>
                <a:r>
                  <a:rPr lang="en-US" altLang="zh-CN" b="0">
                    <a:ea typeface="Arial Unicode MS" pitchFamily="34" charset="-122"/>
                    <a:cs typeface="Arial Unicode MS" pitchFamily="34" charset="-122"/>
                  </a:rPr>
                  <a:t>(data area)</a:t>
                </a:r>
                <a:endParaRPr lang="en-US" altLang="zh-CN" b="0"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24624" name="Group 10"/>
            <p:cNvGrpSpPr/>
            <p:nvPr/>
          </p:nvGrpSpPr>
          <p:grpSpPr bwMode="auto">
            <a:xfrm>
              <a:off x="3120" y="2592"/>
              <a:ext cx="2112" cy="528"/>
              <a:chOff x="2448" y="2688"/>
              <a:chExt cx="2112" cy="528"/>
            </a:xfrm>
          </p:grpSpPr>
          <p:sp>
            <p:nvSpPr>
              <p:cNvPr id="324628" name="Rectangle 11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112" cy="528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24629" name="Text Box 12"/>
              <p:cNvSpPr txBox="1">
                <a:spLocks noChangeArrowheads="1"/>
              </p:cNvSpPr>
              <p:nvPr/>
            </p:nvSpPr>
            <p:spPr bwMode="auto">
              <a:xfrm>
                <a:off x="2957" y="2793"/>
                <a:ext cx="1082" cy="231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b="0">
                    <a:ea typeface="Arial Unicode MS" pitchFamily="34" charset="-122"/>
                    <a:cs typeface="Arial Unicode MS" pitchFamily="34" charset="-122"/>
                  </a:rPr>
                  <a:t>堆区 </a:t>
                </a:r>
                <a:r>
                  <a:rPr lang="en-US" altLang="zh-CN" b="0">
                    <a:ea typeface="Arial Unicode MS" pitchFamily="34" charset="-122"/>
                    <a:cs typeface="Arial Unicode MS" pitchFamily="34" charset="-122"/>
                  </a:rPr>
                  <a:t>(heap area)</a:t>
                </a:r>
                <a:endParaRPr lang="en-US" altLang="zh-CN" b="0"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24625" name="Group 13"/>
            <p:cNvGrpSpPr/>
            <p:nvPr/>
          </p:nvGrpSpPr>
          <p:grpSpPr bwMode="auto">
            <a:xfrm>
              <a:off x="3120" y="3120"/>
              <a:ext cx="2112" cy="528"/>
              <a:chOff x="2448" y="3216"/>
              <a:chExt cx="2112" cy="528"/>
            </a:xfrm>
          </p:grpSpPr>
          <p:sp>
            <p:nvSpPr>
              <p:cNvPr id="324626" name="Rectangle 14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112" cy="528"/>
              </a:xfrm>
              <a:prstGeom prst="rect">
                <a:avLst/>
              </a:prstGeom>
              <a:solidFill>
                <a:srgbClr val="66FFFF">
                  <a:alpha val="50195"/>
                </a:srgbClr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836623" name="Text Box 15"/>
              <p:cNvSpPr txBox="1">
                <a:spLocks noChangeArrowheads="1"/>
              </p:cNvSpPr>
              <p:nvPr/>
            </p:nvSpPr>
            <p:spPr bwMode="auto">
              <a:xfrm>
                <a:off x="2841" y="3321"/>
                <a:ext cx="1338" cy="231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栈区 </a:t>
                </a:r>
                <a:r>
                  <a:rPr lang="en-US" altLang="zh-CN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(stack area)</a:t>
                </a:r>
                <a:endPara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324611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5.9.1  </a:t>
            </a:r>
            <a:r>
              <a:rPr lang="zh-CN" altLang="en-US" sz="2400" dirty="0">
                <a:solidFill>
                  <a:srgbClr val="CC3300"/>
                </a:solidFill>
              </a:rPr>
              <a:t>存储特性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36625" name="Rectangle 17"/>
          <p:cNvSpPr>
            <a:spLocks noChangeArrowheads="1"/>
          </p:cNvSpPr>
          <p:nvPr/>
        </p:nvSpPr>
        <p:spPr bwMode="auto">
          <a:xfrm>
            <a:off x="533400" y="1035050"/>
            <a:ext cx="1905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．自动存储类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36626" name="Text Box 18"/>
          <p:cNvSpPr txBox="1">
            <a:spLocks noChangeArrowheads="1"/>
          </p:cNvSpPr>
          <p:nvPr/>
        </p:nvSpPr>
        <p:spPr bwMode="auto">
          <a:xfrm>
            <a:off x="533400" y="1571625"/>
            <a:ext cx="4365625" cy="2289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自动存储变量存放在栈区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进入声明的块时生成，在结束块时删除 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函数的参数和局部变量都是自动存储类 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自动存储是变量的默认状态 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36627" name="Rectangle 19"/>
          <p:cNvSpPr>
            <a:spLocks noChangeArrowheads="1"/>
          </p:cNvSpPr>
          <p:nvPr/>
        </p:nvSpPr>
        <p:spPr bwMode="auto">
          <a:xfrm>
            <a:off x="838200" y="4083050"/>
            <a:ext cx="3733800" cy="2017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int  max ( int 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/>
              <a:t> ,  int 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/>
              <a:t>,  int  </a:t>
            </a:r>
            <a:r>
              <a:rPr lang="en-US" altLang="zh-CN" i="1">
                <a:solidFill>
                  <a:srgbClr val="0000FF"/>
                </a:solidFill>
              </a:rPr>
              <a:t>c</a:t>
            </a:r>
            <a:r>
              <a:rPr lang="en-US" altLang="zh-CN"/>
              <a:t> )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{ int  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/>
              <a:t> ;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   t = max ( a ,  b ) ;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   return  max ( t ,  c ) ;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}</a:t>
            </a:r>
            <a:endParaRPr lang="en-US" altLang="zh-CN"/>
          </a:p>
        </p:txBody>
      </p:sp>
      <p:sp>
        <p:nvSpPr>
          <p:cNvPr id="836628" name="Oval 20"/>
          <p:cNvSpPr>
            <a:spLocks noChangeArrowheads="1"/>
          </p:cNvSpPr>
          <p:nvPr/>
        </p:nvSpPr>
        <p:spPr bwMode="auto">
          <a:xfrm>
            <a:off x="2179638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29" name="Oval 21"/>
          <p:cNvSpPr>
            <a:spLocks noChangeArrowheads="1"/>
          </p:cNvSpPr>
          <p:nvPr/>
        </p:nvSpPr>
        <p:spPr bwMode="auto">
          <a:xfrm>
            <a:off x="28987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30" name="Oval 22"/>
          <p:cNvSpPr>
            <a:spLocks noChangeArrowheads="1"/>
          </p:cNvSpPr>
          <p:nvPr/>
        </p:nvSpPr>
        <p:spPr bwMode="auto">
          <a:xfrm>
            <a:off x="35464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31" name="Oval 23"/>
          <p:cNvSpPr>
            <a:spLocks noChangeArrowheads="1"/>
          </p:cNvSpPr>
          <p:nvPr/>
        </p:nvSpPr>
        <p:spPr bwMode="auto">
          <a:xfrm>
            <a:off x="1371600" y="4464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32" name="AutoShape 24"/>
          <p:cNvSpPr/>
          <p:nvPr/>
        </p:nvSpPr>
        <p:spPr bwMode="auto">
          <a:xfrm>
            <a:off x="3898900" y="1568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8389"/>
              <a:gd name="adj5" fmla="val 375782"/>
              <a:gd name="adj6" fmla="val -6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自动存储变量</a:t>
            </a:r>
            <a:endParaRPr lang="zh-CN" altLang="en-US"/>
          </a:p>
        </p:txBody>
      </p:sp>
      <p:sp>
        <p:nvSpPr>
          <p:cNvPr id="324620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5" grpId="0" autoUpdateAnimBg="0"/>
      <p:bldP spid="836626" grpId="0" autoUpdateAnimBg="0"/>
      <p:bldP spid="836627" grpId="0" autoUpdateAnimBg="0"/>
      <p:bldP spid="836628" grpId="0" animBg="1"/>
      <p:bldP spid="836629" grpId="0" animBg="1"/>
      <p:bldP spid="836630" grpId="0" animBg="1"/>
      <p:bldP spid="836631" grpId="0" animBg="1"/>
      <p:bldP spid="836632" grpId="0" animBg="1" autoUpdateAnimBg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5.9.1  </a:t>
            </a:r>
            <a:r>
              <a:rPr lang="zh-CN" altLang="en-US" sz="2400" dirty="0">
                <a:solidFill>
                  <a:srgbClr val="CC3300"/>
                </a:solidFill>
              </a:rPr>
              <a:t>存储特性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611560" y="915815"/>
            <a:ext cx="1905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2</a:t>
            </a:r>
            <a:r>
              <a:rPr lang="zh-CN" altLang="en-US" sz="2000" i="1" dirty="0">
                <a:solidFill>
                  <a:srgbClr val="008000"/>
                </a:solidFill>
              </a:rPr>
              <a:t>．静态存储类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533400" y="1290882"/>
            <a:ext cx="8480363" cy="4821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关键字声明静态存储类变量或函数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声明函数，该函数只能在文件内部调用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在函数内部声明局部静态变量（作用范围是该函数内部），在函数外部声明文件静态变量（作用范围是该文件内部）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说明变量时，程序开始执行时分配和初始化存储空间 ，该变量存放在静态数据区，其生命周期一直持续到整个程序执行结束。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说明变量时， 该变量只在初次运行时进行初始化工作，且只进行一次。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utoUpdateAnimBg="0"/>
      <p:bldP spid="837636" grpId="0" autoUpdateAnimBg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endParaRPr lang="zh-CN" altLang="en-US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func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func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 = 0 ;</a:t>
            </a:r>
            <a:r>
              <a:rPr lang="en-US" altLang="zh-CN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b = 1 ;</a:t>
            </a:r>
            <a:r>
              <a:rPr lang="en-US" altLang="zh-CN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  </a:t>
            </a:r>
            <a:r>
              <a:rPr lang="en-US" altLang="zh-CN" dirty="0"/>
              <a:t>a ++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b ++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"auto a = "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"static b = 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return a + b ;</a:t>
            </a:r>
            <a:endParaRPr lang="en-US" altLang="zh-CN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} </a:t>
            </a:r>
            <a:endParaRPr lang="en-US" altLang="zh-CN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15888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8" grpId="0" autoUpdateAnimBg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876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762000" y="328453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int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29734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29735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sp>
        <p:nvSpPr>
          <p:cNvPr id="32973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62000" y="39846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grpSp>
        <p:nvGrpSpPr>
          <p:cNvPr id="330756" name="Group 4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0761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30762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0759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30760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075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778" name="Group 2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1786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31787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331780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81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a ++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grpSp>
        <p:nvGrpSpPr>
          <p:cNvPr id="331782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178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3178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178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return x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return y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3272" name="AutoShape 8"/>
          <p:cNvSpPr/>
          <p:nvPr/>
        </p:nvSpPr>
        <p:spPr bwMode="auto">
          <a:xfrm>
            <a:off x="5791200" y="4083050"/>
            <a:ext cx="1447800" cy="508000"/>
          </a:xfrm>
          <a:prstGeom prst="borderCallout2">
            <a:avLst>
              <a:gd name="adj1" fmla="val 22500"/>
              <a:gd name="adj2" fmla="val -5264"/>
              <a:gd name="adj3" fmla="val 22500"/>
              <a:gd name="adj4" fmla="val -35528"/>
              <a:gd name="adj5" fmla="val -121565"/>
              <a:gd name="adj6" fmla="val -125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返回值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3886200" y="2330450"/>
            <a:ext cx="5029200" cy="354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38100">
            <a:noFill/>
            <a:miter lim="800000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语句形式：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或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zh-CN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作用：</a:t>
            </a:r>
            <a:endParaRPr lang="zh-CN" altLang="zh-CN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返回函数值</a:t>
            </a:r>
            <a:endParaRPr lang="zh-CN" altLang="zh-CN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r>
              <a:rPr lang="zh-CN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不再执行后续语句，程序控制返回调用点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140000"/>
              </a:lnSpc>
              <a:defRPr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一个函数体内可以有多个</a:t>
            </a: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return 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语句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140000"/>
              </a:lnSpc>
              <a:buFontTx/>
              <a:buChar char="•"/>
              <a:defRPr/>
            </a:pPr>
            <a:r>
              <a:rPr lang="zh-CN" altLang="en-US" i="1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r>
              <a:rPr lang="zh-CN" altLang="en-US" i="1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表达式</a:t>
            </a: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返回值的类型与函数类型不相同时，</a:t>
            </a:r>
            <a:endParaRPr lang="zh-CN" altLang="en-US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14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 自动强制转换成函数的类型</a:t>
            </a:r>
            <a:r>
              <a:rPr lang="en-US" altLang="en-US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Webdings" panose="05030102010509060703" pitchFamily="18" charset="2"/>
              </a:rPr>
              <a:t>	</a:t>
            </a:r>
            <a:endParaRPr lang="zh-CN" altLang="en-US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Webdings" panose="05030102010509060703" pitchFamily="18" charset="2"/>
            </a:endParaRPr>
          </a:p>
        </p:txBody>
      </p:sp>
      <p:sp>
        <p:nvSpPr>
          <p:cNvPr id="3277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2" grpId="0" animBg="1" autoUpdateAnimBg="0"/>
      <p:bldP spid="523273" grpId="0" animBg="1" autoUpdateAnimBg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02" name="Group 2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2810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32811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2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332804" name="Rectangle 6"/>
          <p:cNvSpPr>
            <a:spLocks noChangeArrowheads="1"/>
          </p:cNvSpPr>
          <p:nvPr/>
        </p:nvSpPr>
        <p:spPr bwMode="auto">
          <a:xfrm>
            <a:off x="762000" y="45815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05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b ++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grpSp>
        <p:nvGrpSpPr>
          <p:cNvPr id="332806" name="Group 8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2808" name="Rectangle 9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2809" name="Text Box 10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sp>
        <p:nvSpPr>
          <p:cNvPr id="33280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 animBg="1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"auto a = " &lt;&lt; a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grpSp>
        <p:nvGrpSpPr>
          <p:cNvPr id="333828" name="Group 4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3834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3835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3829" name="Group 7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3832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3833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2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sp>
        <p:nvSpPr>
          <p:cNvPr id="33383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4" grpId="0" animBg="1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"static b = " &lt;&lt; b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2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4853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4858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4859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4854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4856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4857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485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"static b = " &lt;&lt; b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5877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5882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5883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5878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5880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5881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587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return a + b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6901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690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690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6902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690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690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690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7925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7930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7931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7926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7928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7929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3792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3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8949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8955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/>
                <a:t>1</a:t>
              </a:r>
              <a:endParaRPr lang="en-US" altLang="zh-CN" i="1"/>
            </a:p>
          </p:txBody>
        </p:sp>
        <p:sp>
          <p:nvSpPr>
            <p:cNvPr id="338956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38950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8953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8954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 useBgFill="1">
        <p:nvSpPr>
          <p:cNvPr id="850955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39973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3997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998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  <a:endParaRPr lang="en-US" altLang="zh-CN" b="0">
                <a:solidFill>
                  <a:schemeClr val="hlink"/>
                </a:solidFill>
              </a:endParaRPr>
            </a:p>
          </p:txBody>
        </p:sp>
      </p:grpSp>
      <p:grpSp>
        <p:nvGrpSpPr>
          <p:cNvPr id="339974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3997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 useBgFill="1">
        <p:nvSpPr>
          <p:cNvPr id="339975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762000" y="32639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int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0997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100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100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  <a:endParaRPr lang="en-US" altLang="zh-CN" b="0">
                <a:solidFill>
                  <a:schemeClr val="hlink"/>
                </a:solidFill>
              </a:endParaRPr>
            </a:p>
          </p:txBody>
        </p:sp>
      </p:grpSp>
      <p:grpSp>
        <p:nvGrpSpPr>
          <p:cNvPr id="340998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 useBgFill="1">
        <p:nvSpPr>
          <p:cNvPr id="340999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202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202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2022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202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202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202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  <a:endParaRPr lang="en-US" altLang="zh-CN" sz="2000" b="0"/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return x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else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return y ;</a:t>
            </a:r>
            <a:endParaRPr lang="en-US" altLang="zh-CN" sz="2000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4038600" y="2338388"/>
            <a:ext cx="4724400" cy="3597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Type</a:t>
            </a:r>
            <a:r>
              <a:rPr lang="en-US" altLang="zh-CN" sz="2000" b="0"/>
              <a:t>  </a:t>
            </a:r>
            <a:r>
              <a:rPr lang="en-US" altLang="zh-CN" sz="2000" b="0" i="1"/>
              <a:t>FunctionName ()</a:t>
            </a:r>
            <a:endParaRPr lang="en-US" altLang="zh-CN" sz="2000" b="0" i="1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0"/>
              <a:t>	{ </a:t>
            </a:r>
            <a:r>
              <a:rPr lang="en-US" altLang="zh-CN" sz="2000" b="0" i="1"/>
              <a:t>// statements</a:t>
            </a:r>
            <a:r>
              <a:rPr lang="en-US" altLang="zh-CN" sz="2000" b="0"/>
              <a:t> </a:t>
            </a:r>
            <a:endParaRPr lang="en-US" altLang="zh-CN" sz="2000" b="0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0"/>
              <a:t>	 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</a:t>
            </a:r>
            <a:r>
              <a:rPr lang="en-US" altLang="zh-CN" sz="2000" b="0"/>
              <a:t> </a:t>
            </a: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</a:t>
            </a:r>
            <a:r>
              <a:rPr lang="en-US" altLang="zh-CN" sz="2000" b="0"/>
              <a:t> ;   </a:t>
            </a:r>
            <a:endParaRPr lang="en-US" altLang="zh-CN" sz="2000" b="0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0"/>
              <a:t>	}</a:t>
            </a:r>
            <a:endParaRPr lang="en-US" altLang="zh-CN" sz="2000" b="0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void</a:t>
            </a:r>
            <a:r>
              <a:rPr lang="en-US" altLang="zh-CN" sz="2000" b="0"/>
              <a:t>  </a:t>
            </a:r>
            <a:r>
              <a:rPr lang="en-US" altLang="zh-CN" sz="2000" b="0" i="1"/>
              <a:t>FunctionName ()</a:t>
            </a:r>
            <a:endParaRPr lang="en-US" altLang="zh-CN" sz="2000" b="0" i="1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0"/>
              <a:t>	{ </a:t>
            </a:r>
            <a:r>
              <a:rPr lang="en-US" altLang="zh-CN" sz="2000" b="0" i="1"/>
              <a:t>// statements</a:t>
            </a:r>
            <a:r>
              <a:rPr lang="en-US" altLang="zh-CN" sz="2000" b="0"/>
              <a:t> </a:t>
            </a:r>
            <a:endParaRPr lang="en-US" altLang="zh-CN" sz="2000" b="0"/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0"/>
              <a:t>	  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</a:t>
            </a:r>
            <a:r>
              <a:rPr lang="en-US" altLang="zh-CN" sz="2000" b="0"/>
              <a:t> ;   	</a:t>
            </a: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可省略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000" b="0"/>
              <a:t>	</a:t>
            </a: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379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animBg="1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2" name="Group 2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3051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3052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1">
                <a:solidFill>
                  <a:srgbClr val="FF3300"/>
                </a:solidFill>
              </a:rPr>
              <a:t>1</a:t>
            </a:r>
            <a:endParaRPr lang="en-US" altLang="zh-CN" i="1">
              <a:solidFill>
                <a:srgbClr val="FF3300"/>
              </a:solidFill>
            </a:endParaRPr>
          </a:p>
        </p:txBody>
      </p:sp>
      <p:sp>
        <p:nvSpPr>
          <p:cNvPr id="343044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45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a ++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/>
              <a:t>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3046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3047" name="Group 9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3049" name="Rectangle 10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3050" name="Text Box 11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304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762000" y="46323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b ++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4069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4075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4076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4070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4073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2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FF3300"/>
                </a:solidFill>
              </a:rPr>
              <a:t>3</a:t>
            </a:r>
            <a:endParaRPr lang="en-US" altLang="zh-CN" i="1" dirty="0">
              <a:solidFill>
                <a:srgbClr val="FF3300"/>
              </a:solidFill>
            </a:endParaRPr>
          </a:p>
        </p:txBody>
      </p:sp>
      <p:sp>
        <p:nvSpPr>
          <p:cNvPr id="34407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5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"auto a = " &lt;&lt; a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auto a = 1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5093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5098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5099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5094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5096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45097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509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"auto a = " &lt;&lt; a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6117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6122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6123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6118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6120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46121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611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"static b = " &lt;&lt; b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/>
              <a:t>static b = 5</a:t>
            </a:r>
            <a:endParaRPr lang="en-US" altLang="zh-CN" dirty="0"/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7141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714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714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7142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714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4714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714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"static b = " &lt;&lt; b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8165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8170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8171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8166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8168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48169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816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  return a + b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49189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9194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49195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49190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9192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49193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4919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/>
          </a:p>
        </p:txBody>
      </p:sp>
      <p:grpSp>
        <p:nvGrpSpPr>
          <p:cNvPr id="350213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0218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1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50219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50214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0216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50217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>
        <p:nvSpPr>
          <p:cNvPr id="35021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</a:t>
            </a:r>
            <a:r>
              <a:rPr lang="en-US" altLang="zh-CN" b="0" dirty="0">
                <a:solidFill>
                  <a:schemeClr val="hlink"/>
                </a:solidFill>
              </a:rPr>
              <a:t>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</a:t>
            </a: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</a:t>
            </a:r>
            <a:r>
              <a:rPr lang="en-US" altLang="zh-CN" dirty="0" err="1">
                <a:solidFill>
                  <a:srgbClr val="FFFFFF"/>
                </a:solidFill>
              </a:rPr>
              <a:t>func</a:t>
            </a:r>
            <a:r>
              <a:rPr lang="en-US" altLang="zh-CN" dirty="0">
                <a:solidFill>
                  <a:srgbClr val="FFFFFF"/>
                </a:solidFill>
              </a:rPr>
              <a:t>()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>
                <a:solidFill>
                  <a:srgbClr val="FFFFFF"/>
                </a:solidFill>
              </a:rPr>
              <a:t> ;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4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>
              <a:solidFill>
                <a:srgbClr val="FFFFFF"/>
              </a:solidFill>
            </a:endParaRPr>
          </a:p>
        </p:txBody>
      </p:sp>
      <p:grpSp>
        <p:nvGrpSpPr>
          <p:cNvPr id="351237" name="Group 5"/>
          <p:cNvGrpSpPr/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124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/>
                <a:t>1</a:t>
              </a:r>
              <a:endParaRPr lang="en-US" altLang="zh-CN" i="1"/>
            </a:p>
          </p:txBody>
        </p:sp>
        <p:sp>
          <p:nvSpPr>
            <p:cNvPr id="35124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a</a:t>
              </a:r>
              <a:endParaRPr lang="en-US" altLang="zh-CN" b="0"/>
            </a:p>
          </p:txBody>
        </p:sp>
      </p:grpSp>
      <p:grpSp>
        <p:nvGrpSpPr>
          <p:cNvPr id="351238" name="Group 8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 useBgFill="1">
        <p:nvSpPr>
          <p:cNvPr id="863243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4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3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/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2264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5</a:t>
              </a:r>
              <a:endParaRPr lang="en-US" altLang="zh-CN" i="1" dirty="0">
                <a:solidFill>
                  <a:srgbClr val="FF3300"/>
                </a:solidFill>
              </a:endParaRPr>
            </a:p>
          </p:txBody>
        </p:sp>
        <p:sp>
          <p:nvSpPr>
            <p:cNvPr id="352265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b</a:t>
              </a:r>
              <a:endParaRPr lang="en-US" altLang="zh-CN" b="0"/>
            </a:p>
          </p:txBody>
        </p:sp>
      </p:grpSp>
      <p:sp useBgFill="1">
        <p:nvSpPr>
          <p:cNvPr id="864261" name="Rectangle 5"/>
          <p:cNvSpPr>
            <a:spLocks noChangeArrowheads="1"/>
          </p:cNvSpPr>
          <p:nvPr/>
        </p:nvSpPr>
        <p:spPr bwMode="auto">
          <a:xfrm>
            <a:off x="6934200" y="1339850"/>
            <a:ext cx="1676400" cy="914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0" name="Rectangle 6"/>
          <p:cNvSpPr>
            <a:spLocks noChangeArrowheads="1"/>
          </p:cNvSpPr>
          <p:nvPr/>
        </p:nvSpPr>
        <p:spPr bwMode="auto">
          <a:xfrm>
            <a:off x="762000" y="29765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1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</a:rPr>
              <a:t>}</a:t>
            </a:r>
            <a:endParaRPr lang="en-US" altLang="zh-CN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52262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5226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  <a:endParaRPr lang="zh-CN" altLang="en-US" sz="2000"/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482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utoUpdateAnimBg="0"/>
      <p:bldP spid="525315" grpId="0" autoUpdateAnimBg="0"/>
      <p:bldP spid="525319" grpId="0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65284" name="Oval 4"/>
          <p:cNvSpPr>
            <a:spLocks noChangeArrowheads="1"/>
          </p:cNvSpPr>
          <p:nvPr/>
        </p:nvSpPr>
        <p:spPr bwMode="auto">
          <a:xfrm>
            <a:off x="914400" y="36242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5285" name="AutoShape 5"/>
          <p:cNvSpPr/>
          <p:nvPr/>
        </p:nvSpPr>
        <p:spPr bwMode="auto">
          <a:xfrm>
            <a:off x="4343400" y="1568450"/>
            <a:ext cx="2895600" cy="609600"/>
          </a:xfrm>
          <a:prstGeom prst="borderCallout2">
            <a:avLst>
              <a:gd name="adj1" fmla="val 18750"/>
              <a:gd name="adj2" fmla="val -2630"/>
              <a:gd name="adj3" fmla="val 18750"/>
              <a:gd name="adj4" fmla="val -23741"/>
              <a:gd name="adj5" fmla="val 286199"/>
              <a:gd name="adj6" fmla="val -91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C++</a:t>
            </a:r>
            <a:r>
              <a:rPr lang="zh-CN" altLang="en-US"/>
              <a:t>不对自动变量初始化</a:t>
            </a:r>
            <a:endParaRPr lang="zh-CN" altLang="en-US"/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/>
      <p:bldP spid="865285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5-24  </a:t>
            </a:r>
            <a:r>
              <a:rPr lang="zh-CN" altLang="en-US" sz="2000" i="1" dirty="0">
                <a:solidFill>
                  <a:srgbClr val="008000"/>
                </a:solidFill>
              </a:rPr>
              <a:t>静态变量与自动变量的测试</a:t>
            </a:r>
            <a:endParaRPr lang="zh-CN" altLang="en-US" b="0" dirty="0">
              <a:solidFill>
                <a:schemeClr val="hlink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#include 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main()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func</a:t>
            </a:r>
            <a:r>
              <a:rPr lang="en-US" altLang="zh-CN" b="0" dirty="0"/>
              <a:t>()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func</a:t>
            </a:r>
            <a:r>
              <a:rPr lang="en-US" altLang="zh-CN" b="0" dirty="0"/>
              <a:t>()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{ int a = 0 ;</a:t>
            </a:r>
            <a:r>
              <a:rPr lang="en-US" altLang="zh-CN" b="0" dirty="0">
                <a:solidFill>
                  <a:schemeClr val="hlink"/>
                </a:solidFill>
              </a:rPr>
              <a:t>             </a:t>
            </a: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自动变量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static int b = 1 ;</a:t>
            </a:r>
            <a:r>
              <a:rPr lang="en-US" altLang="zh-CN" b="0" dirty="0">
                <a:solidFill>
                  <a:schemeClr val="hlink"/>
                </a:solidFill>
              </a:rPr>
              <a:t>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静态变量</a:t>
            </a:r>
            <a:endParaRPr lang="zh-CN" altLang="en-US" b="0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a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b ++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"auto a = "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"static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FFFF"/>
                </a:solidFill>
              </a:rPr>
              <a:t>  </a:t>
            </a:r>
            <a:r>
              <a:rPr lang="en-US" altLang="zh-CN" b="0" dirty="0"/>
              <a:t>return a + b ;</a:t>
            </a:r>
            <a:endParaRPr lang="en-US" altLang="zh-CN" b="0" dirty="0"/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} </a:t>
            </a:r>
            <a:endParaRPr lang="en-US" altLang="zh-CN" b="0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2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auto a = 1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static b = 5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66308" name="Oval 4"/>
          <p:cNvSpPr>
            <a:spLocks noChangeArrowheads="1"/>
          </p:cNvSpPr>
          <p:nvPr/>
        </p:nvSpPr>
        <p:spPr bwMode="auto">
          <a:xfrm>
            <a:off x="914400" y="3933825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6309" name="AutoShape 5"/>
          <p:cNvSpPr/>
          <p:nvPr/>
        </p:nvSpPr>
        <p:spPr bwMode="auto">
          <a:xfrm>
            <a:off x="4343400" y="2171700"/>
            <a:ext cx="3048000" cy="609600"/>
          </a:xfrm>
          <a:prstGeom prst="borderCallout2">
            <a:avLst>
              <a:gd name="adj1" fmla="val 18750"/>
              <a:gd name="adj2" fmla="val -2500"/>
              <a:gd name="adj3" fmla="val 18750"/>
              <a:gd name="adj4" fmla="val -19843"/>
              <a:gd name="adj5" fmla="val 284116"/>
              <a:gd name="adj6" fmla="val -7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静态变量默认初始化值为 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5.9.1 </a:t>
            </a:r>
            <a:r>
              <a:rPr lang="zh-CN" altLang="en-US" dirty="0"/>
              <a:t>存储特性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8" grpId="0" animBg="1"/>
      <p:bldP spid="866309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1</a:t>
            </a:r>
            <a:r>
              <a:rPr lang="zh-CN" altLang="en-US" sz="2000" i="1" dirty="0">
                <a:solidFill>
                  <a:srgbClr val="008000"/>
                </a:solidFill>
              </a:rPr>
              <a:t>．块作用域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1797050"/>
            <a:ext cx="73810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在语句块中声明的标识符具有块作用域，作用范围是语句块内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838200" y="2276475"/>
            <a:ext cx="5115503" cy="40146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5-25  </a:t>
            </a:r>
            <a:r>
              <a:rPr lang="zh-CN" altLang="en-US" i="1" dirty="0">
                <a:solidFill>
                  <a:srgbClr val="008000"/>
                </a:solidFill>
              </a:rPr>
              <a:t>不同作用域的同名变量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{ int a = 1;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外层的</a:t>
            </a:r>
            <a:r>
              <a:rPr lang="en-US" altLang="zh-CN" i="1" dirty="0">
                <a:solidFill>
                  <a:srgbClr val="008000"/>
                </a:solidFill>
              </a:rPr>
              <a:t>a</a:t>
            </a:r>
            <a:endParaRPr lang="en-US" altLang="zh-CN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/>
              <a:t> { int a = 1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内层的</a:t>
            </a:r>
            <a:r>
              <a:rPr lang="en-US" altLang="zh-CN" i="1" dirty="0">
                <a:solidFill>
                  <a:srgbClr val="008000"/>
                </a:solidFill>
              </a:rPr>
              <a:t>a</a:t>
            </a:r>
            <a:endParaRPr lang="en-US" altLang="zh-CN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/>
              <a:t>      a ++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"inside a = "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 }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内层的</a:t>
            </a:r>
            <a:r>
              <a:rPr lang="en-US" altLang="zh-CN" i="1" dirty="0">
                <a:solidFill>
                  <a:srgbClr val="008000"/>
                </a:solidFill>
              </a:rPr>
              <a:t>a</a:t>
            </a:r>
            <a:r>
              <a:rPr lang="zh-CN" altLang="en-US" i="1" dirty="0">
                <a:solidFill>
                  <a:srgbClr val="008000"/>
                </a:solidFill>
              </a:rPr>
              <a:t>作用域结束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&lt;&lt; "outside a = " &lt;&lt;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}	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外层的</a:t>
            </a:r>
            <a:r>
              <a:rPr lang="en-US" altLang="zh-CN" i="1" dirty="0">
                <a:solidFill>
                  <a:srgbClr val="008000"/>
                </a:solidFill>
              </a:rPr>
              <a:t>a</a:t>
            </a:r>
            <a:r>
              <a:rPr lang="zh-CN" altLang="en-US" i="1" dirty="0">
                <a:solidFill>
                  <a:srgbClr val="008000"/>
                </a:solidFill>
              </a:rPr>
              <a:t>作用域结束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3563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56" grpId="0" autoUpdateAnimBg="0"/>
      <p:bldP spid="868357" grpId="0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838200" y="3789363"/>
            <a:ext cx="51054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1</a:t>
            </a:r>
            <a:r>
              <a:rPr lang="zh-CN" altLang="en-US" sz="2000" i="1" dirty="0">
                <a:solidFill>
                  <a:srgbClr val="008000"/>
                </a:solidFill>
              </a:rPr>
              <a:t>．块作用域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1295400" y="1797050"/>
            <a:ext cx="495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在语句块中声明的标识符具有块作用域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9382" name="Text Box 6"/>
          <p:cNvSpPr txBox="1">
            <a:spLocks noChangeArrowheads="1"/>
          </p:cNvSpPr>
          <p:nvPr/>
        </p:nvSpPr>
        <p:spPr bwMode="auto">
          <a:xfrm>
            <a:off x="838200" y="2276475"/>
            <a:ext cx="5115503" cy="40146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5-25  </a:t>
            </a:r>
            <a:r>
              <a:rPr lang="zh-CN" altLang="en-US" i="1" dirty="0">
                <a:solidFill>
                  <a:srgbClr val="008000"/>
                </a:solidFill>
              </a:rPr>
              <a:t>不同作用域的同名变量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{ int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= 1;		</a:t>
            </a:r>
            <a:r>
              <a:rPr lang="en-US" altLang="zh-CN" i="1" dirty="0"/>
              <a:t>// </a:t>
            </a:r>
            <a:r>
              <a:rPr lang="zh-CN" altLang="en-US" i="1" dirty="0"/>
              <a:t>外层的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 { int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= 1 ;	</a:t>
            </a: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00FF"/>
                </a:solidFill>
              </a:rPr>
              <a:t>// </a:t>
            </a:r>
            <a:r>
              <a:rPr lang="zh-CN" altLang="en-US" i="1" dirty="0">
                <a:solidFill>
                  <a:srgbClr val="0000FF"/>
                </a:solidFill>
              </a:rPr>
              <a:t>内层的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     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++ ;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"inside a = " &lt;&lt;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 }			</a:t>
            </a:r>
            <a:r>
              <a:rPr lang="en-US" altLang="zh-CN" i="1" dirty="0">
                <a:solidFill>
                  <a:srgbClr val="0000FF"/>
                </a:solidFill>
              </a:rPr>
              <a:t>// </a:t>
            </a:r>
            <a:r>
              <a:rPr lang="zh-CN" altLang="en-US" i="1" dirty="0">
                <a:solidFill>
                  <a:srgbClr val="0000FF"/>
                </a:solidFill>
              </a:rPr>
              <a:t>内层的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zh-CN" altLang="en-US" i="1" dirty="0">
                <a:solidFill>
                  <a:srgbClr val="0000FF"/>
                </a:solidFill>
              </a:rPr>
              <a:t>作用域结束</a:t>
            </a:r>
            <a:endParaRPr lang="zh-CN" altLang="en-US" i="1" dirty="0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 &lt;&lt; "outside a = " &lt;&lt;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dirty="0"/>
              <a:t>}			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</a:t>
            </a:r>
            <a:r>
              <a:rPr lang="zh-CN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外层的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作用域结束</a:t>
            </a:r>
            <a:endParaRPr lang="zh-CN" alt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5867400" y="2711450"/>
            <a:ext cx="29718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inside a = 2</a:t>
            </a:r>
            <a:endParaRPr lang="en-US" altLang="zh-CN">
              <a:solidFill>
                <a:srgbClr val="FFFFFF"/>
              </a:solidFill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outside a = 1 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73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  <p:sp>
        <p:nvSpPr>
          <p:cNvPr id="869386" name="AutoShape 10"/>
          <p:cNvSpPr/>
          <p:nvPr/>
        </p:nvSpPr>
        <p:spPr bwMode="auto">
          <a:xfrm>
            <a:off x="2832100" y="23495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11542"/>
              <a:gd name="adj5" fmla="val 233593"/>
              <a:gd name="adj6" fmla="val -401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/>
              <a:t>内层的 </a:t>
            </a:r>
            <a:r>
              <a:rPr lang="en-US" altLang="zh-CN" i="1">
                <a:solidFill>
                  <a:srgbClr val="0000FF"/>
                </a:solidFill>
              </a:rPr>
              <a:t>a 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覆盖</a:t>
            </a:r>
            <a:r>
              <a:rPr lang="zh-CN" altLang="en-US"/>
              <a:t>了外层的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869387" name="Oval 11"/>
          <p:cNvSpPr>
            <a:spLocks noChangeArrowheads="1"/>
          </p:cNvSpPr>
          <p:nvPr/>
        </p:nvSpPr>
        <p:spPr bwMode="auto">
          <a:xfrm>
            <a:off x="5791200" y="2787650"/>
            <a:ext cx="1524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9388" name="Oval 12"/>
          <p:cNvSpPr>
            <a:spLocks noChangeArrowheads="1"/>
          </p:cNvSpPr>
          <p:nvPr/>
        </p:nvSpPr>
        <p:spPr bwMode="auto">
          <a:xfrm>
            <a:off x="990600" y="3789363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3" grpId="0" animBg="1" autoUpdateAnimBg="0"/>
      <p:bldP spid="869386" grpId="0" animBg="1" autoUpdateAnimBg="0"/>
      <p:bldP spid="869387" grpId="0" animBg="1"/>
      <p:bldP spid="86938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2</a:t>
            </a:r>
            <a:r>
              <a:rPr lang="zh-CN" altLang="en-US" sz="2000" i="1" dirty="0">
                <a:solidFill>
                  <a:srgbClr val="008000"/>
                </a:solidFill>
              </a:rPr>
              <a:t>．函数作用域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996752" y="1568589"/>
            <a:ext cx="730904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在函数内，语句块外声明的标识符具有函数作用域，作用范围是本函数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2051720" y="2078324"/>
            <a:ext cx="4801314" cy="50978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5-25  </a:t>
            </a:r>
            <a:r>
              <a:rPr lang="zh-CN" altLang="en-US" i="1" dirty="0">
                <a:solidFill>
                  <a:srgbClr val="008000"/>
                </a:solidFill>
              </a:rPr>
              <a:t>不同作用域的同名变量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void f1()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{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 int a=2;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{ int a = 1;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  f1();					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&lt;&lt; "outside a = " &lt;&lt;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return 0;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30000"/>
              </a:lnSpc>
            </a:pPr>
            <a:r>
              <a:rPr lang="en-US" altLang="zh-CN" dirty="0"/>
              <a:t>			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3563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6" idx="1"/>
          </p:cNvCxnSpPr>
          <p:nvPr/>
        </p:nvCxnSpPr>
        <p:spPr bwMode="auto">
          <a:xfrm>
            <a:off x="2627784" y="4149080"/>
            <a:ext cx="3148457" cy="378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2699792" y="4627227"/>
            <a:ext cx="3076449" cy="52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5776241" y="434303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</a:t>
            </a:r>
            <a:r>
              <a:rPr lang="en-US" altLang="zh-CN" dirty="0"/>
              <a:t>a</a:t>
            </a:r>
            <a:r>
              <a:rPr lang="zh-CN" altLang="en-US" dirty="0"/>
              <a:t>在两个函数内相互独立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56" grpId="0" autoUpdateAnimBg="0"/>
      <p:bldP spid="868357" grpId="0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3</a:t>
            </a:r>
            <a:r>
              <a:rPr lang="zh-CN" altLang="en-US" sz="2000" i="1" dirty="0">
                <a:solidFill>
                  <a:srgbClr val="008000"/>
                </a:solidFill>
              </a:rPr>
              <a:t>．全局作用域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974724" y="1700808"/>
            <a:ext cx="7701732" cy="2576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在函数之外声明的变量具有全局作用域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这种标识符从声明处起至文件尾的任何函数都可见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程序中的其他文件也可调用该标识符，其他文件调用时需用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extern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关键字引用该标识符，表明此变量是在 其他文件中已定义的。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autoUpdateAnimBg="0"/>
      <p:bldP spid="871428" grpId="0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5-26  </a:t>
            </a:r>
            <a:r>
              <a:rPr lang="zh-CN" altLang="en-US" i="1" dirty="0">
                <a:solidFill>
                  <a:srgbClr val="008000"/>
                </a:solidFill>
              </a:rPr>
              <a:t>使用全局作用域变量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int a = 1, b = 1 ;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void f1( int x )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{ a = x 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 b = a 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int c ; 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void f2( int x, int y )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{ a = x &gt;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 b = x &lt;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 c = x + y ;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{ f1( 4 ) ;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f1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a &lt;&lt; " , b = 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f2 (10, 25 ) ;                            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f2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a &lt;&lt; " , b = " &lt;&lt; b &lt;&lt; " , c = 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92088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498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5-26  </a:t>
            </a:r>
            <a:r>
              <a:rPr lang="zh-CN" altLang="en-US" i="1" dirty="0">
                <a:solidFill>
                  <a:srgbClr val="008000"/>
                </a:solidFill>
              </a:rPr>
              <a:t>使用文件作用域变量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 1,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 1 ;</a:t>
            </a:r>
            <a:r>
              <a:rPr lang="en-US" altLang="zh-CN" dirty="0"/>
              <a:t>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void f1( int x )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= x 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a </a:t>
            </a:r>
            <a:r>
              <a:rPr lang="en-US" altLang="zh-CN" dirty="0"/>
              <a:t>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int c ;                      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void f2( int x, int y )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= x &gt;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   b</a:t>
            </a:r>
            <a:r>
              <a:rPr lang="en-US" altLang="zh-CN" dirty="0"/>
              <a:t> = x &lt;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/>
              <a:t> = x + y ;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f1( 4 ) ;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f1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&lt;&lt; " , b = " &lt;&lt;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f2 (10, 25 ) ;                            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f2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&lt;&lt; " , b = " &lt;&lt;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&lt;&lt; " , c = " &lt;&lt; </a:t>
            </a:r>
            <a:r>
              <a:rPr lang="en-US" altLang="zh-CN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  <a:endParaRPr lang="zh-CN" altLang="en-US" i="1">
              <a:solidFill>
                <a:srgbClr val="008000"/>
              </a:solidFill>
            </a:endParaRPr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874511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36148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192088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8" grpId="0" autoUpdateAnimBg="0"/>
      <p:bldP spid="874509" grpId="0" autoUpdateAnimBg="0"/>
      <p:bldP spid="874510" grpId="0" autoUpdateAnimBg="0"/>
      <p:bldP spid="874511" grpId="0" autoUpdateAnimBg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86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8002" name="Group 18"/>
          <p:cNvGraphicFramePr>
            <a:graphicFrameLocks noGrp="1"/>
          </p:cNvGraphicFramePr>
          <p:nvPr>
            <p:ph idx="4294967295"/>
          </p:nvPr>
        </p:nvGraphicFramePr>
        <p:xfrm>
          <a:off x="395288" y="2492375"/>
          <a:ext cx="6851650" cy="4105275"/>
        </p:xfrm>
        <a:graphic>
          <a:graphicData uri="http://schemas.openxmlformats.org/drawingml/2006/table">
            <a:tbl>
              <a:tblPr/>
              <a:tblGrid>
                <a:gridCol w="6851650"/>
              </a:tblGrid>
              <a:tr h="410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5-26  </a:t>
            </a:r>
            <a:r>
              <a:rPr lang="zh-CN" altLang="en-US" i="1" dirty="0">
                <a:solidFill>
                  <a:srgbClr val="008000"/>
                </a:solidFill>
              </a:rPr>
              <a:t>使用文件作用域变量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 1,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 1 ;</a:t>
            </a:r>
            <a:r>
              <a:rPr lang="en-US" altLang="zh-CN" dirty="0"/>
              <a:t>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void f1( int x )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= x 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a </a:t>
            </a:r>
            <a:r>
              <a:rPr lang="en-US" altLang="zh-CN" dirty="0"/>
              <a:t>* x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int c ;                      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void f2( int x, int y )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= x &gt;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</a:rPr>
              <a:t>   b</a:t>
            </a:r>
            <a:r>
              <a:rPr lang="en-US" altLang="zh-CN" dirty="0"/>
              <a:t> = x &lt; y ? x : y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/>
              <a:t> = x + y ;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int main()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{ f1( 4 ) ;		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f1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&lt;&lt; " , b = " &lt;&lt;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f2 (10, 23 ) ;                             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f2 :\n"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&lt;&lt; " , b = " &lt;&lt; 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/>
              <a:t> &lt;&lt; " , c = " &lt;&lt; </a:t>
            </a:r>
            <a:r>
              <a:rPr lang="en-US" altLang="zh-CN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62504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  <a:endParaRPr lang="zh-CN" altLang="en-US" i="1">
              <a:solidFill>
                <a:srgbClr val="008000"/>
              </a:solidFill>
            </a:endParaRPr>
          </a:p>
        </p:txBody>
      </p:sp>
      <p:sp>
        <p:nvSpPr>
          <p:cNvPr id="362505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362506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362507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36250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2787650" y="2420938"/>
            <a:ext cx="42989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zh-CN" altLang="en-US" i="1">
                <a:solidFill>
                  <a:srgbClr val="008000"/>
                </a:solidFill>
              </a:rPr>
              <a:t>的作用域从这里开始，默认初始值为</a:t>
            </a:r>
            <a:r>
              <a:rPr lang="en-US" altLang="zh-CN" i="1">
                <a:solidFill>
                  <a:srgbClr val="008000"/>
                </a:solidFill>
              </a:rPr>
              <a:t>0</a:t>
            </a:r>
            <a:endParaRPr lang="en-US" altLang="zh-CN" i="1">
              <a:solidFill>
                <a:srgbClr val="008000"/>
              </a:solidFill>
            </a:endParaRP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2787650" y="2774950"/>
            <a:ext cx="2622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zh-CN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2787650" y="4214813"/>
            <a:ext cx="3003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zh-CN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38011" name="Picture 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26050" y="3733800"/>
            <a:ext cx="3667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utoUpdateAnimBg="0"/>
      <p:bldP spid="938009" grpId="0" autoUpdateAnimBg="0"/>
      <p:bldP spid="938010" grpId="0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3146" y="321487"/>
            <a:ext cx="45720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include"ex.h</a:t>
            </a:r>
            <a:r>
              <a:rPr lang="en-US" altLang="zh-CN" dirty="0"/>
              <a:t>"</a:t>
            </a:r>
            <a:endParaRPr lang="en-US" altLang="zh-CN" dirty="0"/>
          </a:p>
          <a:p>
            <a:pPr algn="l"/>
            <a:r>
              <a:rPr lang="en-US" altLang="zh-CN" dirty="0"/>
              <a:t>extern int x;</a:t>
            </a:r>
            <a:endParaRPr lang="en-US" altLang="zh-CN" dirty="0"/>
          </a:p>
          <a:p>
            <a:pPr algn="l"/>
            <a:r>
              <a:rPr lang="en-US" altLang="zh-CN" dirty="0"/>
              <a:t>void main()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using namespace std;</a:t>
            </a:r>
            <a:endParaRPr lang="en-US" altLang="zh-CN" dirty="0"/>
          </a:p>
          <a:p>
            <a:pPr algn="l"/>
            <a:r>
              <a:rPr lang="en-US" altLang="zh-CN" dirty="0"/>
              <a:t> f1();</a:t>
            </a:r>
            <a:endParaRPr lang="en-US" altLang="zh-CN" dirty="0"/>
          </a:p>
          <a:p>
            <a:pPr algn="l"/>
            <a:r>
              <a:rPr lang="en-US" altLang="zh-CN" dirty="0"/>
              <a:t> f2();</a:t>
            </a:r>
            <a:endParaRPr lang="en-US" altLang="zh-CN" dirty="0"/>
          </a:p>
          <a:p>
            <a:pPr algn="l"/>
            <a:r>
              <a:rPr lang="en-US" altLang="zh-CN" dirty="0"/>
              <a:t> x++;</a:t>
            </a:r>
            <a:endParaRPr lang="en-US" altLang="zh-CN" dirty="0"/>
          </a:p>
          <a:p>
            <a:pPr algn="l"/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('*')&lt;&lt;'a'&lt;&lt;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481" y="548680"/>
            <a:ext cx="3312368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EX_H_</a:t>
            </a:r>
            <a:endParaRPr lang="en-US" altLang="zh-CN" dirty="0"/>
          </a:p>
          <a:p>
            <a:pPr algn="l"/>
            <a:r>
              <a:rPr lang="en-US" altLang="zh-CN" dirty="0"/>
              <a:t>#define EX_H_</a:t>
            </a:r>
            <a:endParaRPr lang="en-US" altLang="zh-CN" dirty="0"/>
          </a:p>
          <a:p>
            <a:pPr algn="l"/>
            <a:r>
              <a:rPr lang="en-US" altLang="zh-CN" dirty="0"/>
              <a:t>#include&lt;iostream&gt;</a:t>
            </a:r>
            <a:endParaRPr lang="en-US" altLang="zh-CN" dirty="0"/>
          </a:p>
          <a:p>
            <a:pPr algn="l"/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/>
            <a:r>
              <a:rPr lang="en-US" altLang="zh-CN" dirty="0"/>
              <a:t>using namespace std;</a:t>
            </a:r>
            <a:endParaRPr lang="en-US" altLang="zh-CN" dirty="0"/>
          </a:p>
          <a:p>
            <a:pPr algn="l"/>
            <a:r>
              <a:rPr lang="en-US" altLang="zh-CN" dirty="0"/>
              <a:t>void f1();</a:t>
            </a:r>
            <a:endParaRPr lang="en-US" altLang="zh-CN" dirty="0"/>
          </a:p>
          <a:p>
            <a:pPr algn="l"/>
            <a:r>
              <a:rPr lang="en-US" altLang="zh-CN" dirty="0"/>
              <a:t>void f2();</a:t>
            </a:r>
            <a:endParaRPr lang="en-US" altLang="zh-CN" dirty="0"/>
          </a:p>
          <a:p>
            <a:pPr algn="l"/>
            <a:r>
              <a:rPr lang="en-US" altLang="zh-CN" dirty="0"/>
              <a:t>#endif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25736" y="3257836"/>
            <a:ext cx="481376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include"ex.h</a:t>
            </a:r>
            <a:r>
              <a:rPr lang="en-US" altLang="zh-CN" dirty="0"/>
              <a:t>"</a:t>
            </a:r>
            <a:endParaRPr lang="en-US" altLang="zh-CN" dirty="0"/>
          </a:p>
          <a:p>
            <a:pPr algn="l"/>
            <a:r>
              <a:rPr lang="en-US" altLang="zh-CN" dirty="0"/>
              <a:t>int x;</a:t>
            </a:r>
            <a:endParaRPr lang="en-US" altLang="zh-CN" dirty="0"/>
          </a:p>
          <a:p>
            <a:pPr algn="l"/>
            <a:r>
              <a:rPr lang="en-US" altLang="zh-CN" dirty="0"/>
              <a:t>void f1()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输入*号数量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&gt;&gt;x;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('*')&lt;&lt;'a'&lt;&lt;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r>
              <a:rPr lang="en-US" altLang="zh-CN" dirty="0"/>
              <a:t>void f2()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 x++;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('+')&lt;&lt;'a'&lt;&lt;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2091" y="13682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头文件</a:t>
            </a:r>
            <a:r>
              <a:rPr lang="en-US" altLang="zh-CN" dirty="0"/>
              <a:t>(</a:t>
            </a:r>
            <a:r>
              <a:rPr lang="en-US" altLang="zh-CN" dirty="0" err="1"/>
              <a:t>ex.h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407" y="287801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函数定义文件（</a:t>
            </a:r>
            <a:r>
              <a:rPr lang="en-US" altLang="zh-CN" dirty="0"/>
              <a:t>fun.cpp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86382" y="-47845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主函数文件</a:t>
            </a:r>
            <a:r>
              <a:rPr lang="en-US" altLang="zh-CN" dirty="0"/>
              <a:t>(ex_1.cpp)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75667" y="3615479"/>
            <a:ext cx="429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在</a:t>
            </a:r>
            <a:r>
              <a:rPr lang="en-US" altLang="zh-CN" dirty="0"/>
              <a:t>fun.cpp</a:t>
            </a:r>
            <a:r>
              <a:rPr lang="zh-CN" altLang="en-US" dirty="0"/>
              <a:t>文件中，</a:t>
            </a:r>
            <a:r>
              <a:rPr lang="en-US" altLang="zh-CN" dirty="0"/>
              <a:t>x</a:t>
            </a:r>
            <a:r>
              <a:rPr lang="zh-CN" altLang="en-US" dirty="0"/>
              <a:t>变量声明在在任何函数外，是一个全局变量，可在其他文件中使用，</a:t>
            </a:r>
            <a:r>
              <a:rPr lang="en-US" altLang="zh-CN" dirty="0"/>
              <a:t>ex_1.cpp</a:t>
            </a:r>
            <a:r>
              <a:rPr lang="zh-CN" altLang="en-US" dirty="0"/>
              <a:t>文件在使用</a:t>
            </a:r>
            <a:r>
              <a:rPr lang="en-US" altLang="zh-CN" dirty="0"/>
              <a:t>x</a:t>
            </a:r>
            <a:r>
              <a:rPr lang="zh-CN" altLang="en-US" dirty="0"/>
              <a:t>变量前，用</a:t>
            </a:r>
            <a:r>
              <a:rPr lang="en-US" altLang="zh-CN" dirty="0"/>
              <a:t>extern</a:t>
            </a:r>
            <a:r>
              <a:rPr lang="zh-CN" altLang="en-US" dirty="0"/>
              <a:t>关键字引用该变量，表明此变量是在其他文件中已定义的。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  <a:endParaRPr lang="zh-CN" altLang="en-US" sz="2000"/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函数名</a:t>
            </a:r>
            <a:r>
              <a:rPr lang="zh-CN" altLang="en-US" sz="2000"/>
              <a:t>	        函数的入口地址</a:t>
            </a:r>
            <a:endParaRPr lang="zh-CN" altLang="en-US" sz="2000"/>
          </a:p>
        </p:txBody>
      </p:sp>
      <p:sp>
        <p:nvSpPr>
          <p:cNvPr id="358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4" grpId="0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008000"/>
                </a:solidFill>
              </a:rPr>
              <a:t>4</a:t>
            </a:r>
            <a:r>
              <a:rPr lang="zh-CN" altLang="en-US" sz="2000" i="1" dirty="0">
                <a:solidFill>
                  <a:srgbClr val="008000"/>
                </a:solidFill>
              </a:rPr>
              <a:t>．文件作用域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974725" y="1833078"/>
            <a:ext cx="7413699" cy="1929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在函数之外声明的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变量或函数具有文件作用域，只在本文件中起作用。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</a:pP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autoUpdateAnimBg="0"/>
      <p:bldP spid="871428" grpId="0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3146" y="321487"/>
            <a:ext cx="457200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include"ex.h</a:t>
            </a:r>
            <a:r>
              <a:rPr lang="en-US" altLang="zh-CN" dirty="0"/>
              <a:t>"</a:t>
            </a:r>
            <a:endParaRPr lang="en-US" altLang="zh-CN" dirty="0"/>
          </a:p>
          <a:p>
            <a:pPr algn="l"/>
            <a:r>
              <a:rPr lang="en-US" altLang="zh-CN" dirty="0"/>
              <a:t>extern int x;</a:t>
            </a:r>
            <a:endParaRPr lang="en-US" altLang="zh-CN" dirty="0"/>
          </a:p>
          <a:p>
            <a:pPr algn="l"/>
            <a:r>
              <a:rPr lang="en-US" altLang="zh-CN" dirty="0"/>
              <a:t>void main()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f1();</a:t>
            </a:r>
            <a:endParaRPr lang="en-US" altLang="zh-CN" dirty="0"/>
          </a:p>
          <a:p>
            <a:pPr algn="l"/>
            <a:r>
              <a:rPr lang="en-US" altLang="zh-CN" dirty="0"/>
              <a:t> f2();</a:t>
            </a:r>
            <a:endParaRPr lang="en-US" altLang="zh-CN" dirty="0"/>
          </a:p>
          <a:p>
            <a:pPr algn="l"/>
            <a:r>
              <a:rPr lang="en-US" altLang="zh-CN" dirty="0"/>
              <a:t> x++;</a:t>
            </a:r>
            <a:endParaRPr lang="en-US" altLang="zh-CN" dirty="0"/>
          </a:p>
          <a:p>
            <a:pPr algn="l"/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('*')&lt;&lt;'a'&lt;&lt;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481" y="548680"/>
            <a:ext cx="3312368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EX_H_</a:t>
            </a:r>
            <a:endParaRPr lang="en-US" altLang="zh-CN" dirty="0"/>
          </a:p>
          <a:p>
            <a:pPr algn="l"/>
            <a:r>
              <a:rPr lang="en-US" altLang="zh-CN" dirty="0"/>
              <a:t>#define EX_H_</a:t>
            </a:r>
            <a:endParaRPr lang="en-US" altLang="zh-CN" dirty="0"/>
          </a:p>
          <a:p>
            <a:pPr algn="l"/>
            <a:r>
              <a:rPr lang="en-US" altLang="zh-CN" dirty="0"/>
              <a:t>#include&lt;iostream&gt;</a:t>
            </a:r>
            <a:endParaRPr lang="en-US" altLang="zh-CN" dirty="0"/>
          </a:p>
          <a:p>
            <a:pPr algn="l"/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/>
            <a:r>
              <a:rPr lang="en-US" altLang="zh-CN" dirty="0"/>
              <a:t>using namespace std;</a:t>
            </a:r>
            <a:endParaRPr lang="en-US" altLang="zh-CN" dirty="0"/>
          </a:p>
          <a:p>
            <a:pPr algn="l"/>
            <a:r>
              <a:rPr lang="en-US" altLang="zh-CN" dirty="0"/>
              <a:t>void f1();</a:t>
            </a:r>
            <a:endParaRPr lang="en-US" altLang="zh-CN" dirty="0"/>
          </a:p>
          <a:p>
            <a:pPr algn="l"/>
            <a:r>
              <a:rPr lang="en-US" altLang="zh-CN" dirty="0"/>
              <a:t>void f2();</a:t>
            </a:r>
            <a:endParaRPr lang="en-US" altLang="zh-CN" dirty="0"/>
          </a:p>
          <a:p>
            <a:pPr algn="l"/>
            <a:r>
              <a:rPr lang="en-US" altLang="zh-CN" dirty="0"/>
              <a:t>#endif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25736" y="3257836"/>
            <a:ext cx="481376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include"ex.h</a:t>
            </a:r>
            <a:r>
              <a:rPr lang="en-US" altLang="zh-CN" dirty="0"/>
              <a:t>"</a:t>
            </a:r>
            <a:endParaRPr lang="en-US" altLang="zh-CN" dirty="0"/>
          </a:p>
          <a:p>
            <a:pPr algn="l"/>
            <a:r>
              <a:rPr lang="en-US" altLang="zh-CN" dirty="0"/>
              <a:t>static int x;</a:t>
            </a:r>
            <a:endParaRPr lang="en-US" altLang="zh-CN" dirty="0"/>
          </a:p>
          <a:p>
            <a:pPr algn="l"/>
            <a:r>
              <a:rPr lang="en-US" altLang="zh-CN" dirty="0"/>
              <a:t>void f1()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输入*号数量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&gt;&gt;x;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('*')&lt;&lt;'a'&lt;&lt;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r>
              <a:rPr lang="en-US" altLang="zh-CN" dirty="0"/>
              <a:t>void f2()</a:t>
            </a:r>
            <a:endParaRPr lang="en-US" altLang="zh-CN" dirty="0"/>
          </a:p>
          <a:p>
            <a:pPr algn="l"/>
            <a:r>
              <a:rPr lang="en-US" altLang="zh-CN" dirty="0"/>
              <a:t>{</a:t>
            </a:r>
            <a:endParaRPr lang="en-US" altLang="zh-CN" dirty="0"/>
          </a:p>
          <a:p>
            <a:pPr algn="l"/>
            <a:r>
              <a:rPr lang="en-US" altLang="zh-CN" dirty="0"/>
              <a:t>  x++;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&lt;&lt;'a'&lt;&lt;</a:t>
            </a:r>
            <a:r>
              <a:rPr lang="en-US" altLang="zh-CN" dirty="0" err="1"/>
              <a:t>setw</a:t>
            </a:r>
            <a:r>
              <a:rPr lang="en-US" altLang="zh-CN" dirty="0"/>
              <a:t>(x)&lt;&lt;</a:t>
            </a:r>
            <a:r>
              <a:rPr lang="en-US" altLang="zh-CN" dirty="0" err="1"/>
              <a:t>setfill</a:t>
            </a:r>
            <a:r>
              <a:rPr lang="en-US" altLang="zh-CN" dirty="0"/>
              <a:t>('+')&lt;&lt;'a'&lt;&lt;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2091" y="13682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头文件</a:t>
            </a:r>
            <a:r>
              <a:rPr lang="en-US" altLang="zh-CN" dirty="0"/>
              <a:t>(</a:t>
            </a:r>
            <a:r>
              <a:rPr lang="en-US" altLang="zh-CN" dirty="0" err="1"/>
              <a:t>ex.h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407" y="287801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函数定义文件（</a:t>
            </a:r>
            <a:r>
              <a:rPr lang="en-US" altLang="zh-CN" dirty="0"/>
              <a:t>fun.cpp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86382" y="-47845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主函数文件</a:t>
            </a:r>
            <a:r>
              <a:rPr lang="en-US" altLang="zh-CN" dirty="0"/>
              <a:t>(ex_1.cpp)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75667" y="3615479"/>
            <a:ext cx="429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在</a:t>
            </a:r>
            <a:r>
              <a:rPr lang="en-US" altLang="zh-CN" dirty="0"/>
              <a:t>fun.cpp</a:t>
            </a:r>
            <a:r>
              <a:rPr lang="zh-CN" altLang="en-US" dirty="0"/>
              <a:t>文件中，</a:t>
            </a:r>
            <a:r>
              <a:rPr lang="en-US" altLang="zh-CN" dirty="0"/>
              <a:t>x</a:t>
            </a:r>
            <a:r>
              <a:rPr lang="zh-CN" altLang="en-US" dirty="0"/>
              <a:t>变量在函数外声明为</a:t>
            </a:r>
            <a:r>
              <a:rPr lang="en-US" altLang="zh-CN" dirty="0"/>
              <a:t>static</a:t>
            </a:r>
            <a:r>
              <a:rPr lang="zh-CN" altLang="en-US" dirty="0"/>
              <a:t>变量，是一个文件作用域变量，只能在本文件中使用。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990600" y="1949450"/>
            <a:ext cx="7109792" cy="1281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当局部量与全局量同名，在块内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屏蔽</a:t>
            </a: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全局量</a:t>
            </a:r>
            <a:endParaRPr lang="zh-CN" altLang="en-US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为了在块内访问全局量，可以用域运算符 </a:t>
            </a:r>
            <a:r>
              <a:rPr lang="en-US" altLang="zh-CN" sz="2000" dirty="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" :: "</a:t>
            </a:r>
            <a:endParaRPr lang="en-US" altLang="zh-CN" sz="2000" dirty="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autoUpdateAnimBg="0"/>
      <p:bldP spid="876548" grpId="0" autoUpdateAnimBg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876300" y="1797050"/>
            <a:ext cx="6000750" cy="447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x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int x = 256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utoUpdateAnimBg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876300" y="1797050"/>
            <a:ext cx="5783263" cy="447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using namespace std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int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0"/>
              <a:t>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{ int x = 256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   cout &lt;&lt; "global variable x = " &lt;&lt;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::x</a:t>
            </a:r>
            <a:r>
              <a:rPr lang="en-US" altLang="zh-CN" sz="2000" b="0"/>
              <a:t> &lt;&lt;endl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   cout &lt;&lt; "local variable x = " &lt;&lt; x &lt;&lt; endl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878597" name="Oval 5"/>
          <p:cNvSpPr>
            <a:spLocks noChangeArrowheads="1"/>
          </p:cNvSpPr>
          <p:nvPr/>
        </p:nvSpPr>
        <p:spPr bwMode="auto">
          <a:xfrm>
            <a:off x="4572000" y="4843463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8598" name="AutoShape 6"/>
          <p:cNvSpPr/>
          <p:nvPr/>
        </p:nvSpPr>
        <p:spPr bwMode="auto">
          <a:xfrm>
            <a:off x="6508750" y="33226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访问全局量</a:t>
            </a:r>
            <a:endParaRPr lang="zh-CN" altLang="en-US"/>
          </a:p>
        </p:txBody>
      </p:sp>
      <p:sp>
        <p:nvSpPr>
          <p:cNvPr id="878599" name="Oval 7"/>
          <p:cNvSpPr>
            <a:spLocks noChangeArrowheads="1"/>
          </p:cNvSpPr>
          <p:nvPr/>
        </p:nvSpPr>
        <p:spPr bwMode="auto">
          <a:xfrm>
            <a:off x="1143000" y="3403600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 animBg="1"/>
      <p:bldP spid="878598" grpId="0" animBg="1" autoUpdateAnimBg="0"/>
      <p:bldP spid="878599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876300" y="1797050"/>
            <a:ext cx="5856288" cy="447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using namespace std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int x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{ int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="0"/>
              <a:t> = 256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   cout &lt;&lt; "global variable x = " &lt;&lt; ::x &lt;&lt;endl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   cout &lt;&lt; "local variable x = " &lt;&lt;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="0"/>
              <a:t> &lt;&lt; endl ;</a:t>
            </a:r>
            <a:endParaRPr lang="en-US" altLang="zh-CN" sz="2000" b="0"/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879621" name="Oval 5"/>
          <p:cNvSpPr>
            <a:spLocks noChangeArrowheads="1"/>
          </p:cNvSpPr>
          <p:nvPr/>
        </p:nvSpPr>
        <p:spPr bwMode="auto">
          <a:xfrm>
            <a:off x="4330700" y="5348288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22" name="AutoShape 6"/>
          <p:cNvSpPr/>
          <p:nvPr/>
        </p:nvSpPr>
        <p:spPr bwMode="auto">
          <a:xfrm>
            <a:off x="6292850" y="37893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访问局部量</a:t>
            </a:r>
            <a:endParaRPr lang="zh-CN" altLang="en-US"/>
          </a:p>
        </p:txBody>
      </p:sp>
      <p:sp>
        <p:nvSpPr>
          <p:cNvPr id="879623" name="Oval 7"/>
          <p:cNvSpPr>
            <a:spLocks noChangeArrowheads="1"/>
          </p:cNvSpPr>
          <p:nvPr/>
        </p:nvSpPr>
        <p:spPr bwMode="auto">
          <a:xfrm>
            <a:off x="1387475" y="4365625"/>
            <a:ext cx="304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0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animBg="1"/>
      <p:bldP spid="879622" grpId="0" animBg="1" autoUpdateAnimBg="0"/>
      <p:bldP spid="879623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5.9.2  </a:t>
            </a:r>
            <a:r>
              <a:rPr lang="zh-CN" altLang="en-US" sz="2400" dirty="0">
                <a:solidFill>
                  <a:srgbClr val="CC3300"/>
                </a:solidFill>
              </a:rPr>
              <a:t>标识符作用域 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876300" y="1797050"/>
            <a:ext cx="5711825" cy="447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x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int x = 256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  <a:endParaRPr lang="en-US" altLang="zh-CN" sz="2000"/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6762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5.9.2 </a:t>
            </a:r>
            <a:r>
              <a:rPr lang="zh-CN" altLang="en-US" dirty="0"/>
              <a:t>标识符作用域</a:t>
            </a:r>
            <a:endParaRPr lang="zh-CN" altLang="en-US" dirty="0"/>
          </a:p>
        </p:txBody>
      </p:sp>
      <p:pic>
        <p:nvPicPr>
          <p:cNvPr id="880648" name="Picture 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59338" y="2708275"/>
            <a:ext cx="368935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命名空间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704138" cy="1920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命名空间是类、函数、对象、类型和其他名字的集合。</a:t>
            </a:r>
            <a:endParaRPr lang="zh-CN" altLang="en-US" sz="2000"/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/>
              <a:t> 命名空间令软件组件之间不会产生命名冲突。</a:t>
            </a:r>
            <a:endParaRPr lang="zh-CN" altLang="en-US" sz="2000"/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std</a:t>
            </a:r>
            <a:r>
              <a:rPr lang="zh-CN" altLang="en-US" sz="2000"/>
              <a:t>是</a:t>
            </a:r>
            <a:r>
              <a:rPr lang="en-US" altLang="zh-CN" sz="2000"/>
              <a:t>C++</a:t>
            </a:r>
            <a:r>
              <a:rPr lang="zh-CN" altLang="en-US" sz="2000"/>
              <a:t>的标准名空间，包含了标准头文件中各种名字的声明。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advAuto="0" autoUpdateAnimBg="0" build="p"/>
      <p:bldP spid="893955" grpId="0" autoUpdateAnimBg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1042988" y="1731963"/>
            <a:ext cx="7345362" cy="3065462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/>
              <a:t> C++</a:t>
            </a:r>
            <a:r>
              <a:rPr lang="zh-CN" altLang="en-US" sz="2000"/>
              <a:t>标准头文件没有扩展名。</a:t>
            </a:r>
            <a:endParaRPr lang="zh-CN" altLang="en-US" sz="2000"/>
          </a:p>
          <a:p>
            <a:pPr algn="l">
              <a:lnSpc>
                <a:spcPct val="250000"/>
              </a:lnSpc>
            </a:pPr>
            <a:r>
              <a:rPr lang="zh-CN" altLang="en-US"/>
              <a:t>	</a:t>
            </a:r>
            <a:r>
              <a:rPr lang="en-US" altLang="zh-CN"/>
              <a:t>iostream  iomanip  limit  fstream  string  typeinfo  stdexcept</a:t>
            </a:r>
            <a:endParaRPr lang="en-US" altLang="zh-CN"/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使用标准类库的组件时，需要指定名空间。 </a:t>
            </a:r>
            <a:endParaRPr lang="zh-CN" altLang="en-US" sz="2000"/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C++</a:t>
            </a:r>
            <a:r>
              <a:rPr lang="zh-CN" altLang="en-US" sz="2000"/>
              <a:t>标准名空间  </a:t>
            </a:r>
            <a:r>
              <a:rPr lang="en-US" altLang="zh-CN" sz="2000"/>
              <a:t>std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 advAuto="0" autoUpdateAnimBg="0" build="p"/>
      <p:bldP spid="942083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实际参数表</a:t>
            </a:r>
            <a:r>
              <a:rPr lang="zh-CN" altLang="en-US" sz="2000"/>
              <a:t> ）</a:t>
            </a:r>
            <a:endParaRPr lang="zh-CN" altLang="en-US" sz="2000"/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  <a:endParaRPr lang="zh-CN" altLang="en-US" sz="2000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实际参数表</a:t>
            </a:r>
            <a:r>
              <a:rPr lang="zh-CN" altLang="en-US" sz="2000"/>
              <a:t>    与形式参数必须在个数、类型、位置一一对应</a:t>
            </a:r>
            <a:endParaRPr lang="zh-CN" altLang="en-US" sz="2000"/>
          </a:p>
        </p:txBody>
      </p:sp>
      <p:sp>
        <p:nvSpPr>
          <p:cNvPr id="3687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9" grpId="0" autoUpdateAnimBg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#include&lt;iostream&gt;	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namespace std;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cin&gt;&gt;a;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/>
      <p:bldP spid="943108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#include&lt;iostream&gt;		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  <a:endParaRPr lang="zh-CN" altLang="en-US" sz="2000" i="1">
              <a:solidFill>
                <a:srgbClr val="006600"/>
              </a:solidFill>
            </a:endParaRP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2411413" y="2420938"/>
            <a:ext cx="1223962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/>
      <p:bldP spid="944138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namespace std;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  <a:endParaRPr lang="zh-CN" altLang="en-US" sz="2000" b="0" i="1">
              <a:solidFill>
                <a:srgbClr val="006600"/>
              </a:solidFill>
            </a:endParaRP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46183" name="Oval 7"/>
          <p:cNvSpPr>
            <a:spLocks noChangeArrowheads="1"/>
          </p:cNvSpPr>
          <p:nvPr/>
        </p:nvSpPr>
        <p:spPr bwMode="auto">
          <a:xfrm>
            <a:off x="1258888" y="2708275"/>
            <a:ext cx="2665412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2" grpId="0"/>
      <p:bldP spid="94618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</a:t>
            </a:r>
            <a:r>
              <a:rPr lang="en-US" altLang="zh-CN" sz="2000" b="0"/>
              <a:t>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  <a:endParaRPr lang="zh-CN" altLang="en-US" sz="2000" b="0" i="1">
              <a:solidFill>
                <a:srgbClr val="006600"/>
              </a:solidFill>
            </a:endParaRP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947207" name="Rectangle 7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47208" name="Oval 8"/>
          <p:cNvSpPr>
            <a:spLocks noChangeArrowheads="1"/>
          </p:cNvSpPr>
          <p:nvPr/>
        </p:nvSpPr>
        <p:spPr bwMode="auto">
          <a:xfrm>
            <a:off x="1403350" y="3860800"/>
            <a:ext cx="792163" cy="7921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7" grpId="0"/>
      <p:bldP spid="94720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  <a:endParaRPr lang="zh-CN" altLang="en-US" sz="2000" b="0" i="1">
              <a:solidFill>
                <a:srgbClr val="006600"/>
              </a:solidFill>
            </a:endParaRP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5264150" y="3830638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948232" name="Rectangle 8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48233" name="Oval 9"/>
          <p:cNvSpPr>
            <a:spLocks noChangeArrowheads="1"/>
          </p:cNvSpPr>
          <p:nvPr/>
        </p:nvSpPr>
        <p:spPr bwMode="auto">
          <a:xfrm>
            <a:off x="1403350" y="4581525"/>
            <a:ext cx="865188" cy="3603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2" grpId="0"/>
      <p:bldP spid="948233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#include&lt;iostream&gt;		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namespace std;	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cin&gt;&gt;a;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  <a:endParaRPr lang="zh-CN" altLang="en-US" sz="2000" i="1">
              <a:solidFill>
                <a:srgbClr val="006600"/>
              </a:solidFill>
            </a:endParaRP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5192713" y="3117850"/>
            <a:ext cx="2220912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std::cin;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std::cout;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cin&gt;&gt;a;	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cin&gt;&gt;b;	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std::cin;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std::cout;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952325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2329" name="Oval 9"/>
          <p:cNvSpPr>
            <a:spLocks noChangeArrowheads="1"/>
          </p:cNvSpPr>
          <p:nvPr/>
        </p:nvSpPr>
        <p:spPr bwMode="auto">
          <a:xfrm>
            <a:off x="1979613" y="2708275"/>
            <a:ext cx="1223962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5" grpId="0"/>
      <p:bldP spid="952329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std::cout;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953350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3351" name="Oval 7"/>
          <p:cNvSpPr>
            <a:spLocks noChangeArrowheads="1"/>
          </p:cNvSpPr>
          <p:nvPr/>
        </p:nvSpPr>
        <p:spPr bwMode="auto">
          <a:xfrm>
            <a:off x="1979613" y="3068638"/>
            <a:ext cx="1223962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  <p:bldP spid="95335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std::cout;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&gt;&gt;a;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954375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4376" name="Oval 8"/>
          <p:cNvSpPr>
            <a:spLocks noChangeArrowheads="1"/>
          </p:cNvSpPr>
          <p:nvPr/>
        </p:nvSpPr>
        <p:spPr bwMode="auto">
          <a:xfrm>
            <a:off x="1476375" y="4221163"/>
            <a:ext cx="647700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5" grpId="0"/>
      <p:bldP spid="954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  <a:endParaRPr lang="zh-CN" altLang="en-US" sz="200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  <a:endParaRPr lang="zh-CN" altLang="en-US" sz="200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i="1"/>
              <a:t>实际参数表</a:t>
            </a:r>
            <a:r>
              <a:rPr lang="zh-CN" altLang="en-US" sz="2000"/>
              <a:t>    与形式参数必须在个数、类型、位置一一对应</a:t>
            </a:r>
            <a:endParaRPr lang="zh-CN" altLang="en-US" sz="200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b="1" dirty="0"/>
          </a:p>
        </p:txBody>
      </p:sp>
      <p:sp>
        <p:nvSpPr>
          <p:cNvPr id="936968" name="Rectangle 8"/>
          <p:cNvSpPr>
            <a:spLocks noChangeArrowheads="1"/>
          </p:cNvSpPr>
          <p:nvPr/>
        </p:nvSpPr>
        <p:spPr bwMode="auto">
          <a:xfrm>
            <a:off x="900113" y="4292600"/>
            <a:ext cx="5221287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用表达式或语句形式调用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endParaRPr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若函数返回值类型为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</a:t>
            </a: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，则只能用语句调用</a:t>
            </a:r>
            <a:endParaRPr lang="zh-CN" altLang="en-US" sz="20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8" grpId="0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using std::cout;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cin&gt;&gt;a;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cin&gt;&gt;b;	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5264150" y="4184650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  <a:endParaRPr lang="en-US" altLang="zh-CN" sz="2000" b="0" i="1">
              <a:solidFill>
                <a:srgbClr val="006600"/>
              </a:solidFill>
            </a:endParaRP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5401" name="Oval 9"/>
          <p:cNvSpPr>
            <a:spLocks noChangeArrowheads="1"/>
          </p:cNvSpPr>
          <p:nvPr/>
        </p:nvSpPr>
        <p:spPr bwMode="auto">
          <a:xfrm>
            <a:off x="1547813" y="4941888"/>
            <a:ext cx="720725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0" grpId="0"/>
      <p:bldP spid="955401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std::cin;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using std::cout;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cin&gt;&gt;a;	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cin&gt;&gt;b;	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std::cin&gt;&gt;a;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std::cin&gt;&gt;b;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&gt;&gt;a;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&gt;&gt;b;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std::cout&lt;&lt;"a+b="&lt;&lt;a+b&lt;&lt;'\n'; 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8470" name="Oval 6"/>
          <p:cNvSpPr>
            <a:spLocks noChangeArrowheads="1"/>
          </p:cNvSpPr>
          <p:nvPr/>
        </p:nvSpPr>
        <p:spPr bwMode="auto">
          <a:xfrm>
            <a:off x="1476375" y="3789363"/>
            <a:ext cx="1223963" cy="863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9" grpId="0"/>
      <p:bldP spid="958470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#include&lt;iostream&gt;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{ int a, b;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std::cin&gt;&gt;a;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  std::cin&gt;&gt;b;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std::cout</a:t>
            </a:r>
            <a:r>
              <a:rPr lang="en-US" altLang="zh-CN" sz="2000" b="0"/>
              <a:t>&lt;&lt;"a+b="&lt;&lt;a+b&lt;&lt;'\n'; </a:t>
            </a:r>
            <a:endParaRPr lang="en-US" altLang="zh-CN" sz="2000" b="0"/>
          </a:p>
          <a:p>
            <a:pPr algn="l">
              <a:lnSpc>
                <a:spcPct val="13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959495" name="Oval 7"/>
          <p:cNvSpPr>
            <a:spLocks noChangeArrowheads="1"/>
          </p:cNvSpPr>
          <p:nvPr/>
        </p:nvSpPr>
        <p:spPr bwMode="auto">
          <a:xfrm>
            <a:off x="1619250" y="4581525"/>
            <a:ext cx="1223963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4" grpId="0"/>
      <p:bldP spid="95949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标准名空间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  <a:endParaRPr lang="zh-CN" altLang="en-US" sz="2000">
              <a:solidFill>
                <a:srgbClr val="0066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{ int a, b;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std::cin&gt;&gt;a;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std::cin&gt;&gt;b;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  <a:endParaRPr lang="en-US" altLang="zh-CN" sz="2000"/>
          </a:p>
          <a:p>
            <a:pPr algn="l">
              <a:lnSpc>
                <a:spcPct val="130000"/>
              </a:lnSpc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  <a:endParaRPr lang="zh-CN" altLang="en-US" sz="2400">
              <a:solidFill>
                <a:srgbClr val="006600"/>
              </a:solidFill>
            </a:endParaRP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  <a:endParaRPr lang="en-US" altLang="zh-CN" sz="2000" i="1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5.10.2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定义名空间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0515" name="Text Box 3"/>
          <p:cNvSpPr txBox="1">
            <a:spLocks noChangeArrowheads="1"/>
          </p:cNvSpPr>
          <p:nvPr/>
        </p:nvSpPr>
        <p:spPr bwMode="auto">
          <a:xfrm>
            <a:off x="827088" y="1557338"/>
            <a:ext cx="3095625" cy="118745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/>
              <a:t>定义命名空间语法：</a:t>
            </a:r>
            <a:endParaRPr lang="zh-CN" altLang="en-US" sz="2000"/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namespace</a:t>
            </a:r>
            <a:r>
              <a:rPr lang="en-US" altLang="zh-CN" sz="2000"/>
              <a:t> &lt;</a:t>
            </a:r>
            <a:r>
              <a:rPr lang="zh-CN" altLang="en-US" sz="2000"/>
              <a:t>标识符</a:t>
            </a:r>
            <a:r>
              <a:rPr lang="en-US" altLang="zh-CN" sz="2000"/>
              <a:t>&gt;</a:t>
            </a:r>
            <a:endParaRPr lang="en-US" altLang="zh-CN" sz="2000"/>
          </a:p>
          <a:p>
            <a:pPr algn="l">
              <a:lnSpc>
                <a:spcPct val="120000"/>
              </a:lnSpc>
            </a:pPr>
            <a:r>
              <a:rPr lang="en-US" altLang="zh-CN" sz="2000"/>
              <a:t>{ &lt;</a:t>
            </a:r>
            <a:r>
              <a:rPr lang="zh-CN" altLang="en-US" sz="2000"/>
              <a:t>语句序列</a:t>
            </a:r>
            <a:r>
              <a:rPr lang="en-US" altLang="zh-CN" sz="2000"/>
              <a:t>&gt; } </a:t>
            </a:r>
            <a:endParaRPr lang="en-US" altLang="zh-CN" sz="2000"/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3765550" y="1989138"/>
            <a:ext cx="5054600" cy="405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indent="266700" algn="l"/>
            <a:r>
              <a:rPr lang="en-US" altLang="zh-CN" sz="2000"/>
              <a:t>namespace A</a:t>
            </a:r>
            <a:endParaRPr lang="en-US" altLang="zh-CN" sz="2000"/>
          </a:p>
          <a:p>
            <a:pPr indent="266700" algn="l"/>
            <a:r>
              <a:rPr lang="en-US" altLang="zh-CN" sz="2000"/>
              <a:t> { void f();</a:t>
            </a:r>
            <a:endParaRPr lang="en-US" altLang="zh-CN" sz="2000"/>
          </a:p>
          <a:p>
            <a:pPr indent="266700" algn="l"/>
            <a:r>
              <a:rPr lang="en-US" altLang="zh-CN" sz="2000"/>
              <a:t>   void g();</a:t>
            </a:r>
            <a:endParaRPr lang="en-US" altLang="zh-CN" sz="2000"/>
          </a:p>
          <a:p>
            <a:pPr indent="266700" algn="l"/>
            <a:r>
              <a:rPr lang="en-US" altLang="zh-CN" sz="2000"/>
              <a:t> }</a:t>
            </a:r>
            <a:endParaRPr lang="en-US" altLang="zh-CN" sz="2000"/>
          </a:p>
          <a:p>
            <a:pPr indent="266700" algn="l"/>
            <a:r>
              <a:rPr lang="en-US" altLang="zh-CN" sz="2000"/>
              <a:t>namespace B</a:t>
            </a:r>
            <a:endParaRPr lang="en-US" altLang="zh-CN" sz="2000"/>
          </a:p>
          <a:p>
            <a:pPr indent="266700" algn="l"/>
            <a:r>
              <a:rPr lang="en-US" altLang="zh-CN" sz="2000"/>
              <a:t> { void h();</a:t>
            </a:r>
            <a:endParaRPr lang="en-US" altLang="zh-CN" sz="2000"/>
          </a:p>
          <a:p>
            <a:pPr indent="266700" algn="l"/>
            <a:r>
              <a:rPr lang="en-US" altLang="zh-CN" sz="2000"/>
              <a:t>   namespace C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嵌套命名空间</a:t>
            </a:r>
            <a:endParaRPr lang="zh-CN" altLang="en-US" sz="2000" i="1">
              <a:solidFill>
                <a:srgbClr val="006600"/>
              </a:solidFill>
            </a:endParaRPr>
          </a:p>
          <a:p>
            <a:pPr indent="266700" algn="l"/>
            <a:r>
              <a:rPr lang="zh-CN" altLang="en-US" sz="2000"/>
              <a:t>    </a:t>
            </a:r>
            <a:r>
              <a:rPr lang="en-US" altLang="zh-CN" sz="2000"/>
              <a:t>{ void i();</a:t>
            </a:r>
            <a:endParaRPr lang="en-US" altLang="zh-CN" sz="2000"/>
          </a:p>
          <a:p>
            <a:pPr indent="266700" algn="l"/>
            <a:r>
              <a:rPr lang="en-US" altLang="zh-CN" sz="2000"/>
              <a:t>    }</a:t>
            </a:r>
            <a:endParaRPr lang="en-US" altLang="zh-CN" sz="2000"/>
          </a:p>
          <a:p>
            <a:pPr indent="266700" algn="l"/>
            <a:r>
              <a:rPr lang="en-US" altLang="zh-CN" sz="2000"/>
              <a:t> }</a:t>
            </a:r>
            <a:endParaRPr lang="en-US" altLang="zh-CN" sz="2000"/>
          </a:p>
          <a:p>
            <a:pPr indent="266700" algn="l"/>
            <a:r>
              <a:rPr lang="en-US" altLang="zh-CN" sz="2000"/>
              <a:t>namespace A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为</a:t>
            </a:r>
            <a:r>
              <a:rPr lang="en-US" altLang="zh-CN" sz="2000" i="1">
                <a:solidFill>
                  <a:srgbClr val="006600"/>
                </a:solidFill>
              </a:rPr>
              <a:t>namespace A</a:t>
            </a:r>
            <a:r>
              <a:rPr lang="zh-CN" altLang="en-US" sz="2000" i="1">
                <a:solidFill>
                  <a:srgbClr val="006600"/>
                </a:solidFill>
              </a:rPr>
              <a:t>追加说明</a:t>
            </a:r>
            <a:endParaRPr lang="zh-CN" altLang="en-US" sz="2000" i="1">
              <a:solidFill>
                <a:srgbClr val="006600"/>
              </a:solidFill>
            </a:endParaRPr>
          </a:p>
          <a:p>
            <a:pPr indent="266700" algn="l"/>
            <a:r>
              <a:rPr lang="zh-CN" altLang="en-US" sz="2000"/>
              <a:t> </a:t>
            </a:r>
            <a:r>
              <a:rPr lang="en-US" altLang="zh-CN" sz="2000"/>
              <a:t>{ void j();</a:t>
            </a:r>
            <a:endParaRPr lang="en-US" altLang="zh-CN" sz="2000"/>
          </a:p>
          <a:p>
            <a:pPr indent="266700" algn="l"/>
            <a:r>
              <a:rPr lang="en-US" altLang="zh-CN" sz="2000"/>
              <a:t> }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/>
      <p:bldP spid="960515" grpId="0"/>
      <p:bldP spid="960519" grpId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375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5.10.5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使用名空间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1331913" y="1552575"/>
            <a:ext cx="5472112" cy="2033588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使用命名空间语法：</a:t>
            </a:r>
            <a:endParaRPr lang="zh-CN" altLang="en-US" sz="2400"/>
          </a:p>
          <a:p>
            <a:pPr algn="l"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 namespace</a:t>
            </a:r>
            <a:r>
              <a:rPr lang="en-US" altLang="zh-CN" sz="2000"/>
              <a:t>  </a:t>
            </a:r>
            <a:r>
              <a:rPr lang="zh-CN" altLang="en-US" sz="2000"/>
              <a:t>名空间 ；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或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</a:t>
            </a:r>
            <a:r>
              <a:rPr lang="en-US" altLang="zh-CN" sz="2000"/>
              <a:t> </a:t>
            </a:r>
            <a:r>
              <a:rPr lang="zh-CN" altLang="en-US" sz="2000"/>
              <a:t>名空间</a:t>
            </a:r>
            <a:r>
              <a:rPr lang="en-US" altLang="zh-CN" sz="2000"/>
              <a:t>::</a:t>
            </a:r>
            <a:r>
              <a:rPr lang="zh-CN" altLang="en-US" sz="2000"/>
              <a:t>元素 ；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8" grpId="0"/>
      <p:bldP spid="961539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8" name="Rectangle 8"/>
          <p:cNvSpPr>
            <a:spLocks noChangeArrowheads="1"/>
          </p:cNvSpPr>
          <p:nvPr/>
        </p:nvSpPr>
        <p:spPr bwMode="auto">
          <a:xfrm>
            <a:off x="395288" y="5373688"/>
            <a:ext cx="4824412" cy="10810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395288" y="1196975"/>
            <a:ext cx="4824412" cy="41767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395288" y="2636838"/>
            <a:ext cx="4824412" cy="2376487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395288" y="3429000"/>
            <a:ext cx="4824412" cy="136842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466725" y="333375"/>
            <a:ext cx="4826000" cy="61341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i="1" dirty="0">
                <a:solidFill>
                  <a:srgbClr val="006600"/>
                </a:solidFill>
              </a:rPr>
              <a:t>//</a:t>
            </a:r>
            <a:r>
              <a:rPr lang="zh-CN" altLang="en-US" i="1" dirty="0">
                <a:solidFill>
                  <a:srgbClr val="006600"/>
                </a:solidFill>
              </a:rPr>
              <a:t>例</a:t>
            </a:r>
            <a:r>
              <a:rPr lang="en-US" altLang="zh-CN" i="1" dirty="0">
                <a:solidFill>
                  <a:srgbClr val="006600"/>
                </a:solidFill>
              </a:rPr>
              <a:t>5-28  </a:t>
            </a:r>
            <a:r>
              <a:rPr lang="zh-CN" altLang="en-US" i="1" dirty="0">
                <a:solidFill>
                  <a:srgbClr val="006600"/>
                </a:solidFill>
              </a:rPr>
              <a:t>演示命名空间的使用 </a:t>
            </a:r>
            <a:endParaRPr lang="zh-CN" altLang="en-US" i="1" dirty="0">
              <a:solidFill>
                <a:srgbClr val="006600"/>
              </a:solidFill>
            </a:endParaRPr>
          </a:p>
          <a:p>
            <a:pPr algn="l"/>
            <a:r>
              <a:rPr lang="en-US" altLang="zh-CN" dirty="0"/>
              <a:t>#include&lt;iostream&gt;</a:t>
            </a:r>
            <a:endParaRPr lang="en-US" altLang="zh-CN" dirty="0"/>
          </a:p>
          <a:p>
            <a:pPr algn="l"/>
            <a:r>
              <a:rPr lang="en-US" altLang="zh-CN" dirty="0"/>
              <a:t>using namespace std;</a:t>
            </a:r>
            <a:endParaRPr lang="en-US" altLang="zh-CN" dirty="0"/>
          </a:p>
          <a:p>
            <a:pPr algn="l"/>
            <a:r>
              <a:rPr lang="en-US" altLang="zh-CN" dirty="0"/>
              <a:t>namespace A</a:t>
            </a:r>
            <a:endParaRPr lang="en-US" altLang="zh-CN" dirty="0"/>
          </a:p>
          <a:p>
            <a:pPr algn="l"/>
            <a:r>
              <a:rPr lang="en-US" altLang="zh-CN" dirty="0"/>
              <a:t>{ void f()</a:t>
            </a:r>
            <a:endParaRPr lang="en-US" altLang="zh-CN" dirty="0"/>
          </a:p>
          <a:p>
            <a:pPr algn="l"/>
            <a:r>
              <a:rPr lang="en-US" altLang="zh-CN" dirty="0"/>
              <a:t>   { </a:t>
            </a:r>
            <a:r>
              <a:rPr lang="en-US" altLang="zh-CN" dirty="0" err="1"/>
              <a:t>cout</a:t>
            </a:r>
            <a:r>
              <a:rPr lang="en-US" altLang="zh-CN" dirty="0"/>
              <a:t> &lt;&lt; "f() : from namespace A\n"; }</a:t>
            </a:r>
            <a:endParaRPr lang="en-US" altLang="zh-CN" dirty="0"/>
          </a:p>
          <a:p>
            <a:pPr algn="l"/>
            <a:r>
              <a:rPr lang="en-US" altLang="zh-CN" dirty="0"/>
              <a:t>  void g()</a:t>
            </a:r>
            <a:endParaRPr lang="en-US" altLang="zh-CN" dirty="0"/>
          </a:p>
          <a:p>
            <a:pPr algn="l"/>
            <a:r>
              <a:rPr lang="en-US" altLang="zh-CN" dirty="0"/>
              <a:t>   { </a:t>
            </a:r>
            <a:r>
              <a:rPr lang="en-US" altLang="zh-CN" dirty="0" err="1"/>
              <a:t>cout</a:t>
            </a:r>
            <a:r>
              <a:rPr lang="en-US" altLang="zh-CN" dirty="0"/>
              <a:t> &lt;&lt; "g() : from namespace A\n" ; }</a:t>
            </a:r>
            <a:endParaRPr lang="en-US" altLang="zh-CN" dirty="0"/>
          </a:p>
          <a:p>
            <a:pPr algn="l"/>
            <a:r>
              <a:rPr lang="en-US" altLang="zh-CN" dirty="0"/>
              <a:t>  namespace B</a:t>
            </a:r>
            <a:endParaRPr lang="en-US" altLang="zh-CN" dirty="0"/>
          </a:p>
          <a:p>
            <a:pPr algn="l"/>
            <a:r>
              <a:rPr lang="en-US" altLang="zh-CN" dirty="0"/>
              <a:t>   { void f()</a:t>
            </a:r>
            <a:endParaRPr lang="en-US" altLang="zh-CN" dirty="0"/>
          </a:p>
          <a:p>
            <a:pPr algn="l"/>
            <a:r>
              <a:rPr lang="en-US" altLang="zh-CN" dirty="0"/>
              <a:t>      { </a:t>
            </a:r>
            <a:r>
              <a:rPr lang="en-US" altLang="zh-CN" dirty="0" err="1"/>
              <a:t>cout</a:t>
            </a:r>
            <a:r>
              <a:rPr lang="en-US" altLang="zh-CN" dirty="0"/>
              <a:t> &lt;&lt; "f() : from namespace B\n" ; }</a:t>
            </a:r>
            <a:endParaRPr lang="en-US" altLang="zh-CN" dirty="0"/>
          </a:p>
          <a:p>
            <a:pPr algn="l"/>
            <a:r>
              <a:rPr lang="en-US" altLang="zh-CN" dirty="0"/>
              <a:t>         namespace C</a:t>
            </a:r>
            <a:endParaRPr lang="en-US" altLang="zh-CN" dirty="0"/>
          </a:p>
          <a:p>
            <a:pPr algn="l"/>
            <a:r>
              <a:rPr lang="en-US" altLang="zh-CN" dirty="0"/>
              <a:t>          { void f()</a:t>
            </a:r>
            <a:endParaRPr lang="en-US" altLang="zh-CN" dirty="0"/>
          </a:p>
          <a:p>
            <a:pPr algn="l"/>
            <a:r>
              <a:rPr lang="en-US" altLang="zh-CN" dirty="0"/>
              <a:t>             { </a:t>
            </a:r>
            <a:r>
              <a:rPr lang="en-US" altLang="zh-CN" dirty="0" err="1"/>
              <a:t>cout</a:t>
            </a:r>
            <a:r>
              <a:rPr lang="en-US" altLang="zh-CN" dirty="0"/>
              <a:t> &lt;&lt; "f() : from namespace C\n" ; </a:t>
            </a:r>
            <a:endParaRPr lang="en-US" altLang="zh-CN" dirty="0"/>
          </a:p>
          <a:p>
            <a:pPr algn="l"/>
            <a:r>
              <a:rPr lang="en-US" altLang="zh-CN" dirty="0"/>
              <a:t>             }</a:t>
            </a:r>
            <a:endParaRPr lang="en-US" altLang="zh-CN" dirty="0"/>
          </a:p>
          <a:p>
            <a:pPr algn="l"/>
            <a:r>
              <a:rPr lang="en-US" altLang="zh-CN" dirty="0"/>
              <a:t>          }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r>
              <a:rPr lang="en-US" altLang="zh-CN" dirty="0"/>
              <a:t>void g()</a:t>
            </a:r>
            <a:endParaRPr lang="en-US" altLang="zh-CN" dirty="0"/>
          </a:p>
          <a:p>
            <a:pPr algn="l"/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"g() : from global namespace“</a:t>
            </a:r>
            <a:endParaRPr lang="en-US" altLang="zh-CN" dirty="0"/>
          </a:p>
          <a:p>
            <a:pPr algn="l"/>
            <a:r>
              <a:rPr lang="en-US" altLang="zh-CN" dirty="0"/>
              <a:t>          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962565" name="Rectangle 5"/>
          <p:cNvSpPr>
            <a:spLocks noChangeArrowheads="1"/>
          </p:cNvSpPr>
          <p:nvPr/>
        </p:nvSpPr>
        <p:spPr bwMode="auto">
          <a:xfrm>
            <a:off x="5940425" y="1355725"/>
            <a:ext cx="2951163" cy="2289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int main()</a:t>
            </a:r>
            <a:endParaRPr lang="en-US" altLang="zh-CN"/>
          </a:p>
          <a:p>
            <a:pPr algn="l"/>
            <a:r>
              <a:rPr lang="en-US" altLang="zh-CN"/>
              <a:t>{ g() ;</a:t>
            </a:r>
            <a:endParaRPr lang="en-US" altLang="zh-CN"/>
          </a:p>
          <a:p>
            <a:pPr algn="l"/>
            <a:r>
              <a:rPr lang="en-US" altLang="zh-CN"/>
              <a:t>  using namespace A;</a:t>
            </a:r>
            <a:endParaRPr lang="en-US" altLang="zh-CN"/>
          </a:p>
          <a:p>
            <a:pPr algn="l"/>
            <a:r>
              <a:rPr lang="en-US" altLang="zh-CN"/>
              <a:t>  f() ;</a:t>
            </a:r>
            <a:endParaRPr lang="en-US" altLang="zh-CN"/>
          </a:p>
          <a:p>
            <a:pPr algn="l"/>
            <a:r>
              <a:rPr lang="en-US" altLang="zh-CN"/>
              <a:t>  B::f() ;</a:t>
            </a:r>
            <a:endParaRPr lang="en-US" altLang="zh-CN"/>
          </a:p>
          <a:p>
            <a:pPr algn="l"/>
            <a:r>
              <a:rPr lang="en-US" altLang="zh-CN"/>
              <a:t>  B::C::f() ;</a:t>
            </a:r>
            <a:endParaRPr lang="en-US" altLang="zh-CN"/>
          </a:p>
          <a:p>
            <a:pPr algn="l"/>
            <a:r>
              <a:rPr lang="en-US" altLang="zh-CN"/>
              <a:t>  A::g() ;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3060700" y="908050"/>
            <a:ext cx="3598863" cy="1081088"/>
            <a:chOff x="1928" y="572"/>
            <a:chExt cx="2267" cy="681"/>
          </a:xfrm>
        </p:grpSpPr>
        <p:sp>
          <p:nvSpPr>
            <p:cNvPr id="408600" name="Oval 9"/>
            <p:cNvSpPr>
              <a:spLocks noChangeArrowheads="1"/>
            </p:cNvSpPr>
            <p:nvPr/>
          </p:nvSpPr>
          <p:spPr bwMode="auto">
            <a:xfrm>
              <a:off x="3833" y="1026"/>
              <a:ext cx="362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601" name="AutoShape 10"/>
            <p:cNvSpPr/>
            <p:nvPr/>
          </p:nvSpPr>
          <p:spPr bwMode="auto">
            <a:xfrm>
              <a:off x="1928" y="572"/>
              <a:ext cx="1270" cy="453"/>
            </a:xfrm>
            <a:prstGeom prst="borderCallout2">
              <a:avLst>
                <a:gd name="adj1" fmla="val 15894"/>
                <a:gd name="adj2" fmla="val 103778"/>
                <a:gd name="adj3" fmla="val 15894"/>
                <a:gd name="adj4" fmla="val 103778"/>
                <a:gd name="adj5" fmla="val 119426"/>
                <a:gd name="adj6" fmla="val 14299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调用非命名空间</a:t>
              </a:r>
              <a:endParaRPr lang="zh-CN" altLang="en-US"/>
            </a:p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函数</a:t>
              </a:r>
              <a:r>
                <a:rPr lang="en-US" altLang="zh-CN"/>
                <a:t>g() </a:t>
              </a:r>
              <a:endParaRPr lang="en-US" altLang="zh-CN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2843213" y="1341438"/>
            <a:ext cx="5329237" cy="935037"/>
            <a:chOff x="1791" y="845"/>
            <a:chExt cx="3357" cy="589"/>
          </a:xfrm>
        </p:grpSpPr>
        <p:sp>
          <p:nvSpPr>
            <p:cNvPr id="408598" name="Oval 11"/>
            <p:cNvSpPr>
              <a:spLocks noChangeArrowheads="1"/>
            </p:cNvSpPr>
            <p:nvPr/>
          </p:nvSpPr>
          <p:spPr bwMode="auto">
            <a:xfrm>
              <a:off x="3742" y="1207"/>
              <a:ext cx="1406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9" name="AutoShape 12"/>
            <p:cNvSpPr/>
            <p:nvPr/>
          </p:nvSpPr>
          <p:spPr bwMode="auto">
            <a:xfrm>
              <a:off x="1791" y="845"/>
              <a:ext cx="1270" cy="226"/>
            </a:xfrm>
            <a:prstGeom prst="borderCallout2">
              <a:avLst>
                <a:gd name="adj1" fmla="val 31856"/>
                <a:gd name="adj2" fmla="val 103778"/>
                <a:gd name="adj3" fmla="val 31856"/>
                <a:gd name="adj4" fmla="val 103778"/>
                <a:gd name="adj5" fmla="val 200884"/>
                <a:gd name="adj6" fmla="val 15039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使用命名空间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2627313" y="1700213"/>
            <a:ext cx="3960812" cy="865187"/>
            <a:chOff x="1655" y="1071"/>
            <a:chExt cx="2495" cy="545"/>
          </a:xfrm>
        </p:grpSpPr>
        <p:sp>
          <p:nvSpPr>
            <p:cNvPr id="408596" name="Oval 13"/>
            <p:cNvSpPr>
              <a:spLocks noChangeArrowheads="1"/>
            </p:cNvSpPr>
            <p:nvPr/>
          </p:nvSpPr>
          <p:spPr bwMode="auto">
            <a:xfrm>
              <a:off x="3788" y="1389"/>
              <a:ext cx="362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7" name="AutoShape 14"/>
            <p:cNvSpPr/>
            <p:nvPr/>
          </p:nvSpPr>
          <p:spPr bwMode="auto">
            <a:xfrm>
              <a:off x="1655" y="1071"/>
              <a:ext cx="1270" cy="453"/>
            </a:xfrm>
            <a:prstGeom prst="borderCallout2">
              <a:avLst>
                <a:gd name="adj1" fmla="val 15894"/>
                <a:gd name="adj2" fmla="val 103778"/>
                <a:gd name="adj3" fmla="val 15894"/>
                <a:gd name="adj4" fmla="val 103778"/>
                <a:gd name="adj5" fmla="val 84106"/>
                <a:gd name="adj6" fmla="val 16638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调用命名空间</a:t>
              </a:r>
              <a:endParaRPr lang="zh-CN" altLang="en-US"/>
            </a:p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函数</a:t>
              </a:r>
              <a:r>
                <a:rPr lang="en-US" altLang="zh-CN"/>
                <a:t>A::f() </a:t>
              </a:r>
              <a:endParaRPr lang="en-US" altLang="zh-CN"/>
            </a:p>
          </p:txBody>
        </p:sp>
      </p:grpSp>
      <p:grpSp>
        <p:nvGrpSpPr>
          <p:cNvPr id="5" name="Group 27"/>
          <p:cNvGrpSpPr/>
          <p:nvPr/>
        </p:nvGrpSpPr>
        <p:grpSpPr bwMode="auto">
          <a:xfrm>
            <a:off x="2700338" y="2060575"/>
            <a:ext cx="4103687" cy="792163"/>
            <a:chOff x="1701" y="1298"/>
            <a:chExt cx="2585" cy="499"/>
          </a:xfrm>
        </p:grpSpPr>
        <p:sp>
          <p:nvSpPr>
            <p:cNvPr id="408594" name="Oval 16"/>
            <p:cNvSpPr>
              <a:spLocks noChangeArrowheads="1"/>
            </p:cNvSpPr>
            <p:nvPr/>
          </p:nvSpPr>
          <p:spPr bwMode="auto">
            <a:xfrm>
              <a:off x="3833" y="1570"/>
              <a:ext cx="453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5" name="AutoShape 17"/>
            <p:cNvSpPr/>
            <p:nvPr/>
          </p:nvSpPr>
          <p:spPr bwMode="auto">
            <a:xfrm>
              <a:off x="1701" y="1298"/>
              <a:ext cx="1270" cy="272"/>
            </a:xfrm>
            <a:prstGeom prst="borderCallout2">
              <a:avLst>
                <a:gd name="adj1" fmla="val 26472"/>
                <a:gd name="adj2" fmla="val 103778"/>
                <a:gd name="adj3" fmla="val 26472"/>
                <a:gd name="adj4" fmla="val 103778"/>
                <a:gd name="adj5" fmla="val 140074"/>
                <a:gd name="adj6" fmla="val 16638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A::B::f() </a:t>
              </a:r>
              <a:endParaRPr lang="en-US" altLang="zh-CN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2195513" y="2349500"/>
            <a:ext cx="5040312" cy="792163"/>
            <a:chOff x="1383" y="1480"/>
            <a:chExt cx="3175" cy="499"/>
          </a:xfrm>
        </p:grpSpPr>
        <p:sp>
          <p:nvSpPr>
            <p:cNvPr id="408592" name="Oval 18"/>
            <p:cNvSpPr>
              <a:spLocks noChangeArrowheads="1"/>
            </p:cNvSpPr>
            <p:nvPr/>
          </p:nvSpPr>
          <p:spPr bwMode="auto">
            <a:xfrm>
              <a:off x="3833" y="1752"/>
              <a:ext cx="725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3" name="AutoShape 19"/>
            <p:cNvSpPr/>
            <p:nvPr/>
          </p:nvSpPr>
          <p:spPr bwMode="auto">
            <a:xfrm>
              <a:off x="1383" y="1480"/>
              <a:ext cx="1588" cy="272"/>
            </a:xfrm>
            <a:prstGeom prst="borderCallout2">
              <a:avLst>
                <a:gd name="adj1" fmla="val 26472"/>
                <a:gd name="adj2" fmla="val 103023"/>
                <a:gd name="adj3" fmla="val 26472"/>
                <a:gd name="adj4" fmla="val 103023"/>
                <a:gd name="adj5" fmla="val 140074"/>
                <a:gd name="adj6" fmla="val 15308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A::B::C::f() </a:t>
              </a:r>
              <a:endParaRPr lang="en-US" altLang="zh-CN"/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2627313" y="2636838"/>
            <a:ext cx="4176712" cy="792162"/>
            <a:chOff x="1655" y="1661"/>
            <a:chExt cx="2631" cy="499"/>
          </a:xfrm>
        </p:grpSpPr>
        <p:sp>
          <p:nvSpPr>
            <p:cNvPr id="408590" name="Oval 20"/>
            <p:cNvSpPr>
              <a:spLocks noChangeArrowheads="1"/>
            </p:cNvSpPr>
            <p:nvPr/>
          </p:nvSpPr>
          <p:spPr bwMode="auto">
            <a:xfrm>
              <a:off x="3833" y="1933"/>
              <a:ext cx="453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1" name="AutoShape 21"/>
            <p:cNvSpPr/>
            <p:nvPr/>
          </p:nvSpPr>
          <p:spPr bwMode="auto">
            <a:xfrm>
              <a:off x="1655" y="1661"/>
              <a:ext cx="1270" cy="272"/>
            </a:xfrm>
            <a:prstGeom prst="borderCallout2">
              <a:avLst>
                <a:gd name="adj1" fmla="val 26472"/>
                <a:gd name="adj2" fmla="val 103778"/>
                <a:gd name="adj3" fmla="val 26472"/>
                <a:gd name="adj4" fmla="val 103778"/>
                <a:gd name="adj5" fmla="val 140074"/>
                <a:gd name="adj6" fmla="val 17000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A::g()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animBg="1"/>
      <p:bldP spid="962566" grpId="0" animBg="1"/>
      <p:bldP spid="962567" grpId="0" animBg="1"/>
      <p:bldP spid="962575" grpId="0" animBg="1"/>
      <p:bldP spid="962563" grpId="0"/>
      <p:bldP spid="962565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#include&lt;iostream&gt;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using namespace std 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void  printmessage ()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2000"/>
              <a:t>int main()</a:t>
            </a:r>
            <a:endParaRPr lang="en-US" altLang="zh-CN" sz="2000"/>
          </a:p>
          <a:p>
            <a:pPr algn="l">
              <a:lnSpc>
                <a:spcPct val="170000"/>
              </a:lnSpc>
            </a:pPr>
            <a:r>
              <a:rPr lang="en-US" altLang="zh-CN" sz="2000"/>
              <a:t>{  printmessage() ;  }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89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0" grpId="0" autoUpdateAnimBg="0"/>
      <p:bldP spid="528391" grpId="0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188913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5.11  </a:t>
            </a:r>
            <a:r>
              <a:rPr lang="zh-CN" altLang="en-US" sz="2400" b="1" dirty="0">
                <a:solidFill>
                  <a:srgbClr val="CC3300"/>
                </a:solidFill>
                <a:effectLst/>
                <a:latin typeface="楷体_GB2312" pitchFamily="49" charset="-122"/>
              </a:rPr>
              <a:t>终止程序执行</a:t>
            </a:r>
            <a:r>
              <a:rPr lang="zh-CN" altLang="en-US" sz="16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6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1059" name="Text Box 3"/>
          <p:cNvSpPr txBox="1">
            <a:spLocks noChangeArrowheads="1"/>
          </p:cNvSpPr>
          <p:nvPr/>
        </p:nvSpPr>
        <p:spPr bwMode="auto">
          <a:xfrm>
            <a:off x="457200" y="836613"/>
            <a:ext cx="8229600" cy="128270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</a:rPr>
              <a:t>1</a:t>
            </a:r>
            <a:r>
              <a:rPr lang="zh-CN" altLang="en-US" sz="2000" i="1" dirty="0">
                <a:solidFill>
                  <a:srgbClr val="008000"/>
                </a:solidFill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</a:rPr>
              <a:t>abort</a:t>
            </a:r>
            <a:r>
              <a:rPr lang="zh-CN" altLang="en-US" sz="2000" i="1" dirty="0">
                <a:solidFill>
                  <a:srgbClr val="008000"/>
                </a:solidFill>
              </a:rPr>
              <a:t>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abort ( void ) ;</a:t>
            </a:r>
            <a:endParaRPr lang="en-US" altLang="zh-CN" sz="2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功能：中断程序的执行，返回</a:t>
            </a:r>
            <a:r>
              <a:rPr lang="en-US" altLang="zh-CN" sz="2000" dirty="0"/>
              <a:t>C++</a:t>
            </a:r>
            <a:r>
              <a:rPr lang="zh-CN" altLang="en-US" sz="2000" dirty="0"/>
              <a:t>系统。在</a:t>
            </a:r>
            <a:r>
              <a:rPr lang="en-US" altLang="zh-CN" sz="2000" dirty="0" err="1"/>
              <a:t>stdlib</a:t>
            </a:r>
            <a:r>
              <a:rPr lang="zh-CN" altLang="en-US" sz="2000" dirty="0"/>
              <a:t>声明。 </a:t>
            </a:r>
            <a:endParaRPr lang="zh-CN" altLang="en-US" sz="2000" dirty="0"/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57200" y="2181225"/>
            <a:ext cx="8229600" cy="16795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i="1">
                <a:solidFill>
                  <a:srgbClr val="0080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</a:t>
            </a:r>
            <a:r>
              <a:rPr lang="en-US" altLang="zh-CN" sz="2000" i="1">
                <a:solidFill>
                  <a:srgbClr val="008000"/>
                </a:solidFill>
              </a:rPr>
              <a:t>assert</a:t>
            </a:r>
            <a:r>
              <a:rPr lang="zh-CN" altLang="en-US" sz="2000" i="1">
                <a:solidFill>
                  <a:srgbClr val="008000"/>
                </a:solidFill>
              </a:rPr>
              <a:t>函数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/>
              <a:t>函数原型：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assert ( int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;</a:t>
            </a:r>
            <a:endParaRPr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/>
              <a:t>功能：若</a:t>
            </a:r>
            <a:r>
              <a:rPr lang="en-US" altLang="zh-CN" sz="2000" i="1"/>
              <a:t>expression</a:t>
            </a:r>
            <a:r>
              <a:rPr lang="zh-CN" altLang="en-US" sz="2000"/>
              <a:t>的值为</a:t>
            </a:r>
            <a:r>
              <a:rPr lang="en-US" altLang="zh-CN" sz="2000"/>
              <a:t>false</a:t>
            </a:r>
            <a:r>
              <a:rPr lang="zh-CN" altLang="en-US" sz="2000"/>
              <a:t>，中断程序的执行，显示中断执行所在文件和程序行，返回</a:t>
            </a:r>
            <a:r>
              <a:rPr lang="en-US" altLang="zh-CN" sz="2000"/>
              <a:t>C++</a:t>
            </a:r>
            <a:r>
              <a:rPr lang="zh-CN" altLang="en-US" sz="2000"/>
              <a:t>系统。在</a:t>
            </a:r>
            <a:r>
              <a:rPr lang="en-US" altLang="zh-CN" sz="2000"/>
              <a:t>assert</a:t>
            </a:r>
            <a:r>
              <a:rPr lang="zh-CN" altLang="en-US" sz="2000"/>
              <a:t>声明。</a:t>
            </a:r>
            <a:endParaRPr lang="zh-CN" altLang="en-US" sz="2000"/>
          </a:p>
        </p:txBody>
      </p:sp>
      <p:sp>
        <p:nvSpPr>
          <p:cNvPr id="941061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686800" cy="16795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</a:rPr>
              <a:t>5</a:t>
            </a:r>
            <a:r>
              <a:rPr lang="zh-CN" altLang="en-US" sz="2000" i="1" dirty="0">
                <a:solidFill>
                  <a:srgbClr val="008000"/>
                </a:solidFill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</a:rPr>
              <a:t>exit</a:t>
            </a:r>
            <a:r>
              <a:rPr lang="zh-CN" altLang="en-US" sz="2000" i="1" dirty="0">
                <a:solidFill>
                  <a:srgbClr val="008000"/>
                </a:solidFill>
              </a:rPr>
              <a:t>函数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exit ( </a:t>
            </a:r>
            <a:r>
              <a:rPr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status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 ;</a:t>
            </a:r>
            <a:endParaRPr lang="en-US" altLang="zh-CN" sz="2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功能：中断程序的执行，返回退出代码，回到</a:t>
            </a:r>
            <a:r>
              <a:rPr lang="en-US" altLang="zh-CN" sz="2000" dirty="0"/>
              <a:t>C++</a:t>
            </a:r>
            <a:r>
              <a:rPr lang="zh-CN" altLang="en-US" sz="2000" dirty="0"/>
              <a:t>系统。在</a:t>
            </a:r>
            <a:r>
              <a:rPr lang="en-US" altLang="zh-CN" sz="2000" dirty="0" err="1"/>
              <a:t>stdlib</a:t>
            </a:r>
            <a:r>
              <a:rPr lang="zh-CN" altLang="en-US" sz="2000" dirty="0"/>
              <a:t>声明。</a:t>
            </a:r>
            <a:endParaRPr lang="zh-CN" altLang="en-US" sz="2000" dirty="0"/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其中退出代码</a:t>
            </a:r>
            <a:r>
              <a:rPr lang="en-US" altLang="zh-CN" sz="2000" i="1" dirty="0"/>
              <a:t>status</a:t>
            </a:r>
            <a:r>
              <a:rPr lang="zh-CN" altLang="en-US" sz="2000" dirty="0"/>
              <a:t>是整型常量，返回操作系统，</a:t>
            </a:r>
            <a:r>
              <a:rPr lang="en-US" altLang="zh-CN" sz="2000" dirty="0"/>
              <a:t>C++</a:t>
            </a:r>
            <a:r>
              <a:rPr lang="zh-CN" altLang="en-US" sz="2000" dirty="0"/>
              <a:t>看不到</a:t>
            </a:r>
            <a:r>
              <a:rPr lang="en-US" altLang="zh-CN" sz="2000" dirty="0"/>
              <a:t>exit</a:t>
            </a:r>
            <a:r>
              <a:rPr lang="zh-CN" altLang="en-US" sz="2000" dirty="0"/>
              <a:t>的返回值。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 bwMode="auto">
          <a:xfrm>
            <a:off x="4716016" y="1268760"/>
            <a:ext cx="4104456" cy="2016224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这些中断语句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只应该出现在程序调试过程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 advAuto="0" autoUpdateAnimBg="0" build="p"/>
      <p:bldP spid="941059" grpId="0" autoUpdateAnimBg="0" build="p"/>
      <p:bldP spid="941060" grpId="0" autoUpdateAnimBg="0" build="p"/>
      <p:bldP spid="941061" grpId="0" autoUpdateAnimBg="0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小结 </a:t>
            </a:r>
            <a:endParaRPr lang="zh-CN" altLang="en-US" sz="2800" b="1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50450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函数的作用是程序的功能划分和代码重用。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函数的参数是函数与外部通信的接口。形式参数与实际参数有三种传递方式：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 传值参数、指针参数和引用参数。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语句可以通过匿名对象使函数返回一个表达式的值。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内联函数是为减少调用开销的小程序。重载函数是名字相同，实现版本不同的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 函数。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函数可以用语句或表达式调用。已经定义的函数可以互相调用，可以递归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调用。</a:t>
            </a: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main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函数是程序的启动函数。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调用一个函数需要的信息包括：函数地址和对应的实际参数。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程序可以由多个程序文件构成。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标识符有特定的存储特性和作用域。一个结构性好的程序，应该遵循最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 低权限访问的原则，尽量不要使用全局变量。</a:t>
            </a:r>
            <a:endParaRPr lang="zh-CN" altLang="en-US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utoUpdateAnimBg="0"/>
      <p:bldP spid="894979" grpId="0" autoUpdateAnimBg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353425" cy="1421096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C++</a:t>
            </a:r>
            <a:r>
              <a:rPr lang="zh-CN" altLang="en-US" sz="2000" dirty="0"/>
              <a:t>程序通常分为两类文件：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头文件（</a:t>
            </a:r>
            <a:r>
              <a:rPr lang="en-US" sz="2000" dirty="0"/>
              <a:t>.h</a:t>
            </a:r>
            <a:r>
              <a:rPr lang="zh-CN" altLang="en-US" sz="2000" dirty="0"/>
              <a:t>）</a:t>
            </a:r>
            <a:r>
              <a:rPr lang="en-US" sz="2000" dirty="0"/>
              <a:t>——</a:t>
            </a:r>
            <a:r>
              <a:rPr lang="zh-CN" altLang="en-US" sz="2000" dirty="0"/>
              <a:t>保存程序的声明（</a:t>
            </a:r>
            <a:r>
              <a:rPr lang="en-US" sz="2000" dirty="0" err="1"/>
              <a:t>declaretion</a:t>
            </a:r>
            <a:r>
              <a:rPr lang="zh-CN" altLang="en-US" sz="2000" dirty="0"/>
              <a:t>）；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定义文件（</a:t>
            </a:r>
            <a:r>
              <a:rPr lang="en-US" sz="2000" dirty="0"/>
              <a:t>.</a:t>
            </a:r>
            <a:r>
              <a:rPr lang="en-US" sz="2000" dirty="0" err="1"/>
              <a:t>cpp</a:t>
            </a:r>
            <a:r>
              <a:rPr lang="zh-CN" altLang="en-US" sz="2000" dirty="0"/>
              <a:t>）</a:t>
            </a:r>
            <a:r>
              <a:rPr lang="en-US" sz="2000" dirty="0"/>
              <a:t>——</a:t>
            </a:r>
            <a:r>
              <a:rPr lang="zh-CN" altLang="en-US" sz="2000" dirty="0"/>
              <a:t>保存程序的实现。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utoUpdateAnimBg="0"/>
      <p:bldP spid="894979" grpId="0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42984"/>
            <a:ext cx="8353425" cy="5191294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、头文件的结构</a:t>
            </a:r>
            <a:endParaRPr lang="zh-CN" altLang="en-US" sz="2400" dirty="0"/>
          </a:p>
          <a:p>
            <a:pPr lvl="0" algn="l"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）版本说明</a:t>
            </a:r>
            <a:endParaRPr lang="zh-CN" altLang="en-US" dirty="0"/>
          </a:p>
          <a:p>
            <a:pPr lvl="0" algn="l"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）预处理块</a:t>
            </a:r>
            <a:endParaRPr lang="zh-CN" altLang="en-US" dirty="0"/>
          </a:p>
          <a:p>
            <a:pPr lvl="0" algn="l"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5</a:t>
            </a:r>
            <a:r>
              <a:rPr lang="zh-CN" altLang="en-US" dirty="0"/>
              <a:t>）函数和类结构说明</a:t>
            </a:r>
            <a:endParaRPr lang="en-US" altLang="zh-CN" dirty="0"/>
          </a:p>
          <a:p>
            <a:pPr lvl="0" algn="l">
              <a:lnSpc>
                <a:spcPct val="120000"/>
              </a:lnSpc>
            </a:pP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dirty="0"/>
              <a:t>1-1</a:t>
            </a:r>
            <a:r>
              <a:rPr lang="en-US" altLang="zh-CN" dirty="0"/>
              <a:t>】</a:t>
            </a:r>
            <a:r>
              <a:rPr lang="zh-CN" altLang="en-US" dirty="0"/>
              <a:t>用</a:t>
            </a:r>
            <a:r>
              <a:rPr lang="en-US" dirty="0"/>
              <a:t>#include&lt;filename&gt;</a:t>
            </a:r>
            <a:r>
              <a:rPr lang="zh-CN" altLang="en-US" dirty="0"/>
              <a:t>引用标准库头文件。编译器将从标准库目录开始搜索。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dirty="0"/>
              <a:t>1-2</a:t>
            </a:r>
            <a:r>
              <a:rPr lang="en-US" altLang="zh-CN" dirty="0"/>
              <a:t>】</a:t>
            </a:r>
            <a:r>
              <a:rPr lang="zh-CN" altLang="en-US" dirty="0"/>
              <a:t>用</a:t>
            </a:r>
            <a:r>
              <a:rPr lang="en-US" dirty="0"/>
              <a:t>#</a:t>
            </a:r>
            <a:r>
              <a:rPr lang="en-US" dirty="0" err="1"/>
              <a:t>include”filename.h</a:t>
            </a:r>
            <a:r>
              <a:rPr lang="en-US" dirty="0"/>
              <a:t>”</a:t>
            </a:r>
            <a:r>
              <a:rPr lang="zh-CN" altLang="en-US" dirty="0"/>
              <a:t>引用非标准的头文件。编译器将从用户的工作目录开始搜索。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dirty="0"/>
              <a:t>1-5</a:t>
            </a:r>
            <a:r>
              <a:rPr lang="en-US" altLang="zh-CN" dirty="0"/>
              <a:t>】</a:t>
            </a:r>
            <a:r>
              <a:rPr lang="zh-CN" altLang="en-US" dirty="0"/>
              <a:t>头文件中只存放</a:t>
            </a:r>
            <a:r>
              <a:rPr lang="en-US" dirty="0"/>
              <a:t>“</a:t>
            </a:r>
            <a:r>
              <a:rPr lang="zh-CN" altLang="en-US" dirty="0"/>
              <a:t>声明</a:t>
            </a:r>
            <a:r>
              <a:rPr lang="en-US" dirty="0"/>
              <a:t>”</a:t>
            </a:r>
            <a:r>
              <a:rPr lang="zh-CN" altLang="en-US" dirty="0"/>
              <a:t>，不存放</a:t>
            </a:r>
            <a:r>
              <a:rPr lang="en-US" dirty="0"/>
              <a:t>“</a:t>
            </a:r>
            <a:r>
              <a:rPr lang="zh-CN" altLang="en-US" dirty="0"/>
              <a:t>定义</a:t>
            </a:r>
            <a:r>
              <a:rPr lang="en-US" dirty="0"/>
              <a:t>”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dirty="0"/>
              <a:t>1-4</a:t>
            </a:r>
            <a:r>
              <a:rPr lang="en-US" altLang="zh-CN" dirty="0"/>
              <a:t>】</a:t>
            </a:r>
            <a:r>
              <a:rPr lang="zh-CN" altLang="en-US" dirty="0"/>
              <a:t>为防止头文件的定义内容被重复引用，使用</a:t>
            </a:r>
            <a:r>
              <a:rPr lang="en-US" dirty="0"/>
              <a:t> </a:t>
            </a:r>
            <a:r>
              <a:rPr lang="en-US" dirty="0" err="1"/>
              <a:t>ifndef</a:t>
            </a:r>
            <a:r>
              <a:rPr lang="en-US" dirty="0"/>
              <a:t>/define/</a:t>
            </a:r>
            <a:r>
              <a:rPr lang="en-US" dirty="0" err="1"/>
              <a:t>endif</a:t>
            </a:r>
            <a:r>
              <a:rPr lang="en-US" dirty="0"/>
              <a:t> </a:t>
            </a:r>
            <a:r>
              <a:rPr lang="zh-CN" altLang="en-US" dirty="0"/>
              <a:t>结构产生预处理块。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dirty="0"/>
              <a:t>1-5</a:t>
            </a:r>
            <a:r>
              <a:rPr lang="en-US" altLang="zh-CN" dirty="0"/>
              <a:t>】</a:t>
            </a:r>
            <a:r>
              <a:rPr lang="zh-CN" altLang="en-US" dirty="0"/>
              <a:t>不提倡使用全局变量，尽量不要在头文件中出现如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dirty="0"/>
              <a:t>	extern </a:t>
            </a:r>
            <a:r>
              <a:rPr lang="en-US" dirty="0" err="1"/>
              <a:t>int</a:t>
            </a:r>
            <a:r>
              <a:rPr lang="en-US" dirty="0"/>
              <a:t> value;</a:t>
            </a: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zh-CN" altLang="en-US" dirty="0"/>
              <a:t>这样的说明。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2033506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、定义文件的结构</a:t>
            </a:r>
            <a:endParaRPr lang="zh-CN" altLang="en-US" sz="2400" dirty="0"/>
          </a:p>
          <a:p>
            <a:pPr lvl="0" algn="l">
              <a:lnSpc>
                <a:spcPct val="150000"/>
              </a:lnSpc>
            </a:pPr>
            <a:r>
              <a:rPr lang="zh-CN" altLang="en-US" sz="2000" dirty="0"/>
              <a:t>      （</a:t>
            </a:r>
            <a:r>
              <a:rPr lang="en-US" altLang="zh-CN" sz="2000" dirty="0"/>
              <a:t>1</a:t>
            </a:r>
            <a:r>
              <a:rPr lang="zh-CN" altLang="en-US" sz="2000" dirty="0"/>
              <a:t>）版本说明、功能说明</a:t>
            </a:r>
            <a:endParaRPr lang="zh-CN" altLang="en-US" sz="2000" dirty="0"/>
          </a:p>
          <a:p>
            <a:pPr lvl="0" algn="l">
              <a:lnSpc>
                <a:spcPct val="150000"/>
              </a:lnSpc>
            </a:pPr>
            <a:r>
              <a:rPr lang="zh-CN" altLang="en-US" sz="2000" dirty="0"/>
              <a:t>      （</a:t>
            </a:r>
            <a:r>
              <a:rPr lang="en-US" altLang="zh-CN" sz="2000" dirty="0"/>
              <a:t>2</a:t>
            </a:r>
            <a:r>
              <a:rPr lang="zh-CN" altLang="en-US" sz="2000" dirty="0"/>
              <a:t>）对头文件的引用</a:t>
            </a:r>
            <a:endParaRPr lang="zh-CN" altLang="en-US" sz="2000" dirty="0"/>
          </a:p>
          <a:p>
            <a:pPr lvl="0" algn="l">
              <a:lnSpc>
                <a:spcPct val="150000"/>
              </a:lnSpc>
            </a:pPr>
            <a:r>
              <a:rPr lang="zh-CN" altLang="en-US" sz="2000" dirty="0"/>
              <a:t>      （</a:t>
            </a:r>
            <a:r>
              <a:rPr lang="en-US" altLang="zh-CN" sz="2000" dirty="0"/>
              <a:t>5</a:t>
            </a:r>
            <a:r>
              <a:rPr lang="zh-CN" altLang="en-US" sz="2000" dirty="0"/>
              <a:t>）程序的实现体，包括数据和代码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745083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、代码书写</a:t>
            </a: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代码书写的良好风格，是阅读、调试程序的基础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2-1</a:t>
            </a:r>
            <a:r>
              <a:rPr lang="en-US" altLang="zh-CN" sz="2000" dirty="0"/>
              <a:t>】</a:t>
            </a:r>
            <a:r>
              <a:rPr lang="zh-CN" altLang="en-US" sz="2000" dirty="0"/>
              <a:t>用空行分隔逻辑块。如类、函数、语句功能块。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2-2</a:t>
            </a:r>
            <a:r>
              <a:rPr lang="en-US" altLang="zh-CN" sz="2000" dirty="0"/>
              <a:t>】</a:t>
            </a:r>
            <a:r>
              <a:rPr lang="zh-CN" altLang="en-US" sz="2000" dirty="0"/>
              <a:t>一行代码只做一件事情。便于阅读和跟踪。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2-5</a:t>
            </a:r>
            <a:r>
              <a:rPr lang="en-US" altLang="zh-CN" sz="2000" dirty="0"/>
              <a:t>】</a:t>
            </a:r>
            <a:r>
              <a:rPr lang="zh-CN" altLang="en-US" sz="2000" dirty="0"/>
              <a:t>一行代码不超过</a:t>
            </a:r>
            <a:r>
              <a:rPr lang="en-US" sz="2000" dirty="0"/>
              <a:t>80</a:t>
            </a:r>
            <a:r>
              <a:rPr lang="zh-CN" altLang="en-US" sz="2000" dirty="0"/>
              <a:t>个字符，便于打印。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2-5</a:t>
            </a:r>
            <a:r>
              <a:rPr lang="en-US" altLang="zh-CN" sz="2000" dirty="0"/>
              <a:t>】</a:t>
            </a:r>
            <a:r>
              <a:rPr lang="zh-CN" altLang="en-US" sz="2000" dirty="0"/>
              <a:t>尽量在变量说明的同时初始化。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2-4</a:t>
            </a:r>
            <a:r>
              <a:rPr lang="en-US" altLang="zh-CN" sz="2000" dirty="0"/>
              <a:t>】</a:t>
            </a:r>
            <a:r>
              <a:rPr lang="zh-CN" altLang="en-US" sz="2000" dirty="0"/>
              <a:t>程序分界符大括号</a:t>
            </a:r>
            <a:r>
              <a:rPr lang="en-US" sz="2000" dirty="0"/>
              <a:t>“{”</a:t>
            </a:r>
            <a:r>
              <a:rPr lang="zh-CN" altLang="en-US" sz="2000" dirty="0"/>
              <a:t>与匹配的反括号</a:t>
            </a:r>
            <a:r>
              <a:rPr lang="en-US" sz="2000" dirty="0"/>
              <a:t>“}”</a:t>
            </a:r>
            <a:r>
              <a:rPr lang="zh-CN" altLang="en-US" sz="2000" dirty="0"/>
              <a:t>独占一行，并且位于同一列对齐。括号对</a:t>
            </a:r>
            <a:r>
              <a:rPr lang="en-US" sz="2000" dirty="0"/>
              <a:t>{ }</a:t>
            </a:r>
            <a:r>
              <a:rPr lang="zh-CN" altLang="en-US" sz="2000" dirty="0"/>
              <a:t>中的语句按逻辑以缩进格式书写。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2-5</a:t>
            </a:r>
            <a:r>
              <a:rPr lang="en-US" altLang="zh-CN" sz="2000" dirty="0"/>
              <a:t>】</a:t>
            </a:r>
            <a:r>
              <a:rPr lang="zh-CN" altLang="en-US" sz="2000" dirty="0"/>
              <a:t>注释准确简洁易懂。注释放在代码的上方或右方。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2-6</a:t>
            </a:r>
            <a:r>
              <a:rPr lang="en-US" altLang="zh-CN" sz="2000" dirty="0"/>
              <a:t>】</a:t>
            </a:r>
            <a:r>
              <a:rPr lang="zh-CN" altLang="en-US" sz="2000" dirty="0"/>
              <a:t>修改代码的同时修改注释。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93436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/>
              <a:t>4</a:t>
            </a:r>
            <a:r>
              <a:rPr lang="zh-CN" altLang="en-US" sz="2400" dirty="0"/>
              <a:t>、函数设计</a:t>
            </a:r>
            <a:endParaRPr lang="zh-CN" altLang="en-US" sz="24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4-1</a:t>
            </a:r>
            <a:r>
              <a:rPr lang="en-US" altLang="zh-CN" sz="2000" dirty="0"/>
              <a:t>】</a:t>
            </a:r>
            <a:r>
              <a:rPr lang="zh-CN" altLang="en-US" sz="2000" dirty="0"/>
              <a:t>函数功能要单一，不要设计多用途的函数。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4-2</a:t>
            </a:r>
            <a:r>
              <a:rPr lang="en-US" altLang="zh-CN" sz="2000" dirty="0"/>
              <a:t>】</a:t>
            </a:r>
            <a:r>
              <a:rPr lang="zh-CN" altLang="en-US" sz="2000" dirty="0"/>
              <a:t>函数体规模要小，尽量控制在</a:t>
            </a:r>
            <a:r>
              <a:rPr lang="en-US" sz="2000" dirty="0"/>
              <a:t>50</a:t>
            </a:r>
            <a:r>
              <a:rPr lang="zh-CN" altLang="en-US" sz="2000" dirty="0"/>
              <a:t>行代码之内。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4-5</a:t>
            </a:r>
            <a:r>
              <a:rPr lang="en-US" altLang="zh-CN" sz="2000" dirty="0"/>
              <a:t>】</a:t>
            </a:r>
            <a:r>
              <a:rPr lang="zh-CN" altLang="en-US" sz="2000" dirty="0"/>
              <a:t>函数原型书写形式参数名可以增加可读性。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4-4</a:t>
            </a:r>
            <a:r>
              <a:rPr lang="en-US" altLang="zh-CN" sz="2000" dirty="0"/>
              <a:t>】</a:t>
            </a:r>
            <a:r>
              <a:rPr lang="zh-CN" altLang="en-US" sz="2000" dirty="0"/>
              <a:t>对不需要修改的指针参数和引用参数用</a:t>
            </a:r>
            <a:r>
              <a:rPr lang="en-US" sz="2000" dirty="0"/>
              <a:t>const</a:t>
            </a:r>
            <a:r>
              <a:rPr lang="zh-CN" altLang="en-US" sz="2000" dirty="0"/>
              <a:t>约束。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4-5</a:t>
            </a:r>
            <a:r>
              <a:rPr lang="en-US" altLang="zh-CN" sz="2000" dirty="0"/>
              <a:t>】</a:t>
            </a:r>
            <a:r>
              <a:rPr lang="zh-CN" altLang="en-US" sz="2000" dirty="0"/>
              <a:t>默认参数只能从后向前挨个设置。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4-6</a:t>
            </a:r>
            <a:r>
              <a:rPr lang="en-US" altLang="zh-CN" sz="2000" dirty="0"/>
              <a:t>】</a:t>
            </a:r>
            <a:r>
              <a:rPr lang="zh-CN" altLang="en-US" sz="2000" dirty="0"/>
              <a:t>不要使用参数传递的隐式类型转换处理数据。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4-7</a:t>
            </a:r>
            <a:r>
              <a:rPr lang="en-US" altLang="zh-CN" sz="2000" dirty="0"/>
              <a:t>】</a:t>
            </a:r>
            <a:r>
              <a:rPr lang="zh-CN" altLang="en-US" sz="2000" dirty="0"/>
              <a:t>函数类型和函数返回类型是两个不同的概念。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4-8</a:t>
            </a:r>
            <a:r>
              <a:rPr lang="en-US" altLang="zh-CN" sz="2000" dirty="0"/>
              <a:t>】</a:t>
            </a:r>
            <a:r>
              <a:rPr lang="zh-CN" altLang="en-US" sz="2000" dirty="0"/>
              <a:t>求值算术函数使用传值参数，用</a:t>
            </a:r>
            <a:r>
              <a:rPr lang="en-US" sz="2000" dirty="0"/>
              <a:t>return</a:t>
            </a:r>
            <a:r>
              <a:rPr lang="zh-CN" altLang="en-US" sz="2000" dirty="0"/>
              <a:t>返回计算值。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4-9</a:t>
            </a:r>
            <a:r>
              <a:rPr lang="en-US" altLang="zh-CN" sz="2000" dirty="0"/>
              <a:t>】</a:t>
            </a:r>
            <a:r>
              <a:rPr lang="zh-CN" altLang="en-US" sz="2000" dirty="0"/>
              <a:t>功能性函数用</a:t>
            </a:r>
            <a:r>
              <a:rPr lang="en-US" sz="2000" dirty="0"/>
              <a:t>return</a:t>
            </a:r>
            <a:r>
              <a:rPr lang="zh-CN" altLang="en-US" sz="2000" dirty="0"/>
              <a:t>返回错误信息。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4-10</a:t>
            </a:r>
            <a:r>
              <a:rPr lang="en-US" altLang="zh-CN" sz="2000" dirty="0"/>
              <a:t>】</a:t>
            </a:r>
            <a:r>
              <a:rPr lang="zh-CN" altLang="en-US" sz="2000" dirty="0"/>
              <a:t>名字相同，参数不同（包括类型、顺序不同）的函数才是重载函数。仅仅返回值类型不同则错误。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4-11</a:t>
            </a:r>
            <a:r>
              <a:rPr lang="en-US" altLang="zh-CN" sz="2000" dirty="0"/>
              <a:t>】</a:t>
            </a:r>
            <a:r>
              <a:rPr lang="zh-CN" altLang="en-US" sz="2000" dirty="0"/>
              <a:t>尽量用内联函数取代宏代码，提高程序执行效率。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000108"/>
            <a:ext cx="8353425" cy="5206747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/>
              <a:t>5</a:t>
            </a:r>
            <a:r>
              <a:rPr lang="zh-CN" altLang="en-US" sz="2400" dirty="0"/>
              <a:t>、程序效率</a:t>
            </a: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程序的时间效率是指运行速度；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空间效率是指程序占用内存或外存的状况；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全局效率是指站在整个系统的角度上考虑的效率；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局部效率是指站在模块或函数的角度上考虑的效率。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5-1</a:t>
            </a:r>
            <a:r>
              <a:rPr lang="en-US" altLang="zh-CN" sz="2000" dirty="0"/>
              <a:t>】</a:t>
            </a:r>
            <a:r>
              <a:rPr lang="zh-CN" altLang="en-US" sz="2000" dirty="0"/>
              <a:t>在满足正确性、可靠性、健壮性及可读性等程序质量的因素下，设法提高程序的效率。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5-2</a:t>
            </a:r>
            <a:r>
              <a:rPr lang="en-US" altLang="zh-CN" sz="2000" dirty="0"/>
              <a:t>】</a:t>
            </a:r>
            <a:r>
              <a:rPr lang="zh-CN" altLang="en-US" sz="2000" dirty="0"/>
              <a:t>以提高全局效率为主，提供局部效率为辅。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5-5</a:t>
            </a:r>
            <a:r>
              <a:rPr lang="en-US" altLang="zh-CN" sz="2000" dirty="0"/>
              <a:t>】</a:t>
            </a:r>
            <a:r>
              <a:rPr lang="zh-CN" altLang="en-US" sz="2000" dirty="0"/>
              <a:t>找出限制效率的</a:t>
            </a:r>
            <a:r>
              <a:rPr lang="en-US" sz="2000" dirty="0"/>
              <a:t>“</a:t>
            </a:r>
            <a:r>
              <a:rPr lang="zh-CN" altLang="en-US" sz="2000" dirty="0"/>
              <a:t>瓶颈</a:t>
            </a:r>
            <a:r>
              <a:rPr lang="en-US" sz="2000" dirty="0"/>
              <a:t>”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5-4</a:t>
            </a:r>
            <a:r>
              <a:rPr lang="en-US" altLang="zh-CN" sz="2000" dirty="0"/>
              <a:t>】</a:t>
            </a:r>
            <a:r>
              <a:rPr lang="zh-CN" altLang="en-US" sz="2000" dirty="0"/>
              <a:t>先优化数据结构和算法，再优化代码。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规则</a:t>
            </a:r>
            <a:r>
              <a:rPr lang="en-US" sz="2000" dirty="0"/>
              <a:t>5-5</a:t>
            </a:r>
            <a:r>
              <a:rPr lang="en-US" altLang="zh-CN" sz="2000" dirty="0"/>
              <a:t>】</a:t>
            </a:r>
            <a:r>
              <a:rPr lang="zh-CN" altLang="en-US" sz="2000" dirty="0"/>
              <a:t>在时间优化和空间优化上做出平衡。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928670"/>
            <a:ext cx="8353425" cy="5339027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/>
              <a:t>6</a:t>
            </a:r>
            <a:r>
              <a:rPr lang="zh-CN" altLang="en-US" sz="2400" dirty="0"/>
              <a:t>、一些有益的建议</a:t>
            </a:r>
            <a:endParaRPr lang="zh-CN" altLang="en-US" sz="24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6-1</a:t>
            </a:r>
            <a:r>
              <a:rPr lang="en-US" altLang="zh-CN" sz="2000" dirty="0"/>
              <a:t>】</a:t>
            </a:r>
            <a:r>
              <a:rPr lang="zh-CN" altLang="en-US" sz="2000" dirty="0"/>
              <a:t>当心视觉上不易分辨的操作符书写错误。例如：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sz="2000" dirty="0"/>
              <a:t>	== </a:t>
            </a:r>
            <a:r>
              <a:rPr lang="zh-CN" altLang="en-US" sz="2000" dirty="0"/>
              <a:t>和</a:t>
            </a:r>
            <a:r>
              <a:rPr lang="en-US" sz="2000" dirty="0"/>
              <a:t> =		|| 	&amp;&amp;		&lt;=	  &gt;=	</a:t>
            </a:r>
            <a:endParaRPr 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6-2</a:t>
            </a:r>
            <a:r>
              <a:rPr lang="en-US" altLang="zh-CN" sz="2000" dirty="0"/>
              <a:t>】</a:t>
            </a:r>
            <a:r>
              <a:rPr lang="zh-CN" altLang="en-US" sz="2000" dirty="0"/>
              <a:t>变量（指针、数组）被创建后及时初始化，防止把未初始化的变量作为右值使用。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6-5</a:t>
            </a:r>
            <a:r>
              <a:rPr lang="en-US" altLang="zh-CN" sz="2000" dirty="0"/>
              <a:t>】</a:t>
            </a:r>
            <a:r>
              <a:rPr lang="zh-CN" altLang="en-US" sz="2000" dirty="0"/>
              <a:t>当心变量初值、默认值错误，或精度不够。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6-4</a:t>
            </a:r>
            <a:r>
              <a:rPr lang="en-US" altLang="zh-CN" sz="2000" dirty="0"/>
              <a:t>】</a:t>
            </a:r>
            <a:r>
              <a:rPr lang="zh-CN" altLang="en-US" sz="2000" dirty="0"/>
              <a:t>当心数据类型转换发生错误，尽量使用显式类型转换。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6-5</a:t>
            </a:r>
            <a:r>
              <a:rPr lang="en-US" altLang="zh-CN" sz="2000" dirty="0"/>
              <a:t>】</a:t>
            </a:r>
            <a:r>
              <a:rPr lang="zh-CN" altLang="en-US" sz="2000" dirty="0"/>
              <a:t>当心变量发生上溢、下溢，以及数组下标越界。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6-6</a:t>
            </a:r>
            <a:r>
              <a:rPr lang="en-US" altLang="zh-CN" sz="2000" dirty="0"/>
              <a:t>】</a:t>
            </a:r>
            <a:r>
              <a:rPr lang="zh-CN" altLang="en-US" sz="2000" dirty="0"/>
              <a:t>当心忘记编写错误处理程序，或者错误处理程序本身有误。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6-7</a:t>
            </a:r>
            <a:r>
              <a:rPr lang="en-US" altLang="zh-CN" sz="2000" dirty="0"/>
              <a:t>】</a:t>
            </a:r>
            <a:r>
              <a:rPr lang="zh-CN" altLang="en-US" sz="2000" dirty="0"/>
              <a:t>当心文件</a:t>
            </a:r>
            <a:r>
              <a:rPr lang="en-US" sz="2000" dirty="0"/>
              <a:t>I/O</a:t>
            </a:r>
            <a:r>
              <a:rPr lang="zh-CN" altLang="en-US" sz="2000" dirty="0"/>
              <a:t>有错误。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6-8</a:t>
            </a:r>
            <a:r>
              <a:rPr lang="en-US" altLang="zh-CN" sz="2000" dirty="0"/>
              <a:t>】</a:t>
            </a:r>
            <a:r>
              <a:rPr lang="zh-CN" altLang="en-US" sz="2000" dirty="0"/>
              <a:t>避免编写技巧性很高的代码。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6-9</a:t>
            </a:r>
            <a:r>
              <a:rPr lang="en-US" altLang="zh-CN" sz="2000" dirty="0"/>
              <a:t>】</a:t>
            </a:r>
            <a:r>
              <a:rPr lang="zh-CN" altLang="en-US" sz="2000" dirty="0"/>
              <a:t>不要设计面面俱到、非常灵活的数据结构。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6-10</a:t>
            </a:r>
            <a:r>
              <a:rPr lang="en-US" altLang="zh-CN" sz="2000" dirty="0"/>
              <a:t>】</a:t>
            </a:r>
            <a:r>
              <a:rPr lang="zh-CN" altLang="en-US" sz="2000" dirty="0"/>
              <a:t>重用高质量的代码；重写质量差的代码（不要修补）。</a:t>
            </a:r>
            <a:endParaRPr lang="zh-CN" altLang="en-US" sz="2000" dirty="0"/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建议</a:t>
            </a:r>
            <a:r>
              <a:rPr lang="en-US" sz="2000" dirty="0"/>
              <a:t>6-11</a:t>
            </a:r>
            <a:r>
              <a:rPr lang="en-US" altLang="zh-CN" sz="2000" dirty="0"/>
              <a:t>】</a:t>
            </a:r>
            <a:r>
              <a:rPr lang="zh-CN" altLang="en-US" sz="2000" dirty="0"/>
              <a:t>尽量使用标准库函数，不要</a:t>
            </a:r>
            <a:r>
              <a:rPr lang="en-US" sz="2000" dirty="0"/>
              <a:t>“</a:t>
            </a:r>
            <a:r>
              <a:rPr lang="zh-CN" altLang="en-US" sz="2000" dirty="0"/>
              <a:t>发明</a:t>
            </a:r>
            <a:r>
              <a:rPr lang="en-US" sz="2000" dirty="0"/>
              <a:t>”</a:t>
            </a:r>
            <a:r>
              <a:rPr lang="zh-CN" altLang="en-US" sz="2000" dirty="0"/>
              <a:t>已经存在的库函数。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#include&lt;iostream&gt;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using namespace std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printmessage ()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{  cout &lt;&lt; "How do you do!" &lt;&lt; endl ;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2000" b="0"/>
              <a:t>int main()</a:t>
            </a:r>
            <a:endParaRPr lang="en-US" altLang="zh-CN" sz="2000" b="0"/>
          </a:p>
          <a:p>
            <a:pPr algn="l">
              <a:lnSpc>
                <a:spcPct val="170000"/>
              </a:lnSpc>
            </a:pPr>
            <a:r>
              <a:rPr lang="en-US" altLang="zh-CN" sz="2000" b="0"/>
              <a:t>{  </a:t>
            </a:r>
            <a:r>
              <a:rPr lang="en-US" altLang="zh-CN" sz="2000" i="1">
                <a:solidFill>
                  <a:srgbClr val="0000FF"/>
                </a:solidFill>
              </a:rPr>
              <a:t>printmessage() ;</a:t>
            </a:r>
            <a:r>
              <a:rPr lang="en-US" altLang="zh-CN" sz="2000" b="0"/>
              <a:t>  }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9415" name="AutoShape 7"/>
          <p:cNvSpPr/>
          <p:nvPr/>
        </p:nvSpPr>
        <p:spPr bwMode="auto">
          <a:xfrm>
            <a:off x="5029200" y="3251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500"/>
              <a:gd name="adj5" fmla="val 221616"/>
              <a:gd name="adj6" fmla="val -10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函数调用语句</a:t>
            </a:r>
            <a:endParaRPr lang="zh-CN" altLang="en-US"/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3994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dirty="0"/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1114425" y="2709863"/>
            <a:ext cx="865188" cy="2873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1476375" y="4654550"/>
            <a:ext cx="1800225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  <p:bldP spid="529420" grpId="0" animBg="1"/>
      <p:bldP spid="5294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函数定义由两部分组成：函数首部和函数操作描述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 函数调用是通过表达式或语句激活并执行函数代码的过程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265238" y="2519363"/>
            <a:ext cx="6331098" cy="37242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求圆柱体体积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double volume ( double radius,  double  height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   return   3.14 * radius * radius * height ;  }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 double  </a:t>
            </a:r>
            <a:r>
              <a:rPr lang="en-US" altLang="zh-CN" dirty="0" err="1"/>
              <a:t>vol</a:t>
            </a:r>
            <a:r>
              <a:rPr lang="en-US" altLang="zh-CN" dirty="0"/>
              <a:t>,  r,  h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 &gt;&gt;  r &gt;&gt; h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vol</a:t>
            </a:r>
            <a:r>
              <a:rPr lang="en-US" altLang="zh-CN" dirty="0"/>
              <a:t> = volume ( r,  h )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"Volume = " &lt;&lt;  </a:t>
            </a:r>
            <a:r>
              <a:rPr lang="en-US" altLang="zh-CN" dirty="0" err="1"/>
              <a:t>vol</a:t>
            </a:r>
            <a:r>
              <a:rPr lang="en-US" altLang="zh-CN" dirty="0"/>
              <a:t> 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autoUpdateAnimBg="0"/>
      <p:bldP spid="503814" grpId="0" autoUpdateAnimBg="0"/>
      <p:bldP spid="50381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double max ( double x , double y )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    return x ;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 else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    return y ;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/>
              <a:t>  }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int main()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/>
              <a:t>  { double a, b;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;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     double m = max( a, b );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max( m, 5.5 )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 }</a:t>
            </a:r>
            <a:endParaRPr lang="en-US" altLang="zh-CN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8" grpId="0" autoUpdateAnimBg="0"/>
      <p:bldP spid="5304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b="0" dirty="0"/>
              <a:t> max ( double x , double y )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   return x ;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else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   return y ;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int main()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{ double a, b;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 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   double m = </a:t>
            </a:r>
            <a:r>
              <a:rPr lang="en-US" altLang="zh-CN" i="1" dirty="0">
                <a:solidFill>
                  <a:srgbClr val="0000FF"/>
                </a:solidFill>
              </a:rPr>
              <a:t>max( a, b )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i="1" dirty="0">
                <a:solidFill>
                  <a:srgbClr val="0000FF"/>
                </a:solidFill>
              </a:rPr>
              <a:t>max( m, 5.5 )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}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1464" name="AutoShape 8"/>
          <p:cNvSpPr/>
          <p:nvPr/>
        </p:nvSpPr>
        <p:spPr bwMode="auto">
          <a:xfrm>
            <a:off x="6019800" y="3438525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333"/>
              <a:gd name="adj5" fmla="val 298699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函数调用表达式</a:t>
            </a:r>
            <a:endParaRPr lang="zh-CN" altLang="en-US"/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3124200" y="5267325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2743200" y="5572125"/>
            <a:ext cx="1600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dirty="0"/>
          </a:p>
        </p:txBody>
      </p:sp>
      <p:sp>
        <p:nvSpPr>
          <p:cNvPr id="531470" name="Oval 14"/>
          <p:cNvSpPr>
            <a:spLocks noChangeArrowheads="1"/>
          </p:cNvSpPr>
          <p:nvPr/>
        </p:nvSpPr>
        <p:spPr bwMode="auto">
          <a:xfrm>
            <a:off x="1547813" y="2260600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nimBg="1" autoUpdateAnimBg="0"/>
      <p:bldP spid="531465" grpId="0" animBg="1"/>
      <p:bldP spid="531466" grpId="0" animBg="1"/>
      <p:bldP spid="5314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5.1.2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5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5-2</a:t>
            </a:r>
            <a:endParaRPr lang="en-US" altLang="zh-CN" sz="2000" i="1" dirty="0">
              <a:solidFill>
                <a:srgbClr val="008000"/>
              </a:solidFill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double max ( double x , double y )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{  if ( x &gt; y )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   return x ;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else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   return y ;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int main()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{ double a, b;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 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 ;</a:t>
            </a:r>
            <a:endParaRPr lang="en-US" altLang="zh-CN" b="0" dirty="0"/>
          </a:p>
          <a:p>
            <a:pPr algn="just">
              <a:lnSpc>
                <a:spcPct val="120000"/>
              </a:lnSpc>
            </a:pPr>
            <a:r>
              <a:rPr lang="en-US" altLang="zh-CN" b="0" dirty="0"/>
              <a:t>     double m = </a:t>
            </a:r>
            <a:r>
              <a:rPr lang="en-US" altLang="zh-CN" i="1" dirty="0">
                <a:solidFill>
                  <a:srgbClr val="0000FF"/>
                </a:solidFill>
              </a:rPr>
              <a:t>max( a, b )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i="1" dirty="0">
                <a:solidFill>
                  <a:srgbClr val="0000FF"/>
                </a:solidFill>
              </a:rPr>
              <a:t>max( m, a+5.5 )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 }</a:t>
            </a:r>
            <a:endParaRPr lang="en-US" altLang="zh-CN" b="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1981200" y="5229225"/>
            <a:ext cx="4323620" cy="748923"/>
          </a:xfrm>
          <a:prstGeom prst="rect">
            <a:avLst/>
          </a:prstGeom>
          <a:solidFill>
            <a:srgbClr val="FFE1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i="1" dirty="0">
                <a:solidFill>
                  <a:srgbClr val="0000FF"/>
                </a:solidFill>
              </a:rPr>
              <a:t>max(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max( a, b )</a:t>
            </a:r>
            <a:r>
              <a:rPr lang="en-US" altLang="zh-CN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, 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a+5.5</a:t>
            </a:r>
            <a:r>
              <a:rPr lang="en-US" altLang="zh-CN" i="1" dirty="0">
                <a:solidFill>
                  <a:srgbClr val="0000FF"/>
                </a:solidFill>
              </a:rPr>
              <a:t> )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50000"/>
              </a:lnSpc>
              <a:defRPr/>
            </a:pPr>
            <a:endParaRPr lang="en-US" altLang="zh-CN" b="0" dirty="0"/>
          </a:p>
        </p:txBody>
      </p:sp>
      <p:sp>
        <p:nvSpPr>
          <p:cNvPr id="532489" name="AutoShape 9"/>
          <p:cNvSpPr/>
          <p:nvPr/>
        </p:nvSpPr>
        <p:spPr bwMode="auto">
          <a:xfrm>
            <a:off x="6019800" y="31686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9421"/>
              <a:gd name="adj5" fmla="val 298699"/>
              <a:gd name="adj6" fmla="val -7053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实际参数是表达式</a:t>
            </a:r>
            <a:endParaRPr lang="zh-CN" altLang="en-US"/>
          </a:p>
        </p:txBody>
      </p:sp>
      <p:sp>
        <p:nvSpPr>
          <p:cNvPr id="4301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5.1.2  </a:t>
            </a:r>
            <a:r>
              <a:rPr lang="zh-CN" altLang="en-US" sz="900" b="1" dirty="0">
                <a:latin typeface="楷体_GB2312" pitchFamily="49" charset="-122"/>
              </a:rPr>
              <a:t>函数调用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8" grpId="0" animBg="1" autoUpdateAnimBg="0"/>
      <p:bldP spid="53248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5.1.3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219200" y="1416050"/>
            <a:ext cx="6858000" cy="499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函数定义在函数调用后，必须在函数调用前提供函数原型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函数原型的作用是告诉编译器有关函数的信息：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	函数的名字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	函数返回的数据类型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	函数要接受的参数个数、参数类型和参数的顺序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编译器根据函数原型检查函数调用的正确性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函数原型的形式：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 dirty="0">
                <a:ea typeface="Arial Unicode MS" pitchFamily="34" charset="-122"/>
                <a:cs typeface="Arial Unicode MS" pitchFamily="34" charset="-122"/>
              </a:rPr>
              <a:t>类型  函数名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 dirty="0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436096" y="54419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"/>
          <p:cNvSpPr/>
          <p:nvPr/>
        </p:nvSpPr>
        <p:spPr bwMode="auto">
          <a:xfrm>
            <a:off x="7382715" y="4221088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0833"/>
              <a:gd name="adj5" fmla="val 159736"/>
              <a:gd name="adj6" fmla="val -96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函数原型是</a:t>
            </a:r>
            <a:endParaRPr lang="zh-CN" altLang="en-US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声明语句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9" grpId="0" autoUpdateAnimBg="0"/>
      <p:bldP spid="533510" grpId="0" autoUpdateAnimBg="0"/>
      <p:bldP spid="5" grpId="0" animBg="1"/>
      <p:bldP spid="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5.1.3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using namespace std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double max( double, double ) ;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int main()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{ double a, b, c, m1, m2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cout &lt;&lt; "input a, b, c :\n"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cin &gt;&gt; a &gt;&gt; b &gt;&gt; c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cout &lt;&lt; "Maximum = " &lt;&lt; m2 &lt;&lt; endl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{  if ( x &gt; y )    return x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 else	 return y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} </a:t>
            </a:r>
            <a:endParaRPr lang="en-US" altLang="zh-CN"/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solidFill>
                  <a:srgbClr val="008000"/>
                </a:solidFill>
              </a:rPr>
              <a:t>使用函数原型</a:t>
            </a:r>
            <a:endParaRPr lang="zh-CN" altLang="en-US" i="1">
              <a:solidFill>
                <a:srgbClr val="008000"/>
              </a:solidFill>
            </a:endParaRPr>
          </a:p>
        </p:txBody>
      </p:sp>
      <p:sp>
        <p:nvSpPr>
          <p:cNvPr id="460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8" grpId="0" autoUpdateAnimBg="0"/>
      <p:bldP spid="5355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5.1.3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#include &lt;iostream&gt;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int main()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{ double a, b, c, m1, m2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cout &lt;&lt; "input a, b, c :\n"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cin &gt;&gt; a &gt;&gt; b &gt;&gt; c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max( m1, c )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cout &lt;&lt; "Maximum = " &lt;&lt; m2 &lt;&lt; endl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}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{  if ( x &gt; y )    return x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else	 return y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} </a:t>
            </a:r>
            <a:endParaRPr lang="en-US" altLang="zh-CN" b="0"/>
          </a:p>
        </p:txBody>
      </p:sp>
      <p:sp>
        <p:nvSpPr>
          <p:cNvPr id="536583" name="Oval 7"/>
          <p:cNvSpPr>
            <a:spLocks noChangeArrowheads="1"/>
          </p:cNvSpPr>
          <p:nvPr/>
        </p:nvSpPr>
        <p:spPr bwMode="auto">
          <a:xfrm>
            <a:off x="2362200" y="2111375"/>
            <a:ext cx="1524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4" name="AutoShape 8"/>
          <p:cNvSpPr/>
          <p:nvPr/>
        </p:nvSpPr>
        <p:spPr bwMode="auto">
          <a:xfrm>
            <a:off x="5334000" y="3338513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19532"/>
              <a:gd name="adj5" fmla="val -96213"/>
              <a:gd name="adj6" fmla="val -72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函数原型的参数表</a:t>
            </a:r>
            <a:endParaRPr lang="zh-CN" altLang="en-US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不需要参数名</a:t>
            </a:r>
            <a:endParaRPr lang="zh-CN" altLang="en-US"/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solidFill>
                  <a:srgbClr val="008000"/>
                </a:solidFill>
              </a:rPr>
              <a:t>使用函数原型</a:t>
            </a:r>
            <a:endParaRPr lang="zh-CN" altLang="en-US" i="1">
              <a:solidFill>
                <a:srgbClr val="008000"/>
              </a:solidFill>
            </a:endParaRPr>
          </a:p>
        </p:txBody>
      </p:sp>
      <p:sp>
        <p:nvSpPr>
          <p:cNvPr id="4711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 animBg="1"/>
      <p:bldP spid="53658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5.1.5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#include &lt;iostream&gt;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8000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int main()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{ double a, b, c, m1, m2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cout &lt;&lt; "input a, b, c :\n"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cin &gt;&gt; a &gt;&gt; b &gt;&gt; c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8000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8000"/>
                </a:solidFill>
              </a:rPr>
              <a:t>max( m1, c )</a:t>
            </a:r>
            <a:r>
              <a:rPr lang="en-US" altLang="zh-CN" b="0"/>
              <a:t>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cout &lt;&lt; "Maximum = " &lt;&lt; m2 &lt;&lt; endl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}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else	 return y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  <a:endParaRPr lang="en-US" altLang="zh-CN" b="0" i="1">
              <a:solidFill>
                <a:srgbClr val="0000FF"/>
              </a:solidFill>
            </a:endParaRP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1752600" y="37512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08" name="AutoShape 8"/>
          <p:cNvSpPr/>
          <p:nvPr/>
        </p:nvSpPr>
        <p:spPr bwMode="auto">
          <a:xfrm>
            <a:off x="5334000" y="2520950"/>
            <a:ext cx="3200400" cy="838200"/>
          </a:xfrm>
          <a:prstGeom prst="borderCallout2">
            <a:avLst>
              <a:gd name="adj1" fmla="val 13634"/>
              <a:gd name="adj2" fmla="val -2380"/>
              <a:gd name="adj3" fmla="val 13634"/>
              <a:gd name="adj4" fmla="val -17014"/>
              <a:gd name="adj5" fmla="val 150569"/>
              <a:gd name="adj6" fmla="val -64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函数调用出现在定义之前</a:t>
            </a:r>
            <a:endParaRPr lang="zh-CN" altLang="en-US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函数原型声明是必须的</a:t>
            </a:r>
            <a:endParaRPr lang="zh-CN" altLang="en-US"/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solidFill>
                  <a:srgbClr val="008000"/>
                </a:solidFill>
              </a:rPr>
              <a:t>使用函数原型</a:t>
            </a:r>
            <a:endParaRPr lang="zh-CN" altLang="en-US" i="1">
              <a:solidFill>
                <a:srgbClr val="008000"/>
              </a:solidFill>
            </a:endParaRPr>
          </a:p>
        </p:txBody>
      </p:sp>
      <p:sp>
        <p:nvSpPr>
          <p:cNvPr id="4813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7" grpId="0" animBg="1"/>
      <p:bldP spid="53760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5.1.5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  <a:endParaRPr lang="zh-CN" altLang="en-US" i="1">
              <a:solidFill>
                <a:srgbClr val="0000FF"/>
              </a:solidFill>
            </a:endParaRP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using namespace std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{  if ( x &gt; y )    return x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  else	 return y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} 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int main()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{ double a, b, c, m1, m2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cout &lt;&lt; "input a, b, c :\n"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cin &gt;&gt; a &gt;&gt; b &gt;&gt; c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  cout &lt;&lt; "Maximum = " &lt;&lt; m2 &lt;&lt; endl ;</a:t>
            </a:r>
            <a:endParaRPr lang="en-US" altLang="zh-CN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915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 autoUpdateAnimBg="0"/>
      <p:bldP spid="5386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5.1.5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  <a:endParaRPr lang="zh-CN" altLang="en-US" i="1">
              <a:solidFill>
                <a:srgbClr val="0000FF"/>
              </a:solidFill>
            </a:endParaRP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#include &lt;iostream&gt;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 else	 return y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  <a:endParaRPr lang="en-US" altLang="zh-CN" b="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int main()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{ double a, b, c, m1, m2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cout &lt;&lt; "input a, b, c :\n"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cin &gt;&gt; a &gt;&gt; b &gt;&gt; c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  <a:endParaRPr lang="zh-CN" altLang="en-US" i="1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00FF"/>
                </a:solidFill>
              </a:rPr>
              <a:t>max( m1, c )</a:t>
            </a:r>
            <a:r>
              <a:rPr lang="en-US" altLang="zh-CN" b="0"/>
              <a:t>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  cout &lt;&lt; "Maximum = " &lt;&lt; m2 &lt;&lt; endl ;</a:t>
            </a:r>
            <a:endParaRPr lang="en-US" altLang="zh-CN" b="0"/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1752600" y="47593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3657600" y="2676525"/>
            <a:ext cx="4876800" cy="1905000"/>
            <a:chOff x="2304" y="1776"/>
            <a:chExt cx="3072" cy="1200"/>
          </a:xfrm>
        </p:grpSpPr>
        <p:sp>
          <p:nvSpPr>
            <p:cNvPr id="50184" name="AutoShape 10"/>
            <p:cNvSpPr/>
            <p:nvPr/>
          </p:nvSpPr>
          <p:spPr bwMode="auto">
            <a:xfrm>
              <a:off x="3360" y="2352"/>
              <a:ext cx="2016" cy="624"/>
            </a:xfrm>
            <a:prstGeom prst="borderCallout2">
              <a:avLst>
                <a:gd name="adj1" fmla="val 11537"/>
                <a:gd name="adj2" fmla="val -2380"/>
                <a:gd name="adj3" fmla="val 11537"/>
                <a:gd name="adj4" fmla="val -17014"/>
                <a:gd name="adj5" fmla="val 127403"/>
                <a:gd name="adj6" fmla="val -6408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函数定义出现在调用之前</a:t>
              </a:r>
              <a:endParaRPr lang="zh-CN" altLang="en-US"/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/>
                <a:t>无必要作函数原型声明</a:t>
              </a:r>
              <a:endParaRPr lang="zh-CN" altLang="en-US"/>
            </a:p>
          </p:txBody>
        </p:sp>
        <p:sp>
          <p:nvSpPr>
            <p:cNvPr id="50185" name="Line 11"/>
            <p:cNvSpPr>
              <a:spLocks noChangeShapeType="1"/>
            </p:cNvSpPr>
            <p:nvPr/>
          </p:nvSpPr>
          <p:spPr bwMode="auto">
            <a:xfrm>
              <a:off x="2304" y="1776"/>
              <a:ext cx="720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8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5.1.5  </a:t>
            </a:r>
            <a:r>
              <a:rPr lang="zh-CN" altLang="en-US" sz="900" b="1" dirty="0">
                <a:latin typeface="楷体_GB2312" pitchFamily="49" charset="-122"/>
              </a:rPr>
              <a:t>函数原型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476672"/>
            <a:ext cx="801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练习：编写一个函数，功能是实现一个数的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次方，主函数中调用该函数，求</a:t>
            </a:r>
            <a:r>
              <a:rPr lang="en-US" altLang="zh-CN" sz="2400" dirty="0"/>
              <a:t>5</a:t>
            </a:r>
            <a:r>
              <a:rPr lang="zh-CN" altLang="en-US" sz="2400" dirty="0"/>
              <a:t>的</a:t>
            </a:r>
            <a:r>
              <a:rPr lang="en-US" altLang="zh-CN" sz="2400" dirty="0"/>
              <a:t>4</a:t>
            </a:r>
            <a:r>
              <a:rPr lang="zh-CN" altLang="en-US" sz="2400" dirty="0"/>
              <a:t>次方。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函数定义由两部分组成：函数首部和函数操作描述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函数调用是通过表达式或语句激活并执行函数代码的过程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483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03325" y="2721600"/>
            <a:ext cx="4689475" cy="37242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求圆柱体体积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double volume ( double radius,  double  height )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{    return   5.14 * radius * radius * height ;  }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 double  </a:t>
            </a:r>
            <a:r>
              <a:rPr lang="en-US" altLang="zh-CN" b="0" dirty="0" err="1"/>
              <a:t>vol</a:t>
            </a:r>
            <a:r>
              <a:rPr lang="en-US" altLang="zh-CN" b="0" dirty="0"/>
              <a:t>,  r, 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cin</a:t>
            </a:r>
            <a:r>
              <a:rPr lang="en-US" altLang="zh-CN" b="0" dirty="0"/>
              <a:t>  &gt;&gt;  r &gt;&gt;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vol</a:t>
            </a:r>
            <a:r>
              <a:rPr lang="en-US" altLang="zh-CN" b="0" dirty="0"/>
              <a:t> = volume ( r,  h )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"Volume = " &lt;&lt;  </a:t>
            </a:r>
            <a:r>
              <a:rPr lang="en-US" altLang="zh-CN" b="0" dirty="0" err="1"/>
              <a:t>vol</a:t>
            </a:r>
            <a:r>
              <a:rPr lang="en-US" altLang="zh-CN" b="0" dirty="0"/>
              <a:t> 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504840" name="AutoShape 8"/>
          <p:cNvSpPr/>
          <p:nvPr/>
        </p:nvSpPr>
        <p:spPr bwMode="auto">
          <a:xfrm>
            <a:off x="5791200" y="23526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函数定义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476672"/>
            <a:ext cx="801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练习：编写一个函数，函数名为</a:t>
            </a:r>
            <a:r>
              <a:rPr lang="en-US" altLang="zh-CN" sz="2400" dirty="0"/>
              <a:t>power,</a:t>
            </a:r>
            <a:r>
              <a:rPr lang="zh-CN" altLang="en-US" sz="2400" dirty="0"/>
              <a:t>功能是实现一个数的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次方，主函数中调用该函数，求</a:t>
            </a:r>
            <a:r>
              <a:rPr lang="en-US" altLang="zh-CN" sz="2400" dirty="0"/>
              <a:t>5</a:t>
            </a:r>
            <a:r>
              <a:rPr lang="zh-CN" altLang="en-US" sz="2400" dirty="0"/>
              <a:t>的</a:t>
            </a:r>
            <a:r>
              <a:rPr lang="en-US" altLang="zh-CN" sz="2400" dirty="0"/>
              <a:t>4</a:t>
            </a:r>
            <a:r>
              <a:rPr lang="zh-CN" altLang="en-US" sz="2400" dirty="0"/>
              <a:t>次方</a:t>
            </a:r>
            <a:r>
              <a:rPr lang="en-US" altLang="zh-CN" sz="2400" dirty="0"/>
              <a:t>,</a:t>
            </a:r>
            <a:r>
              <a:rPr lang="zh-CN" altLang="en-US" sz="2400" dirty="0"/>
              <a:t>要求函数的定义在主函数之后。。</a:t>
            </a: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890713"/>
            <a:ext cx="8136904" cy="4967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&lt;iostream&gt;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namespace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std;</a:t>
            </a:r>
            <a:endParaRPr lang="zh-CN" altLang="en-US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计算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x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的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次方</a:t>
            </a:r>
            <a:endParaRPr lang="zh-CN" altLang="en-US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power(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);</a:t>
            </a:r>
            <a:endParaRPr lang="zh-CN" altLang="en-US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main() 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&lt;&lt;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"5 to the power 4 is "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   &lt;&lt; power(5, 4) &lt;&lt; </a:t>
            </a:r>
            <a:r>
              <a:rPr lang="en-US" altLang="zh-CN" sz="20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0;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power(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x,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n) 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val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= 1.0;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(n--) </a:t>
            </a:r>
            <a:r>
              <a:rPr lang="en-US" altLang="zh-CN" sz="20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val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*= x;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val</a:t>
            </a: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endParaRPr lang="zh-CN" altLang="en-US" sz="20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altLang="zh-CN" sz="2000" b="0" kern="0" noProof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819400" y="2514600"/>
            <a:ext cx="4416425" cy="272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有三种参数传递机制：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值传递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指针传递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引用传递 </a:t>
            </a:r>
            <a:endParaRPr lang="zh-CN" altLang="en-US" sz="24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5.2	 </a:t>
            </a:r>
            <a:r>
              <a:rPr lang="zh-CN" alt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函数参数的传递 </a:t>
            </a:r>
            <a:endParaRPr lang="zh-CN" altLang="en-US" sz="2800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 </a:t>
            </a:r>
            <a:r>
              <a:rPr lang="zh-CN" altLang="en-US" dirty="0">
                <a:latin typeface="宋体" panose="02010600030101010101" pitchFamily="2" charset="-122"/>
              </a:rPr>
              <a:t>函数参数的传递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utoUpdateAnimBg="0" build="p"/>
      <p:bldP spid="58368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5.2.1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传值参数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838200" y="2362813"/>
            <a:ext cx="7837488" cy="2348273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调用函数时，实参表达式的值被复制到相应形参中，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并按形参类型强制转换               	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 函数内对形参的访问、修改，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不影响实参的值</a:t>
            </a:r>
            <a:endParaRPr lang="zh-CN" altLang="en-US" sz="2000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值传送的实参可以是常量、有确定值的变量或表达式 </a:t>
            </a:r>
            <a:endParaRPr lang="zh-CN" altLang="en-US" sz="2000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3131840" y="526497"/>
            <a:ext cx="3810000" cy="5745292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,  </a:t>
            </a:r>
            <a:r>
              <a:rPr lang="en-US" altLang="zh-CN" dirty="0" err="1"/>
              <a:t>int</a:t>
            </a:r>
            <a:r>
              <a:rPr lang="en-US" altLang="zh-CN" dirty="0"/>
              <a:t> )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	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a, b, c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c = add(</a:t>
            </a:r>
            <a:r>
              <a:rPr lang="en-US" altLang="zh-CN" dirty="0" err="1"/>
              <a:t>a,b</a:t>
            </a:r>
            <a:r>
              <a:rPr lang="en-US" altLang="zh-CN" dirty="0"/>
              <a:t>) ; 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"c = 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&lt;&lt; "c = "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&lt;&lt; "c = 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i, </a:t>
            </a:r>
            <a:r>
              <a:rPr lang="en-US" altLang="zh-CN" dirty="0" err="1"/>
              <a:t>int</a:t>
            </a:r>
            <a:r>
              <a:rPr lang="en-US" altLang="zh-CN" dirty="0"/>
              <a:t> j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 i + + ;  j + + ; 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return ( i + j ); 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5939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8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0424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0428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0429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0430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0425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0427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60420" name="Rectangle 11"/>
          <p:cNvSpPr>
            <a:spLocks noChangeArrowheads="1"/>
          </p:cNvSpPr>
          <p:nvPr/>
        </p:nvSpPr>
        <p:spPr bwMode="auto">
          <a:xfrm>
            <a:off x="609600" y="32067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int a, b, c 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421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923661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0423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1443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1451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1455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1456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1457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1452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1453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1454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1449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1450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1445" name="Rectangle 14"/>
          <p:cNvSpPr>
            <a:spLocks noChangeArrowheads="1"/>
          </p:cNvSpPr>
          <p:nvPr/>
        </p:nvSpPr>
        <p:spPr bwMode="auto">
          <a:xfrm>
            <a:off x="609600" y="35671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cin &gt;&gt; a &gt;&gt; b;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46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1448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2467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2475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2479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2480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2481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2476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2477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2478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2468" name="Group 11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2473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2474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2469" name="Rectangle 14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c = add(a,b) 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2470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89840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247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3491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3511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3515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3516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3517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3512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3513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3514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3506" name="Group 12"/>
            <p:cNvGrpSpPr/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3509" name="AutoShape 13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3510" name="AutoShape 14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3507" name="Text Box 15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63508" name="Text Box 16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</p:grpSp>
      <p:grpSp>
        <p:nvGrpSpPr>
          <p:cNvPr id="63493" name="Group 17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3504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3505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63502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2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63503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4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5334000" y="2559050"/>
            <a:ext cx="1676400" cy="533400"/>
            <a:chOff x="3360" y="2256"/>
            <a:chExt cx="1056" cy="336"/>
          </a:xfrm>
        </p:grpSpPr>
        <p:sp>
          <p:nvSpPr>
            <p:cNvPr id="590872" name="AutoShape 24"/>
            <p:cNvSpPr>
              <a:spLocks noChangeArrowheads="1"/>
            </p:cNvSpPr>
            <p:nvPr/>
          </p:nvSpPr>
          <p:spPr bwMode="auto">
            <a:xfrm>
              <a:off x="4226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zh-CN" altLang="zh-CN" b="0">
                <a:solidFill>
                  <a:srgbClr val="008000"/>
                </a:solidFill>
              </a:endParaRPr>
            </a:p>
          </p:txBody>
        </p:sp>
        <p:sp>
          <p:nvSpPr>
            <p:cNvPr id="590873" name="AutoShape 25"/>
            <p:cNvSpPr>
              <a:spLocks noChangeArrowheads="1"/>
            </p:cNvSpPr>
            <p:nvPr/>
          </p:nvSpPr>
          <p:spPr bwMode="auto">
            <a:xfrm>
              <a:off x="3360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zh-CN" altLang="zh-CN" b="0">
                <a:solidFill>
                  <a:srgbClr val="008000"/>
                </a:solidFill>
              </a:endParaRPr>
            </a:p>
          </p:txBody>
        </p:sp>
      </p:grpSp>
      <p:sp>
        <p:nvSpPr>
          <p:cNvPr id="63496" name="Rectangle 26"/>
          <p:cNvSpPr>
            <a:spLocks noChangeArrowheads="1"/>
          </p:cNvSpPr>
          <p:nvPr/>
        </p:nvSpPr>
        <p:spPr bwMode="auto">
          <a:xfrm>
            <a:off x="609600" y="5222875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int add(int i, int j )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497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0876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3499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/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4536" name="Group 3"/>
            <p:cNvGrpSpPr/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4539" name="AutoShape 4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>
                    <a:solidFill>
                      <a:srgbClr val="CC3300"/>
                    </a:solidFill>
                  </a:rPr>
                  <a:t>2</a:t>
                </a:r>
                <a:endParaRPr lang="en-US" altLang="zh-CN" b="0"/>
              </a:p>
            </p:txBody>
          </p:sp>
          <p:sp>
            <p:nvSpPr>
              <p:cNvPr id="64540" name="AutoShape 5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>
                    <a:solidFill>
                      <a:srgbClr val="CC3300"/>
                    </a:solidFill>
                  </a:rPr>
                  <a:t>4</a:t>
                </a:r>
                <a:endParaRPr lang="en-US" altLang="zh-CN">
                  <a:solidFill>
                    <a:srgbClr val="CC3300"/>
                  </a:solidFill>
                </a:endParaRPr>
              </a:p>
            </p:txBody>
          </p:sp>
        </p:grpSp>
        <p:sp>
          <p:nvSpPr>
            <p:cNvPr id="64537" name="Text Box 6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64538" name="Text Box 7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</p:grpSp>
      <p:sp>
        <p:nvSpPr>
          <p:cNvPr id="64515" name="Text Box 8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4516" name="Group 9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4529" name="Group 10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4533" name="AutoShape 1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4534" name="AutoShape 12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4535" name="AutoShape 13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4530" name="Text Box 14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4531" name="Text Box 15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4532" name="Text Box 16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4517" name="Group 17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4527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4528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4518" name="AutoShape 20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4519" name="AutoShape 21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4</a:t>
            </a:r>
            <a:endParaRPr lang="en-US" altLang="zh-CN">
              <a:solidFill>
                <a:srgbClr val="CC0000"/>
              </a:solidFill>
            </a:endParaRPr>
          </a:p>
        </p:txBody>
      </p:sp>
      <p:grpSp>
        <p:nvGrpSpPr>
          <p:cNvPr id="7" name="Group 22"/>
          <p:cNvGrpSpPr/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1895" name="AutoShape 23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1896" name="AutoShape 24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5170488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{  i + + ;  j + + 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4522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1899" name="Rectangle 2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4524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函数定义由两部分组成：函数首部和函数操作描述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函数调用是通过表达式或语句激活并执行函数代码的过程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5862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689475" cy="37242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求圆柱体体积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double volume ( double radius,  double  height )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{    return   5.14 * radius * radius * height ;  }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{  double  </a:t>
            </a:r>
            <a:r>
              <a:rPr lang="en-US" altLang="zh-CN" b="0" dirty="0" err="1"/>
              <a:t>vol</a:t>
            </a:r>
            <a:r>
              <a:rPr lang="en-US" altLang="zh-CN" b="0" dirty="0"/>
              <a:t>,  r, 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cin</a:t>
            </a:r>
            <a:r>
              <a:rPr lang="en-US" altLang="zh-CN" b="0" dirty="0"/>
              <a:t>  &gt;&gt;  r &gt;&gt; h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vol</a:t>
            </a:r>
            <a:r>
              <a:rPr lang="en-US" altLang="zh-CN" b="0" dirty="0"/>
              <a:t> = </a:t>
            </a:r>
            <a:r>
              <a:rPr lang="en-US" altLang="zh-CN" i="1" dirty="0">
                <a:solidFill>
                  <a:srgbClr val="0000FF"/>
                </a:solidFill>
              </a:rPr>
              <a:t>volume ( r,  h )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"Volume = " &lt;&lt;  </a:t>
            </a:r>
            <a:r>
              <a:rPr lang="en-US" altLang="zh-CN" b="0" dirty="0" err="1"/>
              <a:t>vol</a:t>
            </a:r>
            <a:r>
              <a:rPr lang="en-US" altLang="zh-CN" b="0" dirty="0"/>
              <a:t> 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505864" name="AutoShape 8"/>
          <p:cNvSpPr/>
          <p:nvPr/>
        </p:nvSpPr>
        <p:spPr bwMode="auto">
          <a:xfrm>
            <a:off x="5410200" y="39528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5539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5563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5567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5568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5569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65540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5541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5542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65543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  <a:endParaRPr lang="en-US" altLang="zh-CN">
              <a:solidFill>
                <a:srgbClr val="008000"/>
              </a:solidFill>
            </a:endParaRPr>
          </a:p>
        </p:txBody>
      </p:sp>
      <p:grpSp>
        <p:nvGrpSpPr>
          <p:cNvPr id="65544" name="Group 15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5561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5562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5545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5546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4</a:t>
            </a:r>
            <a:endParaRPr lang="en-US" altLang="zh-CN">
              <a:solidFill>
                <a:srgbClr val="CC0000"/>
              </a:solidFill>
            </a:endParaRPr>
          </a:p>
        </p:txBody>
      </p:sp>
      <p:grpSp>
        <p:nvGrpSpPr>
          <p:cNvPr id="65547" name="Group 20"/>
          <p:cNvGrpSpPr/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2917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2918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5557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  <a:endParaRPr lang="en-US" altLang="zh-CN" b="0" i="1">
                <a:solidFill>
                  <a:srgbClr val="0000FF"/>
                </a:solidFill>
              </a:endParaRPr>
            </a:p>
          </p:txBody>
        </p:sp>
        <p:sp>
          <p:nvSpPr>
            <p:cNvPr id="65558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7010400" y="3625850"/>
            <a:ext cx="1295400" cy="677863"/>
            <a:chOff x="4224" y="2928"/>
            <a:chExt cx="1008" cy="475"/>
          </a:xfrm>
        </p:grpSpPr>
        <p:sp>
          <p:nvSpPr>
            <p:cNvPr id="592923" name="AutoShape 27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>
                <a:defRPr/>
              </a:pPr>
              <a:endParaRPr lang="zh-CN" altLang="zh-CN" b="0">
                <a:solidFill>
                  <a:srgbClr val="0066FF"/>
                </a:solidFill>
              </a:endParaRPr>
            </a:p>
          </p:txBody>
        </p:sp>
        <p:sp>
          <p:nvSpPr>
            <p:cNvPr id="592924" name="Rectangle 28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5550" name="Rectangle 29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 return ( i + j );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5551" name="Text Box 30"/>
          <p:cNvSpPr txBox="1">
            <a:spLocks noChangeArrowheads="1"/>
          </p:cNvSpPr>
          <p:nvPr/>
        </p:nvSpPr>
        <p:spPr bwMode="auto">
          <a:xfrm>
            <a:off x="762000" y="1201738"/>
            <a:ext cx="2362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2927" name="AutoShape 31"/>
          <p:cNvSpPr>
            <a:spLocks noChangeArrowheads="1"/>
          </p:cNvSpPr>
          <p:nvPr/>
        </p:nvSpPr>
        <p:spPr bwMode="auto">
          <a:xfrm>
            <a:off x="5486400" y="3702050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>
                <a:solidFill>
                  <a:srgbClr val="CC0000"/>
                </a:solidFill>
              </a:rPr>
              <a:t>3 + 5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592928" name="Rectangle 3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555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2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6583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6587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6588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6589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6584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6585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6586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66563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6564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66566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  <a:endParaRPr lang="en-US" altLang="zh-CN">
              <a:solidFill>
                <a:srgbClr val="008000"/>
              </a:solidFill>
            </a:endParaRPr>
          </a:p>
        </p:txBody>
      </p:sp>
      <p:grpSp>
        <p:nvGrpSpPr>
          <p:cNvPr id="66567" name="Group 15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6581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6582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6568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6569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4</a:t>
            </a:r>
            <a:endParaRPr lang="en-US" altLang="zh-CN">
              <a:solidFill>
                <a:srgbClr val="CC0000"/>
              </a:solidFill>
            </a:endParaRPr>
          </a:p>
        </p:txBody>
      </p:sp>
      <p:grpSp>
        <p:nvGrpSpPr>
          <p:cNvPr id="66570" name="Group 20"/>
          <p:cNvGrpSpPr/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3941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3942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6571" name="Group 23"/>
          <p:cNvGrpSpPr/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6577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  <a:endParaRPr lang="en-US" altLang="zh-CN" b="0" i="1">
                <a:solidFill>
                  <a:srgbClr val="0000FF"/>
                </a:solidFill>
              </a:endParaRPr>
            </a:p>
          </p:txBody>
        </p:sp>
        <p:sp>
          <p:nvSpPr>
            <p:cNvPr id="66578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8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sp>
        <p:nvSpPr>
          <p:cNvPr id="66572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3948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6574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  <p:sp>
        <p:nvSpPr>
          <p:cNvPr id="66575" name="Text Box 31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66576" name="Rectangle 32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 return ( i + j );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7587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7609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7613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7614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7615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7610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7611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7612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67588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7589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zh-CN" b="0"/>
          </a:p>
        </p:txBody>
      </p:sp>
      <p:sp>
        <p:nvSpPr>
          <p:cNvPr id="67590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67591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  <a:endParaRPr lang="en-US" altLang="zh-CN">
              <a:solidFill>
                <a:srgbClr val="008000"/>
              </a:solidFill>
            </a:endParaRPr>
          </a:p>
        </p:txBody>
      </p:sp>
      <p:grpSp>
        <p:nvGrpSpPr>
          <p:cNvPr id="67592" name="Group 15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7607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7608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594962" name="AutoShape 18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8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7594" name="AutoShape 19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7595" name="AutoShape 20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4</a:t>
            </a:r>
            <a:endParaRPr lang="en-US" altLang="zh-CN">
              <a:solidFill>
                <a:srgbClr val="CC0000"/>
              </a:solidFill>
            </a:endParaRPr>
          </a:p>
        </p:txBody>
      </p:sp>
      <p:grpSp>
        <p:nvGrpSpPr>
          <p:cNvPr id="67596" name="Group 21"/>
          <p:cNvGrpSpPr/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4966" name="AutoShape 22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4967" name="AutoShape 23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94968" name="AutoShape 24"/>
          <p:cNvSpPr>
            <a:spLocks noChangeArrowheads="1"/>
          </p:cNvSpPr>
          <p:nvPr/>
        </p:nvSpPr>
        <p:spPr bwMode="auto">
          <a:xfrm flipH="1" flipV="1">
            <a:off x="8080375" y="2559050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0000"/>
          </a:solidFill>
          <a:ln w="6350">
            <a:noFill/>
            <a:miter lim="800000"/>
            <a:tailEnd type="none" w="med" len="lg"/>
          </a:ln>
          <a:effectLst>
            <a:outerShdw dist="56796" dir="20006097" algn="ctr" rotWithShape="0">
              <a:schemeClr val="bg2"/>
            </a:outerShdw>
          </a:effectLst>
        </p:spPr>
        <p:txBody>
          <a:bodyPr rot="10800000" lIns="90000" tIns="46800" rIns="90000" bIns="46800" anchor="ctr"/>
          <a:lstStyle/>
          <a:p>
            <a:pPr>
              <a:defRPr/>
            </a:pPr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67598" name="Rectangle 25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c = add(a,b) 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7599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057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grpSp>
        <p:nvGrpSpPr>
          <p:cNvPr id="67600" name="Group 27"/>
          <p:cNvGrpSpPr/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7603" name="Text Box 28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  <a:endParaRPr lang="en-US" altLang="zh-CN" b="0" i="1">
                <a:solidFill>
                  <a:srgbClr val="0000FF"/>
                </a:solidFill>
              </a:endParaRPr>
            </a:p>
          </p:txBody>
        </p:sp>
        <p:sp>
          <p:nvSpPr>
            <p:cNvPr id="67604" name="AutoShape 29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8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sp>
        <p:nvSpPr>
          <p:cNvPr id="594974" name="Rectangle 30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7602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2" grpId="0" animBg="1" autoUpdateAnimBg="0"/>
      <p:bldP spid="59496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8620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8624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8625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8626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8621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8622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8623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8611" name="Group 11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8618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8619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8612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8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8613" name="Text Box 16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5985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8615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  <p:sp>
        <p:nvSpPr>
          <p:cNvPr id="68616" name="Text Box 20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68617" name="Rectangle 21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c = add(a,b) ;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,  int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	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int a, b, c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cin &gt;&gt; a &gt;&gt; b;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 = add(a,b)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add(int i, int j 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 i + + ;  j + + 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 return ( i + j );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69635" name="Group 3"/>
          <p:cNvGrpSpPr/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9646" name="Group 4"/>
            <p:cNvGrpSpPr/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9650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9651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  <p:sp>
            <p:nvSpPr>
              <p:cNvPr id="69652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 b="0"/>
              </a:p>
            </p:txBody>
          </p:sp>
        </p:grpSp>
        <p:sp>
          <p:nvSpPr>
            <p:cNvPr id="69647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69648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9649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9636" name="Group 11"/>
          <p:cNvGrpSpPr/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9645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9637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8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597007" name="Text Box 15"/>
          <p:cNvSpPr txBox="1">
            <a:spLocks noChangeArrowheads="1"/>
          </p:cNvSpPr>
          <p:nvPr/>
        </p:nvSpPr>
        <p:spPr bwMode="auto">
          <a:xfrm>
            <a:off x="5356225" y="4692650"/>
            <a:ext cx="638175" cy="366713"/>
          </a:xfrm>
          <a:prstGeom prst="rect">
            <a:avLst/>
          </a:prstGeom>
          <a:noFill/>
          <a:ln w="635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3333FF"/>
                </a:solidFill>
              </a:rPr>
              <a:t>输出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5327650" y="5103813"/>
            <a:ext cx="3359150" cy="396875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</a:rPr>
              <a:t>c = 8</a:t>
            </a:r>
            <a:endParaRPr lang="en-US" altLang="zh-CN" sz="2000">
              <a:solidFill>
                <a:srgbClr val="FFFFFF"/>
              </a:solidFill>
            </a:endParaRPr>
          </a:p>
        </p:txBody>
      </p:sp>
      <p:sp>
        <p:nvSpPr>
          <p:cNvPr id="69640" name="Rectangle 17"/>
          <p:cNvSpPr>
            <a:spLocks noChangeArrowheads="1"/>
          </p:cNvSpPr>
          <p:nvPr/>
        </p:nvSpPr>
        <p:spPr bwMode="auto">
          <a:xfrm>
            <a:off x="609600" y="42148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   cout &lt;&lt; "c = " &lt;&lt; c &lt;&lt; endl ;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9641" name="Text Box 18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5-5  </a:t>
            </a:r>
            <a:r>
              <a:rPr lang="zh-CN" altLang="en-US" i="1" dirty="0">
                <a:solidFill>
                  <a:srgbClr val="008000"/>
                </a:solidFill>
              </a:rPr>
              <a:t>值参传递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．值传递机制 </a:t>
            </a:r>
            <a:endParaRPr lang="zh-CN" altLang="en-US" sz="20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6964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utoUpdateAnimBg="0"/>
      <p:bldP spid="597008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1704975"/>
            <a:ext cx="6934200" cy="2378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形参指针对应的实际参数是地址表达式，即对象的指针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实际参数把对象的地址值赋给形式参数名标识的指针变量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被调用函数通过形参指针间接访问实参所指对象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791075" cy="541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5-8 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void  swap ( int * ,   int *  )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int main ()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 int  a = 5 ,   b = 8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a &lt;&lt; ", b = 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swap ( &amp;a , &amp;b )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&lt;&lt;"after swapping... \n"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 = " &lt;&lt; a &lt;&lt; ", b = "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void  swap ( int  * x ,  int * y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 int  temp = * x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* x  =  * y 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* y =  temp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96259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96260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5-8 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, 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dirty="0"/>
              <a:t> = 5 ,  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="0" dirty="0"/>
              <a:t>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97298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97299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97296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7297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97294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295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97292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293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 bwMode="auto">
          <a:xfrm rot="10800000">
            <a:off x="6016733" y="3671123"/>
            <a:ext cx="2959100" cy="1066800"/>
            <a:chOff x="3464" y="2400"/>
            <a:chExt cx="1864" cy="672"/>
          </a:xfrm>
        </p:grpSpPr>
        <p:sp>
          <p:nvSpPr>
            <p:cNvPr id="97290" name="Freeform 16"/>
            <p:cNvSpPr/>
            <p:nvPr/>
          </p:nvSpPr>
          <p:spPr bwMode="auto">
            <a:xfrm>
              <a:off x="3464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1" name="Freeform 17"/>
            <p:cNvSpPr/>
            <p:nvPr/>
          </p:nvSpPr>
          <p:spPr bwMode="auto">
            <a:xfrm>
              <a:off x="4512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7288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9728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3"/>
          <p:cNvGrpSpPr/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98320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98321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98307" name="Group 6"/>
          <p:cNvGrpSpPr/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98318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8319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98308" name="Group 9"/>
          <p:cNvGrpSpPr/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4650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&amp;a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317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98309" name="Group 12"/>
          <p:cNvGrpSpPr/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4653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&amp;b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315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sp>
        <p:nvSpPr>
          <p:cNvPr id="624655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*x                          *y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1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983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5-8 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, 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dirty="0"/>
              <a:t> = 5 ,  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="0" dirty="0"/>
              <a:t>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/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99345" name="Rectangle 3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99346" name="Text Box 4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99331" name="Group 5"/>
          <p:cNvGrpSpPr/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99343" name="Rectangle 6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9344" name="Text Box 7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99332" name="Group 8"/>
          <p:cNvGrpSpPr/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5673" name="Rectangle 9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&amp;a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342" name="Text Box 10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99333" name="Group 11"/>
          <p:cNvGrpSpPr/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&amp;b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340" name="Text Box 13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sp>
        <p:nvSpPr>
          <p:cNvPr id="625678" name="Text Box 14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*x                          *y</a:t>
            </a:r>
            <a:endParaRPr lang="en-US" altLang="zh-CN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5679" name="Freeform 15"/>
          <p:cNvSpPr/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725804891 h 288"/>
              <a:gd name="T2" fmla="*/ 1330642575 w 1008"/>
              <a:gd name="T3" fmla="*/ 0 h 288"/>
              <a:gd name="T4" fmla="*/ 2147483647 w 1008"/>
              <a:gd name="T5" fmla="*/ 725804891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99337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5-8 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, 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dirty="0"/>
              <a:t> = 5 ,  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="0" dirty="0"/>
              <a:t>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4556720" cy="15374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 dirty="0"/>
              <a:t>返回值类型  函数名</a:t>
            </a:r>
            <a:r>
              <a:rPr lang="zh-CN" altLang="en-US" sz="2000" dirty="0"/>
              <a:t> （ </a:t>
            </a:r>
            <a:r>
              <a:rPr lang="zh-CN" altLang="en-US" sz="2000" i="1" dirty="0"/>
              <a:t>形式参数表</a:t>
            </a:r>
            <a:r>
              <a:rPr lang="zh-CN" altLang="en-US" sz="2000" dirty="0"/>
              <a:t> ）</a:t>
            </a:r>
            <a:endParaRPr lang="zh-CN" altLang="en-US" sz="2000" dirty="0"/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 dirty="0"/>
              <a:t>  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 dirty="0"/>
              <a:t>         </a:t>
            </a:r>
            <a:r>
              <a:rPr lang="zh-CN" altLang="en-US" sz="2000" i="1" dirty="0"/>
              <a:t>语句序列</a:t>
            </a:r>
            <a:endParaRPr lang="zh-CN" altLang="en-US" sz="2000" i="1" dirty="0"/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autoUpdateAnimBg="0"/>
      <p:bldP spid="50688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3"/>
          <p:cNvGrpSpPr/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626692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altLang="zh-CN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100355" name="Group 6"/>
          <p:cNvGrpSpPr/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0367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3333FF"/>
                  </a:solidFill>
                </a:rPr>
                <a:t>5</a:t>
              </a:r>
              <a:endParaRPr lang="en-US" altLang="zh-CN" dirty="0">
                <a:solidFill>
                  <a:srgbClr val="3333FF"/>
                </a:solidFill>
              </a:endParaRPr>
            </a:p>
          </p:txBody>
        </p:sp>
        <p:sp>
          <p:nvSpPr>
            <p:cNvPr id="100368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100356" name="Group 9"/>
          <p:cNvGrpSpPr/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&amp;a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6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100357" name="Group 12"/>
          <p:cNvGrpSpPr/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&amp;b</a:t>
              </a:r>
              <a:endPara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364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*x                          *y</a:t>
            </a:r>
            <a:endParaRPr lang="en-US" altLang="zh-CN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359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00360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5-8 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, 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dirty="0"/>
              <a:t> = 5 ,  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="0" dirty="0"/>
              <a:t>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pic>
        <p:nvPicPr>
          <p:cNvPr id="626709" name="Picture 2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32363" y="908050"/>
            <a:ext cx="3544887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 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void func ( int * p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int x = 20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func( &amp;x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void func ( int * p )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int a = 10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*p += a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  <a:endParaRPr lang="en-US" altLang="zh-CN" i="1" u="sng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 dirty="0">
              <a:solidFill>
                <a:srgbClr val="009900"/>
              </a:solidFill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49222" name="Text Box 6"/>
          <p:cNvSpPr txBox="1">
            <a:spLocks noChangeArrowheads="1"/>
          </p:cNvSpPr>
          <p:nvPr/>
        </p:nvSpPr>
        <p:spPr bwMode="auto">
          <a:xfrm>
            <a:off x="5700713" y="2587625"/>
            <a:ext cx="2395537" cy="1190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miter lim="800000"/>
          </a:ln>
          <a:effectLst>
            <a:outerShdw dist="53882" dir="189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000"/>
              <a:t>使用 </a:t>
            </a:r>
            <a:r>
              <a:rPr lang="en-US" altLang="zh-CN" sz="2000"/>
              <a:t>const</a:t>
            </a:r>
            <a:r>
              <a:rPr lang="zh-CN" altLang="en-US" sz="2000"/>
              <a:t>限 定指针</a:t>
            </a:r>
            <a:endParaRPr lang="zh-CN" altLang="en-US" sz="2000"/>
          </a:p>
          <a:p>
            <a:pPr>
              <a:lnSpc>
                <a:spcPct val="180000"/>
              </a:lnSpc>
              <a:defRPr/>
            </a:pPr>
            <a:r>
              <a:rPr lang="zh-CN" altLang="en-US" sz="2000"/>
              <a:t>可以保护实参对象 </a:t>
            </a:r>
            <a:endParaRPr lang="zh-CN" altLang="en-US" sz="2000"/>
          </a:p>
        </p:txBody>
      </p:sp>
      <p:sp>
        <p:nvSpPr>
          <p:cNvPr id="12288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  <p:sp>
        <p:nvSpPr>
          <p:cNvPr id="122887" name="Text Box 9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22888" name="Text Box 10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/>
              <a:t>#include &lt;iostream&gt;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using namespace std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void func ( int * p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int main()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int x = 20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func( &amp;x )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void func ( int * p ) 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{ int a = 10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*p += a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  <a:endParaRPr lang="en-US" altLang="zh-CN" i="1" u="sng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  <a:endParaRPr lang="en-US" altLang="zh-CN" b="0"/>
          </a:p>
          <a:p>
            <a:pPr algn="l">
              <a:lnSpc>
                <a:spcPct val="120000"/>
              </a:lnSpc>
            </a:pPr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5.2.2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 dirty="0">
              <a:solidFill>
                <a:srgbClr val="009900"/>
              </a:solidFill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约束形参指针</a:t>
            </a:r>
            <a:endParaRPr lang="zh-CN" altLang="en-US" sz="20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8199" name="AutoShape 7"/>
          <p:cNvSpPr/>
          <p:nvPr/>
        </p:nvSpPr>
        <p:spPr bwMode="auto">
          <a:xfrm>
            <a:off x="5562600" y="362585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36491"/>
              <a:gd name="adj5" fmla="val 190366"/>
              <a:gd name="adj6" fmla="val -143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不能修改指针常量</a:t>
            </a:r>
            <a:endParaRPr lang="zh-CN" altLang="en-US"/>
          </a:p>
        </p:txBody>
      </p:sp>
      <p:sp>
        <p:nvSpPr>
          <p:cNvPr id="12186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5.2.2 </a:t>
            </a:r>
            <a:r>
              <a:rPr lang="zh-CN" altLang="en-US" dirty="0">
                <a:latin typeface="宋体" panose="02010600030101010101" pitchFamily="2" charset="-122"/>
              </a:rPr>
              <a:t>指针参数</a:t>
            </a:r>
            <a:endParaRPr lang="zh-CN" altLang="en-US" dirty="0"/>
          </a:p>
        </p:txBody>
      </p:sp>
      <p:sp>
        <p:nvSpPr>
          <p:cNvPr id="121864" name="Text Box 10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21865" name="Text Box 11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9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86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23907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928788" name="Text Box 20"/>
          <p:cNvSpPr txBox="1">
            <a:spLocks noChangeArrowheads="1"/>
          </p:cNvSpPr>
          <p:nvPr/>
        </p:nvSpPr>
        <p:spPr bwMode="auto">
          <a:xfrm>
            <a:off x="1143000" y="1987550"/>
            <a:ext cx="6934200" cy="23780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当形参为引用参数，调用函数时，形参是实参的别名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执行函数时，通过别名在实参上操作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函数返回，实参的别名取消。 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6" grpId="0"/>
      <p:bldP spid="92878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</a:t>
            </a:r>
            <a:r>
              <a:rPr lang="en-US" altLang="zh-CN" b="0" dirty="0"/>
              <a:t>, 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4942" name="Group 4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24946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dirty="0"/>
                  <a:t>5</a:t>
                </a:r>
                <a:endParaRPr lang="en-US" altLang="zh-CN" dirty="0"/>
              </a:p>
            </p:txBody>
          </p:sp>
          <p:sp>
            <p:nvSpPr>
              <p:cNvPr id="124947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24943" name="Group 7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4945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929802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  <a:endParaRPr lang="zh-CN" altLang="en-US" sz="2000" i="1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9803" name="Rectangle 11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>
                <a:solidFill>
                  <a:srgbClr val="0000FF"/>
                </a:solidFill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/>
              <a:t>  ) ;</a:t>
            </a:r>
            <a:endParaRPr lang="en-US" altLang="zh-CN" b="0"/>
          </a:p>
        </p:txBody>
      </p:sp>
      <p:sp>
        <p:nvSpPr>
          <p:cNvPr id="929804" name="Rectangle 12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grpSp>
        <p:nvGrpSpPr>
          <p:cNvPr id="5" name="Group 13"/>
          <p:cNvGrpSpPr/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929806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9807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29808" name="Rectangle 16"/>
          <p:cNvSpPr>
            <a:spLocks noChangeArrowheads="1"/>
          </p:cNvSpPr>
          <p:nvPr/>
        </p:nvSpPr>
        <p:spPr bwMode="auto">
          <a:xfrm>
            <a:off x="730396" y="4722180"/>
            <a:ext cx="3276600" cy="162147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 dirty="0"/>
              <a:t>void  swap 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 &amp; x</a:t>
            </a:r>
            <a:r>
              <a:rPr lang="en-US" altLang="zh-CN" b="0" dirty="0">
                <a:solidFill>
                  <a:srgbClr val="0000FF"/>
                </a:solidFill>
              </a:rPr>
              <a:t> ,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 dirty="0"/>
              <a:t>{  int  temp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 dirty="0"/>
              <a:t>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 dirty="0"/>
              <a:t> 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dirty="0"/>
              <a:t> 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="0" dirty="0"/>
              <a:t> =  temp ;</a:t>
            </a:r>
            <a:endParaRPr lang="en-US" altLang="zh-CN" b="0" dirty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929809" name="Freeform 17"/>
          <p:cNvSpPr/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725804891 h 288"/>
              <a:gd name="T2" fmla="*/ 1330642575 w 1008"/>
              <a:gd name="T3" fmla="*/ 0 h 288"/>
              <a:gd name="T4" fmla="*/ 2147483647 w 1008"/>
              <a:gd name="T5" fmla="*/ 725804891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8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2493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/>
      <p:bldP spid="929802" grpId="0" animBg="1" autoUpdateAnimBg="0"/>
      <p:bldP spid="929803" grpId="0" animBg="1" autoUpdateAnimBg="0"/>
      <p:bldP spid="929804" grpId="0" animBg="1" autoUpdateAnimBg="0"/>
      <p:bldP spid="929808" grpId="0" animBg="1" autoUpdateAnimBg="0"/>
      <p:bldP spid="92980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3"/>
          <p:cNvGrpSpPr/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5966" name="Group 4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1269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US" altLang="zh-CN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971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25967" name="Group 7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1272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969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651274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  <a:endParaRPr lang="zh-CN" altLang="en-US" sz="2000" i="1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5956" name="Group 13"/>
          <p:cNvGrpSpPr/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1278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51279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25957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1282" name="Text Box 18"/>
          <p:cNvSpPr txBox="1">
            <a:spLocks noChangeArrowheads="1"/>
          </p:cNvSpPr>
          <p:nvPr/>
        </p:nvSpPr>
        <p:spPr bwMode="auto">
          <a:xfrm>
            <a:off x="6245225" y="4692650"/>
            <a:ext cx="2212975" cy="3968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在实参对象上操作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595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651285" name="Text Box 21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</a:t>
            </a:r>
            <a:r>
              <a:rPr lang="en-US" altLang="zh-CN" b="0" dirty="0"/>
              <a:t>, 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1286" name="Rectangle 22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>
                <a:solidFill>
                  <a:srgbClr val="0000FF"/>
                </a:solidFill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/>
              <a:t>  ) ;</a:t>
            </a:r>
            <a:endParaRPr lang="en-US" altLang="zh-CN" b="0"/>
          </a:p>
        </p:txBody>
      </p:sp>
      <p:sp>
        <p:nvSpPr>
          <p:cNvPr id="651287" name="Rectangle 23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 &amp; x</a:t>
            </a:r>
            <a:r>
              <a:rPr lang="en-US" altLang="zh-CN" b="0">
                <a:solidFill>
                  <a:srgbClr val="0000FF"/>
                </a:solidFill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/>
              <a:t>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/>
              <a:t> 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3"/>
          <p:cNvGrpSpPr/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6991" name="Group 4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2293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US" altLang="zh-CN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6996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26992" name="Group 7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2296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6994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652298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  <a:endParaRPr lang="zh-CN" altLang="en-US" sz="2000" i="1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6980" name="Group 13"/>
          <p:cNvGrpSpPr/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2302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 altLang="zh-CN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52303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en-US" altLang="zh-CN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26981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26982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652309" name="Oval 21"/>
          <p:cNvSpPr>
            <a:spLocks noChangeArrowheads="1"/>
          </p:cNvSpPr>
          <p:nvPr/>
        </p:nvSpPr>
        <p:spPr bwMode="auto">
          <a:xfrm>
            <a:off x="4932363" y="765175"/>
            <a:ext cx="3743325" cy="172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执行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swap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函数时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分别是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的别名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dirty="0"/>
              <a:t> </a:t>
            </a:r>
            <a:r>
              <a:rPr lang="en-US" altLang="zh-CN" b="0" dirty="0"/>
              <a:t>, 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* x</a:t>
            </a:r>
            <a:r>
              <a:rPr lang="en-US" altLang="zh-CN" dirty="0"/>
              <a:t> , 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*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* x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x  =  * y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* y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2311" name="Rectangle 23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>
                <a:solidFill>
                  <a:srgbClr val="0000FF"/>
                </a:solidFill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</a:t>
            </a:r>
            <a:r>
              <a:rPr lang="en-US" altLang="zh-CN" b="0"/>
              <a:t>  ) ;</a:t>
            </a:r>
            <a:endParaRPr lang="en-US" altLang="zh-CN" b="0"/>
          </a:p>
        </p:txBody>
      </p:sp>
      <p:sp>
        <p:nvSpPr>
          <p:cNvPr id="652312" name="Rectangle 24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2313" name="Rectangle 25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 &amp; x</a:t>
            </a:r>
            <a:r>
              <a:rPr lang="en-US" altLang="zh-CN" b="0">
                <a:solidFill>
                  <a:srgbClr val="0000FF"/>
                </a:solidFill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&amp;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r>
              <a:rPr lang="en-US" altLang="zh-CN" b="0"/>
              <a:t>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/>
              <a:t> 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  <p:pic>
        <p:nvPicPr>
          <p:cNvPr id="652314" name="Picture 2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59363" y="4437063"/>
            <a:ext cx="3544887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b="0" i="1" dirty="0">
              <a:solidFill>
                <a:srgbClr val="0000CC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 x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 =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3315" name="AutoShape 3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再比较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794734" y="1967707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,  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x</a:t>
            </a:r>
            <a:r>
              <a:rPr lang="en-US" altLang="zh-CN" b="0"/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/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28020" name="Group 8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28024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dirty="0"/>
                  <a:t>5</a:t>
                </a:r>
                <a:endParaRPr lang="en-US" altLang="zh-CN" dirty="0"/>
              </a:p>
            </p:txBody>
          </p:sp>
          <p:sp>
            <p:nvSpPr>
              <p:cNvPr id="128025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28021" name="Group 11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28022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28023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grpSp>
        <p:nvGrpSpPr>
          <p:cNvPr id="5" name="Group 14"/>
          <p:cNvGrpSpPr/>
          <p:nvPr/>
        </p:nvGrpSpPr>
        <p:grpSpPr bwMode="auto">
          <a:xfrm>
            <a:off x="5715000" y="3446463"/>
            <a:ext cx="2971800" cy="381000"/>
            <a:chOff x="3600" y="3072"/>
            <a:chExt cx="1872" cy="240"/>
          </a:xfrm>
        </p:grpSpPr>
        <p:grpSp>
          <p:nvGrpSpPr>
            <p:cNvPr id="128014" name="Group 15"/>
            <p:cNvGrpSpPr/>
            <p:nvPr/>
          </p:nvGrpSpPr>
          <p:grpSpPr bwMode="auto">
            <a:xfrm>
              <a:off x="3600" y="3072"/>
              <a:ext cx="816" cy="240"/>
              <a:chOff x="3600" y="3072"/>
              <a:chExt cx="816" cy="240"/>
            </a:xfrm>
          </p:grpSpPr>
          <p:sp>
            <p:nvSpPr>
              <p:cNvPr id="128018" name="Rectangle 1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019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081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i="1"/>
                  <a:t>x</a:t>
                </a:r>
                <a:endParaRPr lang="en-US" altLang="zh-CN" i="1"/>
              </a:p>
            </p:txBody>
          </p:sp>
        </p:grpSp>
        <p:grpSp>
          <p:nvGrpSpPr>
            <p:cNvPr id="128015" name="Group 18"/>
            <p:cNvGrpSpPr/>
            <p:nvPr/>
          </p:nvGrpSpPr>
          <p:grpSpPr bwMode="auto">
            <a:xfrm>
              <a:off x="4656" y="3072"/>
              <a:ext cx="816" cy="240"/>
              <a:chOff x="4656" y="3072"/>
              <a:chExt cx="816" cy="240"/>
            </a:xfrm>
          </p:grpSpPr>
          <p:sp>
            <p:nvSpPr>
              <p:cNvPr id="128016" name="Rectangle 19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017" name="Text Box 20"/>
              <p:cNvSpPr txBox="1">
                <a:spLocks noChangeArrowheads="1"/>
              </p:cNvSpPr>
              <p:nvPr/>
            </p:nvSpPr>
            <p:spPr bwMode="auto">
              <a:xfrm>
                <a:off x="4656" y="3081"/>
                <a:ext cx="18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i="1"/>
                  <a:t>y</a:t>
                </a:r>
                <a:endParaRPr lang="en-US" altLang="zh-CN" i="1"/>
              </a:p>
            </p:txBody>
          </p:sp>
        </p:grpSp>
      </p:grpSp>
      <p:grpSp>
        <p:nvGrpSpPr>
          <p:cNvPr id="8" name="Group 21"/>
          <p:cNvGrpSpPr/>
          <p:nvPr/>
        </p:nvGrpSpPr>
        <p:grpSpPr bwMode="auto">
          <a:xfrm>
            <a:off x="6477000" y="2455863"/>
            <a:ext cx="1676400" cy="1066800"/>
            <a:chOff x="4080" y="2448"/>
            <a:chExt cx="1056" cy="672"/>
          </a:xfrm>
        </p:grpSpPr>
        <p:sp>
          <p:nvSpPr>
            <p:cNvPr id="128012" name="Line 22"/>
            <p:cNvSpPr>
              <a:spLocks noChangeShapeType="1"/>
            </p:cNvSpPr>
            <p:nvPr/>
          </p:nvSpPr>
          <p:spPr bwMode="auto">
            <a:xfrm>
              <a:off x="4080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13" name="Line 23"/>
            <p:cNvSpPr>
              <a:spLocks noChangeShapeType="1"/>
            </p:cNvSpPr>
            <p:nvPr/>
          </p:nvSpPr>
          <p:spPr bwMode="auto">
            <a:xfrm>
              <a:off x="5136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010" name="Rectangle 2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28011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animBg="1" autoUpdateAnimBg="0"/>
      <p:bldP spid="653316" grpId="0" animBg="1" autoUpdateAnimBg="0"/>
      <p:bldP spid="653317" grpId="0" animBg="1" autoUpdateAnimBg="0"/>
      <p:bldP spid="65331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7"/>
          <p:cNvGrpSpPr/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29039" name="Group 8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29043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dirty="0"/>
                  <a:t>5</a:t>
                </a:r>
                <a:endParaRPr lang="en-US" altLang="zh-CN" dirty="0"/>
              </a:p>
            </p:txBody>
          </p:sp>
          <p:sp>
            <p:nvSpPr>
              <p:cNvPr id="129044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29040" name="Group 11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29041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29042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129027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29028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x</a:t>
            </a:r>
            <a:endParaRPr lang="en-US" altLang="zh-CN" i="1"/>
          </a:p>
        </p:txBody>
      </p:sp>
      <p:sp>
        <p:nvSpPr>
          <p:cNvPr id="129029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9030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y</a:t>
            </a:r>
            <a:endParaRPr lang="en-US" altLang="zh-CN" i="1"/>
          </a:p>
        </p:txBody>
      </p:sp>
      <p:sp>
        <p:nvSpPr>
          <p:cNvPr id="654354" name="Freeform 18"/>
          <p:cNvSpPr/>
          <p:nvPr/>
        </p:nvSpPr>
        <p:spPr bwMode="auto">
          <a:xfrm rot="10800000">
            <a:off x="6553200" y="3827463"/>
            <a:ext cx="1600200" cy="457200"/>
          </a:xfrm>
          <a:custGeom>
            <a:avLst/>
            <a:gdLst>
              <a:gd name="T0" fmla="*/ 0 w 1008"/>
              <a:gd name="T1" fmla="*/ 725804891 h 288"/>
              <a:gd name="T2" fmla="*/ 1330642575 w 1008"/>
              <a:gd name="T3" fmla="*/ 0 h 288"/>
              <a:gd name="T4" fmla="*/ 2147483647 w 1008"/>
              <a:gd name="T5" fmla="*/ 725804891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2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2903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再比较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4361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b="0" i="1" dirty="0">
              <a:solidFill>
                <a:srgbClr val="0000CC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 x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 =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4362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,  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4363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395749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swap ( </a:t>
            </a:r>
            <a:r>
              <a:rPr lang="en-US" altLang="zh-CN" b="0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45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 dirty="0"/>
              <a:t> ) ;</a:t>
            </a:r>
            <a:endParaRPr lang="en-US" altLang="zh-CN" b="0" dirty="0"/>
          </a:p>
        </p:txBody>
      </p:sp>
      <p:sp>
        <p:nvSpPr>
          <p:cNvPr id="654364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x</a:t>
            </a:r>
            <a:r>
              <a:rPr lang="en-US" altLang="zh-CN" b="0"/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/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7"/>
          <p:cNvGrpSpPr/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0063" name="Group 8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0067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dirty="0"/>
                  <a:t>5</a:t>
                </a:r>
                <a:endParaRPr lang="en-US" altLang="zh-CN" dirty="0"/>
              </a:p>
            </p:txBody>
          </p:sp>
          <p:sp>
            <p:nvSpPr>
              <p:cNvPr id="130068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30064" name="Group 11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0065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0066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lang="en-US" altLang="zh-CN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2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x</a:t>
            </a:r>
            <a:endParaRPr lang="en-US" altLang="zh-CN" i="1"/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altLang="zh-CN" dirty="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4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y</a:t>
            </a:r>
            <a:endParaRPr lang="en-US" altLang="zh-CN" i="1"/>
          </a:p>
        </p:txBody>
      </p:sp>
      <p:sp>
        <p:nvSpPr>
          <p:cNvPr id="130055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5379" name="Text Box 19"/>
          <p:cNvSpPr txBox="1">
            <a:spLocks noChangeArrowheads="1"/>
          </p:cNvSpPr>
          <p:nvPr/>
        </p:nvSpPr>
        <p:spPr bwMode="auto">
          <a:xfrm>
            <a:off x="6524625" y="4344988"/>
            <a:ext cx="1704975" cy="3968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这是传值操作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7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655382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再比较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b="0" i="1" dirty="0">
              <a:solidFill>
                <a:srgbClr val="0000CC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 x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 =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5386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,  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5387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5388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x</a:t>
            </a:r>
            <a:r>
              <a:rPr lang="en-US" altLang="zh-CN" b="0"/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/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类型  函数名 （ 形式参数表 ）</a:t>
            </a:r>
            <a:endParaRPr lang="zh-CN" altLang="en-US" sz="20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  <a:endParaRPr lang="en-US" altLang="zh-CN" sz="2000"/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  <a:endParaRPr lang="zh-CN" altLang="en-US" sz="2000" i="1"/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函数头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函数接口，包括：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8" name="Text Box 24"/>
          <p:cNvSpPr txBox="1">
            <a:spLocks noChangeArrowheads="1"/>
          </p:cNvSpPr>
          <p:nvPr/>
        </p:nvSpPr>
        <p:spPr bwMode="auto">
          <a:xfrm>
            <a:off x="809625" y="1136650"/>
            <a:ext cx="4524375" cy="50800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</a:rPr>
              <a:t>// </a:t>
            </a:r>
            <a:r>
              <a:rPr lang="zh-CN" altLang="en-US" sz="2000" i="1" dirty="0">
                <a:solidFill>
                  <a:srgbClr val="008000"/>
                </a:solidFill>
              </a:rPr>
              <a:t>交换对象的值</a:t>
            </a:r>
            <a:endParaRPr lang="zh-CN" altLang="en-US" sz="2000" b="0" i="1" dirty="0">
              <a:solidFill>
                <a:srgbClr val="0000CC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&amp;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a = 5 ,   b = 8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 dirty="0"/>
              <a:t> 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&lt;&lt;"after swapping... \n"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 = " &lt;&lt; a &lt;&lt; ", b = " &lt;&lt; b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void  swap (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 x</a:t>
            </a:r>
            <a:r>
              <a:rPr lang="en-US" altLang="zh-CN" dirty="0"/>
              <a:t> </a:t>
            </a:r>
            <a:r>
              <a:rPr lang="en-US" altLang="zh-CN" b="0" dirty="0"/>
              <a:t>,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 dirty="0"/>
              <a:t>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 int  temp =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 =  </a:t>
            </a:r>
            <a:r>
              <a:rPr lang="en-US" altLang="zh-CN" b="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 dirty="0"/>
              <a:t> =  temp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819150" y="1873250"/>
            <a:ext cx="2762250" cy="36671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b="0"/>
              <a:t>void  swap (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/>
              <a:t>, 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990600" y="3168650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/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0"/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0"/>
              <a:t> ) ;</a:t>
            </a:r>
            <a:endParaRPr lang="en-US" altLang="zh-CN" b="0"/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838200" y="4611688"/>
            <a:ext cx="3276600" cy="160496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x</a:t>
            </a:r>
            <a:r>
              <a:rPr lang="en-US" altLang="zh-CN" b="0"/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y</a:t>
            </a:r>
            <a:r>
              <a:rPr lang="en-US" altLang="zh-CN" b="0"/>
              <a:t> )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0"/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0"/>
              <a:t> =  temp ;</a:t>
            </a:r>
            <a:endParaRPr lang="en-US" altLang="zh-CN" b="0"/>
          </a:p>
          <a:p>
            <a:pPr algn="l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/>
              <a:t>}</a:t>
            </a:r>
            <a:endParaRPr lang="en-US" altLang="zh-CN" b="0"/>
          </a:p>
        </p:txBody>
      </p:sp>
      <p:grpSp>
        <p:nvGrpSpPr>
          <p:cNvPr id="131078" name="Group 7"/>
          <p:cNvGrpSpPr/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1087" name="Group 8"/>
            <p:cNvGrpSpPr/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1091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dirty="0"/>
                  <a:t>5</a:t>
                </a:r>
                <a:endParaRPr lang="en-US" altLang="zh-CN" dirty="0"/>
              </a:p>
            </p:txBody>
          </p:sp>
          <p:sp>
            <p:nvSpPr>
              <p:cNvPr id="131092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131088" name="Group 11"/>
            <p:cNvGrpSpPr/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1089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1090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sp>
        <p:nvSpPr>
          <p:cNvPr id="656398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lang="en-US" altLang="zh-CN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1080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x</a:t>
            </a:r>
            <a:endParaRPr lang="en-US" altLang="zh-CN" i="1"/>
          </a:p>
        </p:txBody>
      </p:sp>
      <p:sp>
        <p:nvSpPr>
          <p:cNvPr id="656400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altLang="zh-CN" dirty="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1082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y</a:t>
            </a:r>
            <a:endParaRPr lang="en-US" altLang="zh-CN" i="1"/>
          </a:p>
        </p:txBody>
      </p:sp>
      <p:sp>
        <p:nvSpPr>
          <p:cNvPr id="131083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5.2.3	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31084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5.2.5 </a:t>
            </a:r>
            <a:r>
              <a:rPr lang="zh-CN" altLang="en-US" dirty="0">
                <a:latin typeface="宋体" panose="02010600030101010101" pitchFamily="2" charset="-122"/>
              </a:rPr>
              <a:t>引用参数</a:t>
            </a:r>
            <a:endParaRPr lang="zh-CN" altLang="en-US" dirty="0"/>
          </a:p>
        </p:txBody>
      </p:sp>
      <p:sp>
        <p:nvSpPr>
          <p:cNvPr id="656406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再比较</a:t>
            </a:r>
            <a:endParaRPr lang="zh-CN" altLang="en-US" sz="20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31086" name="Picture 2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11763" y="4292600"/>
            <a:ext cx="368141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250825" y="188913"/>
            <a:ext cx="5759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5.3 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数组名作函数参数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1"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962" y="1196752"/>
            <a:ext cx="86395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可以用数组名作函数参数，此时形参应当用数组名或用指针变量 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C00000"/>
                </a:solidFill>
              </a:rPr>
              <a:t>函数原型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以数组名为形参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格式一：返回类型 函数名（数组类型 形参数组名</a:t>
            </a:r>
            <a:r>
              <a:rPr lang="en-US" altLang="zh-CN" sz="2400" dirty="0"/>
              <a:t>[num]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l"/>
            <a:r>
              <a:rPr lang="zh-CN" altLang="en-US" sz="2400" dirty="0"/>
              <a:t>格式二：返回类型 函数名（数组类型 形参数组名</a:t>
            </a:r>
            <a:r>
              <a:rPr lang="en-US" altLang="zh-CN" sz="2400" dirty="0"/>
              <a:t>[]</a:t>
            </a:r>
            <a:r>
              <a:rPr lang="zh-CN" altLang="en-US" sz="2400" dirty="0"/>
              <a:t>，</a:t>
            </a:r>
            <a:r>
              <a:rPr lang="en-US" altLang="zh-CN" sz="2400" dirty="0"/>
              <a:t>int num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注：格式一在每次调用时，数组长度固定为</a:t>
            </a:r>
            <a:r>
              <a:rPr lang="en-US" altLang="zh-CN" sz="2400" dirty="0"/>
              <a:t>num</a:t>
            </a:r>
            <a:r>
              <a:rPr lang="zh-CN" altLang="en-US" sz="2400" dirty="0"/>
              <a:t>，格式二每次调用，数组长度可变化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C00000"/>
                </a:solidFill>
              </a:rPr>
              <a:t>函数原型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以</a:t>
            </a:r>
            <a:r>
              <a:rPr lang="zh-CN" altLang="en-US" sz="2400">
                <a:solidFill>
                  <a:srgbClr val="C00000"/>
                </a:solidFill>
              </a:rPr>
              <a:t>指向数组的</a:t>
            </a:r>
            <a:r>
              <a:rPr lang="zh-CN" altLang="en-US" sz="2400" dirty="0">
                <a:solidFill>
                  <a:srgbClr val="C00000"/>
                </a:solidFill>
              </a:rPr>
              <a:t>指针为形参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l"/>
            <a:r>
              <a:rPr lang="zh-CN" altLang="en-US" sz="2400" dirty="0"/>
              <a:t>返回类型 函数名（数组类型 *形式参数名）</a:t>
            </a:r>
            <a:endParaRPr lang="zh-CN" alt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6794" y="767705"/>
            <a:ext cx="5759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5.3.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一维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数组名作函数参数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1"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数组名作为函数参数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6" grpId="0" autoUpdateAnimBg="0"/>
      <p:bldP spid="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215900" y="260648"/>
            <a:ext cx="8712200" cy="6271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CC99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iomanip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std 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array1[],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num);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函数原型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main()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score[10],aver;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cout&lt;&lt;</a:t>
            </a:r>
            <a:r>
              <a:rPr lang="fr-FR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"input 10 scores"</a:t>
            </a:r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&lt;&lt;endl;</a:t>
            </a:r>
            <a:endParaRPr lang="fr-FR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=0;i&lt;10;i++)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&gt;&gt;score[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aver=average(score,5);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"average score is :"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setprecision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(2)&lt;&lt;aver&lt;&lt;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array1[],int num)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avgscore,sum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 array1[0];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(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=1;i&lt;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num;i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sum=sum+array1[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=sum/num;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sz="1600" b="1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8144" y="60212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数组名做形参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215900" y="260648"/>
            <a:ext cx="8712200" cy="6271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CC99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iomanip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std 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*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array1,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num);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函数原型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main()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score[10],aver;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cout&lt;&lt;</a:t>
            </a:r>
            <a:r>
              <a:rPr lang="fr-FR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"input 10 scores"</a:t>
            </a:r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&lt;&lt;endl;</a:t>
            </a:r>
            <a:endParaRPr lang="fr-FR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=0;i&lt;10;i++)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&gt;&gt;score[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aver=average(score,10);   //</a:t>
            </a:r>
            <a:r>
              <a:rPr lang="zh-CN" altLang="en-US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一维数组名是常量指针，指向首元素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"average score is :"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setprecision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(2)&lt;&lt;aver&lt;&lt;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*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array1,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num)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avgscore,sum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=array1[0];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(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=1;i&lt;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num;i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sum=sum+array1[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=sum/num;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sz="16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6653" y="602128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指针做形参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215900" y="260648"/>
            <a:ext cx="8712200" cy="6517553"/>
          </a:xfrm>
          <a:prstGeom prst="rect">
            <a:avLst/>
          </a:prstGeom>
          <a:solidFill>
            <a:schemeClr val="bg1"/>
          </a:solidFill>
          <a:ln w="57150">
            <a:solidFill>
              <a:srgbClr val="FFCC99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iomanip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std 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*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array1,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num);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charset="-122"/>
                <a:ea typeface="新宋体" panose="02010609030101010101" charset="-122"/>
              </a:rPr>
              <a:t>函数原型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main()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score[10],aver;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cout&lt;&lt;</a:t>
            </a:r>
            <a:r>
              <a:rPr lang="fr-FR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"input 10 scores"</a:t>
            </a:r>
            <a:r>
              <a:rPr lang="fr-FR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&lt;&lt;endl;</a:t>
            </a:r>
            <a:endParaRPr lang="fr-FR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=0;i&lt;10;i++)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&gt;&gt;score[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aver=average(score,10);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"average score is :"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setprecision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(2)&lt;&lt;aver&lt;&lt;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average 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*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array1,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num)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*p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avgscore,sum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=*array1;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(p=array1+1; p&lt;array1+num; p++)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    sum=sum+*p;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=sum/num;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avgscore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prstClr val="black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sz="16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6653" y="602128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指针做形参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ChangeArrowheads="1"/>
          </p:cNvSpPr>
          <p:nvPr/>
        </p:nvSpPr>
        <p:spPr bwMode="auto">
          <a:xfrm>
            <a:off x="250825" y="188913"/>
            <a:ext cx="648017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kumimoji="1"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5.3.2 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二维数组名作函数参数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</a:rPr>
              <a:t>函数原型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以数组名为形参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返回类型 函数名（数组类型 形参数组名</a:t>
            </a:r>
            <a:r>
              <a:rPr lang="en-US" altLang="zh-CN" sz="2400" dirty="0"/>
              <a:t>[][</a:t>
            </a:r>
            <a:r>
              <a:rPr lang="zh-CN" altLang="en-US" sz="2400" dirty="0"/>
              <a:t>列数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int num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l"/>
            <a:r>
              <a:rPr lang="zh-CN" altLang="en-US" sz="2400" dirty="0"/>
              <a:t>例：</a:t>
            </a:r>
            <a:r>
              <a:rPr lang="en-US" altLang="zh-CN" sz="2400" dirty="0"/>
              <a:t>int sum(int a[][4],3)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注：列数不能变，可利用</a:t>
            </a:r>
            <a:r>
              <a:rPr lang="en-US" altLang="zh-CN" sz="2400" dirty="0"/>
              <a:t>num</a:t>
            </a:r>
            <a:r>
              <a:rPr lang="zh-CN" altLang="en-US" sz="2400" dirty="0"/>
              <a:t>变化行数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C00000"/>
                </a:solidFill>
              </a:rPr>
              <a:t>函数原型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以指向数组元素的指针为形参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l"/>
            <a:r>
              <a:rPr lang="zh-CN" altLang="en-US" sz="2400" dirty="0"/>
              <a:t>返回类型 函数名（数组类型 （*形参数组名）</a:t>
            </a:r>
            <a:r>
              <a:rPr lang="en-US" altLang="zh-CN" sz="2400" dirty="0"/>
              <a:t>[</a:t>
            </a:r>
            <a:r>
              <a:rPr lang="zh-CN" altLang="en-US" sz="2400" dirty="0"/>
              <a:t>列数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int num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例：</a:t>
            </a:r>
            <a:r>
              <a:rPr lang="en-US" altLang="zh-CN" sz="2400" dirty="0"/>
              <a:t>int sum(int </a:t>
            </a:r>
            <a:r>
              <a:rPr lang="zh-CN" altLang="en-US" sz="2400" dirty="0"/>
              <a:t>（*</a:t>
            </a:r>
            <a:r>
              <a:rPr lang="en-US" altLang="zh-CN" sz="2400" dirty="0"/>
              <a:t>a</a:t>
            </a:r>
            <a:r>
              <a:rPr lang="zh-CN" altLang="en-US" sz="2400" dirty="0"/>
              <a:t>）</a:t>
            </a:r>
            <a:r>
              <a:rPr lang="en-US" altLang="zh-CN" sz="2400" dirty="0"/>
              <a:t>[4],3)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332656"/>
            <a:ext cx="87129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自定义一个函数，可判断一个整数是否为质数（素数）。要求在主函数中输入</a:t>
            </a:r>
            <a:r>
              <a:rPr lang="en-US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个整数存储在动态数组中，</a:t>
            </a:r>
            <a:r>
              <a:rPr lang="en-US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的值由运行时输入确定，调用自定义函数判断这</a:t>
            </a:r>
            <a:r>
              <a:rPr lang="en-US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个整数是否为质数。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9" y="340"/>
            <a:ext cx="928903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 &lt;iostream&gt;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 namespace std 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bool prime (int num)// 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定义求质数的函数</a:t>
            </a:r>
            <a:endParaRPr lang="zh-CN" altLang="en-US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int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for(int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=2;i&lt;=num/2;i++)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{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  if(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num%i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==0) return false;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}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return true;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main()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 count;  //count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是需判断的数量</a:t>
            </a:r>
            <a:endParaRPr lang="zh-CN" altLang="en-US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&lt;&lt;"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有多少个整数需判断是否为质数？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"&lt;&lt;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&gt;&gt;count;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&lt;&lt;"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输入需判断的整数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"&lt;&lt;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 *number=new int[count];    //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动态数组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for(int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=0;i&lt;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count;i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++)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&gt;&gt;number[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if(prime(number[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])) 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&lt;&lt;number[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]&lt;&lt;"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是质数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"&lt;&lt;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else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&lt;&lt;number[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]&lt;&lt;"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不是质数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"&lt;&lt;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delete []number;</a:t>
            </a:r>
            <a:endParaRPr lang="en-US" altLang="zh-CN" sz="1600" dirty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5.4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默认参数 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910513" cy="234923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 C++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允许指定传值参数的默认值。当函数调用中省略默认参数时，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   默认值自动传递给被调用函数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默认参数可在函数原型定义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 默认参数放在一般参数之后 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5.4 </a:t>
            </a:r>
            <a:r>
              <a:rPr lang="zh-CN" altLang="en-US" dirty="0">
                <a:latin typeface="宋体" panose="02010600030101010101" pitchFamily="2" charset="-122"/>
              </a:rPr>
              <a:t>默认参数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2" grpId="0" autoUpdateAnimBg="0"/>
      <p:bldP spid="6144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 </a:t>
            </a:r>
            <a:r>
              <a:rPr lang="zh-CN" altLang="en-US" sz="2000" i="1">
                <a:solidFill>
                  <a:srgbClr val="0000FF"/>
                </a:solidFill>
              </a:rPr>
              <a:t> 函数名 （ 形式参数表 ）</a:t>
            </a:r>
            <a:endParaRPr lang="zh-CN" altLang="en-US" sz="20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  <a:endParaRPr lang="en-US" altLang="zh-CN" sz="2000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  <a:endParaRPr lang="zh-CN" altLang="en-US" sz="2000" i="1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函数头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函数接口，包括：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函数返回值类型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函数体中由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语句返回的值的类型。没有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	    返回值其类型为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void</a:t>
            </a:r>
            <a:endParaRPr lang="en-US" altLang="zh-CN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216400" cy="57054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5-7  </a:t>
            </a:r>
            <a:r>
              <a:rPr lang="zh-CN" altLang="en-US" i="1" dirty="0">
                <a:solidFill>
                  <a:srgbClr val="008000"/>
                </a:solidFill>
              </a:rPr>
              <a:t>使用默认参数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double  power ( double  real,  int n = 2  )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int main (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double  r = 5.0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 &lt;&lt;  power ( r )  &lt;&lt; 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 &lt;&lt;  power ( r, 5 )  &lt;&lt; 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double  power ( double  real ,   int  n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{ if  ( n == 0 )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    return  1.0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double  result = real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for ( int  </a:t>
            </a:r>
            <a:r>
              <a:rPr lang="en-US" altLang="zh-CN" dirty="0" err="1"/>
              <a:t>i</a:t>
            </a:r>
            <a:r>
              <a:rPr lang="en-US" altLang="zh-CN" dirty="0"/>
              <a:t> = 2 ;  </a:t>
            </a:r>
            <a:r>
              <a:rPr lang="en-US" altLang="zh-CN" dirty="0" err="1"/>
              <a:t>i</a:t>
            </a:r>
            <a:r>
              <a:rPr lang="en-US" altLang="zh-CN" dirty="0"/>
              <a:t> &lt;= n ;  </a:t>
            </a:r>
            <a:r>
              <a:rPr lang="en-US" altLang="zh-CN" dirty="0" err="1"/>
              <a:t>i</a:t>
            </a:r>
            <a:r>
              <a:rPr lang="en-US" altLang="zh-CN" dirty="0"/>
              <a:t> ++ )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      result *= real 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 return  result;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5-7  </a:t>
            </a:r>
            <a:r>
              <a:rPr lang="zh-CN" altLang="en-US" i="1" dirty="0">
                <a:solidFill>
                  <a:srgbClr val="008000"/>
                </a:solidFill>
              </a:rPr>
              <a:t>使用默认参数</a:t>
            </a:r>
            <a:endParaRPr lang="zh-CN" altLang="en-US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real,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n = 2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double  r = 5.0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power ( r )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power ( r, 5 )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 ,   int  n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if  ( n == 0 )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return  1.0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double  result 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for ( int  </a:t>
            </a:r>
            <a:r>
              <a:rPr lang="en-US" altLang="zh-CN" b="0" dirty="0" err="1"/>
              <a:t>i</a:t>
            </a:r>
            <a:r>
              <a:rPr lang="en-US" altLang="zh-CN" b="0" dirty="0"/>
              <a:t> = 2 ;  </a:t>
            </a:r>
            <a:r>
              <a:rPr lang="en-US" altLang="zh-CN" b="0" dirty="0" err="1"/>
              <a:t>i</a:t>
            </a:r>
            <a:r>
              <a:rPr lang="en-US" altLang="zh-CN" b="0" dirty="0"/>
              <a:t> &lt;= n ;  </a:t>
            </a:r>
            <a:r>
              <a:rPr lang="en-US" altLang="zh-CN" b="0" dirty="0" err="1"/>
              <a:t>i</a:t>
            </a:r>
            <a:r>
              <a:rPr lang="en-US" altLang="zh-CN" b="0" dirty="0"/>
              <a:t> ++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result *=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return  result;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16451" name="Oval 3"/>
          <p:cNvSpPr>
            <a:spLocks noChangeArrowheads="1"/>
          </p:cNvSpPr>
          <p:nvPr/>
        </p:nvSpPr>
        <p:spPr bwMode="auto">
          <a:xfrm>
            <a:off x="3886200" y="1628775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52" name="AutoShape 4"/>
          <p:cNvSpPr/>
          <p:nvPr/>
        </p:nvSpPr>
        <p:spPr bwMode="auto">
          <a:xfrm>
            <a:off x="6553200" y="2747963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787"/>
              <a:gd name="adj5" fmla="val -105468"/>
              <a:gd name="adj6" fmla="val -106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定义默认参数</a:t>
            </a:r>
            <a:endParaRPr lang="zh-CN" alt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nimBg="1"/>
      <p:bldP spid="616452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5-7  </a:t>
            </a:r>
            <a:r>
              <a:rPr lang="zh-CN" altLang="en-US" i="1" dirty="0">
                <a:solidFill>
                  <a:srgbClr val="008000"/>
                </a:solidFill>
              </a:rPr>
              <a:t>使用默认参数</a:t>
            </a:r>
            <a:endParaRPr lang="zh-CN" altLang="en-US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real,  </a:t>
            </a:r>
            <a:r>
              <a:rPr lang="en-US" altLang="zh-CN" dirty="0">
                <a:solidFill>
                  <a:schemeClr val="accent2"/>
                </a:solidFill>
              </a:rPr>
              <a:t>int n = 2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double  r = 5.0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( r )</a:t>
            </a:r>
            <a:r>
              <a:rPr lang="en-US" altLang="zh-CN" b="0" dirty="0"/>
              <a:t>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power ( r, 5 )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 ,   int  n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if  ( n == 0 )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return  1.0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double  result 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for ( int  </a:t>
            </a:r>
            <a:r>
              <a:rPr lang="en-US" altLang="zh-CN" b="0" dirty="0" err="1"/>
              <a:t>i</a:t>
            </a:r>
            <a:r>
              <a:rPr lang="en-US" altLang="zh-CN" b="0" dirty="0"/>
              <a:t> = 2 ;  </a:t>
            </a:r>
            <a:r>
              <a:rPr lang="en-US" altLang="zh-CN" b="0" dirty="0" err="1"/>
              <a:t>i</a:t>
            </a:r>
            <a:r>
              <a:rPr lang="en-US" altLang="zh-CN" b="0" dirty="0"/>
              <a:t> &lt;= n ;  </a:t>
            </a:r>
            <a:r>
              <a:rPr lang="en-US" altLang="zh-CN" b="0" dirty="0" err="1"/>
              <a:t>i</a:t>
            </a:r>
            <a:r>
              <a:rPr lang="en-US" altLang="zh-CN" b="0" dirty="0"/>
              <a:t> ++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result *=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return  result;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17475" name="Oval 3"/>
          <p:cNvSpPr>
            <a:spLocks noChangeArrowheads="1"/>
          </p:cNvSpPr>
          <p:nvPr/>
        </p:nvSpPr>
        <p:spPr bwMode="auto">
          <a:xfrm>
            <a:off x="2286000" y="2616200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476" name="AutoShape 4"/>
          <p:cNvSpPr/>
          <p:nvPr/>
        </p:nvSpPr>
        <p:spPr bwMode="auto">
          <a:xfrm>
            <a:off x="5867400" y="1752600"/>
            <a:ext cx="1752600" cy="914400"/>
          </a:xfrm>
          <a:prstGeom prst="borderCallout2">
            <a:avLst>
              <a:gd name="adj1" fmla="val 12500"/>
              <a:gd name="adj2" fmla="val -4347"/>
              <a:gd name="adj3" fmla="val 12500"/>
              <a:gd name="adj4" fmla="val -36505"/>
              <a:gd name="adj5" fmla="val 98611"/>
              <a:gd name="adj6" fmla="val -139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使用默认参数</a:t>
            </a:r>
            <a:endParaRPr lang="zh-CN" altLang="en-US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i="1"/>
              <a:t>power ( r</a:t>
            </a:r>
            <a:r>
              <a:rPr lang="zh-CN" altLang="en-US" i="1"/>
              <a:t>，</a:t>
            </a:r>
            <a:r>
              <a:rPr lang="en-US" altLang="zh-CN" i="1"/>
              <a:t>2 )</a:t>
            </a:r>
            <a:endParaRPr lang="en-US" altLang="zh-CN" i="1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nimBg="1"/>
      <p:bldP spid="617476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5-7  </a:t>
            </a:r>
            <a:r>
              <a:rPr lang="zh-CN" altLang="en-US" i="1" dirty="0">
                <a:solidFill>
                  <a:srgbClr val="008000"/>
                </a:solidFill>
              </a:rPr>
              <a:t>使用默认参数</a:t>
            </a:r>
            <a:endParaRPr lang="zh-CN" altLang="en-US" i="1" dirty="0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real,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n = 2</a:t>
            </a:r>
            <a:r>
              <a:rPr lang="en-US" altLang="zh-CN" b="0" dirty="0"/>
              <a:t>  )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int main (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double  r = 5.0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power ( r )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 &lt;&lt; 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( r, 5 )</a:t>
            </a:r>
            <a:r>
              <a:rPr lang="en-US" altLang="zh-CN" b="0" dirty="0"/>
              <a:t>  &lt;&lt; 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double  power ( double  real ,   int  n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{ if  ( n == 0 )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return  1.0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double  result 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for ( int  </a:t>
            </a:r>
            <a:r>
              <a:rPr lang="en-US" altLang="zh-CN" b="0" dirty="0" err="1"/>
              <a:t>i</a:t>
            </a:r>
            <a:r>
              <a:rPr lang="en-US" altLang="zh-CN" b="0" dirty="0"/>
              <a:t> = 2 ;  </a:t>
            </a:r>
            <a:r>
              <a:rPr lang="en-US" altLang="zh-CN" b="0" dirty="0" err="1"/>
              <a:t>i</a:t>
            </a:r>
            <a:r>
              <a:rPr lang="en-US" altLang="zh-CN" b="0" dirty="0"/>
              <a:t> &lt;= n ;  </a:t>
            </a:r>
            <a:r>
              <a:rPr lang="en-US" altLang="zh-CN" b="0" dirty="0" err="1"/>
              <a:t>i</a:t>
            </a:r>
            <a:r>
              <a:rPr lang="en-US" altLang="zh-CN" b="0" dirty="0"/>
              <a:t> ++ )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      result *= real 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  return  result;</a:t>
            </a:r>
            <a:endParaRPr lang="en-US" altLang="zh-CN" b="0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18499" name="Oval 3"/>
          <p:cNvSpPr>
            <a:spLocks noChangeArrowheads="1"/>
          </p:cNvSpPr>
          <p:nvPr/>
        </p:nvSpPr>
        <p:spPr bwMode="auto">
          <a:xfrm>
            <a:off x="2286000" y="2900363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500" name="AutoShape 4"/>
          <p:cNvSpPr/>
          <p:nvPr/>
        </p:nvSpPr>
        <p:spPr bwMode="auto">
          <a:xfrm>
            <a:off x="5943600" y="2057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2500"/>
              <a:gd name="adj5" fmla="val 138282"/>
              <a:gd name="adj6" fmla="val -123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不使用默认参数</a:t>
            </a:r>
            <a:endParaRPr lang="zh-CN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animBg="1"/>
      <p:bldP spid="618500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b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int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f ( )</a:t>
            </a:r>
            <a:r>
              <a:rPr lang="en-US" altLang="zh-CN" sz="2000" b="0">
                <a:sym typeface="Symbol" panose="05050102010706020507" pitchFamily="18" charset="2"/>
              </a:rPr>
              <a:t> ;</a:t>
            </a:r>
            <a:endParaRPr lang="en-US" altLang="zh-CN" sz="2000" b="0"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b="0">
                <a:sym typeface="Symbol" panose="05050102010706020507" pitchFamily="18" charset="2"/>
              </a:rPr>
              <a:t>……</a:t>
            </a:r>
            <a:endParaRPr lang="en-US" altLang="zh-CN" sz="2000" b="0"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000" b="0">
                <a:sym typeface="Symbol" panose="05050102010706020507" pitchFamily="18" charset="2"/>
              </a:rPr>
              <a:t>void  delay ( int k ,  int time =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f ( )</a:t>
            </a:r>
            <a:r>
              <a:rPr lang="en-US" altLang="zh-CN" sz="2000" b="0">
                <a:sym typeface="Symbol" panose="05050102010706020507" pitchFamily="18" charset="2"/>
              </a:rPr>
              <a:t> ) ;</a:t>
            </a:r>
            <a:endParaRPr lang="en-US" altLang="zh-CN" sz="2000" b="0">
              <a:sym typeface="Symbol" panose="05050102010706020507" pitchFamily="18" charset="2"/>
            </a:endParaRPr>
          </a:p>
        </p:txBody>
      </p:sp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5754688" y="2286000"/>
            <a:ext cx="123507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  <a:endParaRPr lang="zh-CN" altLang="en-US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．默认参数 </a:t>
            </a:r>
            <a:endParaRPr lang="zh-CN" altLang="en-US" sz="2000" dirty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2" grpId="0" autoUpdateAnimBg="0"/>
      <p:bldP spid="61952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>
                <a:sym typeface="Symbol" panose="05050102010706020507" pitchFamily="18" charset="2"/>
              </a:rPr>
              <a:t>int  f ( ) ;</a:t>
            </a:r>
            <a:endParaRPr lang="en-US" altLang="zh-CN" sz="2000" b="0"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>
                <a:sym typeface="Symbol" panose="05050102010706020507" pitchFamily="18" charset="2"/>
              </a:rPr>
              <a:t>……</a:t>
            </a:r>
            <a:endParaRPr lang="en-US" altLang="zh-CN" sz="2000" b="0"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>
                <a:sym typeface="Symbol" panose="05050102010706020507" pitchFamily="18" charset="2"/>
              </a:rPr>
              <a:t>void  delay ( int k ,  int time = f ( ) ) ;</a:t>
            </a:r>
            <a:endParaRPr lang="en-US" altLang="zh-CN" sz="2000" b="0">
              <a:sym typeface="Symbol" panose="05050102010706020507" pitchFamily="18" charset="2"/>
            </a:endParaRP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4294188" cy="5492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000" b="0" dirty="0">
                <a:sym typeface="Symbol" panose="05050102010706020507" pitchFamily="18" charset="2"/>
              </a:rPr>
              <a:t>void  ferror1 ( int x ,  </a:t>
            </a:r>
            <a:r>
              <a:rPr lang="en-US" altLang="zh-CN" sz="2000" b="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int y = 1</a:t>
            </a:r>
            <a:r>
              <a:rPr lang="en-US" altLang="zh-CN" sz="2000" b="0" dirty="0">
                <a:sym typeface="Symbol" panose="05050102010706020507" pitchFamily="18" charset="2"/>
              </a:rPr>
              <a:t> ,  int  z ) ;</a:t>
            </a:r>
            <a:endParaRPr lang="en-US" altLang="zh-CN" sz="2000" b="0" dirty="0">
              <a:sym typeface="Symbol" panose="05050102010706020507" pitchFamily="18" charset="2"/>
            </a:endParaRPr>
          </a:p>
        </p:txBody>
      </p:sp>
      <p:sp>
        <p:nvSpPr>
          <p:cNvPr id="620548" name="AutoShape 4"/>
          <p:cNvSpPr>
            <a:spLocks noChangeArrowheads="1"/>
          </p:cNvSpPr>
          <p:nvPr/>
        </p:nvSpPr>
        <p:spPr bwMode="auto">
          <a:xfrm>
            <a:off x="5727700" y="3048000"/>
            <a:ext cx="1550988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  <a:endParaRPr lang="zh-CN" altLang="en-US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．默认参数 </a:t>
            </a:r>
            <a:endParaRPr lang="zh-CN" altLang="en-US" sz="2000" dirty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5.2.1 </a:t>
            </a:r>
            <a:r>
              <a:rPr lang="zh-CN" altLang="en-US" dirty="0">
                <a:latin typeface="宋体" panose="02010600030101010101" pitchFamily="2" charset="-122"/>
              </a:rPr>
              <a:t>传值参数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autoUpdateAnimBg="0"/>
      <p:bldP spid="620548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7278960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5.5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嵌套调用和递归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函数之间的关系</a:t>
            </a:r>
            <a:endParaRPr lang="zh-CN" altLang="en-US" sz="2000" b="1" i="1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hlinkClick r:id="rId1" action="ppaction://hlinksldjump"/>
            </a:endParaRP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522412" y="2362200"/>
            <a:ext cx="5049851" cy="2556727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C++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程序从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主函数开始执行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主函数由操作系统</a:t>
            </a:r>
            <a:r>
              <a:rPr lang="zh-CN" altLang="en-US" sz="2000" dirty="0">
                <a:ea typeface="Arial Unicode MS" pitchFamily="34" charset="-122"/>
                <a:cs typeface="Arial Unicode MS" pitchFamily="34" charset="-122"/>
              </a:rPr>
              <a:t>调用</a:t>
            </a:r>
            <a:endParaRPr lang="zh-CN" altLang="en-US" sz="2000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函数可以互相调用，自身调用</a:t>
            </a:r>
            <a:endParaRPr lang="zh-CN" altLang="en-US" sz="2000" i="1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所有函数定义是平行的，不能嵌套定义</a:t>
            </a:r>
            <a:endParaRPr lang="zh-CN" altLang="en-US" sz="2000" dirty="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autoUpdateAnimBg="0"/>
      <p:bldP spid="687107" grpId="0" advAuto="1000" autoUpdateAnimBg="0" build="p"/>
      <p:bldP spid="687108" grpId="0" autoUpdateAnimBg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5.5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函数之间的关系</a:t>
            </a:r>
            <a:endParaRPr lang="zh-CN" altLang="en-US" sz="2000" b="1" i="1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hlinkClick r:id="rId1" action="ppaction://hlinksldjump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38600" y="2714625"/>
            <a:ext cx="3048000" cy="914400"/>
            <a:chOff x="1872" y="1710"/>
            <a:chExt cx="1920" cy="576"/>
          </a:xfrm>
        </p:grpSpPr>
        <p:sp>
          <p:nvSpPr>
            <p:cNvPr id="688133" name="Line 5"/>
            <p:cNvSpPr>
              <a:spLocks noChangeShapeType="1"/>
            </p:cNvSpPr>
            <p:nvPr/>
          </p:nvSpPr>
          <p:spPr bwMode="auto">
            <a:xfrm>
              <a:off x="2880" y="1710"/>
              <a:ext cx="0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8134" name="Line 6"/>
            <p:cNvSpPr>
              <a:spLocks noChangeShapeType="1"/>
            </p:cNvSpPr>
            <p:nvPr/>
          </p:nvSpPr>
          <p:spPr bwMode="auto">
            <a:xfrm flipH="1">
              <a:off x="1872" y="1710"/>
              <a:ext cx="1008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8135" name="Line 7"/>
            <p:cNvSpPr>
              <a:spLocks noChangeShapeType="1"/>
            </p:cNvSpPr>
            <p:nvPr/>
          </p:nvSpPr>
          <p:spPr bwMode="auto">
            <a:xfrm>
              <a:off x="2880" y="1710"/>
              <a:ext cx="912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88136" name="Line 8"/>
          <p:cNvSpPr>
            <a:spLocks noChangeShapeType="1"/>
          </p:cNvSpPr>
          <p:nvPr/>
        </p:nvSpPr>
        <p:spPr bwMode="auto">
          <a:xfrm flipV="1">
            <a:off x="6629400" y="4038600"/>
            <a:ext cx="38100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3046413" y="4008438"/>
            <a:ext cx="5259387" cy="687387"/>
            <a:chOff x="1248" y="2525"/>
            <a:chExt cx="3313" cy="433"/>
          </a:xfrm>
        </p:grpSpPr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 flipH="1">
              <a:off x="1248" y="2526"/>
              <a:ext cx="768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2879" y="2525"/>
              <a:ext cx="576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>
              <a:off x="3840" y="2525"/>
              <a:ext cx="721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8141" name="Line 13"/>
            <p:cNvSpPr>
              <a:spLocks noChangeShapeType="1"/>
            </p:cNvSpPr>
            <p:nvPr/>
          </p:nvSpPr>
          <p:spPr bwMode="auto">
            <a:xfrm flipH="1">
              <a:off x="2208" y="2526"/>
              <a:ext cx="624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2590800" y="2308225"/>
            <a:ext cx="6172200" cy="2787650"/>
            <a:chOff x="960" y="1454"/>
            <a:chExt cx="3888" cy="1756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1680" y="2270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fun1</a:t>
              </a:r>
              <a:endParaRPr lang="en-US" altLang="zh-CN" sz="2000"/>
            </a:p>
          </p:txBody>
        </p:sp>
        <p:sp>
          <p:nvSpPr>
            <p:cNvPr id="688144" name="Text Box 16"/>
            <p:cNvSpPr txBox="1">
              <a:spLocks noChangeArrowheads="1"/>
            </p:cNvSpPr>
            <p:nvPr/>
          </p:nvSpPr>
          <p:spPr bwMode="auto">
            <a:xfrm>
              <a:off x="2592" y="225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fun2</a:t>
              </a:r>
              <a:endParaRPr lang="en-US" altLang="zh-CN" sz="2000"/>
            </a:p>
          </p:txBody>
        </p:sp>
        <p:sp>
          <p:nvSpPr>
            <p:cNvPr id="688145" name="Text Box 17"/>
            <p:cNvSpPr txBox="1">
              <a:spLocks noChangeArrowheads="1"/>
            </p:cNvSpPr>
            <p:nvPr/>
          </p:nvSpPr>
          <p:spPr bwMode="auto">
            <a:xfrm>
              <a:off x="3504" y="2270"/>
              <a:ext cx="624" cy="25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/>
                <a:t>fun5</a:t>
              </a:r>
              <a:endParaRPr lang="en-US" altLang="zh-CN" sz="2000" dirty="0"/>
            </a:p>
          </p:txBody>
        </p:sp>
        <p:sp>
          <p:nvSpPr>
            <p:cNvPr id="688146" name="Text Box 18"/>
            <p:cNvSpPr txBox="1">
              <a:spLocks noChangeArrowheads="1"/>
            </p:cNvSpPr>
            <p:nvPr/>
          </p:nvSpPr>
          <p:spPr bwMode="auto">
            <a:xfrm>
              <a:off x="96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fun4</a:t>
              </a:r>
              <a:endParaRPr lang="en-US" altLang="zh-CN" sz="2000"/>
            </a:p>
          </p:txBody>
        </p:sp>
        <p:sp>
          <p:nvSpPr>
            <p:cNvPr id="688147" name="Text Box 19"/>
            <p:cNvSpPr txBox="1">
              <a:spLocks noChangeArrowheads="1"/>
            </p:cNvSpPr>
            <p:nvPr/>
          </p:nvSpPr>
          <p:spPr bwMode="auto">
            <a:xfrm>
              <a:off x="2016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fun5</a:t>
              </a:r>
              <a:endParaRPr lang="en-US" altLang="zh-CN" sz="2000"/>
            </a:p>
          </p:txBody>
        </p:sp>
        <p:sp>
          <p:nvSpPr>
            <p:cNvPr id="688148" name="Text Box 20"/>
            <p:cNvSpPr txBox="1">
              <a:spLocks noChangeArrowheads="1"/>
            </p:cNvSpPr>
            <p:nvPr/>
          </p:nvSpPr>
          <p:spPr bwMode="auto">
            <a:xfrm>
              <a:off x="312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fun6</a:t>
              </a:r>
              <a:endParaRPr lang="en-US" altLang="zh-CN" sz="2000"/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4224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fun7</a:t>
              </a:r>
              <a:endParaRPr lang="en-US" altLang="zh-CN" sz="2000"/>
            </a:p>
          </p:txBody>
        </p:sp>
        <p:sp>
          <p:nvSpPr>
            <p:cNvPr id="688150" name="Text Box 22"/>
            <p:cNvSpPr txBox="1">
              <a:spLocks noChangeArrowheads="1"/>
            </p:cNvSpPr>
            <p:nvPr/>
          </p:nvSpPr>
          <p:spPr bwMode="auto">
            <a:xfrm>
              <a:off x="2592" y="1454"/>
              <a:ext cx="624" cy="26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2"/>
              </a:solidFill>
              <a:miter lim="800000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/>
                <a:t>main</a:t>
              </a:r>
              <a:endParaRPr lang="en-US" altLang="zh-CN" sz="2000"/>
            </a:p>
          </p:txBody>
        </p:sp>
      </p:grpSp>
      <p:sp>
        <p:nvSpPr>
          <p:cNvPr id="688151" name="Text Box 23"/>
          <p:cNvSpPr txBox="1">
            <a:spLocks noChangeArrowheads="1"/>
          </p:cNvSpPr>
          <p:nvPr/>
        </p:nvSpPr>
        <p:spPr bwMode="auto">
          <a:xfrm>
            <a:off x="569913" y="2667000"/>
            <a:ext cx="2466975" cy="396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主函数调用其它函数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669925" y="3886200"/>
            <a:ext cx="2212975" cy="396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其它函数互相调用</a:t>
            </a:r>
            <a:endParaRPr lang="zh-CN" altLang="en-US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8153" name="Text Box 25"/>
          <p:cNvSpPr txBox="1">
            <a:spLocks noChangeArrowheads="1"/>
          </p:cNvSpPr>
          <p:nvPr/>
        </p:nvSpPr>
        <p:spPr bwMode="auto">
          <a:xfrm>
            <a:off x="762000" y="5334000"/>
            <a:ext cx="1704975" cy="3968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函数递归调用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 flipV="1">
            <a:off x="3581400" y="4038600"/>
            <a:ext cx="1066800" cy="609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tailEnd type="stealth" w="med" len="lg"/>
          </a:ln>
          <a:effectLst>
            <a:outerShdw dist="45791" dir="2021404" algn="ctr" rotWithShape="0">
              <a:srgbClr val="33CC33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88155" name="Freeform 27"/>
          <p:cNvSpPr/>
          <p:nvPr/>
        </p:nvSpPr>
        <p:spPr bwMode="auto">
          <a:xfrm>
            <a:off x="4343400" y="5105400"/>
            <a:ext cx="762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92"/>
              </a:cxn>
              <a:cxn ang="0">
                <a:pos x="384" y="0"/>
              </a:cxn>
            </a:cxnLst>
            <a:rect l="0" t="0" r="r" b="b"/>
            <a:pathLst>
              <a:path w="384" h="192">
                <a:moveTo>
                  <a:pt x="0" y="0"/>
                </a:moveTo>
                <a:cubicBezTo>
                  <a:pt x="64" y="96"/>
                  <a:pt x="128" y="192"/>
                  <a:pt x="192" y="192"/>
                </a:cubicBezTo>
                <a:cubicBezTo>
                  <a:pt x="256" y="192"/>
                  <a:pt x="320" y="96"/>
                  <a:pt x="38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tailEnd type="stealth" w="med" len="med"/>
          </a:ln>
          <a:effectLst>
            <a:outerShdw dist="40161" dir="4293903" algn="ctr" rotWithShape="0">
              <a:schemeClr val="folHlink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6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1" grpId="0" autoUpdateAnimBg="0"/>
      <p:bldP spid="688152" grpId="0" autoUpdateAnimBg="0"/>
      <p:bldP spid="688153" grpId="0" autoUpdateAnimBg="0"/>
      <p:bldP spid="68815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762000" y="884238"/>
            <a:ext cx="3048000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函数嵌套调用示例</a:t>
            </a:r>
            <a:endParaRPr lang="zh-CN" altLang="en-US" sz="2000" i="1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966788" y="2271713"/>
            <a:ext cx="3714750" cy="396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/>
              <a:t>定义一个求 </a:t>
            </a:r>
            <a:r>
              <a:rPr lang="en-US" altLang="zh-CN" sz="2000"/>
              <a:t>bin ( n, k ) </a:t>
            </a:r>
            <a:r>
              <a:rPr lang="zh-CN" altLang="en-US" sz="2000"/>
              <a:t>的函数。</a:t>
            </a:r>
            <a:endParaRPr lang="zh-CN" altLang="en-US" sz="2000"/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4851400" y="2133600"/>
          <a:ext cx="2463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34137600" imgH="10058400" progId="Equation.3">
                  <p:embed/>
                </p:oleObj>
              </mc:Choice>
              <mc:Fallback>
                <p:oleObj name="公式" r:id="rId1" imgW="34137600" imgH="1005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133600"/>
                        <a:ext cx="24638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976313" y="3200400"/>
            <a:ext cx="7405687" cy="252888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分析：</a:t>
            </a:r>
            <a:endParaRPr lang="zh-CN" altLang="en-US" sz="2000">
              <a:solidFill>
                <a:srgbClr val="0000FF"/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/>
              <a:t>        定义函数  </a:t>
            </a:r>
            <a:r>
              <a:rPr lang="en-US" altLang="zh-CN" sz="2000"/>
              <a:t>fact ( m ) = m !</a:t>
            </a:r>
            <a:endParaRPr lang="en-US" altLang="zh-CN" sz="2000"/>
          </a:p>
          <a:p>
            <a:pPr algn="l">
              <a:lnSpc>
                <a:spcPct val="160000"/>
              </a:lnSpc>
            </a:pPr>
            <a:r>
              <a:rPr lang="en-US" altLang="zh-CN" sz="2000"/>
              <a:t>	          bin ( n , k ) = fact ( n ) / ( fact ( k ) * fact ( n - k ) )</a:t>
            </a:r>
            <a:endParaRPr lang="en-US" altLang="zh-CN" sz="2000"/>
          </a:p>
          <a:p>
            <a:pPr algn="l">
              <a:lnSpc>
                <a:spcPct val="160000"/>
              </a:lnSpc>
            </a:pPr>
            <a:r>
              <a:rPr lang="en-US" altLang="zh-CN" sz="2000"/>
              <a:t>        </a:t>
            </a:r>
            <a:r>
              <a:rPr lang="zh-CN" altLang="en-US" sz="2000"/>
              <a:t>由主函数输入数据 </a:t>
            </a:r>
            <a:r>
              <a:rPr lang="en-US" altLang="zh-CN" sz="2000"/>
              <a:t>a </a:t>
            </a:r>
            <a:r>
              <a:rPr lang="zh-CN" altLang="en-US" sz="2000"/>
              <a:t>、 </a:t>
            </a:r>
            <a:r>
              <a:rPr lang="en-US" altLang="zh-CN" sz="2000"/>
              <a:t>b </a:t>
            </a:r>
            <a:r>
              <a:rPr lang="zh-CN" altLang="en-US" sz="2000"/>
              <a:t>，求 </a:t>
            </a:r>
            <a:r>
              <a:rPr lang="en-US" altLang="zh-CN" sz="2000"/>
              <a:t>bin ( a , b )</a:t>
            </a:r>
            <a:endParaRPr lang="en-US" altLang="zh-CN" sz="2000"/>
          </a:p>
          <a:p>
            <a:pPr algn="r">
              <a:lnSpc>
                <a:spcPct val="160000"/>
              </a:lnSpc>
            </a:pPr>
            <a:endParaRPr lang="en-US" altLang="zh-CN" sz="200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5.5.1 </a:t>
            </a: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  <p:bldP spid="692229" grpId="0" advAuto="100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000" i="1">
                <a:solidFill>
                  <a:srgbClr val="0000FF"/>
                </a:solidFill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函数名</a:t>
            </a:r>
            <a:r>
              <a:rPr lang="zh-CN" altLang="en-US" sz="2000" i="1">
                <a:solidFill>
                  <a:srgbClr val="0000FF"/>
                </a:solidFill>
              </a:rPr>
              <a:t> （ 形式参数表 ）</a:t>
            </a:r>
            <a:endParaRPr lang="zh-CN" altLang="en-US" sz="20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  <a:endParaRPr lang="en-US" altLang="zh-CN" sz="2000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  <a:endParaRPr lang="zh-CN" altLang="en-US" sz="2000" i="1"/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5.1.1  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函数头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函数接口，包括：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函数返回值类型    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函数体中由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语句返回的值的类型。没有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	    返回值其类型为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void</a:t>
            </a:r>
            <a:endParaRPr lang="en-US" altLang="zh-CN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    	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用户定义标识符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b="1" dirty="0">
                <a:latin typeface="楷体_GB2312" pitchFamily="49" charset="-122"/>
              </a:rPr>
              <a:t>5.1.1  </a:t>
            </a:r>
            <a:r>
              <a:rPr lang="zh-CN" altLang="en-US" sz="900" b="1" dirty="0">
                <a:latin typeface="楷体_GB2312" pitchFamily="49" charset="-122"/>
              </a:rPr>
              <a:t>函数定义</a:t>
            </a:r>
            <a:endParaRPr lang="zh-CN" altLang="en-US" sz="9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2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990600" y="50641"/>
            <a:ext cx="7239000" cy="645350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5-14  </a:t>
            </a:r>
            <a:r>
              <a:rPr lang="zh-CN" altLang="en-US" i="1" dirty="0">
                <a:solidFill>
                  <a:srgbClr val="008000"/>
                </a:solidFill>
                <a:sym typeface="Symbol" panose="05050102010706020507" pitchFamily="18" charset="2"/>
              </a:rPr>
              <a:t>函数嵌套调用示例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/>
              <a:t>#include&lt;iostream&gt;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using namespace std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long  fact ( int  m )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{ int  </a:t>
            </a:r>
            <a:r>
              <a:rPr lang="en-US" altLang="zh-CN" dirty="0" err="1"/>
              <a:t>i</a:t>
            </a:r>
            <a:r>
              <a:rPr lang="en-US" altLang="zh-CN" dirty="0"/>
              <a:t> ;  long  product = 1 ; 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 for  ( </a:t>
            </a:r>
            <a:r>
              <a:rPr lang="en-US" altLang="zh-CN" dirty="0" err="1"/>
              <a:t>i</a:t>
            </a:r>
            <a:r>
              <a:rPr lang="en-US" altLang="zh-CN" dirty="0"/>
              <a:t> = 1 ;  </a:t>
            </a:r>
            <a:r>
              <a:rPr lang="en-US" altLang="zh-CN" dirty="0" err="1"/>
              <a:t>i</a:t>
            </a:r>
            <a:r>
              <a:rPr lang="en-US" altLang="zh-CN" dirty="0"/>
              <a:t> &lt;= m ;    </a:t>
            </a:r>
            <a:r>
              <a:rPr lang="en-US" altLang="zh-CN" dirty="0" err="1"/>
              <a:t>i</a:t>
            </a:r>
            <a:r>
              <a:rPr lang="en-US" altLang="zh-CN" dirty="0"/>
              <a:t>++ ) 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          </a:t>
            </a:r>
            <a:r>
              <a:rPr lang="en-US" altLang="zh-CN" dirty="0">
                <a:sym typeface="+mn-ea"/>
              </a:rPr>
              <a:t>sum *=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/>
              <a:t>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 return  product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long  bin ( int  n ,  int  k )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{   return  ( fact ( n ) / ( fact ( k ) * fact ( n-k ) ) )  ;  }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int main ()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{ int a ,  b;  long  f1 ,  f2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"Please input data a and b:"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f1 = fact ( a ) / ( fact ( b ) * fact ( a-b ) )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 first:   bin(" &lt;&lt; a &lt;&lt; ', ' &lt;&lt; b &lt;&lt; ")= " &lt;&lt; f1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f2 = bin ( a , b )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 second:  bin(" &lt;&lt; a &lt;&lt; ', ' &lt;&lt; b &lt;&lt; ")= " &lt;&lt; f2 &lt;&lt; </a:t>
            </a:r>
            <a:r>
              <a:rPr lang="en-US" altLang="zh-CN" dirty="0" err="1"/>
              <a:t>endl</a:t>
            </a:r>
            <a:r>
              <a:rPr lang="en-US" altLang="zh-CN" dirty="0"/>
              <a:t> ;</a:t>
            </a:r>
            <a:endParaRPr lang="en-US" altLang="zh-CN" dirty="0"/>
          </a:p>
          <a:p>
            <a:pPr algn="l">
              <a:lnSpc>
                <a:spcPct val="115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5.5.1 </a:t>
            </a: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9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dvAuto="0" autoUpdateAnimBg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5-14  </a:t>
            </a:r>
            <a:r>
              <a:rPr lang="zh-CN" altLang="en-US" i="1" dirty="0">
                <a:solidFill>
                  <a:srgbClr val="008000"/>
                </a:solidFill>
                <a:sym typeface="Symbol" panose="05050102010706020507" pitchFamily="18" charset="2"/>
              </a:rPr>
              <a:t>函数嵌套调用示例</a:t>
            </a:r>
            <a:endParaRPr lang="zh-CN" altLang="en-US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long  fact ( int  m 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int  </a:t>
            </a:r>
            <a:r>
              <a:rPr lang="en-US" altLang="zh-CN" b="0" dirty="0" err="1"/>
              <a:t>i</a:t>
            </a:r>
            <a:r>
              <a:rPr lang="en-US" altLang="zh-CN" b="0" dirty="0"/>
              <a:t> ;  long  sum = 1 ; 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 for  ( </a:t>
            </a:r>
            <a:r>
              <a:rPr lang="en-US" altLang="zh-CN" b="0" dirty="0" err="1"/>
              <a:t>i</a:t>
            </a:r>
            <a:r>
              <a:rPr lang="en-US" altLang="zh-CN" b="0" dirty="0"/>
              <a:t> = 1 ;  </a:t>
            </a:r>
            <a:r>
              <a:rPr lang="en-US" altLang="zh-CN" b="0" dirty="0" err="1"/>
              <a:t>i</a:t>
            </a:r>
            <a:r>
              <a:rPr lang="en-US" altLang="zh-CN" b="0" dirty="0"/>
              <a:t> &lt;= m ;  sum *= </a:t>
            </a:r>
            <a:r>
              <a:rPr lang="en-US" altLang="zh-CN" b="0" dirty="0" err="1"/>
              <a:t>i</a:t>
            </a:r>
            <a:r>
              <a:rPr lang="en-US" altLang="zh-CN" b="0" dirty="0"/>
              <a:t> ,  </a:t>
            </a:r>
            <a:r>
              <a:rPr lang="en-US" altLang="zh-CN" b="0" dirty="0" err="1"/>
              <a:t>i</a:t>
            </a:r>
            <a:r>
              <a:rPr lang="en-US" altLang="zh-CN" b="0" dirty="0"/>
              <a:t>++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 return  sum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long  bin ( int  n ,  int  k 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  return  ( fact ( n ) / ( fact ( k ) * fact ( n-k ) ) )  ;  }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int a ,  b;  long  f1 ,  f2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"Please input data a and b:"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f1 = fact ( a ) / ( fact ( b ) * fact ( a-b )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first:   bin(" &lt;&lt; a &lt;&lt; ', ' &lt;&lt; b &lt;&lt; ")= " &lt;&lt; f1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f2 = bin ( a , b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second:  bin(" &lt;&lt; a &lt;&lt; ', ' &lt;&lt; b &lt;&lt; ")= " &lt;&lt; f2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5.5.1 </a:t>
            </a: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5-14  </a:t>
            </a:r>
            <a:r>
              <a:rPr lang="zh-CN" altLang="en-US" i="1" dirty="0">
                <a:solidFill>
                  <a:srgbClr val="008000"/>
                </a:solidFill>
                <a:sym typeface="Symbol" panose="05050102010706020507" pitchFamily="18" charset="2"/>
              </a:rPr>
              <a:t>函数嵌套调用示例</a:t>
            </a:r>
            <a:endParaRPr lang="zh-CN" altLang="en-US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long  fact ( int  m )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{ int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;  long  sum = 1 ; 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for 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= 1 ;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&lt;= m ;  sum *=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,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++ ) ;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return  sum ;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long  bin ( int  n ,  int  k 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  return  ( fact ( n ) / ( fact ( k ) * fact ( n-k ) ) )  ;  }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int a ,  b;  long  f1 ,  f2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"Please input data a and b:"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f1 = </a:t>
            </a:r>
            <a:r>
              <a:rPr lang="en-US" altLang="zh-CN" dirty="0">
                <a:solidFill>
                  <a:srgbClr val="0000FF"/>
                </a:solidFill>
              </a:rPr>
              <a:t>fact ( a )</a:t>
            </a:r>
            <a:r>
              <a:rPr lang="en-US" altLang="zh-CN" b="0" dirty="0"/>
              <a:t> / ( </a:t>
            </a:r>
            <a:r>
              <a:rPr lang="en-US" altLang="zh-CN" dirty="0">
                <a:solidFill>
                  <a:srgbClr val="0000FF"/>
                </a:solidFill>
              </a:rPr>
              <a:t>fact ( b )</a:t>
            </a:r>
            <a:r>
              <a:rPr lang="en-US" altLang="zh-CN" b="0" dirty="0"/>
              <a:t> * </a:t>
            </a:r>
            <a:r>
              <a:rPr lang="en-US" altLang="zh-CN" dirty="0">
                <a:solidFill>
                  <a:srgbClr val="0000FF"/>
                </a:solidFill>
              </a:rPr>
              <a:t>fact ( a-b )</a:t>
            </a:r>
            <a:r>
              <a:rPr lang="en-US" altLang="zh-CN" b="0" dirty="0"/>
              <a:t>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first:   bin(" &lt;&lt; a &lt;&lt; ', ' &lt;&lt; b &lt;&lt; ")= " &lt;&lt; f1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f2 = bin ( a , b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second:  bin(" &lt;&lt; a &lt;&lt; ', ' &lt;&lt; b &lt;&lt; ")= " &lt;&lt; f2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695302" name="Line 6"/>
          <p:cNvSpPr>
            <a:spLocks noChangeShapeType="1"/>
          </p:cNvSpPr>
          <p:nvPr/>
        </p:nvSpPr>
        <p:spPr bwMode="auto">
          <a:xfrm flipV="1">
            <a:off x="1981200" y="1484313"/>
            <a:ext cx="0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3" name="Line 7"/>
          <p:cNvSpPr>
            <a:spLocks noChangeShapeType="1"/>
          </p:cNvSpPr>
          <p:nvPr/>
        </p:nvSpPr>
        <p:spPr bwMode="auto">
          <a:xfrm flipH="1" flipV="1">
            <a:off x="2195513" y="1484313"/>
            <a:ext cx="852487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4" name="Line 8"/>
          <p:cNvSpPr>
            <a:spLocks noChangeShapeType="1"/>
          </p:cNvSpPr>
          <p:nvPr/>
        </p:nvSpPr>
        <p:spPr bwMode="auto">
          <a:xfrm flipH="1" flipV="1">
            <a:off x="2339975" y="1484313"/>
            <a:ext cx="1774825" cy="33528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5.5.1 </a:t>
            </a: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 animBg="1"/>
      <p:bldP spid="695303" grpId="0" animBg="1"/>
      <p:bldP spid="69530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5-14  </a:t>
            </a:r>
            <a:r>
              <a:rPr lang="zh-CN" altLang="en-US" i="1" dirty="0">
                <a:solidFill>
                  <a:srgbClr val="008000"/>
                </a:solidFill>
                <a:sym typeface="Symbol" panose="05050102010706020507" pitchFamily="18" charset="2"/>
              </a:rPr>
              <a:t>函数嵌套调用示例</a:t>
            </a:r>
            <a:endParaRPr lang="zh-CN" altLang="en-US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#include&lt;iostream&gt;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using namespace std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long  fact ( int  m )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{ int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;  long  sum = 1 ; 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for 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= 1 ;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&lt;= m ;  sum *=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, 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++ ) ;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return  sum ;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long  bin ( int  n ,  int  k )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{   return  </a:t>
            </a:r>
            <a:r>
              <a:rPr lang="en-US" altLang="zh-CN" dirty="0">
                <a:solidFill>
                  <a:srgbClr val="0000FF"/>
                </a:solidFill>
              </a:rPr>
              <a:t>( fact ( n 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en-US" altLang="zh-CN" dirty="0">
                <a:solidFill>
                  <a:srgbClr val="0000FF"/>
                </a:solidFill>
              </a:rPr>
              <a:t>( fact ( k 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* </a:t>
            </a:r>
            <a:r>
              <a:rPr lang="en-US" altLang="zh-CN" dirty="0">
                <a:solidFill>
                  <a:srgbClr val="0000FF"/>
                </a:solidFill>
              </a:rPr>
              <a:t>fact ( n-k 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) )  ;  }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int main ()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{ int a ,  b;  long  f1 ,  f2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"Please input data a and b:"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f1 = fact ( a ) / ( fact ( b ) * fact ( a-b ) )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first:   bin(" &lt;&lt; a &lt;&lt; ', ' &lt;&lt; b &lt;&lt; ")= " &lt;&lt; f1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f2 = </a:t>
            </a:r>
            <a:r>
              <a:rPr lang="en-US" altLang="zh-CN" dirty="0">
                <a:solidFill>
                  <a:schemeClr val="accent2"/>
                </a:solidFill>
              </a:rPr>
              <a:t>bin ( a , b )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 second:  bin(" &lt;&lt; a &lt;&lt; ', ' &lt;&lt; b &lt;&lt; ")= " &lt;&lt; f2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  <a:endParaRPr lang="en-US" altLang="zh-CN" b="0" dirty="0"/>
          </a:p>
          <a:p>
            <a:pPr algn="l">
              <a:lnSpc>
                <a:spcPct val="115000"/>
              </a:lnSpc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17101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4445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5.5.1 </a:t>
            </a: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H="1" flipV="1">
            <a:off x="1752600" y="3068638"/>
            <a:ext cx="228600" cy="23622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1" name="Line 11"/>
          <p:cNvSpPr>
            <a:spLocks noChangeShapeType="1"/>
          </p:cNvSpPr>
          <p:nvPr/>
        </p:nvSpPr>
        <p:spPr bwMode="auto">
          <a:xfrm flipH="1" flipV="1">
            <a:off x="1905000" y="1495425"/>
            <a:ext cx="18748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2" name="Line 12"/>
          <p:cNvSpPr>
            <a:spLocks noChangeShapeType="1"/>
          </p:cNvSpPr>
          <p:nvPr/>
        </p:nvSpPr>
        <p:spPr bwMode="auto">
          <a:xfrm flipH="1" flipV="1">
            <a:off x="2057400" y="1495425"/>
            <a:ext cx="25860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3" name="Line 13"/>
          <p:cNvSpPr>
            <a:spLocks noChangeShapeType="1"/>
          </p:cNvSpPr>
          <p:nvPr/>
        </p:nvSpPr>
        <p:spPr bwMode="auto">
          <a:xfrm flipH="1" flipV="1">
            <a:off x="1835150" y="1557338"/>
            <a:ext cx="649288" cy="16557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0" grpId="0" animBg="1"/>
      <p:bldP spid="911371" grpId="0" animBg="1"/>
      <p:bldP spid="911372" grpId="0" animBg="1"/>
      <p:bldP spid="91137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5.5.2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762000" y="1570038"/>
            <a:ext cx="6530975" cy="946150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递归定义</a:t>
            </a:r>
            <a:endParaRPr lang="zh-CN" altLang="en-US" sz="2000" i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      一个对象部分地由它自己定义，或者是按它自己定义</a:t>
            </a:r>
            <a:endParaRPr lang="zh-CN" altLang="en-US" sz="2000"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5175" cy="9461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1</a:t>
            </a:r>
            <a:r>
              <a:rPr lang="zh-CN" altLang="en-US" sz="2000"/>
              <a:t>：     自然数定义</a:t>
            </a:r>
            <a:endParaRPr lang="zh-CN" altLang="en-US" sz="2000"/>
          </a:p>
          <a:p>
            <a:pPr algn="l"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</a:t>
            </a:r>
            <a:r>
              <a:rPr lang="zh-CN" altLang="en-US" sz="2000"/>
              <a:t>是自然数	                （</a:t>
            </a:r>
            <a:r>
              <a:rPr lang="en-US" altLang="zh-CN" sz="2000"/>
              <a:t>2</a:t>
            </a:r>
            <a:r>
              <a:rPr lang="zh-CN" altLang="en-US" sz="2000"/>
              <a:t>）自然数的后继是自然数</a:t>
            </a:r>
            <a:endParaRPr lang="zh-CN" altLang="en-US" sz="2000"/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7839075" cy="9461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2</a:t>
            </a:r>
            <a:r>
              <a:rPr lang="zh-CN" altLang="en-US" sz="2000"/>
              <a:t>：      阶乘定义</a:t>
            </a:r>
            <a:endParaRPr lang="zh-CN" altLang="en-US" sz="2000"/>
          </a:p>
          <a:p>
            <a:pPr algn="l"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 </a:t>
            </a:r>
            <a:r>
              <a:rPr lang="zh-CN" altLang="en-US" sz="2000"/>
              <a:t>的阶乘等于 </a:t>
            </a:r>
            <a:r>
              <a:rPr lang="en-US" altLang="zh-CN" sz="2000"/>
              <a:t>1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n </a:t>
            </a:r>
            <a:r>
              <a:rPr lang="zh-CN" altLang="en-US" sz="2000"/>
              <a:t>的阶乘等于</a:t>
            </a:r>
            <a:r>
              <a:rPr lang="en-US" altLang="zh-CN" sz="2000"/>
              <a:t>n</a:t>
            </a:r>
            <a:r>
              <a:rPr lang="zh-CN" altLang="en-US" sz="2000"/>
              <a:t>乘以 </a:t>
            </a:r>
            <a:r>
              <a:rPr lang="en-US" altLang="zh-CN" sz="2000"/>
              <a:t>n-1 </a:t>
            </a:r>
            <a:r>
              <a:rPr lang="zh-CN" altLang="en-US" sz="2000"/>
              <a:t>的阶乘</a:t>
            </a:r>
            <a:endParaRPr lang="zh-CN" altLang="en-US" sz="2000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autoUpdateAnimBg="0"/>
      <p:bldP spid="697347" grpId="0" advAuto="2000" autoUpdateAnimBg="0" build="p"/>
      <p:bldP spid="697348" grpId="0" autoUpdateAnimBg="0"/>
      <p:bldP spid="697349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</a:rPr>
              <a:t>5.5.2	</a:t>
            </a:r>
            <a:r>
              <a:rPr lang="zh-CN" altLang="en-US" sz="2400" dirty="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  <a:endParaRPr lang="zh-CN" altLang="en-US" sz="2400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838200" y="2498725"/>
            <a:ext cx="2362200" cy="701675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递归函数要求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      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3616325" y="2581275"/>
            <a:ext cx="3622675" cy="14636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</a:t>
            </a: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递归形式（算法）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 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递归条件（缩小问题规模）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 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递归终止条件（基本情况）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6238875" cy="10064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递归结构是更强的循环结构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</a:rPr>
              <a:t> 所有的循环结构都可以写成递归结构，反之不一定行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838200" y="1674813"/>
            <a:ext cx="7162800" cy="671512"/>
          </a:xfrm>
          <a:prstGeom prst="rect">
            <a:avLst/>
          </a:prstGeom>
          <a:noFill/>
          <a:ln w="38100">
            <a:noFill/>
            <a:miter lim="800000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递归函数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——</a:t>
            </a:r>
            <a:r>
              <a:rPr lang="en-US" altLang="zh-CN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函数直接或间接调用自己      </a:t>
            </a:r>
            <a:endParaRPr lang="zh-CN" altLang="en-US" sz="2000">
              <a:latin typeface="宋体" panose="02010600030101010101" pitchFamily="2" charset="-122"/>
              <a:ea typeface="Arial Unicode MS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autoUpdateAnimBg="0" build="p"/>
      <p:bldP spid="698372" grpId="0" autoUpdateAnimBg="0"/>
      <p:bldP spid="698373" grpId="0" autoUpdateAnimBg="0"/>
      <p:bldP spid="698374" grpId="0" advAuto="1000" autoUpdateAnimBg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1066800" y="3124200"/>
            <a:ext cx="3786188" cy="22828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graphicFrame>
        <p:nvGraphicFramePr>
          <p:cNvPr id="699395" name="Object 3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3152000" imgH="10972800" progId="Equation.3">
                  <p:embed/>
                </p:oleObj>
              </mc:Choice>
              <mc:Fallback>
                <p:oleObj name="Equation" r:id="rId1" imgW="73152000" imgH="1097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6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48000" imgH="457200" progId="Equation.3">
                  <p:embed/>
                </p:oleObj>
              </mc:Choice>
              <mc:Fallback>
                <p:oleObj name="Equation" r:id="rId1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886200" cy="22828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 </a:t>
            </a:r>
            <a:r>
              <a:rPr lang="en-US" altLang="zh-CN" sz="2000" i="1">
                <a:solidFill>
                  <a:srgbClr val="0033CC"/>
                </a:solidFill>
              </a:rPr>
              <a:t>n * Factorial ( n - 1 )</a:t>
            </a:r>
            <a:r>
              <a:rPr lang="en-US" altLang="zh-CN" sz="2000" b="0"/>
              <a:t>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700420" name="AutoShape 4"/>
          <p:cNvSpPr/>
          <p:nvPr/>
        </p:nvSpPr>
        <p:spPr bwMode="auto">
          <a:xfrm>
            <a:off x="5410200" y="3213100"/>
            <a:ext cx="1981200" cy="533400"/>
          </a:xfrm>
          <a:prstGeom prst="borderCallout2">
            <a:avLst>
              <a:gd name="adj1" fmla="val 21431"/>
              <a:gd name="adj2" fmla="val -3847"/>
              <a:gd name="adj3" fmla="val 21431"/>
              <a:gd name="adj4" fmla="val -31250"/>
              <a:gd name="adj5" fmla="val 260713"/>
              <a:gd name="adj6" fmla="val -9406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i="1"/>
              <a:t>递归形式</a:t>
            </a:r>
            <a:endParaRPr lang="zh-CN" altLang="en-US" sz="2000" i="1"/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48000" imgH="457200" progId="Equation.3">
                  <p:embed/>
                </p:oleObj>
              </mc:Choice>
              <mc:Fallback>
                <p:oleObj name="Equation" r:id="rId1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786188" cy="22828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int  n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</a:t>
            </a:r>
            <a:r>
              <a:rPr lang="en-US" altLang="zh-CN" sz="2000" i="1">
                <a:solidFill>
                  <a:srgbClr val="0033CC"/>
                </a:solidFill>
              </a:rPr>
              <a:t>n = = 0</a:t>
            </a:r>
            <a:r>
              <a:rPr lang="en-US" altLang="zh-CN" sz="2000" b="0"/>
              <a:t> ) 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701444" name="AutoShape 4"/>
          <p:cNvSpPr/>
          <p:nvPr/>
        </p:nvSpPr>
        <p:spPr bwMode="auto">
          <a:xfrm>
            <a:off x="4800600" y="25908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7556"/>
              <a:gd name="adj5" fmla="val 135417"/>
              <a:gd name="adj6" fmla="val -8333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i="1"/>
              <a:t>递归终止条件</a:t>
            </a:r>
            <a:endParaRPr lang="zh-CN" altLang="en-US" sz="2000" i="1"/>
          </a:p>
          <a:p>
            <a:pPr>
              <a:lnSpc>
                <a:spcPct val="110000"/>
              </a:lnSpc>
            </a:pPr>
            <a:r>
              <a:rPr lang="zh-CN" altLang="en-US" sz="2000" i="1"/>
              <a:t>基本情况</a:t>
            </a:r>
            <a:endParaRPr lang="zh-CN" altLang="en-US" sz="2000" i="1"/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48000" imgH="457200" progId="Equation.3">
                  <p:embed/>
                </p:oleObj>
              </mc:Choice>
              <mc:Fallback>
                <p:oleObj name="Equation" r:id="rId1" imgW="304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800475" cy="22828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0"/>
              <a:t>int  Factorial ( </a:t>
            </a:r>
            <a:r>
              <a:rPr lang="en-US" altLang="zh-CN" sz="2000" i="1">
                <a:solidFill>
                  <a:srgbClr val="0033CC"/>
                </a:solidFill>
              </a:rPr>
              <a:t>int  n</a:t>
            </a:r>
            <a:r>
              <a:rPr lang="en-US" altLang="zh-CN" sz="2000" b="0"/>
              <a:t> )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{ if  ( n = = 0 )  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1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else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         return   n * Factorial ( </a:t>
            </a:r>
            <a:r>
              <a:rPr lang="en-US" altLang="zh-CN" sz="2000" i="1">
                <a:solidFill>
                  <a:srgbClr val="0033CC"/>
                </a:solidFill>
              </a:rPr>
              <a:t>n - 1</a:t>
            </a:r>
            <a:r>
              <a:rPr lang="en-US" altLang="zh-CN" sz="2000" b="0"/>
              <a:t> ) ;</a:t>
            </a:r>
            <a:endParaRPr lang="en-US" altLang="zh-CN" sz="2000" b="0"/>
          </a:p>
          <a:p>
            <a:pPr algn="l">
              <a:lnSpc>
                <a:spcPct val="120000"/>
              </a:lnSpc>
            </a:pPr>
            <a:r>
              <a:rPr lang="en-US" altLang="zh-CN" sz="2000" b="0"/>
              <a:t>}</a:t>
            </a:r>
            <a:endParaRPr lang="en-US" altLang="zh-CN" sz="2000" b="0"/>
          </a:p>
        </p:txBody>
      </p:sp>
      <p:sp>
        <p:nvSpPr>
          <p:cNvPr id="702468" name="AutoShape 4"/>
          <p:cNvSpPr/>
          <p:nvPr/>
        </p:nvSpPr>
        <p:spPr bwMode="auto">
          <a:xfrm>
            <a:off x="6172200" y="3505200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35593"/>
              <a:gd name="adj5" fmla="val 212796"/>
              <a:gd name="adj6" fmla="val -10763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i="1"/>
              <a:t>修改递归条件</a:t>
            </a:r>
            <a:endParaRPr lang="zh-CN" altLang="en-US" sz="2000" i="1"/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04800"/>
            <a:ext cx="1447800" cy="30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5.5.2 </a:t>
            </a: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812012" cy="40229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5-15  </a:t>
            </a:r>
            <a:r>
              <a:rPr lang="zh-CN" altLang="en-US" sz="2000" i="1" dirty="0">
                <a:solidFill>
                  <a:srgbClr val="008000"/>
                </a:solidFill>
              </a:rPr>
              <a:t>求阶乘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 autoUpdateAnimBg="0"/>
    </p:bldLst>
  </p:timing>
</p:sld>
</file>

<file path=ppt/tags/tag1.xml><?xml version="1.0" encoding="utf-8"?>
<p:tagLst xmlns:p="http://schemas.openxmlformats.org/presentationml/2006/main">
  <p:tag name="commondata" val="eyJoZGlkIjoiZmQzMDhlMjc1MDY2MGJiNmViZGNhNTdhNTQxYmRjMmYifQ=="/>
</p:tagLst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8F8F8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8F8F8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0</TotalTime>
  <Words>80350</Words>
  <Application>WPS 演示</Application>
  <PresentationFormat>全屏显示(4:3)</PresentationFormat>
  <Paragraphs>6325</Paragraphs>
  <Slides>289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289</vt:i4>
      </vt:variant>
    </vt:vector>
  </HeadingPairs>
  <TitlesOfParts>
    <vt:vector size="327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Arial Unicode MS</vt:lpstr>
      <vt:lpstr>仿宋_GB2312</vt:lpstr>
      <vt:lpstr>楷体_GB2312</vt:lpstr>
      <vt:lpstr>仿宋</vt:lpstr>
      <vt:lpstr>微软雅黑</vt:lpstr>
      <vt:lpstr>Arial Unicode MS</vt:lpstr>
      <vt:lpstr>Calibri</vt:lpstr>
      <vt:lpstr>Symbol</vt:lpstr>
      <vt:lpstr>Webdings</vt:lpstr>
      <vt:lpstr>黑体</vt:lpstr>
      <vt:lpstr>Monotype Sorts</vt:lpstr>
      <vt:lpstr>Wingdings</vt:lpstr>
      <vt:lpstr>Strategic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第5章  函数</vt:lpstr>
      <vt:lpstr>第5章  函数</vt:lpstr>
      <vt:lpstr>5.1  函数的定义和调用</vt:lpstr>
      <vt:lpstr>5.1  函数的定义和调用</vt:lpstr>
      <vt:lpstr>5.1  函数的定义和调用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5.1.1  函数定义</vt:lpstr>
      <vt:lpstr>5.1.2  函数调用</vt:lpstr>
      <vt:lpstr>5.1.2  函数调用</vt:lpstr>
      <vt:lpstr>5.1.2  函数调用</vt:lpstr>
      <vt:lpstr>5.1.2  函数调用</vt:lpstr>
      <vt:lpstr>5.1.2  函数调用</vt:lpstr>
      <vt:lpstr>5.1.2  函数调用</vt:lpstr>
      <vt:lpstr>5.1.2  函数调用</vt:lpstr>
      <vt:lpstr>5.1.2  函数调用</vt:lpstr>
      <vt:lpstr>5.1.2  函数调用</vt:lpstr>
      <vt:lpstr>5.1.5  函数原型</vt:lpstr>
      <vt:lpstr>5.1.5  函数原型</vt:lpstr>
      <vt:lpstr>5.1.5  函数原型</vt:lpstr>
      <vt:lpstr>5.1.5  函数原型</vt:lpstr>
      <vt:lpstr>5.1.5  函数原型</vt:lpstr>
      <vt:lpstr>5.1.5  函数原型</vt:lpstr>
      <vt:lpstr>PowerPoint 演示文稿</vt:lpstr>
      <vt:lpstr>PowerPoint 演示文稿</vt:lpstr>
      <vt:lpstr>PowerPoint 演示文稿</vt:lpstr>
      <vt:lpstr>5.2 函数参数的传递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5.2.2 指针参数</vt:lpstr>
      <vt:lpstr>5.2.2 指针参数</vt:lpstr>
      <vt:lpstr>5.2.2 指针参数</vt:lpstr>
      <vt:lpstr>5.2.2 指针参数</vt:lpstr>
      <vt:lpstr>5.2.2 指针参数</vt:lpstr>
      <vt:lpstr>5.2.2 指针参数</vt:lpstr>
      <vt:lpstr>5.2.2 指针参数</vt:lpstr>
      <vt:lpstr>5.2.2 指针参数</vt:lpstr>
      <vt:lpstr>5.2.5 引用参数</vt:lpstr>
      <vt:lpstr>5.2.5 引用参数</vt:lpstr>
      <vt:lpstr>5.2.5 引用参数</vt:lpstr>
      <vt:lpstr>5.2.5 引用参数</vt:lpstr>
      <vt:lpstr>5.2.5 引用参数</vt:lpstr>
      <vt:lpstr>5.2.5 引用参数</vt:lpstr>
      <vt:lpstr>5.2.5 引用参数</vt:lpstr>
      <vt:lpstr>5.2.5 引用参数</vt:lpstr>
      <vt:lpstr>5.3数组名作为函数参数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默认参数</vt:lpstr>
      <vt:lpstr>5.2.1 传值参数</vt:lpstr>
      <vt:lpstr>5.2.1 传值参数</vt:lpstr>
      <vt:lpstr>5.2.1 传值参数</vt:lpstr>
      <vt:lpstr>5.2.1 传值参数</vt:lpstr>
      <vt:lpstr>5.2.1 传值参数</vt:lpstr>
      <vt:lpstr>5.2.1 传值参数</vt:lpstr>
      <vt:lpstr>PowerPoint 演示文稿</vt:lpstr>
      <vt:lpstr>5.5  函数调用机制 (嵌套调用和递归)</vt:lpstr>
      <vt:lpstr>5.5  函数调用机制 </vt:lpstr>
      <vt:lpstr>5.5.1 嵌套调用</vt:lpstr>
      <vt:lpstr>5.5.1 嵌套调用</vt:lpstr>
      <vt:lpstr>5.5.1 嵌套调用</vt:lpstr>
      <vt:lpstr>5.5.1 嵌套调用</vt:lpstr>
      <vt:lpstr>5.5.1 嵌套调用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3.3.2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5.5.2 递归调用</vt:lpstr>
      <vt:lpstr>PowerPoint 演示文稿</vt:lpstr>
      <vt:lpstr>5.6  指向函数的指针（自学） </vt:lpstr>
      <vt:lpstr>5.6.1 函数的地址</vt:lpstr>
      <vt:lpstr>5.4.1 函数的地址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5.4.2 函数指针</vt:lpstr>
      <vt:lpstr>PowerPoint 演示文稿</vt:lpstr>
      <vt:lpstr>5.7 内联函数和重载函数 </vt:lpstr>
      <vt:lpstr>5.5.1 内联函数</vt:lpstr>
      <vt:lpstr>5.7.1 内联函数</vt:lpstr>
      <vt:lpstr>5.7.1 内联函数</vt:lpstr>
      <vt:lpstr>5.7.1 内联函数</vt:lpstr>
      <vt:lpstr>5.7.1 内联函数</vt:lpstr>
      <vt:lpstr>5.7.2 函数重载</vt:lpstr>
      <vt:lpstr>5.7.2 函数重载</vt:lpstr>
      <vt:lpstr>5.7.2 函数重载</vt:lpstr>
      <vt:lpstr>5.7.2 函数重载</vt:lpstr>
      <vt:lpstr>5.7.2 函数重载</vt:lpstr>
      <vt:lpstr>PowerPoint 演示文稿</vt:lpstr>
      <vt:lpstr>PowerPoint 演示文稿</vt:lpstr>
      <vt:lpstr>5.8 多文件程序结构 </vt:lpstr>
      <vt:lpstr>5.8.1 多文件结构</vt:lpstr>
      <vt:lpstr>5.8.1 多文件结构</vt:lpstr>
      <vt:lpstr>5.8.1 多文件结构</vt:lpstr>
      <vt:lpstr>5.8.1 多文件结构</vt:lpstr>
      <vt:lpstr>5.8.1 多文件结构</vt:lpstr>
      <vt:lpstr>5.8.1 多文件结构</vt:lpstr>
      <vt:lpstr>5.8.1 多文件结构</vt:lpstr>
      <vt:lpstr>5.8.1 多文件结构</vt:lpstr>
      <vt:lpstr>5.8.1 多文件结构</vt:lpstr>
      <vt:lpstr>5.8.2 预处理指令</vt:lpstr>
      <vt:lpstr>5.8.2 预处理指令</vt:lpstr>
      <vt:lpstr>5.8.2 预处理指令</vt:lpstr>
      <vt:lpstr>5.8.2 预处理指令</vt:lpstr>
      <vt:lpstr>5.8.2 预处理指令</vt:lpstr>
      <vt:lpstr>5.8.2 预处理指令</vt:lpstr>
      <vt:lpstr>5.8.2 预处理指令</vt:lpstr>
      <vt:lpstr>5.8.2 预处理指令</vt:lpstr>
      <vt:lpstr>5.7.2 预处理指令</vt:lpstr>
      <vt:lpstr>5.7.2 预处理指令</vt:lpstr>
      <vt:lpstr>PowerPoint 演示文稿</vt:lpstr>
      <vt:lpstr>5.9 变量存储特性与标识符作用域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5.9.1 存储特性</vt:lpstr>
      <vt:lpstr>5.9.2 标识符作用域</vt:lpstr>
      <vt:lpstr>5.9.2 标识符作用域</vt:lpstr>
      <vt:lpstr>5.9.2 标识符作用域</vt:lpstr>
      <vt:lpstr>5.9.2 标识符作用域</vt:lpstr>
      <vt:lpstr>5.9.2 标识符作用域</vt:lpstr>
      <vt:lpstr>5.9.2 标识符作用域</vt:lpstr>
      <vt:lpstr>5.9.2 标识符作用域</vt:lpstr>
      <vt:lpstr>PowerPoint 演示文稿</vt:lpstr>
      <vt:lpstr>5.9.2 标识符作用域</vt:lpstr>
      <vt:lpstr>PowerPoint 演示文稿</vt:lpstr>
      <vt:lpstr>5.9.2 标识符作用域</vt:lpstr>
      <vt:lpstr>5.9.2 标识符作用域</vt:lpstr>
      <vt:lpstr>5.9.2 标识符作用域</vt:lpstr>
      <vt:lpstr>5.9.2 标识符作用域</vt:lpstr>
      <vt:lpstr>5.9.2 标识符作用域</vt:lpstr>
      <vt:lpstr>PowerPoint 演示文稿</vt:lpstr>
      <vt:lpstr>5.10  命名空间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5.10.1  标准名空间 </vt:lpstr>
      <vt:lpstr>5.10.2  定义名空间 </vt:lpstr>
      <vt:lpstr>5.10.5  使用名空间 </vt:lpstr>
      <vt:lpstr>PowerPoint 演示文稿</vt:lpstr>
      <vt:lpstr>PowerPoint 演示文稿</vt:lpstr>
      <vt:lpstr>*5.11  终止程序执行 </vt:lpstr>
      <vt:lpstr>PowerPoint 演示文稿</vt:lpstr>
      <vt:lpstr>小结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joe</cp:lastModifiedBy>
  <cp:revision>327</cp:revision>
  <dcterms:created xsi:type="dcterms:W3CDTF">2002-08-30T17:00:00Z</dcterms:created>
  <dcterms:modified xsi:type="dcterms:W3CDTF">2024-04-10T15:05:58Z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212E1E980F1649428839D3CF5E1613D8_12</vt:lpwstr>
  </property>
  <property fmtid="{D5CDD505-2E9C-101B-9397-08002B2CF9AE}" pid="3" name="KSOProductBuildVer">
    <vt:lpwstr>2052-12.1.0.16388</vt:lpwstr>
  </property>
</Properties>
</file>