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notesSlides/notesSlide12.xml" ContentType="application/vnd.openxmlformats-officedocument.presentationml.notesSlide+xml"/>
  <Override PartName="/ppt/activeX/activeX9.xml" ContentType="application/vnd.ms-office.activeX+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ctiveX/activeX10.xml" ContentType="application/vnd.ms-office.activeX+xml"/>
  <Override PartName="/ppt/notesSlides/notesSlide22.xml" ContentType="application/vnd.openxmlformats-officedocument.presentationml.notesSlide+xml"/>
  <Override PartName="/ppt/activeX/activeX11.xml" ContentType="application/vnd.ms-office.activeX+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7"/>
  </p:notesMasterIdLst>
  <p:sldIdLst>
    <p:sldId id="878" r:id="rId2"/>
    <p:sldId id="879" r:id="rId3"/>
    <p:sldId id="880" r:id="rId4"/>
    <p:sldId id="881" r:id="rId5"/>
    <p:sldId id="882" r:id="rId6"/>
    <p:sldId id="884" r:id="rId7"/>
    <p:sldId id="885" r:id="rId8"/>
    <p:sldId id="886" r:id="rId9"/>
    <p:sldId id="887" r:id="rId10"/>
    <p:sldId id="888" r:id="rId11"/>
    <p:sldId id="889" r:id="rId12"/>
    <p:sldId id="890" r:id="rId13"/>
    <p:sldId id="891" r:id="rId14"/>
    <p:sldId id="892" r:id="rId15"/>
    <p:sldId id="893" r:id="rId16"/>
    <p:sldId id="894" r:id="rId17"/>
    <p:sldId id="895" r:id="rId18"/>
    <p:sldId id="898" r:id="rId19"/>
    <p:sldId id="899" r:id="rId20"/>
    <p:sldId id="900" r:id="rId21"/>
    <p:sldId id="974" r:id="rId22"/>
    <p:sldId id="901" r:id="rId23"/>
    <p:sldId id="902" r:id="rId24"/>
    <p:sldId id="903" r:id="rId25"/>
    <p:sldId id="904" r:id="rId26"/>
    <p:sldId id="905" r:id="rId27"/>
    <p:sldId id="906" r:id="rId28"/>
    <p:sldId id="907" r:id="rId29"/>
    <p:sldId id="908" r:id="rId30"/>
    <p:sldId id="909" r:id="rId31"/>
    <p:sldId id="910" r:id="rId32"/>
    <p:sldId id="965" r:id="rId33"/>
    <p:sldId id="914" r:id="rId34"/>
    <p:sldId id="915" r:id="rId35"/>
    <p:sldId id="917" r:id="rId36"/>
    <p:sldId id="919" r:id="rId37"/>
    <p:sldId id="925" r:id="rId38"/>
    <p:sldId id="920" r:id="rId39"/>
    <p:sldId id="921" r:id="rId40"/>
    <p:sldId id="922" r:id="rId41"/>
    <p:sldId id="923" r:id="rId42"/>
    <p:sldId id="988" r:id="rId43"/>
    <p:sldId id="989" r:id="rId44"/>
    <p:sldId id="990" r:id="rId45"/>
    <p:sldId id="991" r:id="rId46"/>
    <p:sldId id="992" r:id="rId47"/>
    <p:sldId id="993" r:id="rId48"/>
    <p:sldId id="976" r:id="rId49"/>
    <p:sldId id="977" r:id="rId50"/>
    <p:sldId id="933" r:id="rId51"/>
    <p:sldId id="934" r:id="rId52"/>
    <p:sldId id="936" r:id="rId53"/>
    <p:sldId id="941" r:id="rId54"/>
    <p:sldId id="942" r:id="rId55"/>
    <p:sldId id="943" r:id="rId56"/>
    <p:sldId id="944" r:id="rId57"/>
    <p:sldId id="966" r:id="rId58"/>
    <p:sldId id="945" r:id="rId59"/>
    <p:sldId id="946" r:id="rId60"/>
    <p:sldId id="968" r:id="rId61"/>
    <p:sldId id="950" r:id="rId62"/>
    <p:sldId id="951" r:id="rId63"/>
    <p:sldId id="952" r:id="rId64"/>
    <p:sldId id="969" r:id="rId65"/>
    <p:sldId id="970" r:id="rId66"/>
    <p:sldId id="954" r:id="rId67"/>
    <p:sldId id="971" r:id="rId68"/>
    <p:sldId id="955" r:id="rId69"/>
    <p:sldId id="978" r:id="rId70"/>
    <p:sldId id="981" r:id="rId71"/>
    <p:sldId id="979" r:id="rId72"/>
    <p:sldId id="972" r:id="rId73"/>
    <p:sldId id="973" r:id="rId74"/>
    <p:sldId id="983" r:id="rId75"/>
    <p:sldId id="317" r:id="rId76"/>
    <p:sldId id="318" r:id="rId77"/>
    <p:sldId id="319" r:id="rId78"/>
    <p:sldId id="320" r:id="rId79"/>
    <p:sldId id="321" r:id="rId80"/>
    <p:sldId id="322" r:id="rId81"/>
    <p:sldId id="323" r:id="rId82"/>
    <p:sldId id="984" r:id="rId83"/>
    <p:sldId id="985" r:id="rId84"/>
    <p:sldId id="986" r:id="rId85"/>
    <p:sldId id="987"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5" autoAdjust="0"/>
    <p:restoredTop sz="94660"/>
  </p:normalViewPr>
  <p:slideViewPr>
    <p:cSldViewPr snapToGrid="0">
      <p:cViewPr varScale="1">
        <p:scale>
          <a:sx n="81" d="100"/>
          <a:sy n="81" d="100"/>
        </p:scale>
        <p:origin x="58"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397B4-FCD4-46A4-874D-913D2893C533}" type="datetimeFigureOut">
              <a:rPr lang="zh-CN" altLang="en-US" smtClean="0"/>
              <a:t>2023/5/7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F9822-7149-4DDB-A54A-A87ED1EB0B85}" type="slidenum">
              <a:rPr lang="zh-CN" altLang="en-US" smtClean="0"/>
              <a:t>‹#›</a:t>
            </a:fld>
            <a:endParaRPr lang="zh-CN" altLang="en-US"/>
          </a:p>
        </p:txBody>
      </p:sp>
    </p:spTree>
    <p:extLst>
      <p:ext uri="{BB962C8B-B14F-4D97-AF65-F5344CB8AC3E}">
        <p14:creationId xmlns:p14="http://schemas.microsoft.com/office/powerpoint/2010/main" val="325385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7CFAD37-268F-4B0F-AD50-EB6CCD94237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DBD92E-43A0-4B43-BDB4-677CBD3F7C4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5" name="Rectangle 2">
            <a:extLst>
              <a:ext uri="{FF2B5EF4-FFF2-40B4-BE49-F238E27FC236}">
                <a16:creationId xmlns:a16="http://schemas.microsoft.com/office/drawing/2014/main" id="{FD0AF677-E505-4091-9DF1-607807961E8E}"/>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4E5FA4C9-1C06-4C1A-9803-05A2E2C3EC10}"/>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08" tIns="42204" rIns="84408" bIns="42204"/>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3AC57F7B-FF23-45BA-B04F-CAD828B4F97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C668B01-0622-4B71-A8BA-3C9C303BAEE9}"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3971" name="Text Box 2">
            <a:extLst>
              <a:ext uri="{FF2B5EF4-FFF2-40B4-BE49-F238E27FC236}">
                <a16:creationId xmlns:a16="http://schemas.microsoft.com/office/drawing/2014/main" id="{1ABD3036-C4F9-4317-BFF8-AF9BB4966F57}"/>
              </a:ext>
            </a:extLst>
          </p:cNvPr>
          <p:cNvSpPr txBox="1">
            <a:spLocks noChangeArrowheads="1"/>
          </p:cNvSpPr>
          <p:nvPr/>
        </p:nvSpPr>
        <p:spPr bwMode="auto">
          <a:xfrm>
            <a:off x="1190625" y="879475"/>
            <a:ext cx="4470400" cy="31654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l" defTabSz="914400" rtl="0" eaLnBrk="1" fontAlgn="base" latinLnBrk="0" hangingPunct="1">
              <a:lnSpc>
                <a:spcPct val="85000"/>
              </a:lnSpc>
              <a:spcBef>
                <a:spcPct val="15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CommercialScript BT" pitchFamily="66" charset="0"/>
              <a:ea typeface="宋体" panose="02010600030101010101" pitchFamily="2" charset="-122"/>
              <a:cs typeface="+mn-cs"/>
            </a:endParaRPr>
          </a:p>
        </p:txBody>
      </p:sp>
      <p:sp>
        <p:nvSpPr>
          <p:cNvPr id="83972" name="Rectangle 3">
            <a:extLst>
              <a:ext uri="{FF2B5EF4-FFF2-40B4-BE49-F238E27FC236}">
                <a16:creationId xmlns:a16="http://schemas.microsoft.com/office/drawing/2014/main" id="{7B338829-601C-4FB7-9BB7-B148E927D685}"/>
              </a:ext>
            </a:extLst>
          </p:cNvPr>
          <p:cNvSpPr>
            <a:spLocks noGrp="1" noChangeArrowheads="1"/>
          </p:cNvSpPr>
          <p:nvPr>
            <p:ph type="body"/>
          </p:nvPr>
        </p:nvSpPr>
        <p:spPr>
          <a:xfrm>
            <a:off x="685800" y="4341813"/>
            <a:ext cx="5478463" cy="41084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7826A112-7EBE-478C-A014-48CD66B5634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9F9337-4FBC-4317-B589-511B17B835F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6019" name="Text Box 2">
            <a:extLst>
              <a:ext uri="{FF2B5EF4-FFF2-40B4-BE49-F238E27FC236}">
                <a16:creationId xmlns:a16="http://schemas.microsoft.com/office/drawing/2014/main" id="{F221D136-F8F4-44C3-80D6-9ED807AD78B7}"/>
              </a:ext>
            </a:extLst>
          </p:cNvPr>
          <p:cNvSpPr txBox="1">
            <a:spLocks noChangeArrowheads="1"/>
          </p:cNvSpPr>
          <p:nvPr/>
        </p:nvSpPr>
        <p:spPr bwMode="auto">
          <a:xfrm>
            <a:off x="1209675" y="693738"/>
            <a:ext cx="44386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l" defTabSz="914400" rtl="0" eaLnBrk="1" fontAlgn="base" latinLnBrk="0" hangingPunct="1">
              <a:lnSpc>
                <a:spcPct val="85000"/>
              </a:lnSpc>
              <a:spcBef>
                <a:spcPct val="15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CommercialScript BT" pitchFamily="66" charset="0"/>
              <a:ea typeface="宋体" panose="02010600030101010101" pitchFamily="2" charset="-122"/>
              <a:cs typeface="+mn-cs"/>
            </a:endParaRPr>
          </a:p>
        </p:txBody>
      </p:sp>
      <p:sp>
        <p:nvSpPr>
          <p:cNvPr id="86020" name="Rectangle 3">
            <a:extLst>
              <a:ext uri="{FF2B5EF4-FFF2-40B4-BE49-F238E27FC236}">
                <a16:creationId xmlns:a16="http://schemas.microsoft.com/office/drawing/2014/main" id="{C5649DA7-B3DC-4A2A-AF25-9C6FF5CA6AC2}"/>
              </a:ext>
            </a:extLst>
          </p:cNvPr>
          <p:cNvSpPr>
            <a:spLocks noGrp="1" noChangeArrowheads="1"/>
          </p:cNvSpPr>
          <p:nvPr>
            <p:ph type="body"/>
          </p:nvPr>
        </p:nvSpPr>
        <p:spPr>
          <a:xfrm>
            <a:off x="685800" y="4341813"/>
            <a:ext cx="5481638" cy="41100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B0EA620-B0A7-4767-8523-3950FFC25E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812E1E-594B-4BF3-9C56-860C95C836D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9331" name="Rectangle 2">
            <a:extLst>
              <a:ext uri="{FF2B5EF4-FFF2-40B4-BE49-F238E27FC236}">
                <a16:creationId xmlns:a16="http://schemas.microsoft.com/office/drawing/2014/main" id="{24E015EE-D37D-40C8-B75D-45A633522965}"/>
              </a:ext>
            </a:extLst>
          </p:cNvPr>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9F6BE503-A0E1-4770-88E6-3BF5BB305CA3}"/>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4E88F189-0F8B-4CE3-AFD2-EEC232FA149B}"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75</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4146" name="Rectangle 1026">
            <a:extLst>
              <a:ext uri="{FF2B5EF4-FFF2-40B4-BE49-F238E27FC236}">
                <a16:creationId xmlns:a16="http://schemas.microsoft.com/office/drawing/2014/main" id="{31533F31-8024-4316-B36E-140A62389022}"/>
              </a:ext>
            </a:extLst>
          </p:cNvPr>
          <p:cNvSpPr>
            <a:spLocks noGrp="1" noRot="1" noChangeAspect="1" noChangeArrowheads="1" noTextEdit="1"/>
          </p:cNvSpPr>
          <p:nvPr>
            <p:ph type="sldImg"/>
          </p:nvPr>
        </p:nvSpPr>
        <p:spPr>
          <a:xfrm>
            <a:off x="139700" y="768350"/>
            <a:ext cx="6819900" cy="3836988"/>
          </a:xfrm>
          <a:ln/>
        </p:spPr>
      </p:sp>
      <p:sp>
        <p:nvSpPr>
          <p:cNvPr id="134148" name="Rectangle 1028">
            <a:extLst>
              <a:ext uri="{FF2B5EF4-FFF2-40B4-BE49-F238E27FC236}">
                <a16:creationId xmlns:a16="http://schemas.microsoft.com/office/drawing/2014/main" id="{4F4AC300-2D6C-4827-A452-C81F30BBA27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39185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5A243924-E36A-47C5-8CFC-38B567D4D734}"/>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C707D066-FAF6-44CB-A262-796934EC77C5}"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76</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6194" name="Rectangle 2">
            <a:extLst>
              <a:ext uri="{FF2B5EF4-FFF2-40B4-BE49-F238E27FC236}">
                <a16:creationId xmlns:a16="http://schemas.microsoft.com/office/drawing/2014/main" id="{9C4D87C0-0FF5-4E31-A38D-FA259CAAE543}"/>
              </a:ext>
            </a:extLst>
          </p:cNvPr>
          <p:cNvSpPr>
            <a:spLocks noGrp="1" noRot="1" noChangeAspect="1" noChangeArrowheads="1" noTextEdit="1"/>
          </p:cNvSpPr>
          <p:nvPr>
            <p:ph type="sldImg"/>
          </p:nvPr>
        </p:nvSpPr>
        <p:spPr>
          <a:xfrm>
            <a:off x="992188" y="768350"/>
            <a:ext cx="5114925" cy="3836988"/>
          </a:xfrm>
          <a:ln/>
        </p:spPr>
      </p:sp>
      <p:sp>
        <p:nvSpPr>
          <p:cNvPr id="136196" name="Rectangle 4">
            <a:extLst>
              <a:ext uri="{FF2B5EF4-FFF2-40B4-BE49-F238E27FC236}">
                <a16:creationId xmlns:a16="http://schemas.microsoft.com/office/drawing/2014/main" id="{1EF79796-E1A4-4CFB-AD8F-F543869B304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38717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AB56FA10-A1E6-47EC-9DCF-FDA3D1C5ED7F}"/>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E846BA42-3508-4FFB-B5AC-E750D9320D53}"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77</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42" name="Rectangle 2">
            <a:extLst>
              <a:ext uri="{FF2B5EF4-FFF2-40B4-BE49-F238E27FC236}">
                <a16:creationId xmlns:a16="http://schemas.microsoft.com/office/drawing/2014/main" id="{114AF18F-7036-412B-B145-637D7845AE22}"/>
              </a:ext>
            </a:extLst>
          </p:cNvPr>
          <p:cNvSpPr>
            <a:spLocks noGrp="1" noRot="1" noChangeAspect="1" noChangeArrowheads="1" noTextEdit="1"/>
          </p:cNvSpPr>
          <p:nvPr>
            <p:ph type="sldImg"/>
          </p:nvPr>
        </p:nvSpPr>
        <p:spPr>
          <a:xfrm>
            <a:off x="139700" y="768350"/>
            <a:ext cx="6819900" cy="3836988"/>
          </a:xfrm>
          <a:ln/>
        </p:spPr>
      </p:sp>
      <p:sp>
        <p:nvSpPr>
          <p:cNvPr id="138244" name="Rectangle 4">
            <a:extLst>
              <a:ext uri="{FF2B5EF4-FFF2-40B4-BE49-F238E27FC236}">
                <a16:creationId xmlns:a16="http://schemas.microsoft.com/office/drawing/2014/main" id="{77D85363-6197-4A30-AEDF-0FB8760B73F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03689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2C4088FF-3B9D-44E2-B00E-F845D32BD82C}"/>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B44CBBFF-9EE0-409E-8DC1-002200CCF0E1}"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78</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290" name="Rectangle 2">
            <a:extLst>
              <a:ext uri="{FF2B5EF4-FFF2-40B4-BE49-F238E27FC236}">
                <a16:creationId xmlns:a16="http://schemas.microsoft.com/office/drawing/2014/main" id="{0C43781B-21A9-4ABC-91FD-D98561C8CD4A}"/>
              </a:ext>
            </a:extLst>
          </p:cNvPr>
          <p:cNvSpPr>
            <a:spLocks noGrp="1" noRot="1" noChangeAspect="1" noChangeArrowheads="1" noTextEdit="1"/>
          </p:cNvSpPr>
          <p:nvPr>
            <p:ph type="sldImg"/>
          </p:nvPr>
        </p:nvSpPr>
        <p:spPr>
          <a:xfrm>
            <a:off x="139700" y="768350"/>
            <a:ext cx="6819900" cy="3836988"/>
          </a:xfrm>
          <a:ln/>
        </p:spPr>
      </p:sp>
      <p:sp>
        <p:nvSpPr>
          <p:cNvPr id="140292" name="Rectangle 4">
            <a:extLst>
              <a:ext uri="{FF2B5EF4-FFF2-40B4-BE49-F238E27FC236}">
                <a16:creationId xmlns:a16="http://schemas.microsoft.com/office/drawing/2014/main" id="{53747FC8-B49D-49F2-B397-0AE7FB88316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8359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8D99651C-8E8B-42AC-96B2-3368B75E694D}"/>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CAC3C5E3-2952-40E4-BE87-7962283F6661}"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79</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338" name="Rectangle 2">
            <a:extLst>
              <a:ext uri="{FF2B5EF4-FFF2-40B4-BE49-F238E27FC236}">
                <a16:creationId xmlns:a16="http://schemas.microsoft.com/office/drawing/2014/main" id="{4972E27D-38D5-480F-8CF1-F2041F19FBA2}"/>
              </a:ext>
            </a:extLst>
          </p:cNvPr>
          <p:cNvSpPr>
            <a:spLocks noGrp="1" noRot="1" noChangeAspect="1" noChangeArrowheads="1" noTextEdit="1"/>
          </p:cNvSpPr>
          <p:nvPr>
            <p:ph type="sldImg"/>
          </p:nvPr>
        </p:nvSpPr>
        <p:spPr>
          <a:xfrm>
            <a:off x="139700" y="768350"/>
            <a:ext cx="6819900" cy="3836988"/>
          </a:xfrm>
          <a:ln/>
        </p:spPr>
      </p:sp>
      <p:sp>
        <p:nvSpPr>
          <p:cNvPr id="142340" name="Rectangle 4">
            <a:extLst>
              <a:ext uri="{FF2B5EF4-FFF2-40B4-BE49-F238E27FC236}">
                <a16:creationId xmlns:a16="http://schemas.microsoft.com/office/drawing/2014/main" id="{F9F241F4-3B82-4D32-AAF2-081070E648D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4044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30F02509-6901-4DC6-928D-15A58D5C1309}"/>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7470975C-C9C3-487A-842D-AFE6AB8DDA02}"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80</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386" name="Rectangle 2">
            <a:extLst>
              <a:ext uri="{FF2B5EF4-FFF2-40B4-BE49-F238E27FC236}">
                <a16:creationId xmlns:a16="http://schemas.microsoft.com/office/drawing/2014/main" id="{07317DE1-6680-478C-A862-047C8255AC21}"/>
              </a:ext>
            </a:extLst>
          </p:cNvPr>
          <p:cNvSpPr>
            <a:spLocks noGrp="1" noRot="1" noChangeAspect="1" noChangeArrowheads="1" noTextEdit="1"/>
          </p:cNvSpPr>
          <p:nvPr>
            <p:ph type="sldImg"/>
          </p:nvPr>
        </p:nvSpPr>
        <p:spPr>
          <a:xfrm>
            <a:off x="139700" y="768350"/>
            <a:ext cx="6819900" cy="3836988"/>
          </a:xfrm>
          <a:ln/>
        </p:spPr>
      </p:sp>
      <p:sp>
        <p:nvSpPr>
          <p:cNvPr id="144388" name="Rectangle 4">
            <a:extLst>
              <a:ext uri="{FF2B5EF4-FFF2-40B4-BE49-F238E27FC236}">
                <a16:creationId xmlns:a16="http://schemas.microsoft.com/office/drawing/2014/main" id="{4FEA64A6-CB6B-4531-8C66-7270BEEF5F1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3977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E7668B91-8F95-41C5-9449-CC800934A38C}"/>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A30E9619-068B-4A6D-88BC-0572539D52D7}"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81</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6434" name="Rectangle 2">
            <a:extLst>
              <a:ext uri="{FF2B5EF4-FFF2-40B4-BE49-F238E27FC236}">
                <a16:creationId xmlns:a16="http://schemas.microsoft.com/office/drawing/2014/main" id="{66586DF8-C331-4E0F-A2FF-832FF874BFAE}"/>
              </a:ext>
            </a:extLst>
          </p:cNvPr>
          <p:cNvSpPr>
            <a:spLocks noGrp="1" noRot="1" noChangeAspect="1" noChangeArrowheads="1" noTextEdit="1"/>
          </p:cNvSpPr>
          <p:nvPr>
            <p:ph type="sldImg"/>
          </p:nvPr>
        </p:nvSpPr>
        <p:spPr>
          <a:xfrm>
            <a:off x="139700" y="768350"/>
            <a:ext cx="6819900" cy="3836988"/>
          </a:xfrm>
          <a:ln/>
        </p:spPr>
      </p:sp>
      <p:sp>
        <p:nvSpPr>
          <p:cNvPr id="146436" name="Rectangle 4">
            <a:extLst>
              <a:ext uri="{FF2B5EF4-FFF2-40B4-BE49-F238E27FC236}">
                <a16:creationId xmlns:a16="http://schemas.microsoft.com/office/drawing/2014/main" id="{444F6AEB-4EA8-422C-B2F0-53D4A581AC8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9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19FB80B-0CCA-40AE-A8BE-F7865D7896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7321B79-18A3-47BC-A712-67DFC831CB5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363" name="Rectangle 2">
            <a:extLst>
              <a:ext uri="{FF2B5EF4-FFF2-40B4-BE49-F238E27FC236}">
                <a16:creationId xmlns:a16="http://schemas.microsoft.com/office/drawing/2014/main" id="{CE82E465-C7D3-4587-921C-B215FEF7FCE8}"/>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ABD4B41-F63D-4229-B139-7C139C082B8C}"/>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08" tIns="42204" rIns="84408" bIns="42204"/>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E7668B91-8F95-41C5-9449-CC800934A38C}"/>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A30E9619-068B-4A6D-88BC-0572539D52D7}"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82</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6434" name="Rectangle 2">
            <a:extLst>
              <a:ext uri="{FF2B5EF4-FFF2-40B4-BE49-F238E27FC236}">
                <a16:creationId xmlns:a16="http://schemas.microsoft.com/office/drawing/2014/main" id="{66586DF8-C331-4E0F-A2FF-832FF874BFAE}"/>
              </a:ext>
            </a:extLst>
          </p:cNvPr>
          <p:cNvSpPr>
            <a:spLocks noGrp="1" noRot="1" noChangeAspect="1" noChangeArrowheads="1" noTextEdit="1"/>
          </p:cNvSpPr>
          <p:nvPr>
            <p:ph type="sldImg"/>
          </p:nvPr>
        </p:nvSpPr>
        <p:spPr>
          <a:xfrm>
            <a:off x="139700" y="768350"/>
            <a:ext cx="6819900" cy="3836988"/>
          </a:xfrm>
          <a:ln/>
        </p:spPr>
      </p:sp>
      <p:sp>
        <p:nvSpPr>
          <p:cNvPr id="146436" name="Rectangle 4">
            <a:extLst>
              <a:ext uri="{FF2B5EF4-FFF2-40B4-BE49-F238E27FC236}">
                <a16:creationId xmlns:a16="http://schemas.microsoft.com/office/drawing/2014/main" id="{444F6AEB-4EA8-422C-B2F0-53D4A581AC8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42581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E7668B91-8F95-41C5-9449-CC800934A38C}"/>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A30E9619-068B-4A6D-88BC-0572539D52D7}"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83</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6434" name="Rectangle 2">
            <a:extLst>
              <a:ext uri="{FF2B5EF4-FFF2-40B4-BE49-F238E27FC236}">
                <a16:creationId xmlns:a16="http://schemas.microsoft.com/office/drawing/2014/main" id="{66586DF8-C331-4E0F-A2FF-832FF874BFAE}"/>
              </a:ext>
            </a:extLst>
          </p:cNvPr>
          <p:cNvSpPr>
            <a:spLocks noGrp="1" noRot="1" noChangeAspect="1" noChangeArrowheads="1" noTextEdit="1"/>
          </p:cNvSpPr>
          <p:nvPr>
            <p:ph type="sldImg"/>
          </p:nvPr>
        </p:nvSpPr>
        <p:spPr>
          <a:xfrm>
            <a:off x="139700" y="768350"/>
            <a:ext cx="6819900" cy="3836988"/>
          </a:xfrm>
          <a:ln/>
        </p:spPr>
      </p:sp>
      <p:sp>
        <p:nvSpPr>
          <p:cNvPr id="146436" name="Rectangle 4">
            <a:extLst>
              <a:ext uri="{FF2B5EF4-FFF2-40B4-BE49-F238E27FC236}">
                <a16:creationId xmlns:a16="http://schemas.microsoft.com/office/drawing/2014/main" id="{444F6AEB-4EA8-422C-B2F0-53D4A581AC8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15862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E7668B91-8F95-41C5-9449-CC800934A38C}"/>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A30E9619-068B-4A6D-88BC-0572539D52D7}"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84</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6434" name="Rectangle 2">
            <a:extLst>
              <a:ext uri="{FF2B5EF4-FFF2-40B4-BE49-F238E27FC236}">
                <a16:creationId xmlns:a16="http://schemas.microsoft.com/office/drawing/2014/main" id="{66586DF8-C331-4E0F-A2FF-832FF874BFAE}"/>
              </a:ext>
            </a:extLst>
          </p:cNvPr>
          <p:cNvSpPr>
            <a:spLocks noGrp="1" noRot="1" noChangeAspect="1" noChangeArrowheads="1" noTextEdit="1"/>
          </p:cNvSpPr>
          <p:nvPr>
            <p:ph type="sldImg"/>
          </p:nvPr>
        </p:nvSpPr>
        <p:spPr>
          <a:xfrm>
            <a:off x="139700" y="768350"/>
            <a:ext cx="6819900" cy="3836988"/>
          </a:xfrm>
          <a:ln/>
        </p:spPr>
      </p:sp>
      <p:sp>
        <p:nvSpPr>
          <p:cNvPr id="146436" name="Rectangle 4">
            <a:extLst>
              <a:ext uri="{FF2B5EF4-FFF2-40B4-BE49-F238E27FC236}">
                <a16:creationId xmlns:a16="http://schemas.microsoft.com/office/drawing/2014/main" id="{444F6AEB-4EA8-422C-B2F0-53D4A581AC8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26712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a:extLst>
              <a:ext uri="{FF2B5EF4-FFF2-40B4-BE49-F238E27FC236}">
                <a16:creationId xmlns:a16="http://schemas.microsoft.com/office/drawing/2014/main" id="{E7668B91-8F95-41C5-9449-CC800934A38C}"/>
              </a:ext>
            </a:extLst>
          </p:cNvPr>
          <p:cNvSpPr>
            <a:spLocks noGrp="1" noChangeArrowheads="1"/>
          </p:cNvSpPr>
          <p:nvPr>
            <p:ph type="sldNum" sz="quarter" idx="5"/>
          </p:nvPr>
        </p:nvSpPr>
        <p:spPr>
          <a:ln/>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A30E9619-068B-4A6D-88BC-0572539D52D7}"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85</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6434" name="Rectangle 2">
            <a:extLst>
              <a:ext uri="{FF2B5EF4-FFF2-40B4-BE49-F238E27FC236}">
                <a16:creationId xmlns:a16="http://schemas.microsoft.com/office/drawing/2014/main" id="{66586DF8-C331-4E0F-A2FF-832FF874BFAE}"/>
              </a:ext>
            </a:extLst>
          </p:cNvPr>
          <p:cNvSpPr>
            <a:spLocks noGrp="1" noRot="1" noChangeAspect="1" noChangeArrowheads="1" noTextEdit="1"/>
          </p:cNvSpPr>
          <p:nvPr>
            <p:ph type="sldImg"/>
          </p:nvPr>
        </p:nvSpPr>
        <p:spPr>
          <a:xfrm>
            <a:off x="139700" y="768350"/>
            <a:ext cx="6819900" cy="3836988"/>
          </a:xfrm>
          <a:ln/>
        </p:spPr>
      </p:sp>
      <p:sp>
        <p:nvSpPr>
          <p:cNvPr id="146436" name="Rectangle 4">
            <a:extLst>
              <a:ext uri="{FF2B5EF4-FFF2-40B4-BE49-F238E27FC236}">
                <a16:creationId xmlns:a16="http://schemas.microsoft.com/office/drawing/2014/main" id="{444F6AEB-4EA8-422C-B2F0-53D4A581AC8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0598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9CF84A4-66CC-42BB-98E5-B61FA3DAA35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989035-42E3-4A8B-B260-301FCAB99589}"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555" name="Text Box 2">
            <a:extLst>
              <a:ext uri="{FF2B5EF4-FFF2-40B4-BE49-F238E27FC236}">
                <a16:creationId xmlns:a16="http://schemas.microsoft.com/office/drawing/2014/main" id="{0C823043-548F-4D2D-A22E-17177E36FEDC}"/>
              </a:ext>
            </a:extLst>
          </p:cNvPr>
          <p:cNvSpPr txBox="1">
            <a:spLocks noChangeArrowheads="1"/>
          </p:cNvSpPr>
          <p:nvPr/>
        </p:nvSpPr>
        <p:spPr bwMode="auto">
          <a:xfrm>
            <a:off x="1158875" y="933450"/>
            <a:ext cx="4348163" cy="33639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l" defTabSz="914400" rtl="0" eaLnBrk="1" fontAlgn="base" latinLnBrk="0" hangingPunct="1">
              <a:lnSpc>
                <a:spcPct val="85000"/>
              </a:lnSpc>
              <a:spcBef>
                <a:spcPct val="15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CommercialScript BT" pitchFamily="66" charset="0"/>
              <a:ea typeface="宋体" panose="02010600030101010101" pitchFamily="2" charset="-122"/>
              <a:cs typeface="+mn-cs"/>
            </a:endParaRPr>
          </a:p>
        </p:txBody>
      </p:sp>
      <p:sp>
        <p:nvSpPr>
          <p:cNvPr id="23556" name="Rectangle 3">
            <a:extLst>
              <a:ext uri="{FF2B5EF4-FFF2-40B4-BE49-F238E27FC236}">
                <a16:creationId xmlns:a16="http://schemas.microsoft.com/office/drawing/2014/main" id="{352374CD-D9B0-447F-8899-37029BBE1A24}"/>
              </a:ext>
            </a:extLst>
          </p:cNvPr>
          <p:cNvSpPr>
            <a:spLocks noGrp="1" noChangeArrowheads="1"/>
          </p:cNvSpPr>
          <p:nvPr>
            <p:ph type="body"/>
          </p:nvPr>
        </p:nvSpPr>
        <p:spPr>
          <a:xfrm>
            <a:off x="685800" y="4341813"/>
            <a:ext cx="5478463" cy="41084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A925F1-25AA-4721-9F4A-F0503D2F1B2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1562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A925F1-25AA-4721-9F4A-F0503D2F1B2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5835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A925F1-25AA-4721-9F4A-F0503D2F1B2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9077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DAD24A20-A7F8-4D25-8606-3271237AB0E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0A291EF-F11A-4C06-9ADF-0C283276FC7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347" name="Text Box 2">
            <a:extLst>
              <a:ext uri="{FF2B5EF4-FFF2-40B4-BE49-F238E27FC236}">
                <a16:creationId xmlns:a16="http://schemas.microsoft.com/office/drawing/2014/main" id="{BA3C5DB5-38B0-40B4-A187-5FD402AE6C0B}"/>
              </a:ext>
            </a:extLst>
          </p:cNvPr>
          <p:cNvSpPr txBox="1">
            <a:spLocks noChangeArrowheads="1"/>
          </p:cNvSpPr>
          <p:nvPr/>
        </p:nvSpPr>
        <p:spPr bwMode="auto">
          <a:xfrm>
            <a:off x="1155700" y="690563"/>
            <a:ext cx="4545013" cy="34163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l" defTabSz="914400" rtl="0" eaLnBrk="1" fontAlgn="base" latinLnBrk="0" hangingPunct="1">
              <a:lnSpc>
                <a:spcPct val="85000"/>
              </a:lnSpc>
              <a:spcBef>
                <a:spcPct val="15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CommercialScript BT" pitchFamily="66" charset="0"/>
              <a:ea typeface="宋体" panose="02010600030101010101" pitchFamily="2" charset="-122"/>
              <a:cs typeface="+mn-cs"/>
            </a:endParaRPr>
          </a:p>
        </p:txBody>
      </p:sp>
      <p:sp>
        <p:nvSpPr>
          <p:cNvPr id="57348" name="Rectangle 3">
            <a:extLst>
              <a:ext uri="{FF2B5EF4-FFF2-40B4-BE49-F238E27FC236}">
                <a16:creationId xmlns:a16="http://schemas.microsoft.com/office/drawing/2014/main" id="{90A83E53-07DD-4AF5-8B9E-A455DB7C7BDA}"/>
              </a:ext>
            </a:extLst>
          </p:cNvPr>
          <p:cNvSpPr>
            <a:spLocks noGrp="1" noChangeArrowheads="1"/>
          </p:cNvSpPr>
          <p:nvPr>
            <p:ph type="body"/>
          </p:nvPr>
        </p:nvSpPr>
        <p:spPr>
          <a:xfrm>
            <a:off x="685800" y="4341813"/>
            <a:ext cx="5470525" cy="40973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B314C09-E859-427F-8FB1-EB0B21473B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BE255D2-0C3D-47FB-B1B0-3793700B6B2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395" name="Text Box 2">
            <a:extLst>
              <a:ext uri="{FF2B5EF4-FFF2-40B4-BE49-F238E27FC236}">
                <a16:creationId xmlns:a16="http://schemas.microsoft.com/office/drawing/2014/main" id="{066C0649-03B9-4560-8F0C-1901652E9F3C}"/>
              </a:ext>
            </a:extLst>
          </p:cNvPr>
          <p:cNvSpPr txBox="1">
            <a:spLocks noChangeArrowheads="1"/>
          </p:cNvSpPr>
          <p:nvPr/>
        </p:nvSpPr>
        <p:spPr bwMode="auto">
          <a:xfrm>
            <a:off x="1155700" y="690563"/>
            <a:ext cx="4545013" cy="34163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l" defTabSz="914400" rtl="0" eaLnBrk="1" fontAlgn="base" latinLnBrk="0" hangingPunct="1">
              <a:lnSpc>
                <a:spcPct val="85000"/>
              </a:lnSpc>
              <a:spcBef>
                <a:spcPct val="15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CommercialScript BT" pitchFamily="66" charset="0"/>
              <a:ea typeface="宋体" panose="02010600030101010101" pitchFamily="2" charset="-122"/>
              <a:cs typeface="+mn-cs"/>
            </a:endParaRPr>
          </a:p>
        </p:txBody>
      </p:sp>
      <p:sp>
        <p:nvSpPr>
          <p:cNvPr id="59396" name="Rectangle 3">
            <a:extLst>
              <a:ext uri="{FF2B5EF4-FFF2-40B4-BE49-F238E27FC236}">
                <a16:creationId xmlns:a16="http://schemas.microsoft.com/office/drawing/2014/main" id="{E30682BC-5219-49FC-9383-DD219AC59CB5}"/>
              </a:ext>
            </a:extLst>
          </p:cNvPr>
          <p:cNvSpPr>
            <a:spLocks noGrp="1" noChangeArrowheads="1"/>
          </p:cNvSpPr>
          <p:nvPr>
            <p:ph type="body"/>
          </p:nvPr>
        </p:nvSpPr>
        <p:spPr>
          <a:xfrm>
            <a:off x="685800" y="4341813"/>
            <a:ext cx="5470525" cy="40973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13387CAA-6E68-491D-B274-A49DF2EDC3A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2CEA5E-1775-4B83-A3F0-8277048798D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443" name="Text Box 2">
            <a:extLst>
              <a:ext uri="{FF2B5EF4-FFF2-40B4-BE49-F238E27FC236}">
                <a16:creationId xmlns:a16="http://schemas.microsoft.com/office/drawing/2014/main" id="{AF8977D8-CB60-48AB-A87E-569B00CF55E1}"/>
              </a:ext>
            </a:extLst>
          </p:cNvPr>
          <p:cNvSpPr txBox="1">
            <a:spLocks noChangeArrowheads="1"/>
          </p:cNvSpPr>
          <p:nvPr/>
        </p:nvSpPr>
        <p:spPr bwMode="auto">
          <a:xfrm>
            <a:off x="1157288" y="690563"/>
            <a:ext cx="4545012" cy="341788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marL="0" marR="0" lvl="0" indent="0" algn="l" defTabSz="914400" rtl="0" eaLnBrk="1" fontAlgn="base" latinLnBrk="0" hangingPunct="1">
              <a:lnSpc>
                <a:spcPct val="85000"/>
              </a:lnSpc>
              <a:spcBef>
                <a:spcPct val="15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CommercialScript BT" pitchFamily="66" charset="0"/>
              <a:ea typeface="宋体" panose="02010600030101010101" pitchFamily="2" charset="-122"/>
              <a:cs typeface="+mn-cs"/>
            </a:endParaRPr>
          </a:p>
        </p:txBody>
      </p:sp>
      <p:sp>
        <p:nvSpPr>
          <p:cNvPr id="61444" name="Rectangle 3">
            <a:extLst>
              <a:ext uri="{FF2B5EF4-FFF2-40B4-BE49-F238E27FC236}">
                <a16:creationId xmlns:a16="http://schemas.microsoft.com/office/drawing/2014/main" id="{BA11AAF0-BC00-4572-B27D-6673998E5D17}"/>
              </a:ext>
            </a:extLst>
          </p:cNvPr>
          <p:cNvSpPr>
            <a:spLocks noGrp="1" noChangeArrowheads="1"/>
          </p:cNvSpPr>
          <p:nvPr>
            <p:ph type="body"/>
          </p:nvPr>
        </p:nvSpPr>
        <p:spPr>
          <a:xfrm>
            <a:off x="685800" y="4341813"/>
            <a:ext cx="5470525" cy="40973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F29CA4FA-9C79-434B-AC19-8F76843B9D65}"/>
              </a:ext>
            </a:extLst>
          </p:cNvPr>
          <p:cNvGrpSpPr>
            <a:grpSpLocks/>
          </p:cNvGrpSpPr>
          <p:nvPr userDrawn="1"/>
        </p:nvGrpSpPr>
        <p:grpSpPr bwMode="auto">
          <a:xfrm>
            <a:off x="2117" y="3486155"/>
            <a:ext cx="12189883" cy="6742113"/>
            <a:chOff x="0" y="72"/>
            <a:chExt cx="5759" cy="4247"/>
          </a:xfrm>
        </p:grpSpPr>
        <p:sp>
          <p:nvSpPr>
            <p:cNvPr id="5" name="Rectangle 8">
              <a:extLst>
                <a:ext uri="{FF2B5EF4-FFF2-40B4-BE49-F238E27FC236}">
                  <a16:creationId xmlns:a16="http://schemas.microsoft.com/office/drawing/2014/main" id="{33959D43-808B-4B70-8266-671DE059DC34}"/>
                </a:ext>
              </a:extLst>
            </p:cNvPr>
            <p:cNvSpPr>
              <a:spLocks noChangeArrowheads="1"/>
            </p:cNvSpPr>
            <p:nvPr/>
          </p:nvSpPr>
          <p:spPr bwMode="hidden">
            <a:xfrm>
              <a:off x="0" y="2112"/>
              <a:ext cx="5759" cy="2207"/>
            </a:xfrm>
            <a:prstGeom prst="rect">
              <a:avLst/>
            </a:prstGeom>
            <a:solidFill>
              <a:srgbClr val="0000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1" hangingPunct="1"/>
              <a:endParaRPr lang="zh-CN" altLang="en-US" sz="2400"/>
            </a:p>
          </p:txBody>
        </p:sp>
        <p:grpSp>
          <p:nvGrpSpPr>
            <p:cNvPr id="6" name="Group 9">
              <a:extLst>
                <a:ext uri="{FF2B5EF4-FFF2-40B4-BE49-F238E27FC236}">
                  <a16:creationId xmlns:a16="http://schemas.microsoft.com/office/drawing/2014/main" id="{FE9E7D88-5ED5-4443-8884-9AD0EEB5DDA9}"/>
                </a:ext>
              </a:extLst>
            </p:cNvPr>
            <p:cNvGrpSpPr>
              <a:grpSpLocks/>
            </p:cNvGrpSpPr>
            <p:nvPr/>
          </p:nvGrpSpPr>
          <p:grpSpPr bwMode="auto">
            <a:xfrm>
              <a:off x="0" y="72"/>
              <a:ext cx="5759" cy="2040"/>
              <a:chOff x="0" y="72"/>
              <a:chExt cx="5759" cy="2040"/>
            </a:xfrm>
          </p:grpSpPr>
          <p:sp>
            <p:nvSpPr>
              <p:cNvPr id="7" name="Rectangle 10">
                <a:extLst>
                  <a:ext uri="{FF2B5EF4-FFF2-40B4-BE49-F238E27FC236}">
                    <a16:creationId xmlns:a16="http://schemas.microsoft.com/office/drawing/2014/main" id="{7D4BECE9-46D4-4C3A-9820-7F02EFB7589B}"/>
                  </a:ext>
                </a:extLst>
              </p:cNvPr>
              <p:cNvSpPr>
                <a:spLocks noChangeArrowheads="1"/>
              </p:cNvSpPr>
              <p:nvPr/>
            </p:nvSpPr>
            <p:spPr bwMode="hidden">
              <a:xfrm>
                <a:off x="0" y="1872"/>
                <a:ext cx="5759" cy="240"/>
              </a:xfrm>
              <a:prstGeom prst="rect">
                <a:avLst/>
              </a:prstGeom>
              <a:gradFill rotWithShape="0">
                <a:gsLst>
                  <a:gs pos="0">
                    <a:srgbClr val="0000FF"/>
                  </a:gs>
                  <a:gs pos="100000">
                    <a:srgbClr val="000080"/>
                  </a:gs>
                </a:gsLst>
                <a:lin ang="540000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1" hangingPunct="1"/>
                <a:endParaRPr lang="zh-CN" altLang="en-US" sz="2400"/>
              </a:p>
            </p:txBody>
          </p:sp>
          <p:grpSp>
            <p:nvGrpSpPr>
              <p:cNvPr id="8" name="Group 11">
                <a:extLst>
                  <a:ext uri="{FF2B5EF4-FFF2-40B4-BE49-F238E27FC236}">
                    <a16:creationId xmlns:a16="http://schemas.microsoft.com/office/drawing/2014/main" id="{56345BEA-0F05-48F2-8563-775E3D3B722D}"/>
                  </a:ext>
                </a:extLst>
              </p:cNvPr>
              <p:cNvGrpSpPr>
                <a:grpSpLocks/>
              </p:cNvGrpSpPr>
              <p:nvPr/>
            </p:nvGrpSpPr>
            <p:grpSpPr bwMode="auto">
              <a:xfrm>
                <a:off x="2289" y="72"/>
                <a:ext cx="1440" cy="1984"/>
                <a:chOff x="2289" y="72"/>
                <a:chExt cx="1440" cy="1984"/>
              </a:xfrm>
            </p:grpSpPr>
            <p:sp>
              <p:nvSpPr>
                <p:cNvPr id="29" name="Freeform 12">
                  <a:extLst>
                    <a:ext uri="{FF2B5EF4-FFF2-40B4-BE49-F238E27FC236}">
                      <a16:creationId xmlns:a16="http://schemas.microsoft.com/office/drawing/2014/main" id="{A260B999-19D1-4C01-94C6-6311AA2A073C}"/>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rgbClr val="000000"/>
                    </a:gs>
                    <a:gs pos="100000">
                      <a:srgbClr val="0000FF"/>
                    </a:gs>
                  </a:gsLst>
                  <a:lin ang="5400000" scaled="1"/>
                </a:gra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 name="Line 13">
                  <a:extLst>
                    <a:ext uri="{FF2B5EF4-FFF2-40B4-BE49-F238E27FC236}">
                      <a16:creationId xmlns:a16="http://schemas.microsoft.com/office/drawing/2014/main" id="{23F90748-FAF5-4374-B5E9-E4A46ED80F20}"/>
                    </a:ext>
                  </a:extLst>
                </p:cNvPr>
                <p:cNvSpPr>
                  <a:spLocks noChangeShapeType="1"/>
                </p:cNvSpPr>
                <p:nvPr/>
              </p:nvSpPr>
              <p:spPr bwMode="ltGray">
                <a:xfrm flipV="1">
                  <a:off x="2324" y="1620"/>
                  <a:ext cx="143" cy="258"/>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1" name="Line 14">
                  <a:extLst>
                    <a:ext uri="{FF2B5EF4-FFF2-40B4-BE49-F238E27FC236}">
                      <a16:creationId xmlns:a16="http://schemas.microsoft.com/office/drawing/2014/main" id="{B5B8137A-3581-4B5F-9931-4440ECE0692C}"/>
                    </a:ext>
                  </a:extLst>
                </p:cNvPr>
                <p:cNvSpPr>
                  <a:spLocks noChangeShapeType="1"/>
                </p:cNvSpPr>
                <p:nvPr/>
              </p:nvSpPr>
              <p:spPr bwMode="ltGray">
                <a:xfrm flipV="1">
                  <a:off x="3119" y="243"/>
                  <a:ext cx="50" cy="99"/>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 name="Line 15">
                  <a:extLst>
                    <a:ext uri="{FF2B5EF4-FFF2-40B4-BE49-F238E27FC236}">
                      <a16:creationId xmlns:a16="http://schemas.microsoft.com/office/drawing/2014/main" id="{0FBFD4EB-E05B-4557-A14C-8ED2B161CC3C}"/>
                    </a:ext>
                  </a:extLst>
                </p:cNvPr>
                <p:cNvSpPr>
                  <a:spLocks noChangeShapeType="1"/>
                </p:cNvSpPr>
                <p:nvPr/>
              </p:nvSpPr>
              <p:spPr bwMode="ltGray">
                <a:xfrm flipV="1">
                  <a:off x="3203" y="72"/>
                  <a:ext cx="50" cy="99"/>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3" name="Freeform 16">
                  <a:extLst>
                    <a:ext uri="{FF2B5EF4-FFF2-40B4-BE49-F238E27FC236}">
                      <a16:creationId xmlns:a16="http://schemas.microsoft.com/office/drawing/2014/main" id="{44511C8D-AF77-4225-A052-53685F04A2F5}"/>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rgbClr val="0000FF"/>
                    </a:gs>
                    <a:gs pos="100000">
                      <a:srgbClr val="000000"/>
                    </a:gs>
                  </a:gsLst>
                  <a:lin ang="0" scaled="1"/>
                </a:gra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sp>
            <p:nvSpPr>
              <p:cNvPr id="9" name="Oval 17">
                <a:extLst>
                  <a:ext uri="{FF2B5EF4-FFF2-40B4-BE49-F238E27FC236}">
                    <a16:creationId xmlns:a16="http://schemas.microsoft.com/office/drawing/2014/main" id="{2BDE15B1-0F59-442D-BD7E-EE6B37E1BDE2}"/>
                  </a:ext>
                </a:extLst>
              </p:cNvPr>
              <p:cNvSpPr>
                <a:spLocks noChangeArrowheads="1"/>
              </p:cNvSpPr>
              <p:nvPr/>
            </p:nvSpPr>
            <p:spPr bwMode="blackWhite">
              <a:xfrm>
                <a:off x="2071" y="250"/>
                <a:ext cx="1497" cy="1494"/>
              </a:xfrm>
              <a:prstGeom prst="ellipse">
                <a:avLst/>
              </a:prstGeom>
              <a:gradFill rotWithShape="0">
                <a:gsLst>
                  <a:gs pos="0">
                    <a:srgbClr val="0000FF"/>
                  </a:gs>
                  <a:gs pos="100000">
                    <a:srgbClr val="000000"/>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1" hangingPunct="1"/>
                <a:endParaRPr lang="zh-CN" altLang="en-US" sz="2400"/>
              </a:p>
            </p:txBody>
          </p:sp>
          <p:grpSp>
            <p:nvGrpSpPr>
              <p:cNvPr id="10" name="Group 18">
                <a:extLst>
                  <a:ext uri="{FF2B5EF4-FFF2-40B4-BE49-F238E27FC236}">
                    <a16:creationId xmlns:a16="http://schemas.microsoft.com/office/drawing/2014/main" id="{275A93FC-00E3-4548-95DD-02835C7510A2}"/>
                  </a:ext>
                </a:extLst>
              </p:cNvPr>
              <p:cNvGrpSpPr>
                <a:grpSpLocks/>
              </p:cNvGrpSpPr>
              <p:nvPr/>
            </p:nvGrpSpPr>
            <p:grpSpPr bwMode="auto">
              <a:xfrm>
                <a:off x="2071" y="406"/>
                <a:ext cx="1392" cy="1109"/>
                <a:chOff x="2071" y="406"/>
                <a:chExt cx="1392" cy="1109"/>
              </a:xfrm>
            </p:grpSpPr>
            <p:sp>
              <p:nvSpPr>
                <p:cNvPr id="11" name="Freeform 19">
                  <a:extLst>
                    <a:ext uri="{FF2B5EF4-FFF2-40B4-BE49-F238E27FC236}">
                      <a16:creationId xmlns:a16="http://schemas.microsoft.com/office/drawing/2014/main" id="{ADED5BD6-1328-4D92-82A8-BE87FE7678DC}"/>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2" name="Freeform 20">
                  <a:extLst>
                    <a:ext uri="{FF2B5EF4-FFF2-40B4-BE49-F238E27FC236}">
                      <a16:creationId xmlns:a16="http://schemas.microsoft.com/office/drawing/2014/main" id="{00FCFC25-3ACA-432D-9CA7-63565ACFEEE4}"/>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3" name="Freeform 21">
                  <a:extLst>
                    <a:ext uri="{FF2B5EF4-FFF2-40B4-BE49-F238E27FC236}">
                      <a16:creationId xmlns:a16="http://schemas.microsoft.com/office/drawing/2014/main" id="{B53F7BC3-D334-433F-925E-9EB1937D19C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4" name="Freeform 22">
                  <a:extLst>
                    <a:ext uri="{FF2B5EF4-FFF2-40B4-BE49-F238E27FC236}">
                      <a16:creationId xmlns:a16="http://schemas.microsoft.com/office/drawing/2014/main" id="{C43BC350-005C-4BFA-A898-9DBCF7202346}"/>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 name="Freeform 23">
                  <a:extLst>
                    <a:ext uri="{FF2B5EF4-FFF2-40B4-BE49-F238E27FC236}">
                      <a16:creationId xmlns:a16="http://schemas.microsoft.com/office/drawing/2014/main" id="{89F303DE-2B8D-497A-B542-9B653531C05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6" name="Freeform 24">
                  <a:extLst>
                    <a:ext uri="{FF2B5EF4-FFF2-40B4-BE49-F238E27FC236}">
                      <a16:creationId xmlns:a16="http://schemas.microsoft.com/office/drawing/2014/main" id="{206E6406-FFD2-44FD-89E0-7AF1968EAC02}"/>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7" name="Freeform 25">
                  <a:extLst>
                    <a:ext uri="{FF2B5EF4-FFF2-40B4-BE49-F238E27FC236}">
                      <a16:creationId xmlns:a16="http://schemas.microsoft.com/office/drawing/2014/main" id="{0EA77C01-E1BB-4231-B185-E9AC51A740C9}"/>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8" name="Freeform 26">
                  <a:extLst>
                    <a:ext uri="{FF2B5EF4-FFF2-40B4-BE49-F238E27FC236}">
                      <a16:creationId xmlns:a16="http://schemas.microsoft.com/office/drawing/2014/main" id="{0123D225-A81A-4A68-8343-663D19759DA8}"/>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9" name="Freeform 27">
                  <a:extLst>
                    <a:ext uri="{FF2B5EF4-FFF2-40B4-BE49-F238E27FC236}">
                      <a16:creationId xmlns:a16="http://schemas.microsoft.com/office/drawing/2014/main" id="{1733C737-0957-41FB-9CFA-001B5764FE6C}"/>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0" name="Freeform 28">
                  <a:extLst>
                    <a:ext uri="{FF2B5EF4-FFF2-40B4-BE49-F238E27FC236}">
                      <a16:creationId xmlns:a16="http://schemas.microsoft.com/office/drawing/2014/main" id="{881EF0D4-5F0F-4DC1-A064-16D557C55A3E}"/>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 name="Freeform 29">
                  <a:extLst>
                    <a:ext uri="{FF2B5EF4-FFF2-40B4-BE49-F238E27FC236}">
                      <a16:creationId xmlns:a16="http://schemas.microsoft.com/office/drawing/2014/main" id="{1CBAFD30-0AE8-425E-B0E7-624EF706CC2B}"/>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2" name="Freeform 30">
                  <a:extLst>
                    <a:ext uri="{FF2B5EF4-FFF2-40B4-BE49-F238E27FC236}">
                      <a16:creationId xmlns:a16="http://schemas.microsoft.com/office/drawing/2014/main" id="{DA92D468-AFC0-4D34-8D7C-E504C88DED35}"/>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3" name="Freeform 31">
                  <a:extLst>
                    <a:ext uri="{FF2B5EF4-FFF2-40B4-BE49-F238E27FC236}">
                      <a16:creationId xmlns:a16="http://schemas.microsoft.com/office/drawing/2014/main" id="{B90B600E-0249-40E4-9CD9-D590AE9BA5A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4" name="Freeform 32">
                  <a:extLst>
                    <a:ext uri="{FF2B5EF4-FFF2-40B4-BE49-F238E27FC236}">
                      <a16:creationId xmlns:a16="http://schemas.microsoft.com/office/drawing/2014/main" id="{DB0ADF6E-16C0-4E0F-AFE6-F636BD17BFB7}"/>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5" name="Freeform 33">
                  <a:extLst>
                    <a:ext uri="{FF2B5EF4-FFF2-40B4-BE49-F238E27FC236}">
                      <a16:creationId xmlns:a16="http://schemas.microsoft.com/office/drawing/2014/main" id="{3D273962-DC2E-4759-90AA-4654D6CB44EF}"/>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6" name="Freeform 34">
                  <a:extLst>
                    <a:ext uri="{FF2B5EF4-FFF2-40B4-BE49-F238E27FC236}">
                      <a16:creationId xmlns:a16="http://schemas.microsoft.com/office/drawing/2014/main" id="{F026E2B6-0E17-4F88-9BE7-8EB01D04A56C}"/>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7" name="Freeform 35">
                  <a:extLst>
                    <a:ext uri="{FF2B5EF4-FFF2-40B4-BE49-F238E27FC236}">
                      <a16:creationId xmlns:a16="http://schemas.microsoft.com/office/drawing/2014/main" id="{6FEFB21D-6DDB-4FB7-9161-9B2C7DA9FD13}"/>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8" name="Freeform 36">
                  <a:extLst>
                    <a:ext uri="{FF2B5EF4-FFF2-40B4-BE49-F238E27FC236}">
                      <a16:creationId xmlns:a16="http://schemas.microsoft.com/office/drawing/2014/main" id="{C5CE9806-5AA3-4823-8C72-DD8224074E3B}"/>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grpSp>
      <p:sp>
        <p:nvSpPr>
          <p:cNvPr id="1152002" name="Rectangle 2"/>
          <p:cNvSpPr>
            <a:spLocks noGrp="1" noChangeArrowheads="1"/>
          </p:cNvSpPr>
          <p:nvPr>
            <p:ph type="ctrTitle"/>
          </p:nvPr>
        </p:nvSpPr>
        <p:spPr>
          <a:xfrm>
            <a:off x="719667" y="765180"/>
            <a:ext cx="10363200" cy="1470025"/>
          </a:xfrm>
        </p:spPr>
        <p:txBody>
          <a:bodyPr/>
          <a:lstStyle>
            <a:lvl1pPr>
              <a:defRPr/>
            </a:lvl1pPr>
          </a:lstStyle>
          <a:p>
            <a:pPr lvl="0"/>
            <a:r>
              <a:rPr lang="zh-CN" altLang="en-US" noProof="0"/>
              <a:t>单击此处编辑母版标题样式</a:t>
            </a:r>
          </a:p>
        </p:txBody>
      </p:sp>
      <p:sp>
        <p:nvSpPr>
          <p:cNvPr id="1152003" name="Rectangle 3"/>
          <p:cNvSpPr>
            <a:spLocks noGrp="1" noChangeArrowheads="1"/>
          </p:cNvSpPr>
          <p:nvPr>
            <p:ph type="subTitle" idx="1"/>
          </p:nvPr>
        </p:nvSpPr>
        <p:spPr>
          <a:xfrm>
            <a:off x="1968500" y="2781300"/>
            <a:ext cx="8534400" cy="1752600"/>
          </a:xfrm>
        </p:spPr>
        <p:txBody>
          <a:bodyPr/>
          <a:lstStyle>
            <a:lvl1pPr marL="0" indent="0" algn="ctr">
              <a:buFontTx/>
              <a:buNone/>
              <a:defRPr/>
            </a:lvl1pPr>
          </a:lstStyle>
          <a:p>
            <a:pPr lvl="0"/>
            <a:r>
              <a:rPr lang="zh-CN" altLang="en-US" noProof="0"/>
              <a:t>单击此处编辑母版副标题样式</a:t>
            </a:r>
          </a:p>
        </p:txBody>
      </p:sp>
      <p:sp>
        <p:nvSpPr>
          <p:cNvPr id="34" name="Rectangle 4">
            <a:extLst>
              <a:ext uri="{FF2B5EF4-FFF2-40B4-BE49-F238E27FC236}">
                <a16:creationId xmlns:a16="http://schemas.microsoft.com/office/drawing/2014/main" id="{DC0C07F3-09C5-46E5-BADE-35FD80551321}"/>
              </a:ext>
            </a:extLst>
          </p:cNvPr>
          <p:cNvSpPr>
            <a:spLocks noGrp="1" noChangeArrowheads="1"/>
          </p:cNvSpPr>
          <p:nvPr>
            <p:ph type="dt" sz="half" idx="10"/>
          </p:nvPr>
        </p:nvSpPr>
        <p:spPr>
          <a:xfrm>
            <a:off x="609600" y="6245225"/>
            <a:ext cx="2844800" cy="476250"/>
          </a:xfrm>
        </p:spPr>
        <p:txBody>
          <a:bodyPr/>
          <a:lstStyle>
            <a:lvl1pPr>
              <a:defRPr/>
            </a:lvl1pPr>
          </a:lstStyle>
          <a:p>
            <a:pPr>
              <a:defRPr/>
            </a:pPr>
            <a:endParaRPr lang="en-US" altLang="zh-CN"/>
          </a:p>
        </p:txBody>
      </p:sp>
      <p:sp>
        <p:nvSpPr>
          <p:cNvPr id="35" name="Rectangle 5">
            <a:extLst>
              <a:ext uri="{FF2B5EF4-FFF2-40B4-BE49-F238E27FC236}">
                <a16:creationId xmlns:a16="http://schemas.microsoft.com/office/drawing/2014/main" id="{AB00C3F9-FCDE-4D31-9738-9B9851854EC7}"/>
              </a:ext>
            </a:extLst>
          </p:cNvPr>
          <p:cNvSpPr>
            <a:spLocks noGrp="1" noChangeArrowheads="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36" name="Rectangle 6">
            <a:extLst>
              <a:ext uri="{FF2B5EF4-FFF2-40B4-BE49-F238E27FC236}">
                <a16:creationId xmlns:a16="http://schemas.microsoft.com/office/drawing/2014/main" id="{5D9F2337-9846-4D76-9F4B-F65F0BD3A12E}"/>
              </a:ext>
            </a:extLst>
          </p:cNvPr>
          <p:cNvSpPr>
            <a:spLocks noGrp="1" noChangeArrowheads="1"/>
          </p:cNvSpPr>
          <p:nvPr>
            <p:ph type="sldNum" sz="quarter" idx="12"/>
          </p:nvPr>
        </p:nvSpPr>
        <p:spPr>
          <a:xfrm>
            <a:off x="8737600" y="6245225"/>
            <a:ext cx="2844800" cy="476250"/>
          </a:xfrm>
        </p:spPr>
        <p:txBody>
          <a:bodyPr/>
          <a:lstStyle>
            <a:lvl1pPr>
              <a:defRPr smtClean="0"/>
            </a:lvl1pPr>
          </a:lstStyle>
          <a:p>
            <a:pPr>
              <a:defRPr/>
            </a:pPr>
            <a:fld id="{E9C701D3-EFAA-4E19-8C4C-4A72E522CB69}" type="slidenum">
              <a:rPr lang="en-US" altLang="zh-CN"/>
              <a:pPr>
                <a:defRPr/>
              </a:pPr>
              <a:t>‹#›</a:t>
            </a:fld>
            <a:endParaRPr lang="en-US" altLang="zh-CN"/>
          </a:p>
        </p:txBody>
      </p:sp>
    </p:spTree>
    <p:extLst>
      <p:ext uri="{BB962C8B-B14F-4D97-AF65-F5344CB8AC3E}">
        <p14:creationId xmlns:p14="http://schemas.microsoft.com/office/powerpoint/2010/main" val="117310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DBE62C95-BC5C-41B9-8394-7D0DD7A6A0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880B82D-DE8C-404E-9105-EB9C3EA9E5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D3C596D-A73F-4D04-8A6E-0422D0D78FFF}"/>
              </a:ext>
            </a:extLst>
          </p:cNvPr>
          <p:cNvSpPr>
            <a:spLocks noGrp="1" noChangeArrowheads="1"/>
          </p:cNvSpPr>
          <p:nvPr>
            <p:ph type="sldNum" sz="quarter" idx="12"/>
          </p:nvPr>
        </p:nvSpPr>
        <p:spPr>
          <a:ln/>
        </p:spPr>
        <p:txBody>
          <a:bodyPr/>
          <a:lstStyle>
            <a:lvl1pPr>
              <a:defRPr/>
            </a:lvl1pPr>
          </a:lstStyle>
          <a:p>
            <a:pPr>
              <a:defRPr/>
            </a:pPr>
            <a:fld id="{A2BD47CE-BB79-4EE0-ABCB-7316F24430FF}" type="slidenum">
              <a:rPr lang="en-US" altLang="zh-CN"/>
              <a:pPr>
                <a:defRPr/>
              </a:pPr>
              <a:t>‹#›</a:t>
            </a:fld>
            <a:endParaRPr lang="en-US" altLang="zh-CN"/>
          </a:p>
        </p:txBody>
      </p:sp>
    </p:spTree>
    <p:extLst>
      <p:ext uri="{BB962C8B-B14F-4D97-AF65-F5344CB8AC3E}">
        <p14:creationId xmlns:p14="http://schemas.microsoft.com/office/powerpoint/2010/main" val="318092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4684" y="260350"/>
            <a:ext cx="25908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2284" y="260350"/>
            <a:ext cx="7569200" cy="6192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832E557B-1C91-412F-8DDA-AA1CC7EF46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C26AEA6-663A-46A6-A056-8059C8D819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F4A30D1-514B-4A25-B2B6-8DF09694C201}"/>
              </a:ext>
            </a:extLst>
          </p:cNvPr>
          <p:cNvSpPr>
            <a:spLocks noGrp="1" noChangeArrowheads="1"/>
          </p:cNvSpPr>
          <p:nvPr>
            <p:ph type="sldNum" sz="quarter" idx="12"/>
          </p:nvPr>
        </p:nvSpPr>
        <p:spPr>
          <a:ln/>
        </p:spPr>
        <p:txBody>
          <a:bodyPr/>
          <a:lstStyle>
            <a:lvl1pPr>
              <a:defRPr/>
            </a:lvl1pPr>
          </a:lstStyle>
          <a:p>
            <a:pPr>
              <a:defRPr/>
            </a:pPr>
            <a:fld id="{1FABE25A-1B6A-45BD-AC48-7BA7823D328F}" type="slidenum">
              <a:rPr lang="en-US" altLang="zh-CN"/>
              <a:pPr>
                <a:defRPr/>
              </a:pPr>
              <a:t>‹#›</a:t>
            </a:fld>
            <a:endParaRPr lang="en-US" altLang="zh-CN"/>
          </a:p>
        </p:txBody>
      </p:sp>
    </p:spTree>
    <p:extLst>
      <p:ext uri="{BB962C8B-B14F-4D97-AF65-F5344CB8AC3E}">
        <p14:creationId xmlns:p14="http://schemas.microsoft.com/office/powerpoint/2010/main" val="1264467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2284" y="260350"/>
            <a:ext cx="10363200" cy="61928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Rectangle 4">
            <a:extLst>
              <a:ext uri="{FF2B5EF4-FFF2-40B4-BE49-F238E27FC236}">
                <a16:creationId xmlns:a16="http://schemas.microsoft.com/office/drawing/2014/main" id="{251B485B-7B84-4092-BCFE-BBBBC0F785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D4A7517-B5E7-45A7-9C37-70728FE3BD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593F97D-E1E1-4F09-AF76-171641274DF8}"/>
              </a:ext>
            </a:extLst>
          </p:cNvPr>
          <p:cNvSpPr>
            <a:spLocks noGrp="1" noChangeArrowheads="1"/>
          </p:cNvSpPr>
          <p:nvPr>
            <p:ph type="sldNum" sz="quarter" idx="12"/>
          </p:nvPr>
        </p:nvSpPr>
        <p:spPr>
          <a:ln/>
        </p:spPr>
        <p:txBody>
          <a:bodyPr/>
          <a:lstStyle>
            <a:lvl1pPr>
              <a:defRPr/>
            </a:lvl1pPr>
          </a:lstStyle>
          <a:p>
            <a:pPr>
              <a:defRPr/>
            </a:pPr>
            <a:fld id="{2C782457-09BE-4C42-9C1F-9D2EA1289C0A}" type="slidenum">
              <a:rPr lang="en-US" altLang="zh-CN"/>
              <a:pPr>
                <a:defRPr/>
              </a:pPr>
              <a:t>‹#›</a:t>
            </a:fld>
            <a:endParaRPr lang="en-US" altLang="zh-CN"/>
          </a:p>
        </p:txBody>
      </p:sp>
    </p:spTree>
    <p:extLst>
      <p:ext uri="{BB962C8B-B14F-4D97-AF65-F5344CB8AC3E}">
        <p14:creationId xmlns:p14="http://schemas.microsoft.com/office/powerpoint/2010/main" val="112010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72BB36C6-6D82-4607-9A59-3A333A24F7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B08C224-1685-4BA9-8D92-3312A32345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CEEEF6A-7C2A-4062-8E47-39D91D7E9853}"/>
              </a:ext>
            </a:extLst>
          </p:cNvPr>
          <p:cNvSpPr>
            <a:spLocks noGrp="1" noChangeArrowheads="1"/>
          </p:cNvSpPr>
          <p:nvPr>
            <p:ph type="sldNum" sz="quarter" idx="12"/>
          </p:nvPr>
        </p:nvSpPr>
        <p:spPr>
          <a:ln/>
        </p:spPr>
        <p:txBody>
          <a:bodyPr/>
          <a:lstStyle>
            <a:lvl1pPr>
              <a:defRPr/>
            </a:lvl1pPr>
          </a:lstStyle>
          <a:p>
            <a:pPr>
              <a:defRPr/>
            </a:pPr>
            <a:fld id="{8094A979-24E9-4DCB-90FA-8BEF649A02CE}" type="slidenum">
              <a:rPr lang="en-US" altLang="zh-CN"/>
              <a:pPr>
                <a:defRPr/>
              </a:pPr>
              <a:t>‹#›</a:t>
            </a:fld>
            <a:endParaRPr lang="en-US" altLang="zh-CN"/>
          </a:p>
        </p:txBody>
      </p:sp>
    </p:spTree>
    <p:extLst>
      <p:ext uri="{BB962C8B-B14F-4D97-AF65-F5344CB8AC3E}">
        <p14:creationId xmlns:p14="http://schemas.microsoft.com/office/powerpoint/2010/main" val="276726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8"/>
            <a:ext cx="10515600" cy="1500187"/>
          </a:xfrm>
        </p:spPr>
        <p:txBody>
          <a:bodyPr/>
          <a:lstStyle>
            <a:lvl1pPr marL="0" indent="0">
              <a:buNone/>
              <a:defRPr sz="2400"/>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A1864AF-6DE3-43A2-88B7-5A88198DFA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FDC42F4-B654-4526-B230-AB4F4ED8EE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505EE1A-0357-4208-89B0-ECF22040C2FB}"/>
              </a:ext>
            </a:extLst>
          </p:cNvPr>
          <p:cNvSpPr>
            <a:spLocks noGrp="1" noChangeArrowheads="1"/>
          </p:cNvSpPr>
          <p:nvPr>
            <p:ph type="sldNum" sz="quarter" idx="12"/>
          </p:nvPr>
        </p:nvSpPr>
        <p:spPr>
          <a:ln/>
        </p:spPr>
        <p:txBody>
          <a:bodyPr/>
          <a:lstStyle>
            <a:lvl1pPr>
              <a:defRPr/>
            </a:lvl1pPr>
          </a:lstStyle>
          <a:p>
            <a:pPr>
              <a:defRPr/>
            </a:pPr>
            <a:fld id="{E8244EC4-3C39-4B00-A1E3-011A4EDB7492}" type="slidenum">
              <a:rPr lang="en-US" altLang="zh-CN"/>
              <a:pPr>
                <a:defRPr/>
              </a:pPr>
              <a:t>‹#›</a:t>
            </a:fld>
            <a:endParaRPr lang="en-US" altLang="zh-CN"/>
          </a:p>
        </p:txBody>
      </p:sp>
    </p:spTree>
    <p:extLst>
      <p:ext uri="{BB962C8B-B14F-4D97-AF65-F5344CB8AC3E}">
        <p14:creationId xmlns:p14="http://schemas.microsoft.com/office/powerpoint/2010/main" val="268059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2284" y="1628779"/>
            <a:ext cx="5080000" cy="48244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5484" y="1628779"/>
            <a:ext cx="5080000" cy="48244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3F9E9137-AE3A-47B0-A0D1-C74E733A1E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B44C4A3-C3D3-4475-AFD3-606E18F37C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1B06EF8-05FE-47DC-8E02-2246C4292A66}"/>
              </a:ext>
            </a:extLst>
          </p:cNvPr>
          <p:cNvSpPr>
            <a:spLocks noGrp="1" noChangeArrowheads="1"/>
          </p:cNvSpPr>
          <p:nvPr>
            <p:ph type="sldNum" sz="quarter" idx="12"/>
          </p:nvPr>
        </p:nvSpPr>
        <p:spPr>
          <a:ln/>
        </p:spPr>
        <p:txBody>
          <a:bodyPr/>
          <a:lstStyle>
            <a:lvl1pPr>
              <a:defRPr/>
            </a:lvl1pPr>
          </a:lstStyle>
          <a:p>
            <a:pPr>
              <a:defRPr/>
            </a:pPr>
            <a:fld id="{3E5890ED-310E-49E5-9E5A-46D8ECA624A7}" type="slidenum">
              <a:rPr lang="en-US" altLang="zh-CN"/>
              <a:pPr>
                <a:defRPr/>
              </a:pPr>
              <a:t>‹#›</a:t>
            </a:fld>
            <a:endParaRPr lang="en-US" altLang="zh-CN"/>
          </a:p>
        </p:txBody>
      </p:sp>
    </p:spTree>
    <p:extLst>
      <p:ext uri="{BB962C8B-B14F-4D97-AF65-F5344CB8AC3E}">
        <p14:creationId xmlns:p14="http://schemas.microsoft.com/office/powerpoint/2010/main" val="213410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E0C9076A-DD47-41F0-B0C9-A0CF72C7C4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93B08DD-AF1B-42C5-9E99-DA252972B5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36E7F0B-36DB-4091-B8A6-A5A1062616D2}"/>
              </a:ext>
            </a:extLst>
          </p:cNvPr>
          <p:cNvSpPr>
            <a:spLocks noGrp="1" noChangeArrowheads="1"/>
          </p:cNvSpPr>
          <p:nvPr>
            <p:ph type="sldNum" sz="quarter" idx="12"/>
          </p:nvPr>
        </p:nvSpPr>
        <p:spPr>
          <a:ln/>
        </p:spPr>
        <p:txBody>
          <a:bodyPr/>
          <a:lstStyle>
            <a:lvl1pPr>
              <a:defRPr/>
            </a:lvl1pPr>
          </a:lstStyle>
          <a:p>
            <a:pPr>
              <a:defRPr/>
            </a:pPr>
            <a:fld id="{A27AD401-E09B-4638-9895-B9E7914C3E29}" type="slidenum">
              <a:rPr lang="en-US" altLang="zh-CN"/>
              <a:pPr>
                <a:defRPr/>
              </a:pPr>
              <a:t>‹#›</a:t>
            </a:fld>
            <a:endParaRPr lang="en-US" altLang="zh-CN"/>
          </a:p>
        </p:txBody>
      </p:sp>
    </p:spTree>
    <p:extLst>
      <p:ext uri="{BB962C8B-B14F-4D97-AF65-F5344CB8AC3E}">
        <p14:creationId xmlns:p14="http://schemas.microsoft.com/office/powerpoint/2010/main" val="131894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F463D1A-6EA4-4ABF-97C7-DDCBF1F7A4F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C829675-4B66-4E33-A0B2-1FB16171FF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81CF64C-9942-4E29-A494-48B1AB6D1120}"/>
              </a:ext>
            </a:extLst>
          </p:cNvPr>
          <p:cNvSpPr>
            <a:spLocks noGrp="1" noChangeArrowheads="1"/>
          </p:cNvSpPr>
          <p:nvPr>
            <p:ph type="sldNum" sz="quarter" idx="12"/>
          </p:nvPr>
        </p:nvSpPr>
        <p:spPr>
          <a:ln/>
        </p:spPr>
        <p:txBody>
          <a:bodyPr/>
          <a:lstStyle>
            <a:lvl1pPr>
              <a:defRPr/>
            </a:lvl1pPr>
          </a:lstStyle>
          <a:p>
            <a:pPr>
              <a:defRPr/>
            </a:pPr>
            <a:fld id="{3ED8F27B-16DB-49BA-988E-CF0ECD0316A2}" type="slidenum">
              <a:rPr lang="en-US" altLang="zh-CN"/>
              <a:pPr>
                <a:defRPr/>
              </a:pPr>
              <a:t>‹#›</a:t>
            </a:fld>
            <a:endParaRPr lang="en-US" altLang="zh-CN"/>
          </a:p>
        </p:txBody>
      </p:sp>
    </p:spTree>
    <p:extLst>
      <p:ext uri="{BB962C8B-B14F-4D97-AF65-F5344CB8AC3E}">
        <p14:creationId xmlns:p14="http://schemas.microsoft.com/office/powerpoint/2010/main" val="422639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80D4D74-1192-49AF-AF82-3CDAA6EDB78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3329185-91E2-47FE-9208-055D55DC9E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ED5B245-B81D-49E0-A287-0D6413CE8D45}"/>
              </a:ext>
            </a:extLst>
          </p:cNvPr>
          <p:cNvSpPr>
            <a:spLocks noGrp="1" noChangeArrowheads="1"/>
          </p:cNvSpPr>
          <p:nvPr>
            <p:ph type="sldNum" sz="quarter" idx="12"/>
          </p:nvPr>
        </p:nvSpPr>
        <p:spPr>
          <a:ln/>
        </p:spPr>
        <p:txBody>
          <a:bodyPr/>
          <a:lstStyle>
            <a:lvl1pPr>
              <a:defRPr/>
            </a:lvl1pPr>
          </a:lstStyle>
          <a:p>
            <a:pPr>
              <a:defRPr/>
            </a:pPr>
            <a:fld id="{4C7E8672-32BE-46D3-9597-D97BA575C85C}" type="slidenum">
              <a:rPr lang="en-US" altLang="zh-CN"/>
              <a:pPr>
                <a:defRPr/>
              </a:pPr>
              <a:t>‹#›</a:t>
            </a:fld>
            <a:endParaRPr lang="en-US" altLang="zh-CN"/>
          </a:p>
        </p:txBody>
      </p:sp>
    </p:spTree>
    <p:extLst>
      <p:ext uri="{BB962C8B-B14F-4D97-AF65-F5344CB8AC3E}">
        <p14:creationId xmlns:p14="http://schemas.microsoft.com/office/powerpoint/2010/main" val="142358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1"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21" y="2057400"/>
            <a:ext cx="393276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4252019-A75D-4AE0-99CD-0CCD2CF32B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C7AF57F-540C-4DB1-B644-8071952FED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962C1E6-2DAE-4B6A-9810-01CDEC4DEB96}"/>
              </a:ext>
            </a:extLst>
          </p:cNvPr>
          <p:cNvSpPr>
            <a:spLocks noGrp="1" noChangeArrowheads="1"/>
          </p:cNvSpPr>
          <p:nvPr>
            <p:ph type="sldNum" sz="quarter" idx="12"/>
          </p:nvPr>
        </p:nvSpPr>
        <p:spPr>
          <a:ln/>
        </p:spPr>
        <p:txBody>
          <a:bodyPr/>
          <a:lstStyle>
            <a:lvl1pPr>
              <a:defRPr/>
            </a:lvl1pPr>
          </a:lstStyle>
          <a:p>
            <a:pPr>
              <a:defRPr/>
            </a:pPr>
            <a:fld id="{8AF22AC5-B608-4CA4-9AE6-BFE4D4884B5B}" type="slidenum">
              <a:rPr lang="en-US" altLang="zh-CN"/>
              <a:pPr>
                <a:defRPr/>
              </a:pPr>
              <a:t>‹#›</a:t>
            </a:fld>
            <a:endParaRPr lang="en-US" altLang="zh-CN"/>
          </a:p>
        </p:txBody>
      </p:sp>
    </p:spTree>
    <p:extLst>
      <p:ext uri="{BB962C8B-B14F-4D97-AF65-F5344CB8AC3E}">
        <p14:creationId xmlns:p14="http://schemas.microsoft.com/office/powerpoint/2010/main" val="122901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1"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30"/>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840321" y="2057400"/>
            <a:ext cx="393276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7D3A5BB-E84F-4A3E-A68C-082C53B3333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68D4C39-77FE-46AE-AB41-07B28847D4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1F6075D-2380-4403-BCC0-C4D86D1BB640}"/>
              </a:ext>
            </a:extLst>
          </p:cNvPr>
          <p:cNvSpPr>
            <a:spLocks noGrp="1" noChangeArrowheads="1"/>
          </p:cNvSpPr>
          <p:nvPr>
            <p:ph type="sldNum" sz="quarter" idx="12"/>
          </p:nvPr>
        </p:nvSpPr>
        <p:spPr>
          <a:ln/>
        </p:spPr>
        <p:txBody>
          <a:bodyPr/>
          <a:lstStyle>
            <a:lvl1pPr>
              <a:defRPr/>
            </a:lvl1pPr>
          </a:lstStyle>
          <a:p>
            <a:pPr>
              <a:defRPr/>
            </a:pPr>
            <a:fld id="{EB17DA5F-5BEB-4334-B549-144C4C376647}" type="slidenum">
              <a:rPr lang="en-US" altLang="zh-CN"/>
              <a:pPr>
                <a:defRPr/>
              </a:pPr>
              <a:t>‹#›</a:t>
            </a:fld>
            <a:endParaRPr lang="en-US" altLang="zh-CN"/>
          </a:p>
        </p:txBody>
      </p:sp>
    </p:spTree>
    <p:extLst>
      <p:ext uri="{BB962C8B-B14F-4D97-AF65-F5344CB8AC3E}">
        <p14:creationId xmlns:p14="http://schemas.microsoft.com/office/powerpoint/2010/main" val="74564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FF"/>
            </a:gs>
            <a:gs pos="100000">
              <a:srgbClr val="17175E"/>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27A516F-B473-4CDE-8C9D-F0F21F9C67CF}"/>
              </a:ext>
            </a:extLst>
          </p:cNvPr>
          <p:cNvSpPr>
            <a:spLocks noGrp="1" noChangeArrowheads="1"/>
          </p:cNvSpPr>
          <p:nvPr>
            <p:ph type="title"/>
          </p:nvPr>
        </p:nvSpPr>
        <p:spPr bwMode="auto">
          <a:xfrm>
            <a:off x="912284" y="2603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B289F5E-627B-4365-A064-9F06F7B588C9}"/>
              </a:ext>
            </a:extLst>
          </p:cNvPr>
          <p:cNvSpPr>
            <a:spLocks noGrp="1" noChangeArrowheads="1"/>
          </p:cNvSpPr>
          <p:nvPr>
            <p:ph type="body" idx="1"/>
          </p:nvPr>
        </p:nvSpPr>
        <p:spPr bwMode="auto">
          <a:xfrm>
            <a:off x="912284" y="1628779"/>
            <a:ext cx="1036320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50980" name="Rectangle 4">
            <a:extLst>
              <a:ext uri="{FF2B5EF4-FFF2-40B4-BE49-F238E27FC236}">
                <a16:creationId xmlns:a16="http://schemas.microsoft.com/office/drawing/2014/main" id="{30F51949-3CF7-446B-9522-C122D81D5645}"/>
              </a:ext>
            </a:extLst>
          </p:cNvPr>
          <p:cNvSpPr>
            <a:spLocks noGrp="1" noChangeArrowheads="1"/>
          </p:cNvSpPr>
          <p:nvPr>
            <p:ph type="dt" sz="half" idx="2"/>
          </p:nvPr>
        </p:nvSpPr>
        <p:spPr bwMode="auto">
          <a:xfrm>
            <a:off x="914400" y="6248400"/>
            <a:ext cx="2540000" cy="457200"/>
          </a:xfrm>
          <a:prstGeom prst="rect">
            <a:avLst/>
          </a:prstGeom>
          <a:noFill/>
          <a:ln>
            <a:noFill/>
          </a:ln>
          <a:effectLst/>
        </p:spPr>
        <p:txBody>
          <a:bodyPr vert="horz" wrap="square" lIns="91430" tIns="45715" rIns="91430" bIns="45715" numCol="1" anchor="t" anchorCtr="0" compatLnSpc="1">
            <a:prstTxWarp prst="textNoShape">
              <a:avLst/>
            </a:prstTxWarp>
          </a:bodyPr>
          <a:lstStyle>
            <a:lvl1pPr eaLnBrk="1" hangingPunct="1">
              <a:lnSpc>
                <a:spcPct val="100000"/>
              </a:lnSpc>
              <a:spcBef>
                <a:spcPct val="0"/>
              </a:spcBef>
              <a:defRPr kumimoji="1" sz="1400" b="0">
                <a:latin typeface="+mn-lt"/>
              </a:defRPr>
            </a:lvl1pPr>
          </a:lstStyle>
          <a:p>
            <a:pPr>
              <a:defRPr/>
            </a:pPr>
            <a:endParaRPr lang="en-US" altLang="zh-CN"/>
          </a:p>
        </p:txBody>
      </p:sp>
      <p:sp>
        <p:nvSpPr>
          <p:cNvPr id="1150981" name="Rectangle 5">
            <a:extLst>
              <a:ext uri="{FF2B5EF4-FFF2-40B4-BE49-F238E27FC236}">
                <a16:creationId xmlns:a16="http://schemas.microsoft.com/office/drawing/2014/main" id="{DEAFE4FF-832E-48AE-B028-13B6204187C7}"/>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30" tIns="45715" rIns="91430" bIns="45715" numCol="1" anchor="t" anchorCtr="0" compatLnSpc="1">
            <a:prstTxWarp prst="textNoShape">
              <a:avLst/>
            </a:prstTxWarp>
          </a:bodyPr>
          <a:lstStyle>
            <a:lvl1pPr algn="ctr" eaLnBrk="1" hangingPunct="1">
              <a:lnSpc>
                <a:spcPct val="100000"/>
              </a:lnSpc>
              <a:spcBef>
                <a:spcPct val="0"/>
              </a:spcBef>
              <a:defRPr kumimoji="1" sz="1400" b="0">
                <a:latin typeface="+mn-lt"/>
              </a:defRPr>
            </a:lvl1pPr>
          </a:lstStyle>
          <a:p>
            <a:pPr>
              <a:defRPr/>
            </a:pPr>
            <a:endParaRPr lang="en-US" altLang="zh-CN"/>
          </a:p>
        </p:txBody>
      </p:sp>
      <p:sp>
        <p:nvSpPr>
          <p:cNvPr id="1150982" name="Rectangle 6">
            <a:extLst>
              <a:ext uri="{FF2B5EF4-FFF2-40B4-BE49-F238E27FC236}">
                <a16:creationId xmlns:a16="http://schemas.microsoft.com/office/drawing/2014/main" id="{CD70ECDF-9C58-494E-92DA-B30A7839D42A}"/>
              </a:ext>
            </a:extLst>
          </p:cNvPr>
          <p:cNvSpPr>
            <a:spLocks noGrp="1" noChangeArrowheads="1"/>
          </p:cNvSpPr>
          <p:nvPr>
            <p:ph type="sldNum" sz="quarter" idx="4"/>
          </p:nvPr>
        </p:nvSpPr>
        <p:spPr bwMode="auto">
          <a:xfrm>
            <a:off x="8737600" y="6248400"/>
            <a:ext cx="2540000" cy="457200"/>
          </a:xfrm>
          <a:prstGeom prst="rect">
            <a:avLst/>
          </a:prstGeom>
          <a:noFill/>
          <a:ln>
            <a:noFill/>
          </a:ln>
          <a:effectLst/>
        </p:spPr>
        <p:txBody>
          <a:bodyPr vert="horz" wrap="square" lIns="91430" tIns="45715" rIns="91430" bIns="45715" numCol="1" anchor="t" anchorCtr="0" compatLnSpc="1">
            <a:prstTxWarp prst="textNoShape">
              <a:avLst/>
            </a:prstTxWarp>
          </a:bodyPr>
          <a:lstStyle>
            <a:lvl1pPr algn="r" eaLnBrk="1" hangingPunct="1">
              <a:lnSpc>
                <a:spcPct val="100000"/>
              </a:lnSpc>
              <a:spcBef>
                <a:spcPct val="0"/>
              </a:spcBef>
              <a:defRPr kumimoji="1" sz="1400" b="0" smtClean="0">
                <a:latin typeface="+mn-lt"/>
              </a:defRPr>
            </a:lvl1pPr>
          </a:lstStyle>
          <a:p>
            <a:pPr>
              <a:defRPr/>
            </a:pPr>
            <a:fld id="{4E644CD0-F33E-43C9-A1D9-844B69970D53}" type="slidenum">
              <a:rPr lang="en-US" altLang="zh-CN"/>
              <a:pPr>
                <a:defRPr/>
              </a:pPr>
              <a:t>‹#›</a:t>
            </a:fld>
            <a:endParaRPr lang="en-US" altLang="zh-CN"/>
          </a:p>
        </p:txBody>
      </p:sp>
    </p:spTree>
    <p:extLst>
      <p:ext uri="{BB962C8B-B14F-4D97-AF65-F5344CB8AC3E}">
        <p14:creationId xmlns:p14="http://schemas.microsoft.com/office/powerpoint/2010/main" val="4127584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b="1" kern="1200">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b="1">
          <a:solidFill>
            <a:srgbClr val="FFFF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b="1">
          <a:solidFill>
            <a:srgbClr val="FFFF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b="1">
          <a:solidFill>
            <a:srgbClr val="FFFF00"/>
          </a:solidFill>
          <a:latin typeface="Times New Roman" panose="02020603050405020304" pitchFamily="18" charset="0"/>
          <a:ea typeface="宋体" panose="02010600030101010101" pitchFamily="2" charset="-122"/>
        </a:defRPr>
      </a:lvl5pPr>
      <a:lvl6pPr marL="457189" algn="ctr" rtl="0" fontAlgn="base">
        <a:spcBef>
          <a:spcPct val="0"/>
        </a:spcBef>
        <a:spcAft>
          <a:spcPct val="0"/>
        </a:spcAft>
        <a:defRPr sz="4400" b="1">
          <a:solidFill>
            <a:srgbClr val="FFFF00"/>
          </a:solidFill>
          <a:latin typeface="Times New Roman" panose="02020603050405020304" pitchFamily="18" charset="0"/>
          <a:ea typeface="宋体" panose="02010600030101010101" pitchFamily="2" charset="-122"/>
        </a:defRPr>
      </a:lvl6pPr>
      <a:lvl7pPr marL="914377" algn="ctr" rtl="0" fontAlgn="base">
        <a:spcBef>
          <a:spcPct val="0"/>
        </a:spcBef>
        <a:spcAft>
          <a:spcPct val="0"/>
        </a:spcAft>
        <a:defRPr sz="4400" b="1">
          <a:solidFill>
            <a:srgbClr val="FFFF00"/>
          </a:solidFill>
          <a:latin typeface="Times New Roman" panose="02020603050405020304" pitchFamily="18" charset="0"/>
          <a:ea typeface="宋体" panose="02010600030101010101" pitchFamily="2" charset="-122"/>
        </a:defRPr>
      </a:lvl7pPr>
      <a:lvl8pPr marL="1371566" algn="ctr" rtl="0" fontAlgn="base">
        <a:spcBef>
          <a:spcPct val="0"/>
        </a:spcBef>
        <a:spcAft>
          <a:spcPct val="0"/>
        </a:spcAft>
        <a:defRPr sz="4400" b="1">
          <a:solidFill>
            <a:srgbClr val="FFFF00"/>
          </a:solidFill>
          <a:latin typeface="Times New Roman" panose="02020603050405020304" pitchFamily="18" charset="0"/>
          <a:ea typeface="宋体" panose="02010600030101010101" pitchFamily="2" charset="-122"/>
        </a:defRPr>
      </a:lvl8pPr>
      <a:lvl9pPr marL="1828754" algn="ctr" rtl="0" fontAlgn="base">
        <a:spcBef>
          <a:spcPct val="0"/>
        </a:spcBef>
        <a:spcAft>
          <a:spcPct val="0"/>
        </a:spcAft>
        <a:defRPr sz="4400" b="1">
          <a:solidFill>
            <a:srgbClr val="FFFF00"/>
          </a:solidFill>
          <a:latin typeface="Times New Roman" panose="02020603050405020304" pitchFamily="18" charset="0"/>
          <a:ea typeface="宋体" panose="02010600030101010101" pitchFamily="2" charset="-122"/>
        </a:defRPr>
      </a:lvl9pPr>
    </p:titleStyle>
    <p:bodyStyle>
      <a:lvl1pPr marL="342891" indent="-342891" algn="l" rtl="0" eaLnBrk="0" fontAlgn="base" hangingPunct="0">
        <a:spcBef>
          <a:spcPct val="20000"/>
        </a:spcBef>
        <a:spcAft>
          <a:spcPct val="0"/>
        </a:spcAft>
        <a:buClr>
          <a:srgbClr val="FF66FF"/>
        </a:buClr>
        <a:buSzPct val="80000"/>
        <a:buBlip>
          <a:blip r:embed="rId14"/>
        </a:buBlip>
        <a:defRPr sz="3200" kern="1200">
          <a:solidFill>
            <a:schemeClr val="bg1"/>
          </a:solidFill>
          <a:latin typeface="+mn-lt"/>
          <a:ea typeface="+mn-ea"/>
          <a:cs typeface="+mn-cs"/>
        </a:defRPr>
      </a:lvl1pPr>
      <a:lvl2pPr marL="742932" indent="-285744" algn="l" rtl="0" eaLnBrk="0" fontAlgn="base" hangingPunct="0">
        <a:spcBef>
          <a:spcPct val="20000"/>
        </a:spcBef>
        <a:spcAft>
          <a:spcPct val="0"/>
        </a:spcAft>
        <a:buChar char="•"/>
        <a:defRPr sz="2800" kern="1200">
          <a:solidFill>
            <a:schemeClr val="bg1"/>
          </a:solidFill>
          <a:latin typeface="+mn-lt"/>
          <a:ea typeface="+mn-ea"/>
          <a:cs typeface="+mn-cs"/>
        </a:defRPr>
      </a:lvl2pPr>
      <a:lvl3pPr marL="1142971" indent="-228594" algn="l" rtl="0" eaLnBrk="0" fontAlgn="base" hangingPunct="0">
        <a:spcBef>
          <a:spcPct val="20000"/>
        </a:spcBef>
        <a:spcAft>
          <a:spcPct val="0"/>
        </a:spcAft>
        <a:buFont typeface="Times New Roman" panose="02020603050405020304" pitchFamily="18" charset="0"/>
        <a:buChar char="–"/>
        <a:defRPr sz="2400" kern="1200">
          <a:solidFill>
            <a:schemeClr val="bg1"/>
          </a:solidFill>
          <a:latin typeface="+mn-lt"/>
          <a:ea typeface="+mn-ea"/>
          <a:cs typeface="+mn-cs"/>
        </a:defRPr>
      </a:lvl3pPr>
      <a:lvl4pPr marL="1600160" indent="-228594" algn="l" rtl="0" eaLnBrk="0" fontAlgn="base" hangingPunct="0">
        <a:spcBef>
          <a:spcPct val="20000"/>
        </a:spcBef>
        <a:spcAft>
          <a:spcPct val="0"/>
        </a:spcAft>
        <a:buChar char="–"/>
        <a:defRPr sz="2000" kern="1200">
          <a:solidFill>
            <a:schemeClr val="bg1"/>
          </a:solidFill>
          <a:latin typeface="+mn-lt"/>
          <a:ea typeface="+mn-ea"/>
          <a:cs typeface="+mn-cs"/>
        </a:defRPr>
      </a:lvl4pPr>
      <a:lvl5pPr marL="2057349" indent="-228594" algn="l" rtl="0" eaLnBrk="0" fontAlgn="base" hangingPunct="0">
        <a:spcBef>
          <a:spcPct val="20000"/>
        </a:spcBef>
        <a:spcAft>
          <a:spcPct val="0"/>
        </a:spcAft>
        <a:defRPr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control" Target="../activeX/activeX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control" Target="../activeX/activeX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control" Target="../activeX/activeX3.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12.xml"/><Relationship Id="rId1" Type="http://schemas.openxmlformats.org/officeDocument/2006/relationships/control" Target="../activeX/activeX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control" Target="../activeX/activeX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control" Target="../activeX/activeX6.xml"/></Relationships>
</file>

<file path=ppt/slides/_rels/slide6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control" Target="../activeX/activeX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control" Target="../activeX/activeX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control" Target="../activeX/activeX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control" Target="../activeX/activeX10.xml"/><Relationship Id="rId4" Type="http://schemas.openxmlformats.org/officeDocument/2006/relationships/image" Target="../media/image15.wmf"/></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control" Target="../activeX/activeX11.x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3">
            <a:extLst>
              <a:ext uri="{FF2B5EF4-FFF2-40B4-BE49-F238E27FC236}">
                <a16:creationId xmlns:a16="http://schemas.microsoft.com/office/drawing/2014/main" id="{E1EB4DE7-E19B-4ECC-83F6-9E29F0484D99}"/>
              </a:ext>
            </a:extLst>
          </p:cNvPr>
          <p:cNvSpPr txBox="1">
            <a:spLocks noChangeArrowheads="1"/>
          </p:cNvSpPr>
          <p:nvPr/>
        </p:nvSpPr>
        <p:spPr bwMode="auto">
          <a:xfrm>
            <a:off x="1524000" y="1628779"/>
            <a:ext cx="9144000" cy="83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fontAlgn="base">
              <a:lnSpc>
                <a:spcPct val="100000"/>
              </a:lnSpc>
              <a:spcBef>
                <a:spcPct val="50000"/>
              </a:spcBef>
              <a:spcAft>
                <a:spcPct val="0"/>
              </a:spcAft>
            </a:pPr>
            <a:r>
              <a:rPr kumimoji="1" lang="zh-CN" altLang="en-US" sz="4800" dirty="0">
                <a:solidFill>
                  <a:srgbClr val="FFCC66"/>
                </a:solidFill>
                <a:latin typeface="黑体" panose="02010609060101010101" pitchFamily="49" charset="-122"/>
                <a:ea typeface="黑体" panose="02010609060101010101" pitchFamily="49" charset="-122"/>
              </a:rPr>
              <a:t>第八章	类和对象</a:t>
            </a:r>
          </a:p>
        </p:txBody>
      </p:sp>
      <p:sp>
        <p:nvSpPr>
          <p:cNvPr id="5123" name="Rectangle 11">
            <a:extLst>
              <a:ext uri="{FF2B5EF4-FFF2-40B4-BE49-F238E27FC236}">
                <a16:creationId xmlns:a16="http://schemas.microsoft.com/office/drawing/2014/main" id="{238B595D-4C0B-4994-A8D1-248B40F89B78}"/>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5124" name="Rectangle 13">
            <a:extLst>
              <a:ext uri="{FF2B5EF4-FFF2-40B4-BE49-F238E27FC236}">
                <a16:creationId xmlns:a16="http://schemas.microsoft.com/office/drawing/2014/main" id="{1BD922B8-2398-4891-A4FC-A3CE2928F34E}"/>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5125" name="Rectangle 15">
            <a:extLst>
              <a:ext uri="{FF2B5EF4-FFF2-40B4-BE49-F238E27FC236}">
                <a16:creationId xmlns:a16="http://schemas.microsoft.com/office/drawing/2014/main" id="{4889E4E8-159A-4A0E-8F69-61EBEE0DD587}"/>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5126" name="Rectangle 17">
            <a:extLst>
              <a:ext uri="{FF2B5EF4-FFF2-40B4-BE49-F238E27FC236}">
                <a16:creationId xmlns:a16="http://schemas.microsoft.com/office/drawing/2014/main" id="{48164212-BF97-4344-A758-E1062C8D4225}"/>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5127" name="Rectangle 22">
            <a:extLst>
              <a:ext uri="{FF2B5EF4-FFF2-40B4-BE49-F238E27FC236}">
                <a16:creationId xmlns:a16="http://schemas.microsoft.com/office/drawing/2014/main" id="{AB62DF73-AD57-459D-828E-61172A1C9D55}"/>
              </a:ext>
            </a:extLst>
          </p:cNvPr>
          <p:cNvSpPr>
            <a:spLocks noChangeArrowheads="1"/>
          </p:cNvSpPr>
          <p:nvPr/>
        </p:nvSpPr>
        <p:spPr bwMode="auto">
          <a:xfrm>
            <a:off x="1524004" y="3008593"/>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grpSp>
        <p:nvGrpSpPr>
          <p:cNvPr id="5128" name="Group 30">
            <a:extLst>
              <a:ext uri="{FF2B5EF4-FFF2-40B4-BE49-F238E27FC236}">
                <a16:creationId xmlns:a16="http://schemas.microsoft.com/office/drawing/2014/main" id="{BB138EC8-D997-4330-B80F-9BEF97AA5D15}"/>
              </a:ext>
            </a:extLst>
          </p:cNvPr>
          <p:cNvGrpSpPr>
            <a:grpSpLocks/>
          </p:cNvGrpSpPr>
          <p:nvPr/>
        </p:nvGrpSpPr>
        <p:grpSpPr bwMode="auto">
          <a:xfrm>
            <a:off x="1616367" y="3617914"/>
            <a:ext cx="9142413" cy="6742112"/>
            <a:chOff x="0" y="72"/>
            <a:chExt cx="5759" cy="4247"/>
          </a:xfrm>
        </p:grpSpPr>
        <p:sp>
          <p:nvSpPr>
            <p:cNvPr id="5129" name="Rectangle 31">
              <a:extLst>
                <a:ext uri="{FF2B5EF4-FFF2-40B4-BE49-F238E27FC236}">
                  <a16:creationId xmlns:a16="http://schemas.microsoft.com/office/drawing/2014/main" id="{7052F3F5-0C20-40EC-8804-51C47FAA53EA}"/>
                </a:ext>
              </a:extLst>
            </p:cNvPr>
            <p:cNvSpPr>
              <a:spLocks noChangeArrowheads="1"/>
            </p:cNvSpPr>
            <p:nvPr/>
          </p:nvSpPr>
          <p:spPr bwMode="hidden">
            <a:xfrm>
              <a:off x="0" y="2112"/>
              <a:ext cx="5759" cy="2207"/>
            </a:xfrm>
            <a:prstGeom prst="rect">
              <a:avLst/>
            </a:prstGeom>
            <a:solidFill>
              <a:srgbClr val="0000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grpSp>
          <p:nvGrpSpPr>
            <p:cNvPr id="5130" name="Group 32">
              <a:extLst>
                <a:ext uri="{FF2B5EF4-FFF2-40B4-BE49-F238E27FC236}">
                  <a16:creationId xmlns:a16="http://schemas.microsoft.com/office/drawing/2014/main" id="{1090DD94-F9E2-480C-900C-BABBCD7C0578}"/>
                </a:ext>
              </a:extLst>
            </p:cNvPr>
            <p:cNvGrpSpPr>
              <a:grpSpLocks/>
            </p:cNvGrpSpPr>
            <p:nvPr/>
          </p:nvGrpSpPr>
          <p:grpSpPr bwMode="auto">
            <a:xfrm>
              <a:off x="0" y="72"/>
              <a:ext cx="5759" cy="2040"/>
              <a:chOff x="0" y="72"/>
              <a:chExt cx="5759" cy="2040"/>
            </a:xfrm>
          </p:grpSpPr>
          <p:sp>
            <p:nvSpPr>
              <p:cNvPr id="5131" name="Rectangle 33">
                <a:extLst>
                  <a:ext uri="{FF2B5EF4-FFF2-40B4-BE49-F238E27FC236}">
                    <a16:creationId xmlns:a16="http://schemas.microsoft.com/office/drawing/2014/main" id="{7F0F1883-7312-4D92-816E-500EF22A8F58}"/>
                  </a:ext>
                </a:extLst>
              </p:cNvPr>
              <p:cNvSpPr>
                <a:spLocks noChangeArrowheads="1"/>
              </p:cNvSpPr>
              <p:nvPr/>
            </p:nvSpPr>
            <p:spPr bwMode="hidden">
              <a:xfrm>
                <a:off x="0" y="1872"/>
                <a:ext cx="5759" cy="240"/>
              </a:xfrm>
              <a:prstGeom prst="rect">
                <a:avLst/>
              </a:prstGeom>
              <a:gradFill rotWithShape="0">
                <a:gsLst>
                  <a:gs pos="0">
                    <a:srgbClr val="0000FF"/>
                  </a:gs>
                  <a:gs pos="100000">
                    <a:srgbClr val="000080"/>
                  </a:gs>
                </a:gsLst>
                <a:lin ang="540000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grpSp>
            <p:nvGrpSpPr>
              <p:cNvPr id="5132" name="Group 34">
                <a:extLst>
                  <a:ext uri="{FF2B5EF4-FFF2-40B4-BE49-F238E27FC236}">
                    <a16:creationId xmlns:a16="http://schemas.microsoft.com/office/drawing/2014/main" id="{564365A5-4087-4485-95D9-2364B09D6782}"/>
                  </a:ext>
                </a:extLst>
              </p:cNvPr>
              <p:cNvGrpSpPr>
                <a:grpSpLocks/>
              </p:cNvGrpSpPr>
              <p:nvPr/>
            </p:nvGrpSpPr>
            <p:grpSpPr bwMode="auto">
              <a:xfrm>
                <a:off x="2289" y="72"/>
                <a:ext cx="1440" cy="1984"/>
                <a:chOff x="2289" y="72"/>
                <a:chExt cx="1440" cy="1984"/>
              </a:xfrm>
            </p:grpSpPr>
            <p:sp>
              <p:nvSpPr>
                <p:cNvPr id="5153" name="Freeform 35">
                  <a:extLst>
                    <a:ext uri="{FF2B5EF4-FFF2-40B4-BE49-F238E27FC236}">
                      <a16:creationId xmlns:a16="http://schemas.microsoft.com/office/drawing/2014/main" id="{4237C93D-C620-4AF8-BAF0-823FC6731C7C}"/>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rgbClr val="000000"/>
                    </a:gs>
                    <a:gs pos="100000">
                      <a:srgbClr val="0000FF"/>
                    </a:gs>
                  </a:gsLst>
                  <a:lin ang="5400000" scaled="1"/>
                </a:gra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54" name="Line 36">
                  <a:extLst>
                    <a:ext uri="{FF2B5EF4-FFF2-40B4-BE49-F238E27FC236}">
                      <a16:creationId xmlns:a16="http://schemas.microsoft.com/office/drawing/2014/main" id="{DF2B3153-5306-466F-BCF3-BBAA6021E2FA}"/>
                    </a:ext>
                  </a:extLst>
                </p:cNvPr>
                <p:cNvSpPr>
                  <a:spLocks noChangeShapeType="1"/>
                </p:cNvSpPr>
                <p:nvPr/>
              </p:nvSpPr>
              <p:spPr bwMode="ltGray">
                <a:xfrm flipV="1">
                  <a:off x="2324" y="1620"/>
                  <a:ext cx="143" cy="258"/>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55" name="Line 37">
                  <a:extLst>
                    <a:ext uri="{FF2B5EF4-FFF2-40B4-BE49-F238E27FC236}">
                      <a16:creationId xmlns:a16="http://schemas.microsoft.com/office/drawing/2014/main" id="{F5D31FDE-80E3-4091-966C-C3EB610C7856}"/>
                    </a:ext>
                  </a:extLst>
                </p:cNvPr>
                <p:cNvSpPr>
                  <a:spLocks noChangeShapeType="1"/>
                </p:cNvSpPr>
                <p:nvPr/>
              </p:nvSpPr>
              <p:spPr bwMode="ltGray">
                <a:xfrm flipV="1">
                  <a:off x="3119" y="243"/>
                  <a:ext cx="50" cy="99"/>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56" name="Line 38">
                  <a:extLst>
                    <a:ext uri="{FF2B5EF4-FFF2-40B4-BE49-F238E27FC236}">
                      <a16:creationId xmlns:a16="http://schemas.microsoft.com/office/drawing/2014/main" id="{2E6F7855-1110-4495-AB38-D5AD423D554E}"/>
                    </a:ext>
                  </a:extLst>
                </p:cNvPr>
                <p:cNvSpPr>
                  <a:spLocks noChangeShapeType="1"/>
                </p:cNvSpPr>
                <p:nvPr/>
              </p:nvSpPr>
              <p:spPr bwMode="ltGray">
                <a:xfrm flipV="1">
                  <a:off x="3203" y="72"/>
                  <a:ext cx="50" cy="99"/>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57" name="Freeform 39">
                  <a:extLst>
                    <a:ext uri="{FF2B5EF4-FFF2-40B4-BE49-F238E27FC236}">
                      <a16:creationId xmlns:a16="http://schemas.microsoft.com/office/drawing/2014/main" id="{4A312B8C-ADD5-42B8-9112-380D8CD57E4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rgbClr val="0000FF"/>
                    </a:gs>
                    <a:gs pos="100000">
                      <a:srgbClr val="000000"/>
                    </a:gs>
                  </a:gsLst>
                  <a:lin ang="0" scaled="1"/>
                </a:gra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grpSp>
          <p:sp>
            <p:nvSpPr>
              <p:cNvPr id="5133" name="Oval 40">
                <a:extLst>
                  <a:ext uri="{FF2B5EF4-FFF2-40B4-BE49-F238E27FC236}">
                    <a16:creationId xmlns:a16="http://schemas.microsoft.com/office/drawing/2014/main" id="{1B0D7EA9-16F7-4720-BFB0-B7229CF4ACDE}"/>
                  </a:ext>
                </a:extLst>
              </p:cNvPr>
              <p:cNvSpPr>
                <a:spLocks noChangeArrowheads="1"/>
              </p:cNvSpPr>
              <p:nvPr/>
            </p:nvSpPr>
            <p:spPr bwMode="blackWhite">
              <a:xfrm>
                <a:off x="2071" y="250"/>
                <a:ext cx="1497" cy="1494"/>
              </a:xfrm>
              <a:prstGeom prst="ellipse">
                <a:avLst/>
              </a:prstGeom>
              <a:gradFill rotWithShape="0">
                <a:gsLst>
                  <a:gs pos="0">
                    <a:srgbClr val="0000FF"/>
                  </a:gs>
                  <a:gs pos="100000">
                    <a:srgbClr val="000000"/>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grpSp>
            <p:nvGrpSpPr>
              <p:cNvPr id="5134" name="Group 41">
                <a:extLst>
                  <a:ext uri="{FF2B5EF4-FFF2-40B4-BE49-F238E27FC236}">
                    <a16:creationId xmlns:a16="http://schemas.microsoft.com/office/drawing/2014/main" id="{989DF6BB-CAC0-4AFE-9312-79DBD13551E0}"/>
                  </a:ext>
                </a:extLst>
              </p:cNvPr>
              <p:cNvGrpSpPr>
                <a:grpSpLocks/>
              </p:cNvGrpSpPr>
              <p:nvPr/>
            </p:nvGrpSpPr>
            <p:grpSpPr bwMode="auto">
              <a:xfrm>
                <a:off x="2071" y="406"/>
                <a:ext cx="1392" cy="1109"/>
                <a:chOff x="2071" y="406"/>
                <a:chExt cx="1392" cy="1109"/>
              </a:xfrm>
            </p:grpSpPr>
            <p:sp>
              <p:nvSpPr>
                <p:cNvPr id="5135" name="Freeform 42">
                  <a:extLst>
                    <a:ext uri="{FF2B5EF4-FFF2-40B4-BE49-F238E27FC236}">
                      <a16:creationId xmlns:a16="http://schemas.microsoft.com/office/drawing/2014/main" id="{95227367-2DED-47F4-B2D2-3EF43A1072D1}"/>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36" name="Freeform 43">
                  <a:extLst>
                    <a:ext uri="{FF2B5EF4-FFF2-40B4-BE49-F238E27FC236}">
                      <a16:creationId xmlns:a16="http://schemas.microsoft.com/office/drawing/2014/main" id="{5AE6F247-8D1B-4C8F-AF24-543C2653E80C}"/>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37" name="Freeform 44">
                  <a:extLst>
                    <a:ext uri="{FF2B5EF4-FFF2-40B4-BE49-F238E27FC236}">
                      <a16:creationId xmlns:a16="http://schemas.microsoft.com/office/drawing/2014/main" id="{909C21E0-B3A4-49B1-97A1-DC9E7BBC62F1}"/>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38" name="Freeform 45">
                  <a:extLst>
                    <a:ext uri="{FF2B5EF4-FFF2-40B4-BE49-F238E27FC236}">
                      <a16:creationId xmlns:a16="http://schemas.microsoft.com/office/drawing/2014/main" id="{85079C4F-A9E6-46CA-BF7F-623DCD8EADE9}"/>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39" name="Freeform 46">
                  <a:extLst>
                    <a:ext uri="{FF2B5EF4-FFF2-40B4-BE49-F238E27FC236}">
                      <a16:creationId xmlns:a16="http://schemas.microsoft.com/office/drawing/2014/main" id="{439970C0-5D81-4EB9-B1C2-E122B70C8607}"/>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0" name="Freeform 47">
                  <a:extLst>
                    <a:ext uri="{FF2B5EF4-FFF2-40B4-BE49-F238E27FC236}">
                      <a16:creationId xmlns:a16="http://schemas.microsoft.com/office/drawing/2014/main" id="{1233EA20-3FEB-4068-952A-31339E6C32B1}"/>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1" name="Freeform 48">
                  <a:extLst>
                    <a:ext uri="{FF2B5EF4-FFF2-40B4-BE49-F238E27FC236}">
                      <a16:creationId xmlns:a16="http://schemas.microsoft.com/office/drawing/2014/main" id="{39648F1C-FA08-4AD0-96CA-B9E5CBAECCF8}"/>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2" name="Freeform 49">
                  <a:extLst>
                    <a:ext uri="{FF2B5EF4-FFF2-40B4-BE49-F238E27FC236}">
                      <a16:creationId xmlns:a16="http://schemas.microsoft.com/office/drawing/2014/main" id="{22996BF4-A903-41BC-AA03-5BCB0EEA2024}"/>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3" name="Freeform 50">
                  <a:extLst>
                    <a:ext uri="{FF2B5EF4-FFF2-40B4-BE49-F238E27FC236}">
                      <a16:creationId xmlns:a16="http://schemas.microsoft.com/office/drawing/2014/main" id="{D96F1BBB-1814-4948-B812-E0ED153EF5DC}"/>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4" name="Freeform 51">
                  <a:extLst>
                    <a:ext uri="{FF2B5EF4-FFF2-40B4-BE49-F238E27FC236}">
                      <a16:creationId xmlns:a16="http://schemas.microsoft.com/office/drawing/2014/main" id="{3921DCA7-06FF-4008-897D-8D5B351DCE65}"/>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5" name="Freeform 52">
                  <a:extLst>
                    <a:ext uri="{FF2B5EF4-FFF2-40B4-BE49-F238E27FC236}">
                      <a16:creationId xmlns:a16="http://schemas.microsoft.com/office/drawing/2014/main" id="{875A6FDC-4121-4BDA-8568-1965649CF6A6}"/>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6" name="Freeform 53">
                  <a:extLst>
                    <a:ext uri="{FF2B5EF4-FFF2-40B4-BE49-F238E27FC236}">
                      <a16:creationId xmlns:a16="http://schemas.microsoft.com/office/drawing/2014/main" id="{FD85FC01-F81D-46CC-84D2-8AE5F67C4B59}"/>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7" name="Freeform 54">
                  <a:extLst>
                    <a:ext uri="{FF2B5EF4-FFF2-40B4-BE49-F238E27FC236}">
                      <a16:creationId xmlns:a16="http://schemas.microsoft.com/office/drawing/2014/main" id="{C4237D09-A164-4125-8388-0A4D3A8D0494}"/>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8" name="Freeform 55">
                  <a:extLst>
                    <a:ext uri="{FF2B5EF4-FFF2-40B4-BE49-F238E27FC236}">
                      <a16:creationId xmlns:a16="http://schemas.microsoft.com/office/drawing/2014/main" id="{90934F3C-50A7-4E5B-868E-13EFDCA72890}"/>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49" name="Freeform 56">
                  <a:extLst>
                    <a:ext uri="{FF2B5EF4-FFF2-40B4-BE49-F238E27FC236}">
                      <a16:creationId xmlns:a16="http://schemas.microsoft.com/office/drawing/2014/main" id="{010BF6B7-3985-443B-9D89-C839E452B11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50" name="Freeform 57">
                  <a:extLst>
                    <a:ext uri="{FF2B5EF4-FFF2-40B4-BE49-F238E27FC236}">
                      <a16:creationId xmlns:a16="http://schemas.microsoft.com/office/drawing/2014/main" id="{895A2964-3375-46EE-AC22-866AE040008E}"/>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51" name="Freeform 58">
                  <a:extLst>
                    <a:ext uri="{FF2B5EF4-FFF2-40B4-BE49-F238E27FC236}">
                      <a16:creationId xmlns:a16="http://schemas.microsoft.com/office/drawing/2014/main" id="{19BC821E-1995-41B5-B018-0D8514B25D5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152" name="Freeform 59">
                  <a:extLst>
                    <a:ext uri="{FF2B5EF4-FFF2-40B4-BE49-F238E27FC236}">
                      <a16:creationId xmlns:a16="http://schemas.microsoft.com/office/drawing/2014/main" id="{019788C7-D44E-4ED8-919B-533E5E13128F}"/>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rgbClr val="0000FF"/>
                </a:solidFill>
                <a:ln>
                  <a:noFill/>
                </a:ln>
                <a:effectLst/>
                <a:extLst>
                  <a:ext uri="{91240B29-F687-4F45-9708-019B960494DF}">
                    <a14:hiddenLine xmlns:a14="http://schemas.microsoft.com/office/drawing/2010/main" w="9525" cap="rnd">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id="{4C525365-0E08-4430-BB40-319E55FE3AF6}"/>
              </a:ext>
            </a:extLst>
          </p:cNvPr>
          <p:cNvSpPr>
            <a:spLocks noGrp="1" noChangeArrowheads="1"/>
          </p:cNvSpPr>
          <p:nvPr>
            <p:ph type="body" idx="1"/>
          </p:nvPr>
        </p:nvSpPr>
        <p:spPr>
          <a:xfrm>
            <a:off x="2855917" y="981080"/>
            <a:ext cx="7488237" cy="5616575"/>
          </a:xfrm>
          <a:solidFill>
            <a:schemeClr val="bg1"/>
          </a:solidFill>
        </p:spPr>
        <p:txBody>
          <a:bodyPr/>
          <a:lstStyle/>
          <a:p>
            <a:pPr eaLnBrk="1" hangingPunct="1">
              <a:lnSpc>
                <a:spcPct val="90000"/>
              </a:lnSpc>
              <a:spcBef>
                <a:spcPct val="0"/>
              </a:spcBef>
              <a:buFontTx/>
              <a:buNone/>
            </a:pPr>
            <a:r>
              <a:rPr lang="en-US" altLang="zh-CN" sz="2800">
                <a:solidFill>
                  <a:schemeClr val="tx1"/>
                </a:solidFill>
              </a:rPr>
              <a:t>class Rect{</a:t>
            </a:r>
          </a:p>
          <a:p>
            <a:pPr eaLnBrk="1" hangingPunct="1">
              <a:lnSpc>
                <a:spcPct val="90000"/>
              </a:lnSpc>
              <a:spcBef>
                <a:spcPct val="0"/>
              </a:spcBef>
              <a:buFontTx/>
              <a:buNone/>
            </a:pPr>
            <a:r>
              <a:rPr lang="en-US" altLang="zh-CN" sz="2800">
                <a:solidFill>
                  <a:schemeClr val="tx1"/>
                </a:solidFill>
              </a:rPr>
              <a:t>public:</a:t>
            </a:r>
          </a:p>
          <a:p>
            <a:pPr eaLnBrk="1" hangingPunct="1">
              <a:lnSpc>
                <a:spcPct val="90000"/>
              </a:lnSpc>
              <a:spcBef>
                <a:spcPct val="0"/>
              </a:spcBef>
              <a:buFontTx/>
              <a:buNone/>
            </a:pPr>
            <a:r>
              <a:rPr lang="en-US" altLang="zh-CN" sz="2800">
                <a:solidFill>
                  <a:schemeClr val="tx1"/>
                </a:solidFill>
              </a:rPr>
              <a:t>    void setXY(  float x1 , float y1 );  </a:t>
            </a:r>
            <a:r>
              <a:rPr lang="en-US" altLang="zh-CN" sz="1800" b="1">
                <a:solidFill>
                  <a:srgbClr val="339933"/>
                </a:solidFill>
              </a:rPr>
              <a:t>//</a:t>
            </a:r>
            <a:r>
              <a:rPr lang="zh-CN" altLang="en-US" sz="1800" b="1">
                <a:solidFill>
                  <a:srgbClr val="339933"/>
                </a:solidFill>
              </a:rPr>
              <a:t>成员函数原型说明</a:t>
            </a:r>
          </a:p>
          <a:p>
            <a:pPr eaLnBrk="1" hangingPunct="1">
              <a:lnSpc>
                <a:spcPct val="90000"/>
              </a:lnSpc>
              <a:spcBef>
                <a:spcPct val="0"/>
              </a:spcBef>
              <a:buFontTx/>
              <a:buNone/>
            </a:pPr>
            <a:r>
              <a:rPr lang="zh-CN" altLang="en-US" sz="2800">
                <a:solidFill>
                  <a:schemeClr val="tx1"/>
                </a:solidFill>
              </a:rPr>
              <a:t>    </a:t>
            </a:r>
            <a:r>
              <a:rPr lang="en-US" altLang="zh-CN" sz="2800">
                <a:solidFill>
                  <a:schemeClr val="tx1"/>
                </a:solidFill>
              </a:rPr>
              <a:t>float getX( ) { return x; }   </a:t>
            </a:r>
            <a:r>
              <a:rPr lang="en-US" altLang="zh-CN" sz="1800" b="1">
                <a:solidFill>
                  <a:srgbClr val="339933"/>
                </a:solidFill>
              </a:rPr>
              <a:t>//</a:t>
            </a:r>
            <a:r>
              <a:rPr lang="zh-CN" altLang="en-US" sz="1800" b="1">
                <a:solidFill>
                  <a:srgbClr val="339933"/>
                </a:solidFill>
              </a:rPr>
              <a:t>内联成员函数定义</a:t>
            </a:r>
          </a:p>
          <a:p>
            <a:pPr eaLnBrk="1" hangingPunct="1">
              <a:lnSpc>
                <a:spcPct val="90000"/>
              </a:lnSpc>
              <a:spcBef>
                <a:spcPct val="0"/>
              </a:spcBef>
              <a:buFontTx/>
              <a:buNone/>
            </a:pPr>
            <a:r>
              <a:rPr lang="zh-CN" altLang="en-US" sz="2800">
                <a:solidFill>
                  <a:schemeClr val="tx1"/>
                </a:solidFill>
              </a:rPr>
              <a:t>    </a:t>
            </a:r>
            <a:r>
              <a:rPr lang="en-US" altLang="zh-CN" sz="2800">
                <a:solidFill>
                  <a:schemeClr val="tx1"/>
                </a:solidFill>
              </a:rPr>
              <a:t>float getY( ) { return y; }   </a:t>
            </a:r>
            <a:r>
              <a:rPr lang="en-US" altLang="zh-CN" sz="1800" b="1">
                <a:solidFill>
                  <a:srgbClr val="339933"/>
                </a:solidFill>
              </a:rPr>
              <a:t>//</a:t>
            </a:r>
            <a:r>
              <a:rPr lang="zh-CN" altLang="en-US" sz="1800" b="1">
                <a:solidFill>
                  <a:srgbClr val="339933"/>
                </a:solidFill>
              </a:rPr>
              <a:t>内联成员函数定义</a:t>
            </a:r>
            <a:endParaRPr lang="zh-CN" altLang="en-US" sz="2800">
              <a:solidFill>
                <a:schemeClr val="tx1"/>
              </a:solidFill>
            </a:endParaRPr>
          </a:p>
          <a:p>
            <a:pPr eaLnBrk="1" hangingPunct="1">
              <a:lnSpc>
                <a:spcPct val="90000"/>
              </a:lnSpc>
              <a:spcBef>
                <a:spcPct val="0"/>
              </a:spcBef>
              <a:buFontTx/>
              <a:buNone/>
            </a:pPr>
            <a:r>
              <a:rPr lang="zh-CN" altLang="en-US" sz="2800">
                <a:solidFill>
                  <a:schemeClr val="tx1"/>
                </a:solidFill>
              </a:rPr>
              <a:t>    </a:t>
            </a:r>
            <a:r>
              <a:rPr lang="en-US" altLang="zh-CN" sz="2800">
                <a:solidFill>
                  <a:schemeClr val="tx1"/>
                </a:solidFill>
              </a:rPr>
              <a:t>float area( );   </a:t>
            </a:r>
            <a:r>
              <a:rPr lang="en-US" altLang="zh-CN" sz="1800" b="1">
                <a:solidFill>
                  <a:srgbClr val="339933"/>
                </a:solidFill>
              </a:rPr>
              <a:t>//</a:t>
            </a:r>
            <a:r>
              <a:rPr lang="zh-CN" altLang="en-US" sz="1800" b="1">
                <a:solidFill>
                  <a:srgbClr val="339933"/>
                </a:solidFill>
              </a:rPr>
              <a:t>成员函数原型说明</a:t>
            </a:r>
            <a:endParaRPr lang="zh-CN" altLang="en-US" sz="2800">
              <a:solidFill>
                <a:schemeClr val="tx1"/>
              </a:solidFill>
            </a:endParaRPr>
          </a:p>
          <a:p>
            <a:pPr eaLnBrk="1" hangingPunct="1">
              <a:lnSpc>
                <a:spcPct val="90000"/>
              </a:lnSpc>
              <a:spcBef>
                <a:spcPct val="0"/>
              </a:spcBef>
              <a:buFontTx/>
              <a:buNone/>
            </a:pPr>
            <a:r>
              <a:rPr lang="en-US" altLang="zh-CN" sz="2800">
                <a:solidFill>
                  <a:schemeClr val="tx1"/>
                </a:solidFill>
              </a:rPr>
              <a:t>private:</a:t>
            </a:r>
          </a:p>
          <a:p>
            <a:pPr eaLnBrk="1" hangingPunct="1">
              <a:lnSpc>
                <a:spcPct val="90000"/>
              </a:lnSpc>
              <a:spcBef>
                <a:spcPct val="0"/>
              </a:spcBef>
              <a:buFontTx/>
              <a:buNone/>
            </a:pPr>
            <a:r>
              <a:rPr lang="en-US" altLang="zh-CN" sz="2800">
                <a:solidFill>
                  <a:schemeClr val="tx1"/>
                </a:solidFill>
              </a:rPr>
              <a:t>     float x , y;</a:t>
            </a:r>
          </a:p>
          <a:p>
            <a:pPr eaLnBrk="1" hangingPunct="1">
              <a:lnSpc>
                <a:spcPct val="90000"/>
              </a:lnSpc>
              <a:spcBef>
                <a:spcPct val="0"/>
              </a:spcBef>
              <a:buFontTx/>
              <a:buNone/>
            </a:pPr>
            <a:r>
              <a:rPr lang="en-US" altLang="zh-CN" sz="2800">
                <a:solidFill>
                  <a:schemeClr val="tx1"/>
                </a:solidFill>
              </a:rPr>
              <a:t>}; </a:t>
            </a:r>
          </a:p>
          <a:p>
            <a:pPr eaLnBrk="1" hangingPunct="1">
              <a:lnSpc>
                <a:spcPct val="90000"/>
              </a:lnSpc>
              <a:spcBef>
                <a:spcPct val="0"/>
              </a:spcBef>
              <a:buFontTx/>
              <a:buNone/>
            </a:pPr>
            <a:r>
              <a:rPr lang="en-US" altLang="zh-CN" sz="2800">
                <a:solidFill>
                  <a:schemeClr val="tx1"/>
                </a:solidFill>
              </a:rPr>
              <a:t>inline void Rect :: setXY( float x1 , float y1 ) {</a:t>
            </a:r>
          </a:p>
          <a:p>
            <a:pPr eaLnBrk="1" hangingPunct="1">
              <a:lnSpc>
                <a:spcPct val="90000"/>
              </a:lnSpc>
              <a:spcBef>
                <a:spcPct val="0"/>
              </a:spcBef>
              <a:buFontTx/>
              <a:buNone/>
            </a:pPr>
            <a:r>
              <a:rPr lang="en-US" altLang="zh-CN" sz="2800">
                <a:solidFill>
                  <a:schemeClr val="tx1"/>
                </a:solidFill>
              </a:rPr>
              <a:t>       x = x1;</a:t>
            </a:r>
          </a:p>
          <a:p>
            <a:pPr eaLnBrk="1" hangingPunct="1">
              <a:lnSpc>
                <a:spcPct val="90000"/>
              </a:lnSpc>
              <a:spcBef>
                <a:spcPct val="0"/>
              </a:spcBef>
              <a:buFontTx/>
              <a:buNone/>
            </a:pPr>
            <a:r>
              <a:rPr lang="en-US" altLang="zh-CN" sz="2800">
                <a:solidFill>
                  <a:schemeClr val="tx1"/>
                </a:solidFill>
              </a:rPr>
              <a:t>       y = y1; </a:t>
            </a:r>
          </a:p>
          <a:p>
            <a:pPr eaLnBrk="1" hangingPunct="1">
              <a:lnSpc>
                <a:spcPct val="90000"/>
              </a:lnSpc>
              <a:spcBef>
                <a:spcPct val="0"/>
              </a:spcBef>
              <a:buFontTx/>
              <a:buNone/>
            </a:pPr>
            <a:r>
              <a:rPr lang="en-US" altLang="zh-CN" sz="2800">
                <a:solidFill>
                  <a:schemeClr val="tx1"/>
                </a:solidFill>
              </a:rPr>
              <a:t>}  </a:t>
            </a:r>
          </a:p>
          <a:p>
            <a:pPr eaLnBrk="1" hangingPunct="1">
              <a:lnSpc>
                <a:spcPct val="90000"/>
              </a:lnSpc>
              <a:spcBef>
                <a:spcPct val="0"/>
              </a:spcBef>
              <a:buFontTx/>
              <a:buNone/>
            </a:pPr>
            <a:r>
              <a:rPr lang="en-US" altLang="zh-CN" sz="2800">
                <a:solidFill>
                  <a:schemeClr val="tx1"/>
                </a:solidFill>
              </a:rPr>
              <a:t>float Rect :: area( ) { return x * y; }</a:t>
            </a:r>
          </a:p>
          <a:p>
            <a:pPr eaLnBrk="1" hangingPunct="1">
              <a:lnSpc>
                <a:spcPct val="90000"/>
              </a:lnSpc>
              <a:spcBef>
                <a:spcPct val="0"/>
              </a:spcBef>
            </a:pPr>
            <a:endParaRPr lang="en-US" altLang="zh-CN" sz="2800">
              <a:solidFill>
                <a:schemeClr val="tx1"/>
              </a:solidFill>
            </a:endParaRPr>
          </a:p>
        </p:txBody>
      </p:sp>
      <p:sp>
        <p:nvSpPr>
          <p:cNvPr id="18435" name="Rectangle 2">
            <a:extLst>
              <a:ext uri="{FF2B5EF4-FFF2-40B4-BE49-F238E27FC236}">
                <a16:creationId xmlns:a16="http://schemas.microsoft.com/office/drawing/2014/main" id="{049467C3-58B8-4D19-8DB5-7A31CF599041}"/>
              </a:ext>
            </a:extLst>
          </p:cNvPr>
          <p:cNvSpPr>
            <a:spLocks noGrp="1" noChangeArrowheads="1"/>
          </p:cNvSpPr>
          <p:nvPr>
            <p:ph type="title"/>
          </p:nvPr>
        </p:nvSpPr>
        <p:spPr>
          <a:xfrm>
            <a:off x="2208213" y="0"/>
            <a:ext cx="7772400" cy="1143000"/>
          </a:xfrm>
        </p:spPr>
        <p:txBody>
          <a:bodyPr/>
          <a:lstStyle/>
          <a:p>
            <a:pPr eaLnBrk="1" hangingPunct="1"/>
            <a:r>
              <a:rPr lang="zh-CN" altLang="en-US"/>
              <a:t>矩形类的定义</a:t>
            </a:r>
          </a:p>
        </p:txBody>
      </p:sp>
      <p:sp>
        <p:nvSpPr>
          <p:cNvPr id="18436" name="Text Box 4">
            <a:extLst>
              <a:ext uri="{FF2B5EF4-FFF2-40B4-BE49-F238E27FC236}">
                <a16:creationId xmlns:a16="http://schemas.microsoft.com/office/drawing/2014/main" id="{D34B6DBF-803A-494C-A725-61B575A5C29B}"/>
              </a:ext>
            </a:extLst>
          </p:cNvPr>
          <p:cNvSpPr txBox="1">
            <a:spLocks noChangeArrowheads="1"/>
          </p:cNvSpPr>
          <p:nvPr/>
        </p:nvSpPr>
        <p:spPr bwMode="auto">
          <a:xfrm>
            <a:off x="1524000" y="2420941"/>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50000"/>
              </a:spcBef>
              <a:spcAft>
                <a:spcPct val="0"/>
              </a:spcAft>
            </a:pPr>
            <a:r>
              <a:rPr kumimoji="1" lang="zh-CN" altLang="en-US">
                <a:solidFill>
                  <a:srgbClr val="FFFF99"/>
                </a:solidFill>
                <a:latin typeface="Times New Roman" panose="02020603050405020304" pitchFamily="18" charset="0"/>
              </a:rPr>
              <a:t>成员函数</a:t>
            </a:r>
            <a:endParaRPr kumimoji="1" lang="zh-CN" altLang="en-US" u="sng">
              <a:solidFill>
                <a:srgbClr val="00FFFF"/>
              </a:solidFill>
              <a:latin typeface="Times New Roman" panose="02020603050405020304" pitchFamily="18" charset="0"/>
            </a:endParaRPr>
          </a:p>
        </p:txBody>
      </p:sp>
      <p:sp>
        <p:nvSpPr>
          <p:cNvPr id="18437" name="AutoShape 5">
            <a:extLst>
              <a:ext uri="{FF2B5EF4-FFF2-40B4-BE49-F238E27FC236}">
                <a16:creationId xmlns:a16="http://schemas.microsoft.com/office/drawing/2014/main" id="{144B5644-CCFA-4337-AC3F-85FF75F9324E}"/>
              </a:ext>
            </a:extLst>
          </p:cNvPr>
          <p:cNvSpPr>
            <a:spLocks/>
          </p:cNvSpPr>
          <p:nvPr/>
        </p:nvSpPr>
        <p:spPr bwMode="auto">
          <a:xfrm>
            <a:off x="2855917" y="2370103"/>
            <a:ext cx="288925" cy="460447"/>
          </a:xfrm>
          <a:prstGeom prst="leftBrace">
            <a:avLst>
              <a:gd name="adj1" fmla="val 31136"/>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18438" name="Text Box 6">
            <a:extLst>
              <a:ext uri="{FF2B5EF4-FFF2-40B4-BE49-F238E27FC236}">
                <a16:creationId xmlns:a16="http://schemas.microsoft.com/office/drawing/2014/main" id="{FF545102-08A6-4ADE-905C-5AE0EEF9274F}"/>
              </a:ext>
            </a:extLst>
          </p:cNvPr>
          <p:cNvSpPr txBox="1">
            <a:spLocks noChangeArrowheads="1"/>
          </p:cNvSpPr>
          <p:nvPr/>
        </p:nvSpPr>
        <p:spPr bwMode="auto">
          <a:xfrm>
            <a:off x="1524000" y="3716341"/>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50000"/>
              </a:spcBef>
              <a:spcAft>
                <a:spcPct val="0"/>
              </a:spcAft>
            </a:pPr>
            <a:r>
              <a:rPr kumimoji="1" lang="zh-CN" altLang="en-US">
                <a:solidFill>
                  <a:srgbClr val="FFFF99"/>
                </a:solidFill>
                <a:latin typeface="Times New Roman" panose="02020603050405020304" pitchFamily="18" charset="0"/>
              </a:rPr>
              <a:t>数据成员</a:t>
            </a:r>
          </a:p>
        </p:txBody>
      </p:sp>
      <p:sp>
        <p:nvSpPr>
          <p:cNvPr id="18439" name="Line 7">
            <a:extLst>
              <a:ext uri="{FF2B5EF4-FFF2-40B4-BE49-F238E27FC236}">
                <a16:creationId xmlns:a16="http://schemas.microsoft.com/office/drawing/2014/main" id="{769C3E17-6B4C-4454-8ED2-FE55296F7723}"/>
              </a:ext>
            </a:extLst>
          </p:cNvPr>
          <p:cNvSpPr>
            <a:spLocks noChangeShapeType="1"/>
          </p:cNvSpPr>
          <p:nvPr/>
        </p:nvSpPr>
        <p:spPr bwMode="auto">
          <a:xfrm>
            <a:off x="2855913" y="4005263"/>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E3B6ADF-1B91-4A99-B0A3-4B44FF870544}"/>
              </a:ext>
            </a:extLst>
          </p:cNvPr>
          <p:cNvSpPr>
            <a:spLocks noGrp="1" noChangeArrowheads="1"/>
          </p:cNvSpPr>
          <p:nvPr>
            <p:ph type="title"/>
          </p:nvPr>
        </p:nvSpPr>
        <p:spPr/>
        <p:txBody>
          <a:bodyPr/>
          <a:lstStyle/>
          <a:p>
            <a:pPr eaLnBrk="1" hangingPunct="1"/>
            <a:r>
              <a:rPr lang="zh-CN" altLang="en-US"/>
              <a:t>数据成员</a:t>
            </a:r>
          </a:p>
        </p:txBody>
      </p:sp>
      <p:sp>
        <p:nvSpPr>
          <p:cNvPr id="19459" name="Rectangle 3">
            <a:extLst>
              <a:ext uri="{FF2B5EF4-FFF2-40B4-BE49-F238E27FC236}">
                <a16:creationId xmlns:a16="http://schemas.microsoft.com/office/drawing/2014/main" id="{CD742FA3-6EB7-410A-A8D2-2B3C14B26649}"/>
              </a:ext>
            </a:extLst>
          </p:cNvPr>
          <p:cNvSpPr>
            <a:spLocks noGrp="1" noChangeArrowheads="1"/>
          </p:cNvSpPr>
          <p:nvPr>
            <p:ph type="body" idx="1"/>
          </p:nvPr>
        </p:nvSpPr>
        <p:spPr/>
        <p:txBody>
          <a:bodyPr/>
          <a:lstStyle/>
          <a:p>
            <a:pPr eaLnBrk="1" hangingPunct="1">
              <a:buFont typeface="Arial" pitchFamily="34" charset="0"/>
              <a:buChar char="•"/>
            </a:pPr>
            <a:r>
              <a:rPr lang="zh-CN" altLang="en-US" dirty="0"/>
              <a:t>与一般的变量声明相同，但需要将它放在类的声明体中。</a:t>
            </a:r>
            <a:endParaRPr lang="en-US" altLang="zh-CN" dirty="0"/>
          </a:p>
          <a:p>
            <a:pPr eaLnBrk="1" hangingPunct="1">
              <a:buFont typeface="Arial" pitchFamily="34" charset="0"/>
              <a:buChar char="•"/>
            </a:pPr>
            <a:r>
              <a:rPr lang="zh-CN" altLang="en-US" dirty="0"/>
              <a:t>数据成员可以是任何合法的变量类型，如基本类型，数组，结构体，</a:t>
            </a:r>
            <a:r>
              <a:rPr lang="en-US" altLang="zh-CN" dirty="0" err="1"/>
              <a:t>const</a:t>
            </a:r>
            <a:r>
              <a:rPr lang="zh-CN" altLang="en-US" dirty="0"/>
              <a:t>变量，枚举，引用变量，指针，</a:t>
            </a:r>
            <a:r>
              <a:rPr lang="en-US" altLang="zh-CN" dirty="0"/>
              <a:t>union</a:t>
            </a:r>
            <a:r>
              <a:rPr lang="zh-CN" altLang="en-US" dirty="0"/>
              <a:t>，其他类的对象。</a:t>
            </a:r>
            <a:endParaRPr lang="en-US" altLang="zh-CN" dirty="0"/>
          </a:p>
          <a:p>
            <a:pPr eaLnBrk="1" hangingPunct="1">
              <a:buFont typeface="Arial" pitchFamily="34" charset="0"/>
              <a:buChar char="•"/>
            </a:pPr>
            <a:r>
              <a:rPr lang="zh-CN" altLang="en-US" dirty="0"/>
              <a:t>数据成员可包括指向本类对象的指针，或对象引用，</a:t>
            </a:r>
            <a:r>
              <a:rPr lang="zh-CN" altLang="en-US" dirty="0">
                <a:solidFill>
                  <a:srgbClr val="FF0000"/>
                </a:solidFill>
              </a:rPr>
              <a:t>但一般不能是本类对象。</a:t>
            </a:r>
            <a:endParaRPr lang="en-US" altLang="zh-CN" dirty="0">
              <a:solidFill>
                <a:srgbClr val="FF0000"/>
              </a:solidFill>
            </a:endParaRPr>
          </a:p>
          <a:p>
            <a:pPr eaLnBrk="1" hangingPunct="1">
              <a:buFontTx/>
              <a:buNone/>
            </a:pPr>
            <a:endParaRPr lang="zh-CN" altLang="en-US" dirty="0"/>
          </a:p>
          <a:p>
            <a:pPr eaLnBrk="1" hangingPunct="1"/>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1030BF3-68C7-47C0-9BB3-AAE31F6382FC}"/>
              </a:ext>
            </a:extLst>
          </p:cNvPr>
          <p:cNvSpPr>
            <a:spLocks noGrp="1" noChangeArrowheads="1"/>
          </p:cNvSpPr>
          <p:nvPr>
            <p:ph type="title"/>
          </p:nvPr>
        </p:nvSpPr>
        <p:spPr/>
        <p:txBody>
          <a:bodyPr/>
          <a:lstStyle/>
          <a:p>
            <a:pPr eaLnBrk="1" hangingPunct="1"/>
            <a:r>
              <a:rPr lang="zh-CN" altLang="en-US"/>
              <a:t>成员函数</a:t>
            </a:r>
          </a:p>
        </p:txBody>
      </p:sp>
      <p:sp>
        <p:nvSpPr>
          <p:cNvPr id="20483" name="Rectangle 3">
            <a:extLst>
              <a:ext uri="{FF2B5EF4-FFF2-40B4-BE49-F238E27FC236}">
                <a16:creationId xmlns:a16="http://schemas.microsoft.com/office/drawing/2014/main" id="{4E47AB11-C4AE-4D0C-93C7-FFDB3D7FDE7E}"/>
              </a:ext>
            </a:extLst>
          </p:cNvPr>
          <p:cNvSpPr>
            <a:spLocks noGrp="1" noChangeArrowheads="1"/>
          </p:cNvSpPr>
          <p:nvPr>
            <p:ph type="body" idx="1"/>
          </p:nvPr>
        </p:nvSpPr>
        <p:spPr/>
        <p:txBody>
          <a:bodyPr/>
          <a:lstStyle/>
          <a:p>
            <a:pPr eaLnBrk="1" hangingPunct="1"/>
            <a:r>
              <a:rPr lang="zh-CN" altLang="en-US" dirty="0"/>
              <a:t>类的成员函数的定义可以在类体内也可以在类体外，</a:t>
            </a:r>
            <a:r>
              <a:rPr lang="zh-CN" altLang="en-US" dirty="0">
                <a:solidFill>
                  <a:srgbClr val="FF0000"/>
                </a:solidFill>
              </a:rPr>
              <a:t>若在体外，需在函数名前加类名和作用域分辨符</a:t>
            </a:r>
            <a:r>
              <a:rPr lang="en-US" altLang="zh-CN" dirty="0">
                <a:solidFill>
                  <a:srgbClr val="FFFF00"/>
                </a:solidFill>
              </a:rPr>
              <a:t>::</a:t>
            </a:r>
            <a:r>
              <a:rPr lang="zh-CN" altLang="en-US" dirty="0">
                <a:solidFill>
                  <a:srgbClr val="FF0000"/>
                </a:solidFill>
              </a:rPr>
              <a:t>加以限定</a:t>
            </a:r>
          </a:p>
          <a:p>
            <a:pPr eaLnBrk="1" hangingPunct="1"/>
            <a:r>
              <a:rPr lang="zh-CN" altLang="en-US" dirty="0"/>
              <a:t>在类体内定义的成员函数将被自动处理为内联函数无需加关键字</a:t>
            </a:r>
            <a:r>
              <a:rPr lang="en-US" altLang="zh-CN" dirty="0"/>
              <a:t>inline</a:t>
            </a:r>
            <a:r>
              <a:rPr lang="zh-CN" altLang="en-US" dirty="0"/>
              <a:t>，而要使得在类体外定义的成员函数成为内联函数时，就必须使用</a:t>
            </a:r>
            <a:r>
              <a:rPr lang="en-US" altLang="zh-CN" dirty="0"/>
              <a:t>inline</a:t>
            </a:r>
            <a:r>
              <a:rPr lang="zh-CN" altLang="en-US" dirty="0"/>
              <a:t>关键字</a:t>
            </a:r>
            <a:r>
              <a:rPr lang="en-US" altLang="zh-CN" dirty="0"/>
              <a:t>｡</a:t>
            </a:r>
          </a:p>
          <a:p>
            <a:pPr>
              <a:spcBef>
                <a:spcPct val="10000"/>
              </a:spcBef>
              <a:buClr>
                <a:srgbClr val="FF9900"/>
              </a:buClr>
              <a:buFont typeface="Wingdings" panose="05000000000000000000" pitchFamily="2" charset="2"/>
              <a:buNone/>
            </a:pPr>
            <a:endParaRPr lang="en-US" altLang="zh-CN" dirty="0"/>
          </a:p>
          <a:p>
            <a:pPr eaLnBrk="1" hangingPunct="1"/>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6FD669D-F2E0-483D-BD3D-619CB06ED721}"/>
              </a:ext>
            </a:extLst>
          </p:cNvPr>
          <p:cNvSpPr>
            <a:spLocks noGrp="1" noChangeArrowheads="1"/>
          </p:cNvSpPr>
          <p:nvPr>
            <p:ph type="title"/>
          </p:nvPr>
        </p:nvSpPr>
        <p:spPr>
          <a:xfrm>
            <a:off x="2215047" y="-143573"/>
            <a:ext cx="7772400" cy="1143000"/>
          </a:xfrm>
        </p:spPr>
        <p:txBody>
          <a:bodyPr/>
          <a:lstStyle/>
          <a:p>
            <a:pPr eaLnBrk="1" hangingPunct="1"/>
            <a:r>
              <a:rPr lang="zh-CN" altLang="en-US" dirty="0"/>
              <a:t>讨论</a:t>
            </a:r>
          </a:p>
        </p:txBody>
      </p:sp>
      <p:sp>
        <p:nvSpPr>
          <p:cNvPr id="21507" name="Rectangle 3">
            <a:extLst>
              <a:ext uri="{FF2B5EF4-FFF2-40B4-BE49-F238E27FC236}">
                <a16:creationId xmlns:a16="http://schemas.microsoft.com/office/drawing/2014/main" id="{12AAF591-F54B-410A-AFFF-B98397F5CFC3}"/>
              </a:ext>
            </a:extLst>
          </p:cNvPr>
          <p:cNvSpPr>
            <a:spLocks noGrp="1" noChangeArrowheads="1"/>
          </p:cNvSpPr>
          <p:nvPr>
            <p:ph type="body" idx="1"/>
          </p:nvPr>
        </p:nvSpPr>
        <p:spPr>
          <a:xfrm>
            <a:off x="958789" y="764708"/>
            <a:ext cx="9934112" cy="5652567"/>
          </a:xfrm>
        </p:spPr>
        <p:txBody>
          <a:bodyPr/>
          <a:lstStyle/>
          <a:p>
            <a:pPr eaLnBrk="1" hangingPunct="1"/>
            <a:r>
              <a:rPr lang="en-US" altLang="zh-CN" sz="2800" dirty="0"/>
              <a:t>C++</a:t>
            </a:r>
            <a:r>
              <a:rPr lang="zh-CN" altLang="en-US" sz="2800" dirty="0"/>
              <a:t>软件设计规范，数据成员以及只在类的内部使用的成员函数（只被成员函数调用的成员函数）都建议声明为 </a:t>
            </a:r>
            <a:r>
              <a:rPr lang="en-US" altLang="zh-CN" sz="2800" dirty="0"/>
              <a:t>private</a:t>
            </a:r>
            <a:r>
              <a:rPr lang="zh-CN" altLang="en-US" sz="2800" dirty="0"/>
              <a:t>，而只将允许通过类的对象调用的成员函数声明为 </a:t>
            </a:r>
            <a:r>
              <a:rPr lang="en-US" altLang="zh-CN" sz="2800" dirty="0"/>
              <a:t>public</a:t>
            </a:r>
            <a:r>
              <a:rPr lang="zh-CN" altLang="en-US" sz="2800" dirty="0"/>
              <a:t>（称为接口函数）。定义类的私有成员可实现数据隐藏，而数据隐藏对维护对象的完整性是必不可少的。</a:t>
            </a:r>
          </a:p>
          <a:p>
            <a:pPr eaLnBrk="1" hangingPunct="1"/>
            <a:r>
              <a:rPr lang="zh-CN" altLang="en-US" sz="2800" dirty="0"/>
              <a:t>一般，类的声明只包含接口函数的原型，函数的定义在类外，这样可以将接口的实现细节隐藏。但如果将函数定义为内联函数，建议在类体里实现。</a:t>
            </a:r>
          </a:p>
          <a:p>
            <a:pPr eaLnBrk="1" hangingPunct="1"/>
            <a:endParaRPr lang="en-US" altLang="zh-C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C5434B1-9CD0-4C70-91F4-2A91512A1FD1}"/>
              </a:ext>
            </a:extLst>
          </p:cNvPr>
          <p:cNvSpPr>
            <a:spLocks noGrp="1" noChangeArrowheads="1"/>
          </p:cNvSpPr>
          <p:nvPr>
            <p:ph type="body" idx="1"/>
          </p:nvPr>
        </p:nvSpPr>
        <p:spPr>
          <a:xfrm>
            <a:off x="1433384" y="814386"/>
            <a:ext cx="9728885" cy="1873251"/>
          </a:xfrm>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marL="409564" indent="-304792" defTabSz="449251" eaLnBrk="1" hangingPunct="1">
              <a:lnSpc>
                <a:spcPct val="76000"/>
              </a:lnSpc>
              <a:buClr>
                <a:srgbClr val="66FF33"/>
              </a:buClr>
              <a:buNone/>
              <a:tabLst>
                <a:tab pos="433377" algn="l"/>
                <a:tab pos="882629" algn="l"/>
                <a:tab pos="1331880" algn="l"/>
                <a:tab pos="1781130" algn="l"/>
                <a:tab pos="2230383" algn="l"/>
                <a:tab pos="2679633" algn="l"/>
                <a:tab pos="3128884" algn="l"/>
                <a:tab pos="3578136" algn="l"/>
                <a:tab pos="4027387" algn="l"/>
                <a:tab pos="4476639" algn="l"/>
                <a:tab pos="4925890" algn="l"/>
                <a:tab pos="5375140" algn="l"/>
                <a:tab pos="5824393" algn="l"/>
                <a:tab pos="6273643" algn="l"/>
                <a:tab pos="6722895" algn="l"/>
                <a:tab pos="7172146" algn="l"/>
                <a:tab pos="7621397" algn="l"/>
                <a:tab pos="8070649" algn="l"/>
                <a:tab pos="8519900" algn="l"/>
                <a:tab pos="8969150" algn="l"/>
              </a:tabLst>
            </a:pPr>
            <a:r>
              <a:rPr lang="zh-CN" altLang="en-GB" dirty="0"/>
              <a:t>我们可以控制数据的存取</a:t>
            </a:r>
          </a:p>
          <a:p>
            <a:pPr marL="561972" indent="-457200" defTabSz="449251" eaLnBrk="1" hangingPunct="1">
              <a:lnSpc>
                <a:spcPct val="76000"/>
              </a:lnSpc>
              <a:buClr>
                <a:srgbClr val="66FF33"/>
              </a:buClr>
              <a:buFont typeface="Arial" panose="020B0604020202020204" pitchFamily="34" charset="0"/>
              <a:buChar char="•"/>
              <a:tabLst>
                <a:tab pos="433377" algn="l"/>
                <a:tab pos="882629" algn="l"/>
                <a:tab pos="1331880" algn="l"/>
                <a:tab pos="1781130" algn="l"/>
                <a:tab pos="2230383" algn="l"/>
                <a:tab pos="2679633" algn="l"/>
                <a:tab pos="3128884" algn="l"/>
                <a:tab pos="3578136" algn="l"/>
                <a:tab pos="4027387" algn="l"/>
                <a:tab pos="4476639" algn="l"/>
                <a:tab pos="4925890" algn="l"/>
                <a:tab pos="5375140" algn="l"/>
                <a:tab pos="5824393" algn="l"/>
                <a:tab pos="6273643" algn="l"/>
                <a:tab pos="6722895" algn="l"/>
                <a:tab pos="7172146" algn="l"/>
                <a:tab pos="7621397" algn="l"/>
                <a:tab pos="8070649" algn="l"/>
                <a:tab pos="8519900" algn="l"/>
                <a:tab pos="8969150" algn="l"/>
              </a:tabLst>
            </a:pPr>
            <a:r>
              <a:rPr lang="zh-CN" altLang="en-US" dirty="0"/>
              <a:t>对私有成员数据，通过可访问该成员的</a:t>
            </a:r>
            <a:r>
              <a:rPr lang="en-GB" altLang="zh-CN" dirty="0"/>
              <a:t>public</a:t>
            </a:r>
            <a:r>
              <a:rPr lang="ar-SA" altLang="zh-CN" dirty="0">
                <a:cs typeface="Arial" panose="020B0604020202020204" pitchFamily="34" charset="0"/>
              </a:rPr>
              <a:t>‏</a:t>
            </a:r>
            <a:r>
              <a:rPr lang="zh-CN" altLang="en-GB" dirty="0"/>
              <a:t>成员函</a:t>
            </a:r>
            <a:r>
              <a:rPr lang="zh-CN" altLang="en-US" dirty="0"/>
              <a:t>数来访问。</a:t>
            </a:r>
            <a:endParaRPr lang="en-GB" altLang="zh-CN" dirty="0"/>
          </a:p>
          <a:p>
            <a:pPr marL="561972" indent="-457200" defTabSz="449251" eaLnBrk="1" hangingPunct="1">
              <a:lnSpc>
                <a:spcPct val="76000"/>
              </a:lnSpc>
              <a:buClr>
                <a:srgbClr val="66FF33"/>
              </a:buClr>
              <a:buFont typeface="Arial" panose="020B0604020202020204" pitchFamily="34" charset="0"/>
              <a:buChar char="•"/>
              <a:tabLst>
                <a:tab pos="433377" algn="l"/>
                <a:tab pos="882629" algn="l"/>
                <a:tab pos="1331880" algn="l"/>
                <a:tab pos="1781130" algn="l"/>
                <a:tab pos="2230383" algn="l"/>
                <a:tab pos="2679633" algn="l"/>
                <a:tab pos="3128884" algn="l"/>
                <a:tab pos="3578136" algn="l"/>
                <a:tab pos="4027387" algn="l"/>
                <a:tab pos="4476639" algn="l"/>
                <a:tab pos="4925890" algn="l"/>
                <a:tab pos="5375140" algn="l"/>
                <a:tab pos="5824393" algn="l"/>
                <a:tab pos="6273643" algn="l"/>
                <a:tab pos="6722895" algn="l"/>
                <a:tab pos="7172146" algn="l"/>
                <a:tab pos="7621397" algn="l"/>
                <a:tab pos="8070649" algn="l"/>
                <a:tab pos="8519900" algn="l"/>
                <a:tab pos="8969150" algn="l"/>
              </a:tabLst>
            </a:pPr>
            <a:r>
              <a:rPr lang="zh-CN" altLang="en-GB" dirty="0"/>
              <a:t>用于使类外用户</a:t>
            </a:r>
            <a:r>
              <a:rPr lang="zh-CN" altLang="en-US" dirty="0"/>
              <a:t>间接</a:t>
            </a:r>
            <a:r>
              <a:rPr lang="zh-CN" altLang="en-GB" dirty="0"/>
              <a:t>访问私有数据成员</a:t>
            </a:r>
            <a:endParaRPr lang="en-GB" altLang="zh-CN" dirty="0"/>
          </a:p>
        </p:txBody>
      </p:sp>
      <p:grpSp>
        <p:nvGrpSpPr>
          <p:cNvPr id="22531" name="Group 3">
            <a:extLst>
              <a:ext uri="{FF2B5EF4-FFF2-40B4-BE49-F238E27FC236}">
                <a16:creationId xmlns:a16="http://schemas.microsoft.com/office/drawing/2014/main" id="{0AB4E791-C2D8-49F1-A1C7-6FBB2FBC4068}"/>
              </a:ext>
            </a:extLst>
          </p:cNvPr>
          <p:cNvGrpSpPr>
            <a:grpSpLocks/>
          </p:cNvGrpSpPr>
          <p:nvPr/>
        </p:nvGrpSpPr>
        <p:grpSpPr bwMode="auto">
          <a:xfrm>
            <a:off x="4295780" y="2924175"/>
            <a:ext cx="4371975" cy="3111500"/>
            <a:chOff x="1959" y="1609"/>
            <a:chExt cx="2754" cy="1960"/>
          </a:xfrm>
        </p:grpSpPr>
        <p:grpSp>
          <p:nvGrpSpPr>
            <p:cNvPr id="22532" name="Group 4">
              <a:extLst>
                <a:ext uri="{FF2B5EF4-FFF2-40B4-BE49-F238E27FC236}">
                  <a16:creationId xmlns:a16="http://schemas.microsoft.com/office/drawing/2014/main" id="{54A70B39-D5C2-4AB2-BB2D-3633BD3CE0B6}"/>
                </a:ext>
              </a:extLst>
            </p:cNvPr>
            <p:cNvGrpSpPr>
              <a:grpSpLocks noChangeAspect="1"/>
            </p:cNvGrpSpPr>
            <p:nvPr/>
          </p:nvGrpSpPr>
          <p:grpSpPr bwMode="auto">
            <a:xfrm>
              <a:off x="2351" y="2001"/>
              <a:ext cx="1698" cy="1437"/>
              <a:chOff x="2351" y="2001"/>
              <a:chExt cx="1698" cy="1437"/>
            </a:xfrm>
          </p:grpSpPr>
          <p:sp>
            <p:nvSpPr>
              <p:cNvPr id="22545" name="AutoShape 5">
                <a:extLst>
                  <a:ext uri="{FF2B5EF4-FFF2-40B4-BE49-F238E27FC236}">
                    <a16:creationId xmlns:a16="http://schemas.microsoft.com/office/drawing/2014/main" id="{7B36889C-29F0-4007-AB06-5B7FB68961B9}"/>
                  </a:ext>
                </a:extLst>
              </p:cNvPr>
              <p:cNvSpPr>
                <a:spLocks noChangeAspect="1" noChangeArrowheads="1" noTextEdit="1"/>
              </p:cNvSpPr>
              <p:nvPr/>
            </p:nvSpPr>
            <p:spPr bwMode="auto">
              <a:xfrm>
                <a:off x="2351" y="2001"/>
                <a:ext cx="1698" cy="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46" name="Freeform 6">
                <a:extLst>
                  <a:ext uri="{FF2B5EF4-FFF2-40B4-BE49-F238E27FC236}">
                    <a16:creationId xmlns:a16="http://schemas.microsoft.com/office/drawing/2014/main" id="{1C6EF5B7-DD94-4EC8-B136-0D616A3736F2}"/>
                  </a:ext>
                </a:extLst>
              </p:cNvPr>
              <p:cNvSpPr>
                <a:spLocks/>
              </p:cNvSpPr>
              <p:nvPr/>
            </p:nvSpPr>
            <p:spPr bwMode="auto">
              <a:xfrm>
                <a:off x="2481" y="2131"/>
                <a:ext cx="1432" cy="1171"/>
              </a:xfrm>
              <a:custGeom>
                <a:avLst/>
                <a:gdLst>
                  <a:gd name="T0" fmla="*/ 1091 w 1432"/>
                  <a:gd name="T1" fmla="*/ 0 h 1171"/>
                  <a:gd name="T2" fmla="*/ 1432 w 1432"/>
                  <a:gd name="T3" fmla="*/ 342 h 1171"/>
                  <a:gd name="T4" fmla="*/ 1432 w 1432"/>
                  <a:gd name="T5" fmla="*/ 830 h 1171"/>
                  <a:gd name="T6" fmla="*/ 1091 w 1432"/>
                  <a:gd name="T7" fmla="*/ 1171 h 1171"/>
                  <a:gd name="T8" fmla="*/ 342 w 1432"/>
                  <a:gd name="T9" fmla="*/ 1171 h 1171"/>
                  <a:gd name="T10" fmla="*/ 0 w 1432"/>
                  <a:gd name="T11" fmla="*/ 830 h 1171"/>
                  <a:gd name="T12" fmla="*/ 0 w 1432"/>
                  <a:gd name="T13" fmla="*/ 342 h 1171"/>
                  <a:gd name="T14" fmla="*/ 342 w 1432"/>
                  <a:gd name="T15" fmla="*/ 0 h 1171"/>
                  <a:gd name="T16" fmla="*/ 1091 w 1432"/>
                  <a:gd name="T17" fmla="*/ 0 h 1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32" h="1171">
                    <a:moveTo>
                      <a:pt x="1091" y="0"/>
                    </a:moveTo>
                    <a:lnTo>
                      <a:pt x="1432" y="342"/>
                    </a:lnTo>
                    <a:lnTo>
                      <a:pt x="1432" y="830"/>
                    </a:lnTo>
                    <a:lnTo>
                      <a:pt x="1091" y="1171"/>
                    </a:lnTo>
                    <a:lnTo>
                      <a:pt x="342" y="1171"/>
                    </a:lnTo>
                    <a:lnTo>
                      <a:pt x="0" y="830"/>
                    </a:lnTo>
                    <a:lnTo>
                      <a:pt x="0" y="342"/>
                    </a:lnTo>
                    <a:lnTo>
                      <a:pt x="342" y="0"/>
                    </a:lnTo>
                    <a:lnTo>
                      <a:pt x="1091"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47" name="Freeform 7">
                <a:extLst>
                  <a:ext uri="{FF2B5EF4-FFF2-40B4-BE49-F238E27FC236}">
                    <a16:creationId xmlns:a16="http://schemas.microsoft.com/office/drawing/2014/main" id="{A4AA73B5-67CA-4D8D-91AC-D454DDDF41EE}"/>
                  </a:ext>
                </a:extLst>
              </p:cNvPr>
              <p:cNvSpPr>
                <a:spLocks noEditPoints="1"/>
              </p:cNvSpPr>
              <p:nvPr/>
            </p:nvSpPr>
            <p:spPr bwMode="auto">
              <a:xfrm>
                <a:off x="2351" y="2001"/>
                <a:ext cx="1693" cy="1432"/>
              </a:xfrm>
              <a:custGeom>
                <a:avLst/>
                <a:gdLst>
                  <a:gd name="T0" fmla="*/ 1275 w 1693"/>
                  <a:gd name="T1" fmla="*/ 0 h 1432"/>
                  <a:gd name="T2" fmla="*/ 1693 w 1693"/>
                  <a:gd name="T3" fmla="*/ 418 h 1432"/>
                  <a:gd name="T4" fmla="*/ 1562 w 1693"/>
                  <a:gd name="T5" fmla="*/ 472 h 1432"/>
                  <a:gd name="T6" fmla="*/ 1221 w 1693"/>
                  <a:gd name="T7" fmla="*/ 130 h 1432"/>
                  <a:gd name="T8" fmla="*/ 1275 w 1693"/>
                  <a:gd name="T9" fmla="*/ 0 h 1432"/>
                  <a:gd name="T10" fmla="*/ 418 w 1693"/>
                  <a:gd name="T11" fmla="*/ 1432 h 1432"/>
                  <a:gd name="T12" fmla="*/ 0 w 1693"/>
                  <a:gd name="T13" fmla="*/ 1014 h 1432"/>
                  <a:gd name="T14" fmla="*/ 130 w 1693"/>
                  <a:gd name="T15" fmla="*/ 960 h 1432"/>
                  <a:gd name="T16" fmla="*/ 472 w 1693"/>
                  <a:gd name="T17" fmla="*/ 1301 h 1432"/>
                  <a:gd name="T18" fmla="*/ 418 w 1693"/>
                  <a:gd name="T19" fmla="*/ 1432 h 1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93" h="1432">
                    <a:moveTo>
                      <a:pt x="1275" y="0"/>
                    </a:moveTo>
                    <a:lnTo>
                      <a:pt x="1693" y="418"/>
                    </a:lnTo>
                    <a:lnTo>
                      <a:pt x="1562" y="472"/>
                    </a:lnTo>
                    <a:lnTo>
                      <a:pt x="1221" y="130"/>
                    </a:lnTo>
                    <a:lnTo>
                      <a:pt x="1275" y="0"/>
                    </a:lnTo>
                    <a:close/>
                    <a:moveTo>
                      <a:pt x="418" y="1432"/>
                    </a:moveTo>
                    <a:lnTo>
                      <a:pt x="0" y="1014"/>
                    </a:lnTo>
                    <a:lnTo>
                      <a:pt x="130" y="960"/>
                    </a:lnTo>
                    <a:lnTo>
                      <a:pt x="472" y="1301"/>
                    </a:lnTo>
                    <a:lnTo>
                      <a:pt x="418" y="1432"/>
                    </a:lnTo>
                    <a:close/>
                  </a:path>
                </a:pathLst>
              </a:custGeom>
              <a:solidFill>
                <a:srgbClr val="83AF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48" name="Freeform 8">
                <a:extLst>
                  <a:ext uri="{FF2B5EF4-FFF2-40B4-BE49-F238E27FC236}">
                    <a16:creationId xmlns:a16="http://schemas.microsoft.com/office/drawing/2014/main" id="{24F0A7A1-35ED-4E14-A1D6-B69521680791}"/>
                  </a:ext>
                </a:extLst>
              </p:cNvPr>
              <p:cNvSpPr>
                <a:spLocks noEditPoints="1"/>
              </p:cNvSpPr>
              <p:nvPr/>
            </p:nvSpPr>
            <p:spPr bwMode="auto">
              <a:xfrm>
                <a:off x="2769" y="2419"/>
                <a:ext cx="1275" cy="1014"/>
              </a:xfrm>
              <a:custGeom>
                <a:avLst/>
                <a:gdLst>
                  <a:gd name="T0" fmla="*/ 1275 w 1275"/>
                  <a:gd name="T1" fmla="*/ 0 h 1014"/>
                  <a:gd name="T2" fmla="*/ 1275 w 1275"/>
                  <a:gd name="T3" fmla="*/ 596 h 1014"/>
                  <a:gd name="T4" fmla="*/ 1144 w 1275"/>
                  <a:gd name="T5" fmla="*/ 542 h 1014"/>
                  <a:gd name="T6" fmla="*/ 1144 w 1275"/>
                  <a:gd name="T7" fmla="*/ 54 h 1014"/>
                  <a:gd name="T8" fmla="*/ 1275 w 1275"/>
                  <a:gd name="T9" fmla="*/ 0 h 1014"/>
                  <a:gd name="T10" fmla="*/ 857 w 1275"/>
                  <a:gd name="T11" fmla="*/ 1014 h 1014"/>
                  <a:gd name="T12" fmla="*/ 0 w 1275"/>
                  <a:gd name="T13" fmla="*/ 1014 h 1014"/>
                  <a:gd name="T14" fmla="*/ 54 w 1275"/>
                  <a:gd name="T15" fmla="*/ 883 h 1014"/>
                  <a:gd name="T16" fmla="*/ 803 w 1275"/>
                  <a:gd name="T17" fmla="*/ 883 h 1014"/>
                  <a:gd name="T18" fmla="*/ 857 w 1275"/>
                  <a:gd name="T19" fmla="*/ 1014 h 10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5" h="1014">
                    <a:moveTo>
                      <a:pt x="1275" y="0"/>
                    </a:moveTo>
                    <a:lnTo>
                      <a:pt x="1275" y="596"/>
                    </a:lnTo>
                    <a:lnTo>
                      <a:pt x="1144" y="542"/>
                    </a:lnTo>
                    <a:lnTo>
                      <a:pt x="1144" y="54"/>
                    </a:lnTo>
                    <a:lnTo>
                      <a:pt x="1275" y="0"/>
                    </a:lnTo>
                    <a:close/>
                    <a:moveTo>
                      <a:pt x="857" y="1014"/>
                    </a:moveTo>
                    <a:lnTo>
                      <a:pt x="0" y="1014"/>
                    </a:lnTo>
                    <a:lnTo>
                      <a:pt x="54" y="883"/>
                    </a:lnTo>
                    <a:lnTo>
                      <a:pt x="803" y="883"/>
                    </a:lnTo>
                    <a:lnTo>
                      <a:pt x="857" y="1014"/>
                    </a:lnTo>
                    <a:close/>
                  </a:path>
                </a:pathLst>
              </a:custGeom>
              <a:solidFill>
                <a:srgbClr val="6D92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49" name="Freeform 9">
                <a:extLst>
                  <a:ext uri="{FF2B5EF4-FFF2-40B4-BE49-F238E27FC236}">
                    <a16:creationId xmlns:a16="http://schemas.microsoft.com/office/drawing/2014/main" id="{59164A83-7D37-40E6-A3CC-B528B25FDFF5}"/>
                  </a:ext>
                </a:extLst>
              </p:cNvPr>
              <p:cNvSpPr>
                <a:spLocks/>
              </p:cNvSpPr>
              <p:nvPr/>
            </p:nvSpPr>
            <p:spPr bwMode="auto">
              <a:xfrm>
                <a:off x="3572" y="2961"/>
                <a:ext cx="472" cy="472"/>
              </a:xfrm>
              <a:custGeom>
                <a:avLst/>
                <a:gdLst>
                  <a:gd name="T0" fmla="*/ 472 w 472"/>
                  <a:gd name="T1" fmla="*/ 54 h 472"/>
                  <a:gd name="T2" fmla="*/ 54 w 472"/>
                  <a:gd name="T3" fmla="*/ 472 h 472"/>
                  <a:gd name="T4" fmla="*/ 0 w 472"/>
                  <a:gd name="T5" fmla="*/ 341 h 472"/>
                  <a:gd name="T6" fmla="*/ 341 w 472"/>
                  <a:gd name="T7" fmla="*/ 0 h 472"/>
                  <a:gd name="T8" fmla="*/ 472 w 472"/>
                  <a:gd name="T9" fmla="*/ 5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 h="472">
                    <a:moveTo>
                      <a:pt x="472" y="54"/>
                    </a:moveTo>
                    <a:lnTo>
                      <a:pt x="54" y="472"/>
                    </a:lnTo>
                    <a:lnTo>
                      <a:pt x="0" y="341"/>
                    </a:lnTo>
                    <a:lnTo>
                      <a:pt x="341" y="0"/>
                    </a:lnTo>
                    <a:lnTo>
                      <a:pt x="472" y="54"/>
                    </a:lnTo>
                    <a:close/>
                  </a:path>
                </a:pathLst>
              </a:custGeom>
              <a:solidFill>
                <a:srgbClr val="5F7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0" name="Freeform 10">
                <a:extLst>
                  <a:ext uri="{FF2B5EF4-FFF2-40B4-BE49-F238E27FC236}">
                    <a16:creationId xmlns:a16="http://schemas.microsoft.com/office/drawing/2014/main" id="{4BE5C670-AD5E-4E9C-853C-CC26D8B310B0}"/>
                  </a:ext>
                </a:extLst>
              </p:cNvPr>
              <p:cNvSpPr>
                <a:spLocks noEditPoints="1"/>
              </p:cNvSpPr>
              <p:nvPr/>
            </p:nvSpPr>
            <p:spPr bwMode="auto">
              <a:xfrm>
                <a:off x="2351" y="2001"/>
                <a:ext cx="1275" cy="1014"/>
              </a:xfrm>
              <a:custGeom>
                <a:avLst/>
                <a:gdLst>
                  <a:gd name="T0" fmla="*/ 0 w 1275"/>
                  <a:gd name="T1" fmla="*/ 1014 h 1014"/>
                  <a:gd name="T2" fmla="*/ 0 w 1275"/>
                  <a:gd name="T3" fmla="*/ 418 h 1014"/>
                  <a:gd name="T4" fmla="*/ 130 w 1275"/>
                  <a:gd name="T5" fmla="*/ 472 h 1014"/>
                  <a:gd name="T6" fmla="*/ 130 w 1275"/>
                  <a:gd name="T7" fmla="*/ 960 h 1014"/>
                  <a:gd name="T8" fmla="*/ 0 w 1275"/>
                  <a:gd name="T9" fmla="*/ 1014 h 1014"/>
                  <a:gd name="T10" fmla="*/ 418 w 1275"/>
                  <a:gd name="T11" fmla="*/ 0 h 1014"/>
                  <a:gd name="T12" fmla="*/ 1275 w 1275"/>
                  <a:gd name="T13" fmla="*/ 0 h 1014"/>
                  <a:gd name="T14" fmla="*/ 1221 w 1275"/>
                  <a:gd name="T15" fmla="*/ 130 h 1014"/>
                  <a:gd name="T16" fmla="*/ 472 w 1275"/>
                  <a:gd name="T17" fmla="*/ 130 h 1014"/>
                  <a:gd name="T18" fmla="*/ 418 w 1275"/>
                  <a:gd name="T19" fmla="*/ 0 h 10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5" h="1014">
                    <a:moveTo>
                      <a:pt x="0" y="1014"/>
                    </a:moveTo>
                    <a:lnTo>
                      <a:pt x="0" y="418"/>
                    </a:lnTo>
                    <a:lnTo>
                      <a:pt x="130" y="472"/>
                    </a:lnTo>
                    <a:lnTo>
                      <a:pt x="130" y="960"/>
                    </a:lnTo>
                    <a:lnTo>
                      <a:pt x="0" y="1014"/>
                    </a:lnTo>
                    <a:close/>
                    <a:moveTo>
                      <a:pt x="418" y="0"/>
                    </a:moveTo>
                    <a:lnTo>
                      <a:pt x="1275" y="0"/>
                    </a:lnTo>
                    <a:lnTo>
                      <a:pt x="1221" y="130"/>
                    </a:lnTo>
                    <a:lnTo>
                      <a:pt x="472" y="130"/>
                    </a:lnTo>
                    <a:lnTo>
                      <a:pt x="418" y="0"/>
                    </a:lnTo>
                    <a:close/>
                  </a:path>
                </a:pathLst>
              </a:custGeom>
              <a:solidFill>
                <a:srgbClr val="B5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1" name="Freeform 11">
                <a:extLst>
                  <a:ext uri="{FF2B5EF4-FFF2-40B4-BE49-F238E27FC236}">
                    <a16:creationId xmlns:a16="http://schemas.microsoft.com/office/drawing/2014/main" id="{1DD4D1FA-A28A-4470-97FA-C97A14C3DDC7}"/>
                  </a:ext>
                </a:extLst>
              </p:cNvPr>
              <p:cNvSpPr>
                <a:spLocks/>
              </p:cNvSpPr>
              <p:nvPr/>
            </p:nvSpPr>
            <p:spPr bwMode="auto">
              <a:xfrm>
                <a:off x="2351" y="2001"/>
                <a:ext cx="472" cy="472"/>
              </a:xfrm>
              <a:custGeom>
                <a:avLst/>
                <a:gdLst>
                  <a:gd name="T0" fmla="*/ 0 w 472"/>
                  <a:gd name="T1" fmla="*/ 418 h 472"/>
                  <a:gd name="T2" fmla="*/ 418 w 472"/>
                  <a:gd name="T3" fmla="*/ 0 h 472"/>
                  <a:gd name="T4" fmla="*/ 472 w 472"/>
                  <a:gd name="T5" fmla="*/ 130 h 472"/>
                  <a:gd name="T6" fmla="*/ 130 w 472"/>
                  <a:gd name="T7" fmla="*/ 472 h 472"/>
                  <a:gd name="T8" fmla="*/ 0 w 472"/>
                  <a:gd name="T9" fmla="*/ 418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 h="472">
                    <a:moveTo>
                      <a:pt x="0" y="418"/>
                    </a:moveTo>
                    <a:lnTo>
                      <a:pt x="418" y="0"/>
                    </a:lnTo>
                    <a:lnTo>
                      <a:pt x="472" y="130"/>
                    </a:lnTo>
                    <a:lnTo>
                      <a:pt x="130" y="472"/>
                    </a:lnTo>
                    <a:lnTo>
                      <a:pt x="0" y="418"/>
                    </a:lnTo>
                    <a:close/>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2" name="Freeform 12">
                <a:extLst>
                  <a:ext uri="{FF2B5EF4-FFF2-40B4-BE49-F238E27FC236}">
                    <a16:creationId xmlns:a16="http://schemas.microsoft.com/office/drawing/2014/main" id="{9D0D083F-6F1F-4330-B0EA-74102F0145E4}"/>
                  </a:ext>
                </a:extLst>
              </p:cNvPr>
              <p:cNvSpPr>
                <a:spLocks/>
              </p:cNvSpPr>
              <p:nvPr/>
            </p:nvSpPr>
            <p:spPr bwMode="auto">
              <a:xfrm>
                <a:off x="3572" y="2001"/>
                <a:ext cx="472" cy="472"/>
              </a:xfrm>
              <a:custGeom>
                <a:avLst/>
                <a:gdLst>
                  <a:gd name="T0" fmla="*/ 54 w 472"/>
                  <a:gd name="T1" fmla="*/ 0 h 472"/>
                  <a:gd name="T2" fmla="*/ 472 w 472"/>
                  <a:gd name="T3" fmla="*/ 418 h 472"/>
                  <a:gd name="T4" fmla="*/ 341 w 472"/>
                  <a:gd name="T5" fmla="*/ 472 h 472"/>
                  <a:gd name="T6" fmla="*/ 0 w 472"/>
                  <a:gd name="T7" fmla="*/ 130 h 472"/>
                  <a:gd name="T8" fmla="*/ 54 w 472"/>
                  <a:gd name="T9" fmla="*/ 0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 h="472">
                    <a:moveTo>
                      <a:pt x="54" y="0"/>
                    </a:moveTo>
                    <a:lnTo>
                      <a:pt x="472" y="418"/>
                    </a:lnTo>
                    <a:lnTo>
                      <a:pt x="341" y="472"/>
                    </a:lnTo>
                    <a:lnTo>
                      <a:pt x="0" y="130"/>
                    </a:lnTo>
                    <a:lnTo>
                      <a:pt x="54"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3" name="Freeform 13">
                <a:extLst>
                  <a:ext uri="{FF2B5EF4-FFF2-40B4-BE49-F238E27FC236}">
                    <a16:creationId xmlns:a16="http://schemas.microsoft.com/office/drawing/2014/main" id="{DF1C69B0-A1EC-437A-92E7-3CF7036559C9}"/>
                  </a:ext>
                </a:extLst>
              </p:cNvPr>
              <p:cNvSpPr>
                <a:spLocks/>
              </p:cNvSpPr>
              <p:nvPr/>
            </p:nvSpPr>
            <p:spPr bwMode="auto">
              <a:xfrm>
                <a:off x="2351" y="2961"/>
                <a:ext cx="472" cy="472"/>
              </a:xfrm>
              <a:custGeom>
                <a:avLst/>
                <a:gdLst>
                  <a:gd name="T0" fmla="*/ 418 w 472"/>
                  <a:gd name="T1" fmla="*/ 472 h 472"/>
                  <a:gd name="T2" fmla="*/ 0 w 472"/>
                  <a:gd name="T3" fmla="*/ 54 h 472"/>
                  <a:gd name="T4" fmla="*/ 130 w 472"/>
                  <a:gd name="T5" fmla="*/ 0 h 472"/>
                  <a:gd name="T6" fmla="*/ 472 w 472"/>
                  <a:gd name="T7" fmla="*/ 341 h 472"/>
                  <a:gd name="T8" fmla="*/ 418 w 472"/>
                  <a:gd name="T9" fmla="*/ 472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 h="472">
                    <a:moveTo>
                      <a:pt x="418" y="472"/>
                    </a:moveTo>
                    <a:lnTo>
                      <a:pt x="0" y="54"/>
                    </a:lnTo>
                    <a:lnTo>
                      <a:pt x="130" y="0"/>
                    </a:lnTo>
                    <a:lnTo>
                      <a:pt x="472" y="341"/>
                    </a:lnTo>
                    <a:lnTo>
                      <a:pt x="418" y="472"/>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4" name="Freeform 14">
                <a:extLst>
                  <a:ext uri="{FF2B5EF4-FFF2-40B4-BE49-F238E27FC236}">
                    <a16:creationId xmlns:a16="http://schemas.microsoft.com/office/drawing/2014/main" id="{4BD38D01-6306-416F-A4F1-975B481615D4}"/>
                  </a:ext>
                </a:extLst>
              </p:cNvPr>
              <p:cNvSpPr>
                <a:spLocks/>
              </p:cNvSpPr>
              <p:nvPr/>
            </p:nvSpPr>
            <p:spPr bwMode="auto">
              <a:xfrm>
                <a:off x="3913" y="2419"/>
                <a:ext cx="131" cy="596"/>
              </a:xfrm>
              <a:custGeom>
                <a:avLst/>
                <a:gdLst>
                  <a:gd name="T0" fmla="*/ 131 w 131"/>
                  <a:gd name="T1" fmla="*/ 0 h 596"/>
                  <a:gd name="T2" fmla="*/ 131 w 131"/>
                  <a:gd name="T3" fmla="*/ 596 h 596"/>
                  <a:gd name="T4" fmla="*/ 0 w 131"/>
                  <a:gd name="T5" fmla="*/ 542 h 596"/>
                  <a:gd name="T6" fmla="*/ 0 w 131"/>
                  <a:gd name="T7" fmla="*/ 54 h 596"/>
                  <a:gd name="T8" fmla="*/ 131 w 131"/>
                  <a:gd name="T9" fmla="*/ 0 h 5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596">
                    <a:moveTo>
                      <a:pt x="131" y="0"/>
                    </a:moveTo>
                    <a:lnTo>
                      <a:pt x="131" y="596"/>
                    </a:lnTo>
                    <a:lnTo>
                      <a:pt x="0" y="542"/>
                    </a:lnTo>
                    <a:lnTo>
                      <a:pt x="0" y="54"/>
                    </a:lnTo>
                    <a:lnTo>
                      <a:pt x="131"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5" name="Freeform 15">
                <a:extLst>
                  <a:ext uri="{FF2B5EF4-FFF2-40B4-BE49-F238E27FC236}">
                    <a16:creationId xmlns:a16="http://schemas.microsoft.com/office/drawing/2014/main" id="{86E75087-335D-405D-8AF0-E861856D3B4B}"/>
                  </a:ext>
                </a:extLst>
              </p:cNvPr>
              <p:cNvSpPr>
                <a:spLocks/>
              </p:cNvSpPr>
              <p:nvPr/>
            </p:nvSpPr>
            <p:spPr bwMode="auto">
              <a:xfrm>
                <a:off x="2769" y="3302"/>
                <a:ext cx="857" cy="131"/>
              </a:xfrm>
              <a:custGeom>
                <a:avLst/>
                <a:gdLst>
                  <a:gd name="T0" fmla="*/ 857 w 857"/>
                  <a:gd name="T1" fmla="*/ 131 h 131"/>
                  <a:gd name="T2" fmla="*/ 0 w 857"/>
                  <a:gd name="T3" fmla="*/ 131 h 131"/>
                  <a:gd name="T4" fmla="*/ 54 w 857"/>
                  <a:gd name="T5" fmla="*/ 0 h 131"/>
                  <a:gd name="T6" fmla="*/ 803 w 857"/>
                  <a:gd name="T7" fmla="*/ 0 h 131"/>
                  <a:gd name="T8" fmla="*/ 857 w 857"/>
                  <a:gd name="T9" fmla="*/ 131 h 1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7" h="131">
                    <a:moveTo>
                      <a:pt x="857" y="131"/>
                    </a:moveTo>
                    <a:lnTo>
                      <a:pt x="0" y="131"/>
                    </a:lnTo>
                    <a:lnTo>
                      <a:pt x="54" y="0"/>
                    </a:lnTo>
                    <a:lnTo>
                      <a:pt x="803" y="0"/>
                    </a:lnTo>
                    <a:lnTo>
                      <a:pt x="857" y="13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6" name="Freeform 16">
                <a:extLst>
                  <a:ext uri="{FF2B5EF4-FFF2-40B4-BE49-F238E27FC236}">
                    <a16:creationId xmlns:a16="http://schemas.microsoft.com/office/drawing/2014/main" id="{D71994E6-61DA-4DCD-8A79-F963E7F4EF34}"/>
                  </a:ext>
                </a:extLst>
              </p:cNvPr>
              <p:cNvSpPr>
                <a:spLocks/>
              </p:cNvSpPr>
              <p:nvPr/>
            </p:nvSpPr>
            <p:spPr bwMode="auto">
              <a:xfrm>
                <a:off x="3572" y="2961"/>
                <a:ext cx="472" cy="472"/>
              </a:xfrm>
              <a:custGeom>
                <a:avLst/>
                <a:gdLst>
                  <a:gd name="T0" fmla="*/ 472 w 472"/>
                  <a:gd name="T1" fmla="*/ 54 h 472"/>
                  <a:gd name="T2" fmla="*/ 54 w 472"/>
                  <a:gd name="T3" fmla="*/ 472 h 472"/>
                  <a:gd name="T4" fmla="*/ 0 w 472"/>
                  <a:gd name="T5" fmla="*/ 341 h 472"/>
                  <a:gd name="T6" fmla="*/ 341 w 472"/>
                  <a:gd name="T7" fmla="*/ 0 h 472"/>
                  <a:gd name="T8" fmla="*/ 472 w 472"/>
                  <a:gd name="T9" fmla="*/ 5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 h="472">
                    <a:moveTo>
                      <a:pt x="472" y="54"/>
                    </a:moveTo>
                    <a:lnTo>
                      <a:pt x="54" y="472"/>
                    </a:lnTo>
                    <a:lnTo>
                      <a:pt x="0" y="341"/>
                    </a:lnTo>
                    <a:lnTo>
                      <a:pt x="341" y="0"/>
                    </a:lnTo>
                    <a:lnTo>
                      <a:pt x="472" y="5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7" name="Freeform 17">
                <a:extLst>
                  <a:ext uri="{FF2B5EF4-FFF2-40B4-BE49-F238E27FC236}">
                    <a16:creationId xmlns:a16="http://schemas.microsoft.com/office/drawing/2014/main" id="{E80DF3CD-743F-44E0-A430-5D2A635A7C48}"/>
                  </a:ext>
                </a:extLst>
              </p:cNvPr>
              <p:cNvSpPr>
                <a:spLocks/>
              </p:cNvSpPr>
              <p:nvPr/>
            </p:nvSpPr>
            <p:spPr bwMode="auto">
              <a:xfrm>
                <a:off x="2351" y="2419"/>
                <a:ext cx="130" cy="596"/>
              </a:xfrm>
              <a:custGeom>
                <a:avLst/>
                <a:gdLst>
                  <a:gd name="T0" fmla="*/ 0 w 130"/>
                  <a:gd name="T1" fmla="*/ 596 h 596"/>
                  <a:gd name="T2" fmla="*/ 0 w 130"/>
                  <a:gd name="T3" fmla="*/ 0 h 596"/>
                  <a:gd name="T4" fmla="*/ 130 w 130"/>
                  <a:gd name="T5" fmla="*/ 54 h 596"/>
                  <a:gd name="T6" fmla="*/ 130 w 130"/>
                  <a:gd name="T7" fmla="*/ 542 h 596"/>
                  <a:gd name="T8" fmla="*/ 0 w 130"/>
                  <a:gd name="T9" fmla="*/ 596 h 5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 h="596">
                    <a:moveTo>
                      <a:pt x="0" y="596"/>
                    </a:moveTo>
                    <a:lnTo>
                      <a:pt x="0" y="0"/>
                    </a:lnTo>
                    <a:lnTo>
                      <a:pt x="130" y="54"/>
                    </a:lnTo>
                    <a:lnTo>
                      <a:pt x="130" y="542"/>
                    </a:lnTo>
                    <a:lnTo>
                      <a:pt x="0" y="59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8" name="Freeform 18">
                <a:extLst>
                  <a:ext uri="{FF2B5EF4-FFF2-40B4-BE49-F238E27FC236}">
                    <a16:creationId xmlns:a16="http://schemas.microsoft.com/office/drawing/2014/main" id="{B1E13074-A158-48C4-AD3B-D578315EAA91}"/>
                  </a:ext>
                </a:extLst>
              </p:cNvPr>
              <p:cNvSpPr>
                <a:spLocks/>
              </p:cNvSpPr>
              <p:nvPr/>
            </p:nvSpPr>
            <p:spPr bwMode="auto">
              <a:xfrm>
                <a:off x="2769" y="2001"/>
                <a:ext cx="857" cy="130"/>
              </a:xfrm>
              <a:custGeom>
                <a:avLst/>
                <a:gdLst>
                  <a:gd name="T0" fmla="*/ 0 w 857"/>
                  <a:gd name="T1" fmla="*/ 0 h 130"/>
                  <a:gd name="T2" fmla="*/ 857 w 857"/>
                  <a:gd name="T3" fmla="*/ 0 h 130"/>
                  <a:gd name="T4" fmla="*/ 803 w 857"/>
                  <a:gd name="T5" fmla="*/ 130 h 130"/>
                  <a:gd name="T6" fmla="*/ 54 w 857"/>
                  <a:gd name="T7" fmla="*/ 130 h 130"/>
                  <a:gd name="T8" fmla="*/ 0 w 857"/>
                  <a:gd name="T9" fmla="*/ 0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7" h="130">
                    <a:moveTo>
                      <a:pt x="0" y="0"/>
                    </a:moveTo>
                    <a:lnTo>
                      <a:pt x="857" y="0"/>
                    </a:lnTo>
                    <a:lnTo>
                      <a:pt x="803" y="130"/>
                    </a:lnTo>
                    <a:lnTo>
                      <a:pt x="54" y="130"/>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59" name="Freeform 19">
                <a:extLst>
                  <a:ext uri="{FF2B5EF4-FFF2-40B4-BE49-F238E27FC236}">
                    <a16:creationId xmlns:a16="http://schemas.microsoft.com/office/drawing/2014/main" id="{32476BDC-E3BA-42DB-B28D-56A7E347A68B}"/>
                  </a:ext>
                </a:extLst>
              </p:cNvPr>
              <p:cNvSpPr>
                <a:spLocks/>
              </p:cNvSpPr>
              <p:nvPr/>
            </p:nvSpPr>
            <p:spPr bwMode="auto">
              <a:xfrm>
                <a:off x="2351" y="2001"/>
                <a:ext cx="472" cy="472"/>
              </a:xfrm>
              <a:custGeom>
                <a:avLst/>
                <a:gdLst>
                  <a:gd name="T0" fmla="*/ 0 w 472"/>
                  <a:gd name="T1" fmla="*/ 418 h 472"/>
                  <a:gd name="T2" fmla="*/ 418 w 472"/>
                  <a:gd name="T3" fmla="*/ 0 h 472"/>
                  <a:gd name="T4" fmla="*/ 472 w 472"/>
                  <a:gd name="T5" fmla="*/ 130 h 472"/>
                  <a:gd name="T6" fmla="*/ 130 w 472"/>
                  <a:gd name="T7" fmla="*/ 472 h 472"/>
                  <a:gd name="T8" fmla="*/ 0 w 472"/>
                  <a:gd name="T9" fmla="*/ 418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 h="472">
                    <a:moveTo>
                      <a:pt x="0" y="418"/>
                    </a:moveTo>
                    <a:lnTo>
                      <a:pt x="418" y="0"/>
                    </a:lnTo>
                    <a:lnTo>
                      <a:pt x="472" y="130"/>
                    </a:lnTo>
                    <a:lnTo>
                      <a:pt x="130" y="472"/>
                    </a:lnTo>
                    <a:lnTo>
                      <a:pt x="0" y="41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60" name="Rectangle 20">
                <a:extLst>
                  <a:ext uri="{FF2B5EF4-FFF2-40B4-BE49-F238E27FC236}">
                    <a16:creationId xmlns:a16="http://schemas.microsoft.com/office/drawing/2014/main" id="{997C6011-D01D-487D-B3AE-7BC76F497C49}"/>
                  </a:ext>
                </a:extLst>
              </p:cNvPr>
              <p:cNvSpPr>
                <a:spLocks noChangeArrowheads="1"/>
              </p:cNvSpPr>
              <p:nvPr/>
            </p:nvSpPr>
            <p:spPr bwMode="auto">
              <a:xfrm>
                <a:off x="3185" y="2538"/>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en-US" altLang="zh-CN" sz="2200" b="0">
                    <a:solidFill>
                      <a:srgbClr val="000000"/>
                    </a:solidFill>
                    <a:latin typeface="Times New Roman" panose="02020603050405020304" pitchFamily="18" charset="0"/>
                  </a:rPr>
                  <a:t>x</a:t>
                </a:r>
                <a:endParaRPr lang="en-US" altLang="zh-CN">
                  <a:solidFill>
                    <a:srgbClr val="FFFF00"/>
                  </a:solidFill>
                </a:endParaRPr>
              </a:p>
            </p:txBody>
          </p:sp>
          <p:sp>
            <p:nvSpPr>
              <p:cNvPr id="22561" name="Rectangle 21">
                <a:extLst>
                  <a:ext uri="{FF2B5EF4-FFF2-40B4-BE49-F238E27FC236}">
                    <a16:creationId xmlns:a16="http://schemas.microsoft.com/office/drawing/2014/main" id="{5C38A4E9-CA81-48C4-975A-D05C8D81FD02}"/>
                  </a:ext>
                </a:extLst>
              </p:cNvPr>
              <p:cNvSpPr>
                <a:spLocks noChangeArrowheads="1"/>
              </p:cNvSpPr>
              <p:nvPr/>
            </p:nvSpPr>
            <p:spPr bwMode="auto">
              <a:xfrm>
                <a:off x="3185" y="2706"/>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en-US" altLang="zh-CN" sz="2200" b="0">
                    <a:solidFill>
                      <a:srgbClr val="000000"/>
                    </a:solidFill>
                    <a:latin typeface="Times New Roman" panose="02020603050405020304" pitchFamily="18" charset="0"/>
                  </a:rPr>
                  <a:t>y</a:t>
                </a:r>
                <a:endParaRPr lang="en-US" altLang="zh-CN">
                  <a:solidFill>
                    <a:srgbClr val="FFFF00"/>
                  </a:solidFill>
                </a:endParaRPr>
              </a:p>
            </p:txBody>
          </p:sp>
        </p:grpSp>
        <p:sp>
          <p:nvSpPr>
            <p:cNvPr id="22533" name="AutoShape 22">
              <a:extLst>
                <a:ext uri="{FF2B5EF4-FFF2-40B4-BE49-F238E27FC236}">
                  <a16:creationId xmlns:a16="http://schemas.microsoft.com/office/drawing/2014/main" id="{56D533C7-5A0A-4A4C-83EE-064E56F5AA4F}"/>
                </a:ext>
              </a:extLst>
            </p:cNvPr>
            <p:cNvSpPr>
              <a:spLocks noChangeArrowheads="1"/>
            </p:cNvSpPr>
            <p:nvPr/>
          </p:nvSpPr>
          <p:spPr bwMode="auto">
            <a:xfrm>
              <a:off x="1959" y="2393"/>
              <a:ext cx="784" cy="261"/>
            </a:xfrm>
            <a:prstGeom prst="roundRect">
              <a:avLst>
                <a:gd name="adj" fmla="val 347"/>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lvl1pPr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9pPr>
            </a:lstStyle>
            <a:p>
              <a:pPr fontAlgn="base" hangingPunct="0">
                <a:lnSpc>
                  <a:spcPct val="82000"/>
                </a:lnSpc>
                <a:spcBef>
                  <a:spcPct val="0"/>
                </a:spcBef>
                <a:spcAft>
                  <a:spcPct val="0"/>
                </a:spcAft>
                <a:buClr>
                  <a:srgbClr val="000000"/>
                </a:buClr>
                <a:buSzPct val="45000"/>
              </a:pPr>
              <a:r>
                <a:rPr lang="en-GB" altLang="zh-CN" sz="2200" b="0">
                  <a:solidFill>
                    <a:srgbClr val="000000"/>
                  </a:solidFill>
                  <a:latin typeface="Arial" panose="020B0604020202020204" pitchFamily="34" charset="0"/>
                </a:rPr>
                <a:t>getY</a:t>
              </a:r>
            </a:p>
          </p:txBody>
        </p:sp>
        <p:sp>
          <p:nvSpPr>
            <p:cNvPr id="22534" name="AutoShape 23">
              <a:extLst>
                <a:ext uri="{FF2B5EF4-FFF2-40B4-BE49-F238E27FC236}">
                  <a16:creationId xmlns:a16="http://schemas.microsoft.com/office/drawing/2014/main" id="{10C91E51-2EF3-43D9-9D68-B198A0AAB71C}"/>
                </a:ext>
              </a:extLst>
            </p:cNvPr>
            <p:cNvSpPr>
              <a:spLocks noChangeArrowheads="1"/>
            </p:cNvSpPr>
            <p:nvPr/>
          </p:nvSpPr>
          <p:spPr bwMode="auto">
            <a:xfrm>
              <a:off x="1959" y="3052"/>
              <a:ext cx="784" cy="261"/>
            </a:xfrm>
            <a:prstGeom prst="roundRect">
              <a:avLst>
                <a:gd name="adj" fmla="val 347"/>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lvl1pPr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9pPr>
            </a:lstStyle>
            <a:p>
              <a:pPr fontAlgn="base" hangingPunct="0">
                <a:lnSpc>
                  <a:spcPct val="82000"/>
                </a:lnSpc>
                <a:spcBef>
                  <a:spcPct val="0"/>
                </a:spcBef>
                <a:spcAft>
                  <a:spcPct val="0"/>
                </a:spcAft>
                <a:buClr>
                  <a:srgbClr val="000000"/>
                </a:buClr>
                <a:buSzPct val="45000"/>
              </a:pPr>
              <a:r>
                <a:rPr lang="en-GB" altLang="zh-CN" sz="2200" b="0">
                  <a:solidFill>
                    <a:srgbClr val="000000"/>
                  </a:solidFill>
                  <a:latin typeface="Arial" panose="020B0604020202020204" pitchFamily="34" charset="0"/>
                </a:rPr>
                <a:t>setXY</a:t>
              </a:r>
            </a:p>
          </p:txBody>
        </p:sp>
        <p:sp>
          <p:nvSpPr>
            <p:cNvPr id="22535" name="AutoShape 24">
              <a:extLst>
                <a:ext uri="{FF2B5EF4-FFF2-40B4-BE49-F238E27FC236}">
                  <a16:creationId xmlns:a16="http://schemas.microsoft.com/office/drawing/2014/main" id="{F9DC8C6B-3D0C-4C74-9A81-9934A7E34C4E}"/>
                </a:ext>
              </a:extLst>
            </p:cNvPr>
            <p:cNvSpPr>
              <a:spLocks noChangeArrowheads="1"/>
            </p:cNvSpPr>
            <p:nvPr/>
          </p:nvSpPr>
          <p:spPr bwMode="auto">
            <a:xfrm>
              <a:off x="1959" y="2723"/>
              <a:ext cx="784" cy="262"/>
            </a:xfrm>
            <a:prstGeom prst="roundRect">
              <a:avLst>
                <a:gd name="adj" fmla="val 347"/>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lvl1pPr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9pPr>
            </a:lstStyle>
            <a:p>
              <a:pPr fontAlgn="base" hangingPunct="0">
                <a:lnSpc>
                  <a:spcPct val="82000"/>
                </a:lnSpc>
                <a:spcBef>
                  <a:spcPct val="0"/>
                </a:spcBef>
                <a:spcAft>
                  <a:spcPct val="0"/>
                </a:spcAft>
                <a:buClr>
                  <a:srgbClr val="000000"/>
                </a:buClr>
                <a:buSzPct val="45000"/>
              </a:pPr>
              <a:r>
                <a:rPr lang="en-GB" altLang="zh-CN" sz="2200" b="0">
                  <a:solidFill>
                    <a:srgbClr val="000000"/>
                  </a:solidFill>
                  <a:latin typeface="Arial" panose="020B0604020202020204" pitchFamily="34" charset="0"/>
                </a:rPr>
                <a:t>area</a:t>
              </a:r>
            </a:p>
          </p:txBody>
        </p:sp>
        <p:sp>
          <p:nvSpPr>
            <p:cNvPr id="22536" name="Line 25">
              <a:extLst>
                <a:ext uri="{FF2B5EF4-FFF2-40B4-BE49-F238E27FC236}">
                  <a16:creationId xmlns:a16="http://schemas.microsoft.com/office/drawing/2014/main" id="{61F73BE0-1D62-4400-AD96-85914C8DD23E}"/>
                </a:ext>
              </a:extLst>
            </p:cNvPr>
            <p:cNvSpPr>
              <a:spLocks noChangeShapeType="1"/>
            </p:cNvSpPr>
            <p:nvPr/>
          </p:nvSpPr>
          <p:spPr bwMode="auto">
            <a:xfrm flipH="1">
              <a:off x="2769" y="2717"/>
              <a:ext cx="283" cy="131"/>
            </a:xfrm>
            <a:prstGeom prst="line">
              <a:avLst/>
            </a:prstGeom>
            <a:noFill/>
            <a:ln w="936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37" name="Line 26">
              <a:extLst>
                <a:ext uri="{FF2B5EF4-FFF2-40B4-BE49-F238E27FC236}">
                  <a16:creationId xmlns:a16="http://schemas.microsoft.com/office/drawing/2014/main" id="{C891C576-B82B-446F-9559-036702FDE100}"/>
                </a:ext>
              </a:extLst>
            </p:cNvPr>
            <p:cNvSpPr>
              <a:spLocks noChangeShapeType="1"/>
            </p:cNvSpPr>
            <p:nvPr/>
          </p:nvSpPr>
          <p:spPr bwMode="auto">
            <a:xfrm flipH="1" flipV="1">
              <a:off x="2769" y="2221"/>
              <a:ext cx="246" cy="315"/>
            </a:xfrm>
            <a:prstGeom prst="line">
              <a:avLst/>
            </a:prstGeom>
            <a:noFill/>
            <a:ln w="936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38" name="Line 27">
              <a:extLst>
                <a:ext uri="{FF2B5EF4-FFF2-40B4-BE49-F238E27FC236}">
                  <a16:creationId xmlns:a16="http://schemas.microsoft.com/office/drawing/2014/main" id="{1F37D6C1-A8CE-4D6A-98B4-175F56F98769}"/>
                </a:ext>
              </a:extLst>
            </p:cNvPr>
            <p:cNvSpPr>
              <a:spLocks noChangeShapeType="1"/>
            </p:cNvSpPr>
            <p:nvPr/>
          </p:nvSpPr>
          <p:spPr bwMode="auto">
            <a:xfrm flipH="1">
              <a:off x="2769" y="2916"/>
              <a:ext cx="246" cy="220"/>
            </a:xfrm>
            <a:prstGeom prst="line">
              <a:avLst/>
            </a:prstGeom>
            <a:noFill/>
            <a:ln w="936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39" name="Line 28">
              <a:extLst>
                <a:ext uri="{FF2B5EF4-FFF2-40B4-BE49-F238E27FC236}">
                  <a16:creationId xmlns:a16="http://schemas.microsoft.com/office/drawing/2014/main" id="{14F16C91-6195-469A-B2F9-5AA6A0729BDE}"/>
                </a:ext>
              </a:extLst>
            </p:cNvPr>
            <p:cNvSpPr>
              <a:spLocks noChangeShapeType="1"/>
            </p:cNvSpPr>
            <p:nvPr/>
          </p:nvSpPr>
          <p:spPr bwMode="auto">
            <a:xfrm flipH="1" flipV="1">
              <a:off x="2769" y="2529"/>
              <a:ext cx="246" cy="137"/>
            </a:xfrm>
            <a:prstGeom prst="line">
              <a:avLst/>
            </a:prstGeom>
            <a:noFill/>
            <a:ln w="936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40" name="Line 29">
              <a:extLst>
                <a:ext uri="{FF2B5EF4-FFF2-40B4-BE49-F238E27FC236}">
                  <a16:creationId xmlns:a16="http://schemas.microsoft.com/office/drawing/2014/main" id="{042EDAAA-17FD-4C10-BC63-E6D94C13A3F0}"/>
                </a:ext>
              </a:extLst>
            </p:cNvPr>
            <p:cNvSpPr>
              <a:spLocks noChangeShapeType="1"/>
            </p:cNvSpPr>
            <p:nvPr/>
          </p:nvSpPr>
          <p:spPr bwMode="auto">
            <a:xfrm flipH="1">
              <a:off x="3777" y="1609"/>
              <a:ext cx="675" cy="523"/>
            </a:xfrm>
            <a:prstGeom prst="line">
              <a:avLst/>
            </a:prstGeom>
            <a:noFill/>
            <a:ln w="936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41" name="Line 30">
              <a:extLst>
                <a:ext uri="{FF2B5EF4-FFF2-40B4-BE49-F238E27FC236}">
                  <a16:creationId xmlns:a16="http://schemas.microsoft.com/office/drawing/2014/main" id="{CB84FE5F-B67F-47B9-BFB4-CAC9F720AAFE}"/>
                </a:ext>
              </a:extLst>
            </p:cNvPr>
            <p:cNvSpPr>
              <a:spLocks noChangeShapeType="1"/>
            </p:cNvSpPr>
            <p:nvPr/>
          </p:nvSpPr>
          <p:spPr bwMode="auto">
            <a:xfrm>
              <a:off x="3788" y="2132"/>
              <a:ext cx="392" cy="1"/>
            </a:xfrm>
            <a:prstGeom prst="line">
              <a:avLst/>
            </a:prstGeom>
            <a:noFill/>
            <a:ln w="936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42" name="Line 31">
              <a:extLst>
                <a:ext uri="{FF2B5EF4-FFF2-40B4-BE49-F238E27FC236}">
                  <a16:creationId xmlns:a16="http://schemas.microsoft.com/office/drawing/2014/main" id="{B25780FA-10C3-4B06-9861-88F7DEB64BBC}"/>
                </a:ext>
              </a:extLst>
            </p:cNvPr>
            <p:cNvSpPr>
              <a:spLocks noChangeShapeType="1"/>
            </p:cNvSpPr>
            <p:nvPr/>
          </p:nvSpPr>
          <p:spPr bwMode="auto">
            <a:xfrm flipH="1" flipV="1">
              <a:off x="3908" y="3167"/>
              <a:ext cx="805" cy="283"/>
            </a:xfrm>
            <a:prstGeom prst="line">
              <a:avLst/>
            </a:prstGeom>
            <a:noFill/>
            <a:ln w="936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43" name="Line 32">
              <a:extLst>
                <a:ext uri="{FF2B5EF4-FFF2-40B4-BE49-F238E27FC236}">
                  <a16:creationId xmlns:a16="http://schemas.microsoft.com/office/drawing/2014/main" id="{46A0A2D9-97B7-4670-A7C8-C18922719837}"/>
                </a:ext>
              </a:extLst>
            </p:cNvPr>
            <p:cNvSpPr>
              <a:spLocks noChangeShapeType="1"/>
            </p:cNvSpPr>
            <p:nvPr/>
          </p:nvSpPr>
          <p:spPr bwMode="auto">
            <a:xfrm>
              <a:off x="3919" y="3177"/>
              <a:ext cx="130" cy="392"/>
            </a:xfrm>
            <a:prstGeom prst="line">
              <a:avLst/>
            </a:prstGeom>
            <a:noFill/>
            <a:ln w="936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2544" name="AutoShape 33">
              <a:extLst>
                <a:ext uri="{FF2B5EF4-FFF2-40B4-BE49-F238E27FC236}">
                  <a16:creationId xmlns:a16="http://schemas.microsoft.com/office/drawing/2014/main" id="{AE549B83-9306-49A0-9AC2-B98D5038B23F}"/>
                </a:ext>
              </a:extLst>
            </p:cNvPr>
            <p:cNvSpPr>
              <a:spLocks noChangeArrowheads="1"/>
            </p:cNvSpPr>
            <p:nvPr/>
          </p:nvSpPr>
          <p:spPr bwMode="auto">
            <a:xfrm>
              <a:off x="1973" y="2115"/>
              <a:ext cx="784" cy="261"/>
            </a:xfrm>
            <a:prstGeom prst="roundRect">
              <a:avLst>
                <a:gd name="adj" fmla="val 347"/>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nchor="ctr" anchorCtr="1"/>
            <a:lstStyle>
              <a:lvl1pPr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defRPr sz="2400" b="1">
                  <a:solidFill>
                    <a:schemeClr val="tx1"/>
                  </a:solidFill>
                  <a:latin typeface="CommercialScript BT" pitchFamily="66" charset="0"/>
                  <a:ea typeface="宋体" panose="02010600030101010101" pitchFamily="2" charset="-122"/>
                </a:defRPr>
              </a:lvl9pPr>
            </a:lstStyle>
            <a:p>
              <a:pPr fontAlgn="base" hangingPunct="0">
                <a:lnSpc>
                  <a:spcPct val="82000"/>
                </a:lnSpc>
                <a:spcBef>
                  <a:spcPct val="0"/>
                </a:spcBef>
                <a:spcAft>
                  <a:spcPct val="0"/>
                </a:spcAft>
                <a:buClr>
                  <a:srgbClr val="000000"/>
                </a:buClr>
                <a:buSzPct val="45000"/>
              </a:pPr>
              <a:r>
                <a:rPr lang="en-GB" altLang="zh-CN" sz="2200" b="0">
                  <a:solidFill>
                    <a:srgbClr val="000000"/>
                  </a:solidFill>
                  <a:latin typeface="Arial" panose="020B0604020202020204" pitchFamily="34" charset="0"/>
                </a:rPr>
                <a:t>getX</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820DEEE-250F-41C6-B967-A47EE0A0D4BE}"/>
              </a:ext>
            </a:extLst>
          </p:cNvPr>
          <p:cNvSpPr>
            <a:spLocks noGrp="1" noChangeArrowheads="1"/>
          </p:cNvSpPr>
          <p:nvPr>
            <p:ph type="title"/>
          </p:nvPr>
        </p:nvSpPr>
        <p:spPr/>
        <p:txBody>
          <a:bodyPr/>
          <a:lstStyle/>
          <a:p>
            <a:pPr eaLnBrk="1" hangingPunct="1"/>
            <a:r>
              <a:rPr lang="zh-CN" altLang="en-US"/>
              <a:t>对象的定义</a:t>
            </a:r>
          </a:p>
        </p:txBody>
      </p:sp>
      <p:sp>
        <p:nvSpPr>
          <p:cNvPr id="24579" name="Rectangle 3">
            <a:extLst>
              <a:ext uri="{FF2B5EF4-FFF2-40B4-BE49-F238E27FC236}">
                <a16:creationId xmlns:a16="http://schemas.microsoft.com/office/drawing/2014/main" id="{4D50979A-25C0-40FA-804E-167336C8B1D7}"/>
              </a:ext>
            </a:extLst>
          </p:cNvPr>
          <p:cNvSpPr>
            <a:spLocks noGrp="1" noChangeArrowheads="1"/>
          </p:cNvSpPr>
          <p:nvPr>
            <p:ph type="body" idx="1"/>
          </p:nvPr>
        </p:nvSpPr>
        <p:spPr/>
        <p:txBody>
          <a:bodyPr/>
          <a:lstStyle/>
          <a:p>
            <a:pPr eaLnBrk="1" hangingPunct="1"/>
            <a:r>
              <a:rPr lang="zh-CN" altLang="en-US" dirty="0"/>
              <a:t>对象 </a:t>
            </a:r>
          </a:p>
          <a:p>
            <a:pPr lvl="1" eaLnBrk="1" hangingPunct="1">
              <a:buFontTx/>
              <a:buNone/>
            </a:pPr>
            <a:r>
              <a:rPr lang="zh-CN" altLang="en-US" dirty="0"/>
              <a:t>类是一种用户自定义的数据类型，这种数据类型的变量称为该类的对象。对象可以看作是类的实例。</a:t>
            </a:r>
          </a:p>
          <a:p>
            <a:pPr eaLnBrk="1" hangingPunct="1"/>
            <a:r>
              <a:rPr lang="zh-CN" altLang="en-US" dirty="0"/>
              <a:t>对象的定义格式：  </a:t>
            </a:r>
          </a:p>
          <a:p>
            <a:pPr eaLnBrk="1" hangingPunct="1">
              <a:buFontTx/>
              <a:buNone/>
            </a:pPr>
            <a:r>
              <a:rPr lang="zh-CN" altLang="en-US" dirty="0"/>
              <a:t>    类名  对象名表；</a:t>
            </a:r>
          </a:p>
          <a:p>
            <a:pPr eaLnBrk="1" hangingPunct="1">
              <a:buFontTx/>
              <a:buNone/>
            </a:pPr>
            <a:r>
              <a:rPr lang="zh-CN" altLang="en-US" dirty="0"/>
              <a:t>   例：   </a:t>
            </a:r>
            <a:r>
              <a:rPr lang="en-US" altLang="zh-CN" dirty="0" err="1"/>
              <a:t>Rect</a:t>
            </a:r>
            <a:r>
              <a:rPr lang="en-US" altLang="zh-CN" dirty="0"/>
              <a:t>  ob1; </a:t>
            </a:r>
            <a:r>
              <a:rPr lang="en-US" altLang="zh-CN" dirty="0">
                <a:solidFill>
                  <a:srgbClr val="66FF33"/>
                </a:solidFill>
              </a:rPr>
              <a:t>// ob1</a:t>
            </a:r>
            <a:r>
              <a:rPr lang="zh-CN" altLang="en-US" dirty="0">
                <a:solidFill>
                  <a:srgbClr val="66FF33"/>
                </a:solidFill>
              </a:rPr>
              <a:t>是 </a:t>
            </a:r>
            <a:r>
              <a:rPr lang="en-US" altLang="zh-CN" dirty="0" err="1">
                <a:solidFill>
                  <a:srgbClr val="66FF33"/>
                </a:solidFill>
              </a:rPr>
              <a:t>Rect</a:t>
            </a:r>
            <a:r>
              <a:rPr lang="zh-CN" altLang="en-US" dirty="0">
                <a:solidFill>
                  <a:srgbClr val="66FF33"/>
                </a:solidFill>
              </a:rPr>
              <a:t>类的对象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BD64CDF-6C4E-4AD9-AC45-3748F24BAC99}"/>
              </a:ext>
            </a:extLst>
          </p:cNvPr>
          <p:cNvSpPr>
            <a:spLocks noGrp="1" noChangeArrowheads="1"/>
          </p:cNvSpPr>
          <p:nvPr>
            <p:ph type="title"/>
          </p:nvPr>
        </p:nvSpPr>
        <p:spPr/>
        <p:txBody>
          <a:bodyPr/>
          <a:lstStyle/>
          <a:p>
            <a:pPr eaLnBrk="1" hangingPunct="1"/>
            <a:r>
              <a:rPr lang="zh-CN" altLang="en-US"/>
              <a:t>对象成员的引用</a:t>
            </a:r>
          </a:p>
        </p:txBody>
      </p:sp>
      <p:sp>
        <p:nvSpPr>
          <p:cNvPr id="25603" name="Rectangle 3">
            <a:extLst>
              <a:ext uri="{FF2B5EF4-FFF2-40B4-BE49-F238E27FC236}">
                <a16:creationId xmlns:a16="http://schemas.microsoft.com/office/drawing/2014/main" id="{029F1D8D-3E49-40AB-B2C6-016CF07F551D}"/>
              </a:ext>
            </a:extLst>
          </p:cNvPr>
          <p:cNvSpPr>
            <a:spLocks noGrp="1" noChangeArrowheads="1"/>
          </p:cNvSpPr>
          <p:nvPr>
            <p:ph type="body" idx="1"/>
          </p:nvPr>
        </p:nvSpPr>
        <p:spPr/>
        <p:txBody>
          <a:bodyPr/>
          <a:lstStyle/>
          <a:p>
            <a:pPr marL="457188" lvl="1" indent="0" eaLnBrk="1" hangingPunct="1">
              <a:lnSpc>
                <a:spcPct val="120000"/>
              </a:lnSpc>
              <a:buNone/>
            </a:pPr>
            <a:r>
              <a:rPr lang="zh-CN" altLang="en-US" dirty="0"/>
              <a:t>使用“</a:t>
            </a:r>
            <a:r>
              <a:rPr lang="zh-CN" altLang="en-US" dirty="0">
                <a:solidFill>
                  <a:srgbClr val="66FF33"/>
                </a:solidFill>
              </a:rPr>
              <a:t>对象名</a:t>
            </a:r>
            <a:r>
              <a:rPr lang="en-US" altLang="zh-CN" dirty="0">
                <a:solidFill>
                  <a:srgbClr val="66FF33"/>
                </a:solidFill>
              </a:rPr>
              <a:t>.</a:t>
            </a:r>
            <a:r>
              <a:rPr lang="zh-CN" altLang="en-US" dirty="0">
                <a:solidFill>
                  <a:srgbClr val="66FF33"/>
                </a:solidFill>
              </a:rPr>
              <a:t>成员名</a:t>
            </a:r>
            <a:r>
              <a:rPr lang="zh-CN" altLang="en-US" dirty="0"/>
              <a:t>”方式访问</a:t>
            </a:r>
            <a:r>
              <a:rPr lang="zh-CN" altLang="en-US" dirty="0">
                <a:solidFill>
                  <a:srgbClr val="CCFFFF"/>
                </a:solidFill>
              </a:rPr>
              <a:t> </a:t>
            </a:r>
            <a:r>
              <a:rPr lang="en-US" altLang="zh-CN" dirty="0">
                <a:solidFill>
                  <a:srgbClr val="66FF33"/>
                </a:solidFill>
              </a:rPr>
              <a:t>public</a:t>
            </a:r>
            <a:r>
              <a:rPr lang="en-US" altLang="zh-CN" dirty="0"/>
              <a:t> </a:t>
            </a:r>
            <a:r>
              <a:rPr lang="zh-CN" altLang="en-US" dirty="0"/>
              <a:t>属性的成员</a:t>
            </a:r>
          </a:p>
          <a:p>
            <a:pPr marL="457188" lvl="1" indent="0" eaLnBrk="1" hangingPunct="1">
              <a:lnSpc>
                <a:spcPct val="120000"/>
              </a:lnSpc>
              <a:buNone/>
            </a:pPr>
            <a:r>
              <a:rPr lang="zh-CN" altLang="en-US" dirty="0"/>
              <a:t>如，</a:t>
            </a:r>
            <a:r>
              <a:rPr lang="en-US" altLang="zh-CN" dirty="0"/>
              <a:t>ob1.area();</a:t>
            </a:r>
          </a:p>
          <a:p>
            <a:pPr marL="0" indent="0" eaLnBrk="1" hangingPunct="1">
              <a:lnSpc>
                <a:spcPct val="120000"/>
              </a:lnSpc>
              <a:buNone/>
            </a:pPr>
            <a:r>
              <a:rPr kumimoji="1" lang="en-US" altLang="zh-CN" b="1" dirty="0"/>
              <a:t>   . </a:t>
            </a:r>
            <a:r>
              <a:rPr kumimoji="1" lang="zh-CN" altLang="en-US" b="1" dirty="0"/>
              <a:t>称为成员选择运算符</a:t>
            </a:r>
            <a:endParaRPr lang="zh-CN" altLang="en-US" dirty="0"/>
          </a:p>
          <a:p>
            <a:pPr lvl="1" eaLnBrk="1" hangingPunct="1"/>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6013D815-7706-4262-B037-24078E52BAEC}"/>
              </a:ext>
            </a:extLst>
          </p:cNvPr>
          <p:cNvSpPr>
            <a:spLocks noGrp="1" noChangeArrowheads="1"/>
          </p:cNvSpPr>
          <p:nvPr>
            <p:ph type="body" idx="1"/>
          </p:nvPr>
        </p:nvSpPr>
        <p:spPr>
          <a:xfrm>
            <a:off x="1524004" y="762004"/>
            <a:ext cx="658813" cy="5688013"/>
          </a:xfrm>
        </p:spPr>
        <p:txBody>
          <a:bodyPr/>
          <a:lstStyle/>
          <a:p>
            <a:pPr eaLnBrk="1" hangingPunct="1">
              <a:lnSpc>
                <a:spcPct val="90000"/>
              </a:lnSpc>
              <a:buFontTx/>
              <a:buNone/>
            </a:pPr>
            <a:r>
              <a:rPr lang="en-US" altLang="zh-CN">
                <a:solidFill>
                  <a:srgbClr val="FF6600"/>
                </a:solidFill>
                <a:ea typeface="黑体" panose="02010609060101010101" pitchFamily="49" charset="-122"/>
              </a:rPr>
              <a:t>   </a:t>
            </a:r>
            <a:r>
              <a:rPr lang="zh-CN" altLang="en-US">
                <a:solidFill>
                  <a:srgbClr val="FFFF66"/>
                </a:solidFill>
                <a:ea typeface="黑体" panose="02010609060101010101" pitchFamily="49" charset="-122"/>
              </a:rPr>
              <a:t>矩形类及其对象的使用</a:t>
            </a:r>
          </a:p>
        </p:txBody>
      </p:sp>
      <p:sp>
        <p:nvSpPr>
          <p:cNvPr id="26627" name="Text Box 4">
            <a:extLst>
              <a:ext uri="{FF2B5EF4-FFF2-40B4-BE49-F238E27FC236}">
                <a16:creationId xmlns:a16="http://schemas.microsoft.com/office/drawing/2014/main" id="{AFC1034D-4369-4D98-8AFA-B08EF6B331EA}"/>
              </a:ext>
            </a:extLst>
          </p:cNvPr>
          <p:cNvSpPr txBox="1">
            <a:spLocks noChangeArrowheads="1"/>
          </p:cNvSpPr>
          <p:nvPr/>
        </p:nvSpPr>
        <p:spPr bwMode="auto">
          <a:xfrm>
            <a:off x="2495551" y="2"/>
            <a:ext cx="7416800" cy="6863087"/>
          </a:xfrm>
          <a:prstGeom prst="rect">
            <a:avLst/>
          </a:prstGeom>
          <a:solidFill>
            <a:schemeClr val="bg1"/>
          </a:solidFill>
          <a:ln>
            <a:noFill/>
          </a:ln>
          <a:effectLst/>
          <a:extLst>
            <a:ext uri="{91240B29-F687-4F45-9708-019B960494DF}">
              <a14:hiddenLine xmlns:a14="http://schemas.microsoft.com/office/drawing/2010/main" w="635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en-US" altLang="zh-CN" dirty="0">
                <a:solidFill>
                  <a:srgbClr val="000000"/>
                </a:solidFill>
              </a:rPr>
              <a:t>class </a:t>
            </a:r>
            <a:r>
              <a:rPr kumimoji="1" lang="en-US" altLang="zh-CN" dirty="0" err="1">
                <a:solidFill>
                  <a:srgbClr val="000000"/>
                </a:solidFill>
              </a:rPr>
              <a:t>Rect</a:t>
            </a:r>
            <a:r>
              <a:rPr kumimoji="1" lang="en-US" altLang="zh-CN" dirty="0">
                <a:solidFill>
                  <a:srgbClr val="000000"/>
                </a:solidFill>
              </a:rPr>
              <a:t>{</a:t>
            </a:r>
          </a:p>
          <a:p>
            <a:pPr eaLnBrk="0" fontAlgn="base" hangingPunct="0">
              <a:lnSpc>
                <a:spcPct val="100000"/>
              </a:lnSpc>
              <a:spcBef>
                <a:spcPct val="0"/>
              </a:spcBef>
              <a:spcAft>
                <a:spcPct val="0"/>
              </a:spcAft>
            </a:pPr>
            <a:r>
              <a:rPr kumimoji="1" lang="en-US" altLang="zh-CN" dirty="0">
                <a:solidFill>
                  <a:srgbClr val="000000"/>
                </a:solidFill>
              </a:rPr>
              <a:t>public:</a:t>
            </a:r>
          </a:p>
          <a:p>
            <a:pPr eaLnBrk="0" fontAlgn="base" hangingPunct="0">
              <a:lnSpc>
                <a:spcPct val="100000"/>
              </a:lnSpc>
              <a:spcBef>
                <a:spcPct val="0"/>
              </a:spcBef>
              <a:spcAft>
                <a:spcPct val="0"/>
              </a:spcAft>
            </a:pPr>
            <a:r>
              <a:rPr kumimoji="1" lang="en-US" altLang="zh-CN" dirty="0">
                <a:solidFill>
                  <a:srgbClr val="000000"/>
                </a:solidFill>
              </a:rPr>
              <a:t>    void </a:t>
            </a:r>
            <a:r>
              <a:rPr kumimoji="1" lang="en-US" altLang="zh-CN" dirty="0" err="1">
                <a:solidFill>
                  <a:srgbClr val="000000"/>
                </a:solidFill>
              </a:rPr>
              <a:t>setXY</a:t>
            </a:r>
            <a:r>
              <a:rPr kumimoji="1" lang="en-US" altLang="zh-CN" dirty="0">
                <a:solidFill>
                  <a:srgbClr val="000000"/>
                </a:solidFill>
              </a:rPr>
              <a:t>( float x1 , float y1 )</a:t>
            </a:r>
          </a:p>
          <a:p>
            <a:pPr eaLnBrk="0" fontAlgn="base" hangingPunct="0">
              <a:lnSpc>
                <a:spcPct val="100000"/>
              </a:lnSpc>
              <a:spcBef>
                <a:spcPct val="0"/>
              </a:spcBef>
              <a:spcAft>
                <a:spcPct val="0"/>
              </a:spcAft>
            </a:pPr>
            <a:r>
              <a:rPr kumimoji="1" lang="en-US" altLang="zh-CN" dirty="0">
                <a:solidFill>
                  <a:srgbClr val="000000"/>
                </a:solidFill>
              </a:rPr>
              <a:t>    {</a:t>
            </a:r>
          </a:p>
          <a:p>
            <a:pPr eaLnBrk="0" fontAlgn="base" hangingPunct="0">
              <a:lnSpc>
                <a:spcPct val="100000"/>
              </a:lnSpc>
              <a:spcBef>
                <a:spcPct val="0"/>
              </a:spcBef>
              <a:spcAft>
                <a:spcPct val="0"/>
              </a:spcAft>
            </a:pPr>
            <a:r>
              <a:rPr kumimoji="1" lang="en-US" altLang="zh-CN" dirty="0">
                <a:solidFill>
                  <a:srgbClr val="000000"/>
                </a:solidFill>
              </a:rPr>
              <a:t>        </a:t>
            </a:r>
            <a:r>
              <a:rPr kumimoji="1" lang="es-ES" altLang="zh-CN" dirty="0">
                <a:solidFill>
                  <a:srgbClr val="000000"/>
                </a:solidFill>
              </a:rPr>
              <a:t>x = x1;   y = y1; </a:t>
            </a:r>
          </a:p>
          <a:p>
            <a:pPr eaLnBrk="0" fontAlgn="base" hangingPunct="0">
              <a:lnSpc>
                <a:spcPct val="100000"/>
              </a:lnSpc>
              <a:spcBef>
                <a:spcPct val="0"/>
              </a:spcBef>
              <a:spcAft>
                <a:spcPct val="0"/>
              </a:spcAft>
            </a:pPr>
            <a:r>
              <a:rPr kumimoji="1" lang="es-ES" altLang="zh-CN" dirty="0">
                <a:solidFill>
                  <a:srgbClr val="000000"/>
                </a:solidFill>
              </a:rPr>
              <a:t>    }</a:t>
            </a:r>
          </a:p>
          <a:p>
            <a:pPr eaLnBrk="0" fontAlgn="base" hangingPunct="0">
              <a:lnSpc>
                <a:spcPct val="100000"/>
              </a:lnSpc>
              <a:spcBef>
                <a:spcPct val="0"/>
              </a:spcBef>
              <a:spcAft>
                <a:spcPct val="0"/>
              </a:spcAft>
            </a:pPr>
            <a:r>
              <a:rPr kumimoji="1" lang="en-US" altLang="zh-CN" dirty="0">
                <a:solidFill>
                  <a:srgbClr val="000000"/>
                </a:solidFill>
              </a:rPr>
              <a:t>    float area( ) { return x * y; }</a:t>
            </a:r>
          </a:p>
          <a:p>
            <a:pPr eaLnBrk="0" fontAlgn="base" hangingPunct="0">
              <a:lnSpc>
                <a:spcPct val="100000"/>
              </a:lnSpc>
              <a:spcBef>
                <a:spcPct val="0"/>
              </a:spcBef>
              <a:spcAft>
                <a:spcPct val="0"/>
              </a:spcAft>
            </a:pPr>
            <a:r>
              <a:rPr kumimoji="1" lang="en-US" altLang="zh-CN" dirty="0">
                <a:solidFill>
                  <a:srgbClr val="000000"/>
                </a:solidFill>
              </a:rPr>
              <a:t>    float </a:t>
            </a:r>
            <a:r>
              <a:rPr kumimoji="1" lang="en-US" altLang="zh-CN" dirty="0" err="1">
                <a:solidFill>
                  <a:srgbClr val="000000"/>
                </a:solidFill>
              </a:rPr>
              <a:t>getX</a:t>
            </a:r>
            <a:r>
              <a:rPr kumimoji="1" lang="en-US" altLang="zh-CN" dirty="0">
                <a:solidFill>
                  <a:srgbClr val="000000"/>
                </a:solidFill>
              </a:rPr>
              <a:t>( ) { return x; } </a:t>
            </a:r>
          </a:p>
          <a:p>
            <a:pPr eaLnBrk="0" fontAlgn="base" hangingPunct="0">
              <a:lnSpc>
                <a:spcPct val="100000"/>
              </a:lnSpc>
              <a:spcBef>
                <a:spcPct val="0"/>
              </a:spcBef>
              <a:spcAft>
                <a:spcPct val="0"/>
              </a:spcAft>
            </a:pPr>
            <a:r>
              <a:rPr kumimoji="1" lang="en-US" altLang="zh-CN" dirty="0">
                <a:solidFill>
                  <a:srgbClr val="000000"/>
                </a:solidFill>
              </a:rPr>
              <a:t>    float </a:t>
            </a:r>
            <a:r>
              <a:rPr kumimoji="1" lang="en-US" altLang="zh-CN" dirty="0" err="1">
                <a:solidFill>
                  <a:srgbClr val="000000"/>
                </a:solidFill>
              </a:rPr>
              <a:t>getY</a:t>
            </a:r>
            <a:r>
              <a:rPr kumimoji="1" lang="en-US" altLang="zh-CN" dirty="0">
                <a:solidFill>
                  <a:srgbClr val="000000"/>
                </a:solidFill>
              </a:rPr>
              <a:t>( ) { return y; }</a:t>
            </a:r>
          </a:p>
          <a:p>
            <a:pPr eaLnBrk="0" fontAlgn="base" hangingPunct="0">
              <a:lnSpc>
                <a:spcPct val="100000"/>
              </a:lnSpc>
              <a:spcBef>
                <a:spcPct val="0"/>
              </a:spcBef>
              <a:spcAft>
                <a:spcPct val="0"/>
              </a:spcAft>
            </a:pPr>
            <a:r>
              <a:rPr kumimoji="1" lang="en-US" altLang="zh-CN" dirty="0">
                <a:solidFill>
                  <a:srgbClr val="000000"/>
                </a:solidFill>
              </a:rPr>
              <a:t>private:</a:t>
            </a:r>
          </a:p>
          <a:p>
            <a:pPr eaLnBrk="0" fontAlgn="base" hangingPunct="0">
              <a:lnSpc>
                <a:spcPct val="100000"/>
              </a:lnSpc>
              <a:spcBef>
                <a:spcPct val="0"/>
              </a:spcBef>
              <a:spcAft>
                <a:spcPct val="0"/>
              </a:spcAft>
            </a:pPr>
            <a:r>
              <a:rPr kumimoji="1" lang="en-US" altLang="zh-CN" dirty="0">
                <a:solidFill>
                  <a:srgbClr val="000000"/>
                </a:solidFill>
                <a:latin typeface="Times New Roman" panose="02020603050405020304" pitchFamily="18" charset="0"/>
              </a:rPr>
              <a:t>    </a:t>
            </a:r>
            <a:r>
              <a:rPr kumimoji="1" lang="en-US" altLang="zh-CN" dirty="0">
                <a:solidFill>
                  <a:srgbClr val="000000"/>
                </a:solidFill>
              </a:rPr>
              <a:t>float x , y; </a:t>
            </a:r>
          </a:p>
          <a:p>
            <a:pPr eaLnBrk="0" fontAlgn="base" hangingPunct="0">
              <a:lnSpc>
                <a:spcPct val="100000"/>
              </a:lnSpc>
              <a:spcBef>
                <a:spcPct val="0"/>
              </a:spcBef>
              <a:spcAft>
                <a:spcPct val="0"/>
              </a:spcAft>
            </a:pPr>
            <a:r>
              <a:rPr kumimoji="1" lang="en-US" altLang="zh-CN" dirty="0">
                <a:solidFill>
                  <a:srgbClr val="000000"/>
                </a:solidFill>
              </a:rPr>
              <a:t>}; </a:t>
            </a:r>
          </a:p>
          <a:p>
            <a:pPr eaLnBrk="0" fontAlgn="base" hangingPunct="0">
              <a:lnSpc>
                <a:spcPct val="100000"/>
              </a:lnSpc>
              <a:spcBef>
                <a:spcPct val="0"/>
              </a:spcBef>
              <a:spcAft>
                <a:spcPct val="0"/>
              </a:spcAft>
            </a:pPr>
            <a:r>
              <a:rPr kumimoji="1" lang="en-US" altLang="zh-CN" dirty="0">
                <a:solidFill>
                  <a:srgbClr val="000000"/>
                </a:solidFill>
              </a:rPr>
              <a:t>int main( ) {</a:t>
            </a:r>
          </a:p>
          <a:p>
            <a:pPr fontAlgn="base">
              <a:lnSpc>
                <a:spcPct val="55000"/>
              </a:lnSpc>
              <a:spcBef>
                <a:spcPct val="50000"/>
              </a:spcBef>
              <a:spcAft>
                <a:spcPct val="0"/>
              </a:spcAft>
            </a:pPr>
            <a:r>
              <a:rPr kumimoji="1" lang="en-US" altLang="zh-CN" dirty="0">
                <a:solidFill>
                  <a:srgbClr val="000000"/>
                </a:solidFill>
              </a:rPr>
              <a:t>   </a:t>
            </a:r>
            <a:r>
              <a:rPr kumimoji="1" lang="en-US" altLang="zh-CN" dirty="0" err="1">
                <a:solidFill>
                  <a:srgbClr val="000000"/>
                </a:solidFill>
              </a:rPr>
              <a:t>Rect</a:t>
            </a:r>
            <a:r>
              <a:rPr kumimoji="1" lang="en-US" altLang="zh-CN" dirty="0">
                <a:solidFill>
                  <a:srgbClr val="000000"/>
                </a:solidFill>
              </a:rPr>
              <a:t> r1;  //</a:t>
            </a:r>
            <a:r>
              <a:rPr kumimoji="1" lang="zh-CN" altLang="en-US" dirty="0">
                <a:solidFill>
                  <a:srgbClr val="000000"/>
                </a:solidFill>
              </a:rPr>
              <a:t>定义矩形类 </a:t>
            </a:r>
            <a:r>
              <a:rPr kumimoji="1" lang="en-US" altLang="zh-CN" dirty="0" err="1">
                <a:solidFill>
                  <a:srgbClr val="000000"/>
                </a:solidFill>
              </a:rPr>
              <a:t>Rect</a:t>
            </a:r>
            <a:r>
              <a:rPr kumimoji="1" lang="zh-CN" altLang="en-US" dirty="0">
                <a:solidFill>
                  <a:srgbClr val="000000"/>
                </a:solidFill>
              </a:rPr>
              <a:t>对象</a:t>
            </a:r>
          </a:p>
          <a:p>
            <a:pPr fontAlgn="base">
              <a:lnSpc>
                <a:spcPct val="55000"/>
              </a:lnSpc>
              <a:spcBef>
                <a:spcPct val="50000"/>
              </a:spcBef>
              <a:spcAft>
                <a:spcPct val="0"/>
              </a:spcAft>
            </a:pPr>
            <a:r>
              <a:rPr kumimoji="1" lang="zh-CN" altLang="en-US" dirty="0">
                <a:solidFill>
                  <a:srgbClr val="000000"/>
                </a:solidFill>
              </a:rPr>
              <a:t>   </a:t>
            </a:r>
            <a:r>
              <a:rPr kumimoji="1" lang="en-US" altLang="zh-CN" dirty="0">
                <a:solidFill>
                  <a:srgbClr val="000000"/>
                </a:solidFill>
              </a:rPr>
              <a:t>r1.setXY( 12.5 , 20 );</a:t>
            </a:r>
            <a:r>
              <a:rPr kumimoji="1" lang="en-US" altLang="zh-CN" dirty="0">
                <a:solidFill>
                  <a:srgbClr val="000000"/>
                </a:solidFill>
                <a:latin typeface="Times New Roman" panose="02020603050405020304" pitchFamily="18" charset="0"/>
              </a:rPr>
              <a:t>  </a:t>
            </a:r>
            <a:r>
              <a:rPr kumimoji="1" lang="en-US" altLang="zh-CN" dirty="0">
                <a:solidFill>
                  <a:srgbClr val="FF0000"/>
                </a:solidFill>
                <a:latin typeface="Times New Roman" panose="02020603050405020304" pitchFamily="18" charset="0"/>
              </a:rPr>
              <a:t>//</a:t>
            </a:r>
            <a:r>
              <a:rPr kumimoji="1" lang="zh-CN" altLang="en-US" dirty="0">
                <a:solidFill>
                  <a:srgbClr val="FF0000"/>
                </a:solidFill>
                <a:latin typeface="Times New Roman" panose="02020603050405020304" pitchFamily="18" charset="0"/>
              </a:rPr>
              <a:t>若写</a:t>
            </a:r>
            <a:r>
              <a:rPr kumimoji="1" lang="en-US" altLang="zh-CN" dirty="0">
                <a:solidFill>
                  <a:srgbClr val="FF0000"/>
                </a:solidFill>
                <a:latin typeface="Times New Roman" panose="02020603050405020304" pitchFamily="18" charset="0"/>
              </a:rPr>
              <a:t>r1.x=12.5</a:t>
            </a:r>
            <a:r>
              <a:rPr kumimoji="1" lang="zh-CN" altLang="en-US" dirty="0">
                <a:solidFill>
                  <a:srgbClr val="FF0000"/>
                </a:solidFill>
                <a:latin typeface="Times New Roman" panose="02020603050405020304" pitchFamily="18" charset="0"/>
              </a:rPr>
              <a:t>则错误！为什么？</a:t>
            </a:r>
          </a:p>
          <a:p>
            <a:pPr fontAlgn="base">
              <a:lnSpc>
                <a:spcPct val="55000"/>
              </a:lnSpc>
              <a:spcBef>
                <a:spcPct val="50000"/>
              </a:spcBef>
              <a:spcAft>
                <a:spcPct val="0"/>
              </a:spcAft>
            </a:pPr>
            <a:r>
              <a:rPr kumimoji="1" lang="zh-CN" altLang="en-US" dirty="0">
                <a:solidFill>
                  <a:srgbClr val="000000"/>
                </a:solidFill>
                <a:latin typeface="Times New Roman" panose="02020603050405020304" pitchFamily="18" charset="0"/>
              </a:rPr>
              <a:t>   </a:t>
            </a:r>
            <a:r>
              <a:rPr kumimoji="1" lang="en-US" altLang="zh-CN" dirty="0" err="1">
                <a:solidFill>
                  <a:srgbClr val="000000"/>
                </a:solidFill>
              </a:rPr>
              <a:t>cout</a:t>
            </a:r>
            <a:r>
              <a:rPr kumimoji="1" lang="en-US" altLang="zh-CN" dirty="0">
                <a:solidFill>
                  <a:srgbClr val="000000"/>
                </a:solidFill>
              </a:rPr>
              <a:t> &lt;&lt; r1.area( ) &lt;&lt; </a:t>
            </a:r>
            <a:r>
              <a:rPr kumimoji="1" lang="en-US" altLang="zh-CN" dirty="0" err="1">
                <a:solidFill>
                  <a:srgbClr val="000000"/>
                </a:solidFill>
              </a:rPr>
              <a:t>endl</a:t>
            </a:r>
            <a:r>
              <a:rPr kumimoji="1" lang="en-US" altLang="zh-CN" dirty="0">
                <a:solidFill>
                  <a:srgbClr val="000000"/>
                </a:solidFill>
              </a:rPr>
              <a:t>;</a:t>
            </a:r>
          </a:p>
          <a:p>
            <a:pPr fontAlgn="base">
              <a:lnSpc>
                <a:spcPct val="55000"/>
              </a:lnSpc>
              <a:spcBef>
                <a:spcPct val="50000"/>
              </a:spcBef>
              <a:spcAft>
                <a:spcPct val="0"/>
              </a:spcAft>
            </a:pPr>
            <a:r>
              <a:rPr kumimoji="1" lang="en-US" altLang="zh-CN" dirty="0">
                <a:solidFill>
                  <a:srgbClr val="000000"/>
                </a:solidFill>
              </a:rPr>
              <a:t>   return 0;</a:t>
            </a:r>
          </a:p>
          <a:p>
            <a:pPr fontAlgn="base">
              <a:lnSpc>
                <a:spcPct val="55000"/>
              </a:lnSpc>
              <a:spcBef>
                <a:spcPct val="50000"/>
              </a:spcBef>
              <a:spcAft>
                <a:spcPct val="0"/>
              </a:spcAft>
            </a:pPr>
            <a:r>
              <a:rPr kumimoji="1" lang="en-US" altLang="zh-CN" dirty="0">
                <a:solidFill>
                  <a:srgbClr val="000000"/>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47F8378-4365-4A3E-82DF-3E010581D54C}"/>
              </a:ext>
            </a:extLst>
          </p:cNvPr>
          <p:cNvSpPr>
            <a:spLocks noGrp="1" noChangeArrowheads="1"/>
          </p:cNvSpPr>
          <p:nvPr>
            <p:ph type="title"/>
          </p:nvPr>
        </p:nvSpPr>
        <p:spPr/>
        <p:txBody>
          <a:bodyPr/>
          <a:lstStyle/>
          <a:p>
            <a:pPr eaLnBrk="1" hangingPunct="1"/>
            <a:r>
              <a:rPr lang="zh-CN" altLang="en-US" dirty="0"/>
              <a:t>定义对象应注意</a:t>
            </a:r>
          </a:p>
        </p:txBody>
      </p:sp>
      <p:sp>
        <p:nvSpPr>
          <p:cNvPr id="30723" name="Rectangle 3">
            <a:extLst>
              <a:ext uri="{FF2B5EF4-FFF2-40B4-BE49-F238E27FC236}">
                <a16:creationId xmlns:a16="http://schemas.microsoft.com/office/drawing/2014/main" id="{E2A6950E-D68C-45CD-A091-85EE016DC537}"/>
              </a:ext>
            </a:extLst>
          </p:cNvPr>
          <p:cNvSpPr>
            <a:spLocks noGrp="1" noChangeArrowheads="1"/>
          </p:cNvSpPr>
          <p:nvPr>
            <p:ph type="body" idx="1"/>
          </p:nvPr>
        </p:nvSpPr>
        <p:spPr/>
        <p:txBody>
          <a:bodyPr/>
          <a:lstStyle/>
          <a:p>
            <a:pPr eaLnBrk="1" hangingPunct="1"/>
            <a:r>
              <a:rPr kumimoji="1" lang="zh-CN" altLang="en-US" b="1" dirty="0">
                <a:solidFill>
                  <a:srgbClr val="FF0000"/>
                </a:solidFill>
              </a:rPr>
              <a:t>必须在定义了类之后，才可以定义类的对象。</a:t>
            </a:r>
          </a:p>
          <a:p>
            <a:pPr eaLnBrk="1" hangingPunct="1"/>
            <a:r>
              <a:rPr kumimoji="1" lang="zh-CN" altLang="en-US" b="1" dirty="0"/>
              <a:t>类定义仅提供该类的类型定义。类是一种由数据和函数组成的数据类型，系统并不会为类分配存储空间。对象才是具体的。只有定义了对象后，运行时系统为对象分配存储空间，包括数据空间和代码空间。生命期结束时，释放空间。</a:t>
            </a:r>
          </a:p>
          <a:p>
            <a:pPr eaLnBrk="1" hangingPunct="1"/>
            <a:endParaRPr kumimoji="1" lang="zh-CN" altLang="en-US" b="1" dirty="0"/>
          </a:p>
          <a:p>
            <a:pPr eaLnBrk="1" hangingPunct="1"/>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E2EFC7FA-9A80-4F05-B6E5-84601F334A81}"/>
              </a:ext>
            </a:extLst>
          </p:cNvPr>
          <p:cNvSpPr txBox="1">
            <a:spLocks noChangeArrowheads="1"/>
          </p:cNvSpPr>
          <p:nvPr/>
        </p:nvSpPr>
        <p:spPr bwMode="auto">
          <a:xfrm>
            <a:off x="2855917" y="1557342"/>
            <a:ext cx="4968875" cy="48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20000"/>
              </a:lnSpc>
              <a:spcBef>
                <a:spcPct val="0"/>
              </a:spcBef>
              <a:spcAft>
                <a:spcPct val="0"/>
              </a:spcAft>
            </a:pPr>
            <a:r>
              <a:rPr lang="en-US" altLang="zh-CN">
                <a:solidFill>
                  <a:srgbClr val="FFFFFF"/>
                </a:solidFill>
                <a:latin typeface="Verdana" panose="020B0604030504040204" pitchFamily="34" charset="0"/>
              </a:rPr>
              <a:t>Rect  r1 , r2 , r3;</a:t>
            </a:r>
            <a:endParaRPr lang="en-US" altLang="zh-CN">
              <a:solidFill>
                <a:srgbClr val="FFFF00"/>
              </a:solidFill>
              <a:latin typeface="黑体" panose="02010609060101010101" pitchFamily="49" charset="-122"/>
              <a:ea typeface="黑体" panose="02010609060101010101" pitchFamily="49" charset="-122"/>
            </a:endParaRPr>
          </a:p>
        </p:txBody>
      </p:sp>
      <p:sp>
        <p:nvSpPr>
          <p:cNvPr id="31747" name="Text Box 3">
            <a:extLst>
              <a:ext uri="{FF2B5EF4-FFF2-40B4-BE49-F238E27FC236}">
                <a16:creationId xmlns:a16="http://schemas.microsoft.com/office/drawing/2014/main" id="{67092C82-1132-4936-8145-C0E3847D1E42}"/>
              </a:ext>
            </a:extLst>
          </p:cNvPr>
          <p:cNvSpPr txBox="1">
            <a:spLocks noChangeArrowheads="1"/>
          </p:cNvSpPr>
          <p:nvPr/>
        </p:nvSpPr>
        <p:spPr bwMode="auto">
          <a:xfrm>
            <a:off x="2063754" y="836616"/>
            <a:ext cx="8531485" cy="46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zh-CN" altLang="en-US">
                <a:solidFill>
                  <a:srgbClr val="FF9933"/>
                </a:solidFill>
                <a:latin typeface="黑体" panose="02010609060101010101" pitchFamily="49" charset="-122"/>
                <a:ea typeface="黑体" panose="02010609060101010101" pitchFamily="49" charset="-122"/>
                <a:sym typeface="Wingdings 2" panose="05020102010507070707" pitchFamily="18" charset="2"/>
              </a:rPr>
              <a:t>例：</a:t>
            </a:r>
            <a:r>
              <a:rPr kumimoji="1" lang="zh-CN" altLang="en-US">
                <a:solidFill>
                  <a:srgbClr val="FFFFCC"/>
                </a:solidFill>
                <a:latin typeface="黑体" panose="02010609060101010101" pitchFamily="49" charset="-122"/>
                <a:ea typeface="黑体" panose="02010609060101010101" pitchFamily="49" charset="-122"/>
                <a:sym typeface="Wingdings 2" panose="05020102010507070707" pitchFamily="18" charset="2"/>
              </a:rPr>
              <a:t>为对象分配存储空间举例。设已定义了矩形类 </a:t>
            </a:r>
            <a:r>
              <a:rPr kumimoji="1" lang="en-US" altLang="zh-CN">
                <a:solidFill>
                  <a:srgbClr val="66FFFF"/>
                </a:solidFill>
                <a:latin typeface="Verdana" panose="020B0604030504040204" pitchFamily="34" charset="0"/>
                <a:ea typeface="黑体" panose="02010609060101010101" pitchFamily="49" charset="-122"/>
                <a:sym typeface="Wingdings 2" panose="05020102010507070707" pitchFamily="18" charset="2"/>
              </a:rPr>
              <a:t>Rect</a:t>
            </a:r>
            <a:r>
              <a:rPr kumimoji="1" lang="zh-CN" altLang="en-US">
                <a:solidFill>
                  <a:srgbClr val="FFFFCC"/>
                </a:solidFill>
                <a:latin typeface="黑体" panose="02010609060101010101" pitchFamily="49" charset="-122"/>
                <a:ea typeface="黑体" panose="02010609060101010101" pitchFamily="49" charset="-122"/>
                <a:sym typeface="Wingdings 2" panose="05020102010507070707" pitchFamily="18" charset="2"/>
              </a:rPr>
              <a:t>。</a:t>
            </a:r>
            <a:r>
              <a:rPr lang="zh-CN" altLang="en-US">
                <a:solidFill>
                  <a:srgbClr val="000000"/>
                </a:solidFill>
                <a:latin typeface="黑体" panose="02010609060101010101" pitchFamily="49" charset="-122"/>
                <a:ea typeface="黑体" panose="02010609060101010101" pitchFamily="49" charset="-122"/>
                <a:sym typeface="Wingdings 2" panose="05020102010507070707" pitchFamily="18" charset="2"/>
              </a:rPr>
              <a:t></a:t>
            </a:r>
          </a:p>
        </p:txBody>
      </p:sp>
      <p:grpSp>
        <p:nvGrpSpPr>
          <p:cNvPr id="31748" name="Group 4">
            <a:extLst>
              <a:ext uri="{FF2B5EF4-FFF2-40B4-BE49-F238E27FC236}">
                <a16:creationId xmlns:a16="http://schemas.microsoft.com/office/drawing/2014/main" id="{C568803D-7D21-48ED-A4C4-33E47481A6B1}"/>
              </a:ext>
            </a:extLst>
          </p:cNvPr>
          <p:cNvGrpSpPr>
            <a:grpSpLocks/>
          </p:cNvGrpSpPr>
          <p:nvPr/>
        </p:nvGrpSpPr>
        <p:grpSpPr bwMode="auto">
          <a:xfrm>
            <a:off x="2514602" y="2438401"/>
            <a:ext cx="6343651" cy="2160588"/>
            <a:chOff x="521" y="1117"/>
            <a:chExt cx="3996" cy="1361"/>
          </a:xfrm>
        </p:grpSpPr>
        <p:sp>
          <p:nvSpPr>
            <p:cNvPr id="31750" name="Rectangle 5">
              <a:extLst>
                <a:ext uri="{FF2B5EF4-FFF2-40B4-BE49-F238E27FC236}">
                  <a16:creationId xmlns:a16="http://schemas.microsoft.com/office/drawing/2014/main" id="{2A35059B-D381-45C7-8E8D-E3286E4124AA}"/>
                </a:ext>
              </a:extLst>
            </p:cNvPr>
            <p:cNvSpPr>
              <a:spLocks noChangeArrowheads="1"/>
            </p:cNvSpPr>
            <p:nvPr/>
          </p:nvSpPr>
          <p:spPr bwMode="auto">
            <a:xfrm>
              <a:off x="962" y="1433"/>
              <a:ext cx="732" cy="453"/>
            </a:xfrm>
            <a:prstGeom prst="rect">
              <a:avLst/>
            </a:prstGeom>
            <a:solidFill>
              <a:srgbClr val="CCFFFF"/>
            </a:solidFill>
            <a:ln w="9525">
              <a:solidFill>
                <a:srgbClr val="000000"/>
              </a:solidFill>
              <a:miter lim="800000"/>
              <a:headEnd/>
              <a:tailEnd/>
            </a:ln>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31751" name="Line 6">
              <a:extLst>
                <a:ext uri="{FF2B5EF4-FFF2-40B4-BE49-F238E27FC236}">
                  <a16:creationId xmlns:a16="http://schemas.microsoft.com/office/drawing/2014/main" id="{42A12590-C809-4CBE-B57D-BCFF073B1635}"/>
                </a:ext>
              </a:extLst>
            </p:cNvPr>
            <p:cNvSpPr>
              <a:spLocks noChangeShapeType="1"/>
            </p:cNvSpPr>
            <p:nvPr/>
          </p:nvSpPr>
          <p:spPr bwMode="auto">
            <a:xfrm>
              <a:off x="962" y="1659"/>
              <a:ext cx="7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31752" name="Rectangle 7">
              <a:extLst>
                <a:ext uri="{FF2B5EF4-FFF2-40B4-BE49-F238E27FC236}">
                  <a16:creationId xmlns:a16="http://schemas.microsoft.com/office/drawing/2014/main" id="{903EB8F2-B660-46D0-92F9-6110DECD73C2}"/>
                </a:ext>
              </a:extLst>
            </p:cNvPr>
            <p:cNvSpPr>
              <a:spLocks noChangeArrowheads="1"/>
            </p:cNvSpPr>
            <p:nvPr/>
          </p:nvSpPr>
          <p:spPr bwMode="auto">
            <a:xfrm>
              <a:off x="3768" y="1433"/>
              <a:ext cx="732" cy="453"/>
            </a:xfrm>
            <a:prstGeom prst="rect">
              <a:avLst/>
            </a:prstGeom>
            <a:solidFill>
              <a:srgbClr val="CCFFFF"/>
            </a:solidFill>
            <a:ln w="9525">
              <a:solidFill>
                <a:srgbClr val="000000"/>
              </a:solidFill>
              <a:miter lim="800000"/>
              <a:headEnd/>
              <a:tailEnd/>
            </a:ln>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31753" name="Line 8">
              <a:extLst>
                <a:ext uri="{FF2B5EF4-FFF2-40B4-BE49-F238E27FC236}">
                  <a16:creationId xmlns:a16="http://schemas.microsoft.com/office/drawing/2014/main" id="{9B9A978C-488C-487F-A327-A21A2DDE43D5}"/>
                </a:ext>
              </a:extLst>
            </p:cNvPr>
            <p:cNvSpPr>
              <a:spLocks noChangeShapeType="1"/>
            </p:cNvSpPr>
            <p:nvPr/>
          </p:nvSpPr>
          <p:spPr bwMode="auto">
            <a:xfrm>
              <a:off x="3768" y="1660"/>
              <a:ext cx="7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31754" name="Rectangle 9">
              <a:extLst>
                <a:ext uri="{FF2B5EF4-FFF2-40B4-BE49-F238E27FC236}">
                  <a16:creationId xmlns:a16="http://schemas.microsoft.com/office/drawing/2014/main" id="{235D5477-B08A-4F53-87CF-B950DABADEA0}"/>
                </a:ext>
              </a:extLst>
            </p:cNvPr>
            <p:cNvSpPr>
              <a:spLocks noChangeArrowheads="1"/>
            </p:cNvSpPr>
            <p:nvPr/>
          </p:nvSpPr>
          <p:spPr bwMode="auto">
            <a:xfrm>
              <a:off x="2426" y="1434"/>
              <a:ext cx="732" cy="453"/>
            </a:xfrm>
            <a:prstGeom prst="rect">
              <a:avLst/>
            </a:prstGeom>
            <a:solidFill>
              <a:srgbClr val="CCFFFF"/>
            </a:solidFill>
            <a:ln w="9525">
              <a:solidFill>
                <a:srgbClr val="000000"/>
              </a:solidFill>
              <a:miter lim="800000"/>
              <a:headEnd/>
              <a:tailEnd/>
            </a:ln>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31755" name="Line 10">
              <a:extLst>
                <a:ext uri="{FF2B5EF4-FFF2-40B4-BE49-F238E27FC236}">
                  <a16:creationId xmlns:a16="http://schemas.microsoft.com/office/drawing/2014/main" id="{5310D36E-60FC-426E-BA0A-6007BF9987EF}"/>
                </a:ext>
              </a:extLst>
            </p:cNvPr>
            <p:cNvSpPr>
              <a:spLocks noChangeShapeType="1"/>
            </p:cNvSpPr>
            <p:nvPr/>
          </p:nvSpPr>
          <p:spPr bwMode="auto">
            <a:xfrm>
              <a:off x="2426" y="1661"/>
              <a:ext cx="7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31756" name="Rectangle 11">
              <a:extLst>
                <a:ext uri="{FF2B5EF4-FFF2-40B4-BE49-F238E27FC236}">
                  <a16:creationId xmlns:a16="http://schemas.microsoft.com/office/drawing/2014/main" id="{7496C7A9-B772-4517-A03B-44FA21FD20CF}"/>
                </a:ext>
              </a:extLst>
            </p:cNvPr>
            <p:cNvSpPr>
              <a:spLocks noChangeArrowheads="1"/>
            </p:cNvSpPr>
            <p:nvPr/>
          </p:nvSpPr>
          <p:spPr bwMode="auto">
            <a:xfrm>
              <a:off x="521" y="1389"/>
              <a:ext cx="40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kumimoji="1" lang="en-US" altLang="zh-CN">
                  <a:solidFill>
                    <a:srgbClr val="FF9966"/>
                  </a:solidFill>
                  <a:latin typeface="Verdana" panose="020B0604030504040204" pitchFamily="34" charset="0"/>
                  <a:ea typeface="黑体" panose="02010609060101010101" pitchFamily="49" charset="-122"/>
                  <a:sym typeface="Wingdings 2" panose="05020102010507070707" pitchFamily="18" charset="2"/>
                </a:rPr>
                <a:t>x</a:t>
              </a:r>
            </a:p>
            <a:p>
              <a:pPr algn="ctr" eaLnBrk="0" fontAlgn="base" hangingPunct="0">
                <a:lnSpc>
                  <a:spcPct val="100000"/>
                </a:lnSpc>
                <a:spcBef>
                  <a:spcPct val="0"/>
                </a:spcBef>
                <a:spcAft>
                  <a:spcPct val="0"/>
                </a:spcAft>
              </a:pPr>
              <a:r>
                <a:rPr kumimoji="1" lang="en-US" altLang="zh-CN">
                  <a:solidFill>
                    <a:srgbClr val="FF9966"/>
                  </a:solidFill>
                  <a:latin typeface="Verdana" panose="020B0604030504040204" pitchFamily="34" charset="0"/>
                  <a:ea typeface="黑体" panose="02010609060101010101" pitchFamily="49" charset="-122"/>
                  <a:sym typeface="Wingdings 2" panose="05020102010507070707" pitchFamily="18" charset="2"/>
                </a:rPr>
                <a:t>y</a:t>
              </a:r>
            </a:p>
          </p:txBody>
        </p:sp>
        <p:sp>
          <p:nvSpPr>
            <p:cNvPr id="31757" name="Rectangle 12">
              <a:extLst>
                <a:ext uri="{FF2B5EF4-FFF2-40B4-BE49-F238E27FC236}">
                  <a16:creationId xmlns:a16="http://schemas.microsoft.com/office/drawing/2014/main" id="{D1411BE6-D034-4C8A-9295-B4539C852A64}"/>
                </a:ext>
              </a:extLst>
            </p:cNvPr>
            <p:cNvSpPr>
              <a:spLocks noChangeArrowheads="1"/>
            </p:cNvSpPr>
            <p:nvPr/>
          </p:nvSpPr>
          <p:spPr bwMode="auto">
            <a:xfrm>
              <a:off x="2381" y="1117"/>
              <a:ext cx="8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kumimoji="1" lang="zh-CN" altLang="en-US">
                  <a:solidFill>
                    <a:srgbClr val="FF99FF"/>
                  </a:solidFill>
                  <a:latin typeface="黑体" panose="02010609060101010101" pitchFamily="49" charset="-122"/>
                  <a:ea typeface="黑体" panose="02010609060101010101" pitchFamily="49" charset="-122"/>
                  <a:sym typeface="Wingdings 2" panose="05020102010507070707" pitchFamily="18" charset="2"/>
                </a:rPr>
                <a:t>对象</a:t>
              </a:r>
              <a:r>
                <a:rPr kumimoji="1" lang="en-US" altLang="zh-CN">
                  <a:solidFill>
                    <a:srgbClr val="FF99FF"/>
                  </a:solidFill>
                  <a:latin typeface="Verdana" panose="020B0604030504040204" pitchFamily="34" charset="0"/>
                  <a:ea typeface="黑体" panose="02010609060101010101" pitchFamily="49" charset="-122"/>
                  <a:sym typeface="Wingdings 2" panose="05020102010507070707" pitchFamily="18" charset="2"/>
                </a:rPr>
                <a:t>r2</a:t>
              </a:r>
            </a:p>
          </p:txBody>
        </p:sp>
        <p:sp>
          <p:nvSpPr>
            <p:cNvPr id="31758" name="Rectangle 13">
              <a:extLst>
                <a:ext uri="{FF2B5EF4-FFF2-40B4-BE49-F238E27FC236}">
                  <a16:creationId xmlns:a16="http://schemas.microsoft.com/office/drawing/2014/main" id="{9AFAF59A-468D-43A4-8205-839EBA70C7C5}"/>
                </a:ext>
              </a:extLst>
            </p:cNvPr>
            <p:cNvSpPr>
              <a:spLocks noChangeArrowheads="1"/>
            </p:cNvSpPr>
            <p:nvPr/>
          </p:nvSpPr>
          <p:spPr bwMode="auto">
            <a:xfrm>
              <a:off x="3696" y="1117"/>
              <a:ext cx="8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kumimoji="1" lang="zh-CN" altLang="en-US">
                  <a:solidFill>
                    <a:srgbClr val="FF99FF"/>
                  </a:solidFill>
                  <a:latin typeface="黑体" panose="02010609060101010101" pitchFamily="49" charset="-122"/>
                  <a:ea typeface="黑体" panose="02010609060101010101" pitchFamily="49" charset="-122"/>
                  <a:sym typeface="Wingdings 2" panose="05020102010507070707" pitchFamily="18" charset="2"/>
                </a:rPr>
                <a:t>对象</a:t>
              </a:r>
              <a:r>
                <a:rPr kumimoji="1" lang="en-US" altLang="zh-CN">
                  <a:solidFill>
                    <a:srgbClr val="FF99FF"/>
                  </a:solidFill>
                  <a:latin typeface="Verdana" panose="020B0604030504040204" pitchFamily="34" charset="0"/>
                  <a:ea typeface="黑体" panose="02010609060101010101" pitchFamily="49" charset="-122"/>
                  <a:sym typeface="Wingdings 2" panose="05020102010507070707" pitchFamily="18" charset="2"/>
                </a:rPr>
                <a:t>r3</a:t>
              </a:r>
            </a:p>
          </p:txBody>
        </p:sp>
        <p:sp>
          <p:nvSpPr>
            <p:cNvPr id="31759" name="Rectangle 14">
              <a:extLst>
                <a:ext uri="{FF2B5EF4-FFF2-40B4-BE49-F238E27FC236}">
                  <a16:creationId xmlns:a16="http://schemas.microsoft.com/office/drawing/2014/main" id="{7FC174AB-B69A-4A18-8BD6-2FB0D7F3525E}"/>
                </a:ext>
              </a:extLst>
            </p:cNvPr>
            <p:cNvSpPr>
              <a:spLocks noChangeArrowheads="1"/>
            </p:cNvSpPr>
            <p:nvPr/>
          </p:nvSpPr>
          <p:spPr bwMode="auto">
            <a:xfrm>
              <a:off x="930" y="1117"/>
              <a:ext cx="8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kumimoji="1" lang="zh-CN" altLang="en-US">
                  <a:solidFill>
                    <a:srgbClr val="FF99FF"/>
                  </a:solidFill>
                  <a:latin typeface="黑体" panose="02010609060101010101" pitchFamily="49" charset="-122"/>
                  <a:ea typeface="黑体" panose="02010609060101010101" pitchFamily="49" charset="-122"/>
                  <a:sym typeface="Wingdings 2" panose="05020102010507070707" pitchFamily="18" charset="2"/>
                </a:rPr>
                <a:t>对象</a:t>
              </a:r>
              <a:r>
                <a:rPr kumimoji="1" lang="en-US" altLang="zh-CN">
                  <a:solidFill>
                    <a:srgbClr val="FF99FF"/>
                  </a:solidFill>
                  <a:latin typeface="Verdana" panose="020B0604030504040204" pitchFamily="34" charset="0"/>
                  <a:ea typeface="黑体" panose="02010609060101010101" pitchFamily="49" charset="-122"/>
                  <a:sym typeface="Wingdings 2" panose="05020102010507070707" pitchFamily="18" charset="2"/>
                </a:rPr>
                <a:t>r1</a:t>
              </a:r>
            </a:p>
          </p:txBody>
        </p:sp>
        <p:sp>
          <p:nvSpPr>
            <p:cNvPr id="31760" name="Rectangle 15">
              <a:extLst>
                <a:ext uri="{FF2B5EF4-FFF2-40B4-BE49-F238E27FC236}">
                  <a16:creationId xmlns:a16="http://schemas.microsoft.com/office/drawing/2014/main" id="{D3CE5576-01EB-45C5-93AE-F2D24D2BDF12}"/>
                </a:ext>
              </a:extLst>
            </p:cNvPr>
            <p:cNvSpPr>
              <a:spLocks noChangeArrowheads="1"/>
            </p:cNvSpPr>
            <p:nvPr/>
          </p:nvSpPr>
          <p:spPr bwMode="auto">
            <a:xfrm>
              <a:off x="1973" y="1389"/>
              <a:ext cx="45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kumimoji="1" lang="en-US" altLang="zh-CN">
                  <a:solidFill>
                    <a:srgbClr val="FF9966"/>
                  </a:solidFill>
                  <a:latin typeface="Verdana" panose="020B0604030504040204" pitchFamily="34" charset="0"/>
                  <a:ea typeface="黑体" panose="02010609060101010101" pitchFamily="49" charset="-122"/>
                  <a:sym typeface="Wingdings 2" panose="05020102010507070707" pitchFamily="18" charset="2"/>
                </a:rPr>
                <a:t>x</a:t>
              </a:r>
            </a:p>
            <a:p>
              <a:pPr algn="ctr" eaLnBrk="0" fontAlgn="base" hangingPunct="0">
                <a:lnSpc>
                  <a:spcPct val="100000"/>
                </a:lnSpc>
                <a:spcBef>
                  <a:spcPct val="0"/>
                </a:spcBef>
                <a:spcAft>
                  <a:spcPct val="0"/>
                </a:spcAft>
              </a:pPr>
              <a:r>
                <a:rPr kumimoji="1" lang="en-US" altLang="zh-CN">
                  <a:solidFill>
                    <a:srgbClr val="FF9966"/>
                  </a:solidFill>
                  <a:latin typeface="Verdana" panose="020B0604030504040204" pitchFamily="34" charset="0"/>
                  <a:ea typeface="黑体" panose="02010609060101010101" pitchFamily="49" charset="-122"/>
                  <a:sym typeface="Wingdings 2" panose="05020102010507070707" pitchFamily="18" charset="2"/>
                </a:rPr>
                <a:t>y</a:t>
              </a:r>
            </a:p>
          </p:txBody>
        </p:sp>
        <p:sp>
          <p:nvSpPr>
            <p:cNvPr id="31761" name="Rectangle 16">
              <a:extLst>
                <a:ext uri="{FF2B5EF4-FFF2-40B4-BE49-F238E27FC236}">
                  <a16:creationId xmlns:a16="http://schemas.microsoft.com/office/drawing/2014/main" id="{3AF7391C-C237-490D-8FA3-7ED2C9D27A46}"/>
                </a:ext>
              </a:extLst>
            </p:cNvPr>
            <p:cNvSpPr>
              <a:spLocks noChangeArrowheads="1"/>
            </p:cNvSpPr>
            <p:nvPr/>
          </p:nvSpPr>
          <p:spPr bwMode="auto">
            <a:xfrm>
              <a:off x="3379" y="1389"/>
              <a:ext cx="40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kumimoji="1" lang="en-US" altLang="zh-CN">
                  <a:solidFill>
                    <a:srgbClr val="FF9966"/>
                  </a:solidFill>
                  <a:latin typeface="Verdana" panose="020B0604030504040204" pitchFamily="34" charset="0"/>
                  <a:ea typeface="黑体" panose="02010609060101010101" pitchFamily="49" charset="-122"/>
                  <a:sym typeface="Wingdings 2" panose="05020102010507070707" pitchFamily="18" charset="2"/>
                </a:rPr>
                <a:t>x</a:t>
              </a:r>
            </a:p>
            <a:p>
              <a:pPr algn="ctr" eaLnBrk="0" fontAlgn="base" hangingPunct="0">
                <a:lnSpc>
                  <a:spcPct val="100000"/>
                </a:lnSpc>
                <a:spcBef>
                  <a:spcPct val="0"/>
                </a:spcBef>
                <a:spcAft>
                  <a:spcPct val="0"/>
                </a:spcAft>
              </a:pPr>
              <a:r>
                <a:rPr kumimoji="1" lang="en-US" altLang="zh-CN">
                  <a:solidFill>
                    <a:srgbClr val="FF9966"/>
                  </a:solidFill>
                  <a:latin typeface="Verdana" panose="020B0604030504040204" pitchFamily="34" charset="0"/>
                  <a:ea typeface="黑体" panose="02010609060101010101" pitchFamily="49" charset="-122"/>
                  <a:sym typeface="Wingdings 2" panose="05020102010507070707" pitchFamily="18" charset="2"/>
                </a:rPr>
                <a:t>y</a:t>
              </a:r>
            </a:p>
          </p:txBody>
        </p:sp>
        <p:sp>
          <p:nvSpPr>
            <p:cNvPr id="31762" name="Rectangle 17">
              <a:extLst>
                <a:ext uri="{FF2B5EF4-FFF2-40B4-BE49-F238E27FC236}">
                  <a16:creationId xmlns:a16="http://schemas.microsoft.com/office/drawing/2014/main" id="{0ED84860-BD36-41B3-B304-0A97482C1181}"/>
                </a:ext>
              </a:extLst>
            </p:cNvPr>
            <p:cNvSpPr>
              <a:spLocks noChangeArrowheads="1"/>
            </p:cNvSpPr>
            <p:nvPr/>
          </p:nvSpPr>
          <p:spPr bwMode="auto">
            <a:xfrm>
              <a:off x="1020" y="2160"/>
              <a:ext cx="3448" cy="318"/>
            </a:xfrm>
            <a:prstGeom prst="rect">
              <a:avLst/>
            </a:prstGeom>
            <a:solidFill>
              <a:srgbClr val="CCFFFF"/>
            </a:solidFill>
            <a:ln w="9525">
              <a:solidFill>
                <a:schemeClr val="tx1"/>
              </a:solidFill>
              <a:miter lim="800000"/>
              <a:headEnd/>
              <a:tailEnd/>
            </a:ln>
          </p:spPr>
          <p:txBody>
            <a:bodyPr lIns="91431" tIns="45715" rIns="91431" bIns="45715"/>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latin typeface="Times New Roman" panose="02020603050405020304" pitchFamily="18" charset="0"/>
                  <a:ea typeface="黑体" panose="02010609060101010101" pitchFamily="49" charset="-122"/>
                </a:rPr>
                <a:t>共用函数代码</a:t>
              </a:r>
              <a:endParaRPr lang="zh-CN" altLang="en-US">
                <a:solidFill>
                  <a:srgbClr val="FF0000"/>
                </a:solidFill>
                <a:ea typeface="黑体" panose="02010609060101010101" pitchFamily="49" charset="-122"/>
              </a:endParaRPr>
            </a:p>
          </p:txBody>
        </p:sp>
      </p:grpSp>
      <p:sp>
        <p:nvSpPr>
          <p:cNvPr id="31749" name="Rectangle 18">
            <a:extLst>
              <a:ext uri="{FF2B5EF4-FFF2-40B4-BE49-F238E27FC236}">
                <a16:creationId xmlns:a16="http://schemas.microsoft.com/office/drawing/2014/main" id="{C8FC6AAE-E3B5-415C-B6C9-D3CB7D11B4EA}"/>
              </a:ext>
            </a:extLst>
          </p:cNvPr>
          <p:cNvSpPr>
            <a:spLocks noChangeArrowheads="1"/>
          </p:cNvSpPr>
          <p:nvPr/>
        </p:nvSpPr>
        <p:spPr bwMode="auto">
          <a:xfrm>
            <a:off x="1107424" y="5084765"/>
            <a:ext cx="9623147" cy="672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nSpc>
                <a:spcPct val="85000"/>
              </a:lnSpc>
              <a:spcBef>
                <a:spcPct val="15000"/>
              </a:spcBef>
              <a:defRPr sz="2400" b="1">
                <a:solidFill>
                  <a:schemeClr val="tx1"/>
                </a:solidFill>
                <a:latin typeface="CommercialScript BT" pitchFamily="66" charset="0"/>
                <a:ea typeface="宋体" panose="02010600030101010101" pitchFamily="2" charset="-122"/>
              </a:defRPr>
            </a:lvl1pPr>
            <a:lvl2pPr>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lvl="1" algn="ctr" fontAlgn="base">
              <a:lnSpc>
                <a:spcPct val="130000"/>
              </a:lnSpc>
              <a:spcBef>
                <a:spcPct val="20000"/>
              </a:spcBef>
              <a:spcAft>
                <a:spcPct val="0"/>
              </a:spcAft>
              <a:buFont typeface="Wingdings" panose="05000000000000000000" pitchFamily="2" charset="2"/>
              <a:buChar char="Ø"/>
            </a:pPr>
            <a:r>
              <a:rPr kumimoji="1" lang="zh-CN" altLang="en-US" sz="3200">
                <a:solidFill>
                  <a:srgbClr val="FFFF00"/>
                </a:solidFill>
              </a:rPr>
              <a:t>同一个类的每个对象都拥有属于自己的数据成员</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FA959E8-4473-46BB-A04B-BA445E5BB5BB}"/>
              </a:ext>
            </a:extLst>
          </p:cNvPr>
          <p:cNvSpPr>
            <a:spLocks noGrp="1" noChangeArrowheads="1"/>
          </p:cNvSpPr>
          <p:nvPr>
            <p:ph type="title"/>
          </p:nvPr>
        </p:nvSpPr>
        <p:spPr/>
        <p:txBody>
          <a:bodyPr/>
          <a:lstStyle/>
          <a:p>
            <a:pPr eaLnBrk="1" hangingPunct="1"/>
            <a:r>
              <a:rPr lang="zh-CN" altLang="en-US" dirty="0"/>
              <a:t>本章内容</a:t>
            </a:r>
          </a:p>
        </p:txBody>
      </p:sp>
      <p:sp>
        <p:nvSpPr>
          <p:cNvPr id="6147" name="Rectangle 3">
            <a:extLst>
              <a:ext uri="{FF2B5EF4-FFF2-40B4-BE49-F238E27FC236}">
                <a16:creationId xmlns:a16="http://schemas.microsoft.com/office/drawing/2014/main" id="{FE92EFC3-D671-4168-A7F9-986F4F968232}"/>
              </a:ext>
            </a:extLst>
          </p:cNvPr>
          <p:cNvSpPr>
            <a:spLocks noGrp="1" noChangeArrowheads="1"/>
          </p:cNvSpPr>
          <p:nvPr>
            <p:ph type="body" idx="1"/>
          </p:nvPr>
        </p:nvSpPr>
        <p:spPr>
          <a:xfrm>
            <a:off x="912284" y="1403350"/>
            <a:ext cx="10363200" cy="4824413"/>
          </a:xfrm>
        </p:spPr>
        <p:txBody>
          <a:bodyPr/>
          <a:lstStyle/>
          <a:p>
            <a:pPr eaLnBrk="1" hangingPunct="1">
              <a:lnSpc>
                <a:spcPct val="90000"/>
              </a:lnSpc>
            </a:pPr>
            <a:r>
              <a:rPr lang="zh-CN" altLang="en-US" sz="2800" dirty="0"/>
              <a:t>面向对象程序设计概述</a:t>
            </a:r>
          </a:p>
          <a:p>
            <a:pPr eaLnBrk="1" hangingPunct="1">
              <a:lnSpc>
                <a:spcPct val="90000"/>
              </a:lnSpc>
            </a:pPr>
            <a:r>
              <a:rPr lang="zh-CN" altLang="en-US" sz="2800" dirty="0"/>
              <a:t>类的定义</a:t>
            </a:r>
          </a:p>
          <a:p>
            <a:pPr eaLnBrk="1" hangingPunct="1">
              <a:lnSpc>
                <a:spcPct val="90000"/>
              </a:lnSpc>
            </a:pPr>
            <a:r>
              <a:rPr lang="zh-CN" altLang="en-US" sz="2800" dirty="0"/>
              <a:t>对象的定义和对象成员的引用</a:t>
            </a:r>
          </a:p>
          <a:p>
            <a:pPr eaLnBrk="1" hangingPunct="1">
              <a:lnSpc>
                <a:spcPct val="90000"/>
              </a:lnSpc>
            </a:pPr>
            <a:r>
              <a:rPr lang="zh-CN" altLang="en-US" sz="2800" dirty="0"/>
              <a:t>构造函数</a:t>
            </a:r>
          </a:p>
          <a:p>
            <a:pPr eaLnBrk="1" hangingPunct="1">
              <a:lnSpc>
                <a:spcPct val="90000"/>
              </a:lnSpc>
            </a:pPr>
            <a:r>
              <a:rPr lang="zh-CN" altLang="en-US" sz="2800" dirty="0"/>
              <a:t>析构函数</a:t>
            </a:r>
          </a:p>
          <a:p>
            <a:pPr eaLnBrk="1" hangingPunct="1">
              <a:lnSpc>
                <a:spcPct val="90000"/>
              </a:lnSpc>
            </a:pPr>
            <a:r>
              <a:rPr lang="zh-CN" altLang="en-US" sz="2800" dirty="0"/>
              <a:t>对象数组</a:t>
            </a:r>
            <a:endParaRPr lang="en-US" altLang="zh-CN" sz="2800" dirty="0"/>
          </a:p>
          <a:p>
            <a:pPr eaLnBrk="1" hangingPunct="1">
              <a:lnSpc>
                <a:spcPct val="90000"/>
              </a:lnSpc>
            </a:pPr>
            <a:r>
              <a:rPr lang="en-US" altLang="zh-CN" sz="2800" dirty="0"/>
              <a:t>this</a:t>
            </a:r>
            <a:r>
              <a:rPr lang="zh-CN" altLang="en-US" sz="2800" dirty="0"/>
              <a:t>指针</a:t>
            </a:r>
          </a:p>
          <a:p>
            <a:pPr eaLnBrk="1" hangingPunct="1">
              <a:lnSpc>
                <a:spcPct val="90000"/>
              </a:lnSpc>
            </a:pPr>
            <a:r>
              <a:rPr lang="zh-CN" altLang="en-US" sz="2800" dirty="0"/>
              <a:t>静态成员</a:t>
            </a:r>
          </a:p>
          <a:p>
            <a:pPr eaLnBrk="1" hangingPunct="1">
              <a:lnSpc>
                <a:spcPct val="90000"/>
              </a:lnSpc>
            </a:pPr>
            <a:r>
              <a:rPr lang="zh-CN" altLang="en-US" sz="2800" dirty="0"/>
              <a:t>友元</a:t>
            </a:r>
          </a:p>
          <a:p>
            <a:pPr eaLnBrk="1" hangingPunct="1">
              <a:lnSpc>
                <a:spcPct val="90000"/>
              </a:lnSpc>
            </a:pPr>
            <a:r>
              <a:rPr lang="zh-CN" altLang="en-US" sz="2800" dirty="0"/>
              <a:t>类的</a:t>
            </a:r>
            <a:r>
              <a:rPr lang="en-US" altLang="zh-CN" sz="2800" dirty="0"/>
              <a:t>const</a:t>
            </a:r>
            <a:r>
              <a:rPr lang="zh-CN" altLang="en-US" sz="2800" dirty="0"/>
              <a:t>限定</a:t>
            </a:r>
          </a:p>
          <a:p>
            <a:pPr eaLnBrk="1" hangingPunct="1">
              <a:lnSpc>
                <a:spcPct val="90000"/>
              </a:lnSpc>
            </a:pP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4" name="Rectangle 2">
            <a:extLst>
              <a:ext uri="{FF2B5EF4-FFF2-40B4-BE49-F238E27FC236}">
                <a16:creationId xmlns:a16="http://schemas.microsoft.com/office/drawing/2014/main" id="{AB9FA86A-CABF-42F8-9AEF-4B3FD9E21E50}"/>
              </a:ext>
            </a:extLst>
          </p:cNvPr>
          <p:cNvSpPr>
            <a:spLocks noGrp="1" noChangeArrowheads="1"/>
          </p:cNvSpPr>
          <p:nvPr>
            <p:ph type="title"/>
          </p:nvPr>
        </p:nvSpPr>
        <p:spPr>
          <a:xfrm>
            <a:off x="1992317" y="188916"/>
            <a:ext cx="8207375" cy="576263"/>
          </a:xfrm>
        </p:spPr>
        <p:txBody>
          <a:bodyPr/>
          <a:lstStyle/>
          <a:p>
            <a:pPr eaLnBrk="1" hangingPunct="1">
              <a:defRPr/>
            </a:pPr>
            <a:r>
              <a:rPr lang="zh-CN" altLang="en-US" sz="3600" b="0">
                <a:effectLst>
                  <a:outerShdw blurRad="38100" dist="38100" dir="2700000" algn="tl">
                    <a:srgbClr val="000000"/>
                  </a:outerShdw>
                </a:effectLst>
                <a:latin typeface="黑体" panose="02010609060101010101" pitchFamily="49" charset="-122"/>
                <a:ea typeface="黑体" panose="02010609060101010101" pitchFamily="49" charset="-122"/>
              </a:rPr>
              <a:t>对象的定义和对象成员的引用</a:t>
            </a:r>
          </a:p>
        </p:txBody>
      </p:sp>
      <p:sp>
        <p:nvSpPr>
          <p:cNvPr id="32771" name="AutoShape 4">
            <a:extLst>
              <a:ext uri="{FF2B5EF4-FFF2-40B4-BE49-F238E27FC236}">
                <a16:creationId xmlns:a16="http://schemas.microsoft.com/office/drawing/2014/main" id="{9F8AB32F-F99E-4F5D-A3E7-8D69A9DD48FD}"/>
              </a:ext>
            </a:extLst>
          </p:cNvPr>
          <p:cNvSpPr>
            <a:spLocks noChangeArrowheads="1"/>
          </p:cNvSpPr>
          <p:nvPr/>
        </p:nvSpPr>
        <p:spPr bwMode="auto">
          <a:xfrm>
            <a:off x="2351090" y="4581525"/>
            <a:ext cx="6913563" cy="1295400"/>
          </a:xfrm>
          <a:prstGeom prst="wedgeRect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endParaRPr lang="zh-CN" altLang="zh-CN">
              <a:solidFill>
                <a:srgbClr val="FFFF00"/>
              </a:solidFill>
            </a:endParaRPr>
          </a:p>
        </p:txBody>
      </p:sp>
      <p:sp>
        <p:nvSpPr>
          <p:cNvPr id="32772" name="Text Box 5">
            <a:extLst>
              <a:ext uri="{FF2B5EF4-FFF2-40B4-BE49-F238E27FC236}">
                <a16:creationId xmlns:a16="http://schemas.microsoft.com/office/drawing/2014/main" id="{918AD683-208D-4B79-9733-8C6124CE85A6}"/>
              </a:ext>
            </a:extLst>
          </p:cNvPr>
          <p:cNvSpPr txBox="1">
            <a:spLocks noChangeArrowheads="1"/>
          </p:cNvSpPr>
          <p:nvPr/>
        </p:nvSpPr>
        <p:spPr bwMode="auto">
          <a:xfrm>
            <a:off x="2279651" y="1484315"/>
            <a:ext cx="7416800" cy="18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20000"/>
              </a:lnSpc>
              <a:spcBef>
                <a:spcPct val="0"/>
              </a:spcBef>
              <a:spcAft>
                <a:spcPct val="0"/>
              </a:spcAft>
            </a:pPr>
            <a:r>
              <a:rPr lang="en-US" altLang="zh-CN" dirty="0" err="1">
                <a:solidFill>
                  <a:srgbClr val="FFFFFF"/>
                </a:solidFill>
                <a:latin typeface="Verdana" panose="020B0604030504040204" pitchFamily="34" charset="0"/>
              </a:rPr>
              <a:t>rect</a:t>
            </a:r>
            <a:r>
              <a:rPr lang="en-US" altLang="zh-CN" dirty="0">
                <a:solidFill>
                  <a:srgbClr val="FFFFFF"/>
                </a:solidFill>
                <a:latin typeface="Verdana" panose="020B0604030504040204" pitchFamily="34" charset="0"/>
              </a:rPr>
              <a:t>  ob1, ob2[ 3 ]; </a:t>
            </a:r>
          </a:p>
          <a:p>
            <a:pPr eaLnBrk="0" fontAlgn="base" hangingPunct="0">
              <a:lnSpc>
                <a:spcPct val="120000"/>
              </a:lnSpc>
              <a:spcBef>
                <a:spcPct val="0"/>
              </a:spcBef>
              <a:spcAft>
                <a:spcPct val="0"/>
              </a:spcAft>
            </a:pPr>
            <a:r>
              <a:rPr lang="en-US" altLang="zh-CN" dirty="0" err="1">
                <a:solidFill>
                  <a:srgbClr val="FFFFFF"/>
                </a:solidFill>
                <a:latin typeface="Verdana" panose="020B0604030504040204" pitchFamily="34" charset="0"/>
              </a:rPr>
              <a:t>rect</a:t>
            </a:r>
            <a:r>
              <a:rPr lang="en-US" altLang="zh-CN" dirty="0">
                <a:solidFill>
                  <a:srgbClr val="FFFFFF"/>
                </a:solidFill>
                <a:latin typeface="Verdana" panose="020B0604030504040204" pitchFamily="34" charset="0"/>
              </a:rPr>
              <a:t> &amp;rd1=ob1, *</a:t>
            </a:r>
            <a:r>
              <a:rPr lang="en-US" altLang="zh-CN" dirty="0" err="1">
                <a:solidFill>
                  <a:srgbClr val="FFFFFF"/>
                </a:solidFill>
                <a:latin typeface="Verdana" panose="020B0604030504040204" pitchFamily="34" charset="0"/>
              </a:rPr>
              <a:t>pd</a:t>
            </a:r>
            <a:r>
              <a:rPr lang="en-US" altLang="zh-CN" dirty="0">
                <a:solidFill>
                  <a:srgbClr val="FFFFFF"/>
                </a:solidFill>
                <a:latin typeface="Verdana" panose="020B0604030504040204" pitchFamily="34" charset="0"/>
              </a:rPr>
              <a:t>=&amp;ob1; </a:t>
            </a:r>
          </a:p>
          <a:p>
            <a:pPr eaLnBrk="0" fontAlgn="base" hangingPunct="0">
              <a:lnSpc>
                <a:spcPct val="120000"/>
              </a:lnSpc>
              <a:spcBef>
                <a:spcPct val="0"/>
              </a:spcBef>
              <a:spcAft>
                <a:spcPct val="0"/>
              </a:spcAft>
            </a:pPr>
            <a:r>
              <a:rPr lang="en-US" altLang="zh-CN" dirty="0">
                <a:solidFill>
                  <a:srgbClr val="FFFFFF"/>
                </a:solidFill>
                <a:latin typeface="黑体" panose="02010609060101010101" pitchFamily="49" charset="-122"/>
                <a:ea typeface="黑体" panose="02010609060101010101" pitchFamily="49" charset="-122"/>
              </a:rPr>
              <a:t>//</a:t>
            </a:r>
            <a:r>
              <a:rPr lang="en-US" altLang="zh-CN" dirty="0">
                <a:solidFill>
                  <a:srgbClr val="FFFF00"/>
                </a:solidFill>
                <a:latin typeface="Verdana" panose="020B0604030504040204" pitchFamily="34" charset="0"/>
                <a:ea typeface="黑体" panose="02010609060101010101" pitchFamily="49" charset="-122"/>
              </a:rPr>
              <a:t>ob1</a:t>
            </a:r>
            <a:r>
              <a:rPr lang="zh-CN" altLang="en-US" dirty="0">
                <a:solidFill>
                  <a:srgbClr val="FFFFFF"/>
                </a:solidFill>
                <a:latin typeface="黑体" panose="02010609060101010101" pitchFamily="49" charset="-122"/>
                <a:ea typeface="黑体" panose="02010609060101010101" pitchFamily="49" charset="-122"/>
              </a:rPr>
              <a:t>是类</a:t>
            </a:r>
            <a:r>
              <a:rPr lang="en-US" altLang="zh-CN" dirty="0" err="1">
                <a:solidFill>
                  <a:srgbClr val="FFFF00"/>
                </a:solidFill>
                <a:latin typeface="Verdana" panose="020B0604030504040204" pitchFamily="34" charset="0"/>
                <a:ea typeface="黑体" panose="02010609060101010101" pitchFamily="49" charset="-122"/>
              </a:rPr>
              <a:t>rect</a:t>
            </a:r>
            <a:r>
              <a:rPr lang="zh-CN" altLang="en-US" dirty="0">
                <a:solidFill>
                  <a:srgbClr val="FFFFFF"/>
                </a:solidFill>
                <a:latin typeface="黑体" panose="02010609060101010101" pitchFamily="49" charset="-122"/>
                <a:ea typeface="黑体" panose="02010609060101010101" pitchFamily="49" charset="-122"/>
              </a:rPr>
              <a:t>的</a:t>
            </a:r>
            <a:r>
              <a:rPr lang="zh-CN" altLang="en-US" dirty="0">
                <a:solidFill>
                  <a:srgbClr val="FFFF00"/>
                </a:solidFill>
                <a:latin typeface="黑体" panose="02010609060101010101" pitchFamily="49" charset="-122"/>
                <a:ea typeface="黑体" panose="02010609060101010101" pitchFamily="49" charset="-122"/>
              </a:rPr>
              <a:t>对象</a:t>
            </a:r>
            <a:r>
              <a:rPr lang="en-US" altLang="zh-CN" dirty="0">
                <a:solidFill>
                  <a:srgbClr val="FFFFFF"/>
                </a:solidFill>
                <a:latin typeface="黑体" panose="02010609060101010101" pitchFamily="49" charset="-122"/>
                <a:ea typeface="黑体" panose="02010609060101010101" pitchFamily="49" charset="-122"/>
              </a:rPr>
              <a:t>,</a:t>
            </a:r>
            <a:r>
              <a:rPr lang="en-US" altLang="zh-CN" dirty="0">
                <a:solidFill>
                  <a:srgbClr val="FFFF00"/>
                </a:solidFill>
                <a:latin typeface="Verdana" panose="020B0604030504040204" pitchFamily="34" charset="0"/>
                <a:ea typeface="黑体" panose="02010609060101010101" pitchFamily="49" charset="-122"/>
              </a:rPr>
              <a:t>ob2</a:t>
            </a:r>
            <a:r>
              <a:rPr lang="zh-CN" altLang="en-US" dirty="0">
                <a:solidFill>
                  <a:srgbClr val="FFFFFF"/>
                </a:solidFill>
                <a:latin typeface="黑体" panose="02010609060101010101" pitchFamily="49" charset="-122"/>
                <a:ea typeface="黑体" panose="02010609060101010101" pitchFamily="49" charset="-122"/>
              </a:rPr>
              <a:t>是类</a:t>
            </a:r>
            <a:r>
              <a:rPr lang="en-US" altLang="zh-CN" dirty="0" err="1">
                <a:solidFill>
                  <a:srgbClr val="FFFF00"/>
                </a:solidFill>
                <a:latin typeface="Verdana" panose="020B0604030504040204" pitchFamily="34" charset="0"/>
                <a:ea typeface="黑体" panose="02010609060101010101" pitchFamily="49" charset="-122"/>
              </a:rPr>
              <a:t>rect</a:t>
            </a:r>
            <a:r>
              <a:rPr lang="zh-CN" altLang="en-US" dirty="0">
                <a:solidFill>
                  <a:srgbClr val="FFFFFF"/>
                </a:solidFill>
                <a:latin typeface="黑体" panose="02010609060101010101" pitchFamily="49" charset="-122"/>
                <a:ea typeface="黑体" panose="02010609060101010101" pitchFamily="49" charset="-122"/>
              </a:rPr>
              <a:t>的</a:t>
            </a:r>
            <a:r>
              <a:rPr lang="zh-CN" altLang="en-US" dirty="0">
                <a:solidFill>
                  <a:srgbClr val="FFFF00"/>
                </a:solidFill>
                <a:latin typeface="黑体" panose="02010609060101010101" pitchFamily="49" charset="-122"/>
                <a:ea typeface="黑体" panose="02010609060101010101" pitchFamily="49" charset="-122"/>
              </a:rPr>
              <a:t>对象数组</a:t>
            </a:r>
          </a:p>
          <a:p>
            <a:pPr eaLnBrk="0" fontAlgn="base" hangingPunct="0">
              <a:lnSpc>
                <a:spcPct val="120000"/>
              </a:lnSpc>
              <a:spcBef>
                <a:spcPct val="0"/>
              </a:spcBef>
              <a:spcAft>
                <a:spcPct val="0"/>
              </a:spcAft>
            </a:pPr>
            <a:r>
              <a:rPr lang="en-US" altLang="zh-CN" dirty="0">
                <a:solidFill>
                  <a:srgbClr val="FFFFFF"/>
                </a:solidFill>
                <a:latin typeface="黑体" panose="02010609060101010101" pitchFamily="49" charset="-122"/>
                <a:ea typeface="黑体" panose="02010609060101010101" pitchFamily="49" charset="-122"/>
              </a:rPr>
              <a:t>//</a:t>
            </a:r>
            <a:r>
              <a:rPr lang="en-US" altLang="zh-CN" dirty="0">
                <a:solidFill>
                  <a:srgbClr val="FFFF00"/>
                </a:solidFill>
                <a:latin typeface="Verdana" panose="020B0604030504040204" pitchFamily="34" charset="0"/>
                <a:ea typeface="黑体" panose="02010609060101010101" pitchFamily="49" charset="-122"/>
              </a:rPr>
              <a:t>rd1</a:t>
            </a:r>
            <a:r>
              <a:rPr lang="zh-CN" altLang="en-US" dirty="0">
                <a:solidFill>
                  <a:srgbClr val="FFFFFF"/>
                </a:solidFill>
                <a:latin typeface="黑体" panose="02010609060101010101" pitchFamily="49" charset="-122"/>
                <a:ea typeface="黑体" panose="02010609060101010101" pitchFamily="49" charset="-122"/>
              </a:rPr>
              <a:t>是类</a:t>
            </a:r>
            <a:r>
              <a:rPr lang="en-US" altLang="zh-CN" dirty="0" err="1">
                <a:solidFill>
                  <a:srgbClr val="FFFF00"/>
                </a:solidFill>
                <a:latin typeface="Verdana" panose="020B0604030504040204" pitchFamily="34" charset="0"/>
                <a:ea typeface="黑体" panose="02010609060101010101" pitchFamily="49" charset="-122"/>
              </a:rPr>
              <a:t>rect</a:t>
            </a:r>
            <a:r>
              <a:rPr lang="zh-CN" altLang="en-US" dirty="0">
                <a:solidFill>
                  <a:srgbClr val="FFFFFF"/>
                </a:solidFill>
                <a:latin typeface="黑体" panose="02010609060101010101" pitchFamily="49" charset="-122"/>
                <a:ea typeface="黑体" panose="02010609060101010101" pitchFamily="49" charset="-122"/>
              </a:rPr>
              <a:t>的</a:t>
            </a:r>
            <a:r>
              <a:rPr lang="zh-CN" altLang="en-US" dirty="0">
                <a:solidFill>
                  <a:srgbClr val="FFFF00"/>
                </a:solidFill>
                <a:latin typeface="黑体" panose="02010609060101010101" pitchFamily="49" charset="-122"/>
                <a:ea typeface="黑体" panose="02010609060101010101" pitchFamily="49" charset="-122"/>
              </a:rPr>
              <a:t>对象引用</a:t>
            </a:r>
            <a:r>
              <a:rPr lang="en-US" altLang="zh-CN" dirty="0">
                <a:solidFill>
                  <a:srgbClr val="FFFFFF"/>
                </a:solidFill>
                <a:latin typeface="黑体" panose="02010609060101010101" pitchFamily="49" charset="-122"/>
                <a:ea typeface="黑体" panose="02010609060101010101" pitchFamily="49" charset="-122"/>
              </a:rPr>
              <a:t>,</a:t>
            </a:r>
            <a:r>
              <a:rPr lang="en-US" altLang="zh-CN" dirty="0" err="1">
                <a:solidFill>
                  <a:srgbClr val="FFFF00"/>
                </a:solidFill>
                <a:latin typeface="Verdana" panose="020B0604030504040204" pitchFamily="34" charset="0"/>
                <a:ea typeface="黑体" panose="02010609060101010101" pitchFamily="49" charset="-122"/>
              </a:rPr>
              <a:t>pd</a:t>
            </a:r>
            <a:r>
              <a:rPr lang="zh-CN" altLang="en-US" dirty="0">
                <a:solidFill>
                  <a:srgbClr val="FFFFFF"/>
                </a:solidFill>
                <a:latin typeface="黑体" panose="02010609060101010101" pitchFamily="49" charset="-122"/>
                <a:ea typeface="黑体" panose="02010609060101010101" pitchFamily="49" charset="-122"/>
              </a:rPr>
              <a:t>是类</a:t>
            </a:r>
            <a:r>
              <a:rPr lang="en-US" altLang="zh-CN" dirty="0" err="1">
                <a:solidFill>
                  <a:srgbClr val="FFFFFF"/>
                </a:solidFill>
                <a:latin typeface="Verdana" panose="020B0604030504040204" pitchFamily="34" charset="0"/>
                <a:ea typeface="黑体" panose="02010609060101010101" pitchFamily="49" charset="-122"/>
              </a:rPr>
              <a:t>rect</a:t>
            </a:r>
            <a:r>
              <a:rPr lang="zh-CN" altLang="en-US" dirty="0">
                <a:solidFill>
                  <a:srgbClr val="FFFFFF"/>
                </a:solidFill>
                <a:latin typeface="黑体" panose="02010609060101010101" pitchFamily="49" charset="-122"/>
                <a:ea typeface="黑体" panose="02010609060101010101" pitchFamily="49" charset="-122"/>
              </a:rPr>
              <a:t>的</a:t>
            </a:r>
            <a:r>
              <a:rPr lang="zh-CN" altLang="en-US" dirty="0">
                <a:solidFill>
                  <a:srgbClr val="FFFF00"/>
                </a:solidFill>
                <a:latin typeface="黑体" panose="02010609060101010101" pitchFamily="49" charset="-122"/>
                <a:ea typeface="黑体" panose="02010609060101010101" pitchFamily="49" charset="-122"/>
              </a:rPr>
              <a:t>对象指针</a:t>
            </a:r>
          </a:p>
        </p:txBody>
      </p:sp>
      <p:sp>
        <p:nvSpPr>
          <p:cNvPr id="32773" name="Text Box 6">
            <a:extLst>
              <a:ext uri="{FF2B5EF4-FFF2-40B4-BE49-F238E27FC236}">
                <a16:creationId xmlns:a16="http://schemas.microsoft.com/office/drawing/2014/main" id="{6ECF6557-8031-45C7-A61E-BBED4F6E8F9A}"/>
              </a:ext>
            </a:extLst>
          </p:cNvPr>
          <p:cNvSpPr txBox="1">
            <a:spLocks noChangeArrowheads="1"/>
          </p:cNvSpPr>
          <p:nvPr/>
        </p:nvSpPr>
        <p:spPr bwMode="auto">
          <a:xfrm>
            <a:off x="2351092" y="908054"/>
            <a:ext cx="44214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zh-CN" altLang="en-US">
                <a:solidFill>
                  <a:srgbClr val="FF9933"/>
                </a:solidFill>
                <a:latin typeface="黑体" panose="02010609060101010101" pitchFamily="49" charset="-122"/>
                <a:ea typeface="黑体" panose="02010609060101010101" pitchFamily="49" charset="-122"/>
                <a:sym typeface="Wingdings 2" panose="05020102010507070707" pitchFamily="18" charset="2"/>
              </a:rPr>
              <a:t>例：</a:t>
            </a:r>
            <a:r>
              <a:rPr kumimoji="1" lang="zh-CN" altLang="en-US">
                <a:solidFill>
                  <a:srgbClr val="FFFFCC"/>
                </a:solidFill>
                <a:latin typeface="黑体" panose="02010609060101010101" pitchFamily="49" charset="-122"/>
                <a:ea typeface="黑体" panose="02010609060101010101" pitchFamily="49" charset="-122"/>
                <a:sym typeface="Wingdings 2" panose="05020102010507070707" pitchFamily="18" charset="2"/>
              </a:rPr>
              <a:t>设已定义了矩形类 </a:t>
            </a:r>
            <a:r>
              <a:rPr kumimoji="1" lang="en-US" altLang="zh-CN">
                <a:solidFill>
                  <a:srgbClr val="FFFF00"/>
                </a:solidFill>
                <a:latin typeface="Verdana" panose="020B0604030504040204" pitchFamily="34" charset="0"/>
                <a:ea typeface="黑体" panose="02010609060101010101" pitchFamily="49" charset="-122"/>
                <a:sym typeface="Wingdings 2" panose="05020102010507070707" pitchFamily="18" charset="2"/>
              </a:rPr>
              <a:t>rect</a:t>
            </a:r>
            <a:r>
              <a:rPr kumimoji="1" lang="zh-CN" altLang="en-US">
                <a:solidFill>
                  <a:srgbClr val="FFFFCC"/>
                </a:solidFill>
                <a:latin typeface="黑体" panose="02010609060101010101" pitchFamily="49" charset="-122"/>
                <a:ea typeface="黑体" panose="02010609060101010101" pitchFamily="49" charset="-122"/>
                <a:sym typeface="Wingdings 2" panose="05020102010507070707" pitchFamily="18" charset="2"/>
              </a:rPr>
              <a:t>。</a:t>
            </a:r>
            <a:endParaRPr lang="zh-CN" altLang="en-US">
              <a:solidFill>
                <a:srgbClr val="000000"/>
              </a:solidFill>
              <a:latin typeface="黑体" panose="02010609060101010101" pitchFamily="49" charset="-122"/>
              <a:ea typeface="黑体" panose="02010609060101010101" pitchFamily="49" charset="-122"/>
              <a:sym typeface="Wingdings 2" panose="05020102010507070707" pitchFamily="18" charset="2"/>
            </a:endParaRPr>
          </a:p>
        </p:txBody>
      </p:sp>
      <p:sp>
        <p:nvSpPr>
          <p:cNvPr id="1283080" name="Text Box 8">
            <a:extLst>
              <a:ext uri="{FF2B5EF4-FFF2-40B4-BE49-F238E27FC236}">
                <a16:creationId xmlns:a16="http://schemas.microsoft.com/office/drawing/2014/main" id="{D1013C3F-7E25-4700-88DB-6790D1654A61}"/>
              </a:ext>
            </a:extLst>
          </p:cNvPr>
          <p:cNvSpPr>
            <a:spLocks noGrp="1" noChangeArrowheads="1"/>
          </p:cNvSpPr>
          <p:nvPr>
            <p:ph type="body" idx="1"/>
          </p:nvPr>
        </p:nvSpPr>
        <p:spPr>
          <a:xfrm>
            <a:off x="2208213" y="3500440"/>
            <a:ext cx="7772400" cy="2952751"/>
          </a:xfrm>
          <a:solidFill>
            <a:srgbClr val="CCECFF"/>
          </a:solidFill>
          <a:extLst>
            <a:ext uri="{91240B29-F687-4F45-9708-019B960494DF}">
              <a14:hiddenLine xmlns:a14="http://schemas.microsoft.com/office/drawing/2010/main" w="9525" algn="ctr">
                <a:solidFill>
                  <a:schemeClr val="tx1"/>
                </a:solidFill>
                <a:miter lim="800000"/>
                <a:headEnd/>
                <a:tailEnd/>
              </a14:hiddenLine>
            </a:ext>
          </a:extLst>
        </p:spPr>
        <p:txBody>
          <a:bodyPr/>
          <a:lstStyle/>
          <a:p>
            <a:pPr eaLnBrk="1" hangingPunct="1">
              <a:buFontTx/>
              <a:buNone/>
            </a:pPr>
            <a:r>
              <a:rPr lang="zh-CN" altLang="en-US" sz="2400">
                <a:solidFill>
                  <a:schemeClr val="tx1"/>
                </a:solidFill>
              </a:rPr>
              <a:t>对象名</a:t>
            </a:r>
            <a:r>
              <a:rPr lang="en-US" altLang="zh-CN" sz="2400" b="1">
                <a:solidFill>
                  <a:schemeClr val="tx1"/>
                </a:solidFill>
              </a:rPr>
              <a:t>.</a:t>
            </a:r>
            <a:r>
              <a:rPr lang="zh-CN" altLang="en-US" sz="2400">
                <a:solidFill>
                  <a:schemeClr val="tx1"/>
                </a:solidFill>
              </a:rPr>
              <a:t>公有数据成员名                            </a:t>
            </a:r>
          </a:p>
          <a:p>
            <a:pPr eaLnBrk="1" hangingPunct="1">
              <a:buFontTx/>
              <a:buNone/>
            </a:pPr>
            <a:r>
              <a:rPr lang="zh-CN" altLang="en-US" sz="2400">
                <a:solidFill>
                  <a:schemeClr val="tx1"/>
                </a:solidFill>
              </a:rPr>
              <a:t>对象名</a:t>
            </a:r>
            <a:r>
              <a:rPr lang="en-US" altLang="zh-CN" sz="2400" b="1">
                <a:solidFill>
                  <a:schemeClr val="tx1"/>
                </a:solidFill>
              </a:rPr>
              <a:t>.</a:t>
            </a:r>
            <a:r>
              <a:rPr lang="zh-CN" altLang="en-US" sz="2400">
                <a:solidFill>
                  <a:schemeClr val="tx1"/>
                </a:solidFill>
              </a:rPr>
              <a:t>公有成员函数名（参数表）          </a:t>
            </a:r>
            <a:r>
              <a:rPr lang="en-US" altLang="zh-CN" sz="2400">
                <a:solidFill>
                  <a:schemeClr val="tx1"/>
                </a:solidFill>
              </a:rPr>
              <a:t>ob1.area()</a:t>
            </a:r>
          </a:p>
          <a:p>
            <a:pPr eaLnBrk="1" hangingPunct="1">
              <a:buFontTx/>
              <a:buNone/>
            </a:pPr>
            <a:r>
              <a:rPr lang="zh-CN" altLang="en-US" sz="2400">
                <a:solidFill>
                  <a:schemeClr val="tx1"/>
                </a:solidFill>
              </a:rPr>
              <a:t>对象指针名</a:t>
            </a:r>
            <a:r>
              <a:rPr lang="en-US" altLang="en-US" sz="2400">
                <a:solidFill>
                  <a:schemeClr val="tx1"/>
                </a:solidFill>
              </a:rPr>
              <a:t>→</a:t>
            </a:r>
            <a:r>
              <a:rPr lang="zh-CN" altLang="en-US" sz="2400">
                <a:solidFill>
                  <a:schemeClr val="tx1"/>
                </a:solidFill>
              </a:rPr>
              <a:t>公有数据成员名 </a:t>
            </a:r>
          </a:p>
          <a:p>
            <a:pPr eaLnBrk="1" hangingPunct="1">
              <a:buFontTx/>
              <a:buNone/>
            </a:pPr>
            <a:r>
              <a:rPr lang="zh-CN" altLang="en-US" sz="2400">
                <a:solidFill>
                  <a:schemeClr val="tx1"/>
                </a:solidFill>
              </a:rPr>
              <a:t>对象指针名</a:t>
            </a:r>
            <a:r>
              <a:rPr lang="en-US" altLang="en-US" sz="2400">
                <a:solidFill>
                  <a:schemeClr val="tx1"/>
                </a:solidFill>
              </a:rPr>
              <a:t>→</a:t>
            </a:r>
            <a:r>
              <a:rPr lang="zh-CN" altLang="en-US" sz="2400">
                <a:solidFill>
                  <a:schemeClr val="tx1"/>
                </a:solidFill>
              </a:rPr>
              <a:t>公有成员函数名（参数表） </a:t>
            </a:r>
            <a:r>
              <a:rPr lang="en-US" altLang="zh-CN" sz="2400">
                <a:solidFill>
                  <a:schemeClr val="tx1"/>
                </a:solidFill>
              </a:rPr>
              <a:t>pd-&gt;area()</a:t>
            </a:r>
          </a:p>
          <a:p>
            <a:pPr eaLnBrk="1" hangingPunct="1">
              <a:buFontTx/>
              <a:buNone/>
            </a:pPr>
            <a:r>
              <a:rPr lang="zh-CN" altLang="en-US" sz="2400">
                <a:solidFill>
                  <a:schemeClr val="tx1"/>
                </a:solidFill>
              </a:rPr>
              <a:t>对象引用名</a:t>
            </a:r>
            <a:r>
              <a:rPr lang="en-US" altLang="zh-CN" sz="2400" b="1">
                <a:solidFill>
                  <a:schemeClr val="tx1"/>
                </a:solidFill>
              </a:rPr>
              <a:t>.</a:t>
            </a:r>
            <a:r>
              <a:rPr lang="zh-CN" altLang="en-US" sz="2400">
                <a:solidFill>
                  <a:schemeClr val="tx1"/>
                </a:solidFill>
              </a:rPr>
              <a:t>公有数据成员名 </a:t>
            </a:r>
          </a:p>
          <a:p>
            <a:pPr eaLnBrk="1" hangingPunct="1">
              <a:buFontTx/>
              <a:buNone/>
            </a:pPr>
            <a:r>
              <a:rPr lang="zh-CN" altLang="en-US" sz="2400">
                <a:solidFill>
                  <a:schemeClr val="tx1"/>
                </a:solidFill>
              </a:rPr>
              <a:t>对象引用名</a:t>
            </a:r>
            <a:r>
              <a:rPr lang="en-US" altLang="zh-CN" sz="2400" b="1">
                <a:solidFill>
                  <a:schemeClr val="tx1"/>
                </a:solidFill>
              </a:rPr>
              <a:t>.</a:t>
            </a:r>
            <a:r>
              <a:rPr lang="zh-CN" altLang="en-US" sz="2400">
                <a:solidFill>
                  <a:schemeClr val="tx1"/>
                </a:solidFill>
              </a:rPr>
              <a:t>公有成员函数名</a:t>
            </a:r>
            <a:r>
              <a:rPr lang="en-US" altLang="zh-CN" sz="2400">
                <a:solidFill>
                  <a:schemeClr val="tx1"/>
                </a:solidFill>
              </a:rPr>
              <a:t>(</a:t>
            </a:r>
            <a:r>
              <a:rPr lang="zh-CN" altLang="en-US" sz="2400">
                <a:solidFill>
                  <a:schemeClr val="tx1"/>
                </a:solidFill>
              </a:rPr>
              <a:t>实参表</a:t>
            </a:r>
            <a:r>
              <a:rPr lang="en-US" altLang="zh-CN" sz="2400">
                <a:solidFill>
                  <a:schemeClr val="tx1"/>
                </a:solidFill>
              </a:rPr>
              <a:t>)         rd1.area()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anim calcmode="lin" valueType="num">
                                      <p:cBhvr additive="base">
                                        <p:cTn id="7" dur="5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anim calcmode="lin" valueType="num">
                                      <p:cBhvr additive="base">
                                        <p:cTn id="11" dur="5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3080"/>
                                        </p:tgtEl>
                                        <p:attrNameLst>
                                          <p:attrName>style.visibility</p:attrName>
                                        </p:attrNameLst>
                                      </p:cBhvr>
                                      <p:to>
                                        <p:strVal val="visible"/>
                                      </p:to>
                                    </p:set>
                                    <p:animEffect transition="in" filter="checkerboard(across)">
                                      <p:cBhvr>
                                        <p:cTn id="17" dur="500"/>
                                        <p:tgtEl>
                                          <p:spTgt spid="128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8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67ABF-9D54-4990-9EF7-45F088D6E5D5}"/>
              </a:ext>
            </a:extLst>
          </p:cNvPr>
          <p:cNvSpPr>
            <a:spLocks noGrp="1"/>
          </p:cNvSpPr>
          <p:nvPr>
            <p:ph type="title"/>
          </p:nvPr>
        </p:nvSpPr>
        <p:spPr/>
        <p:txBody>
          <a:bodyPr/>
          <a:lstStyle/>
          <a:p>
            <a:r>
              <a:rPr lang="zh-CN" altLang="en-US" dirty="0"/>
              <a:t>对象的赋值</a:t>
            </a:r>
          </a:p>
        </p:txBody>
      </p:sp>
      <p:sp>
        <p:nvSpPr>
          <p:cNvPr id="3" name="内容占位符 2">
            <a:extLst>
              <a:ext uri="{FF2B5EF4-FFF2-40B4-BE49-F238E27FC236}">
                <a16:creationId xmlns:a16="http://schemas.microsoft.com/office/drawing/2014/main" id="{92D3064E-1BA7-4B1A-A4A9-652D393A55A1}"/>
              </a:ext>
            </a:extLst>
          </p:cNvPr>
          <p:cNvSpPr>
            <a:spLocks noGrp="1"/>
          </p:cNvSpPr>
          <p:nvPr>
            <p:ph idx="1"/>
          </p:nvPr>
        </p:nvSpPr>
        <p:spPr>
          <a:xfrm>
            <a:off x="912284" y="1403350"/>
            <a:ext cx="10363200" cy="4824413"/>
          </a:xfrm>
        </p:spPr>
        <p:txBody>
          <a:bodyPr/>
          <a:lstStyle/>
          <a:p>
            <a:r>
              <a:rPr lang="zh-CN" altLang="en-US" dirty="0"/>
              <a:t>对象的赋值：两个对象属于同一类，可以将其中的一个对象的值直接赋给另一个对象。对象的成员数据将被按位复制到第二个对象中。</a:t>
            </a:r>
            <a:endParaRPr lang="en-US" altLang="zh-CN" dirty="0"/>
          </a:p>
          <a:p>
            <a:r>
              <a:rPr lang="zh-CN" altLang="en-US" dirty="0"/>
              <a:t>例</a:t>
            </a:r>
            <a:r>
              <a:rPr lang="en-US" altLang="zh-CN" dirty="0"/>
              <a:t>:Rectangle rect1,rect2;    rect2=rect1;</a:t>
            </a:r>
          </a:p>
          <a:p>
            <a:r>
              <a:rPr lang="zh-CN" altLang="en-US" dirty="0"/>
              <a:t>注意：当成员数据包含指针类型时，</a:t>
            </a:r>
            <a:r>
              <a:rPr lang="en-US" altLang="zh-CN" dirty="0"/>
              <a:t>=</a:t>
            </a:r>
            <a:r>
              <a:rPr lang="zh-CN" altLang="en-US" dirty="0"/>
              <a:t>号可能会产生意想不到的错误。此时应对</a:t>
            </a:r>
            <a:r>
              <a:rPr lang="en-US" altLang="zh-CN" dirty="0"/>
              <a:t>=</a:t>
            </a:r>
            <a:r>
              <a:rPr lang="zh-CN" altLang="en-US" dirty="0"/>
              <a:t>号运算符重载。</a:t>
            </a:r>
            <a:endParaRPr lang="en-US" altLang="zh-CN" dirty="0"/>
          </a:p>
        </p:txBody>
      </p:sp>
    </p:spTree>
    <p:extLst>
      <p:ext uri="{BB962C8B-B14F-4D97-AF65-F5344CB8AC3E}">
        <p14:creationId xmlns:p14="http://schemas.microsoft.com/office/powerpoint/2010/main" val="24737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6FC459C-9B5A-4856-80C0-91B7EEBA45EA}"/>
              </a:ext>
            </a:extLst>
          </p:cNvPr>
          <p:cNvSpPr>
            <a:spLocks noGrp="1" noChangeArrowheads="1"/>
          </p:cNvSpPr>
          <p:nvPr>
            <p:ph type="body" idx="1"/>
          </p:nvPr>
        </p:nvSpPr>
        <p:spPr>
          <a:xfrm>
            <a:off x="1524004" y="762004"/>
            <a:ext cx="658813" cy="5688013"/>
          </a:xfrm>
        </p:spPr>
        <p:txBody>
          <a:bodyPr/>
          <a:lstStyle/>
          <a:p>
            <a:pPr eaLnBrk="1" hangingPunct="1">
              <a:lnSpc>
                <a:spcPct val="90000"/>
              </a:lnSpc>
              <a:buFontTx/>
              <a:buNone/>
            </a:pPr>
            <a:r>
              <a:rPr lang="en-US" altLang="zh-CN">
                <a:solidFill>
                  <a:srgbClr val="FF6600"/>
                </a:solidFill>
                <a:ea typeface="黑体" panose="02010609060101010101" pitchFamily="49" charset="-122"/>
              </a:rPr>
              <a:t>   </a:t>
            </a:r>
            <a:r>
              <a:rPr lang="zh-CN" altLang="en-US">
                <a:solidFill>
                  <a:srgbClr val="FFFF66"/>
                </a:solidFill>
                <a:ea typeface="黑体" panose="02010609060101010101" pitchFamily="49" charset="-122"/>
              </a:rPr>
              <a:t>矩形类及其对象的使用</a:t>
            </a:r>
          </a:p>
        </p:txBody>
      </p:sp>
      <p:sp>
        <p:nvSpPr>
          <p:cNvPr id="33795" name="Text Box 3">
            <a:extLst>
              <a:ext uri="{FF2B5EF4-FFF2-40B4-BE49-F238E27FC236}">
                <a16:creationId xmlns:a16="http://schemas.microsoft.com/office/drawing/2014/main" id="{1FA888C0-FB62-4FB3-BD5D-F907E762F91A}"/>
              </a:ext>
            </a:extLst>
          </p:cNvPr>
          <p:cNvSpPr txBox="1">
            <a:spLocks noChangeArrowheads="1"/>
          </p:cNvSpPr>
          <p:nvPr/>
        </p:nvSpPr>
        <p:spPr bwMode="auto">
          <a:xfrm>
            <a:off x="2711454" y="1"/>
            <a:ext cx="7273925" cy="6881554"/>
          </a:xfrm>
          <a:prstGeom prst="rect">
            <a:avLst/>
          </a:prstGeom>
          <a:solidFill>
            <a:schemeClr val="bg1"/>
          </a:solidFill>
          <a:ln>
            <a:noFill/>
          </a:ln>
          <a:effectLst/>
          <a:extLst>
            <a:ext uri="{91240B29-F687-4F45-9708-019B960494DF}">
              <a14:hiddenLine xmlns:a14="http://schemas.microsoft.com/office/drawing/2010/main" w="635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en-US" altLang="zh-CN" dirty="0">
                <a:solidFill>
                  <a:srgbClr val="000000"/>
                </a:solidFill>
              </a:rPr>
              <a:t>class </a:t>
            </a:r>
            <a:r>
              <a:rPr kumimoji="1" lang="en-US" altLang="zh-CN" dirty="0" err="1">
                <a:solidFill>
                  <a:srgbClr val="000000"/>
                </a:solidFill>
              </a:rPr>
              <a:t>Rect</a:t>
            </a:r>
            <a:r>
              <a:rPr kumimoji="1" lang="en-US" altLang="zh-CN" dirty="0">
                <a:solidFill>
                  <a:srgbClr val="000000"/>
                </a:solidFill>
              </a:rPr>
              <a:t>{</a:t>
            </a:r>
          </a:p>
          <a:p>
            <a:pPr eaLnBrk="0" fontAlgn="base" hangingPunct="0">
              <a:lnSpc>
                <a:spcPct val="100000"/>
              </a:lnSpc>
              <a:spcBef>
                <a:spcPct val="0"/>
              </a:spcBef>
              <a:spcAft>
                <a:spcPct val="0"/>
              </a:spcAft>
            </a:pPr>
            <a:r>
              <a:rPr kumimoji="1" lang="en-US" altLang="zh-CN" dirty="0">
                <a:solidFill>
                  <a:srgbClr val="000000"/>
                </a:solidFill>
              </a:rPr>
              <a:t>public:</a:t>
            </a:r>
          </a:p>
          <a:p>
            <a:pPr eaLnBrk="0" fontAlgn="base" hangingPunct="0">
              <a:lnSpc>
                <a:spcPct val="100000"/>
              </a:lnSpc>
              <a:spcBef>
                <a:spcPct val="0"/>
              </a:spcBef>
              <a:spcAft>
                <a:spcPct val="0"/>
              </a:spcAft>
            </a:pPr>
            <a:r>
              <a:rPr kumimoji="1" lang="en-US" altLang="zh-CN" dirty="0">
                <a:solidFill>
                  <a:srgbClr val="000000"/>
                </a:solidFill>
              </a:rPr>
              <a:t>    void </a:t>
            </a:r>
            <a:r>
              <a:rPr kumimoji="1" lang="en-US" altLang="zh-CN" dirty="0" err="1">
                <a:solidFill>
                  <a:srgbClr val="000000"/>
                </a:solidFill>
              </a:rPr>
              <a:t>setXY</a:t>
            </a:r>
            <a:r>
              <a:rPr kumimoji="1" lang="en-US" altLang="zh-CN" dirty="0">
                <a:solidFill>
                  <a:srgbClr val="000000"/>
                </a:solidFill>
              </a:rPr>
              <a:t>( float x1 , float y1 ){</a:t>
            </a:r>
          </a:p>
          <a:p>
            <a:pPr eaLnBrk="0" fontAlgn="base" hangingPunct="0">
              <a:lnSpc>
                <a:spcPct val="100000"/>
              </a:lnSpc>
              <a:spcBef>
                <a:spcPct val="0"/>
              </a:spcBef>
              <a:spcAft>
                <a:spcPct val="0"/>
              </a:spcAft>
            </a:pPr>
            <a:r>
              <a:rPr kumimoji="1" lang="en-US" altLang="zh-CN" dirty="0">
                <a:solidFill>
                  <a:srgbClr val="000000"/>
                </a:solidFill>
              </a:rPr>
              <a:t>       x = x1;    y = y1; </a:t>
            </a:r>
          </a:p>
          <a:p>
            <a:pPr eaLnBrk="0" fontAlgn="base" hangingPunct="0">
              <a:lnSpc>
                <a:spcPct val="100000"/>
              </a:lnSpc>
              <a:spcBef>
                <a:spcPct val="0"/>
              </a:spcBef>
              <a:spcAft>
                <a:spcPct val="0"/>
              </a:spcAft>
            </a:pPr>
            <a:r>
              <a:rPr kumimoji="1" lang="en-US" altLang="zh-CN" dirty="0">
                <a:solidFill>
                  <a:srgbClr val="000000"/>
                </a:solidFill>
              </a:rPr>
              <a:t>    }  </a:t>
            </a:r>
          </a:p>
          <a:p>
            <a:pPr eaLnBrk="0" fontAlgn="base" hangingPunct="0">
              <a:lnSpc>
                <a:spcPct val="100000"/>
              </a:lnSpc>
              <a:spcBef>
                <a:spcPct val="0"/>
              </a:spcBef>
              <a:spcAft>
                <a:spcPct val="0"/>
              </a:spcAft>
            </a:pPr>
            <a:r>
              <a:rPr kumimoji="1" lang="en-US" altLang="zh-CN" dirty="0">
                <a:solidFill>
                  <a:srgbClr val="000000"/>
                </a:solidFill>
              </a:rPr>
              <a:t>    float area( ) { return x * y; }</a:t>
            </a:r>
          </a:p>
          <a:p>
            <a:pPr eaLnBrk="0" fontAlgn="base" hangingPunct="0">
              <a:lnSpc>
                <a:spcPct val="100000"/>
              </a:lnSpc>
              <a:spcBef>
                <a:spcPct val="0"/>
              </a:spcBef>
              <a:spcAft>
                <a:spcPct val="0"/>
              </a:spcAft>
            </a:pPr>
            <a:r>
              <a:rPr kumimoji="1" lang="en-US" altLang="zh-CN" dirty="0">
                <a:solidFill>
                  <a:srgbClr val="000000"/>
                </a:solidFill>
              </a:rPr>
              <a:t>    float </a:t>
            </a:r>
            <a:r>
              <a:rPr kumimoji="1" lang="en-US" altLang="zh-CN" dirty="0" err="1">
                <a:solidFill>
                  <a:srgbClr val="000000"/>
                </a:solidFill>
              </a:rPr>
              <a:t>getX</a:t>
            </a:r>
            <a:r>
              <a:rPr kumimoji="1" lang="en-US" altLang="zh-CN" dirty="0">
                <a:solidFill>
                  <a:srgbClr val="000000"/>
                </a:solidFill>
              </a:rPr>
              <a:t>( ) { return x; } </a:t>
            </a:r>
          </a:p>
          <a:p>
            <a:pPr eaLnBrk="0" fontAlgn="base" hangingPunct="0">
              <a:lnSpc>
                <a:spcPct val="100000"/>
              </a:lnSpc>
              <a:spcBef>
                <a:spcPct val="0"/>
              </a:spcBef>
              <a:spcAft>
                <a:spcPct val="0"/>
              </a:spcAft>
            </a:pPr>
            <a:r>
              <a:rPr kumimoji="1" lang="en-US" altLang="zh-CN" dirty="0">
                <a:solidFill>
                  <a:srgbClr val="000000"/>
                </a:solidFill>
              </a:rPr>
              <a:t>    float </a:t>
            </a:r>
            <a:r>
              <a:rPr kumimoji="1" lang="en-US" altLang="zh-CN" dirty="0" err="1">
                <a:solidFill>
                  <a:srgbClr val="000000"/>
                </a:solidFill>
              </a:rPr>
              <a:t>getY</a:t>
            </a:r>
            <a:r>
              <a:rPr kumimoji="1" lang="en-US" altLang="zh-CN" dirty="0">
                <a:solidFill>
                  <a:srgbClr val="000000"/>
                </a:solidFill>
              </a:rPr>
              <a:t>( ) { return y; }</a:t>
            </a:r>
          </a:p>
          <a:p>
            <a:pPr eaLnBrk="0" fontAlgn="base" hangingPunct="0">
              <a:lnSpc>
                <a:spcPct val="100000"/>
              </a:lnSpc>
              <a:spcBef>
                <a:spcPct val="0"/>
              </a:spcBef>
              <a:spcAft>
                <a:spcPct val="0"/>
              </a:spcAft>
            </a:pPr>
            <a:r>
              <a:rPr kumimoji="1" lang="en-US" altLang="zh-CN" dirty="0">
                <a:solidFill>
                  <a:srgbClr val="000000"/>
                </a:solidFill>
              </a:rPr>
              <a:t>private:</a:t>
            </a:r>
          </a:p>
          <a:p>
            <a:pPr eaLnBrk="0" fontAlgn="base" hangingPunct="0">
              <a:lnSpc>
                <a:spcPct val="100000"/>
              </a:lnSpc>
              <a:spcBef>
                <a:spcPct val="0"/>
              </a:spcBef>
              <a:spcAft>
                <a:spcPct val="0"/>
              </a:spcAft>
            </a:pPr>
            <a:r>
              <a:rPr kumimoji="1" lang="en-US" altLang="zh-CN" dirty="0">
                <a:solidFill>
                  <a:srgbClr val="000000"/>
                </a:solidFill>
                <a:latin typeface="Times New Roman" panose="02020603050405020304" pitchFamily="18" charset="0"/>
              </a:rPr>
              <a:t>    </a:t>
            </a:r>
            <a:r>
              <a:rPr kumimoji="1" lang="en-US" altLang="zh-CN" dirty="0">
                <a:solidFill>
                  <a:srgbClr val="000000"/>
                </a:solidFill>
              </a:rPr>
              <a:t>float x , y; </a:t>
            </a:r>
          </a:p>
          <a:p>
            <a:pPr eaLnBrk="0" fontAlgn="base" hangingPunct="0">
              <a:lnSpc>
                <a:spcPct val="100000"/>
              </a:lnSpc>
              <a:spcBef>
                <a:spcPct val="0"/>
              </a:spcBef>
              <a:spcAft>
                <a:spcPct val="0"/>
              </a:spcAft>
            </a:pPr>
            <a:r>
              <a:rPr kumimoji="1" lang="en-US" altLang="zh-CN" dirty="0">
                <a:solidFill>
                  <a:srgbClr val="000000"/>
                </a:solidFill>
              </a:rPr>
              <a:t>}; </a:t>
            </a:r>
          </a:p>
          <a:p>
            <a:pPr eaLnBrk="0" fontAlgn="base" hangingPunct="0">
              <a:lnSpc>
                <a:spcPct val="100000"/>
              </a:lnSpc>
              <a:spcBef>
                <a:spcPct val="0"/>
              </a:spcBef>
              <a:spcAft>
                <a:spcPct val="0"/>
              </a:spcAft>
            </a:pPr>
            <a:r>
              <a:rPr kumimoji="1" lang="en-US" altLang="zh-CN" dirty="0">
                <a:solidFill>
                  <a:srgbClr val="000000"/>
                </a:solidFill>
              </a:rPr>
              <a:t>int main( ) {</a:t>
            </a:r>
          </a:p>
          <a:p>
            <a:pPr fontAlgn="base">
              <a:lnSpc>
                <a:spcPct val="55000"/>
              </a:lnSpc>
              <a:spcBef>
                <a:spcPct val="50000"/>
              </a:spcBef>
              <a:spcAft>
                <a:spcPct val="0"/>
              </a:spcAft>
            </a:pPr>
            <a:r>
              <a:rPr kumimoji="1" lang="en-US" altLang="zh-CN" dirty="0">
                <a:solidFill>
                  <a:srgbClr val="000000"/>
                </a:solidFill>
              </a:rPr>
              <a:t>   </a:t>
            </a:r>
            <a:r>
              <a:rPr kumimoji="1" lang="en-US" altLang="zh-CN" dirty="0" err="1">
                <a:solidFill>
                  <a:srgbClr val="000000"/>
                </a:solidFill>
              </a:rPr>
              <a:t>Rect</a:t>
            </a:r>
            <a:r>
              <a:rPr kumimoji="1" lang="en-US" altLang="zh-CN" dirty="0">
                <a:solidFill>
                  <a:srgbClr val="000000"/>
                </a:solidFill>
              </a:rPr>
              <a:t> r1 , r2;</a:t>
            </a:r>
          </a:p>
          <a:p>
            <a:pPr fontAlgn="base">
              <a:lnSpc>
                <a:spcPct val="55000"/>
              </a:lnSpc>
              <a:spcBef>
                <a:spcPct val="50000"/>
              </a:spcBef>
              <a:spcAft>
                <a:spcPct val="0"/>
              </a:spcAft>
            </a:pPr>
            <a:r>
              <a:rPr kumimoji="1" lang="en-US" altLang="zh-CN" dirty="0">
                <a:solidFill>
                  <a:srgbClr val="000000"/>
                </a:solidFill>
              </a:rPr>
              <a:t>   r1.setXY( 12.5 , 20 );  </a:t>
            </a:r>
            <a:endParaRPr kumimoji="1" lang="en-US" altLang="zh-CN" dirty="0">
              <a:solidFill>
                <a:srgbClr val="FF0000"/>
              </a:solidFill>
            </a:endParaRPr>
          </a:p>
          <a:p>
            <a:pPr fontAlgn="base">
              <a:lnSpc>
                <a:spcPct val="55000"/>
              </a:lnSpc>
              <a:spcBef>
                <a:spcPct val="50000"/>
              </a:spcBef>
              <a:spcAft>
                <a:spcPct val="0"/>
              </a:spcAft>
            </a:pPr>
            <a:r>
              <a:rPr kumimoji="1" lang="en-US" altLang="zh-CN" dirty="0">
                <a:solidFill>
                  <a:srgbClr val="000000"/>
                </a:solidFill>
              </a:rPr>
              <a:t>   </a:t>
            </a:r>
            <a:r>
              <a:rPr kumimoji="1" lang="en-US" altLang="zh-CN" dirty="0" err="1">
                <a:solidFill>
                  <a:srgbClr val="000000"/>
                </a:solidFill>
              </a:rPr>
              <a:t>cout</a:t>
            </a:r>
            <a:r>
              <a:rPr kumimoji="1" lang="en-US" altLang="zh-CN" dirty="0">
                <a:solidFill>
                  <a:srgbClr val="000000"/>
                </a:solidFill>
              </a:rPr>
              <a:t> &lt;&lt; r1.area( ) &lt;&lt; </a:t>
            </a:r>
            <a:r>
              <a:rPr kumimoji="1" lang="en-US" altLang="zh-CN" dirty="0" err="1">
                <a:solidFill>
                  <a:srgbClr val="000000"/>
                </a:solidFill>
              </a:rPr>
              <a:t>endl</a:t>
            </a:r>
            <a:r>
              <a:rPr kumimoji="1" lang="en-US" altLang="zh-CN" dirty="0">
                <a:solidFill>
                  <a:srgbClr val="000000"/>
                </a:solidFill>
              </a:rPr>
              <a:t>;</a:t>
            </a:r>
          </a:p>
          <a:p>
            <a:pPr fontAlgn="base">
              <a:lnSpc>
                <a:spcPct val="55000"/>
              </a:lnSpc>
              <a:spcBef>
                <a:spcPct val="50000"/>
              </a:spcBef>
              <a:spcAft>
                <a:spcPct val="0"/>
              </a:spcAft>
            </a:pPr>
            <a:r>
              <a:rPr kumimoji="1" lang="en-US" altLang="zh-CN" dirty="0">
                <a:solidFill>
                  <a:srgbClr val="000000"/>
                </a:solidFill>
              </a:rPr>
              <a:t>   </a:t>
            </a:r>
            <a:r>
              <a:rPr kumimoji="1" lang="en-US" altLang="zh-CN" dirty="0" err="1">
                <a:solidFill>
                  <a:srgbClr val="000000"/>
                </a:solidFill>
              </a:rPr>
              <a:t>cout</a:t>
            </a:r>
            <a:r>
              <a:rPr kumimoji="1" lang="en-US" altLang="zh-CN" dirty="0">
                <a:solidFill>
                  <a:srgbClr val="000000"/>
                </a:solidFill>
              </a:rPr>
              <a:t> &lt;&lt; r2.area( ) &lt;&lt; </a:t>
            </a:r>
            <a:r>
              <a:rPr kumimoji="1" lang="en-US" altLang="zh-CN" dirty="0" err="1">
                <a:solidFill>
                  <a:srgbClr val="000000"/>
                </a:solidFill>
              </a:rPr>
              <a:t>endl</a:t>
            </a:r>
            <a:r>
              <a:rPr kumimoji="1" lang="en-US" altLang="zh-CN" dirty="0">
                <a:solidFill>
                  <a:srgbClr val="000000"/>
                </a:solidFill>
              </a:rPr>
              <a:t>;    </a:t>
            </a:r>
            <a:r>
              <a:rPr kumimoji="1" lang="en-US" altLang="zh-CN" dirty="0">
                <a:solidFill>
                  <a:srgbClr val="FF0000"/>
                </a:solidFill>
              </a:rPr>
              <a:t>//</a:t>
            </a:r>
            <a:r>
              <a:rPr kumimoji="1" lang="zh-CN" altLang="en-US" dirty="0">
                <a:solidFill>
                  <a:srgbClr val="FF0000"/>
                </a:solidFill>
              </a:rPr>
              <a:t>有什么问题？</a:t>
            </a:r>
            <a:endParaRPr kumimoji="1" lang="en-US" altLang="zh-CN" dirty="0">
              <a:solidFill>
                <a:srgbClr val="FF0000"/>
              </a:solidFill>
            </a:endParaRPr>
          </a:p>
          <a:p>
            <a:pPr fontAlgn="base">
              <a:lnSpc>
                <a:spcPct val="55000"/>
              </a:lnSpc>
              <a:spcBef>
                <a:spcPct val="50000"/>
              </a:spcBef>
              <a:spcAft>
                <a:spcPct val="0"/>
              </a:spcAft>
            </a:pPr>
            <a:r>
              <a:rPr kumimoji="1" lang="zh-CN" altLang="en-US" dirty="0">
                <a:solidFill>
                  <a:srgbClr val="000000"/>
                </a:solidFill>
              </a:rPr>
              <a:t>   </a:t>
            </a:r>
            <a:r>
              <a:rPr kumimoji="1" lang="en-US" altLang="zh-CN" dirty="0">
                <a:solidFill>
                  <a:srgbClr val="000000"/>
                </a:solidFill>
              </a:rPr>
              <a:t>return 0;</a:t>
            </a:r>
          </a:p>
          <a:p>
            <a:pPr fontAlgn="base">
              <a:lnSpc>
                <a:spcPct val="55000"/>
              </a:lnSpc>
              <a:spcBef>
                <a:spcPct val="50000"/>
              </a:spcBef>
              <a:spcAft>
                <a:spcPct val="0"/>
              </a:spcAft>
            </a:pPr>
            <a:r>
              <a:rPr kumimoji="1" lang="en-US" altLang="zh-CN" dirty="0">
                <a:solidFill>
                  <a:srgbClr val="000000"/>
                </a:solidFill>
              </a:rPr>
              <a:t>  }</a:t>
            </a:r>
          </a:p>
        </p:txBody>
      </p:sp>
      <p:sp>
        <p:nvSpPr>
          <p:cNvPr id="3" name="文本框 2">
            <a:extLst>
              <a:ext uri="{FF2B5EF4-FFF2-40B4-BE49-F238E27FC236}">
                <a16:creationId xmlns:a16="http://schemas.microsoft.com/office/drawing/2014/main" id="{5E682165-7AA8-495D-92DE-6943AF4DD93E}"/>
              </a:ext>
            </a:extLst>
          </p:cNvPr>
          <p:cNvSpPr txBox="1"/>
          <p:nvPr/>
        </p:nvSpPr>
        <p:spPr>
          <a:xfrm>
            <a:off x="6456040" y="5988352"/>
            <a:ext cx="504056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srgbClr val="FF0000"/>
                </a:solidFill>
                <a:latin typeface="CommercialScript BT" pitchFamily="66" charset="0"/>
                <a:ea typeface="宋体" panose="02010600030101010101" pitchFamily="2" charset="-122"/>
              </a:rPr>
              <a:t>r2</a:t>
            </a:r>
            <a:r>
              <a:rPr lang="zh-CN" altLang="en-US" sz="2400" b="1" dirty="0">
                <a:solidFill>
                  <a:srgbClr val="FF0000"/>
                </a:solidFill>
                <a:latin typeface="CommercialScript BT" pitchFamily="66" charset="0"/>
                <a:ea typeface="宋体" panose="02010600030101010101" pitchFamily="2" charset="-122"/>
              </a:rPr>
              <a:t>的数据成员没有赋值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6FC459C-9B5A-4856-80C0-91B7EEBA45EA}"/>
              </a:ext>
            </a:extLst>
          </p:cNvPr>
          <p:cNvSpPr>
            <a:spLocks noGrp="1" noChangeArrowheads="1"/>
          </p:cNvSpPr>
          <p:nvPr>
            <p:ph type="body" idx="1"/>
          </p:nvPr>
        </p:nvSpPr>
        <p:spPr>
          <a:xfrm>
            <a:off x="1524004" y="762004"/>
            <a:ext cx="658813" cy="5688013"/>
          </a:xfrm>
        </p:spPr>
        <p:txBody>
          <a:bodyPr/>
          <a:lstStyle/>
          <a:p>
            <a:pPr eaLnBrk="1" hangingPunct="1">
              <a:lnSpc>
                <a:spcPct val="90000"/>
              </a:lnSpc>
              <a:buFontTx/>
              <a:buNone/>
            </a:pPr>
            <a:r>
              <a:rPr lang="en-US" altLang="zh-CN">
                <a:solidFill>
                  <a:srgbClr val="FF6600"/>
                </a:solidFill>
                <a:ea typeface="黑体" panose="02010609060101010101" pitchFamily="49" charset="-122"/>
              </a:rPr>
              <a:t>   </a:t>
            </a:r>
            <a:r>
              <a:rPr lang="zh-CN" altLang="en-US">
                <a:solidFill>
                  <a:srgbClr val="FFFF66"/>
                </a:solidFill>
                <a:ea typeface="黑体" panose="02010609060101010101" pitchFamily="49" charset="-122"/>
              </a:rPr>
              <a:t>矩形类及其对象的使用</a:t>
            </a:r>
          </a:p>
        </p:txBody>
      </p:sp>
      <p:sp>
        <p:nvSpPr>
          <p:cNvPr id="33795" name="Text Box 3">
            <a:extLst>
              <a:ext uri="{FF2B5EF4-FFF2-40B4-BE49-F238E27FC236}">
                <a16:creationId xmlns:a16="http://schemas.microsoft.com/office/drawing/2014/main" id="{1FA888C0-FB62-4FB3-BD5D-F907E762F91A}"/>
              </a:ext>
            </a:extLst>
          </p:cNvPr>
          <p:cNvSpPr txBox="1">
            <a:spLocks noChangeArrowheads="1"/>
          </p:cNvSpPr>
          <p:nvPr/>
        </p:nvSpPr>
        <p:spPr bwMode="auto">
          <a:xfrm>
            <a:off x="2711454" y="2"/>
            <a:ext cx="7273925" cy="6863087"/>
          </a:xfrm>
          <a:prstGeom prst="rect">
            <a:avLst/>
          </a:prstGeom>
          <a:solidFill>
            <a:schemeClr val="bg1"/>
          </a:solidFill>
          <a:ln>
            <a:noFill/>
          </a:ln>
          <a:effectLst/>
          <a:extLst>
            <a:ext uri="{91240B29-F687-4F45-9708-019B960494DF}">
              <a14:hiddenLine xmlns:a14="http://schemas.microsoft.com/office/drawing/2010/main" w="635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en-US" altLang="zh-CN" dirty="0">
                <a:solidFill>
                  <a:srgbClr val="000000"/>
                </a:solidFill>
              </a:rPr>
              <a:t>class </a:t>
            </a:r>
            <a:r>
              <a:rPr kumimoji="1" lang="en-US" altLang="zh-CN" dirty="0" err="1">
                <a:solidFill>
                  <a:srgbClr val="000000"/>
                </a:solidFill>
              </a:rPr>
              <a:t>Rect</a:t>
            </a:r>
            <a:r>
              <a:rPr kumimoji="1" lang="en-US" altLang="zh-CN" dirty="0">
                <a:solidFill>
                  <a:srgbClr val="000000"/>
                </a:solidFill>
              </a:rPr>
              <a:t>{</a:t>
            </a:r>
          </a:p>
          <a:p>
            <a:pPr eaLnBrk="0" fontAlgn="base" hangingPunct="0">
              <a:lnSpc>
                <a:spcPct val="100000"/>
              </a:lnSpc>
              <a:spcBef>
                <a:spcPct val="0"/>
              </a:spcBef>
              <a:spcAft>
                <a:spcPct val="0"/>
              </a:spcAft>
            </a:pPr>
            <a:r>
              <a:rPr kumimoji="1" lang="en-US" altLang="zh-CN" dirty="0">
                <a:solidFill>
                  <a:srgbClr val="000000"/>
                </a:solidFill>
              </a:rPr>
              <a:t>public:</a:t>
            </a:r>
          </a:p>
          <a:p>
            <a:pPr eaLnBrk="0" fontAlgn="base" hangingPunct="0">
              <a:lnSpc>
                <a:spcPct val="100000"/>
              </a:lnSpc>
              <a:spcBef>
                <a:spcPct val="0"/>
              </a:spcBef>
              <a:spcAft>
                <a:spcPct val="0"/>
              </a:spcAft>
            </a:pPr>
            <a:r>
              <a:rPr kumimoji="1" lang="en-US" altLang="zh-CN" dirty="0">
                <a:solidFill>
                  <a:srgbClr val="000000"/>
                </a:solidFill>
              </a:rPr>
              <a:t>    void </a:t>
            </a:r>
            <a:r>
              <a:rPr kumimoji="1" lang="en-US" altLang="zh-CN" dirty="0" err="1">
                <a:solidFill>
                  <a:srgbClr val="000000"/>
                </a:solidFill>
              </a:rPr>
              <a:t>setXY</a:t>
            </a:r>
            <a:r>
              <a:rPr kumimoji="1" lang="en-US" altLang="zh-CN" dirty="0">
                <a:solidFill>
                  <a:srgbClr val="000000"/>
                </a:solidFill>
              </a:rPr>
              <a:t>( float x1 , float y1 ){</a:t>
            </a:r>
          </a:p>
          <a:p>
            <a:pPr eaLnBrk="0" fontAlgn="base" hangingPunct="0">
              <a:lnSpc>
                <a:spcPct val="100000"/>
              </a:lnSpc>
              <a:spcBef>
                <a:spcPct val="0"/>
              </a:spcBef>
              <a:spcAft>
                <a:spcPct val="0"/>
              </a:spcAft>
            </a:pPr>
            <a:r>
              <a:rPr kumimoji="1" lang="en-US" altLang="zh-CN" dirty="0">
                <a:solidFill>
                  <a:srgbClr val="000000"/>
                </a:solidFill>
              </a:rPr>
              <a:t>       x = x1;    y = y1; </a:t>
            </a:r>
          </a:p>
          <a:p>
            <a:pPr eaLnBrk="0" fontAlgn="base" hangingPunct="0">
              <a:lnSpc>
                <a:spcPct val="100000"/>
              </a:lnSpc>
              <a:spcBef>
                <a:spcPct val="0"/>
              </a:spcBef>
              <a:spcAft>
                <a:spcPct val="0"/>
              </a:spcAft>
            </a:pPr>
            <a:r>
              <a:rPr kumimoji="1" lang="en-US" altLang="zh-CN" dirty="0">
                <a:solidFill>
                  <a:srgbClr val="000000"/>
                </a:solidFill>
              </a:rPr>
              <a:t>    }  </a:t>
            </a:r>
          </a:p>
          <a:p>
            <a:pPr eaLnBrk="0" fontAlgn="base" hangingPunct="0">
              <a:lnSpc>
                <a:spcPct val="100000"/>
              </a:lnSpc>
              <a:spcBef>
                <a:spcPct val="0"/>
              </a:spcBef>
              <a:spcAft>
                <a:spcPct val="0"/>
              </a:spcAft>
            </a:pPr>
            <a:r>
              <a:rPr kumimoji="1" lang="en-US" altLang="zh-CN" dirty="0">
                <a:solidFill>
                  <a:srgbClr val="000000"/>
                </a:solidFill>
              </a:rPr>
              <a:t>    float area( ) { return x * y; }</a:t>
            </a:r>
          </a:p>
          <a:p>
            <a:pPr eaLnBrk="0" fontAlgn="base" hangingPunct="0">
              <a:lnSpc>
                <a:spcPct val="100000"/>
              </a:lnSpc>
              <a:spcBef>
                <a:spcPct val="0"/>
              </a:spcBef>
              <a:spcAft>
                <a:spcPct val="0"/>
              </a:spcAft>
            </a:pPr>
            <a:r>
              <a:rPr kumimoji="1" lang="en-US" altLang="zh-CN" dirty="0">
                <a:solidFill>
                  <a:srgbClr val="000000"/>
                </a:solidFill>
              </a:rPr>
              <a:t>    float </a:t>
            </a:r>
            <a:r>
              <a:rPr kumimoji="1" lang="en-US" altLang="zh-CN" dirty="0" err="1">
                <a:solidFill>
                  <a:srgbClr val="000000"/>
                </a:solidFill>
              </a:rPr>
              <a:t>getX</a:t>
            </a:r>
            <a:r>
              <a:rPr kumimoji="1" lang="en-US" altLang="zh-CN" dirty="0">
                <a:solidFill>
                  <a:srgbClr val="000000"/>
                </a:solidFill>
              </a:rPr>
              <a:t>( ) { return x; } </a:t>
            </a:r>
          </a:p>
          <a:p>
            <a:pPr eaLnBrk="0" fontAlgn="base" hangingPunct="0">
              <a:lnSpc>
                <a:spcPct val="100000"/>
              </a:lnSpc>
              <a:spcBef>
                <a:spcPct val="0"/>
              </a:spcBef>
              <a:spcAft>
                <a:spcPct val="0"/>
              </a:spcAft>
            </a:pPr>
            <a:r>
              <a:rPr kumimoji="1" lang="en-US" altLang="zh-CN" dirty="0">
                <a:solidFill>
                  <a:srgbClr val="000000"/>
                </a:solidFill>
              </a:rPr>
              <a:t>    float </a:t>
            </a:r>
            <a:r>
              <a:rPr kumimoji="1" lang="en-US" altLang="zh-CN" dirty="0" err="1">
                <a:solidFill>
                  <a:srgbClr val="000000"/>
                </a:solidFill>
              </a:rPr>
              <a:t>getY</a:t>
            </a:r>
            <a:r>
              <a:rPr kumimoji="1" lang="en-US" altLang="zh-CN" dirty="0">
                <a:solidFill>
                  <a:srgbClr val="000000"/>
                </a:solidFill>
              </a:rPr>
              <a:t>( ) { return y; }</a:t>
            </a:r>
          </a:p>
          <a:p>
            <a:pPr eaLnBrk="0" fontAlgn="base" hangingPunct="0">
              <a:lnSpc>
                <a:spcPct val="100000"/>
              </a:lnSpc>
              <a:spcBef>
                <a:spcPct val="0"/>
              </a:spcBef>
              <a:spcAft>
                <a:spcPct val="0"/>
              </a:spcAft>
            </a:pPr>
            <a:r>
              <a:rPr kumimoji="1" lang="en-US" altLang="zh-CN" dirty="0">
                <a:solidFill>
                  <a:srgbClr val="000000"/>
                </a:solidFill>
              </a:rPr>
              <a:t>private:</a:t>
            </a:r>
          </a:p>
          <a:p>
            <a:pPr eaLnBrk="0" fontAlgn="base" hangingPunct="0">
              <a:lnSpc>
                <a:spcPct val="100000"/>
              </a:lnSpc>
              <a:spcBef>
                <a:spcPct val="0"/>
              </a:spcBef>
              <a:spcAft>
                <a:spcPct val="0"/>
              </a:spcAft>
            </a:pPr>
            <a:r>
              <a:rPr kumimoji="1" lang="en-US" altLang="zh-CN" dirty="0">
                <a:solidFill>
                  <a:srgbClr val="000000"/>
                </a:solidFill>
                <a:latin typeface="Times New Roman" panose="02020603050405020304" pitchFamily="18" charset="0"/>
              </a:rPr>
              <a:t>    </a:t>
            </a:r>
            <a:r>
              <a:rPr kumimoji="1" lang="en-US" altLang="zh-CN" dirty="0">
                <a:solidFill>
                  <a:srgbClr val="000000"/>
                </a:solidFill>
              </a:rPr>
              <a:t>float x=10 , y=5;      </a:t>
            </a:r>
            <a:r>
              <a:rPr kumimoji="1" lang="en-US" altLang="zh-CN" dirty="0">
                <a:solidFill>
                  <a:srgbClr val="FF0000"/>
                </a:solidFill>
              </a:rPr>
              <a:t>//</a:t>
            </a:r>
            <a:r>
              <a:rPr kumimoji="1" lang="zh-CN" altLang="en-US" dirty="0">
                <a:solidFill>
                  <a:srgbClr val="FF0000"/>
                </a:solidFill>
              </a:rPr>
              <a:t>有什么问题？</a:t>
            </a:r>
            <a:endParaRPr kumimoji="1" lang="en-US" altLang="zh-CN" dirty="0">
              <a:solidFill>
                <a:srgbClr val="FF0000"/>
              </a:solidFill>
            </a:endParaRPr>
          </a:p>
          <a:p>
            <a:pPr eaLnBrk="0" fontAlgn="base" hangingPunct="0">
              <a:lnSpc>
                <a:spcPct val="100000"/>
              </a:lnSpc>
              <a:spcBef>
                <a:spcPct val="0"/>
              </a:spcBef>
              <a:spcAft>
                <a:spcPct val="0"/>
              </a:spcAft>
            </a:pPr>
            <a:endParaRPr kumimoji="1" lang="en-US" altLang="zh-CN" dirty="0">
              <a:solidFill>
                <a:srgbClr val="000000"/>
              </a:solidFill>
            </a:endParaRPr>
          </a:p>
          <a:p>
            <a:pPr eaLnBrk="0" fontAlgn="base" hangingPunct="0">
              <a:lnSpc>
                <a:spcPct val="100000"/>
              </a:lnSpc>
              <a:spcBef>
                <a:spcPct val="0"/>
              </a:spcBef>
              <a:spcAft>
                <a:spcPct val="0"/>
              </a:spcAft>
            </a:pPr>
            <a:r>
              <a:rPr kumimoji="1" lang="en-US" altLang="zh-CN" dirty="0">
                <a:solidFill>
                  <a:srgbClr val="000000"/>
                </a:solidFill>
              </a:rPr>
              <a:t>}; </a:t>
            </a:r>
          </a:p>
          <a:p>
            <a:pPr eaLnBrk="0" fontAlgn="base" hangingPunct="0">
              <a:lnSpc>
                <a:spcPct val="100000"/>
              </a:lnSpc>
              <a:spcBef>
                <a:spcPct val="0"/>
              </a:spcBef>
              <a:spcAft>
                <a:spcPct val="0"/>
              </a:spcAft>
            </a:pPr>
            <a:r>
              <a:rPr kumimoji="1" lang="en-US" altLang="zh-CN" dirty="0">
                <a:solidFill>
                  <a:srgbClr val="000000"/>
                </a:solidFill>
              </a:rPr>
              <a:t>int main( ) {</a:t>
            </a:r>
          </a:p>
          <a:p>
            <a:pPr fontAlgn="base">
              <a:lnSpc>
                <a:spcPct val="55000"/>
              </a:lnSpc>
              <a:spcBef>
                <a:spcPct val="50000"/>
              </a:spcBef>
              <a:spcAft>
                <a:spcPct val="0"/>
              </a:spcAft>
            </a:pPr>
            <a:r>
              <a:rPr kumimoji="1" lang="en-US" altLang="zh-CN" dirty="0">
                <a:solidFill>
                  <a:srgbClr val="000000"/>
                </a:solidFill>
              </a:rPr>
              <a:t>   </a:t>
            </a:r>
            <a:r>
              <a:rPr kumimoji="1" lang="en-US" altLang="zh-CN" dirty="0" err="1">
                <a:solidFill>
                  <a:srgbClr val="000000"/>
                </a:solidFill>
              </a:rPr>
              <a:t>Rect</a:t>
            </a:r>
            <a:r>
              <a:rPr kumimoji="1" lang="en-US" altLang="zh-CN" dirty="0">
                <a:solidFill>
                  <a:srgbClr val="000000"/>
                </a:solidFill>
              </a:rPr>
              <a:t> r1 , r2;</a:t>
            </a:r>
          </a:p>
          <a:p>
            <a:pPr fontAlgn="base">
              <a:lnSpc>
                <a:spcPct val="55000"/>
              </a:lnSpc>
              <a:spcBef>
                <a:spcPct val="50000"/>
              </a:spcBef>
              <a:spcAft>
                <a:spcPct val="0"/>
              </a:spcAft>
            </a:pPr>
            <a:r>
              <a:rPr kumimoji="1" lang="en-US" altLang="zh-CN" dirty="0">
                <a:solidFill>
                  <a:srgbClr val="000000"/>
                </a:solidFill>
              </a:rPr>
              <a:t>   r1.setXY( 12.5 , 20 );  </a:t>
            </a:r>
            <a:endParaRPr kumimoji="1" lang="en-US" altLang="zh-CN" dirty="0">
              <a:solidFill>
                <a:srgbClr val="FF0000"/>
              </a:solidFill>
            </a:endParaRPr>
          </a:p>
          <a:p>
            <a:pPr fontAlgn="base">
              <a:lnSpc>
                <a:spcPct val="55000"/>
              </a:lnSpc>
              <a:spcBef>
                <a:spcPct val="50000"/>
              </a:spcBef>
              <a:spcAft>
                <a:spcPct val="0"/>
              </a:spcAft>
            </a:pPr>
            <a:r>
              <a:rPr kumimoji="1" lang="en-US" altLang="zh-CN" dirty="0">
                <a:solidFill>
                  <a:srgbClr val="000000"/>
                </a:solidFill>
              </a:rPr>
              <a:t>   </a:t>
            </a:r>
            <a:r>
              <a:rPr kumimoji="1" lang="en-US" altLang="zh-CN" dirty="0" err="1">
                <a:solidFill>
                  <a:srgbClr val="000000"/>
                </a:solidFill>
              </a:rPr>
              <a:t>cout</a:t>
            </a:r>
            <a:r>
              <a:rPr kumimoji="1" lang="en-US" altLang="zh-CN" dirty="0">
                <a:solidFill>
                  <a:srgbClr val="000000"/>
                </a:solidFill>
              </a:rPr>
              <a:t> &lt;&lt; r1.area( ) &lt;&lt; </a:t>
            </a:r>
            <a:r>
              <a:rPr kumimoji="1" lang="en-US" altLang="zh-CN" dirty="0" err="1">
                <a:solidFill>
                  <a:srgbClr val="000000"/>
                </a:solidFill>
              </a:rPr>
              <a:t>endl</a:t>
            </a:r>
            <a:r>
              <a:rPr kumimoji="1" lang="en-US" altLang="zh-CN" dirty="0">
                <a:solidFill>
                  <a:srgbClr val="000000"/>
                </a:solidFill>
              </a:rPr>
              <a:t>;</a:t>
            </a:r>
          </a:p>
          <a:p>
            <a:pPr fontAlgn="base">
              <a:lnSpc>
                <a:spcPct val="55000"/>
              </a:lnSpc>
              <a:spcBef>
                <a:spcPct val="50000"/>
              </a:spcBef>
              <a:spcAft>
                <a:spcPct val="0"/>
              </a:spcAft>
            </a:pPr>
            <a:r>
              <a:rPr kumimoji="1" lang="en-US" altLang="zh-CN" dirty="0">
                <a:solidFill>
                  <a:srgbClr val="000000"/>
                </a:solidFill>
              </a:rPr>
              <a:t>   </a:t>
            </a:r>
            <a:r>
              <a:rPr kumimoji="1" lang="en-US" altLang="zh-CN" dirty="0" err="1">
                <a:solidFill>
                  <a:srgbClr val="000000"/>
                </a:solidFill>
              </a:rPr>
              <a:t>cout</a:t>
            </a:r>
            <a:r>
              <a:rPr kumimoji="1" lang="en-US" altLang="zh-CN" dirty="0">
                <a:solidFill>
                  <a:srgbClr val="000000"/>
                </a:solidFill>
              </a:rPr>
              <a:t> &lt;&lt; r2.area( ) &lt;&lt; </a:t>
            </a:r>
            <a:r>
              <a:rPr kumimoji="1" lang="en-US" altLang="zh-CN" dirty="0" err="1">
                <a:solidFill>
                  <a:srgbClr val="000000"/>
                </a:solidFill>
              </a:rPr>
              <a:t>endl</a:t>
            </a:r>
            <a:r>
              <a:rPr kumimoji="1" lang="en-US" altLang="zh-CN" dirty="0">
                <a:solidFill>
                  <a:srgbClr val="000000"/>
                </a:solidFill>
              </a:rPr>
              <a:t>; return 0;</a:t>
            </a:r>
          </a:p>
          <a:p>
            <a:pPr fontAlgn="base">
              <a:lnSpc>
                <a:spcPct val="55000"/>
              </a:lnSpc>
              <a:spcBef>
                <a:spcPct val="50000"/>
              </a:spcBef>
              <a:spcAft>
                <a:spcPct val="0"/>
              </a:spcAft>
            </a:pPr>
            <a:r>
              <a:rPr kumimoji="1" lang="en-US" altLang="zh-CN" dirty="0">
                <a:solidFill>
                  <a:srgbClr val="000000"/>
                </a:solidFill>
              </a:rPr>
              <a:t>  }</a:t>
            </a:r>
          </a:p>
        </p:txBody>
      </p:sp>
      <p:sp>
        <p:nvSpPr>
          <p:cNvPr id="4" name="文本框 3">
            <a:extLst>
              <a:ext uri="{FF2B5EF4-FFF2-40B4-BE49-F238E27FC236}">
                <a16:creationId xmlns:a16="http://schemas.microsoft.com/office/drawing/2014/main" id="{44FE5278-0669-4F9C-B8BF-55979BA11753}"/>
              </a:ext>
            </a:extLst>
          </p:cNvPr>
          <p:cNvSpPr txBox="1"/>
          <p:nvPr/>
        </p:nvSpPr>
        <p:spPr>
          <a:xfrm>
            <a:off x="5604154" y="3717036"/>
            <a:ext cx="5040560"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FF0000"/>
                </a:solidFill>
                <a:latin typeface="CommercialScript BT" pitchFamily="66" charset="0"/>
                <a:ea typeface="宋体" panose="02010600030101010101" pitchFamily="2" charset="-122"/>
              </a:rPr>
              <a:t>定义数据成员不允许直接初始化</a:t>
            </a:r>
          </a:p>
        </p:txBody>
      </p:sp>
    </p:spTree>
    <p:extLst>
      <p:ext uri="{BB962C8B-B14F-4D97-AF65-F5344CB8AC3E}">
        <p14:creationId xmlns:p14="http://schemas.microsoft.com/office/powerpoint/2010/main" val="414291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0233B26-9958-4A74-96C1-C2BDD523C564}"/>
              </a:ext>
            </a:extLst>
          </p:cNvPr>
          <p:cNvSpPr>
            <a:spLocks noGrp="1" noChangeArrowheads="1"/>
          </p:cNvSpPr>
          <p:nvPr>
            <p:ph type="body" idx="1"/>
          </p:nvPr>
        </p:nvSpPr>
        <p:spPr>
          <a:xfrm>
            <a:off x="1200152" y="1412876"/>
            <a:ext cx="1116013" cy="5876925"/>
          </a:xfrm>
        </p:spPr>
        <p:txBody>
          <a:bodyPr/>
          <a:lstStyle/>
          <a:p>
            <a:pPr eaLnBrk="1" hangingPunct="1">
              <a:lnSpc>
                <a:spcPct val="90000"/>
              </a:lnSpc>
              <a:buFontTx/>
              <a:buNone/>
            </a:pPr>
            <a:r>
              <a:rPr lang="en-US" altLang="zh-CN">
                <a:solidFill>
                  <a:srgbClr val="FF6600"/>
                </a:solidFill>
                <a:ea typeface="黑体" panose="02010609060101010101" pitchFamily="49" charset="-122"/>
              </a:rPr>
              <a:t>   </a:t>
            </a:r>
            <a:r>
              <a:rPr lang="zh-CN" altLang="en-US">
                <a:solidFill>
                  <a:srgbClr val="FFFF66"/>
                </a:solidFill>
                <a:ea typeface="黑体" panose="02010609060101010101" pitchFamily="49" charset="-122"/>
              </a:rPr>
              <a:t>构造函数</a:t>
            </a:r>
          </a:p>
          <a:p>
            <a:pPr eaLnBrk="1" hangingPunct="1">
              <a:lnSpc>
                <a:spcPct val="90000"/>
              </a:lnSpc>
              <a:buFontTx/>
              <a:buNone/>
            </a:pPr>
            <a:r>
              <a:rPr lang="zh-CN" altLang="en-US">
                <a:solidFill>
                  <a:srgbClr val="FFFF66"/>
                </a:solidFill>
                <a:ea typeface="黑体" panose="02010609060101010101" pitchFamily="49" charset="-122"/>
              </a:rPr>
              <a:t>   举例</a:t>
            </a:r>
          </a:p>
          <a:p>
            <a:pPr eaLnBrk="1" hangingPunct="1">
              <a:lnSpc>
                <a:spcPct val="90000"/>
              </a:lnSpc>
              <a:buFontTx/>
              <a:buNone/>
            </a:pPr>
            <a:r>
              <a:rPr lang="zh-CN" altLang="en-US">
                <a:solidFill>
                  <a:srgbClr val="FFFFCC"/>
                </a:solidFill>
                <a:ea typeface="黑体" panose="02010609060101010101" pitchFamily="49" charset="-122"/>
              </a:rPr>
              <a:t>   </a:t>
            </a:r>
          </a:p>
        </p:txBody>
      </p:sp>
      <p:sp>
        <p:nvSpPr>
          <p:cNvPr id="34819" name="Text Box 3">
            <a:extLst>
              <a:ext uri="{FF2B5EF4-FFF2-40B4-BE49-F238E27FC236}">
                <a16:creationId xmlns:a16="http://schemas.microsoft.com/office/drawing/2014/main" id="{35AC3F5A-90B9-41AE-A49D-C21AFF11E00A}"/>
              </a:ext>
            </a:extLst>
          </p:cNvPr>
          <p:cNvSpPr txBox="1">
            <a:spLocks noChangeArrowheads="1"/>
          </p:cNvSpPr>
          <p:nvPr/>
        </p:nvSpPr>
        <p:spPr bwMode="auto">
          <a:xfrm>
            <a:off x="2135189" y="157163"/>
            <a:ext cx="8532812" cy="6407898"/>
          </a:xfrm>
          <a:prstGeom prst="rect">
            <a:avLst/>
          </a:prstGeom>
          <a:solidFill>
            <a:schemeClr val="bg1"/>
          </a:solidFill>
          <a:ln>
            <a:noFill/>
          </a:ln>
          <a:effectLst/>
          <a:extLst>
            <a:ext uri="{91240B29-F687-4F45-9708-019B960494DF}">
              <a14:hiddenLine xmlns:a14="http://schemas.microsoft.com/office/drawing/2010/main" w="635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en-US" altLang="zh-CN" dirty="0">
                <a:solidFill>
                  <a:srgbClr val="000000"/>
                </a:solidFill>
              </a:rPr>
              <a:t>class </a:t>
            </a:r>
            <a:r>
              <a:rPr kumimoji="1" lang="en-US" altLang="zh-CN" dirty="0" err="1">
                <a:solidFill>
                  <a:srgbClr val="000000"/>
                </a:solidFill>
              </a:rPr>
              <a:t>Rect</a:t>
            </a:r>
            <a:r>
              <a:rPr kumimoji="1" lang="en-US" altLang="zh-CN" dirty="0">
                <a:solidFill>
                  <a:srgbClr val="000000"/>
                </a:solidFill>
              </a:rPr>
              <a:t>{</a:t>
            </a:r>
          </a:p>
          <a:p>
            <a:pPr eaLnBrk="0" fontAlgn="base" hangingPunct="0">
              <a:lnSpc>
                <a:spcPct val="100000"/>
              </a:lnSpc>
              <a:spcBef>
                <a:spcPct val="0"/>
              </a:spcBef>
              <a:spcAft>
                <a:spcPct val="0"/>
              </a:spcAft>
            </a:pPr>
            <a:r>
              <a:rPr kumimoji="1" lang="en-US" altLang="zh-CN" dirty="0">
                <a:solidFill>
                  <a:srgbClr val="000000"/>
                </a:solidFill>
              </a:rPr>
              <a:t>public:</a:t>
            </a:r>
          </a:p>
          <a:p>
            <a:pPr eaLnBrk="0" fontAlgn="base" hangingPunct="0">
              <a:lnSpc>
                <a:spcPct val="100000"/>
              </a:lnSpc>
              <a:spcBef>
                <a:spcPct val="0"/>
              </a:spcBef>
              <a:spcAft>
                <a:spcPct val="0"/>
              </a:spcAft>
            </a:pPr>
            <a:r>
              <a:rPr kumimoji="1" lang="en-US" altLang="zh-CN" dirty="0">
                <a:solidFill>
                  <a:srgbClr val="000000"/>
                </a:solidFill>
                <a:latin typeface="Times New Roman" panose="02020603050405020304" pitchFamily="18" charset="0"/>
              </a:rPr>
              <a:t>    </a:t>
            </a:r>
            <a:r>
              <a:rPr kumimoji="1" lang="en-US" altLang="zh-CN" dirty="0" err="1">
                <a:solidFill>
                  <a:srgbClr val="FF0000"/>
                </a:solidFill>
              </a:rPr>
              <a:t>Rect</a:t>
            </a:r>
            <a:r>
              <a:rPr kumimoji="1" lang="en-US" altLang="zh-CN" dirty="0">
                <a:solidFill>
                  <a:srgbClr val="FF0000"/>
                </a:solidFill>
              </a:rPr>
              <a:t>( float x1 , float y1 ) { x = x1 ; y = y1; }</a:t>
            </a:r>
          </a:p>
          <a:p>
            <a:pPr eaLnBrk="0" fontAlgn="base" hangingPunct="0">
              <a:lnSpc>
                <a:spcPct val="100000"/>
              </a:lnSpc>
              <a:spcBef>
                <a:spcPct val="0"/>
              </a:spcBef>
              <a:spcAft>
                <a:spcPct val="0"/>
              </a:spcAft>
            </a:pPr>
            <a:r>
              <a:rPr kumimoji="1" lang="en-US" altLang="zh-CN" dirty="0">
                <a:solidFill>
                  <a:srgbClr val="000000"/>
                </a:solidFill>
                <a:latin typeface="Times New Roman" panose="02020603050405020304" pitchFamily="18" charset="0"/>
              </a:rPr>
              <a:t>    </a:t>
            </a:r>
            <a:r>
              <a:rPr kumimoji="1" lang="en-US" altLang="zh-CN" dirty="0">
                <a:solidFill>
                  <a:srgbClr val="000000"/>
                </a:solidFill>
              </a:rPr>
              <a:t>void </a:t>
            </a:r>
            <a:r>
              <a:rPr kumimoji="1" lang="en-US" altLang="zh-CN" dirty="0" err="1">
                <a:solidFill>
                  <a:srgbClr val="000000"/>
                </a:solidFill>
              </a:rPr>
              <a:t>setXY</a:t>
            </a:r>
            <a:r>
              <a:rPr kumimoji="1" lang="en-US" altLang="zh-CN" dirty="0">
                <a:solidFill>
                  <a:srgbClr val="000000"/>
                </a:solidFill>
              </a:rPr>
              <a:t>( float x1 , float y1 ) { x = x1 ; y = y1; } </a:t>
            </a:r>
          </a:p>
          <a:p>
            <a:pPr eaLnBrk="0" fontAlgn="base" hangingPunct="0">
              <a:lnSpc>
                <a:spcPct val="100000"/>
              </a:lnSpc>
              <a:spcBef>
                <a:spcPct val="0"/>
              </a:spcBef>
              <a:spcAft>
                <a:spcPct val="0"/>
              </a:spcAft>
            </a:pPr>
            <a:r>
              <a:rPr kumimoji="1" lang="en-US" altLang="zh-CN" dirty="0">
                <a:solidFill>
                  <a:srgbClr val="000000"/>
                </a:solidFill>
              </a:rPr>
              <a:t>    float area( ) { return x * y; }</a:t>
            </a:r>
          </a:p>
          <a:p>
            <a:pPr eaLnBrk="0" fontAlgn="base" hangingPunct="0">
              <a:lnSpc>
                <a:spcPct val="100000"/>
              </a:lnSpc>
              <a:spcBef>
                <a:spcPct val="0"/>
              </a:spcBef>
              <a:spcAft>
                <a:spcPct val="0"/>
              </a:spcAft>
            </a:pPr>
            <a:r>
              <a:rPr kumimoji="1" lang="en-US" altLang="zh-CN" dirty="0">
                <a:solidFill>
                  <a:srgbClr val="000000"/>
                </a:solidFill>
              </a:rPr>
              <a:t>private:</a:t>
            </a:r>
          </a:p>
          <a:p>
            <a:pPr eaLnBrk="0" fontAlgn="base" hangingPunct="0">
              <a:lnSpc>
                <a:spcPct val="100000"/>
              </a:lnSpc>
              <a:spcBef>
                <a:spcPct val="0"/>
              </a:spcBef>
              <a:spcAft>
                <a:spcPct val="0"/>
              </a:spcAft>
            </a:pPr>
            <a:r>
              <a:rPr kumimoji="1" lang="en-US" altLang="zh-CN" dirty="0">
                <a:solidFill>
                  <a:srgbClr val="000000"/>
                </a:solidFill>
              </a:rPr>
              <a:t>    float x , y;</a:t>
            </a:r>
          </a:p>
          <a:p>
            <a:pPr eaLnBrk="0" fontAlgn="base" hangingPunct="0">
              <a:lnSpc>
                <a:spcPct val="100000"/>
              </a:lnSpc>
              <a:spcBef>
                <a:spcPct val="0"/>
              </a:spcBef>
              <a:spcAft>
                <a:spcPct val="0"/>
              </a:spcAft>
            </a:pPr>
            <a:r>
              <a:rPr kumimoji="1" lang="en-US" altLang="zh-CN" dirty="0">
                <a:solidFill>
                  <a:srgbClr val="000000"/>
                </a:solidFill>
              </a:rPr>
              <a:t>}; </a:t>
            </a:r>
          </a:p>
          <a:p>
            <a:pPr fontAlgn="base">
              <a:lnSpc>
                <a:spcPct val="100000"/>
              </a:lnSpc>
              <a:spcBef>
                <a:spcPct val="30000"/>
              </a:spcBef>
              <a:spcAft>
                <a:spcPct val="0"/>
              </a:spcAft>
            </a:pPr>
            <a:r>
              <a:rPr kumimoji="1" lang="en-US" altLang="zh-CN" dirty="0" err="1">
                <a:solidFill>
                  <a:srgbClr val="000000"/>
                </a:solidFill>
              </a:rPr>
              <a:t>int</a:t>
            </a:r>
            <a:r>
              <a:rPr kumimoji="1" lang="en-US" altLang="zh-CN" dirty="0">
                <a:solidFill>
                  <a:srgbClr val="000000"/>
                </a:solidFill>
              </a:rPr>
              <a:t> main( ) {</a:t>
            </a: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Rect</a:t>
            </a:r>
            <a:r>
              <a:rPr kumimoji="1" lang="en-US" altLang="zh-CN" dirty="0">
                <a:solidFill>
                  <a:srgbClr val="000000"/>
                </a:solidFill>
              </a:rPr>
              <a:t>   r1(12.5 , 20); </a:t>
            </a:r>
            <a:r>
              <a:rPr kumimoji="1" lang="en-US" altLang="zh-CN" dirty="0">
                <a:solidFill>
                  <a:srgbClr val="339933"/>
                </a:solidFill>
              </a:rPr>
              <a:t>//</a:t>
            </a:r>
            <a:r>
              <a:rPr kumimoji="1" lang="zh-CN" altLang="en-US" dirty="0">
                <a:solidFill>
                  <a:srgbClr val="339933"/>
                </a:solidFill>
              </a:rPr>
              <a:t>调用构造函数将</a:t>
            </a:r>
            <a:r>
              <a:rPr kumimoji="1" lang="en-US" altLang="zh-CN" dirty="0" err="1">
                <a:solidFill>
                  <a:srgbClr val="339933"/>
                </a:solidFill>
              </a:rPr>
              <a:t>x,y</a:t>
            </a:r>
            <a:r>
              <a:rPr kumimoji="1" lang="zh-CN" altLang="en-US" dirty="0">
                <a:solidFill>
                  <a:srgbClr val="339933"/>
                </a:solidFill>
              </a:rPr>
              <a:t>初始化为</a:t>
            </a:r>
            <a:r>
              <a:rPr kumimoji="1" lang="en-US" altLang="zh-CN" dirty="0">
                <a:solidFill>
                  <a:srgbClr val="339933"/>
                </a:solidFill>
              </a:rPr>
              <a:t>12.5</a:t>
            </a:r>
            <a:r>
              <a:rPr kumimoji="1" lang="zh-CN" altLang="en-US" dirty="0">
                <a:solidFill>
                  <a:srgbClr val="339933"/>
                </a:solidFill>
              </a:rPr>
              <a:t>和</a:t>
            </a:r>
            <a:r>
              <a:rPr kumimoji="1" lang="en-US" altLang="zh-CN" dirty="0">
                <a:solidFill>
                  <a:srgbClr val="339933"/>
                </a:solidFill>
              </a:rPr>
              <a:t>50</a:t>
            </a: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cout</a:t>
            </a:r>
            <a:r>
              <a:rPr kumimoji="1" lang="en-US" altLang="zh-CN" dirty="0">
                <a:solidFill>
                  <a:srgbClr val="000000"/>
                </a:solidFill>
              </a:rPr>
              <a:t> &lt;&lt; r1.area( ) &lt;&lt; </a:t>
            </a:r>
            <a:r>
              <a:rPr kumimoji="1" lang="en-US" altLang="zh-CN" dirty="0" err="1">
                <a:solidFill>
                  <a:srgbClr val="000000"/>
                </a:solidFill>
              </a:rPr>
              <a:t>endl</a:t>
            </a:r>
            <a:r>
              <a:rPr kumimoji="1" lang="en-US" altLang="zh-CN" dirty="0">
                <a:solidFill>
                  <a:srgbClr val="000000"/>
                </a:solidFill>
              </a:rPr>
              <a:t>;</a:t>
            </a:r>
          </a:p>
          <a:p>
            <a:pPr fontAlgn="base">
              <a:lnSpc>
                <a:spcPct val="100000"/>
              </a:lnSpc>
              <a:spcBef>
                <a:spcPct val="30000"/>
              </a:spcBef>
              <a:spcAft>
                <a:spcPct val="0"/>
              </a:spcAft>
            </a:pPr>
            <a:r>
              <a:rPr kumimoji="1" lang="en-US" altLang="zh-CN" dirty="0">
                <a:solidFill>
                  <a:srgbClr val="000000"/>
                </a:solidFill>
              </a:rPr>
              <a:t>    r1.setXY(5.2 , 6.8);  </a:t>
            </a:r>
            <a:r>
              <a:rPr kumimoji="1" lang="en-US" altLang="zh-CN" dirty="0">
                <a:solidFill>
                  <a:srgbClr val="339933"/>
                </a:solidFill>
              </a:rPr>
              <a:t>//</a:t>
            </a:r>
            <a:r>
              <a:rPr kumimoji="1" lang="zh-CN" altLang="en-US" dirty="0">
                <a:solidFill>
                  <a:srgbClr val="339933"/>
                </a:solidFill>
              </a:rPr>
              <a:t>调用</a:t>
            </a:r>
            <a:r>
              <a:rPr kumimoji="1" lang="en-US" altLang="zh-CN" dirty="0" err="1">
                <a:solidFill>
                  <a:srgbClr val="339933"/>
                </a:solidFill>
              </a:rPr>
              <a:t>setXY</a:t>
            </a:r>
            <a:r>
              <a:rPr kumimoji="1" lang="zh-CN" altLang="en-US" dirty="0">
                <a:solidFill>
                  <a:srgbClr val="339933"/>
                </a:solidFill>
              </a:rPr>
              <a:t>成员函数重新设置</a:t>
            </a:r>
            <a:r>
              <a:rPr kumimoji="1" lang="en-US" altLang="zh-CN" dirty="0" err="1">
                <a:solidFill>
                  <a:srgbClr val="339933"/>
                </a:solidFill>
              </a:rPr>
              <a:t>x,y</a:t>
            </a:r>
            <a:r>
              <a:rPr kumimoji="1" lang="zh-CN" altLang="en-US" dirty="0">
                <a:solidFill>
                  <a:srgbClr val="339933"/>
                </a:solidFill>
              </a:rPr>
              <a:t>的值</a:t>
            </a:r>
          </a:p>
          <a:p>
            <a:pPr fontAlgn="base">
              <a:lnSpc>
                <a:spcPct val="100000"/>
              </a:lnSpc>
              <a:spcBef>
                <a:spcPct val="30000"/>
              </a:spcBef>
              <a:spcAft>
                <a:spcPct val="0"/>
              </a:spcAft>
            </a:pPr>
            <a:r>
              <a:rPr kumimoji="1" lang="zh-CN" altLang="en-US" dirty="0">
                <a:solidFill>
                  <a:srgbClr val="000000"/>
                </a:solidFill>
              </a:rPr>
              <a:t>    </a:t>
            </a:r>
            <a:r>
              <a:rPr kumimoji="1" lang="en-US" altLang="zh-CN" dirty="0" err="1">
                <a:solidFill>
                  <a:srgbClr val="000000"/>
                </a:solidFill>
              </a:rPr>
              <a:t>cout</a:t>
            </a:r>
            <a:r>
              <a:rPr kumimoji="1" lang="en-US" altLang="zh-CN" dirty="0">
                <a:solidFill>
                  <a:srgbClr val="000000"/>
                </a:solidFill>
              </a:rPr>
              <a:t> &lt;&lt; r1.area( ) &lt;&lt; </a:t>
            </a:r>
            <a:r>
              <a:rPr kumimoji="1" lang="en-US" altLang="zh-CN" dirty="0" err="1">
                <a:solidFill>
                  <a:srgbClr val="000000"/>
                </a:solidFill>
              </a:rPr>
              <a:t>endl</a:t>
            </a:r>
            <a:r>
              <a:rPr kumimoji="1" lang="en-US" altLang="zh-CN" dirty="0">
                <a:solidFill>
                  <a:srgbClr val="000000"/>
                </a:solidFill>
              </a:rPr>
              <a:t>;</a:t>
            </a:r>
          </a:p>
          <a:p>
            <a:pPr fontAlgn="base">
              <a:lnSpc>
                <a:spcPct val="100000"/>
              </a:lnSpc>
              <a:spcBef>
                <a:spcPct val="30000"/>
              </a:spcBef>
              <a:spcAft>
                <a:spcPct val="0"/>
              </a:spcAft>
            </a:pPr>
            <a:r>
              <a:rPr kumimoji="1" lang="en-US" altLang="zh-CN" dirty="0">
                <a:solidFill>
                  <a:srgbClr val="000000"/>
                </a:solidFill>
              </a:rPr>
              <a:t>    return 0; </a:t>
            </a:r>
          </a:p>
          <a:p>
            <a:pPr fontAlgn="base">
              <a:lnSpc>
                <a:spcPct val="100000"/>
              </a:lnSpc>
              <a:spcBef>
                <a:spcPct val="30000"/>
              </a:spcBef>
              <a:spcAft>
                <a:spcPct val="0"/>
              </a:spcAft>
            </a:pPr>
            <a:r>
              <a:rPr kumimoji="1" lang="en-US" altLang="zh-CN" dirty="0">
                <a:solidFill>
                  <a:srgbClr val="000000"/>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C1CF01A-AE90-47E9-8168-8B1B5D36C0CA}"/>
              </a:ext>
            </a:extLst>
          </p:cNvPr>
          <p:cNvSpPr>
            <a:spLocks noGrp="1" noChangeArrowheads="1"/>
          </p:cNvSpPr>
          <p:nvPr>
            <p:ph type="title"/>
          </p:nvPr>
        </p:nvSpPr>
        <p:spPr>
          <a:xfrm>
            <a:off x="2063751" y="188918"/>
            <a:ext cx="7416800" cy="719137"/>
          </a:xfrm>
        </p:spPr>
        <p:txBody>
          <a:bodyPr/>
          <a:lstStyle/>
          <a:p>
            <a:pPr eaLnBrk="1" hangingPunct="1"/>
            <a:r>
              <a:rPr lang="en-US" altLang="zh-CN" b="0" dirty="0">
                <a:ea typeface="黑体" panose="02010609060101010101" pitchFamily="49" charset="-122"/>
              </a:rPr>
              <a:t>8.3 </a:t>
            </a:r>
            <a:r>
              <a:rPr lang="zh-CN" altLang="en-US" b="0" dirty="0">
                <a:ea typeface="黑体" panose="02010609060101010101" pitchFamily="49" charset="-122"/>
              </a:rPr>
              <a:t>构造函数</a:t>
            </a:r>
          </a:p>
        </p:txBody>
      </p:sp>
      <p:sp>
        <p:nvSpPr>
          <p:cNvPr id="35843" name="Rectangle 3">
            <a:extLst>
              <a:ext uri="{FF2B5EF4-FFF2-40B4-BE49-F238E27FC236}">
                <a16:creationId xmlns:a16="http://schemas.microsoft.com/office/drawing/2014/main" id="{33146E2A-91DB-44BA-9132-2FD6E08D4957}"/>
              </a:ext>
            </a:extLst>
          </p:cNvPr>
          <p:cNvSpPr>
            <a:spLocks noGrp="1" noChangeArrowheads="1"/>
          </p:cNvSpPr>
          <p:nvPr>
            <p:ph type="body" idx="1"/>
          </p:nvPr>
        </p:nvSpPr>
        <p:spPr>
          <a:xfrm>
            <a:off x="1774828" y="981075"/>
            <a:ext cx="8642351" cy="1511300"/>
          </a:xfrm>
        </p:spPr>
        <p:txBody>
          <a:bodyPr/>
          <a:lstStyle/>
          <a:p>
            <a:pPr eaLnBrk="1" hangingPunct="1">
              <a:buNone/>
            </a:pPr>
            <a:r>
              <a:rPr lang="zh-CN" altLang="en-US" sz="3600" b="1" dirty="0">
                <a:solidFill>
                  <a:srgbClr val="FFFF00"/>
                </a:solidFill>
                <a:ea typeface="黑体" panose="02010609060101010101" pitchFamily="49" charset="-122"/>
              </a:rPr>
              <a:t>构造函数</a:t>
            </a:r>
            <a:r>
              <a:rPr lang="zh-CN" altLang="en-US" sz="3600" dirty="0"/>
              <a:t>  </a:t>
            </a:r>
            <a:r>
              <a:rPr lang="zh-CN" altLang="en-US" b="1" dirty="0">
                <a:ea typeface="黑体" panose="02010609060101010101" pitchFamily="49" charset="-122"/>
              </a:rPr>
              <a:t>构造函数是类的特殊成员函数。用于对对象的私有数据成员进行</a:t>
            </a:r>
            <a:r>
              <a:rPr lang="zh-CN" altLang="en-US" b="1" dirty="0">
                <a:solidFill>
                  <a:srgbClr val="FF9900"/>
                </a:solidFill>
                <a:ea typeface="黑体" panose="02010609060101010101" pitchFamily="49" charset="-122"/>
              </a:rPr>
              <a:t>初始化</a:t>
            </a:r>
            <a:r>
              <a:rPr lang="zh-CN" altLang="en-US" b="1" dirty="0">
                <a:ea typeface="黑体" panose="02010609060101010101" pitchFamily="49" charset="-122"/>
              </a:rPr>
              <a:t>。</a:t>
            </a:r>
            <a:r>
              <a:rPr lang="zh-CN" altLang="en-US" dirty="0"/>
              <a:t>在对象创建时</a:t>
            </a:r>
            <a:r>
              <a:rPr lang="zh-CN" altLang="en-US" b="1" dirty="0"/>
              <a:t>由系统自动调用。</a:t>
            </a:r>
          </a:p>
          <a:p>
            <a:pPr eaLnBrk="1" hangingPunct="1">
              <a:buFontTx/>
              <a:buNone/>
            </a:pPr>
            <a:endParaRPr lang="zh-CN" altLang="en-US" b="1" dirty="0">
              <a:ea typeface="黑体" panose="02010609060101010101" pitchFamily="49" charset="-122"/>
            </a:endParaRPr>
          </a:p>
        </p:txBody>
      </p:sp>
      <p:sp>
        <p:nvSpPr>
          <p:cNvPr id="297988" name="Text Box 4">
            <a:extLst>
              <a:ext uri="{FF2B5EF4-FFF2-40B4-BE49-F238E27FC236}">
                <a16:creationId xmlns:a16="http://schemas.microsoft.com/office/drawing/2014/main" id="{0BCB34EF-276B-4225-A1DE-F507691205F3}"/>
              </a:ext>
            </a:extLst>
          </p:cNvPr>
          <p:cNvSpPr txBox="1">
            <a:spLocks noChangeArrowheads="1"/>
          </p:cNvSpPr>
          <p:nvPr/>
        </p:nvSpPr>
        <p:spPr bwMode="auto">
          <a:xfrm>
            <a:off x="1847852" y="2708277"/>
            <a:ext cx="8820151" cy="3323977"/>
          </a:xfrm>
          <a:prstGeom prst="rect">
            <a:avLst/>
          </a:prstGeom>
          <a:solidFill>
            <a:srgbClr val="FFFFE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marL="457200" indent="-457200">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914400" indent="-45720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371600" indent="-4572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828800" indent="-4572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286000" indent="-4572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743200" indent="-4572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3200400" indent="-4572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657600" indent="-4572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4114800" indent="-4572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10000"/>
              </a:spcBef>
              <a:spcAft>
                <a:spcPct val="0"/>
              </a:spcAft>
            </a:pPr>
            <a:r>
              <a:rPr kumimoji="1" lang="zh-CN" altLang="en-US" sz="2800" dirty="0">
                <a:solidFill>
                  <a:srgbClr val="000000"/>
                </a:solidFill>
                <a:ea typeface="黑体" panose="02010609060101010101" pitchFamily="49" charset="-122"/>
              </a:rPr>
              <a:t>构造函数的特点是：</a:t>
            </a:r>
            <a:endParaRPr lang="zh-CN" altLang="en-US" sz="2800" b="0" dirty="0">
              <a:solidFill>
                <a:srgbClr val="000000"/>
              </a:solidFill>
              <a:latin typeface="黑体" panose="02010609060101010101" pitchFamily="49" charset="-122"/>
              <a:ea typeface="黑体" panose="02010609060101010101" pitchFamily="49" charset="-122"/>
            </a:endParaRPr>
          </a:p>
          <a:p>
            <a:pPr eaLnBrk="0" fontAlgn="base" hangingPunct="0">
              <a:lnSpc>
                <a:spcPct val="100000"/>
              </a:lnSpc>
              <a:spcBef>
                <a:spcPct val="10000"/>
              </a:spcBef>
              <a:spcAft>
                <a:spcPct val="0"/>
              </a:spcAft>
              <a:buClr>
                <a:srgbClr val="FF0000"/>
              </a:buClr>
              <a:buFontTx/>
              <a:buChar char="•"/>
            </a:pPr>
            <a:r>
              <a:rPr lang="zh-CN" altLang="en-US" sz="2800" b="0" dirty="0">
                <a:solidFill>
                  <a:srgbClr val="FF0000"/>
                </a:solidFill>
                <a:latin typeface="黑体" panose="02010609060101010101" pitchFamily="49" charset="-122"/>
                <a:ea typeface="黑体" panose="02010609060101010101" pitchFamily="49" charset="-122"/>
              </a:rPr>
              <a:t>构造函数名必须和本类类名相同</a:t>
            </a:r>
            <a:r>
              <a:rPr lang="zh-CN" altLang="en-US" sz="2800" b="0" dirty="0">
                <a:solidFill>
                  <a:srgbClr val="000000"/>
                </a:solidFill>
                <a:latin typeface="黑体" panose="02010609060101010101" pitchFamily="49" charset="-122"/>
                <a:ea typeface="黑体" panose="02010609060101010101" pitchFamily="49" charset="-122"/>
              </a:rPr>
              <a:t>；</a:t>
            </a:r>
          </a:p>
          <a:p>
            <a:pPr eaLnBrk="0" fontAlgn="base" hangingPunct="0">
              <a:lnSpc>
                <a:spcPct val="100000"/>
              </a:lnSpc>
              <a:spcBef>
                <a:spcPct val="10000"/>
              </a:spcBef>
              <a:spcAft>
                <a:spcPct val="0"/>
              </a:spcAft>
              <a:buClr>
                <a:srgbClr val="FF0000"/>
              </a:buClr>
              <a:buFontTx/>
              <a:buChar char="•"/>
            </a:pPr>
            <a:r>
              <a:rPr lang="zh-CN" altLang="en-US" sz="2800" b="0" dirty="0">
                <a:solidFill>
                  <a:srgbClr val="000000"/>
                </a:solidFill>
                <a:latin typeface="黑体" panose="02010609060101010101" pitchFamily="49" charset="-122"/>
                <a:ea typeface="黑体" panose="02010609060101010101" pitchFamily="49" charset="-122"/>
              </a:rPr>
              <a:t>构造函数</a:t>
            </a:r>
            <a:r>
              <a:rPr lang="zh-CN" altLang="en-US" sz="2800" b="0" dirty="0">
                <a:solidFill>
                  <a:srgbClr val="FF0000"/>
                </a:solidFill>
                <a:latin typeface="黑体" panose="02010609060101010101" pitchFamily="49" charset="-122"/>
                <a:ea typeface="黑体" panose="02010609060101010101" pitchFamily="49" charset="-122"/>
              </a:rPr>
              <a:t>不允许有任何返回类型</a:t>
            </a:r>
            <a:r>
              <a:rPr lang="en-US" altLang="zh-CN" sz="2800" b="0" dirty="0">
                <a:solidFill>
                  <a:srgbClr val="000000"/>
                </a:solidFill>
                <a:latin typeface="黑体" panose="02010609060101010101" pitchFamily="49" charset="-122"/>
                <a:ea typeface="黑体" panose="02010609060101010101" pitchFamily="49" charset="-122"/>
              </a:rPr>
              <a:t>,void</a:t>
            </a:r>
            <a:r>
              <a:rPr lang="zh-CN" altLang="en-US" sz="2800" b="0" dirty="0">
                <a:solidFill>
                  <a:srgbClr val="000000"/>
                </a:solidFill>
                <a:latin typeface="黑体" panose="02010609060101010101" pitchFamily="49" charset="-122"/>
                <a:ea typeface="黑体" panose="02010609060101010101" pitchFamily="49" charset="-122"/>
              </a:rPr>
              <a:t>也不能有；</a:t>
            </a:r>
          </a:p>
          <a:p>
            <a:pPr eaLnBrk="0" fontAlgn="base" hangingPunct="0">
              <a:lnSpc>
                <a:spcPct val="100000"/>
              </a:lnSpc>
              <a:spcBef>
                <a:spcPct val="10000"/>
              </a:spcBef>
              <a:spcAft>
                <a:spcPct val="0"/>
              </a:spcAft>
              <a:buClr>
                <a:srgbClr val="FF0000"/>
              </a:buClr>
              <a:buFontTx/>
              <a:buChar char="•"/>
            </a:pPr>
            <a:r>
              <a:rPr lang="zh-CN" altLang="en-US" sz="2800" b="0" dirty="0">
                <a:solidFill>
                  <a:srgbClr val="000000"/>
                </a:solidFill>
                <a:latin typeface="黑体" panose="02010609060101010101" pitchFamily="49" charset="-122"/>
                <a:ea typeface="黑体" panose="02010609060101010101" pitchFamily="49" charset="-122"/>
              </a:rPr>
              <a:t>构造函数的参数个数可以为</a:t>
            </a:r>
            <a:r>
              <a:rPr lang="en-US" altLang="zh-CN" sz="2800" b="0" dirty="0">
                <a:solidFill>
                  <a:srgbClr val="000000"/>
                </a:solidFill>
                <a:latin typeface="黑体" panose="02010609060101010101" pitchFamily="49" charset="-122"/>
                <a:ea typeface="黑体" panose="02010609060101010101" pitchFamily="49" charset="-122"/>
              </a:rPr>
              <a:t>0,</a:t>
            </a:r>
            <a:r>
              <a:rPr lang="zh-CN" altLang="en-US" sz="2800" b="0" dirty="0">
                <a:solidFill>
                  <a:srgbClr val="000000"/>
                </a:solidFill>
                <a:latin typeface="黑体" panose="02010609060101010101" pitchFamily="49" charset="-122"/>
                <a:ea typeface="黑体" panose="02010609060101010101" pitchFamily="49" charset="-122"/>
              </a:rPr>
              <a:t>也可以有多个</a:t>
            </a:r>
            <a:r>
              <a:rPr lang="en-US" altLang="zh-CN" sz="2800" b="0" dirty="0">
                <a:solidFill>
                  <a:srgbClr val="000000"/>
                </a:solidFill>
                <a:latin typeface="黑体" panose="02010609060101010101" pitchFamily="49" charset="-122"/>
                <a:ea typeface="黑体" panose="02010609060101010101" pitchFamily="49" charset="-122"/>
              </a:rPr>
              <a:t>,</a:t>
            </a:r>
            <a:r>
              <a:rPr lang="zh-CN" altLang="en-US" sz="2800" b="0" dirty="0">
                <a:solidFill>
                  <a:srgbClr val="000000"/>
                </a:solidFill>
                <a:latin typeface="黑体" panose="02010609060101010101" pitchFamily="49" charset="-122"/>
                <a:ea typeface="黑体" panose="02010609060101010101" pitchFamily="49" charset="-122"/>
              </a:rPr>
              <a:t>故</a:t>
            </a:r>
            <a:r>
              <a:rPr lang="zh-CN" altLang="en-US" sz="2800" b="0" dirty="0">
                <a:solidFill>
                  <a:srgbClr val="FF0000"/>
                </a:solidFill>
                <a:latin typeface="黑体" panose="02010609060101010101" pitchFamily="49" charset="-122"/>
                <a:ea typeface="黑体" panose="02010609060101010101" pitchFamily="49" charset="-122"/>
              </a:rPr>
              <a:t>构造函数可以重载</a:t>
            </a:r>
            <a:r>
              <a:rPr lang="zh-CN" altLang="en-US" b="0" dirty="0">
                <a:solidFill>
                  <a:srgbClr val="000000"/>
                </a:solidFill>
              </a:rPr>
              <a:t>；</a:t>
            </a:r>
            <a:endParaRPr lang="zh-CN" altLang="en-US" sz="2800" dirty="0">
              <a:solidFill>
                <a:srgbClr val="000000"/>
              </a:solidFill>
              <a:latin typeface="黑体" panose="02010609060101010101" pitchFamily="49" charset="-122"/>
              <a:ea typeface="黑体" panose="02010609060101010101" pitchFamily="49" charset="-122"/>
            </a:endParaRPr>
          </a:p>
          <a:p>
            <a:pPr eaLnBrk="0" fontAlgn="base" hangingPunct="0">
              <a:lnSpc>
                <a:spcPct val="100000"/>
              </a:lnSpc>
              <a:spcBef>
                <a:spcPct val="10000"/>
              </a:spcBef>
              <a:spcAft>
                <a:spcPct val="0"/>
              </a:spcAft>
              <a:buClr>
                <a:srgbClr val="FF0000"/>
              </a:buClr>
              <a:buFontTx/>
              <a:buChar char="•"/>
            </a:pPr>
            <a:r>
              <a:rPr lang="zh-CN" altLang="en-US" sz="2800" b="0" dirty="0">
                <a:solidFill>
                  <a:srgbClr val="000000"/>
                </a:solidFill>
                <a:latin typeface="黑体" panose="02010609060101010101" pitchFamily="49" charset="-122"/>
                <a:ea typeface="黑体" panose="02010609060101010101" pitchFamily="49" charset="-122"/>
              </a:rPr>
              <a:t>生成对象时自动调用构造函数</a:t>
            </a:r>
            <a:r>
              <a:rPr lang="zh-CN" altLang="en-US" b="0" dirty="0">
                <a:solidFill>
                  <a:srgbClr val="000000"/>
                </a:solidFill>
              </a:rPr>
              <a:t>；</a:t>
            </a:r>
          </a:p>
          <a:p>
            <a:pPr eaLnBrk="0" fontAlgn="base" hangingPunct="0">
              <a:lnSpc>
                <a:spcPct val="100000"/>
              </a:lnSpc>
              <a:spcBef>
                <a:spcPct val="10000"/>
              </a:spcBef>
              <a:spcAft>
                <a:spcPct val="0"/>
              </a:spcAft>
              <a:buClr>
                <a:srgbClr val="FF0000"/>
              </a:buClr>
              <a:buFontTx/>
              <a:buChar char="•"/>
            </a:pPr>
            <a:r>
              <a:rPr lang="zh-CN" altLang="en-US" sz="2800" b="0" dirty="0">
                <a:solidFill>
                  <a:srgbClr val="000000"/>
                </a:solidFill>
                <a:latin typeface="黑体" panose="02010609060101010101" pitchFamily="49" charset="-122"/>
                <a:ea typeface="黑体" panose="02010609060101010101" pitchFamily="49" charset="-122"/>
              </a:rPr>
              <a:t>每个类至少有一个构造函数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Effect transition="in" filter="diamond(in)">
                                      <p:cBhvr>
                                        <p:cTn id="7" dur="2000"/>
                                        <p:tgtEl>
                                          <p:spTgt spid="297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40590CF-A24C-46D3-938A-D31B91085349}"/>
              </a:ext>
            </a:extLst>
          </p:cNvPr>
          <p:cNvSpPr>
            <a:spLocks noGrp="1" noChangeArrowheads="1"/>
          </p:cNvSpPr>
          <p:nvPr>
            <p:ph type="title"/>
          </p:nvPr>
        </p:nvSpPr>
        <p:spPr/>
        <p:txBody>
          <a:bodyPr/>
          <a:lstStyle/>
          <a:p>
            <a:pPr eaLnBrk="1" hangingPunct="1"/>
            <a:r>
              <a:rPr lang="zh-CN" altLang="en-US"/>
              <a:t>构造函数</a:t>
            </a:r>
          </a:p>
        </p:txBody>
      </p:sp>
      <p:sp>
        <p:nvSpPr>
          <p:cNvPr id="36867" name="Rectangle 3">
            <a:extLst>
              <a:ext uri="{FF2B5EF4-FFF2-40B4-BE49-F238E27FC236}">
                <a16:creationId xmlns:a16="http://schemas.microsoft.com/office/drawing/2014/main" id="{F07D020F-74BF-4CA5-8969-373402C42B9C}"/>
              </a:ext>
            </a:extLst>
          </p:cNvPr>
          <p:cNvSpPr>
            <a:spLocks noGrp="1" noChangeArrowheads="1"/>
          </p:cNvSpPr>
          <p:nvPr>
            <p:ph type="body" idx="1"/>
          </p:nvPr>
        </p:nvSpPr>
        <p:spPr>
          <a:xfrm>
            <a:off x="2196655" y="1556796"/>
            <a:ext cx="7991475" cy="4824413"/>
          </a:xfrm>
        </p:spPr>
        <p:txBody>
          <a:bodyPr/>
          <a:lstStyle/>
          <a:p>
            <a:pPr eaLnBrk="1" hangingPunct="1"/>
            <a:r>
              <a:rPr lang="en-US" altLang="zh-CN" sz="2800" dirty="0">
                <a:ea typeface="黑体" panose="02010609060101010101" pitchFamily="49" charset="-122"/>
              </a:rPr>
              <a:t>C++</a:t>
            </a:r>
            <a:r>
              <a:rPr lang="zh-CN" altLang="en-US" sz="2800" dirty="0">
                <a:ea typeface="黑体" panose="02010609060101010101" pitchFamily="49" charset="-122"/>
              </a:rPr>
              <a:t>规定，如果一个类没有提供任何的构造函数，则</a:t>
            </a:r>
            <a:r>
              <a:rPr lang="en-US" altLang="zh-CN" sz="2800" dirty="0">
                <a:ea typeface="黑体" panose="02010609060101010101" pitchFamily="49" charset="-122"/>
              </a:rPr>
              <a:t>C++</a:t>
            </a:r>
            <a:r>
              <a:rPr lang="zh-CN" altLang="en-US" sz="2800" dirty="0">
                <a:ea typeface="黑体" panose="02010609060101010101" pitchFamily="49" charset="-122"/>
              </a:rPr>
              <a:t>提供一个默认的构造函数（由</a:t>
            </a:r>
            <a:r>
              <a:rPr lang="en-US" altLang="zh-CN" sz="2800" dirty="0">
                <a:ea typeface="黑体" panose="02010609060101010101" pitchFamily="49" charset="-122"/>
              </a:rPr>
              <a:t>C++</a:t>
            </a:r>
            <a:r>
              <a:rPr lang="zh-CN" altLang="en-US" sz="2800" dirty="0">
                <a:ea typeface="黑体" panose="02010609060101010101" pitchFamily="49" charset="-122"/>
              </a:rPr>
              <a:t>编译器提供），这个默认的构造函数是一个不带参数的构造函数，它不做任何的初始化工作。 </a:t>
            </a:r>
          </a:p>
          <a:p>
            <a:pPr eaLnBrk="1" hangingPunct="1"/>
            <a:r>
              <a:rPr lang="zh-CN" altLang="en-US" sz="2800" dirty="0">
                <a:ea typeface="黑体" panose="02010609060101010101" pitchFamily="49" charset="-122"/>
              </a:rPr>
              <a:t>只要一个类定义了一个构造函数，不管这个构造函数是否是带参数的构造函数，</a:t>
            </a:r>
            <a:r>
              <a:rPr lang="en-US" altLang="zh-CN" sz="2800" dirty="0">
                <a:ea typeface="黑体" panose="02010609060101010101" pitchFamily="49" charset="-122"/>
              </a:rPr>
              <a:t>C++</a:t>
            </a:r>
            <a:r>
              <a:rPr lang="zh-CN" altLang="en-US" sz="2800" dirty="0">
                <a:ea typeface="黑体" panose="02010609060101010101" pitchFamily="49" charset="-122"/>
              </a:rPr>
              <a:t>就不再提供默认的构造函数。如果为一个类定义了一个带参数的构造函数，还想要无参数的构造函数，则必须自己定义。 </a:t>
            </a:r>
          </a:p>
          <a:p>
            <a:pPr lvl="1" eaLnBrk="1" hangingPunct="1">
              <a:lnSpc>
                <a:spcPct val="120000"/>
              </a:lnSpc>
            </a:pPr>
            <a:endParaRPr lang="zh-CN" altLang="en-US" sz="2400" dirty="0"/>
          </a:p>
          <a:p>
            <a:pPr lvl="1" eaLnBrk="1" hangingPunct="1"/>
            <a:endParaRPr lang="en-US" altLang="zh-C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FEE7BD0-2DAE-4300-8CCA-593E37C8B8E3}"/>
              </a:ext>
            </a:extLst>
          </p:cNvPr>
          <p:cNvSpPr>
            <a:spLocks noGrp="1" noChangeArrowheads="1"/>
          </p:cNvSpPr>
          <p:nvPr>
            <p:ph type="body" idx="1"/>
          </p:nvPr>
        </p:nvSpPr>
        <p:spPr>
          <a:xfrm>
            <a:off x="1200152" y="1412876"/>
            <a:ext cx="1116013" cy="5876925"/>
          </a:xfrm>
        </p:spPr>
        <p:txBody>
          <a:bodyPr/>
          <a:lstStyle/>
          <a:p>
            <a:pPr eaLnBrk="1" hangingPunct="1">
              <a:lnSpc>
                <a:spcPct val="90000"/>
              </a:lnSpc>
              <a:buFontTx/>
              <a:buNone/>
            </a:pPr>
            <a:r>
              <a:rPr lang="en-US" altLang="zh-CN">
                <a:solidFill>
                  <a:srgbClr val="FF6600"/>
                </a:solidFill>
                <a:ea typeface="黑体" panose="02010609060101010101" pitchFamily="49" charset="-122"/>
              </a:rPr>
              <a:t>   </a:t>
            </a:r>
            <a:r>
              <a:rPr lang="zh-CN" altLang="en-US">
                <a:solidFill>
                  <a:srgbClr val="FFFF66"/>
                </a:solidFill>
                <a:ea typeface="黑体" panose="02010609060101010101" pitchFamily="49" charset="-122"/>
              </a:rPr>
              <a:t>构造函数</a:t>
            </a:r>
          </a:p>
          <a:p>
            <a:pPr eaLnBrk="1" hangingPunct="1">
              <a:lnSpc>
                <a:spcPct val="90000"/>
              </a:lnSpc>
              <a:buFontTx/>
              <a:buNone/>
            </a:pPr>
            <a:r>
              <a:rPr lang="zh-CN" altLang="en-US">
                <a:solidFill>
                  <a:srgbClr val="FFFF66"/>
                </a:solidFill>
                <a:ea typeface="黑体" panose="02010609060101010101" pitchFamily="49" charset="-122"/>
              </a:rPr>
              <a:t>   举例</a:t>
            </a:r>
          </a:p>
          <a:p>
            <a:pPr eaLnBrk="1" hangingPunct="1">
              <a:lnSpc>
                <a:spcPct val="90000"/>
              </a:lnSpc>
              <a:buFontTx/>
              <a:buNone/>
            </a:pPr>
            <a:r>
              <a:rPr lang="zh-CN" altLang="en-US">
                <a:solidFill>
                  <a:srgbClr val="FFFFCC"/>
                </a:solidFill>
                <a:ea typeface="黑体" panose="02010609060101010101" pitchFamily="49" charset="-122"/>
              </a:rPr>
              <a:t>   </a:t>
            </a:r>
          </a:p>
        </p:txBody>
      </p:sp>
      <p:sp>
        <p:nvSpPr>
          <p:cNvPr id="39939" name="Text Box 3">
            <a:extLst>
              <a:ext uri="{FF2B5EF4-FFF2-40B4-BE49-F238E27FC236}">
                <a16:creationId xmlns:a16="http://schemas.microsoft.com/office/drawing/2014/main" id="{C7DCAEE3-74F7-411E-95C3-6A0BD2834624}"/>
              </a:ext>
            </a:extLst>
          </p:cNvPr>
          <p:cNvSpPr txBox="1">
            <a:spLocks noChangeArrowheads="1"/>
          </p:cNvSpPr>
          <p:nvPr/>
        </p:nvSpPr>
        <p:spPr bwMode="auto">
          <a:xfrm>
            <a:off x="2135189" y="157164"/>
            <a:ext cx="8532812" cy="6407898"/>
          </a:xfrm>
          <a:prstGeom prst="rect">
            <a:avLst/>
          </a:prstGeom>
          <a:solidFill>
            <a:schemeClr val="bg1"/>
          </a:solidFill>
          <a:ln>
            <a:noFill/>
          </a:ln>
          <a:effectLst/>
          <a:extLst>
            <a:ext uri="{91240B29-F687-4F45-9708-019B960494DF}">
              <a14:hiddenLine xmlns:a14="http://schemas.microsoft.com/office/drawing/2010/main" w="635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en-US" altLang="zh-CN" dirty="0">
                <a:solidFill>
                  <a:srgbClr val="000000"/>
                </a:solidFill>
              </a:rPr>
              <a:t>class </a:t>
            </a:r>
            <a:r>
              <a:rPr kumimoji="1" lang="en-US" altLang="zh-CN" dirty="0" err="1">
                <a:solidFill>
                  <a:srgbClr val="000000"/>
                </a:solidFill>
              </a:rPr>
              <a:t>Rect</a:t>
            </a:r>
            <a:r>
              <a:rPr kumimoji="1" lang="en-US" altLang="zh-CN" dirty="0">
                <a:solidFill>
                  <a:srgbClr val="000000"/>
                </a:solidFill>
              </a:rPr>
              <a:t>{</a:t>
            </a:r>
          </a:p>
          <a:p>
            <a:pPr eaLnBrk="0" fontAlgn="base" hangingPunct="0">
              <a:lnSpc>
                <a:spcPct val="100000"/>
              </a:lnSpc>
              <a:spcBef>
                <a:spcPct val="0"/>
              </a:spcBef>
              <a:spcAft>
                <a:spcPct val="0"/>
              </a:spcAft>
            </a:pPr>
            <a:r>
              <a:rPr kumimoji="1" lang="en-US" altLang="zh-CN" dirty="0">
                <a:solidFill>
                  <a:srgbClr val="000000"/>
                </a:solidFill>
              </a:rPr>
              <a:t>public:</a:t>
            </a:r>
          </a:p>
          <a:p>
            <a:pPr eaLnBrk="0" fontAlgn="base" hangingPunct="0">
              <a:spcAft>
                <a:spcPct val="0"/>
              </a:spcAft>
            </a:pPr>
            <a:r>
              <a:rPr kumimoji="1" lang="en-US" altLang="zh-CN" dirty="0">
                <a:solidFill>
                  <a:srgbClr val="000000"/>
                </a:solidFill>
                <a:latin typeface="Times New Roman" panose="02020603050405020304" pitchFamily="18" charset="0"/>
              </a:rPr>
              <a:t>    </a:t>
            </a:r>
            <a:r>
              <a:rPr lang="es-ES" altLang="zh-CN" dirty="0">
                <a:solidFill>
                  <a:srgbClr val="000000"/>
                </a:solidFill>
              </a:rPr>
              <a:t>Rect( float x1 , float y1 ) { x = x1 ; y = y1; }</a:t>
            </a:r>
          </a:p>
          <a:p>
            <a:pPr eaLnBrk="0" fontAlgn="base" hangingPunct="0">
              <a:lnSpc>
                <a:spcPct val="100000"/>
              </a:lnSpc>
              <a:spcBef>
                <a:spcPct val="0"/>
              </a:spcBef>
              <a:spcAft>
                <a:spcPct val="0"/>
              </a:spcAft>
            </a:pPr>
            <a:r>
              <a:rPr kumimoji="1" lang="en-US" altLang="zh-CN" dirty="0">
                <a:solidFill>
                  <a:srgbClr val="000000"/>
                </a:solidFill>
                <a:latin typeface="Times New Roman" panose="02020603050405020304" pitchFamily="18" charset="0"/>
              </a:rPr>
              <a:t>    </a:t>
            </a:r>
            <a:r>
              <a:rPr kumimoji="1" lang="en-US" altLang="zh-CN" dirty="0">
                <a:solidFill>
                  <a:srgbClr val="000000"/>
                </a:solidFill>
              </a:rPr>
              <a:t>void </a:t>
            </a:r>
            <a:r>
              <a:rPr kumimoji="1" lang="en-US" altLang="zh-CN" dirty="0" err="1">
                <a:solidFill>
                  <a:srgbClr val="000000"/>
                </a:solidFill>
              </a:rPr>
              <a:t>setXY</a:t>
            </a:r>
            <a:r>
              <a:rPr kumimoji="1" lang="en-US" altLang="zh-CN" dirty="0">
                <a:solidFill>
                  <a:srgbClr val="000000"/>
                </a:solidFill>
              </a:rPr>
              <a:t>( float x1 , float y1 ) { x = x1 ; y = y1; } </a:t>
            </a:r>
          </a:p>
          <a:p>
            <a:pPr eaLnBrk="0" fontAlgn="base" hangingPunct="0">
              <a:lnSpc>
                <a:spcPct val="100000"/>
              </a:lnSpc>
              <a:spcBef>
                <a:spcPct val="0"/>
              </a:spcBef>
              <a:spcAft>
                <a:spcPct val="0"/>
              </a:spcAft>
            </a:pPr>
            <a:r>
              <a:rPr kumimoji="1" lang="en-US" altLang="zh-CN" dirty="0">
                <a:solidFill>
                  <a:srgbClr val="000000"/>
                </a:solidFill>
              </a:rPr>
              <a:t>    float area( ) { return x * y; }</a:t>
            </a:r>
          </a:p>
          <a:p>
            <a:pPr eaLnBrk="0" fontAlgn="base" hangingPunct="0">
              <a:lnSpc>
                <a:spcPct val="100000"/>
              </a:lnSpc>
              <a:spcBef>
                <a:spcPct val="0"/>
              </a:spcBef>
              <a:spcAft>
                <a:spcPct val="0"/>
              </a:spcAft>
            </a:pPr>
            <a:r>
              <a:rPr kumimoji="1" lang="en-US" altLang="zh-CN" dirty="0">
                <a:solidFill>
                  <a:srgbClr val="000000"/>
                </a:solidFill>
              </a:rPr>
              <a:t>private:</a:t>
            </a:r>
          </a:p>
          <a:p>
            <a:pPr eaLnBrk="0" fontAlgn="base" hangingPunct="0">
              <a:lnSpc>
                <a:spcPct val="100000"/>
              </a:lnSpc>
              <a:spcBef>
                <a:spcPct val="0"/>
              </a:spcBef>
              <a:spcAft>
                <a:spcPct val="0"/>
              </a:spcAft>
            </a:pPr>
            <a:r>
              <a:rPr kumimoji="1" lang="en-US" altLang="zh-CN" dirty="0">
                <a:solidFill>
                  <a:srgbClr val="000000"/>
                </a:solidFill>
              </a:rPr>
              <a:t>    float x , y;</a:t>
            </a:r>
          </a:p>
          <a:p>
            <a:pPr eaLnBrk="0" fontAlgn="base" hangingPunct="0">
              <a:lnSpc>
                <a:spcPct val="100000"/>
              </a:lnSpc>
              <a:spcBef>
                <a:spcPct val="0"/>
              </a:spcBef>
              <a:spcAft>
                <a:spcPct val="0"/>
              </a:spcAft>
            </a:pPr>
            <a:r>
              <a:rPr kumimoji="1" lang="en-US" altLang="zh-CN" dirty="0">
                <a:solidFill>
                  <a:srgbClr val="000000"/>
                </a:solidFill>
              </a:rPr>
              <a:t>}; </a:t>
            </a:r>
          </a:p>
          <a:p>
            <a:pPr fontAlgn="base">
              <a:lnSpc>
                <a:spcPct val="100000"/>
              </a:lnSpc>
              <a:spcBef>
                <a:spcPct val="30000"/>
              </a:spcBef>
              <a:spcAft>
                <a:spcPct val="0"/>
              </a:spcAft>
            </a:pPr>
            <a:r>
              <a:rPr kumimoji="1" lang="en-US" altLang="zh-CN" dirty="0">
                <a:solidFill>
                  <a:srgbClr val="000000"/>
                </a:solidFill>
              </a:rPr>
              <a:t>int main( ) {</a:t>
            </a: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Rect</a:t>
            </a:r>
            <a:r>
              <a:rPr kumimoji="1" lang="en-US" altLang="zh-CN" dirty="0">
                <a:solidFill>
                  <a:srgbClr val="000000"/>
                </a:solidFill>
              </a:rPr>
              <a:t>  r1(12.5,20);      </a:t>
            </a:r>
            <a:r>
              <a:rPr kumimoji="1" lang="en-US" altLang="zh-CN" sz="1800" dirty="0">
                <a:solidFill>
                  <a:srgbClr val="339933"/>
                </a:solidFill>
              </a:rPr>
              <a:t>//r1</a:t>
            </a:r>
            <a:r>
              <a:rPr kumimoji="1" lang="zh-CN" altLang="en-US" sz="1800" dirty="0">
                <a:solidFill>
                  <a:srgbClr val="339933"/>
                </a:solidFill>
              </a:rPr>
              <a:t>创建时，调用有参构造函数，私有成员数据初始化</a:t>
            </a: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Rect</a:t>
            </a:r>
            <a:r>
              <a:rPr kumimoji="1" lang="en-US" altLang="zh-CN" dirty="0">
                <a:solidFill>
                  <a:srgbClr val="000000"/>
                </a:solidFill>
              </a:rPr>
              <a:t>  r2= </a:t>
            </a:r>
            <a:r>
              <a:rPr kumimoji="1" lang="en-US" altLang="zh-CN" dirty="0" err="1">
                <a:solidFill>
                  <a:srgbClr val="000000"/>
                </a:solidFill>
              </a:rPr>
              <a:t>Rect</a:t>
            </a:r>
            <a:r>
              <a:rPr kumimoji="1" lang="en-US" altLang="zh-CN" dirty="0">
                <a:solidFill>
                  <a:srgbClr val="000000"/>
                </a:solidFill>
              </a:rPr>
              <a:t>(22.5,10);    </a:t>
            </a:r>
            <a:r>
              <a:rPr kumimoji="1" lang="en-US" altLang="zh-CN" sz="1800" dirty="0">
                <a:solidFill>
                  <a:srgbClr val="339933"/>
                </a:solidFill>
              </a:rPr>
              <a:t>//</a:t>
            </a:r>
            <a:r>
              <a:rPr kumimoji="1" lang="zh-CN" altLang="en-US" sz="1800" dirty="0">
                <a:solidFill>
                  <a:srgbClr val="339933"/>
                </a:solidFill>
              </a:rPr>
              <a:t>另一种调用构造函数的方式</a:t>
            </a:r>
            <a:endParaRPr kumimoji="1" lang="en-US" altLang="zh-CN" sz="1800" dirty="0">
              <a:solidFill>
                <a:srgbClr val="000000"/>
              </a:solidFill>
            </a:endParaRP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cout</a:t>
            </a:r>
            <a:r>
              <a:rPr kumimoji="1" lang="en-US" altLang="zh-CN" dirty="0">
                <a:solidFill>
                  <a:srgbClr val="000000"/>
                </a:solidFill>
              </a:rPr>
              <a:t> &lt;&lt; r1.area( ) &lt;&lt; </a:t>
            </a:r>
            <a:r>
              <a:rPr kumimoji="1" lang="en-US" altLang="zh-CN" dirty="0" err="1">
                <a:solidFill>
                  <a:srgbClr val="000000"/>
                </a:solidFill>
              </a:rPr>
              <a:t>endl</a:t>
            </a:r>
            <a:r>
              <a:rPr kumimoji="1" lang="en-US" altLang="zh-CN" dirty="0">
                <a:solidFill>
                  <a:srgbClr val="000000"/>
                </a:solidFill>
              </a:rPr>
              <a:t>;</a:t>
            </a: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cout</a:t>
            </a:r>
            <a:r>
              <a:rPr kumimoji="1" lang="en-US" altLang="zh-CN" dirty="0">
                <a:solidFill>
                  <a:srgbClr val="000000"/>
                </a:solidFill>
              </a:rPr>
              <a:t> &lt;&lt; r2.area( ) &lt;&lt; </a:t>
            </a:r>
            <a:r>
              <a:rPr kumimoji="1" lang="en-US" altLang="zh-CN" dirty="0" err="1">
                <a:solidFill>
                  <a:srgbClr val="000000"/>
                </a:solidFill>
              </a:rPr>
              <a:t>endl</a:t>
            </a:r>
            <a:r>
              <a:rPr kumimoji="1" lang="en-US" altLang="zh-CN" dirty="0">
                <a:solidFill>
                  <a:srgbClr val="000000"/>
                </a:solidFill>
              </a:rPr>
              <a:t>;</a:t>
            </a:r>
          </a:p>
          <a:p>
            <a:pPr fontAlgn="base">
              <a:lnSpc>
                <a:spcPct val="100000"/>
              </a:lnSpc>
              <a:spcBef>
                <a:spcPct val="30000"/>
              </a:spcBef>
              <a:spcAft>
                <a:spcPct val="0"/>
              </a:spcAft>
            </a:pPr>
            <a:r>
              <a:rPr kumimoji="1" lang="en-US" altLang="zh-CN" dirty="0">
                <a:solidFill>
                  <a:srgbClr val="000000"/>
                </a:solidFill>
              </a:rPr>
              <a:t>    return 0; </a:t>
            </a:r>
          </a:p>
          <a:p>
            <a:pPr fontAlgn="base">
              <a:lnSpc>
                <a:spcPct val="100000"/>
              </a:lnSpc>
              <a:spcBef>
                <a:spcPct val="30000"/>
              </a:spcBef>
              <a:spcAft>
                <a:spcPct val="0"/>
              </a:spcAft>
            </a:pPr>
            <a:r>
              <a:rPr kumimoji="1" lang="en-US" altLang="zh-CN" dirty="0">
                <a:solidFill>
                  <a:srgbClr val="000000"/>
                </a:solidFill>
              </a:rPr>
              <a:t>}</a:t>
            </a:r>
          </a:p>
        </p:txBody>
      </p:sp>
    </p:spTree>
    <p:extLst>
      <p:ext uri="{BB962C8B-B14F-4D97-AF65-F5344CB8AC3E}">
        <p14:creationId xmlns:p14="http://schemas.microsoft.com/office/powerpoint/2010/main" val="746473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FEE7BD0-2DAE-4300-8CCA-593E37C8B8E3}"/>
              </a:ext>
            </a:extLst>
          </p:cNvPr>
          <p:cNvSpPr>
            <a:spLocks noGrp="1" noChangeArrowheads="1"/>
          </p:cNvSpPr>
          <p:nvPr>
            <p:ph type="body" idx="1"/>
          </p:nvPr>
        </p:nvSpPr>
        <p:spPr>
          <a:xfrm>
            <a:off x="1200152" y="1412876"/>
            <a:ext cx="1116013" cy="5876925"/>
          </a:xfrm>
        </p:spPr>
        <p:txBody>
          <a:bodyPr/>
          <a:lstStyle/>
          <a:p>
            <a:pPr eaLnBrk="1" hangingPunct="1">
              <a:lnSpc>
                <a:spcPct val="90000"/>
              </a:lnSpc>
              <a:buFontTx/>
              <a:buNone/>
            </a:pPr>
            <a:r>
              <a:rPr lang="en-US" altLang="zh-CN">
                <a:solidFill>
                  <a:srgbClr val="FF6600"/>
                </a:solidFill>
                <a:ea typeface="黑体" panose="02010609060101010101" pitchFamily="49" charset="-122"/>
              </a:rPr>
              <a:t>   </a:t>
            </a:r>
            <a:r>
              <a:rPr lang="zh-CN" altLang="en-US">
                <a:solidFill>
                  <a:srgbClr val="FFFF66"/>
                </a:solidFill>
                <a:ea typeface="黑体" panose="02010609060101010101" pitchFamily="49" charset="-122"/>
              </a:rPr>
              <a:t>构造函数</a:t>
            </a:r>
          </a:p>
          <a:p>
            <a:pPr eaLnBrk="1" hangingPunct="1">
              <a:lnSpc>
                <a:spcPct val="90000"/>
              </a:lnSpc>
              <a:buFontTx/>
              <a:buNone/>
            </a:pPr>
            <a:r>
              <a:rPr lang="zh-CN" altLang="en-US">
                <a:solidFill>
                  <a:srgbClr val="FFFF66"/>
                </a:solidFill>
                <a:ea typeface="黑体" panose="02010609060101010101" pitchFamily="49" charset="-122"/>
              </a:rPr>
              <a:t>   举例</a:t>
            </a:r>
          </a:p>
          <a:p>
            <a:pPr eaLnBrk="1" hangingPunct="1">
              <a:lnSpc>
                <a:spcPct val="90000"/>
              </a:lnSpc>
              <a:buFontTx/>
              <a:buNone/>
            </a:pPr>
            <a:r>
              <a:rPr lang="zh-CN" altLang="en-US">
                <a:solidFill>
                  <a:srgbClr val="FFFFCC"/>
                </a:solidFill>
                <a:ea typeface="黑体" panose="02010609060101010101" pitchFamily="49" charset="-122"/>
              </a:rPr>
              <a:t>   </a:t>
            </a:r>
          </a:p>
        </p:txBody>
      </p:sp>
      <p:sp>
        <p:nvSpPr>
          <p:cNvPr id="39939" name="Text Box 3">
            <a:extLst>
              <a:ext uri="{FF2B5EF4-FFF2-40B4-BE49-F238E27FC236}">
                <a16:creationId xmlns:a16="http://schemas.microsoft.com/office/drawing/2014/main" id="{C7DCAEE3-74F7-411E-95C3-6A0BD2834624}"/>
              </a:ext>
            </a:extLst>
          </p:cNvPr>
          <p:cNvSpPr txBox="1">
            <a:spLocks noChangeArrowheads="1"/>
          </p:cNvSpPr>
          <p:nvPr/>
        </p:nvSpPr>
        <p:spPr bwMode="auto">
          <a:xfrm>
            <a:off x="2135189" y="157164"/>
            <a:ext cx="8532812" cy="6407898"/>
          </a:xfrm>
          <a:prstGeom prst="rect">
            <a:avLst/>
          </a:prstGeom>
          <a:solidFill>
            <a:schemeClr val="bg1"/>
          </a:solidFill>
          <a:ln>
            <a:noFill/>
          </a:ln>
          <a:effectLst/>
          <a:extLst>
            <a:ext uri="{91240B29-F687-4F45-9708-019B960494DF}">
              <a14:hiddenLine xmlns:a14="http://schemas.microsoft.com/office/drawing/2010/main" w="635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en-US" altLang="zh-CN" dirty="0">
                <a:solidFill>
                  <a:srgbClr val="000000"/>
                </a:solidFill>
              </a:rPr>
              <a:t>class </a:t>
            </a:r>
            <a:r>
              <a:rPr kumimoji="1" lang="en-US" altLang="zh-CN" dirty="0" err="1">
                <a:solidFill>
                  <a:srgbClr val="000000"/>
                </a:solidFill>
              </a:rPr>
              <a:t>Rect</a:t>
            </a:r>
            <a:r>
              <a:rPr kumimoji="1" lang="en-US" altLang="zh-CN" dirty="0">
                <a:solidFill>
                  <a:srgbClr val="000000"/>
                </a:solidFill>
              </a:rPr>
              <a:t>{</a:t>
            </a:r>
          </a:p>
          <a:p>
            <a:pPr eaLnBrk="0" fontAlgn="base" hangingPunct="0">
              <a:lnSpc>
                <a:spcPct val="100000"/>
              </a:lnSpc>
              <a:spcBef>
                <a:spcPct val="0"/>
              </a:spcBef>
              <a:spcAft>
                <a:spcPct val="0"/>
              </a:spcAft>
            </a:pPr>
            <a:r>
              <a:rPr kumimoji="1" lang="en-US" altLang="zh-CN" dirty="0">
                <a:solidFill>
                  <a:srgbClr val="000000"/>
                </a:solidFill>
              </a:rPr>
              <a:t>public:</a:t>
            </a:r>
          </a:p>
          <a:p>
            <a:pPr eaLnBrk="0" fontAlgn="base" hangingPunct="0">
              <a:lnSpc>
                <a:spcPct val="100000"/>
              </a:lnSpc>
              <a:spcBef>
                <a:spcPct val="0"/>
              </a:spcBef>
              <a:spcAft>
                <a:spcPct val="0"/>
              </a:spcAft>
            </a:pPr>
            <a:r>
              <a:rPr kumimoji="1" lang="en-US" altLang="zh-CN" dirty="0">
                <a:solidFill>
                  <a:srgbClr val="000000"/>
                </a:solidFill>
                <a:latin typeface="Times New Roman" panose="02020603050405020304" pitchFamily="18" charset="0"/>
              </a:rPr>
              <a:t>    </a:t>
            </a:r>
            <a:r>
              <a:rPr kumimoji="1" lang="en-US" altLang="zh-CN" dirty="0" err="1">
                <a:solidFill>
                  <a:srgbClr val="000000"/>
                </a:solidFill>
              </a:rPr>
              <a:t>Rect</a:t>
            </a:r>
            <a:r>
              <a:rPr kumimoji="1" lang="en-US" altLang="zh-CN" dirty="0">
                <a:solidFill>
                  <a:srgbClr val="000000"/>
                </a:solidFill>
              </a:rPr>
              <a:t>() { x = 5 ; y = 3; }</a:t>
            </a:r>
          </a:p>
          <a:p>
            <a:pPr eaLnBrk="0" fontAlgn="base" hangingPunct="0">
              <a:lnSpc>
                <a:spcPct val="100000"/>
              </a:lnSpc>
              <a:spcBef>
                <a:spcPct val="0"/>
              </a:spcBef>
              <a:spcAft>
                <a:spcPct val="0"/>
              </a:spcAft>
            </a:pPr>
            <a:r>
              <a:rPr kumimoji="1" lang="en-US" altLang="zh-CN" dirty="0">
                <a:solidFill>
                  <a:srgbClr val="000000"/>
                </a:solidFill>
                <a:latin typeface="Times New Roman" panose="02020603050405020304" pitchFamily="18" charset="0"/>
              </a:rPr>
              <a:t>    </a:t>
            </a:r>
            <a:r>
              <a:rPr kumimoji="1" lang="en-US" altLang="zh-CN" dirty="0">
                <a:solidFill>
                  <a:srgbClr val="000000"/>
                </a:solidFill>
              </a:rPr>
              <a:t>void </a:t>
            </a:r>
            <a:r>
              <a:rPr kumimoji="1" lang="en-US" altLang="zh-CN" dirty="0" err="1">
                <a:solidFill>
                  <a:srgbClr val="000000"/>
                </a:solidFill>
              </a:rPr>
              <a:t>setXY</a:t>
            </a:r>
            <a:r>
              <a:rPr kumimoji="1" lang="en-US" altLang="zh-CN" dirty="0">
                <a:solidFill>
                  <a:srgbClr val="000000"/>
                </a:solidFill>
              </a:rPr>
              <a:t>( float x1 , float y1 ) { x = x1 ; y = y1; } </a:t>
            </a:r>
          </a:p>
          <a:p>
            <a:pPr eaLnBrk="0" fontAlgn="base" hangingPunct="0">
              <a:lnSpc>
                <a:spcPct val="100000"/>
              </a:lnSpc>
              <a:spcBef>
                <a:spcPct val="0"/>
              </a:spcBef>
              <a:spcAft>
                <a:spcPct val="0"/>
              </a:spcAft>
            </a:pPr>
            <a:r>
              <a:rPr kumimoji="1" lang="en-US" altLang="zh-CN" dirty="0">
                <a:solidFill>
                  <a:srgbClr val="000000"/>
                </a:solidFill>
              </a:rPr>
              <a:t>    float area( ) { return x * y; }</a:t>
            </a:r>
          </a:p>
          <a:p>
            <a:pPr eaLnBrk="0" fontAlgn="base" hangingPunct="0">
              <a:lnSpc>
                <a:spcPct val="100000"/>
              </a:lnSpc>
              <a:spcBef>
                <a:spcPct val="0"/>
              </a:spcBef>
              <a:spcAft>
                <a:spcPct val="0"/>
              </a:spcAft>
            </a:pPr>
            <a:r>
              <a:rPr kumimoji="1" lang="en-US" altLang="zh-CN" dirty="0">
                <a:solidFill>
                  <a:srgbClr val="000000"/>
                </a:solidFill>
              </a:rPr>
              <a:t>private:</a:t>
            </a:r>
          </a:p>
          <a:p>
            <a:pPr eaLnBrk="0" fontAlgn="base" hangingPunct="0">
              <a:lnSpc>
                <a:spcPct val="100000"/>
              </a:lnSpc>
              <a:spcBef>
                <a:spcPct val="0"/>
              </a:spcBef>
              <a:spcAft>
                <a:spcPct val="0"/>
              </a:spcAft>
            </a:pPr>
            <a:r>
              <a:rPr kumimoji="1" lang="en-US" altLang="zh-CN" dirty="0">
                <a:solidFill>
                  <a:srgbClr val="000000"/>
                </a:solidFill>
              </a:rPr>
              <a:t>    float x , y;</a:t>
            </a:r>
          </a:p>
          <a:p>
            <a:pPr eaLnBrk="0" fontAlgn="base" hangingPunct="0">
              <a:lnSpc>
                <a:spcPct val="100000"/>
              </a:lnSpc>
              <a:spcBef>
                <a:spcPct val="0"/>
              </a:spcBef>
              <a:spcAft>
                <a:spcPct val="0"/>
              </a:spcAft>
            </a:pPr>
            <a:r>
              <a:rPr kumimoji="1" lang="en-US" altLang="zh-CN" dirty="0">
                <a:solidFill>
                  <a:srgbClr val="000000"/>
                </a:solidFill>
              </a:rPr>
              <a:t>}; </a:t>
            </a:r>
          </a:p>
          <a:p>
            <a:pPr fontAlgn="base">
              <a:lnSpc>
                <a:spcPct val="100000"/>
              </a:lnSpc>
              <a:spcBef>
                <a:spcPct val="30000"/>
              </a:spcBef>
              <a:spcAft>
                <a:spcPct val="0"/>
              </a:spcAft>
            </a:pPr>
            <a:r>
              <a:rPr kumimoji="1" lang="en-US" altLang="zh-CN" dirty="0">
                <a:solidFill>
                  <a:srgbClr val="000000"/>
                </a:solidFill>
              </a:rPr>
              <a:t>int main( ) {</a:t>
            </a: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Rect</a:t>
            </a:r>
            <a:r>
              <a:rPr kumimoji="1" lang="en-US" altLang="zh-CN" dirty="0">
                <a:solidFill>
                  <a:srgbClr val="000000"/>
                </a:solidFill>
              </a:rPr>
              <a:t> r1, r2</a:t>
            </a:r>
            <a:r>
              <a:rPr kumimoji="1" lang="en-US" altLang="zh-CN" sz="2000" dirty="0">
                <a:solidFill>
                  <a:srgbClr val="000000"/>
                </a:solidFill>
              </a:rPr>
              <a:t>;      </a:t>
            </a:r>
            <a:r>
              <a:rPr kumimoji="1" lang="en-US" altLang="zh-CN" sz="2000" dirty="0">
                <a:solidFill>
                  <a:srgbClr val="339933"/>
                </a:solidFill>
              </a:rPr>
              <a:t>//r1,r2</a:t>
            </a:r>
            <a:r>
              <a:rPr kumimoji="1" lang="zh-CN" altLang="en-US" sz="2000" dirty="0">
                <a:solidFill>
                  <a:srgbClr val="339933"/>
                </a:solidFill>
              </a:rPr>
              <a:t>创建时，调用无参构造函数，私有成员数据初始化</a:t>
            </a:r>
          </a:p>
          <a:p>
            <a:pPr fontAlgn="base">
              <a:lnSpc>
                <a:spcPct val="100000"/>
              </a:lnSpc>
              <a:spcBef>
                <a:spcPct val="30000"/>
              </a:spcBef>
              <a:spcAft>
                <a:spcPct val="0"/>
              </a:spcAft>
            </a:pPr>
            <a:r>
              <a:rPr kumimoji="1" lang="zh-CN" altLang="en-US" dirty="0">
                <a:solidFill>
                  <a:srgbClr val="000000"/>
                </a:solidFill>
              </a:rPr>
              <a:t>    </a:t>
            </a:r>
            <a:r>
              <a:rPr kumimoji="1" lang="en-US" altLang="zh-CN" dirty="0">
                <a:solidFill>
                  <a:srgbClr val="000000"/>
                </a:solidFill>
              </a:rPr>
              <a:t>r1. </a:t>
            </a:r>
            <a:r>
              <a:rPr kumimoji="1" lang="en-US" altLang="zh-CN" dirty="0" err="1">
                <a:solidFill>
                  <a:srgbClr val="000000"/>
                </a:solidFill>
              </a:rPr>
              <a:t>setXY</a:t>
            </a:r>
            <a:r>
              <a:rPr kumimoji="1" lang="en-US" altLang="zh-CN" dirty="0">
                <a:solidFill>
                  <a:srgbClr val="000000"/>
                </a:solidFill>
              </a:rPr>
              <a:t>(12.5 , 20)</a:t>
            </a:r>
            <a:r>
              <a:rPr kumimoji="1" lang="zh-CN" altLang="en-US" dirty="0">
                <a:solidFill>
                  <a:srgbClr val="000000"/>
                </a:solidFill>
              </a:rPr>
              <a:t>；</a:t>
            </a:r>
          </a:p>
          <a:p>
            <a:pPr fontAlgn="base">
              <a:lnSpc>
                <a:spcPct val="100000"/>
              </a:lnSpc>
              <a:spcBef>
                <a:spcPct val="30000"/>
              </a:spcBef>
              <a:spcAft>
                <a:spcPct val="0"/>
              </a:spcAft>
            </a:pPr>
            <a:r>
              <a:rPr kumimoji="1" lang="zh-CN" altLang="en-US" dirty="0">
                <a:solidFill>
                  <a:srgbClr val="000000"/>
                </a:solidFill>
              </a:rPr>
              <a:t>    </a:t>
            </a:r>
            <a:r>
              <a:rPr kumimoji="1" lang="en-US" altLang="zh-CN" dirty="0">
                <a:solidFill>
                  <a:srgbClr val="000000"/>
                </a:solidFill>
              </a:rPr>
              <a:t>r2. </a:t>
            </a:r>
            <a:r>
              <a:rPr kumimoji="1" lang="en-US" altLang="zh-CN" dirty="0" err="1">
                <a:solidFill>
                  <a:srgbClr val="000000"/>
                </a:solidFill>
              </a:rPr>
              <a:t>setXY</a:t>
            </a:r>
            <a:r>
              <a:rPr kumimoji="1" lang="en-US" altLang="zh-CN" dirty="0">
                <a:solidFill>
                  <a:srgbClr val="000000"/>
                </a:solidFill>
              </a:rPr>
              <a:t>(22.5 , 10)</a:t>
            </a:r>
            <a:r>
              <a:rPr kumimoji="1" lang="zh-CN" altLang="en-US" dirty="0">
                <a:solidFill>
                  <a:srgbClr val="000000"/>
                </a:solidFill>
              </a:rPr>
              <a:t>；</a:t>
            </a:r>
            <a:endParaRPr kumimoji="1" lang="zh-CN" altLang="en-US" dirty="0">
              <a:solidFill>
                <a:srgbClr val="FF0000"/>
              </a:solidFill>
            </a:endParaRPr>
          </a:p>
          <a:p>
            <a:pPr fontAlgn="base">
              <a:lnSpc>
                <a:spcPct val="100000"/>
              </a:lnSpc>
              <a:spcBef>
                <a:spcPct val="30000"/>
              </a:spcBef>
              <a:spcAft>
                <a:spcPct val="0"/>
              </a:spcAft>
            </a:pPr>
            <a:r>
              <a:rPr kumimoji="1" lang="zh-CN" altLang="en-US" dirty="0">
                <a:solidFill>
                  <a:srgbClr val="000000"/>
                </a:solidFill>
              </a:rPr>
              <a:t>    </a:t>
            </a:r>
            <a:r>
              <a:rPr kumimoji="1" lang="en-US" altLang="zh-CN" dirty="0" err="1">
                <a:solidFill>
                  <a:srgbClr val="000000"/>
                </a:solidFill>
              </a:rPr>
              <a:t>cout</a:t>
            </a:r>
            <a:r>
              <a:rPr kumimoji="1" lang="en-US" altLang="zh-CN" dirty="0">
                <a:solidFill>
                  <a:srgbClr val="000000"/>
                </a:solidFill>
              </a:rPr>
              <a:t> &lt;&lt; r2.area( ) &lt;&lt; </a:t>
            </a:r>
            <a:r>
              <a:rPr kumimoji="1" lang="en-US" altLang="zh-CN" dirty="0" err="1">
                <a:solidFill>
                  <a:srgbClr val="000000"/>
                </a:solidFill>
              </a:rPr>
              <a:t>endl</a:t>
            </a:r>
            <a:r>
              <a:rPr kumimoji="1" lang="en-US" altLang="zh-CN" dirty="0">
                <a:solidFill>
                  <a:srgbClr val="000000"/>
                </a:solidFill>
              </a:rPr>
              <a:t>;</a:t>
            </a:r>
          </a:p>
          <a:p>
            <a:pPr fontAlgn="base">
              <a:lnSpc>
                <a:spcPct val="100000"/>
              </a:lnSpc>
              <a:spcBef>
                <a:spcPct val="30000"/>
              </a:spcBef>
              <a:spcAft>
                <a:spcPct val="0"/>
              </a:spcAft>
            </a:pPr>
            <a:r>
              <a:rPr kumimoji="1" lang="en-US" altLang="zh-CN" dirty="0">
                <a:solidFill>
                  <a:srgbClr val="000000"/>
                </a:solidFill>
              </a:rPr>
              <a:t>    return 0; </a:t>
            </a:r>
          </a:p>
          <a:p>
            <a:pPr fontAlgn="base">
              <a:lnSpc>
                <a:spcPct val="100000"/>
              </a:lnSpc>
              <a:spcBef>
                <a:spcPct val="30000"/>
              </a:spcBef>
              <a:spcAft>
                <a:spcPct val="0"/>
              </a:spcAft>
            </a:pPr>
            <a:r>
              <a:rPr kumimoji="1" lang="en-US" altLang="zh-CN" dirty="0">
                <a:solidFill>
                  <a:srgbClr val="000000"/>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FEE7BD0-2DAE-4300-8CCA-593E37C8B8E3}"/>
              </a:ext>
            </a:extLst>
          </p:cNvPr>
          <p:cNvSpPr>
            <a:spLocks noGrp="1" noChangeArrowheads="1"/>
          </p:cNvSpPr>
          <p:nvPr>
            <p:ph type="body" idx="1"/>
          </p:nvPr>
        </p:nvSpPr>
        <p:spPr>
          <a:xfrm>
            <a:off x="1200152" y="1412876"/>
            <a:ext cx="1116013" cy="5876925"/>
          </a:xfrm>
        </p:spPr>
        <p:txBody>
          <a:bodyPr/>
          <a:lstStyle/>
          <a:p>
            <a:pPr eaLnBrk="1" hangingPunct="1">
              <a:lnSpc>
                <a:spcPct val="90000"/>
              </a:lnSpc>
              <a:buFontTx/>
              <a:buNone/>
            </a:pPr>
            <a:r>
              <a:rPr lang="en-US" altLang="zh-CN">
                <a:solidFill>
                  <a:srgbClr val="FF6600"/>
                </a:solidFill>
                <a:ea typeface="黑体" panose="02010609060101010101" pitchFamily="49" charset="-122"/>
              </a:rPr>
              <a:t>   </a:t>
            </a:r>
            <a:r>
              <a:rPr lang="zh-CN" altLang="en-US">
                <a:solidFill>
                  <a:srgbClr val="FFFF66"/>
                </a:solidFill>
                <a:ea typeface="黑体" panose="02010609060101010101" pitchFamily="49" charset="-122"/>
              </a:rPr>
              <a:t>构造函数</a:t>
            </a:r>
          </a:p>
          <a:p>
            <a:pPr eaLnBrk="1" hangingPunct="1">
              <a:lnSpc>
                <a:spcPct val="90000"/>
              </a:lnSpc>
              <a:buFontTx/>
              <a:buNone/>
            </a:pPr>
            <a:r>
              <a:rPr lang="zh-CN" altLang="en-US">
                <a:solidFill>
                  <a:srgbClr val="FFFF66"/>
                </a:solidFill>
                <a:ea typeface="黑体" panose="02010609060101010101" pitchFamily="49" charset="-122"/>
              </a:rPr>
              <a:t>   举例</a:t>
            </a:r>
          </a:p>
          <a:p>
            <a:pPr eaLnBrk="1" hangingPunct="1">
              <a:lnSpc>
                <a:spcPct val="90000"/>
              </a:lnSpc>
              <a:buFontTx/>
              <a:buNone/>
            </a:pPr>
            <a:r>
              <a:rPr lang="zh-CN" altLang="en-US">
                <a:solidFill>
                  <a:srgbClr val="FFFFCC"/>
                </a:solidFill>
                <a:ea typeface="黑体" panose="02010609060101010101" pitchFamily="49" charset="-122"/>
              </a:rPr>
              <a:t>   </a:t>
            </a:r>
          </a:p>
        </p:txBody>
      </p:sp>
      <p:sp>
        <p:nvSpPr>
          <p:cNvPr id="39939" name="Text Box 3">
            <a:extLst>
              <a:ext uri="{FF2B5EF4-FFF2-40B4-BE49-F238E27FC236}">
                <a16:creationId xmlns:a16="http://schemas.microsoft.com/office/drawing/2014/main" id="{C7DCAEE3-74F7-411E-95C3-6A0BD2834624}"/>
              </a:ext>
            </a:extLst>
          </p:cNvPr>
          <p:cNvSpPr txBox="1">
            <a:spLocks noChangeArrowheads="1"/>
          </p:cNvSpPr>
          <p:nvPr/>
        </p:nvSpPr>
        <p:spPr bwMode="auto">
          <a:xfrm>
            <a:off x="2135189" y="157163"/>
            <a:ext cx="8532812" cy="5927766"/>
          </a:xfrm>
          <a:prstGeom prst="rect">
            <a:avLst/>
          </a:prstGeom>
          <a:solidFill>
            <a:schemeClr val="bg1"/>
          </a:solidFill>
          <a:ln>
            <a:noFill/>
          </a:ln>
          <a:effectLst/>
          <a:extLst>
            <a:ext uri="{91240B29-F687-4F45-9708-019B960494DF}">
              <a14:hiddenLine xmlns:a14="http://schemas.microsoft.com/office/drawing/2010/main" w="635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en-US" altLang="zh-CN" dirty="0">
                <a:solidFill>
                  <a:srgbClr val="000000"/>
                </a:solidFill>
              </a:rPr>
              <a:t>class </a:t>
            </a:r>
            <a:r>
              <a:rPr kumimoji="1" lang="en-US" altLang="zh-CN" dirty="0" err="1">
                <a:solidFill>
                  <a:srgbClr val="000000"/>
                </a:solidFill>
              </a:rPr>
              <a:t>Rect</a:t>
            </a:r>
            <a:r>
              <a:rPr kumimoji="1" lang="en-US" altLang="zh-CN" dirty="0">
                <a:solidFill>
                  <a:srgbClr val="000000"/>
                </a:solidFill>
              </a:rPr>
              <a:t>{</a:t>
            </a:r>
          </a:p>
          <a:p>
            <a:pPr eaLnBrk="0" fontAlgn="base" hangingPunct="0">
              <a:lnSpc>
                <a:spcPct val="100000"/>
              </a:lnSpc>
              <a:spcBef>
                <a:spcPct val="0"/>
              </a:spcBef>
              <a:spcAft>
                <a:spcPct val="0"/>
              </a:spcAft>
            </a:pPr>
            <a:r>
              <a:rPr kumimoji="1" lang="en-US" altLang="zh-CN" dirty="0">
                <a:solidFill>
                  <a:srgbClr val="000000"/>
                </a:solidFill>
              </a:rPr>
              <a:t>public:</a:t>
            </a:r>
          </a:p>
          <a:p>
            <a:pPr eaLnBrk="0" fontAlgn="base" hangingPunct="0">
              <a:spcAft>
                <a:spcPct val="0"/>
              </a:spcAft>
            </a:pPr>
            <a:r>
              <a:rPr kumimoji="1" lang="en-US" altLang="zh-CN" dirty="0">
                <a:solidFill>
                  <a:srgbClr val="000000"/>
                </a:solidFill>
                <a:latin typeface="Times New Roman" panose="02020603050405020304" pitchFamily="18" charset="0"/>
              </a:rPr>
              <a:t>    </a:t>
            </a:r>
            <a:r>
              <a:rPr lang="es-ES" altLang="zh-CN" dirty="0">
                <a:solidFill>
                  <a:srgbClr val="000000"/>
                </a:solidFill>
              </a:rPr>
              <a:t>Rect( float x1 , float y1 ) { x = x1 ; y = y1; }</a:t>
            </a:r>
          </a:p>
          <a:p>
            <a:pPr eaLnBrk="0" fontAlgn="base" hangingPunct="0">
              <a:lnSpc>
                <a:spcPct val="100000"/>
              </a:lnSpc>
              <a:spcBef>
                <a:spcPct val="0"/>
              </a:spcBef>
              <a:spcAft>
                <a:spcPct val="0"/>
              </a:spcAft>
            </a:pPr>
            <a:r>
              <a:rPr kumimoji="1" lang="en-US" altLang="zh-CN" dirty="0">
                <a:solidFill>
                  <a:srgbClr val="000000"/>
                </a:solidFill>
                <a:latin typeface="Times New Roman" panose="02020603050405020304" pitchFamily="18" charset="0"/>
              </a:rPr>
              <a:t>    </a:t>
            </a:r>
            <a:r>
              <a:rPr kumimoji="1" lang="en-US" altLang="zh-CN" dirty="0">
                <a:solidFill>
                  <a:srgbClr val="000000"/>
                </a:solidFill>
              </a:rPr>
              <a:t>void </a:t>
            </a:r>
            <a:r>
              <a:rPr kumimoji="1" lang="en-US" altLang="zh-CN" dirty="0" err="1">
                <a:solidFill>
                  <a:srgbClr val="000000"/>
                </a:solidFill>
              </a:rPr>
              <a:t>setXY</a:t>
            </a:r>
            <a:r>
              <a:rPr kumimoji="1" lang="en-US" altLang="zh-CN" dirty="0">
                <a:solidFill>
                  <a:srgbClr val="000000"/>
                </a:solidFill>
              </a:rPr>
              <a:t>( float x1 , float y1 ) { x = x1 ; y = y1; } </a:t>
            </a:r>
          </a:p>
          <a:p>
            <a:pPr eaLnBrk="0" fontAlgn="base" hangingPunct="0">
              <a:lnSpc>
                <a:spcPct val="100000"/>
              </a:lnSpc>
              <a:spcBef>
                <a:spcPct val="0"/>
              </a:spcBef>
              <a:spcAft>
                <a:spcPct val="0"/>
              </a:spcAft>
            </a:pPr>
            <a:r>
              <a:rPr kumimoji="1" lang="en-US" altLang="zh-CN" dirty="0">
                <a:solidFill>
                  <a:srgbClr val="000000"/>
                </a:solidFill>
              </a:rPr>
              <a:t>    float area( ) { return x * y; }</a:t>
            </a:r>
          </a:p>
          <a:p>
            <a:pPr eaLnBrk="0" fontAlgn="base" hangingPunct="0">
              <a:lnSpc>
                <a:spcPct val="100000"/>
              </a:lnSpc>
              <a:spcBef>
                <a:spcPct val="0"/>
              </a:spcBef>
              <a:spcAft>
                <a:spcPct val="0"/>
              </a:spcAft>
            </a:pPr>
            <a:r>
              <a:rPr kumimoji="1" lang="en-US" altLang="zh-CN" dirty="0">
                <a:solidFill>
                  <a:srgbClr val="000000"/>
                </a:solidFill>
              </a:rPr>
              <a:t>private:</a:t>
            </a:r>
          </a:p>
          <a:p>
            <a:pPr eaLnBrk="0" fontAlgn="base" hangingPunct="0">
              <a:lnSpc>
                <a:spcPct val="100000"/>
              </a:lnSpc>
              <a:spcBef>
                <a:spcPct val="0"/>
              </a:spcBef>
              <a:spcAft>
                <a:spcPct val="0"/>
              </a:spcAft>
            </a:pPr>
            <a:r>
              <a:rPr kumimoji="1" lang="en-US" altLang="zh-CN" dirty="0">
                <a:solidFill>
                  <a:srgbClr val="000000"/>
                </a:solidFill>
              </a:rPr>
              <a:t>    float x , y;</a:t>
            </a:r>
          </a:p>
          <a:p>
            <a:pPr eaLnBrk="0" fontAlgn="base" hangingPunct="0">
              <a:lnSpc>
                <a:spcPct val="100000"/>
              </a:lnSpc>
              <a:spcBef>
                <a:spcPct val="0"/>
              </a:spcBef>
              <a:spcAft>
                <a:spcPct val="0"/>
              </a:spcAft>
            </a:pPr>
            <a:r>
              <a:rPr kumimoji="1" lang="en-US" altLang="zh-CN" dirty="0">
                <a:solidFill>
                  <a:srgbClr val="000000"/>
                </a:solidFill>
              </a:rPr>
              <a:t>}; </a:t>
            </a:r>
          </a:p>
          <a:p>
            <a:pPr fontAlgn="base">
              <a:lnSpc>
                <a:spcPct val="100000"/>
              </a:lnSpc>
              <a:spcBef>
                <a:spcPct val="30000"/>
              </a:spcBef>
              <a:spcAft>
                <a:spcPct val="0"/>
              </a:spcAft>
            </a:pPr>
            <a:r>
              <a:rPr kumimoji="1" lang="en-US" altLang="zh-CN" dirty="0">
                <a:solidFill>
                  <a:srgbClr val="000000"/>
                </a:solidFill>
              </a:rPr>
              <a:t>int main( ) {</a:t>
            </a: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Rect</a:t>
            </a:r>
            <a:r>
              <a:rPr kumimoji="1" lang="en-US" altLang="zh-CN" dirty="0">
                <a:solidFill>
                  <a:srgbClr val="000000"/>
                </a:solidFill>
              </a:rPr>
              <a:t>   r1, r2;      </a:t>
            </a:r>
            <a:r>
              <a:rPr kumimoji="1" lang="en-US" altLang="zh-CN" sz="1800" dirty="0">
                <a:solidFill>
                  <a:srgbClr val="339933"/>
                </a:solidFill>
              </a:rPr>
              <a:t>//</a:t>
            </a:r>
            <a:r>
              <a:rPr kumimoji="1" lang="zh-CN" altLang="en-US" sz="1800" dirty="0">
                <a:solidFill>
                  <a:srgbClr val="FF0000"/>
                </a:solidFill>
              </a:rPr>
              <a:t>出错，</a:t>
            </a:r>
            <a:r>
              <a:rPr kumimoji="1" lang="en-US" altLang="zh-CN" dirty="0">
                <a:solidFill>
                  <a:srgbClr val="000000"/>
                </a:solidFill>
              </a:rPr>
              <a:t> </a:t>
            </a:r>
            <a:r>
              <a:rPr kumimoji="1" lang="en-US" altLang="zh-CN" sz="1800" dirty="0">
                <a:solidFill>
                  <a:srgbClr val="000000"/>
                </a:solidFill>
              </a:rPr>
              <a:t>r1,r2</a:t>
            </a:r>
            <a:r>
              <a:rPr kumimoji="1" lang="zh-CN" altLang="en-US" sz="1800" dirty="0">
                <a:solidFill>
                  <a:srgbClr val="000000"/>
                </a:solidFill>
              </a:rPr>
              <a:t>创建时，调用构造函数出错（参数不一致）</a:t>
            </a: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cout</a:t>
            </a:r>
            <a:r>
              <a:rPr kumimoji="1" lang="en-US" altLang="zh-CN" dirty="0">
                <a:solidFill>
                  <a:srgbClr val="000000"/>
                </a:solidFill>
              </a:rPr>
              <a:t> &lt;&lt; r1.area( ) &lt;&lt; </a:t>
            </a:r>
            <a:r>
              <a:rPr kumimoji="1" lang="en-US" altLang="zh-CN" dirty="0" err="1">
                <a:solidFill>
                  <a:srgbClr val="000000"/>
                </a:solidFill>
              </a:rPr>
              <a:t>endl</a:t>
            </a:r>
            <a:r>
              <a:rPr kumimoji="1" lang="en-US" altLang="zh-CN" dirty="0">
                <a:solidFill>
                  <a:srgbClr val="000000"/>
                </a:solidFill>
              </a:rPr>
              <a:t>;</a:t>
            </a:r>
          </a:p>
          <a:p>
            <a:pPr fontAlgn="base">
              <a:lnSpc>
                <a:spcPct val="100000"/>
              </a:lnSpc>
              <a:spcBef>
                <a:spcPct val="30000"/>
              </a:spcBef>
              <a:spcAft>
                <a:spcPct val="0"/>
              </a:spcAft>
            </a:pPr>
            <a:r>
              <a:rPr kumimoji="1" lang="en-US" altLang="zh-CN" dirty="0">
                <a:solidFill>
                  <a:srgbClr val="000000"/>
                </a:solidFill>
              </a:rPr>
              <a:t>    </a:t>
            </a:r>
            <a:r>
              <a:rPr kumimoji="1" lang="en-US" altLang="zh-CN" dirty="0" err="1">
                <a:solidFill>
                  <a:srgbClr val="000000"/>
                </a:solidFill>
              </a:rPr>
              <a:t>cout</a:t>
            </a:r>
            <a:r>
              <a:rPr kumimoji="1" lang="en-US" altLang="zh-CN" dirty="0">
                <a:solidFill>
                  <a:srgbClr val="000000"/>
                </a:solidFill>
              </a:rPr>
              <a:t> &lt;&lt; r2.area( ) &lt;&lt; </a:t>
            </a:r>
            <a:r>
              <a:rPr kumimoji="1" lang="en-US" altLang="zh-CN" dirty="0" err="1">
                <a:solidFill>
                  <a:srgbClr val="000000"/>
                </a:solidFill>
              </a:rPr>
              <a:t>endl</a:t>
            </a:r>
            <a:r>
              <a:rPr kumimoji="1" lang="en-US" altLang="zh-CN" dirty="0">
                <a:solidFill>
                  <a:srgbClr val="000000"/>
                </a:solidFill>
              </a:rPr>
              <a:t>;</a:t>
            </a:r>
          </a:p>
          <a:p>
            <a:pPr fontAlgn="base">
              <a:lnSpc>
                <a:spcPct val="100000"/>
              </a:lnSpc>
              <a:spcBef>
                <a:spcPct val="30000"/>
              </a:spcBef>
              <a:spcAft>
                <a:spcPct val="0"/>
              </a:spcAft>
            </a:pPr>
            <a:r>
              <a:rPr kumimoji="1" lang="en-US" altLang="zh-CN" dirty="0">
                <a:solidFill>
                  <a:srgbClr val="000000"/>
                </a:solidFill>
              </a:rPr>
              <a:t>    return 0; </a:t>
            </a:r>
          </a:p>
          <a:p>
            <a:pPr fontAlgn="base">
              <a:lnSpc>
                <a:spcPct val="100000"/>
              </a:lnSpc>
              <a:spcBef>
                <a:spcPct val="30000"/>
              </a:spcBef>
              <a:spcAft>
                <a:spcPct val="0"/>
              </a:spcAft>
            </a:pPr>
            <a:r>
              <a:rPr kumimoji="1" lang="en-US" altLang="zh-CN" dirty="0">
                <a:solidFill>
                  <a:srgbClr val="000000"/>
                </a:solidFill>
              </a:rPr>
              <a:t>}</a:t>
            </a:r>
          </a:p>
        </p:txBody>
      </p:sp>
    </p:spTree>
    <p:extLst>
      <p:ext uri="{BB962C8B-B14F-4D97-AF65-F5344CB8AC3E}">
        <p14:creationId xmlns:p14="http://schemas.microsoft.com/office/powerpoint/2010/main" val="30910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Text Box 2">
            <a:extLst>
              <a:ext uri="{FF2B5EF4-FFF2-40B4-BE49-F238E27FC236}">
                <a16:creationId xmlns:a16="http://schemas.microsoft.com/office/drawing/2014/main" id="{4AF0CC1D-15CB-43BE-8A47-72B5D9E78CB4}"/>
              </a:ext>
            </a:extLst>
          </p:cNvPr>
          <p:cNvSpPr txBox="1">
            <a:spLocks noChangeArrowheads="1"/>
          </p:cNvSpPr>
          <p:nvPr/>
        </p:nvSpPr>
        <p:spPr bwMode="auto">
          <a:xfrm>
            <a:off x="2279655" y="188917"/>
            <a:ext cx="7129463" cy="584775"/>
          </a:xfrm>
          <a:prstGeom prst="rect">
            <a:avLst/>
          </a:prstGeom>
          <a:noFill/>
          <a:ln>
            <a:noFill/>
          </a:ln>
          <a:effectLst/>
        </p:spPr>
        <p:txBody>
          <a:bodyPr>
            <a:spAutoFit/>
          </a:bodyPr>
          <a:lstStyle/>
          <a:p>
            <a:pPr algn="ctr" fontAlgn="base">
              <a:spcBef>
                <a:spcPct val="50000"/>
              </a:spcBef>
              <a:spcAft>
                <a:spcPct val="0"/>
              </a:spcAft>
              <a:defRPr/>
            </a:pPr>
            <a:r>
              <a:rPr kumimoji="1" lang="en-US" altLang="zh-CN" sz="32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8.1  </a:t>
            </a:r>
            <a:r>
              <a:rPr kumimoji="1" lang="zh-CN" altLang="en-US" sz="32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面向对象程序设计方法</a:t>
            </a:r>
          </a:p>
        </p:txBody>
      </p:sp>
      <p:sp>
        <p:nvSpPr>
          <p:cNvPr id="7171" name="Rectangle 3">
            <a:extLst>
              <a:ext uri="{FF2B5EF4-FFF2-40B4-BE49-F238E27FC236}">
                <a16:creationId xmlns:a16="http://schemas.microsoft.com/office/drawing/2014/main" id="{42E6ED13-B34E-4F84-8A6C-C597FE0B9E9F}"/>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7172" name="Rectangle 4">
            <a:extLst>
              <a:ext uri="{FF2B5EF4-FFF2-40B4-BE49-F238E27FC236}">
                <a16:creationId xmlns:a16="http://schemas.microsoft.com/office/drawing/2014/main" id="{1A60998E-AE46-42B9-BEB8-5AC77ED864C3}"/>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7173" name="Rectangle 5">
            <a:extLst>
              <a:ext uri="{FF2B5EF4-FFF2-40B4-BE49-F238E27FC236}">
                <a16:creationId xmlns:a16="http://schemas.microsoft.com/office/drawing/2014/main" id="{D5E0B287-D2CE-40BB-A0FE-D1A3E98DDC14}"/>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7174" name="Rectangle 6">
            <a:extLst>
              <a:ext uri="{FF2B5EF4-FFF2-40B4-BE49-F238E27FC236}">
                <a16:creationId xmlns:a16="http://schemas.microsoft.com/office/drawing/2014/main" id="{DFE4DE76-B9C8-4A46-92D2-B0BDCD2EFDE6}"/>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7175" name="Rectangle 8">
            <a:extLst>
              <a:ext uri="{FF2B5EF4-FFF2-40B4-BE49-F238E27FC236}">
                <a16:creationId xmlns:a16="http://schemas.microsoft.com/office/drawing/2014/main" id="{F82A550A-65FB-4CB0-9925-342DA9334896}"/>
              </a:ext>
            </a:extLst>
          </p:cNvPr>
          <p:cNvSpPr>
            <a:spLocks noChangeArrowheads="1"/>
          </p:cNvSpPr>
          <p:nvPr/>
        </p:nvSpPr>
        <p:spPr bwMode="auto">
          <a:xfrm>
            <a:off x="1992317" y="1052518"/>
            <a:ext cx="4175125" cy="2663825"/>
          </a:xfrm>
          <a:prstGeom prst="rect">
            <a:avLst/>
          </a:prstGeom>
          <a:noFill/>
          <a:ln w="9525" algn="ctr">
            <a:solidFill>
              <a:srgbClr val="FFCC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endParaRPr lang="zh-CN" altLang="zh-CN">
              <a:solidFill>
                <a:srgbClr val="FFFF00"/>
              </a:solidFill>
            </a:endParaRPr>
          </a:p>
        </p:txBody>
      </p:sp>
      <p:sp>
        <p:nvSpPr>
          <p:cNvPr id="7176" name="Oval 9">
            <a:extLst>
              <a:ext uri="{FF2B5EF4-FFF2-40B4-BE49-F238E27FC236}">
                <a16:creationId xmlns:a16="http://schemas.microsoft.com/office/drawing/2014/main" id="{93C009FB-A598-47BD-A403-98F8C01EF53D}"/>
              </a:ext>
            </a:extLst>
          </p:cNvPr>
          <p:cNvSpPr>
            <a:spLocks noChangeArrowheads="1"/>
          </p:cNvSpPr>
          <p:nvPr/>
        </p:nvSpPr>
        <p:spPr bwMode="auto">
          <a:xfrm>
            <a:off x="3648079" y="1195392"/>
            <a:ext cx="1223963" cy="504825"/>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问题</a:t>
            </a:r>
          </a:p>
        </p:txBody>
      </p:sp>
      <p:sp>
        <p:nvSpPr>
          <p:cNvPr id="7177" name="Text Box 10">
            <a:extLst>
              <a:ext uri="{FF2B5EF4-FFF2-40B4-BE49-F238E27FC236}">
                <a16:creationId xmlns:a16="http://schemas.microsoft.com/office/drawing/2014/main" id="{833E480A-8CA1-4894-8724-B78A29B2C274}"/>
              </a:ext>
            </a:extLst>
          </p:cNvPr>
          <p:cNvSpPr txBox="1">
            <a:spLocks noChangeArrowheads="1"/>
          </p:cNvSpPr>
          <p:nvPr/>
        </p:nvSpPr>
        <p:spPr bwMode="auto">
          <a:xfrm>
            <a:off x="2132053" y="1196979"/>
            <a:ext cx="553998"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50000"/>
              </a:spcBef>
              <a:spcAft>
                <a:spcPct val="0"/>
              </a:spcAft>
            </a:pPr>
            <a:r>
              <a:rPr lang="zh-CN" altLang="en-US">
                <a:solidFill>
                  <a:srgbClr val="FFFF00"/>
                </a:solidFill>
              </a:rPr>
              <a:t>现实世界</a:t>
            </a:r>
          </a:p>
        </p:txBody>
      </p:sp>
      <p:sp>
        <p:nvSpPr>
          <p:cNvPr id="1277963" name="Line 11">
            <a:extLst>
              <a:ext uri="{FF2B5EF4-FFF2-40B4-BE49-F238E27FC236}">
                <a16:creationId xmlns:a16="http://schemas.microsoft.com/office/drawing/2014/main" id="{9D698788-AC3F-4B6E-87D6-9656704B376B}"/>
              </a:ext>
            </a:extLst>
          </p:cNvPr>
          <p:cNvSpPr>
            <a:spLocks noChangeShapeType="1"/>
          </p:cNvSpPr>
          <p:nvPr/>
        </p:nvSpPr>
        <p:spPr bwMode="auto">
          <a:xfrm flipH="1">
            <a:off x="3503617" y="1700217"/>
            <a:ext cx="433387" cy="365125"/>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64" name="Line 12">
            <a:extLst>
              <a:ext uri="{FF2B5EF4-FFF2-40B4-BE49-F238E27FC236}">
                <a16:creationId xmlns:a16="http://schemas.microsoft.com/office/drawing/2014/main" id="{1086A920-2556-401B-9E1A-6924D27E373F}"/>
              </a:ext>
            </a:extLst>
          </p:cNvPr>
          <p:cNvSpPr>
            <a:spLocks noChangeShapeType="1"/>
          </p:cNvSpPr>
          <p:nvPr/>
        </p:nvSpPr>
        <p:spPr bwMode="auto">
          <a:xfrm>
            <a:off x="4583115" y="1700217"/>
            <a:ext cx="360363" cy="365125"/>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7180" name="Rectangle 13">
            <a:extLst>
              <a:ext uri="{FF2B5EF4-FFF2-40B4-BE49-F238E27FC236}">
                <a16:creationId xmlns:a16="http://schemas.microsoft.com/office/drawing/2014/main" id="{E54A359A-799B-4194-9B8E-32B5D62489C0}"/>
              </a:ext>
            </a:extLst>
          </p:cNvPr>
          <p:cNvSpPr>
            <a:spLocks noChangeArrowheads="1"/>
          </p:cNvSpPr>
          <p:nvPr/>
        </p:nvSpPr>
        <p:spPr bwMode="auto">
          <a:xfrm>
            <a:off x="1992317" y="3860803"/>
            <a:ext cx="4175125" cy="2519363"/>
          </a:xfrm>
          <a:prstGeom prst="rect">
            <a:avLst/>
          </a:prstGeom>
          <a:noFill/>
          <a:ln w="9525" algn="ctr">
            <a:solidFill>
              <a:srgbClr val="FFCC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endParaRPr lang="zh-CN" altLang="zh-CN">
              <a:solidFill>
                <a:srgbClr val="FFFF00"/>
              </a:solidFill>
            </a:endParaRPr>
          </a:p>
        </p:txBody>
      </p:sp>
      <p:sp>
        <p:nvSpPr>
          <p:cNvPr id="7181" name="Text Box 14">
            <a:extLst>
              <a:ext uri="{FF2B5EF4-FFF2-40B4-BE49-F238E27FC236}">
                <a16:creationId xmlns:a16="http://schemas.microsoft.com/office/drawing/2014/main" id="{E7B8A471-429D-4BE3-9AD9-D261E3F3BCC3}"/>
              </a:ext>
            </a:extLst>
          </p:cNvPr>
          <p:cNvSpPr txBox="1">
            <a:spLocks noChangeArrowheads="1"/>
          </p:cNvSpPr>
          <p:nvPr/>
        </p:nvSpPr>
        <p:spPr bwMode="auto">
          <a:xfrm>
            <a:off x="1987592" y="3932242"/>
            <a:ext cx="553998"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50000"/>
              </a:spcBef>
              <a:spcAft>
                <a:spcPct val="0"/>
              </a:spcAft>
            </a:pPr>
            <a:r>
              <a:rPr lang="zh-CN" altLang="en-US">
                <a:solidFill>
                  <a:srgbClr val="FFFF00"/>
                </a:solidFill>
              </a:rPr>
              <a:t>计算机世界</a:t>
            </a:r>
            <a:r>
              <a:rPr lang="en-US" altLang="zh-CN">
                <a:solidFill>
                  <a:srgbClr val="FFFF00"/>
                </a:solidFill>
              </a:rPr>
              <a:t>(</a:t>
            </a:r>
            <a:r>
              <a:rPr lang="zh-CN" altLang="en-US">
                <a:solidFill>
                  <a:srgbClr val="FFFFFF"/>
                </a:solidFill>
              </a:rPr>
              <a:t>程序</a:t>
            </a:r>
            <a:r>
              <a:rPr lang="en-US" altLang="zh-CN">
                <a:solidFill>
                  <a:srgbClr val="FFFF00"/>
                </a:solidFill>
              </a:rPr>
              <a:t>)</a:t>
            </a:r>
          </a:p>
        </p:txBody>
      </p:sp>
      <p:sp>
        <p:nvSpPr>
          <p:cNvPr id="1277967" name="Line 15">
            <a:extLst>
              <a:ext uri="{FF2B5EF4-FFF2-40B4-BE49-F238E27FC236}">
                <a16:creationId xmlns:a16="http://schemas.microsoft.com/office/drawing/2014/main" id="{6B36B56E-9420-4A18-A6E7-AC51E9914C86}"/>
              </a:ext>
            </a:extLst>
          </p:cNvPr>
          <p:cNvSpPr>
            <a:spLocks noChangeShapeType="1"/>
          </p:cNvSpPr>
          <p:nvPr/>
        </p:nvSpPr>
        <p:spPr bwMode="auto">
          <a:xfrm flipH="1">
            <a:off x="3503613" y="3644904"/>
            <a:ext cx="0" cy="358775"/>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68" name="Line 16">
            <a:extLst>
              <a:ext uri="{FF2B5EF4-FFF2-40B4-BE49-F238E27FC236}">
                <a16:creationId xmlns:a16="http://schemas.microsoft.com/office/drawing/2014/main" id="{F7DA8580-8D64-43EB-AF2D-CCF4AD5F83A3}"/>
              </a:ext>
            </a:extLst>
          </p:cNvPr>
          <p:cNvSpPr>
            <a:spLocks noChangeShapeType="1"/>
          </p:cNvSpPr>
          <p:nvPr/>
        </p:nvSpPr>
        <p:spPr bwMode="auto">
          <a:xfrm>
            <a:off x="5087939" y="3571875"/>
            <a:ext cx="0" cy="431800"/>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69" name="Oval 17">
            <a:extLst>
              <a:ext uri="{FF2B5EF4-FFF2-40B4-BE49-F238E27FC236}">
                <a16:creationId xmlns:a16="http://schemas.microsoft.com/office/drawing/2014/main" id="{D30CD499-1C75-4E54-8AD4-3B46BA18F29E}"/>
              </a:ext>
            </a:extLst>
          </p:cNvPr>
          <p:cNvSpPr>
            <a:spLocks noChangeArrowheads="1"/>
          </p:cNvSpPr>
          <p:nvPr/>
        </p:nvSpPr>
        <p:spPr bwMode="auto">
          <a:xfrm>
            <a:off x="2351091" y="5732466"/>
            <a:ext cx="3816351" cy="503237"/>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对象间发消息并作出响应</a:t>
            </a:r>
          </a:p>
        </p:txBody>
      </p:sp>
      <p:sp>
        <p:nvSpPr>
          <p:cNvPr id="1277970" name="Line 18">
            <a:extLst>
              <a:ext uri="{FF2B5EF4-FFF2-40B4-BE49-F238E27FC236}">
                <a16:creationId xmlns:a16="http://schemas.microsoft.com/office/drawing/2014/main" id="{083BE860-1C0C-4A6B-9F8A-C563BC336F57}"/>
              </a:ext>
            </a:extLst>
          </p:cNvPr>
          <p:cNvSpPr>
            <a:spLocks noChangeShapeType="1"/>
          </p:cNvSpPr>
          <p:nvPr/>
        </p:nvSpPr>
        <p:spPr bwMode="auto">
          <a:xfrm>
            <a:off x="3503615" y="4508502"/>
            <a:ext cx="360363" cy="287339"/>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71" name="Line 19">
            <a:extLst>
              <a:ext uri="{FF2B5EF4-FFF2-40B4-BE49-F238E27FC236}">
                <a16:creationId xmlns:a16="http://schemas.microsoft.com/office/drawing/2014/main" id="{A1DED14F-899F-4B58-A457-BB3A71919915}"/>
              </a:ext>
            </a:extLst>
          </p:cNvPr>
          <p:cNvSpPr>
            <a:spLocks noChangeShapeType="1"/>
          </p:cNvSpPr>
          <p:nvPr/>
        </p:nvSpPr>
        <p:spPr bwMode="auto">
          <a:xfrm flipH="1">
            <a:off x="4656139" y="4508500"/>
            <a:ext cx="360363" cy="217488"/>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72" name="Rectangle 20">
            <a:extLst>
              <a:ext uri="{FF2B5EF4-FFF2-40B4-BE49-F238E27FC236}">
                <a16:creationId xmlns:a16="http://schemas.microsoft.com/office/drawing/2014/main" id="{C65FC3E8-9D36-4977-B8CD-DE06F17830FC}"/>
              </a:ext>
            </a:extLst>
          </p:cNvPr>
          <p:cNvSpPr>
            <a:spLocks noChangeArrowheads="1"/>
          </p:cNvSpPr>
          <p:nvPr/>
        </p:nvSpPr>
        <p:spPr bwMode="auto">
          <a:xfrm>
            <a:off x="6311901" y="1052517"/>
            <a:ext cx="4356100" cy="208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40000"/>
              </a:lnSpc>
              <a:spcBef>
                <a:spcPct val="0"/>
              </a:spcBef>
              <a:spcAft>
                <a:spcPct val="0"/>
              </a:spcAft>
              <a:buClr>
                <a:srgbClr val="FF9900"/>
              </a:buClr>
              <a:buFont typeface="Wingdings" panose="05000000000000000000" pitchFamily="2" charset="2"/>
              <a:buChar char="l"/>
            </a:pPr>
            <a:r>
              <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对象：现实中存在的任何一个事物。有两种特征：</a:t>
            </a:r>
          </a:p>
          <a:p>
            <a:pPr lvl="1" fontAlgn="base">
              <a:lnSpc>
                <a:spcPct val="140000"/>
              </a:lnSpc>
              <a:spcBef>
                <a:spcPct val="0"/>
              </a:spcBef>
              <a:spcAft>
                <a:spcPct val="0"/>
              </a:spcAft>
              <a:buClr>
                <a:srgbClr val="FF9900"/>
              </a:buClr>
              <a:buFont typeface="Wingdings" panose="05000000000000000000" pitchFamily="2" charset="2"/>
              <a:buChar char="Ø"/>
            </a:pPr>
            <a:r>
              <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静态特征：属性</a:t>
            </a:r>
          </a:p>
          <a:p>
            <a:pPr lvl="1" fontAlgn="base">
              <a:lnSpc>
                <a:spcPct val="140000"/>
              </a:lnSpc>
              <a:spcBef>
                <a:spcPct val="0"/>
              </a:spcBef>
              <a:spcAft>
                <a:spcPct val="0"/>
              </a:spcAft>
              <a:buClr>
                <a:srgbClr val="FF9900"/>
              </a:buClr>
              <a:buFont typeface="Wingdings" panose="05000000000000000000" pitchFamily="2" charset="2"/>
              <a:buChar char="Ø"/>
            </a:pPr>
            <a:r>
              <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动态特征：行为</a:t>
            </a:r>
          </a:p>
        </p:txBody>
      </p:sp>
      <p:sp>
        <p:nvSpPr>
          <p:cNvPr id="1277973" name="Oval 21">
            <a:extLst>
              <a:ext uri="{FF2B5EF4-FFF2-40B4-BE49-F238E27FC236}">
                <a16:creationId xmlns:a16="http://schemas.microsoft.com/office/drawing/2014/main" id="{90539EE5-7479-4E47-B32E-955540C80545}"/>
              </a:ext>
            </a:extLst>
          </p:cNvPr>
          <p:cNvSpPr>
            <a:spLocks noChangeArrowheads="1"/>
          </p:cNvSpPr>
          <p:nvPr/>
        </p:nvSpPr>
        <p:spPr bwMode="auto">
          <a:xfrm>
            <a:off x="3000378" y="2060577"/>
            <a:ext cx="1152525" cy="503239"/>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对象</a:t>
            </a:r>
            <a:r>
              <a:rPr lang="en-US" altLang="zh-CN">
                <a:solidFill>
                  <a:srgbClr val="FF0000"/>
                </a:solidFill>
              </a:rPr>
              <a:t>1</a:t>
            </a:r>
          </a:p>
        </p:txBody>
      </p:sp>
      <p:sp>
        <p:nvSpPr>
          <p:cNvPr id="1277974" name="Oval 22">
            <a:extLst>
              <a:ext uri="{FF2B5EF4-FFF2-40B4-BE49-F238E27FC236}">
                <a16:creationId xmlns:a16="http://schemas.microsoft.com/office/drawing/2014/main" id="{4276C807-6606-417D-A6FD-5F4F32922CC3}"/>
              </a:ext>
            </a:extLst>
          </p:cNvPr>
          <p:cNvSpPr>
            <a:spLocks noChangeArrowheads="1"/>
          </p:cNvSpPr>
          <p:nvPr/>
        </p:nvSpPr>
        <p:spPr bwMode="auto">
          <a:xfrm>
            <a:off x="4511678" y="2060577"/>
            <a:ext cx="1152525" cy="503239"/>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对象</a:t>
            </a:r>
            <a:r>
              <a:rPr lang="en-US" altLang="zh-CN">
                <a:solidFill>
                  <a:srgbClr val="FF0000"/>
                </a:solidFill>
              </a:rPr>
              <a:t>n</a:t>
            </a:r>
          </a:p>
        </p:txBody>
      </p:sp>
      <p:sp>
        <p:nvSpPr>
          <p:cNvPr id="1277975" name="Rectangle 23">
            <a:extLst>
              <a:ext uri="{FF2B5EF4-FFF2-40B4-BE49-F238E27FC236}">
                <a16:creationId xmlns:a16="http://schemas.microsoft.com/office/drawing/2014/main" id="{539D666C-BE7C-4D81-8D51-F481C862B9EC}"/>
              </a:ext>
            </a:extLst>
          </p:cNvPr>
          <p:cNvSpPr>
            <a:spLocks noChangeArrowheads="1"/>
          </p:cNvSpPr>
          <p:nvPr/>
        </p:nvSpPr>
        <p:spPr bwMode="auto">
          <a:xfrm>
            <a:off x="4151315" y="2133602"/>
            <a:ext cx="360363" cy="28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en-US" altLang="zh-CN">
                <a:solidFill>
                  <a:srgbClr val="FFFF00"/>
                </a:solidFill>
              </a:rPr>
              <a:t>…</a:t>
            </a:r>
          </a:p>
        </p:txBody>
      </p:sp>
      <p:sp>
        <p:nvSpPr>
          <p:cNvPr id="1277976" name="Oval 24">
            <a:extLst>
              <a:ext uri="{FF2B5EF4-FFF2-40B4-BE49-F238E27FC236}">
                <a16:creationId xmlns:a16="http://schemas.microsoft.com/office/drawing/2014/main" id="{8758211F-B4E6-4275-BDC7-BB10747D56B0}"/>
              </a:ext>
            </a:extLst>
          </p:cNvPr>
          <p:cNvSpPr>
            <a:spLocks noChangeArrowheads="1"/>
          </p:cNvSpPr>
          <p:nvPr/>
        </p:nvSpPr>
        <p:spPr bwMode="auto">
          <a:xfrm>
            <a:off x="2855915" y="3068640"/>
            <a:ext cx="1223963" cy="576263"/>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概念</a:t>
            </a:r>
            <a:r>
              <a:rPr lang="en-US" altLang="zh-CN">
                <a:solidFill>
                  <a:srgbClr val="FF0000"/>
                </a:solidFill>
              </a:rPr>
              <a:t>1</a:t>
            </a:r>
          </a:p>
        </p:txBody>
      </p:sp>
      <p:sp>
        <p:nvSpPr>
          <p:cNvPr id="1277977" name="Oval 25">
            <a:extLst>
              <a:ext uri="{FF2B5EF4-FFF2-40B4-BE49-F238E27FC236}">
                <a16:creationId xmlns:a16="http://schemas.microsoft.com/office/drawing/2014/main" id="{75D26201-5B6D-41A3-8F1C-65916E1D36F4}"/>
              </a:ext>
            </a:extLst>
          </p:cNvPr>
          <p:cNvSpPr>
            <a:spLocks noChangeArrowheads="1"/>
          </p:cNvSpPr>
          <p:nvPr/>
        </p:nvSpPr>
        <p:spPr bwMode="auto">
          <a:xfrm>
            <a:off x="4511675" y="3068643"/>
            <a:ext cx="1296988" cy="504825"/>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概念</a:t>
            </a:r>
            <a:r>
              <a:rPr lang="en-US" altLang="zh-CN">
                <a:solidFill>
                  <a:srgbClr val="FF0000"/>
                </a:solidFill>
              </a:rPr>
              <a:t>m</a:t>
            </a:r>
          </a:p>
        </p:txBody>
      </p:sp>
      <p:sp>
        <p:nvSpPr>
          <p:cNvPr id="1277978" name="Rectangle 26">
            <a:extLst>
              <a:ext uri="{FF2B5EF4-FFF2-40B4-BE49-F238E27FC236}">
                <a16:creationId xmlns:a16="http://schemas.microsoft.com/office/drawing/2014/main" id="{D1EF601D-1DB8-4E70-8D28-28136FB76D8D}"/>
              </a:ext>
            </a:extLst>
          </p:cNvPr>
          <p:cNvSpPr>
            <a:spLocks noChangeArrowheads="1"/>
          </p:cNvSpPr>
          <p:nvPr/>
        </p:nvSpPr>
        <p:spPr bwMode="auto">
          <a:xfrm>
            <a:off x="4151315" y="3141667"/>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en-US" altLang="zh-CN">
                <a:solidFill>
                  <a:srgbClr val="FFFF00"/>
                </a:solidFill>
              </a:rPr>
              <a:t>…</a:t>
            </a:r>
          </a:p>
        </p:txBody>
      </p:sp>
      <p:sp>
        <p:nvSpPr>
          <p:cNvPr id="1277979" name="Oval 27">
            <a:extLst>
              <a:ext uri="{FF2B5EF4-FFF2-40B4-BE49-F238E27FC236}">
                <a16:creationId xmlns:a16="http://schemas.microsoft.com/office/drawing/2014/main" id="{2F348290-848E-4517-9E1D-EFDCDFBDD6F2}"/>
              </a:ext>
            </a:extLst>
          </p:cNvPr>
          <p:cNvSpPr>
            <a:spLocks noChangeArrowheads="1"/>
          </p:cNvSpPr>
          <p:nvPr/>
        </p:nvSpPr>
        <p:spPr bwMode="auto">
          <a:xfrm>
            <a:off x="2855915" y="4003675"/>
            <a:ext cx="1223963" cy="431800"/>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类</a:t>
            </a:r>
            <a:r>
              <a:rPr lang="en-US" altLang="zh-CN">
                <a:solidFill>
                  <a:srgbClr val="FF0000"/>
                </a:solidFill>
              </a:rPr>
              <a:t>1</a:t>
            </a:r>
          </a:p>
        </p:txBody>
      </p:sp>
      <p:sp>
        <p:nvSpPr>
          <p:cNvPr id="1277980" name="Oval 28">
            <a:extLst>
              <a:ext uri="{FF2B5EF4-FFF2-40B4-BE49-F238E27FC236}">
                <a16:creationId xmlns:a16="http://schemas.microsoft.com/office/drawing/2014/main" id="{2F0CCEAB-0B00-4D75-B57F-E8FE0E327E6E}"/>
              </a:ext>
            </a:extLst>
          </p:cNvPr>
          <p:cNvSpPr>
            <a:spLocks noChangeArrowheads="1"/>
          </p:cNvSpPr>
          <p:nvPr/>
        </p:nvSpPr>
        <p:spPr bwMode="auto">
          <a:xfrm>
            <a:off x="4511679" y="4003675"/>
            <a:ext cx="1223963" cy="431800"/>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类</a:t>
            </a:r>
            <a:r>
              <a:rPr lang="en-US" altLang="zh-CN">
                <a:solidFill>
                  <a:srgbClr val="FF0000"/>
                </a:solidFill>
              </a:rPr>
              <a:t>m</a:t>
            </a:r>
          </a:p>
        </p:txBody>
      </p:sp>
      <p:sp>
        <p:nvSpPr>
          <p:cNvPr id="1277981" name="Line 29">
            <a:extLst>
              <a:ext uri="{FF2B5EF4-FFF2-40B4-BE49-F238E27FC236}">
                <a16:creationId xmlns:a16="http://schemas.microsoft.com/office/drawing/2014/main" id="{2DF45FED-2C00-41DC-8C7E-B2C1CED38F08}"/>
              </a:ext>
            </a:extLst>
          </p:cNvPr>
          <p:cNvSpPr>
            <a:spLocks noChangeShapeType="1"/>
          </p:cNvSpPr>
          <p:nvPr/>
        </p:nvSpPr>
        <p:spPr bwMode="auto">
          <a:xfrm flipH="1">
            <a:off x="3503613" y="2636839"/>
            <a:ext cx="0" cy="431800"/>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82" name="Line 30">
            <a:extLst>
              <a:ext uri="{FF2B5EF4-FFF2-40B4-BE49-F238E27FC236}">
                <a16:creationId xmlns:a16="http://schemas.microsoft.com/office/drawing/2014/main" id="{2F650DF1-0EDD-4305-85B0-1E033E1B31AA}"/>
              </a:ext>
            </a:extLst>
          </p:cNvPr>
          <p:cNvSpPr>
            <a:spLocks noChangeShapeType="1"/>
          </p:cNvSpPr>
          <p:nvPr/>
        </p:nvSpPr>
        <p:spPr bwMode="auto">
          <a:xfrm flipH="1">
            <a:off x="3792543" y="2565403"/>
            <a:ext cx="358775" cy="503239"/>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83" name="Line 31">
            <a:extLst>
              <a:ext uri="{FF2B5EF4-FFF2-40B4-BE49-F238E27FC236}">
                <a16:creationId xmlns:a16="http://schemas.microsoft.com/office/drawing/2014/main" id="{1807E9AA-468F-4343-B2AA-65D579C85305}"/>
              </a:ext>
            </a:extLst>
          </p:cNvPr>
          <p:cNvSpPr>
            <a:spLocks noChangeShapeType="1"/>
          </p:cNvSpPr>
          <p:nvPr/>
        </p:nvSpPr>
        <p:spPr bwMode="auto">
          <a:xfrm>
            <a:off x="4440239" y="2565403"/>
            <a:ext cx="431800" cy="503239"/>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84" name="Line 32">
            <a:extLst>
              <a:ext uri="{FF2B5EF4-FFF2-40B4-BE49-F238E27FC236}">
                <a16:creationId xmlns:a16="http://schemas.microsoft.com/office/drawing/2014/main" id="{4DF9E525-4E21-4E9F-9003-EDFDA43ED931}"/>
              </a:ext>
            </a:extLst>
          </p:cNvPr>
          <p:cNvSpPr>
            <a:spLocks noChangeShapeType="1"/>
          </p:cNvSpPr>
          <p:nvPr/>
        </p:nvSpPr>
        <p:spPr bwMode="auto">
          <a:xfrm flipH="1">
            <a:off x="5087939" y="2636839"/>
            <a:ext cx="0" cy="431800"/>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85" name="Rectangle 33">
            <a:extLst>
              <a:ext uri="{FF2B5EF4-FFF2-40B4-BE49-F238E27FC236}">
                <a16:creationId xmlns:a16="http://schemas.microsoft.com/office/drawing/2014/main" id="{2B7A2BFD-E935-426B-A066-147CBBE3D68E}"/>
              </a:ext>
            </a:extLst>
          </p:cNvPr>
          <p:cNvSpPr>
            <a:spLocks noChangeArrowheads="1"/>
          </p:cNvSpPr>
          <p:nvPr/>
        </p:nvSpPr>
        <p:spPr bwMode="auto">
          <a:xfrm>
            <a:off x="4079879" y="4003677"/>
            <a:ext cx="360363" cy="28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en-US" altLang="zh-CN">
                <a:solidFill>
                  <a:srgbClr val="FFFF00"/>
                </a:solidFill>
              </a:rPr>
              <a:t>…</a:t>
            </a:r>
          </a:p>
        </p:txBody>
      </p:sp>
      <p:sp>
        <p:nvSpPr>
          <p:cNvPr id="1277986" name="Line 34">
            <a:extLst>
              <a:ext uri="{FF2B5EF4-FFF2-40B4-BE49-F238E27FC236}">
                <a16:creationId xmlns:a16="http://schemas.microsoft.com/office/drawing/2014/main" id="{6F64D3A3-FF46-4628-89C2-332D542E2656}"/>
              </a:ext>
            </a:extLst>
          </p:cNvPr>
          <p:cNvSpPr>
            <a:spLocks noChangeShapeType="1"/>
          </p:cNvSpPr>
          <p:nvPr/>
        </p:nvSpPr>
        <p:spPr bwMode="auto">
          <a:xfrm flipH="1">
            <a:off x="3143254" y="4508502"/>
            <a:ext cx="288925" cy="287339"/>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87" name="Line 35">
            <a:extLst>
              <a:ext uri="{FF2B5EF4-FFF2-40B4-BE49-F238E27FC236}">
                <a16:creationId xmlns:a16="http://schemas.microsoft.com/office/drawing/2014/main" id="{E3CFA6BD-968A-4C21-BF51-8EEB9CCE80FD}"/>
              </a:ext>
            </a:extLst>
          </p:cNvPr>
          <p:cNvSpPr>
            <a:spLocks noChangeShapeType="1"/>
          </p:cNvSpPr>
          <p:nvPr/>
        </p:nvSpPr>
        <p:spPr bwMode="auto">
          <a:xfrm>
            <a:off x="5232403" y="4508502"/>
            <a:ext cx="360363" cy="287339"/>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88" name="Oval 36">
            <a:extLst>
              <a:ext uri="{FF2B5EF4-FFF2-40B4-BE49-F238E27FC236}">
                <a16:creationId xmlns:a16="http://schemas.microsoft.com/office/drawing/2014/main" id="{28848C30-8E70-4002-B6EE-3DD3699EC0BC}"/>
              </a:ext>
            </a:extLst>
          </p:cNvPr>
          <p:cNvSpPr>
            <a:spLocks noChangeArrowheads="1"/>
          </p:cNvSpPr>
          <p:nvPr/>
        </p:nvSpPr>
        <p:spPr bwMode="auto">
          <a:xfrm>
            <a:off x="2566991" y="4795840"/>
            <a:ext cx="1225551" cy="576263"/>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对象</a:t>
            </a:r>
            <a:r>
              <a:rPr lang="en-US" altLang="zh-CN">
                <a:solidFill>
                  <a:srgbClr val="FF0000"/>
                </a:solidFill>
              </a:rPr>
              <a:t>1</a:t>
            </a:r>
          </a:p>
        </p:txBody>
      </p:sp>
      <p:sp>
        <p:nvSpPr>
          <p:cNvPr id="1277989" name="Oval 37">
            <a:extLst>
              <a:ext uri="{FF2B5EF4-FFF2-40B4-BE49-F238E27FC236}">
                <a16:creationId xmlns:a16="http://schemas.microsoft.com/office/drawing/2014/main" id="{2130FFFB-6C2A-4F1F-9433-423B5902A05A}"/>
              </a:ext>
            </a:extLst>
          </p:cNvPr>
          <p:cNvSpPr>
            <a:spLocks noChangeArrowheads="1"/>
          </p:cNvSpPr>
          <p:nvPr/>
        </p:nvSpPr>
        <p:spPr bwMode="auto">
          <a:xfrm>
            <a:off x="4800604" y="4795840"/>
            <a:ext cx="1152525" cy="576263"/>
          </a:xfrm>
          <a:prstGeom prst="ellipse">
            <a:avLst/>
          </a:prstGeom>
          <a:solidFill>
            <a:schemeClr val="accent1"/>
          </a:soli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a:solidFill>
                  <a:srgbClr val="FF0000"/>
                </a:solidFill>
              </a:rPr>
              <a:t>对象</a:t>
            </a:r>
            <a:r>
              <a:rPr lang="en-US" altLang="zh-CN">
                <a:solidFill>
                  <a:srgbClr val="FF0000"/>
                </a:solidFill>
              </a:rPr>
              <a:t>n</a:t>
            </a:r>
          </a:p>
        </p:txBody>
      </p:sp>
      <p:sp>
        <p:nvSpPr>
          <p:cNvPr id="1277990" name="Rectangle 38">
            <a:extLst>
              <a:ext uri="{FF2B5EF4-FFF2-40B4-BE49-F238E27FC236}">
                <a16:creationId xmlns:a16="http://schemas.microsoft.com/office/drawing/2014/main" id="{C1401C44-C9F1-44C4-B2E4-10E2BC50F8B4}"/>
              </a:ext>
            </a:extLst>
          </p:cNvPr>
          <p:cNvSpPr>
            <a:spLocks noChangeArrowheads="1"/>
          </p:cNvSpPr>
          <p:nvPr/>
        </p:nvSpPr>
        <p:spPr bwMode="auto">
          <a:xfrm>
            <a:off x="4151315" y="4868867"/>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en-US" altLang="zh-CN">
                <a:solidFill>
                  <a:srgbClr val="FFFF00"/>
                </a:solidFill>
              </a:rPr>
              <a:t>…</a:t>
            </a:r>
          </a:p>
        </p:txBody>
      </p:sp>
      <p:sp>
        <p:nvSpPr>
          <p:cNvPr id="1277991" name="Rectangle 39">
            <a:extLst>
              <a:ext uri="{FF2B5EF4-FFF2-40B4-BE49-F238E27FC236}">
                <a16:creationId xmlns:a16="http://schemas.microsoft.com/office/drawing/2014/main" id="{56CF07B0-8151-43E2-BB2F-5DE719619323}"/>
              </a:ext>
            </a:extLst>
          </p:cNvPr>
          <p:cNvSpPr>
            <a:spLocks noChangeArrowheads="1"/>
          </p:cNvSpPr>
          <p:nvPr/>
        </p:nvSpPr>
        <p:spPr bwMode="auto">
          <a:xfrm>
            <a:off x="6311900" y="3860804"/>
            <a:ext cx="4140200" cy="208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40000"/>
              </a:lnSpc>
              <a:spcBef>
                <a:spcPct val="0"/>
              </a:spcBef>
              <a:spcAft>
                <a:spcPct val="0"/>
              </a:spcAft>
              <a:buClr>
                <a:srgbClr val="FF9900"/>
              </a:buClr>
              <a:buFont typeface="Wingdings" panose="05000000000000000000" pitchFamily="2" charset="2"/>
              <a:buChar char="l"/>
            </a:pPr>
            <a:r>
              <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类：</a:t>
            </a:r>
            <a:r>
              <a:rPr lang="zh-CN" altLang="en-US">
                <a:solidFill>
                  <a:srgbClr val="FFFFFF"/>
                </a:solidFill>
                <a:latin typeface="黑体" panose="02010609060101010101" pitchFamily="49" charset="-122"/>
                <a:ea typeface="黑体" panose="02010609060101010101" pitchFamily="49" charset="-122"/>
              </a:rPr>
              <a:t>同类对象的抽象描述，</a:t>
            </a:r>
            <a:r>
              <a:rPr lang="en-US" altLang="zh-CN">
                <a:solidFill>
                  <a:srgbClr val="FFFFFF"/>
                </a:solidFill>
                <a:latin typeface="黑体" panose="02010609060101010101" pitchFamily="49" charset="-122"/>
                <a:ea typeface="黑体" panose="02010609060101010101" pitchFamily="49" charset="-122"/>
              </a:rPr>
              <a:t>C++</a:t>
            </a:r>
            <a:r>
              <a:rPr lang="zh-CN" altLang="en-US">
                <a:solidFill>
                  <a:srgbClr val="FFFFFF"/>
                </a:solidFill>
                <a:latin typeface="黑体" panose="02010609060101010101" pitchFamily="49" charset="-122"/>
                <a:ea typeface="黑体" panose="02010609060101010101" pitchFamily="49" charset="-122"/>
              </a:rPr>
              <a:t>中的一种自定义类型</a:t>
            </a:r>
            <a:endPar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endParaRPr>
          </a:p>
          <a:p>
            <a:pPr lvl="1" fontAlgn="base">
              <a:lnSpc>
                <a:spcPct val="140000"/>
              </a:lnSpc>
              <a:spcBef>
                <a:spcPct val="0"/>
              </a:spcBef>
              <a:spcAft>
                <a:spcPct val="0"/>
              </a:spcAft>
              <a:buClr>
                <a:srgbClr val="FF9900"/>
              </a:buClr>
              <a:buFont typeface="Wingdings" panose="05000000000000000000" pitchFamily="2" charset="2"/>
              <a:buChar char="Ø"/>
            </a:pPr>
            <a:r>
              <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静态特征：数据成员</a:t>
            </a:r>
          </a:p>
          <a:p>
            <a:pPr lvl="1" fontAlgn="base">
              <a:lnSpc>
                <a:spcPct val="140000"/>
              </a:lnSpc>
              <a:spcBef>
                <a:spcPct val="0"/>
              </a:spcBef>
              <a:spcAft>
                <a:spcPct val="0"/>
              </a:spcAft>
              <a:buClr>
                <a:srgbClr val="FF9900"/>
              </a:buClr>
              <a:buFont typeface="Wingdings" panose="05000000000000000000" pitchFamily="2" charset="2"/>
              <a:buChar char="Ø"/>
            </a:pPr>
            <a:r>
              <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动态特征：函数成员</a:t>
            </a:r>
          </a:p>
        </p:txBody>
      </p:sp>
      <p:sp>
        <p:nvSpPr>
          <p:cNvPr id="1277992" name="Line 40">
            <a:extLst>
              <a:ext uri="{FF2B5EF4-FFF2-40B4-BE49-F238E27FC236}">
                <a16:creationId xmlns:a16="http://schemas.microsoft.com/office/drawing/2014/main" id="{E120BC7C-7FA1-47F0-8469-C6D5A23476EA}"/>
              </a:ext>
            </a:extLst>
          </p:cNvPr>
          <p:cNvSpPr>
            <a:spLocks noChangeShapeType="1"/>
          </p:cNvSpPr>
          <p:nvPr/>
        </p:nvSpPr>
        <p:spPr bwMode="auto">
          <a:xfrm>
            <a:off x="3216280" y="5445127"/>
            <a:ext cx="576263" cy="287339"/>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93" name="Line 41">
            <a:extLst>
              <a:ext uri="{FF2B5EF4-FFF2-40B4-BE49-F238E27FC236}">
                <a16:creationId xmlns:a16="http://schemas.microsoft.com/office/drawing/2014/main" id="{EC095074-E1AB-42CB-B0DD-F8A17369A22C}"/>
              </a:ext>
            </a:extLst>
          </p:cNvPr>
          <p:cNvSpPr>
            <a:spLocks noChangeShapeType="1"/>
          </p:cNvSpPr>
          <p:nvPr/>
        </p:nvSpPr>
        <p:spPr bwMode="auto">
          <a:xfrm flipH="1">
            <a:off x="4727579" y="5372104"/>
            <a:ext cx="504825" cy="358775"/>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277994" name="Rectangle 42">
            <a:extLst>
              <a:ext uri="{FF2B5EF4-FFF2-40B4-BE49-F238E27FC236}">
                <a16:creationId xmlns:a16="http://schemas.microsoft.com/office/drawing/2014/main" id="{C94AA50B-D501-4D76-8CA7-ACB11D74CA22}"/>
              </a:ext>
            </a:extLst>
          </p:cNvPr>
          <p:cNvSpPr>
            <a:spLocks noChangeArrowheads="1"/>
          </p:cNvSpPr>
          <p:nvPr/>
        </p:nvSpPr>
        <p:spPr bwMode="auto">
          <a:xfrm>
            <a:off x="6311901" y="3284543"/>
            <a:ext cx="4356100" cy="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40000"/>
              </a:lnSpc>
              <a:spcBef>
                <a:spcPct val="0"/>
              </a:spcBef>
              <a:spcAft>
                <a:spcPct val="0"/>
              </a:spcAft>
              <a:buClr>
                <a:srgbClr val="FF9900"/>
              </a:buClr>
              <a:buFont typeface="Wingdings" panose="05000000000000000000" pitchFamily="2" charset="2"/>
              <a:buChar char="l"/>
            </a:pPr>
            <a:r>
              <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概念：</a:t>
            </a:r>
            <a:r>
              <a:rPr lang="zh-CN" altLang="en-US">
                <a:solidFill>
                  <a:srgbClr val="FFFFFF"/>
                </a:solidFill>
                <a:latin typeface="黑体" panose="02010609060101010101" pitchFamily="49" charset="-122"/>
                <a:ea typeface="黑体" panose="02010609060101010101" pitchFamily="49" charset="-122"/>
              </a:rPr>
              <a:t>同类对象的抽象描述</a:t>
            </a:r>
            <a:endPar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endParaRPr>
          </a:p>
        </p:txBody>
      </p:sp>
      <p:sp>
        <p:nvSpPr>
          <p:cNvPr id="1277995" name="Rectangle 43">
            <a:extLst>
              <a:ext uri="{FF2B5EF4-FFF2-40B4-BE49-F238E27FC236}">
                <a16:creationId xmlns:a16="http://schemas.microsoft.com/office/drawing/2014/main" id="{36C57907-4AFA-4ED2-BD75-5F1C34A6D7EB}"/>
              </a:ext>
            </a:extLst>
          </p:cNvPr>
          <p:cNvSpPr>
            <a:spLocks noChangeArrowheads="1"/>
          </p:cNvSpPr>
          <p:nvPr/>
        </p:nvSpPr>
        <p:spPr bwMode="auto">
          <a:xfrm>
            <a:off x="6311900" y="5876929"/>
            <a:ext cx="4140200" cy="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40000"/>
              </a:lnSpc>
              <a:spcBef>
                <a:spcPct val="0"/>
              </a:spcBef>
              <a:spcAft>
                <a:spcPct val="0"/>
              </a:spcAft>
              <a:buClr>
                <a:srgbClr val="FF9900"/>
              </a:buClr>
              <a:buFont typeface="Wingdings" panose="05000000000000000000" pitchFamily="2" charset="2"/>
              <a:buChar char="l"/>
            </a:pPr>
            <a:r>
              <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对象：类的一个实例</a:t>
            </a:r>
            <a:r>
              <a:rPr lang="en-US" altLang="zh-CN">
                <a:solidFill>
                  <a:srgbClr val="FFFFFF"/>
                </a:solidFill>
                <a:latin typeface="黑体" panose="02010609060101010101" pitchFamily="49" charset="-122"/>
                <a:ea typeface="黑体" panose="02010609060101010101" pitchFamily="49" charset="-122"/>
                <a:sym typeface="Wingdings 2" panose="05020102010507070707" pitchFamily="18" charset="2"/>
              </a:rPr>
              <a:t>(</a:t>
            </a:r>
            <a:r>
              <a:rPr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变量</a:t>
            </a:r>
            <a:r>
              <a:rPr lang="en-US" altLang="zh-CN">
                <a:solidFill>
                  <a:srgbClr val="FFFFFF"/>
                </a:solidFill>
                <a:latin typeface="黑体" panose="02010609060101010101" pitchFamily="49" charset="-122"/>
                <a:ea typeface="黑体" panose="02010609060101010101" pitchFamily="49" charset="-122"/>
                <a:sym typeface="Wingdings 2" panose="05020102010507070707"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77963"/>
                                        </p:tgtEl>
                                        <p:attrNameLst>
                                          <p:attrName>style.visibility</p:attrName>
                                        </p:attrNameLst>
                                      </p:cBhvr>
                                      <p:to>
                                        <p:strVal val="visible"/>
                                      </p:to>
                                    </p:set>
                                    <p:animEffect transition="in" filter="wipe(up)">
                                      <p:cBhvr>
                                        <p:cTn id="7" dur="500"/>
                                        <p:tgtEl>
                                          <p:spTgt spid="127796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77973"/>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77975"/>
                                        </p:tgtEl>
                                        <p:attrNameLst>
                                          <p:attrName>style.visibility</p:attrName>
                                        </p:attrNameLst>
                                      </p:cBhvr>
                                      <p:to>
                                        <p:strVal val="visible"/>
                                      </p:to>
                                    </p:set>
                                    <p:animEffect transition="in" filter="wipe(left)">
                                      <p:cBhvr>
                                        <p:cTn id="14" dur="500"/>
                                        <p:tgtEl>
                                          <p:spTgt spid="1277975"/>
                                        </p:tgtEl>
                                      </p:cBhvr>
                                    </p:animEffect>
                                  </p:childTnLst>
                                </p:cTn>
                              </p:par>
                            </p:childTnLst>
                          </p:cTn>
                        </p:par>
                        <p:par>
                          <p:cTn id="15" fill="hold" nodeType="afterGroup">
                            <p:stCondLst>
                              <p:cond delay="1000"/>
                            </p:stCondLst>
                            <p:childTnLst>
                              <p:par>
                                <p:cTn id="16" presetID="22" presetClass="entr" presetSubtype="1" fill="hold" nodeType="afterEffect">
                                  <p:stCondLst>
                                    <p:cond delay="0"/>
                                  </p:stCondLst>
                                  <p:childTnLst>
                                    <p:set>
                                      <p:cBhvr>
                                        <p:cTn id="17" dur="1" fill="hold">
                                          <p:stCondLst>
                                            <p:cond delay="0"/>
                                          </p:stCondLst>
                                        </p:cTn>
                                        <p:tgtEl>
                                          <p:spTgt spid="1277964"/>
                                        </p:tgtEl>
                                        <p:attrNameLst>
                                          <p:attrName>style.visibility</p:attrName>
                                        </p:attrNameLst>
                                      </p:cBhvr>
                                      <p:to>
                                        <p:strVal val="visible"/>
                                      </p:to>
                                    </p:set>
                                    <p:animEffect transition="in" filter="wipe(up)">
                                      <p:cBhvr>
                                        <p:cTn id="18" dur="500"/>
                                        <p:tgtEl>
                                          <p:spTgt spid="1277964"/>
                                        </p:tgtEl>
                                      </p:cBhvr>
                                    </p:animEffec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27797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277972"/>
                                        </p:tgtEl>
                                        <p:attrNameLst>
                                          <p:attrName>style.visibility</p:attrName>
                                        </p:attrNameLst>
                                      </p:cBhvr>
                                      <p:to>
                                        <p:strVal val="visible"/>
                                      </p:to>
                                    </p:set>
                                    <p:anim calcmode="lin" valueType="num">
                                      <p:cBhvr additive="base">
                                        <p:cTn id="26" dur="500" fill="hold"/>
                                        <p:tgtEl>
                                          <p:spTgt spid="1277972"/>
                                        </p:tgtEl>
                                        <p:attrNameLst>
                                          <p:attrName>ppt_x</p:attrName>
                                        </p:attrNameLst>
                                      </p:cBhvr>
                                      <p:tavLst>
                                        <p:tav tm="0">
                                          <p:val>
                                            <p:strVal val="1+#ppt_w/2"/>
                                          </p:val>
                                        </p:tav>
                                        <p:tav tm="100000">
                                          <p:val>
                                            <p:strVal val="#ppt_x"/>
                                          </p:val>
                                        </p:tav>
                                      </p:tavLst>
                                    </p:anim>
                                    <p:anim calcmode="lin" valueType="num">
                                      <p:cBhvr additive="base">
                                        <p:cTn id="27" dur="500" fill="hold"/>
                                        <p:tgtEl>
                                          <p:spTgt spid="1277972"/>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277981"/>
                                        </p:tgtEl>
                                        <p:attrNameLst>
                                          <p:attrName>style.visibility</p:attrName>
                                        </p:attrNameLst>
                                      </p:cBhvr>
                                      <p:to>
                                        <p:strVal val="visible"/>
                                      </p:to>
                                    </p:set>
                                    <p:animEffect transition="in" filter="wipe(up)">
                                      <p:cBhvr>
                                        <p:cTn id="32" dur="500"/>
                                        <p:tgtEl>
                                          <p:spTgt spid="1277981"/>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1277982"/>
                                        </p:tgtEl>
                                        <p:attrNameLst>
                                          <p:attrName>style.visibility</p:attrName>
                                        </p:attrNameLst>
                                      </p:cBhvr>
                                      <p:to>
                                        <p:strVal val="visible"/>
                                      </p:to>
                                    </p:set>
                                    <p:animEffect transition="in" filter="wipe(up)">
                                      <p:cBhvr>
                                        <p:cTn id="36" dur="500"/>
                                        <p:tgtEl>
                                          <p:spTgt spid="1277982"/>
                                        </p:tgtEl>
                                      </p:cBhvr>
                                    </p:animEffec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277976"/>
                                        </p:tgtEl>
                                        <p:attrNameLst>
                                          <p:attrName>style.visibility</p:attrName>
                                        </p:attrNameLst>
                                      </p:cBhvr>
                                      <p:to>
                                        <p:strVal val="visible"/>
                                      </p:to>
                                    </p:se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277978"/>
                                        </p:tgtEl>
                                        <p:attrNameLst>
                                          <p:attrName>style.visibility</p:attrName>
                                        </p:attrNameLst>
                                      </p:cBhvr>
                                      <p:to>
                                        <p:strVal val="visible"/>
                                      </p:to>
                                    </p:set>
                                    <p:animEffect transition="in" filter="wipe(left)">
                                      <p:cBhvr>
                                        <p:cTn id="43" dur="500"/>
                                        <p:tgtEl>
                                          <p:spTgt spid="1277978"/>
                                        </p:tgtEl>
                                      </p:cBhvr>
                                    </p:animEffect>
                                  </p:childTnLst>
                                </p:cTn>
                              </p:par>
                            </p:childTnLst>
                          </p:cTn>
                        </p:par>
                        <p:par>
                          <p:cTn id="44" fill="hold" nodeType="afterGroup">
                            <p:stCondLst>
                              <p:cond delay="1500"/>
                            </p:stCondLst>
                            <p:childTnLst>
                              <p:par>
                                <p:cTn id="45" presetID="22" presetClass="entr" presetSubtype="1" fill="hold" nodeType="afterEffect">
                                  <p:stCondLst>
                                    <p:cond delay="0"/>
                                  </p:stCondLst>
                                  <p:childTnLst>
                                    <p:set>
                                      <p:cBhvr>
                                        <p:cTn id="46" dur="1" fill="hold">
                                          <p:stCondLst>
                                            <p:cond delay="0"/>
                                          </p:stCondLst>
                                        </p:cTn>
                                        <p:tgtEl>
                                          <p:spTgt spid="1277983"/>
                                        </p:tgtEl>
                                        <p:attrNameLst>
                                          <p:attrName>style.visibility</p:attrName>
                                        </p:attrNameLst>
                                      </p:cBhvr>
                                      <p:to>
                                        <p:strVal val="visible"/>
                                      </p:to>
                                    </p:set>
                                    <p:animEffect transition="in" filter="wipe(up)">
                                      <p:cBhvr>
                                        <p:cTn id="47" dur="500"/>
                                        <p:tgtEl>
                                          <p:spTgt spid="1277983"/>
                                        </p:tgtEl>
                                      </p:cBhvr>
                                    </p:animEffect>
                                  </p:childTnLst>
                                </p:cTn>
                              </p:par>
                            </p:childTnLst>
                          </p:cTn>
                        </p:par>
                        <p:par>
                          <p:cTn id="48" fill="hold" nodeType="afterGroup">
                            <p:stCondLst>
                              <p:cond delay="2000"/>
                            </p:stCondLst>
                            <p:childTnLst>
                              <p:par>
                                <p:cTn id="49" presetID="22" presetClass="entr" presetSubtype="1" fill="hold" nodeType="afterEffect">
                                  <p:stCondLst>
                                    <p:cond delay="0"/>
                                  </p:stCondLst>
                                  <p:childTnLst>
                                    <p:set>
                                      <p:cBhvr>
                                        <p:cTn id="50" dur="1" fill="hold">
                                          <p:stCondLst>
                                            <p:cond delay="0"/>
                                          </p:stCondLst>
                                        </p:cTn>
                                        <p:tgtEl>
                                          <p:spTgt spid="1277984"/>
                                        </p:tgtEl>
                                        <p:attrNameLst>
                                          <p:attrName>style.visibility</p:attrName>
                                        </p:attrNameLst>
                                      </p:cBhvr>
                                      <p:to>
                                        <p:strVal val="visible"/>
                                      </p:to>
                                    </p:set>
                                    <p:animEffect transition="in" filter="wipe(up)">
                                      <p:cBhvr>
                                        <p:cTn id="51" dur="500"/>
                                        <p:tgtEl>
                                          <p:spTgt spid="1277984"/>
                                        </p:tgtEl>
                                      </p:cBhvr>
                                    </p:animEffect>
                                  </p:childTnLst>
                                </p:cTn>
                              </p:par>
                            </p:childTnLst>
                          </p:cTn>
                        </p:par>
                        <p:par>
                          <p:cTn id="52" fill="hold" nodeType="afterGroup">
                            <p:stCondLst>
                              <p:cond delay="2500"/>
                            </p:stCondLst>
                            <p:childTnLst>
                              <p:par>
                                <p:cTn id="53" presetID="1" presetClass="entr" presetSubtype="0" fill="hold" grpId="0" nodeType="afterEffect">
                                  <p:stCondLst>
                                    <p:cond delay="0"/>
                                  </p:stCondLst>
                                  <p:childTnLst>
                                    <p:set>
                                      <p:cBhvr>
                                        <p:cTn id="54" dur="1" fill="hold">
                                          <p:stCondLst>
                                            <p:cond delay="0"/>
                                          </p:stCondLst>
                                        </p:cTn>
                                        <p:tgtEl>
                                          <p:spTgt spid="127797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277994"/>
                                        </p:tgtEl>
                                        <p:attrNameLst>
                                          <p:attrName>style.visibility</p:attrName>
                                        </p:attrNameLst>
                                      </p:cBhvr>
                                      <p:to>
                                        <p:strVal val="visible"/>
                                      </p:to>
                                    </p:set>
                                    <p:anim calcmode="lin" valueType="num">
                                      <p:cBhvr additive="base">
                                        <p:cTn id="59" dur="500" fill="hold"/>
                                        <p:tgtEl>
                                          <p:spTgt spid="1277994"/>
                                        </p:tgtEl>
                                        <p:attrNameLst>
                                          <p:attrName>ppt_x</p:attrName>
                                        </p:attrNameLst>
                                      </p:cBhvr>
                                      <p:tavLst>
                                        <p:tav tm="0">
                                          <p:val>
                                            <p:strVal val="1+#ppt_w/2"/>
                                          </p:val>
                                        </p:tav>
                                        <p:tav tm="100000">
                                          <p:val>
                                            <p:strVal val="#ppt_x"/>
                                          </p:val>
                                        </p:tav>
                                      </p:tavLst>
                                    </p:anim>
                                    <p:anim calcmode="lin" valueType="num">
                                      <p:cBhvr additive="base">
                                        <p:cTn id="60" dur="500" fill="hold"/>
                                        <p:tgtEl>
                                          <p:spTgt spid="1277994"/>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277967"/>
                                        </p:tgtEl>
                                        <p:attrNameLst>
                                          <p:attrName>style.visibility</p:attrName>
                                        </p:attrNameLst>
                                      </p:cBhvr>
                                      <p:to>
                                        <p:strVal val="visible"/>
                                      </p:to>
                                    </p:set>
                                    <p:animEffect transition="in" filter="wipe(up)">
                                      <p:cBhvr>
                                        <p:cTn id="65" dur="500"/>
                                        <p:tgtEl>
                                          <p:spTgt spid="1277967"/>
                                        </p:tgtEl>
                                      </p:cBhvr>
                                    </p:animEffec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1277979"/>
                                        </p:tgtEl>
                                        <p:attrNameLst>
                                          <p:attrName>style.visibility</p:attrName>
                                        </p:attrNameLst>
                                      </p:cBhvr>
                                      <p:to>
                                        <p:strVal val="visible"/>
                                      </p:to>
                                    </p:se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277985"/>
                                        </p:tgtEl>
                                        <p:attrNameLst>
                                          <p:attrName>style.visibility</p:attrName>
                                        </p:attrNameLst>
                                      </p:cBhvr>
                                      <p:to>
                                        <p:strVal val="visible"/>
                                      </p:to>
                                    </p:set>
                                    <p:animEffect transition="in" filter="wipe(left)">
                                      <p:cBhvr>
                                        <p:cTn id="72" dur="500"/>
                                        <p:tgtEl>
                                          <p:spTgt spid="1277985"/>
                                        </p:tgtEl>
                                      </p:cBhvr>
                                    </p:animEffect>
                                  </p:childTnLst>
                                </p:cTn>
                              </p:par>
                            </p:childTnLst>
                          </p:cTn>
                        </p:par>
                        <p:par>
                          <p:cTn id="73" fill="hold" nodeType="afterGroup">
                            <p:stCondLst>
                              <p:cond delay="1000"/>
                            </p:stCondLst>
                            <p:childTnLst>
                              <p:par>
                                <p:cTn id="74" presetID="22" presetClass="entr" presetSubtype="1" fill="hold" nodeType="afterEffect">
                                  <p:stCondLst>
                                    <p:cond delay="0"/>
                                  </p:stCondLst>
                                  <p:childTnLst>
                                    <p:set>
                                      <p:cBhvr>
                                        <p:cTn id="75" dur="1" fill="hold">
                                          <p:stCondLst>
                                            <p:cond delay="0"/>
                                          </p:stCondLst>
                                        </p:cTn>
                                        <p:tgtEl>
                                          <p:spTgt spid="1277968"/>
                                        </p:tgtEl>
                                        <p:attrNameLst>
                                          <p:attrName>style.visibility</p:attrName>
                                        </p:attrNameLst>
                                      </p:cBhvr>
                                      <p:to>
                                        <p:strVal val="visible"/>
                                      </p:to>
                                    </p:set>
                                    <p:animEffect transition="in" filter="wipe(up)">
                                      <p:cBhvr>
                                        <p:cTn id="76" dur="500"/>
                                        <p:tgtEl>
                                          <p:spTgt spid="1277968"/>
                                        </p:tgtEl>
                                      </p:cBhvr>
                                    </p:animEffect>
                                  </p:childTnLst>
                                </p:cTn>
                              </p:par>
                            </p:childTnLst>
                          </p:cTn>
                        </p:par>
                        <p:par>
                          <p:cTn id="77" fill="hold" nodeType="afterGroup">
                            <p:stCondLst>
                              <p:cond delay="1500"/>
                            </p:stCondLst>
                            <p:childTnLst>
                              <p:par>
                                <p:cTn id="78" presetID="1" presetClass="entr" presetSubtype="0" fill="hold" grpId="0" nodeType="afterEffect">
                                  <p:stCondLst>
                                    <p:cond delay="0"/>
                                  </p:stCondLst>
                                  <p:childTnLst>
                                    <p:set>
                                      <p:cBhvr>
                                        <p:cTn id="79" dur="1" fill="hold">
                                          <p:stCondLst>
                                            <p:cond delay="0"/>
                                          </p:stCondLst>
                                        </p:cTn>
                                        <p:tgtEl>
                                          <p:spTgt spid="1277980"/>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1277991"/>
                                        </p:tgtEl>
                                        <p:attrNameLst>
                                          <p:attrName>style.visibility</p:attrName>
                                        </p:attrNameLst>
                                      </p:cBhvr>
                                      <p:to>
                                        <p:strVal val="visible"/>
                                      </p:to>
                                    </p:set>
                                    <p:anim calcmode="lin" valueType="num">
                                      <p:cBhvr additive="base">
                                        <p:cTn id="84" dur="500" fill="hold"/>
                                        <p:tgtEl>
                                          <p:spTgt spid="1277991"/>
                                        </p:tgtEl>
                                        <p:attrNameLst>
                                          <p:attrName>ppt_x</p:attrName>
                                        </p:attrNameLst>
                                      </p:cBhvr>
                                      <p:tavLst>
                                        <p:tav tm="0">
                                          <p:val>
                                            <p:strVal val="1+#ppt_w/2"/>
                                          </p:val>
                                        </p:tav>
                                        <p:tav tm="100000">
                                          <p:val>
                                            <p:strVal val="#ppt_x"/>
                                          </p:val>
                                        </p:tav>
                                      </p:tavLst>
                                    </p:anim>
                                    <p:anim calcmode="lin" valueType="num">
                                      <p:cBhvr additive="base">
                                        <p:cTn id="85" dur="500" fill="hold"/>
                                        <p:tgtEl>
                                          <p:spTgt spid="1277991"/>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nodeType="clickEffect">
                                  <p:stCondLst>
                                    <p:cond delay="0"/>
                                  </p:stCondLst>
                                  <p:childTnLst>
                                    <p:set>
                                      <p:cBhvr>
                                        <p:cTn id="89" dur="1" fill="hold">
                                          <p:stCondLst>
                                            <p:cond delay="0"/>
                                          </p:stCondLst>
                                        </p:cTn>
                                        <p:tgtEl>
                                          <p:spTgt spid="1277986"/>
                                        </p:tgtEl>
                                        <p:attrNameLst>
                                          <p:attrName>style.visibility</p:attrName>
                                        </p:attrNameLst>
                                      </p:cBhvr>
                                      <p:to>
                                        <p:strVal val="visible"/>
                                      </p:to>
                                    </p:set>
                                    <p:animEffect transition="in" filter="wipe(up)">
                                      <p:cBhvr>
                                        <p:cTn id="90" dur="500"/>
                                        <p:tgtEl>
                                          <p:spTgt spid="1277986"/>
                                        </p:tgtEl>
                                      </p:cBhvr>
                                    </p:animEffect>
                                  </p:childTnLst>
                                </p:cTn>
                              </p:par>
                            </p:childTnLst>
                          </p:cTn>
                        </p:par>
                        <p:par>
                          <p:cTn id="91" fill="hold" nodeType="afterGroup">
                            <p:stCondLst>
                              <p:cond delay="500"/>
                            </p:stCondLst>
                            <p:childTnLst>
                              <p:par>
                                <p:cTn id="92" presetID="1" presetClass="entr" presetSubtype="0" fill="hold" grpId="0" nodeType="afterEffect">
                                  <p:stCondLst>
                                    <p:cond delay="0"/>
                                  </p:stCondLst>
                                  <p:childTnLst>
                                    <p:set>
                                      <p:cBhvr>
                                        <p:cTn id="93" dur="1" fill="hold">
                                          <p:stCondLst>
                                            <p:cond delay="0"/>
                                          </p:stCondLst>
                                        </p:cTn>
                                        <p:tgtEl>
                                          <p:spTgt spid="1277988"/>
                                        </p:tgtEl>
                                        <p:attrNameLst>
                                          <p:attrName>style.visibility</p:attrName>
                                        </p:attrNameLst>
                                      </p:cBhvr>
                                      <p:to>
                                        <p:strVal val="visible"/>
                                      </p:to>
                                    </p:set>
                                  </p:childTnLst>
                                </p:cTn>
                              </p:par>
                            </p:childTnLst>
                          </p:cTn>
                        </p:par>
                        <p:par>
                          <p:cTn id="94" fill="hold" nodeType="afterGroup">
                            <p:stCondLst>
                              <p:cond delay="500"/>
                            </p:stCondLst>
                            <p:childTnLst>
                              <p:par>
                                <p:cTn id="95" presetID="22" presetClass="entr" presetSubtype="1" fill="hold" nodeType="afterEffect">
                                  <p:stCondLst>
                                    <p:cond delay="0"/>
                                  </p:stCondLst>
                                  <p:childTnLst>
                                    <p:set>
                                      <p:cBhvr>
                                        <p:cTn id="96" dur="1" fill="hold">
                                          <p:stCondLst>
                                            <p:cond delay="0"/>
                                          </p:stCondLst>
                                        </p:cTn>
                                        <p:tgtEl>
                                          <p:spTgt spid="1277970"/>
                                        </p:tgtEl>
                                        <p:attrNameLst>
                                          <p:attrName>style.visibility</p:attrName>
                                        </p:attrNameLst>
                                      </p:cBhvr>
                                      <p:to>
                                        <p:strVal val="visible"/>
                                      </p:to>
                                    </p:set>
                                    <p:animEffect transition="in" filter="wipe(up)">
                                      <p:cBhvr>
                                        <p:cTn id="97" dur="500"/>
                                        <p:tgtEl>
                                          <p:spTgt spid="1277970"/>
                                        </p:tgtEl>
                                      </p:cBhvr>
                                    </p:animEffect>
                                  </p:childTnLst>
                                </p:cTn>
                              </p:par>
                            </p:childTnLst>
                          </p:cTn>
                        </p:par>
                        <p:par>
                          <p:cTn id="98" fill="hold" nodeType="afterGroup">
                            <p:stCondLst>
                              <p:cond delay="1000"/>
                            </p:stCondLst>
                            <p:childTnLst>
                              <p:par>
                                <p:cTn id="99" presetID="22" presetClass="entr" presetSubtype="1" fill="hold" nodeType="afterEffect">
                                  <p:stCondLst>
                                    <p:cond delay="0"/>
                                  </p:stCondLst>
                                  <p:childTnLst>
                                    <p:set>
                                      <p:cBhvr>
                                        <p:cTn id="100" dur="1" fill="hold">
                                          <p:stCondLst>
                                            <p:cond delay="0"/>
                                          </p:stCondLst>
                                        </p:cTn>
                                        <p:tgtEl>
                                          <p:spTgt spid="1277971"/>
                                        </p:tgtEl>
                                        <p:attrNameLst>
                                          <p:attrName>style.visibility</p:attrName>
                                        </p:attrNameLst>
                                      </p:cBhvr>
                                      <p:to>
                                        <p:strVal val="visible"/>
                                      </p:to>
                                    </p:set>
                                    <p:animEffect transition="in" filter="wipe(up)">
                                      <p:cBhvr>
                                        <p:cTn id="101" dur="500"/>
                                        <p:tgtEl>
                                          <p:spTgt spid="1277971"/>
                                        </p:tgtEl>
                                      </p:cBhvr>
                                    </p:animEffect>
                                  </p:childTnLst>
                                </p:cTn>
                              </p:par>
                            </p:childTnLst>
                          </p:cTn>
                        </p:par>
                        <p:par>
                          <p:cTn id="102" fill="hold" nodeType="afterGroup">
                            <p:stCondLst>
                              <p:cond delay="1500"/>
                            </p:stCondLst>
                            <p:childTnLst>
                              <p:par>
                                <p:cTn id="103" presetID="22" presetClass="entr" presetSubtype="8" fill="hold" grpId="0" nodeType="afterEffect">
                                  <p:stCondLst>
                                    <p:cond delay="0"/>
                                  </p:stCondLst>
                                  <p:childTnLst>
                                    <p:set>
                                      <p:cBhvr>
                                        <p:cTn id="104" dur="1" fill="hold">
                                          <p:stCondLst>
                                            <p:cond delay="0"/>
                                          </p:stCondLst>
                                        </p:cTn>
                                        <p:tgtEl>
                                          <p:spTgt spid="1277990"/>
                                        </p:tgtEl>
                                        <p:attrNameLst>
                                          <p:attrName>style.visibility</p:attrName>
                                        </p:attrNameLst>
                                      </p:cBhvr>
                                      <p:to>
                                        <p:strVal val="visible"/>
                                      </p:to>
                                    </p:set>
                                    <p:animEffect transition="in" filter="wipe(left)">
                                      <p:cBhvr>
                                        <p:cTn id="105" dur="500"/>
                                        <p:tgtEl>
                                          <p:spTgt spid="1277990"/>
                                        </p:tgtEl>
                                      </p:cBhvr>
                                    </p:animEffect>
                                  </p:childTnLst>
                                </p:cTn>
                              </p:par>
                            </p:childTnLst>
                          </p:cTn>
                        </p:par>
                        <p:par>
                          <p:cTn id="106" fill="hold" nodeType="afterGroup">
                            <p:stCondLst>
                              <p:cond delay="2000"/>
                            </p:stCondLst>
                            <p:childTnLst>
                              <p:par>
                                <p:cTn id="107" presetID="22" presetClass="entr" presetSubtype="1" fill="hold" nodeType="afterEffect">
                                  <p:stCondLst>
                                    <p:cond delay="0"/>
                                  </p:stCondLst>
                                  <p:childTnLst>
                                    <p:set>
                                      <p:cBhvr>
                                        <p:cTn id="108" dur="1" fill="hold">
                                          <p:stCondLst>
                                            <p:cond delay="0"/>
                                          </p:stCondLst>
                                        </p:cTn>
                                        <p:tgtEl>
                                          <p:spTgt spid="1277987"/>
                                        </p:tgtEl>
                                        <p:attrNameLst>
                                          <p:attrName>style.visibility</p:attrName>
                                        </p:attrNameLst>
                                      </p:cBhvr>
                                      <p:to>
                                        <p:strVal val="visible"/>
                                      </p:to>
                                    </p:set>
                                    <p:animEffect transition="in" filter="wipe(up)">
                                      <p:cBhvr>
                                        <p:cTn id="109" dur="500"/>
                                        <p:tgtEl>
                                          <p:spTgt spid="1277987"/>
                                        </p:tgtEl>
                                      </p:cBhvr>
                                    </p:animEffect>
                                  </p:childTnLst>
                                </p:cTn>
                              </p:par>
                            </p:childTnLst>
                          </p:cTn>
                        </p:par>
                        <p:par>
                          <p:cTn id="110" fill="hold" nodeType="afterGroup">
                            <p:stCondLst>
                              <p:cond delay="2500"/>
                            </p:stCondLst>
                            <p:childTnLst>
                              <p:par>
                                <p:cTn id="111" presetID="1" presetClass="entr" presetSubtype="0" fill="hold" grpId="0" nodeType="afterEffect">
                                  <p:stCondLst>
                                    <p:cond delay="0"/>
                                  </p:stCondLst>
                                  <p:childTnLst>
                                    <p:set>
                                      <p:cBhvr>
                                        <p:cTn id="112" dur="1" fill="hold">
                                          <p:stCondLst>
                                            <p:cond delay="0"/>
                                          </p:stCondLst>
                                        </p:cTn>
                                        <p:tgtEl>
                                          <p:spTgt spid="127798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2" fill="hold" grpId="0" nodeType="clickEffect">
                                  <p:stCondLst>
                                    <p:cond delay="0"/>
                                  </p:stCondLst>
                                  <p:childTnLst>
                                    <p:set>
                                      <p:cBhvr>
                                        <p:cTn id="116" dur="1" fill="hold">
                                          <p:stCondLst>
                                            <p:cond delay="0"/>
                                          </p:stCondLst>
                                        </p:cTn>
                                        <p:tgtEl>
                                          <p:spTgt spid="1277995"/>
                                        </p:tgtEl>
                                        <p:attrNameLst>
                                          <p:attrName>style.visibility</p:attrName>
                                        </p:attrNameLst>
                                      </p:cBhvr>
                                      <p:to>
                                        <p:strVal val="visible"/>
                                      </p:to>
                                    </p:set>
                                    <p:anim calcmode="lin" valueType="num">
                                      <p:cBhvr additive="base">
                                        <p:cTn id="117" dur="500" fill="hold"/>
                                        <p:tgtEl>
                                          <p:spTgt spid="1277995"/>
                                        </p:tgtEl>
                                        <p:attrNameLst>
                                          <p:attrName>ppt_x</p:attrName>
                                        </p:attrNameLst>
                                      </p:cBhvr>
                                      <p:tavLst>
                                        <p:tav tm="0">
                                          <p:val>
                                            <p:strVal val="1+#ppt_w/2"/>
                                          </p:val>
                                        </p:tav>
                                        <p:tav tm="100000">
                                          <p:val>
                                            <p:strVal val="#ppt_x"/>
                                          </p:val>
                                        </p:tav>
                                      </p:tavLst>
                                    </p:anim>
                                    <p:anim calcmode="lin" valueType="num">
                                      <p:cBhvr additive="base">
                                        <p:cTn id="118" dur="500" fill="hold"/>
                                        <p:tgtEl>
                                          <p:spTgt spid="1277995"/>
                                        </p:tgtEl>
                                        <p:attrNameLst>
                                          <p:attrName>ppt_y</p:attrName>
                                        </p:attrNameLst>
                                      </p:cBhvr>
                                      <p:tavLst>
                                        <p:tav tm="0">
                                          <p:val>
                                            <p:strVal val="#ppt_y"/>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nodeType="clickEffect">
                                  <p:stCondLst>
                                    <p:cond delay="0"/>
                                  </p:stCondLst>
                                  <p:childTnLst>
                                    <p:set>
                                      <p:cBhvr>
                                        <p:cTn id="122" dur="1" fill="hold">
                                          <p:stCondLst>
                                            <p:cond delay="0"/>
                                          </p:stCondLst>
                                        </p:cTn>
                                        <p:tgtEl>
                                          <p:spTgt spid="1277992"/>
                                        </p:tgtEl>
                                        <p:attrNameLst>
                                          <p:attrName>style.visibility</p:attrName>
                                        </p:attrNameLst>
                                      </p:cBhvr>
                                      <p:to>
                                        <p:strVal val="visible"/>
                                      </p:to>
                                    </p:set>
                                    <p:animEffect transition="in" filter="wipe(up)">
                                      <p:cBhvr>
                                        <p:cTn id="123" dur="500"/>
                                        <p:tgtEl>
                                          <p:spTgt spid="1277992"/>
                                        </p:tgtEl>
                                      </p:cBhvr>
                                    </p:animEffect>
                                  </p:childTnLst>
                                </p:cTn>
                              </p:par>
                            </p:childTnLst>
                          </p:cTn>
                        </p:par>
                        <p:par>
                          <p:cTn id="124" fill="hold" nodeType="afterGroup">
                            <p:stCondLst>
                              <p:cond delay="500"/>
                            </p:stCondLst>
                            <p:childTnLst>
                              <p:par>
                                <p:cTn id="125" presetID="22" presetClass="entr" presetSubtype="1" fill="hold" nodeType="afterEffect">
                                  <p:stCondLst>
                                    <p:cond delay="0"/>
                                  </p:stCondLst>
                                  <p:childTnLst>
                                    <p:set>
                                      <p:cBhvr>
                                        <p:cTn id="126" dur="1" fill="hold">
                                          <p:stCondLst>
                                            <p:cond delay="0"/>
                                          </p:stCondLst>
                                        </p:cTn>
                                        <p:tgtEl>
                                          <p:spTgt spid="1277993"/>
                                        </p:tgtEl>
                                        <p:attrNameLst>
                                          <p:attrName>style.visibility</p:attrName>
                                        </p:attrNameLst>
                                      </p:cBhvr>
                                      <p:to>
                                        <p:strVal val="visible"/>
                                      </p:to>
                                    </p:set>
                                    <p:animEffect transition="in" filter="wipe(up)">
                                      <p:cBhvr>
                                        <p:cTn id="127" dur="500"/>
                                        <p:tgtEl>
                                          <p:spTgt spid="1277993"/>
                                        </p:tgtEl>
                                      </p:cBhvr>
                                    </p:animEffect>
                                  </p:childTnLst>
                                </p:cTn>
                              </p:par>
                            </p:childTnLst>
                          </p:cTn>
                        </p:par>
                        <p:par>
                          <p:cTn id="128" fill="hold" nodeType="afterGroup">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77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69" grpId="0" animBg="1"/>
      <p:bldP spid="1277972" grpId="0"/>
      <p:bldP spid="1277973" grpId="0" animBg="1"/>
      <p:bldP spid="1277974" grpId="0" animBg="1"/>
      <p:bldP spid="1277975" grpId="0"/>
      <p:bldP spid="1277976" grpId="0" animBg="1"/>
      <p:bldP spid="1277977" grpId="0" animBg="1"/>
      <p:bldP spid="1277978" grpId="0"/>
      <p:bldP spid="1277979" grpId="0" animBg="1"/>
      <p:bldP spid="1277980" grpId="0" animBg="1"/>
      <p:bldP spid="1277985" grpId="0"/>
      <p:bldP spid="1277988" grpId="0" animBg="1"/>
      <p:bldP spid="1277989" grpId="0" animBg="1"/>
      <p:bldP spid="1277990" grpId="0"/>
      <p:bldP spid="1277991" grpId="0"/>
      <p:bldP spid="1277994" grpId="0"/>
      <p:bldP spid="12779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FFA4F240-D193-4C98-B44A-E5F27DC685F0}"/>
              </a:ext>
            </a:extLst>
          </p:cNvPr>
          <p:cNvSpPr txBox="1">
            <a:spLocks noChangeArrowheads="1"/>
          </p:cNvSpPr>
          <p:nvPr/>
        </p:nvSpPr>
        <p:spPr bwMode="auto">
          <a:xfrm>
            <a:off x="2783571" y="433293"/>
            <a:ext cx="6624860" cy="58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50000"/>
              </a:spcBef>
              <a:spcAft>
                <a:spcPct val="0"/>
              </a:spcAft>
            </a:pPr>
            <a:r>
              <a:rPr lang="zh-CN" altLang="en-US" sz="3200" dirty="0">
                <a:solidFill>
                  <a:srgbClr val="FFFF00"/>
                </a:solidFill>
                <a:ea typeface="黑体" panose="02010609060101010101" pitchFamily="49" charset="-122"/>
              </a:rPr>
              <a:t>构造函数的重载</a:t>
            </a:r>
          </a:p>
        </p:txBody>
      </p:sp>
      <p:sp>
        <p:nvSpPr>
          <p:cNvPr id="40964" name="Freeform 4">
            <a:extLst>
              <a:ext uri="{FF2B5EF4-FFF2-40B4-BE49-F238E27FC236}">
                <a16:creationId xmlns:a16="http://schemas.microsoft.com/office/drawing/2014/main" id="{F551053F-1022-4A1B-9FBF-F28BA2A5B524}"/>
              </a:ext>
            </a:extLst>
          </p:cNvPr>
          <p:cNvSpPr>
            <a:spLocks/>
          </p:cNvSpPr>
          <p:nvPr/>
        </p:nvSpPr>
        <p:spPr bwMode="auto">
          <a:xfrm>
            <a:off x="4584701" y="284166"/>
            <a:ext cx="3024188" cy="461655"/>
          </a:xfrm>
          <a:custGeom>
            <a:avLst/>
            <a:gdLst>
              <a:gd name="T0" fmla="*/ 2735263 w 1905"/>
              <a:gd name="T1" fmla="*/ 5305425 h 3342"/>
              <a:gd name="T2" fmla="*/ 71438 w 1905"/>
              <a:gd name="T3" fmla="*/ 623888 h 3342"/>
              <a:gd name="T4" fmla="*/ 2303463 w 1905"/>
              <a:gd name="T5" fmla="*/ 1560513 h 3342"/>
              <a:gd name="T6" fmla="*/ 3024188 w 1905"/>
              <a:gd name="T7" fmla="*/ 1776413 h 3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05" h="3342">
                <a:moveTo>
                  <a:pt x="1723" y="3342"/>
                </a:moveTo>
                <a:cubicBezTo>
                  <a:pt x="906" y="2064"/>
                  <a:pt x="90" y="786"/>
                  <a:pt x="45" y="393"/>
                </a:cubicBezTo>
                <a:cubicBezTo>
                  <a:pt x="0" y="0"/>
                  <a:pt x="1141" y="862"/>
                  <a:pt x="1451" y="983"/>
                </a:cubicBezTo>
                <a:cubicBezTo>
                  <a:pt x="1761" y="1104"/>
                  <a:pt x="1833" y="1111"/>
                  <a:pt x="1905" y="1119"/>
                </a:cubicBezTo>
              </a:path>
            </a:pathLst>
          </a:cu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0" cap="flat" cmpd="sng">
                <a:solidFill>
                  <a:srgbClr val="FF00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2" name="矩形 1">
            <a:extLst>
              <a:ext uri="{FF2B5EF4-FFF2-40B4-BE49-F238E27FC236}">
                <a16:creationId xmlns:a16="http://schemas.microsoft.com/office/drawing/2014/main" id="{D86D18CE-CFFE-4313-89F5-3F5D84EE30CA}"/>
              </a:ext>
            </a:extLst>
          </p:cNvPr>
          <p:cNvSpPr/>
          <p:nvPr/>
        </p:nvSpPr>
        <p:spPr>
          <a:xfrm>
            <a:off x="1883532" y="1237597"/>
            <a:ext cx="8424936" cy="1569660"/>
          </a:xfrm>
          <a:prstGeom prst="rect">
            <a:avLst/>
          </a:prstGeom>
        </p:spPr>
        <p:txBody>
          <a:bodyPr wrap="square">
            <a:spAutoFit/>
          </a:bodyPr>
          <a:lstStyle/>
          <a:p>
            <a:pPr eaLnBrk="0" fontAlgn="base" hangingPunct="0">
              <a:spcBef>
                <a:spcPct val="0"/>
              </a:spcBef>
              <a:spcAft>
                <a:spcPct val="0"/>
              </a:spcAft>
            </a:pPr>
            <a:r>
              <a:rPr lang="zh-CN" altLang="en-US" sz="3200" dirty="0">
                <a:solidFill>
                  <a:srgbClr val="FFFFFF"/>
                </a:solidFill>
                <a:latin typeface="Helvetica Neue"/>
                <a:ea typeface="宋体" panose="02010600030101010101" pitchFamily="2" charset="-122"/>
              </a:rPr>
              <a:t>构造函数是允许重载的。一个类可以有多个重载的构造函数，创建对象时根据传递的实参来判断调用哪一个构造函数</a:t>
            </a:r>
            <a:endParaRPr lang="zh-CN" altLang="en-US" sz="3200" b="1" dirty="0">
              <a:solidFill>
                <a:srgbClr val="FFFFFF"/>
              </a:solidFill>
              <a:latin typeface="CommercialScript BT" pitchFamily="66"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DE7DB4CA-877A-4704-805F-A9C8DEAE2FA6}"/>
              </a:ext>
            </a:extLst>
          </p:cNvPr>
          <p:cNvSpPr txBox="1">
            <a:spLocks noChangeArrowheads="1"/>
          </p:cNvSpPr>
          <p:nvPr/>
        </p:nvSpPr>
        <p:spPr bwMode="auto">
          <a:xfrm>
            <a:off x="813787" y="844688"/>
            <a:ext cx="611188" cy="304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50000"/>
              </a:spcBef>
              <a:spcAft>
                <a:spcPct val="0"/>
              </a:spcAft>
            </a:pPr>
            <a:r>
              <a:rPr lang="zh-CN" altLang="en-US" sz="3200" dirty="0">
                <a:solidFill>
                  <a:srgbClr val="FFFF00"/>
                </a:solidFill>
                <a:ea typeface="黑体" panose="02010609060101010101" pitchFamily="49" charset="-122"/>
              </a:rPr>
              <a:t>构造函数重载</a:t>
            </a:r>
          </a:p>
        </p:txBody>
      </p:sp>
      <p:sp>
        <p:nvSpPr>
          <p:cNvPr id="4" name="Text Box 3">
            <a:extLst>
              <a:ext uri="{FF2B5EF4-FFF2-40B4-BE49-F238E27FC236}">
                <a16:creationId xmlns:a16="http://schemas.microsoft.com/office/drawing/2014/main" id="{24A75184-9B06-4218-9B8F-C3A88040A6C1}"/>
              </a:ext>
            </a:extLst>
          </p:cNvPr>
          <p:cNvSpPr txBox="1">
            <a:spLocks noChangeArrowheads="1"/>
          </p:cNvSpPr>
          <p:nvPr/>
        </p:nvSpPr>
        <p:spPr bwMode="auto">
          <a:xfrm>
            <a:off x="2103282" y="332656"/>
            <a:ext cx="8532812" cy="6771074"/>
          </a:xfrm>
          <a:prstGeom prst="rect">
            <a:avLst/>
          </a:prstGeom>
          <a:solidFill>
            <a:schemeClr val="bg1"/>
          </a:solidFill>
          <a:ln>
            <a:noFill/>
          </a:ln>
          <a:effectLst/>
          <a:extLst>
            <a:ext uri="{91240B29-F687-4F45-9708-019B960494DF}">
              <a14:hiddenLine xmlns:a14="http://schemas.microsoft.com/office/drawing/2010/main" w="635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en-US" altLang="zh-CN" sz="2000" dirty="0">
                <a:solidFill>
                  <a:srgbClr val="000000"/>
                </a:solidFill>
              </a:rPr>
              <a:t>class </a:t>
            </a:r>
            <a:r>
              <a:rPr kumimoji="1" lang="en-US" altLang="zh-CN" sz="2000" dirty="0" err="1">
                <a:solidFill>
                  <a:srgbClr val="000000"/>
                </a:solidFill>
              </a:rPr>
              <a:t>Rect</a:t>
            </a:r>
            <a:r>
              <a:rPr kumimoji="1" lang="en-US" altLang="zh-CN" sz="2000" dirty="0">
                <a:solidFill>
                  <a:srgbClr val="000000"/>
                </a:solidFill>
              </a:rPr>
              <a:t>{</a:t>
            </a:r>
          </a:p>
          <a:p>
            <a:pPr eaLnBrk="0" fontAlgn="base" hangingPunct="0">
              <a:lnSpc>
                <a:spcPct val="100000"/>
              </a:lnSpc>
              <a:spcBef>
                <a:spcPct val="0"/>
              </a:spcBef>
              <a:spcAft>
                <a:spcPct val="0"/>
              </a:spcAft>
            </a:pPr>
            <a:r>
              <a:rPr kumimoji="1" lang="en-US" altLang="zh-CN" sz="2000" dirty="0">
                <a:solidFill>
                  <a:srgbClr val="000000"/>
                </a:solidFill>
              </a:rPr>
              <a:t>public:</a:t>
            </a:r>
          </a:p>
          <a:p>
            <a:pPr eaLnBrk="0" fontAlgn="base" hangingPunct="0">
              <a:spcAft>
                <a:spcPct val="0"/>
              </a:spcAft>
            </a:pPr>
            <a:r>
              <a:rPr kumimoji="1" lang="en-US" altLang="zh-CN" sz="2000" dirty="0">
                <a:solidFill>
                  <a:srgbClr val="000000"/>
                </a:solidFill>
                <a:latin typeface="Times New Roman" panose="02020603050405020304" pitchFamily="18" charset="0"/>
              </a:rPr>
              <a:t>    </a:t>
            </a:r>
            <a:r>
              <a:rPr lang="es-ES" altLang="zh-CN" sz="2000" dirty="0">
                <a:solidFill>
                  <a:srgbClr val="000000"/>
                </a:solidFill>
              </a:rPr>
              <a:t>Rect( float x1 , float y1</a:t>
            </a:r>
            <a:r>
              <a:rPr lang="en-US" altLang="zh-CN" sz="2000" dirty="0">
                <a:solidFill>
                  <a:srgbClr val="000000"/>
                </a:solidFill>
              </a:rPr>
              <a:t>=10</a:t>
            </a:r>
            <a:r>
              <a:rPr lang="es-ES" altLang="zh-CN" sz="2000" dirty="0">
                <a:solidFill>
                  <a:srgbClr val="000000"/>
                </a:solidFill>
              </a:rPr>
              <a:t> ) { x = x1 ; y = y1; }</a:t>
            </a:r>
          </a:p>
          <a:p>
            <a:pPr eaLnBrk="0" fontAlgn="base" hangingPunct="0">
              <a:spcAft>
                <a:spcPct val="0"/>
              </a:spcAft>
            </a:pPr>
            <a:r>
              <a:rPr lang="es-ES" altLang="zh-CN" sz="2000" dirty="0">
                <a:solidFill>
                  <a:srgbClr val="000000"/>
                </a:solidFill>
              </a:rPr>
              <a:t>     Rect( float x1 , float y1 ) </a:t>
            </a:r>
            <a:r>
              <a:rPr lang="en-US" altLang="zh-CN" sz="2000" dirty="0">
                <a:solidFill>
                  <a:srgbClr val="000000"/>
                </a:solidFill>
              </a:rPr>
              <a:t>:x(x1),y(y1){ }</a:t>
            </a:r>
            <a:endParaRPr lang="es-ES" altLang="zh-CN" sz="2000" dirty="0">
              <a:solidFill>
                <a:srgbClr val="000000"/>
              </a:solidFill>
            </a:endParaRPr>
          </a:p>
          <a:p>
            <a:pPr eaLnBrk="0" fontAlgn="base" hangingPunct="0">
              <a:spcAft>
                <a:spcPct val="0"/>
              </a:spcAft>
            </a:pPr>
            <a:r>
              <a:rPr lang="es-ES" altLang="zh-CN" sz="2000" dirty="0">
                <a:solidFill>
                  <a:srgbClr val="000000"/>
                </a:solidFill>
              </a:rPr>
              <a:t>    Rect() { x = </a:t>
            </a:r>
            <a:r>
              <a:rPr lang="en-US" altLang="zh-CN" sz="2000" dirty="0">
                <a:solidFill>
                  <a:srgbClr val="000000"/>
                </a:solidFill>
              </a:rPr>
              <a:t>12</a:t>
            </a:r>
            <a:r>
              <a:rPr lang="es-ES" altLang="zh-CN" sz="2000" dirty="0">
                <a:solidFill>
                  <a:srgbClr val="000000"/>
                </a:solidFill>
              </a:rPr>
              <a:t> ; y = </a:t>
            </a:r>
            <a:r>
              <a:rPr lang="en-US" altLang="zh-CN" sz="2000" dirty="0">
                <a:solidFill>
                  <a:srgbClr val="000000"/>
                </a:solidFill>
              </a:rPr>
              <a:t>10.5</a:t>
            </a:r>
            <a:r>
              <a:rPr lang="es-ES" altLang="zh-CN" sz="2000" dirty="0">
                <a:solidFill>
                  <a:srgbClr val="000000"/>
                </a:solidFill>
              </a:rPr>
              <a:t>; }</a:t>
            </a:r>
          </a:p>
          <a:p>
            <a:pPr eaLnBrk="0" fontAlgn="base" hangingPunct="0">
              <a:lnSpc>
                <a:spcPct val="100000"/>
              </a:lnSpc>
              <a:spcBef>
                <a:spcPct val="0"/>
              </a:spcBef>
              <a:spcAft>
                <a:spcPct val="0"/>
              </a:spcAft>
            </a:pPr>
            <a:r>
              <a:rPr kumimoji="1" lang="en-US" altLang="zh-CN" sz="2000" dirty="0">
                <a:solidFill>
                  <a:srgbClr val="000000"/>
                </a:solidFill>
                <a:latin typeface="Times New Roman" panose="02020603050405020304" pitchFamily="18" charset="0"/>
              </a:rPr>
              <a:t>    </a:t>
            </a:r>
            <a:r>
              <a:rPr kumimoji="1" lang="en-US" altLang="zh-CN" sz="2000" dirty="0">
                <a:solidFill>
                  <a:srgbClr val="000000"/>
                </a:solidFill>
              </a:rPr>
              <a:t>void </a:t>
            </a:r>
            <a:r>
              <a:rPr kumimoji="1" lang="en-US" altLang="zh-CN" sz="2000" dirty="0" err="1">
                <a:solidFill>
                  <a:srgbClr val="000000"/>
                </a:solidFill>
              </a:rPr>
              <a:t>setXY</a:t>
            </a:r>
            <a:r>
              <a:rPr kumimoji="1" lang="en-US" altLang="zh-CN" sz="2000" dirty="0">
                <a:solidFill>
                  <a:srgbClr val="000000"/>
                </a:solidFill>
              </a:rPr>
              <a:t>( float x1 , float y1 ) { x = x1 ; y = y1; } </a:t>
            </a:r>
          </a:p>
          <a:p>
            <a:pPr eaLnBrk="0" fontAlgn="base" hangingPunct="0">
              <a:lnSpc>
                <a:spcPct val="100000"/>
              </a:lnSpc>
              <a:spcBef>
                <a:spcPct val="0"/>
              </a:spcBef>
              <a:spcAft>
                <a:spcPct val="0"/>
              </a:spcAft>
            </a:pPr>
            <a:r>
              <a:rPr kumimoji="1" lang="en-US" altLang="zh-CN" sz="2000" dirty="0">
                <a:solidFill>
                  <a:srgbClr val="000000"/>
                </a:solidFill>
              </a:rPr>
              <a:t>    float area( ) { return x * y; }</a:t>
            </a:r>
          </a:p>
          <a:p>
            <a:pPr eaLnBrk="0" fontAlgn="base" hangingPunct="0">
              <a:lnSpc>
                <a:spcPct val="100000"/>
              </a:lnSpc>
              <a:spcBef>
                <a:spcPct val="0"/>
              </a:spcBef>
              <a:spcAft>
                <a:spcPct val="0"/>
              </a:spcAft>
            </a:pPr>
            <a:r>
              <a:rPr kumimoji="1" lang="en-US" altLang="zh-CN" sz="2000" dirty="0">
                <a:solidFill>
                  <a:srgbClr val="000000"/>
                </a:solidFill>
              </a:rPr>
              <a:t>private:</a:t>
            </a:r>
          </a:p>
          <a:p>
            <a:pPr eaLnBrk="0" fontAlgn="base" hangingPunct="0">
              <a:lnSpc>
                <a:spcPct val="100000"/>
              </a:lnSpc>
              <a:spcBef>
                <a:spcPct val="0"/>
              </a:spcBef>
              <a:spcAft>
                <a:spcPct val="0"/>
              </a:spcAft>
            </a:pPr>
            <a:r>
              <a:rPr kumimoji="1" lang="en-US" altLang="zh-CN" sz="2000" dirty="0">
                <a:solidFill>
                  <a:srgbClr val="000000"/>
                </a:solidFill>
              </a:rPr>
              <a:t>    float x , y;</a:t>
            </a:r>
          </a:p>
          <a:p>
            <a:pPr eaLnBrk="0" fontAlgn="base" hangingPunct="0">
              <a:lnSpc>
                <a:spcPct val="100000"/>
              </a:lnSpc>
              <a:spcBef>
                <a:spcPct val="0"/>
              </a:spcBef>
              <a:spcAft>
                <a:spcPct val="0"/>
              </a:spcAft>
            </a:pPr>
            <a:r>
              <a:rPr kumimoji="1" lang="en-US" altLang="zh-CN" sz="2000" dirty="0">
                <a:solidFill>
                  <a:srgbClr val="000000"/>
                </a:solidFill>
              </a:rPr>
              <a:t>}; </a:t>
            </a:r>
          </a:p>
          <a:p>
            <a:pPr fontAlgn="base">
              <a:lnSpc>
                <a:spcPct val="100000"/>
              </a:lnSpc>
              <a:spcBef>
                <a:spcPct val="30000"/>
              </a:spcBef>
              <a:spcAft>
                <a:spcPct val="0"/>
              </a:spcAft>
            </a:pPr>
            <a:r>
              <a:rPr kumimoji="1" lang="en-US" altLang="zh-CN" sz="2000" dirty="0">
                <a:solidFill>
                  <a:srgbClr val="000000"/>
                </a:solidFill>
              </a:rPr>
              <a:t>int main( ) {</a:t>
            </a:r>
          </a:p>
          <a:p>
            <a:pPr fontAlgn="base">
              <a:lnSpc>
                <a:spcPct val="100000"/>
              </a:lnSpc>
              <a:spcBef>
                <a:spcPct val="30000"/>
              </a:spcBef>
              <a:spcAft>
                <a:spcPct val="0"/>
              </a:spcAft>
            </a:pPr>
            <a:r>
              <a:rPr kumimoji="1" lang="en-US" altLang="zh-CN" sz="2000" dirty="0">
                <a:solidFill>
                  <a:srgbClr val="000000"/>
                </a:solidFill>
              </a:rPr>
              <a:t>    </a:t>
            </a:r>
            <a:r>
              <a:rPr kumimoji="1" lang="en-US" altLang="zh-CN" sz="2000" dirty="0" err="1">
                <a:solidFill>
                  <a:srgbClr val="000000"/>
                </a:solidFill>
              </a:rPr>
              <a:t>Rect</a:t>
            </a:r>
            <a:r>
              <a:rPr kumimoji="1" lang="en-US" altLang="zh-CN" sz="2000" dirty="0">
                <a:solidFill>
                  <a:srgbClr val="000000"/>
                </a:solidFill>
              </a:rPr>
              <a:t> r1(13,15);   </a:t>
            </a:r>
            <a:endParaRPr kumimoji="1" lang="zh-CN" altLang="en-US" sz="2000" dirty="0">
              <a:solidFill>
                <a:srgbClr val="339933"/>
              </a:solidFill>
            </a:endParaRPr>
          </a:p>
          <a:p>
            <a:pPr fontAlgn="base">
              <a:lnSpc>
                <a:spcPct val="100000"/>
              </a:lnSpc>
              <a:spcBef>
                <a:spcPct val="30000"/>
              </a:spcBef>
              <a:spcAft>
                <a:spcPct val="0"/>
              </a:spcAft>
            </a:pPr>
            <a:r>
              <a:rPr kumimoji="1" lang="en-US" altLang="zh-CN" sz="2000" dirty="0">
                <a:solidFill>
                  <a:srgbClr val="000000"/>
                </a:solidFill>
              </a:rPr>
              <a:t>    </a:t>
            </a:r>
            <a:r>
              <a:rPr kumimoji="1" lang="en-US" altLang="zh-CN" sz="2000" dirty="0" err="1">
                <a:solidFill>
                  <a:srgbClr val="000000"/>
                </a:solidFill>
              </a:rPr>
              <a:t>Rect</a:t>
            </a:r>
            <a:r>
              <a:rPr kumimoji="1" lang="en-US" altLang="zh-CN" sz="2000" dirty="0">
                <a:solidFill>
                  <a:srgbClr val="000000"/>
                </a:solidFill>
              </a:rPr>
              <a:t> r2(18);</a:t>
            </a:r>
          </a:p>
          <a:p>
            <a:pPr fontAlgn="base">
              <a:lnSpc>
                <a:spcPct val="100000"/>
              </a:lnSpc>
              <a:spcBef>
                <a:spcPct val="30000"/>
              </a:spcBef>
              <a:spcAft>
                <a:spcPct val="0"/>
              </a:spcAft>
            </a:pPr>
            <a:r>
              <a:rPr kumimoji="1" lang="en-US" altLang="zh-CN" sz="2000" dirty="0">
                <a:solidFill>
                  <a:srgbClr val="000000"/>
                </a:solidFill>
              </a:rPr>
              <a:t>    </a:t>
            </a:r>
            <a:r>
              <a:rPr kumimoji="1" lang="en-US" altLang="zh-CN" sz="2000" dirty="0" err="1">
                <a:solidFill>
                  <a:srgbClr val="000000"/>
                </a:solidFill>
              </a:rPr>
              <a:t>Rect</a:t>
            </a:r>
            <a:r>
              <a:rPr kumimoji="1" lang="en-US" altLang="zh-CN" sz="2000" dirty="0">
                <a:solidFill>
                  <a:srgbClr val="000000"/>
                </a:solidFill>
              </a:rPr>
              <a:t> r3;</a:t>
            </a:r>
          </a:p>
          <a:p>
            <a:pPr fontAlgn="base">
              <a:lnSpc>
                <a:spcPct val="100000"/>
              </a:lnSpc>
              <a:spcBef>
                <a:spcPct val="30000"/>
              </a:spcBef>
              <a:spcAft>
                <a:spcPct val="0"/>
              </a:spcAft>
            </a:pPr>
            <a:r>
              <a:rPr kumimoji="1" lang="en-US" altLang="zh-CN" sz="2000" dirty="0">
                <a:solidFill>
                  <a:srgbClr val="000000"/>
                </a:solidFill>
              </a:rPr>
              <a:t>    </a:t>
            </a:r>
            <a:r>
              <a:rPr kumimoji="1" lang="en-US" altLang="zh-CN" sz="2000" dirty="0" err="1">
                <a:solidFill>
                  <a:srgbClr val="000000"/>
                </a:solidFill>
              </a:rPr>
              <a:t>cout</a:t>
            </a:r>
            <a:r>
              <a:rPr kumimoji="1" lang="en-US" altLang="zh-CN" sz="2000" dirty="0">
                <a:solidFill>
                  <a:srgbClr val="000000"/>
                </a:solidFill>
              </a:rPr>
              <a:t> &lt;&lt; r1.area( ) &lt;&lt; </a:t>
            </a:r>
            <a:r>
              <a:rPr kumimoji="1" lang="en-US" altLang="zh-CN" sz="2000" dirty="0" err="1">
                <a:solidFill>
                  <a:srgbClr val="000000"/>
                </a:solidFill>
              </a:rPr>
              <a:t>endl</a:t>
            </a:r>
            <a:r>
              <a:rPr kumimoji="1" lang="en-US" altLang="zh-CN" sz="2000" dirty="0">
                <a:solidFill>
                  <a:srgbClr val="000000"/>
                </a:solidFill>
              </a:rPr>
              <a:t>;</a:t>
            </a:r>
          </a:p>
          <a:p>
            <a:pPr fontAlgn="base">
              <a:lnSpc>
                <a:spcPct val="100000"/>
              </a:lnSpc>
              <a:spcBef>
                <a:spcPct val="30000"/>
              </a:spcBef>
              <a:spcAft>
                <a:spcPct val="0"/>
              </a:spcAft>
            </a:pPr>
            <a:r>
              <a:rPr kumimoji="1" lang="en-US" altLang="zh-CN" sz="2000" dirty="0">
                <a:solidFill>
                  <a:srgbClr val="000000"/>
                </a:solidFill>
              </a:rPr>
              <a:t>    </a:t>
            </a:r>
            <a:r>
              <a:rPr kumimoji="1" lang="en-US" altLang="zh-CN" sz="2000" dirty="0" err="1">
                <a:solidFill>
                  <a:srgbClr val="000000"/>
                </a:solidFill>
              </a:rPr>
              <a:t>cout</a:t>
            </a:r>
            <a:r>
              <a:rPr kumimoji="1" lang="en-US" altLang="zh-CN" sz="2000" dirty="0">
                <a:solidFill>
                  <a:srgbClr val="000000"/>
                </a:solidFill>
              </a:rPr>
              <a:t> &lt;&lt; r2.area( ) &lt;&lt; </a:t>
            </a:r>
            <a:r>
              <a:rPr kumimoji="1" lang="en-US" altLang="zh-CN" sz="2000" dirty="0" err="1">
                <a:solidFill>
                  <a:srgbClr val="000000"/>
                </a:solidFill>
              </a:rPr>
              <a:t>endl</a:t>
            </a:r>
            <a:r>
              <a:rPr kumimoji="1" lang="en-US" altLang="zh-CN" sz="2000" dirty="0">
                <a:solidFill>
                  <a:srgbClr val="000000"/>
                </a:solidFill>
              </a:rPr>
              <a:t>;</a:t>
            </a:r>
          </a:p>
          <a:p>
            <a:pPr fontAlgn="base">
              <a:lnSpc>
                <a:spcPct val="100000"/>
              </a:lnSpc>
              <a:spcBef>
                <a:spcPct val="30000"/>
              </a:spcBef>
              <a:spcAft>
                <a:spcPct val="0"/>
              </a:spcAft>
            </a:pPr>
            <a:r>
              <a:rPr kumimoji="1" lang="en-US" altLang="zh-CN" sz="2000" dirty="0">
                <a:solidFill>
                  <a:srgbClr val="000000"/>
                </a:solidFill>
              </a:rPr>
              <a:t>   </a:t>
            </a:r>
            <a:r>
              <a:rPr kumimoji="1" lang="en-US" altLang="zh-CN" sz="2000" dirty="0" err="1">
                <a:solidFill>
                  <a:srgbClr val="000000"/>
                </a:solidFill>
              </a:rPr>
              <a:t>cout</a:t>
            </a:r>
            <a:r>
              <a:rPr kumimoji="1" lang="en-US" altLang="zh-CN" sz="2000" dirty="0">
                <a:solidFill>
                  <a:srgbClr val="000000"/>
                </a:solidFill>
              </a:rPr>
              <a:t> &lt;&lt; r3.area( ) &lt;&lt; </a:t>
            </a:r>
            <a:r>
              <a:rPr kumimoji="1" lang="en-US" altLang="zh-CN" sz="2000" dirty="0" err="1">
                <a:solidFill>
                  <a:srgbClr val="000000"/>
                </a:solidFill>
              </a:rPr>
              <a:t>endl</a:t>
            </a:r>
            <a:r>
              <a:rPr kumimoji="1" lang="en-US" altLang="zh-CN" sz="2000" dirty="0">
                <a:solidFill>
                  <a:srgbClr val="000000"/>
                </a:solidFill>
              </a:rPr>
              <a:t>;</a:t>
            </a:r>
          </a:p>
          <a:p>
            <a:pPr fontAlgn="base">
              <a:lnSpc>
                <a:spcPct val="100000"/>
              </a:lnSpc>
              <a:spcBef>
                <a:spcPct val="30000"/>
              </a:spcBef>
              <a:spcAft>
                <a:spcPct val="0"/>
              </a:spcAft>
            </a:pPr>
            <a:r>
              <a:rPr kumimoji="1" lang="en-US" altLang="zh-CN" sz="2000" dirty="0">
                <a:solidFill>
                  <a:srgbClr val="000000"/>
                </a:solidFill>
              </a:rPr>
              <a:t>    return 0; </a:t>
            </a:r>
          </a:p>
          <a:p>
            <a:pPr fontAlgn="base">
              <a:lnSpc>
                <a:spcPct val="100000"/>
              </a:lnSpc>
              <a:spcBef>
                <a:spcPct val="30000"/>
              </a:spcBef>
              <a:spcAft>
                <a:spcPct val="0"/>
              </a:spcAft>
            </a:pPr>
            <a:r>
              <a:rPr kumimoji="1" lang="en-US" altLang="zh-CN" sz="2000" dirty="0">
                <a:solidFill>
                  <a:srgbClr val="000000"/>
                </a:solidFill>
              </a:rPr>
              <a:t>}</a:t>
            </a:r>
          </a:p>
        </p:txBody>
      </p:sp>
      <p:sp>
        <p:nvSpPr>
          <p:cNvPr id="2" name="矩形 1">
            <a:extLst>
              <a:ext uri="{FF2B5EF4-FFF2-40B4-BE49-F238E27FC236}">
                <a16:creationId xmlns:a16="http://schemas.microsoft.com/office/drawing/2014/main" id="{66CA28D4-7642-45D2-8CA9-3766A0F06930}"/>
              </a:ext>
            </a:extLst>
          </p:cNvPr>
          <p:cNvSpPr/>
          <p:nvPr/>
        </p:nvSpPr>
        <p:spPr bwMode="auto">
          <a:xfrm>
            <a:off x="2308194" y="3564305"/>
            <a:ext cx="2396971" cy="1140860"/>
          </a:xfrm>
          <a:prstGeom prst="rect">
            <a:avLst/>
          </a:prstGeom>
          <a:solidFill>
            <a:srgbClr val="FF0000">
              <a:alpha val="41000"/>
            </a:srgbClr>
          </a:solidFill>
          <a:ln>
            <a:noFill/>
          </a:ln>
          <a:effectLst/>
        </p:spPr>
        <p:txBody>
          <a:bodyPr vert="horz" wrap="square" lIns="91430" tIns="45715" rIns="91430" bIns="45715" numCol="1" rtlCol="0" anchor="t" anchorCtr="0" compatLnSpc="1">
            <a:prstTxWarp prst="textNoShape">
              <a:avLst/>
            </a:prstTxWarp>
            <a:spAutoFit/>
          </a:bodyPr>
          <a:lstStyle/>
          <a:p>
            <a:pPr marL="0" marR="0" indent="0" algn="l" defTabSz="914400" rtl="0" eaLnBrk="1" fontAlgn="base" latinLnBrk="0" hangingPunct="1">
              <a:lnSpc>
                <a:spcPct val="85000"/>
              </a:lnSpc>
              <a:spcBef>
                <a:spcPct val="15000"/>
              </a:spcBef>
              <a:spcAft>
                <a:spcPct val="0"/>
              </a:spcAft>
              <a:buClrTx/>
              <a:buSzTx/>
              <a:buFontTx/>
              <a:buNone/>
              <a:tabLst/>
            </a:pPr>
            <a:endParaRPr kumimoji="0" lang="zh-CN" altLang="en-US" sz="2400" b="1" i="0" u="none" strike="noStrike" cap="none" normalizeH="0" baseline="0">
              <a:ln>
                <a:noFill/>
              </a:ln>
              <a:solidFill>
                <a:schemeClr val="tx1"/>
              </a:solidFill>
              <a:effectLst/>
              <a:latin typeface="CommercialScript BT" pitchFamily="66" charset="0"/>
              <a:ea typeface="宋体" panose="02010600030101010101" pitchFamily="2" charset="-122"/>
            </a:endParaRPr>
          </a:p>
        </p:txBody>
      </p:sp>
      <p:sp>
        <p:nvSpPr>
          <p:cNvPr id="3" name="文本框 2">
            <a:extLst>
              <a:ext uri="{FF2B5EF4-FFF2-40B4-BE49-F238E27FC236}">
                <a16:creationId xmlns:a16="http://schemas.microsoft.com/office/drawing/2014/main" id="{9E924A2F-465A-4156-A596-0239571BEF6E}"/>
              </a:ext>
            </a:extLst>
          </p:cNvPr>
          <p:cNvSpPr txBox="1"/>
          <p:nvPr/>
        </p:nvSpPr>
        <p:spPr>
          <a:xfrm>
            <a:off x="5715000" y="3522334"/>
            <a:ext cx="3409950" cy="707886"/>
          </a:xfrm>
          <a:prstGeom prst="rect">
            <a:avLst/>
          </a:prstGeom>
          <a:noFill/>
        </p:spPr>
        <p:txBody>
          <a:bodyPr wrap="square" rtlCol="0">
            <a:spAutoFit/>
          </a:bodyPr>
          <a:lstStyle/>
          <a:p>
            <a:r>
              <a:rPr lang="en-US" altLang="zh-CN" sz="2000" dirty="0">
                <a:solidFill>
                  <a:srgbClr val="00B050"/>
                </a:solidFill>
              </a:rPr>
              <a:t>//</a:t>
            </a:r>
            <a:r>
              <a:rPr lang="zh-CN" altLang="en-US" sz="2000" dirty="0">
                <a:solidFill>
                  <a:srgbClr val="00B050"/>
                </a:solidFill>
              </a:rPr>
              <a:t>构造函数的重载，三次调用不同的构造函数形式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FFA4F240-D193-4C98-B44A-E5F27DC685F0}"/>
              </a:ext>
            </a:extLst>
          </p:cNvPr>
          <p:cNvSpPr txBox="1">
            <a:spLocks noChangeArrowheads="1"/>
          </p:cNvSpPr>
          <p:nvPr/>
        </p:nvSpPr>
        <p:spPr bwMode="auto">
          <a:xfrm>
            <a:off x="2783571" y="433293"/>
            <a:ext cx="6624860" cy="58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50000"/>
              </a:spcBef>
              <a:spcAft>
                <a:spcPct val="0"/>
              </a:spcAft>
            </a:pPr>
            <a:r>
              <a:rPr lang="zh-CN" altLang="en-US" sz="3200" dirty="0">
                <a:solidFill>
                  <a:srgbClr val="FFFF00"/>
                </a:solidFill>
                <a:ea typeface="黑体" panose="02010609060101010101" pitchFamily="49" charset="-122"/>
              </a:rPr>
              <a:t>构造函数初始化列表</a:t>
            </a:r>
          </a:p>
        </p:txBody>
      </p:sp>
      <p:sp>
        <p:nvSpPr>
          <p:cNvPr id="40964" name="Freeform 4">
            <a:extLst>
              <a:ext uri="{FF2B5EF4-FFF2-40B4-BE49-F238E27FC236}">
                <a16:creationId xmlns:a16="http://schemas.microsoft.com/office/drawing/2014/main" id="{F551053F-1022-4A1B-9FBF-F28BA2A5B524}"/>
              </a:ext>
            </a:extLst>
          </p:cNvPr>
          <p:cNvSpPr>
            <a:spLocks/>
          </p:cNvSpPr>
          <p:nvPr/>
        </p:nvSpPr>
        <p:spPr bwMode="auto">
          <a:xfrm>
            <a:off x="4584701" y="284166"/>
            <a:ext cx="3024188" cy="461655"/>
          </a:xfrm>
          <a:custGeom>
            <a:avLst/>
            <a:gdLst>
              <a:gd name="T0" fmla="*/ 2735263 w 1905"/>
              <a:gd name="T1" fmla="*/ 5305425 h 3342"/>
              <a:gd name="T2" fmla="*/ 71438 w 1905"/>
              <a:gd name="T3" fmla="*/ 623888 h 3342"/>
              <a:gd name="T4" fmla="*/ 2303463 w 1905"/>
              <a:gd name="T5" fmla="*/ 1560513 h 3342"/>
              <a:gd name="T6" fmla="*/ 3024188 w 1905"/>
              <a:gd name="T7" fmla="*/ 1776413 h 33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05" h="3342">
                <a:moveTo>
                  <a:pt x="1723" y="3342"/>
                </a:moveTo>
                <a:cubicBezTo>
                  <a:pt x="906" y="2064"/>
                  <a:pt x="90" y="786"/>
                  <a:pt x="45" y="393"/>
                </a:cubicBezTo>
                <a:cubicBezTo>
                  <a:pt x="0" y="0"/>
                  <a:pt x="1141" y="862"/>
                  <a:pt x="1451" y="983"/>
                </a:cubicBezTo>
                <a:cubicBezTo>
                  <a:pt x="1761" y="1104"/>
                  <a:pt x="1833" y="1111"/>
                  <a:pt x="1905" y="1119"/>
                </a:cubicBezTo>
              </a:path>
            </a:pathLst>
          </a:cu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0" cap="flat" cmpd="sng">
                <a:solidFill>
                  <a:srgbClr val="FF00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pic>
        <p:nvPicPr>
          <p:cNvPr id="3" name="图片 2">
            <a:extLst>
              <a:ext uri="{FF2B5EF4-FFF2-40B4-BE49-F238E27FC236}">
                <a16:creationId xmlns:a16="http://schemas.microsoft.com/office/drawing/2014/main" id="{64EB8A06-DB91-45A1-98C6-2A532C7C981B}"/>
              </a:ext>
            </a:extLst>
          </p:cNvPr>
          <p:cNvPicPr>
            <a:picLocks noChangeAspect="1"/>
          </p:cNvPicPr>
          <p:nvPr/>
        </p:nvPicPr>
        <p:blipFill>
          <a:blip r:embed="rId3"/>
          <a:stretch>
            <a:fillRect/>
          </a:stretch>
        </p:blipFill>
        <p:spPr>
          <a:xfrm>
            <a:off x="1979054" y="1167185"/>
            <a:ext cx="8805968" cy="3848502"/>
          </a:xfrm>
          <a:prstGeom prst="rect">
            <a:avLst/>
          </a:prstGeom>
        </p:spPr>
      </p:pic>
      <p:sp>
        <p:nvSpPr>
          <p:cNvPr id="4" name="矩形 3">
            <a:extLst>
              <a:ext uri="{FF2B5EF4-FFF2-40B4-BE49-F238E27FC236}">
                <a16:creationId xmlns:a16="http://schemas.microsoft.com/office/drawing/2014/main" id="{453BFA72-974A-4F85-B173-68C4690AB1A8}"/>
              </a:ext>
            </a:extLst>
          </p:cNvPr>
          <p:cNvSpPr/>
          <p:nvPr/>
        </p:nvSpPr>
        <p:spPr bwMode="auto">
          <a:xfrm>
            <a:off x="2009775" y="3571875"/>
            <a:ext cx="8775247" cy="676275"/>
          </a:xfrm>
          <a:prstGeom prst="rect">
            <a:avLst/>
          </a:prstGeom>
          <a:solidFill>
            <a:srgbClr val="CCFFFF">
              <a:alpha val="38000"/>
            </a:srgbClr>
          </a:solidFill>
          <a:ln>
            <a:noFill/>
          </a:ln>
          <a:effectLst/>
        </p:spPr>
        <p:txBody>
          <a:bodyPr vert="horz" wrap="square" lIns="91430" tIns="45715" rIns="91430" bIns="45715" numCol="1" rtlCol="0" anchor="t" anchorCtr="0" compatLnSpc="1">
            <a:prstTxWarp prst="textNoShape">
              <a:avLst/>
            </a:prstTxWarp>
            <a:spAutoFit/>
          </a:bodyPr>
          <a:lstStyle/>
          <a:p>
            <a:pPr marL="0" marR="0" indent="0" algn="l" defTabSz="914400" rtl="0" eaLnBrk="1" fontAlgn="base" latinLnBrk="0" hangingPunct="1">
              <a:lnSpc>
                <a:spcPct val="85000"/>
              </a:lnSpc>
              <a:spcBef>
                <a:spcPct val="15000"/>
              </a:spcBef>
              <a:spcAft>
                <a:spcPct val="0"/>
              </a:spcAft>
              <a:buClrTx/>
              <a:buSzTx/>
              <a:buFontTx/>
              <a:buNone/>
              <a:tabLst/>
            </a:pPr>
            <a:endParaRPr kumimoji="0" lang="zh-CN" altLang="en-US" sz="2400" b="1" i="0" u="none" strike="noStrike" cap="none" normalizeH="0" baseline="0">
              <a:ln>
                <a:noFill/>
              </a:ln>
              <a:solidFill>
                <a:schemeClr val="tx1"/>
              </a:solidFill>
              <a:effectLst/>
              <a:latin typeface="CommercialScript BT" pitchFamily="66" charset="0"/>
              <a:ea typeface="宋体" panose="02010600030101010101" pitchFamily="2" charset="-122"/>
            </a:endParaRPr>
          </a:p>
        </p:txBody>
      </p:sp>
      <p:sp>
        <p:nvSpPr>
          <p:cNvPr id="5" name="Rectangle 1">
            <a:extLst>
              <a:ext uri="{FF2B5EF4-FFF2-40B4-BE49-F238E27FC236}">
                <a16:creationId xmlns:a16="http://schemas.microsoft.com/office/drawing/2014/main" id="{775B9837-93AC-4392-948A-77D468CF9E6C}"/>
              </a:ext>
            </a:extLst>
          </p:cNvPr>
          <p:cNvSpPr>
            <a:spLocks noChangeArrowheads="1"/>
          </p:cNvSpPr>
          <p:nvPr/>
        </p:nvSpPr>
        <p:spPr bwMode="auto">
          <a:xfrm>
            <a:off x="242887" y="5404283"/>
            <a:ext cx="11706225" cy="1015663"/>
          </a:xfrm>
          <a:prstGeom prst="rect">
            <a:avLst/>
          </a:prstGeom>
          <a:noFill/>
          <a:ln>
            <a:noFill/>
          </a:ln>
          <a:effectLst/>
        </p:spPr>
        <p:txBody>
          <a:bodyPr vert="horz" wrap="square" lIns="12696" tIns="45720" rIns="12696"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bg1"/>
                </a:solidFill>
                <a:effectLst/>
                <a:ea typeface="Helvetica Neue"/>
              </a:rPr>
              <a:t>定义构造函数时在函数首部与函数体之间添加了一个冒号</a:t>
            </a:r>
            <a:r>
              <a:rPr kumimoji="0" lang="zh-CN" altLang="zh-CN" sz="2000" b="0" i="0" u="none" strike="noStrike" cap="none" normalizeH="0" baseline="0" dirty="0">
                <a:ln>
                  <a:noFill/>
                </a:ln>
                <a:solidFill>
                  <a:schemeClr val="bg1"/>
                </a:solidFill>
                <a:effectLst/>
                <a:latin typeface="Arial Unicode MS"/>
                <a:ea typeface="Helvetica Neue"/>
              </a:rPr>
              <a:t>:</a:t>
            </a:r>
            <a:r>
              <a:rPr kumimoji="0" lang="zh-CN" altLang="zh-CN" sz="2000" b="0" i="0" u="none" strike="noStrike" cap="none" normalizeH="0" baseline="0" dirty="0">
                <a:ln>
                  <a:noFill/>
                </a:ln>
                <a:solidFill>
                  <a:schemeClr val="bg1"/>
                </a:solidFill>
                <a:effectLst/>
                <a:ea typeface="Helvetica Neue"/>
              </a:rPr>
              <a:t>，后面紧跟</a:t>
            </a:r>
            <a:r>
              <a:rPr kumimoji="0" lang="zh-CN" altLang="zh-CN" sz="2000" b="0" i="0" u="none" strike="noStrike" cap="none" normalizeH="0" baseline="0" dirty="0">
                <a:ln>
                  <a:noFill/>
                </a:ln>
                <a:solidFill>
                  <a:schemeClr val="bg1"/>
                </a:solidFill>
                <a:effectLst/>
                <a:latin typeface="Arial Unicode MS"/>
                <a:ea typeface="Helvetica Neue"/>
              </a:rPr>
              <a:t>m_name(name), m_age(age), m_score(score)</a:t>
            </a:r>
            <a:r>
              <a:rPr kumimoji="0" lang="zh-CN" altLang="zh-CN" sz="2000" b="0" i="0" u="none" strike="noStrike" cap="none" normalizeH="0" baseline="0" dirty="0">
                <a:ln>
                  <a:noFill/>
                </a:ln>
                <a:solidFill>
                  <a:schemeClr val="bg1"/>
                </a:solidFill>
                <a:effectLst/>
                <a:ea typeface="Helvetica Neue"/>
              </a:rPr>
              <a:t>语句，这个语句的意思相当于函数体内部的</a:t>
            </a:r>
            <a:r>
              <a:rPr kumimoji="0" lang="zh-CN" altLang="zh-CN" sz="2000" b="0" i="0" u="none" strike="noStrike" cap="none" normalizeH="0" baseline="0" dirty="0">
                <a:ln>
                  <a:noFill/>
                </a:ln>
                <a:solidFill>
                  <a:schemeClr val="bg1"/>
                </a:solidFill>
                <a:effectLst/>
                <a:latin typeface="Arial Unicode MS"/>
                <a:ea typeface="Helvetica Neue"/>
              </a:rPr>
              <a:t>m_name = name; m_age = age; m_score = score;</a:t>
            </a:r>
            <a:endParaRPr kumimoji="0" lang="zh-CN" altLang="zh-CN" sz="20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695292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203ED8F-FBF4-46A7-B7A6-F16BDCDED56C}"/>
              </a:ext>
            </a:extLst>
          </p:cNvPr>
          <p:cNvSpPr>
            <a:spLocks noGrp="1" noChangeArrowheads="1"/>
          </p:cNvSpPr>
          <p:nvPr>
            <p:ph type="title"/>
          </p:nvPr>
        </p:nvSpPr>
        <p:spPr>
          <a:xfrm>
            <a:off x="2590803" y="228603"/>
            <a:ext cx="6659563" cy="549275"/>
          </a:xfrm>
        </p:spPr>
        <p:txBody>
          <a:bodyPr/>
          <a:lstStyle/>
          <a:p>
            <a:pPr eaLnBrk="1" hangingPunct="1"/>
            <a:r>
              <a:rPr lang="en-US" altLang="zh-CN" sz="4000" b="0" dirty="0">
                <a:latin typeface="黑体" panose="02010609060101010101" pitchFamily="49" charset="-122"/>
                <a:ea typeface="黑体" panose="02010609060101010101" pitchFamily="49" charset="-122"/>
              </a:rPr>
              <a:t>8.4  </a:t>
            </a:r>
            <a:r>
              <a:rPr lang="zh-CN" altLang="en-US" sz="4000" b="0" dirty="0">
                <a:latin typeface="黑体" panose="02010609060101010101" pitchFamily="49" charset="-122"/>
                <a:ea typeface="黑体" panose="02010609060101010101" pitchFamily="49" charset="-122"/>
              </a:rPr>
              <a:t>析构函数</a:t>
            </a:r>
          </a:p>
        </p:txBody>
      </p:sp>
      <p:sp>
        <p:nvSpPr>
          <p:cNvPr id="49155" name="Rectangle 3">
            <a:extLst>
              <a:ext uri="{FF2B5EF4-FFF2-40B4-BE49-F238E27FC236}">
                <a16:creationId xmlns:a16="http://schemas.microsoft.com/office/drawing/2014/main" id="{97C7CCE8-45DD-4E47-8BC4-0CA9A36180E2}"/>
              </a:ext>
            </a:extLst>
          </p:cNvPr>
          <p:cNvSpPr>
            <a:spLocks noGrp="1" noChangeArrowheads="1"/>
          </p:cNvSpPr>
          <p:nvPr>
            <p:ph type="body" idx="1"/>
          </p:nvPr>
        </p:nvSpPr>
        <p:spPr>
          <a:xfrm>
            <a:off x="1905002" y="914404"/>
            <a:ext cx="9086851" cy="1685925"/>
          </a:xfrm>
        </p:spPr>
        <p:txBody>
          <a:bodyPr/>
          <a:lstStyle/>
          <a:p>
            <a:pPr eaLnBrk="1" hangingPunct="1">
              <a:buFontTx/>
              <a:buNone/>
            </a:pPr>
            <a:r>
              <a:rPr lang="zh-CN" altLang="en-US" sz="3600">
                <a:solidFill>
                  <a:srgbClr val="FFFF00"/>
                </a:solidFill>
                <a:ea typeface="黑体" panose="02010609060101010101" pitchFamily="49" charset="-122"/>
              </a:rPr>
              <a:t>析构函数  </a:t>
            </a:r>
            <a:r>
              <a:rPr lang="zh-CN" altLang="en-US">
                <a:ea typeface="黑体" panose="02010609060101010101" pitchFamily="49" charset="-122"/>
              </a:rPr>
              <a:t>析构函数是类的特殊成员函数。 </a:t>
            </a:r>
          </a:p>
          <a:p>
            <a:pPr eaLnBrk="1" hangingPunct="1">
              <a:buFontTx/>
              <a:buNone/>
            </a:pPr>
            <a:r>
              <a:rPr lang="zh-CN" altLang="en-US">
                <a:ea typeface="黑体" panose="02010609060101010101" pitchFamily="49" charset="-122"/>
              </a:rPr>
              <a:t>                    完成对象被释放前的一些清理工作。</a:t>
            </a:r>
          </a:p>
          <a:p>
            <a:pPr eaLnBrk="1" hangingPunct="1">
              <a:buFontTx/>
              <a:buNone/>
            </a:pPr>
            <a:r>
              <a:rPr lang="zh-CN" altLang="en-US">
                <a:ea typeface="黑体" panose="02010609060101010101" pitchFamily="49" charset="-122"/>
              </a:rPr>
              <a:t>析构函数的特点是：</a:t>
            </a:r>
          </a:p>
        </p:txBody>
      </p:sp>
      <p:sp>
        <p:nvSpPr>
          <p:cNvPr id="49156" name="Text Box 4">
            <a:extLst>
              <a:ext uri="{FF2B5EF4-FFF2-40B4-BE49-F238E27FC236}">
                <a16:creationId xmlns:a16="http://schemas.microsoft.com/office/drawing/2014/main" id="{4053232F-A96A-4158-AE2D-06D0860EAB39}"/>
              </a:ext>
            </a:extLst>
          </p:cNvPr>
          <p:cNvSpPr txBox="1">
            <a:spLocks noChangeArrowheads="1"/>
          </p:cNvSpPr>
          <p:nvPr/>
        </p:nvSpPr>
        <p:spPr bwMode="auto">
          <a:xfrm>
            <a:off x="1992317" y="2852741"/>
            <a:ext cx="8351837" cy="3687153"/>
          </a:xfrm>
          <a:prstGeom prst="rect">
            <a:avLst/>
          </a:prstGeom>
          <a:solidFill>
            <a:srgbClr val="FFFFE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marL="457200" indent="-457200">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914400" indent="-45720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371600" indent="-4572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828800" indent="-4572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286000" indent="-4572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743200" indent="-4572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3200400" indent="-4572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657600" indent="-4572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4114800" indent="-4572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10000"/>
              </a:spcBef>
              <a:spcAft>
                <a:spcPct val="0"/>
              </a:spcAft>
              <a:buClr>
                <a:srgbClr val="FF0000"/>
              </a:buClr>
              <a:buFontTx/>
              <a:buAutoNum type="circleNumDbPlain"/>
            </a:pPr>
            <a:r>
              <a:rPr lang="zh-CN" altLang="en-US" sz="3200">
                <a:solidFill>
                  <a:srgbClr val="000000"/>
                </a:solidFill>
                <a:latin typeface="黑体" panose="02010609060101010101" pitchFamily="49" charset="-122"/>
                <a:ea typeface="黑体" panose="02010609060101010101" pitchFamily="49" charset="-122"/>
              </a:rPr>
              <a:t>析构函数名为本类类名前加一个</a:t>
            </a:r>
            <a:r>
              <a:rPr lang="zh-CN" altLang="en-US" sz="3200">
                <a:solidFill>
                  <a:srgbClr val="000000"/>
                </a:solidFill>
                <a:ea typeface="黑体" panose="02010609060101010101" pitchFamily="49" charset="-122"/>
              </a:rPr>
              <a:t>“</a:t>
            </a:r>
            <a:r>
              <a:rPr lang="zh-CN" altLang="en-US" sz="3200">
                <a:solidFill>
                  <a:srgbClr val="000000"/>
                </a:solidFill>
                <a:latin typeface="黑体" panose="02010609060101010101" pitchFamily="49" charset="-122"/>
                <a:ea typeface="黑体" panose="02010609060101010101" pitchFamily="49" charset="-122"/>
              </a:rPr>
              <a:t>～</a:t>
            </a:r>
            <a:r>
              <a:rPr lang="zh-CN" altLang="en-US" sz="3200">
                <a:solidFill>
                  <a:srgbClr val="000000"/>
                </a:solidFill>
                <a:ea typeface="黑体" panose="02010609060101010101" pitchFamily="49" charset="-122"/>
              </a:rPr>
              <a:t>”</a:t>
            </a:r>
            <a:r>
              <a:rPr lang="zh-CN" altLang="en-US" sz="3200">
                <a:solidFill>
                  <a:srgbClr val="000000"/>
                </a:solidFill>
                <a:latin typeface="黑体" panose="02010609060101010101" pitchFamily="49" charset="-122"/>
                <a:ea typeface="黑体" panose="02010609060101010101" pitchFamily="49" charset="-122"/>
              </a:rPr>
              <a:t> 符号</a:t>
            </a:r>
          </a:p>
          <a:p>
            <a:pPr eaLnBrk="0" fontAlgn="base" hangingPunct="0">
              <a:lnSpc>
                <a:spcPct val="100000"/>
              </a:lnSpc>
              <a:spcBef>
                <a:spcPct val="10000"/>
              </a:spcBef>
              <a:spcAft>
                <a:spcPct val="0"/>
              </a:spcAft>
              <a:buClr>
                <a:srgbClr val="FF0000"/>
              </a:buClr>
              <a:buFontTx/>
              <a:buAutoNum type="circleNumDbPlain"/>
            </a:pPr>
            <a:r>
              <a:rPr lang="zh-CN" altLang="en-US" sz="3200">
                <a:solidFill>
                  <a:srgbClr val="000000"/>
                </a:solidFill>
                <a:latin typeface="黑体" panose="02010609060101010101" pitchFamily="49" charset="-122"/>
                <a:ea typeface="黑体" panose="02010609060101010101" pitchFamily="49" charset="-122"/>
              </a:rPr>
              <a:t>析构函数不允许有任何返回类型</a:t>
            </a:r>
          </a:p>
          <a:p>
            <a:pPr eaLnBrk="0" fontAlgn="base" hangingPunct="0">
              <a:lnSpc>
                <a:spcPct val="100000"/>
              </a:lnSpc>
              <a:spcBef>
                <a:spcPct val="10000"/>
              </a:spcBef>
              <a:spcAft>
                <a:spcPct val="0"/>
              </a:spcAft>
              <a:buClr>
                <a:srgbClr val="FF0000"/>
              </a:buClr>
              <a:buFontTx/>
              <a:buAutoNum type="circleNumDbPlain"/>
            </a:pPr>
            <a:r>
              <a:rPr lang="zh-CN" altLang="en-US" sz="3200">
                <a:solidFill>
                  <a:srgbClr val="000000"/>
                </a:solidFill>
                <a:latin typeface="黑体" panose="02010609060101010101" pitchFamily="49" charset="-122"/>
                <a:ea typeface="黑体" panose="02010609060101010101" pitchFamily="49" charset="-122"/>
              </a:rPr>
              <a:t>析构函数不允许带参数。一个类中只能有一个析构函数，即不能重载析构函数</a:t>
            </a:r>
          </a:p>
          <a:p>
            <a:pPr eaLnBrk="0" fontAlgn="base" hangingPunct="0">
              <a:lnSpc>
                <a:spcPct val="100000"/>
              </a:lnSpc>
              <a:spcBef>
                <a:spcPct val="10000"/>
              </a:spcBef>
              <a:spcAft>
                <a:spcPct val="0"/>
              </a:spcAft>
              <a:buClr>
                <a:srgbClr val="FF0000"/>
              </a:buClr>
              <a:buFontTx/>
              <a:buAutoNum type="circleNumDbPlain"/>
            </a:pPr>
            <a:r>
              <a:rPr lang="zh-CN" altLang="en-US" sz="3200">
                <a:solidFill>
                  <a:srgbClr val="000000"/>
                </a:solidFill>
                <a:latin typeface="黑体" panose="02010609060101010101" pitchFamily="49" charset="-122"/>
                <a:ea typeface="黑体" panose="02010609060101010101" pitchFamily="49" charset="-122"/>
              </a:rPr>
              <a:t>如果程序中未定义析构函数，编译程序将自动提供一个函数体为空的默认析构函数</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C11CED4-0739-40EF-91A4-0C83CE4FCB98}"/>
              </a:ext>
            </a:extLst>
          </p:cNvPr>
          <p:cNvSpPr>
            <a:spLocks noGrp="1" noChangeArrowheads="1"/>
          </p:cNvSpPr>
          <p:nvPr>
            <p:ph type="title"/>
          </p:nvPr>
        </p:nvSpPr>
        <p:spPr/>
        <p:txBody>
          <a:bodyPr/>
          <a:lstStyle/>
          <a:p>
            <a:pPr eaLnBrk="1" hangingPunct="1"/>
            <a:r>
              <a:rPr lang="zh-CN" altLang="en-US"/>
              <a:t>什么时候调析构函数？</a:t>
            </a:r>
          </a:p>
        </p:txBody>
      </p:sp>
      <p:sp>
        <p:nvSpPr>
          <p:cNvPr id="50179" name="Rectangle 3">
            <a:extLst>
              <a:ext uri="{FF2B5EF4-FFF2-40B4-BE49-F238E27FC236}">
                <a16:creationId xmlns:a16="http://schemas.microsoft.com/office/drawing/2014/main" id="{22C6528A-8F28-4B1B-9C08-FC60FD2465DC}"/>
              </a:ext>
            </a:extLst>
          </p:cNvPr>
          <p:cNvSpPr>
            <a:spLocks noGrp="1" noChangeArrowheads="1"/>
          </p:cNvSpPr>
          <p:nvPr>
            <p:ph type="body" idx="1"/>
          </p:nvPr>
        </p:nvSpPr>
        <p:spPr/>
        <p:txBody>
          <a:bodyPr/>
          <a:lstStyle/>
          <a:p>
            <a:pPr>
              <a:lnSpc>
                <a:spcPct val="130000"/>
              </a:lnSpc>
            </a:pPr>
            <a:r>
              <a:rPr lang="zh-CN" altLang="en-US" dirty="0"/>
              <a:t>在对象的生存期结束的时刻系统自动调用它，然后再释放此对象所属的空间。</a:t>
            </a:r>
          </a:p>
          <a:p>
            <a:pPr marL="0" indent="0" eaLnBrk="1" hangingPunct="1">
              <a:buNone/>
            </a:pPr>
            <a:endParaRPr lang="zh-CN" altLang="en-US" dirty="0"/>
          </a:p>
          <a:p>
            <a:pPr eaLnBrk="1" hangingPunct="1"/>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3E69F21-81EB-414D-9621-DA3E144B2CA4}"/>
              </a:ext>
            </a:extLst>
          </p:cNvPr>
          <p:cNvSpPr>
            <a:spLocks noChangeArrowheads="1"/>
          </p:cNvSpPr>
          <p:nvPr/>
        </p:nvSpPr>
        <p:spPr bwMode="auto">
          <a:xfrm>
            <a:off x="426129" y="1700216"/>
            <a:ext cx="10919534" cy="3816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lstStyle>
            <a:lvl1pPr marL="342900" indent="-342900">
              <a:spcBef>
                <a:spcPct val="20000"/>
              </a:spcBef>
              <a:buClr>
                <a:srgbClr val="FF66FF"/>
              </a:buClr>
              <a:buSzPct val="80000"/>
              <a:buBlip>
                <a:blip r:embed="rId2"/>
              </a:buBlip>
              <a:defRPr sz="3200">
                <a:solidFill>
                  <a:schemeClr val="bg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bg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400">
                <a:solidFill>
                  <a:schemeClr val="bg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bg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bg1"/>
                </a:solidFill>
                <a:latin typeface="Times New Roman" panose="02020603050405020304" pitchFamily="18" charset="0"/>
                <a:ea typeface="宋体" panose="02010600030101010101" pitchFamily="2" charset="-122"/>
              </a:defRPr>
            </a:lvl9pPr>
          </a:lstStyle>
          <a:p>
            <a:pPr fontAlgn="base">
              <a:lnSpc>
                <a:spcPct val="90000"/>
              </a:lnSpc>
              <a:spcAft>
                <a:spcPct val="0"/>
              </a:spcAft>
              <a:buNone/>
            </a:pPr>
            <a:r>
              <a:rPr lang="en-US" altLang="zh-CN" sz="2800" b="1" dirty="0">
                <a:solidFill>
                  <a:srgbClr val="FFFFFF"/>
                </a:solidFill>
                <a:latin typeface="黑体" panose="02010609060101010101" pitchFamily="49" charset="-122"/>
                <a:ea typeface="黑体" panose="02010609060101010101" pitchFamily="49" charset="-122"/>
              </a:rPr>
              <a:t>    </a:t>
            </a:r>
            <a:r>
              <a:rPr lang="zh-CN" altLang="en-US" sz="3600" dirty="0">
                <a:solidFill>
                  <a:srgbClr val="FFFFFF"/>
                </a:solidFill>
                <a:latin typeface="黑体" panose="02010609060101010101" pitchFamily="49" charset="-122"/>
                <a:ea typeface="黑体" panose="02010609060101010101" pitchFamily="49" charset="-122"/>
              </a:rPr>
              <a:t>析构函数的调用顺序通常是与构造函数的调用顺序</a:t>
            </a:r>
            <a:r>
              <a:rPr lang="zh-CN" altLang="en-US" sz="3600" dirty="0">
                <a:solidFill>
                  <a:srgbClr val="FFFF00"/>
                </a:solidFill>
                <a:latin typeface="黑体" panose="02010609060101010101" pitchFamily="49" charset="-122"/>
                <a:ea typeface="黑体" panose="02010609060101010101" pitchFamily="49" charset="-122"/>
              </a:rPr>
              <a:t>相反</a:t>
            </a:r>
            <a:r>
              <a:rPr lang="zh-CN" altLang="en-US" sz="3600" dirty="0">
                <a:solidFill>
                  <a:srgbClr val="FFFFFF"/>
                </a:solidFill>
                <a:latin typeface="黑体" panose="02010609060101010101" pitchFamily="49" charset="-122"/>
                <a:ea typeface="黑体" panose="02010609060101010101" pitchFamily="49" charset="-122"/>
              </a:rPr>
              <a:t>的。即先构造的后析构，后构造的先析构。</a:t>
            </a:r>
          </a:p>
          <a:p>
            <a:pPr fontAlgn="base">
              <a:lnSpc>
                <a:spcPct val="90000"/>
              </a:lnSpc>
              <a:spcAft>
                <a:spcPct val="0"/>
              </a:spcAft>
              <a:buNone/>
            </a:pPr>
            <a:r>
              <a:rPr lang="zh-CN" altLang="en-US" sz="3600" dirty="0">
                <a:solidFill>
                  <a:srgbClr val="FFFFFF"/>
                </a:solidFill>
                <a:latin typeface="黑体" panose="02010609060101010101" pitchFamily="49" charset="-122"/>
                <a:ea typeface="黑体" panose="02010609060101010101" pitchFamily="49" charset="-122"/>
              </a:rPr>
              <a:t>   要注意</a:t>
            </a:r>
            <a:r>
              <a:rPr lang="en-US" altLang="zh-CN" sz="3600" dirty="0">
                <a:solidFill>
                  <a:srgbClr val="FFFFFF"/>
                </a:solidFill>
                <a:latin typeface="黑体" panose="02010609060101010101" pitchFamily="49" charset="-122"/>
                <a:ea typeface="黑体" panose="02010609060101010101" pitchFamily="49" charset="-122"/>
              </a:rPr>
              <a:t>,</a:t>
            </a:r>
            <a:r>
              <a:rPr lang="zh-CN" altLang="en-US" sz="3600" dirty="0">
                <a:solidFill>
                  <a:srgbClr val="FFFFFF"/>
                </a:solidFill>
                <a:latin typeface="黑体" panose="02010609060101010101" pitchFamily="49" charset="-122"/>
                <a:ea typeface="黑体" panose="02010609060101010101" pitchFamily="49" charset="-122"/>
              </a:rPr>
              <a:t>对象的</a:t>
            </a:r>
            <a:r>
              <a:rPr lang="zh-CN" altLang="en-US" sz="3600" dirty="0">
                <a:solidFill>
                  <a:srgbClr val="FFFF00"/>
                </a:solidFill>
                <a:latin typeface="黑体" panose="02010609060101010101" pitchFamily="49" charset="-122"/>
                <a:ea typeface="黑体" panose="02010609060101010101" pitchFamily="49" charset="-122"/>
              </a:rPr>
              <a:t>生存期</a:t>
            </a:r>
            <a:r>
              <a:rPr lang="zh-CN" altLang="en-US" sz="3600" dirty="0">
                <a:solidFill>
                  <a:srgbClr val="FFFFFF"/>
                </a:solidFill>
                <a:latin typeface="黑体" panose="02010609060101010101" pitchFamily="49" charset="-122"/>
                <a:ea typeface="黑体" panose="02010609060101010101" pitchFamily="49" charset="-122"/>
              </a:rPr>
              <a:t>会改变析构函数的调用顺序</a:t>
            </a:r>
            <a:r>
              <a:rPr lang="en-US" altLang="zh-CN" sz="3600" dirty="0">
                <a:solidFill>
                  <a:srgbClr val="FFFFFF"/>
                </a:solidFill>
                <a:latin typeface="黑体" panose="02010609060101010101" pitchFamily="49" charset="-122"/>
                <a:ea typeface="黑体" panose="02010609060101010101" pitchFamily="49" charset="-122"/>
              </a:rPr>
              <a:t>｡</a:t>
            </a:r>
          </a:p>
        </p:txBody>
      </p:sp>
      <p:sp>
        <p:nvSpPr>
          <p:cNvPr id="52227" name="Rectangle 3">
            <a:extLst>
              <a:ext uri="{FF2B5EF4-FFF2-40B4-BE49-F238E27FC236}">
                <a16:creationId xmlns:a16="http://schemas.microsoft.com/office/drawing/2014/main" id="{31EA5BD6-86A6-487F-8AB3-B3CD51F54589}"/>
              </a:ext>
            </a:extLst>
          </p:cNvPr>
          <p:cNvSpPr>
            <a:spLocks noGrp="1" noChangeArrowheads="1"/>
          </p:cNvSpPr>
          <p:nvPr>
            <p:ph type="title"/>
          </p:nvPr>
        </p:nvSpPr>
        <p:spPr>
          <a:xfrm>
            <a:off x="2206625" y="487366"/>
            <a:ext cx="7772400" cy="731837"/>
          </a:xfrm>
          <a:noFill/>
        </p:spPr>
        <p:txBody>
          <a:bodyPr/>
          <a:lstStyle/>
          <a:p>
            <a:pPr eaLnBrk="1" hangingPunct="1"/>
            <a:r>
              <a:rPr lang="zh-CN" altLang="en-US" sz="4000" b="0">
                <a:latin typeface="黑体" panose="02010609060101010101" pitchFamily="49" charset="-122"/>
                <a:ea typeface="黑体" panose="02010609060101010101" pitchFamily="49" charset="-122"/>
              </a:rPr>
              <a:t>构造函数和析构函数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42896B68-C023-4D22-BC43-7B8C11C8387A}"/>
              </a:ext>
            </a:extLst>
          </p:cNvPr>
          <p:cNvSpPr txBox="1">
            <a:spLocks noChangeArrowheads="1"/>
          </p:cNvSpPr>
          <p:nvPr/>
        </p:nvSpPr>
        <p:spPr bwMode="auto">
          <a:xfrm>
            <a:off x="2351088" y="188916"/>
            <a:ext cx="7416800" cy="64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50000"/>
              </a:spcBef>
              <a:spcAft>
                <a:spcPct val="0"/>
              </a:spcAft>
            </a:pPr>
            <a:r>
              <a:rPr kumimoji="1" lang="zh-CN" altLang="en-US" sz="3600">
                <a:solidFill>
                  <a:srgbClr val="FFFF00"/>
                </a:solidFill>
              </a:rPr>
              <a:t>例</a:t>
            </a:r>
            <a:r>
              <a:rPr kumimoji="1" lang="en-US" altLang="zh-CN" sz="3600">
                <a:solidFill>
                  <a:srgbClr val="FFFF00"/>
                </a:solidFill>
              </a:rPr>
              <a:t>: </a:t>
            </a:r>
            <a:r>
              <a:rPr kumimoji="1" lang="zh-CN" altLang="en-US" sz="3600">
                <a:solidFill>
                  <a:srgbClr val="FFFF00"/>
                </a:solidFill>
              </a:rPr>
              <a:t>计算</a:t>
            </a:r>
            <a:r>
              <a:rPr lang="zh-CN" altLang="en-US" sz="3600">
                <a:solidFill>
                  <a:srgbClr val="FFFF00"/>
                </a:solidFill>
              </a:rPr>
              <a:t>两点间距离。</a:t>
            </a:r>
          </a:p>
        </p:txBody>
      </p:sp>
      <p:sp>
        <p:nvSpPr>
          <p:cNvPr id="1257476" name="Text Box 4">
            <a:extLst>
              <a:ext uri="{FF2B5EF4-FFF2-40B4-BE49-F238E27FC236}">
                <a16:creationId xmlns:a16="http://schemas.microsoft.com/office/drawing/2014/main" id="{F6F22809-8F37-4491-9DFC-E408DB086077}"/>
              </a:ext>
            </a:extLst>
          </p:cNvPr>
          <p:cNvSpPr txBox="1">
            <a:spLocks noChangeArrowheads="1"/>
          </p:cNvSpPr>
          <p:nvPr/>
        </p:nvSpPr>
        <p:spPr bwMode="auto">
          <a:xfrm>
            <a:off x="788577" y="835237"/>
            <a:ext cx="5514569" cy="6028563"/>
          </a:xfrm>
          <a:prstGeom prst="rect">
            <a:avLst/>
          </a:prstGeom>
          <a:solidFill>
            <a:schemeClr val="bg1"/>
          </a:solidFill>
          <a:ln>
            <a:noFill/>
          </a:ln>
          <a:effectLst/>
          <a:extLs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r>
              <a:rPr lang="en-US" altLang="zh-CN" sz="1600" dirty="0">
                <a:solidFill>
                  <a:srgbClr val="000000"/>
                </a:solidFill>
              </a:rPr>
              <a:t>#include&lt;iostream&gt;</a:t>
            </a:r>
          </a:p>
          <a:p>
            <a:pPr fontAlgn="base">
              <a:spcAft>
                <a:spcPct val="0"/>
              </a:spcAft>
            </a:pPr>
            <a:r>
              <a:rPr lang="en-US" altLang="zh-CN" sz="1600" dirty="0">
                <a:solidFill>
                  <a:srgbClr val="000000"/>
                </a:solidFill>
              </a:rPr>
              <a:t>#include&lt;</a:t>
            </a:r>
            <a:r>
              <a:rPr lang="en-US" altLang="zh-CN" sz="1600" dirty="0" err="1">
                <a:solidFill>
                  <a:srgbClr val="000000"/>
                </a:solidFill>
              </a:rPr>
              <a:t>cmath</a:t>
            </a:r>
            <a:r>
              <a:rPr lang="en-US" altLang="zh-CN" sz="1600" dirty="0">
                <a:solidFill>
                  <a:srgbClr val="000000"/>
                </a:solidFill>
              </a:rPr>
              <a:t>&gt;</a:t>
            </a:r>
          </a:p>
          <a:p>
            <a:pPr fontAlgn="base">
              <a:spcAft>
                <a:spcPct val="0"/>
              </a:spcAft>
            </a:pPr>
            <a:r>
              <a:rPr lang="en-US" altLang="zh-CN" sz="1600" dirty="0">
                <a:solidFill>
                  <a:srgbClr val="000000"/>
                </a:solidFill>
              </a:rPr>
              <a:t>using namespace std;</a:t>
            </a:r>
          </a:p>
          <a:p>
            <a:pPr fontAlgn="base">
              <a:spcAft>
                <a:spcPct val="0"/>
              </a:spcAft>
            </a:pPr>
            <a:r>
              <a:rPr lang="en-US" altLang="zh-CN" sz="1600" dirty="0">
                <a:solidFill>
                  <a:srgbClr val="000000"/>
                </a:solidFill>
              </a:rPr>
              <a:t>class  Point{</a:t>
            </a:r>
          </a:p>
          <a:p>
            <a:pPr fontAlgn="base">
              <a:spcAft>
                <a:spcPct val="0"/>
              </a:spcAft>
            </a:pPr>
            <a:r>
              <a:rPr lang="en-US" altLang="zh-CN" sz="1600" dirty="0">
                <a:solidFill>
                  <a:srgbClr val="000000"/>
                </a:solidFill>
              </a:rPr>
              <a:t>   double  x , y;</a:t>
            </a:r>
          </a:p>
          <a:p>
            <a:pPr fontAlgn="base">
              <a:spcAft>
                <a:spcPct val="0"/>
              </a:spcAft>
            </a:pPr>
            <a:r>
              <a:rPr lang="en-US" altLang="zh-CN" sz="1600" dirty="0">
                <a:solidFill>
                  <a:srgbClr val="000000"/>
                </a:solidFill>
              </a:rPr>
              <a:t>public:</a:t>
            </a:r>
          </a:p>
          <a:p>
            <a:pPr fontAlgn="base">
              <a:spcAft>
                <a:spcPct val="0"/>
              </a:spcAft>
            </a:pPr>
            <a:r>
              <a:rPr lang="en-US" altLang="zh-CN" sz="1600" dirty="0">
                <a:solidFill>
                  <a:srgbClr val="000000"/>
                </a:solidFill>
              </a:rPr>
              <a:t>   Point( double a = 0 , double b = 0) {</a:t>
            </a:r>
          </a:p>
          <a:p>
            <a:pPr fontAlgn="base">
              <a:spcAft>
                <a:spcPct val="0"/>
              </a:spcAft>
            </a:pPr>
            <a:r>
              <a:rPr lang="en-US" altLang="zh-CN" sz="1600" dirty="0">
                <a:solidFill>
                  <a:srgbClr val="000000"/>
                </a:solidFill>
              </a:rPr>
              <a:t>     x = a ;  y = b ; </a:t>
            </a:r>
          </a:p>
          <a:p>
            <a:pPr fontAlgn="base">
              <a:spcAft>
                <a:spcPct val="0"/>
              </a:spcAft>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 &lt;&lt; "</a:t>
            </a:r>
            <a:r>
              <a:rPr lang="zh-CN" altLang="en-US" sz="1600" dirty="0">
                <a:solidFill>
                  <a:srgbClr val="000000"/>
                </a:solidFill>
              </a:rPr>
              <a:t>构造点</a:t>
            </a:r>
            <a:r>
              <a:rPr lang="en-US" altLang="zh-CN" sz="1600" dirty="0">
                <a:solidFill>
                  <a:srgbClr val="000000"/>
                </a:solidFill>
              </a:rPr>
              <a:t>(" &lt;&lt; x&lt;&lt; "," &lt;&lt; y &lt;&lt; ")\n";  </a:t>
            </a:r>
          </a:p>
          <a:p>
            <a:pPr fontAlgn="base">
              <a:spcAft>
                <a:spcPct val="0"/>
              </a:spcAft>
            </a:pPr>
            <a:r>
              <a:rPr lang="en-US" altLang="zh-CN" sz="1600" dirty="0">
                <a:solidFill>
                  <a:srgbClr val="000000"/>
                </a:solidFill>
              </a:rPr>
              <a:t>   }</a:t>
            </a:r>
          </a:p>
          <a:p>
            <a:pPr fontAlgn="base">
              <a:spcAft>
                <a:spcPct val="0"/>
              </a:spcAft>
            </a:pPr>
            <a:r>
              <a:rPr lang="en-US" altLang="zh-CN" sz="1600" dirty="0">
                <a:solidFill>
                  <a:srgbClr val="000000"/>
                </a:solidFill>
              </a:rPr>
              <a:t>   void print() { </a:t>
            </a:r>
          </a:p>
          <a:p>
            <a:pPr fontAlgn="base">
              <a:spcAft>
                <a:spcPct val="0"/>
              </a:spcAft>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 &lt;&lt; "</a:t>
            </a:r>
            <a:r>
              <a:rPr lang="zh-CN" altLang="en-US" sz="1600" dirty="0">
                <a:solidFill>
                  <a:srgbClr val="000000"/>
                </a:solidFill>
              </a:rPr>
              <a:t>点</a:t>
            </a:r>
            <a:r>
              <a:rPr lang="en-US" altLang="zh-CN" sz="1600" dirty="0">
                <a:solidFill>
                  <a:srgbClr val="000000"/>
                </a:solidFill>
              </a:rPr>
              <a:t>(" &lt;&lt; x&lt;&lt; "," &lt;&lt; y &lt;&lt; ") "; </a:t>
            </a:r>
          </a:p>
          <a:p>
            <a:pPr fontAlgn="base">
              <a:spcAft>
                <a:spcPct val="0"/>
              </a:spcAft>
            </a:pPr>
            <a:r>
              <a:rPr lang="en-US" altLang="zh-CN" sz="1600" dirty="0">
                <a:solidFill>
                  <a:srgbClr val="000000"/>
                </a:solidFill>
              </a:rPr>
              <a:t>   }</a:t>
            </a:r>
          </a:p>
          <a:p>
            <a:pPr fontAlgn="base">
              <a:spcAft>
                <a:spcPct val="0"/>
              </a:spcAft>
            </a:pPr>
            <a:r>
              <a:rPr lang="en-US" altLang="zh-CN" sz="1600" dirty="0">
                <a:solidFill>
                  <a:srgbClr val="000000"/>
                </a:solidFill>
              </a:rPr>
              <a:t>   double distance( Point &amp; </a:t>
            </a:r>
            <a:r>
              <a:rPr lang="en-US" altLang="zh-CN" sz="1600" dirty="0" err="1">
                <a:solidFill>
                  <a:srgbClr val="000000"/>
                </a:solidFill>
              </a:rPr>
              <a:t>pr</a:t>
            </a:r>
            <a:r>
              <a:rPr lang="en-US" altLang="zh-CN" sz="1600" dirty="0">
                <a:solidFill>
                  <a:srgbClr val="000000"/>
                </a:solidFill>
              </a:rPr>
              <a:t> ) {   </a:t>
            </a:r>
          </a:p>
          <a:p>
            <a:pPr fontAlgn="base">
              <a:spcAft>
                <a:spcPct val="0"/>
              </a:spcAft>
            </a:pPr>
            <a:r>
              <a:rPr lang="en-US" altLang="zh-CN" sz="1600" dirty="0">
                <a:solidFill>
                  <a:srgbClr val="000000"/>
                </a:solidFill>
              </a:rPr>
              <a:t>      double dx , </a:t>
            </a:r>
            <a:r>
              <a:rPr lang="en-US" altLang="zh-CN" sz="1600" dirty="0" err="1">
                <a:solidFill>
                  <a:srgbClr val="000000"/>
                </a:solidFill>
              </a:rPr>
              <a:t>dy</a:t>
            </a:r>
            <a:r>
              <a:rPr lang="en-US" altLang="zh-CN" sz="1600" dirty="0">
                <a:solidFill>
                  <a:srgbClr val="000000"/>
                </a:solidFill>
              </a:rPr>
              <a:t>;</a:t>
            </a:r>
          </a:p>
          <a:p>
            <a:pPr fontAlgn="base">
              <a:spcAft>
                <a:spcPct val="0"/>
              </a:spcAft>
            </a:pPr>
            <a:r>
              <a:rPr lang="en-US" altLang="zh-CN" sz="1600" dirty="0">
                <a:solidFill>
                  <a:srgbClr val="000000"/>
                </a:solidFill>
              </a:rPr>
              <a:t>      dx = x - </a:t>
            </a:r>
            <a:r>
              <a:rPr lang="en-US" altLang="zh-CN" sz="1600" dirty="0" err="1">
                <a:solidFill>
                  <a:srgbClr val="000000"/>
                </a:solidFill>
              </a:rPr>
              <a:t>pr.x</a:t>
            </a:r>
            <a:r>
              <a:rPr lang="en-US" altLang="zh-CN" sz="1600" dirty="0">
                <a:solidFill>
                  <a:srgbClr val="000000"/>
                </a:solidFill>
              </a:rPr>
              <a:t>;</a:t>
            </a:r>
          </a:p>
          <a:p>
            <a:pPr fontAlgn="base">
              <a:spcAft>
                <a:spcPct val="0"/>
              </a:spcAft>
            </a:pPr>
            <a:r>
              <a:rPr lang="en-US" altLang="zh-CN" sz="1600" dirty="0">
                <a:solidFill>
                  <a:srgbClr val="000000"/>
                </a:solidFill>
              </a:rPr>
              <a:t>      </a:t>
            </a:r>
            <a:r>
              <a:rPr lang="en-US" altLang="zh-CN" sz="1600" dirty="0" err="1">
                <a:solidFill>
                  <a:srgbClr val="000000"/>
                </a:solidFill>
              </a:rPr>
              <a:t>dy</a:t>
            </a:r>
            <a:r>
              <a:rPr lang="en-US" altLang="zh-CN" sz="1600" dirty="0">
                <a:solidFill>
                  <a:srgbClr val="000000"/>
                </a:solidFill>
              </a:rPr>
              <a:t> = y - </a:t>
            </a:r>
            <a:r>
              <a:rPr lang="en-US" altLang="zh-CN" sz="1600" dirty="0" err="1">
                <a:solidFill>
                  <a:srgbClr val="000000"/>
                </a:solidFill>
              </a:rPr>
              <a:t>pr.y</a:t>
            </a:r>
            <a:r>
              <a:rPr lang="en-US" altLang="zh-CN" sz="1600" dirty="0">
                <a:solidFill>
                  <a:srgbClr val="000000"/>
                </a:solidFill>
              </a:rPr>
              <a:t>; </a:t>
            </a:r>
          </a:p>
          <a:p>
            <a:pPr fontAlgn="base">
              <a:spcAft>
                <a:spcPct val="0"/>
              </a:spcAft>
            </a:pPr>
            <a:r>
              <a:rPr lang="en-US" altLang="zh-CN" sz="1600" dirty="0">
                <a:solidFill>
                  <a:srgbClr val="000000"/>
                </a:solidFill>
              </a:rPr>
              <a:t>      return sqrt( dx * dx + </a:t>
            </a:r>
            <a:r>
              <a:rPr lang="en-US" altLang="zh-CN" sz="1600" dirty="0" err="1">
                <a:solidFill>
                  <a:srgbClr val="000000"/>
                </a:solidFill>
              </a:rPr>
              <a:t>dy</a:t>
            </a:r>
            <a:r>
              <a:rPr lang="en-US" altLang="zh-CN" sz="1600" dirty="0">
                <a:solidFill>
                  <a:srgbClr val="000000"/>
                </a:solidFill>
              </a:rPr>
              <a:t> * </a:t>
            </a:r>
            <a:r>
              <a:rPr lang="en-US" altLang="zh-CN" sz="1600" dirty="0" err="1">
                <a:solidFill>
                  <a:srgbClr val="000000"/>
                </a:solidFill>
              </a:rPr>
              <a:t>dy</a:t>
            </a:r>
            <a:r>
              <a:rPr lang="en-US" altLang="zh-CN" sz="1600" dirty="0">
                <a:solidFill>
                  <a:srgbClr val="000000"/>
                </a:solidFill>
              </a:rPr>
              <a:t> );</a:t>
            </a:r>
          </a:p>
          <a:p>
            <a:pPr fontAlgn="base">
              <a:spcAft>
                <a:spcPct val="0"/>
              </a:spcAft>
            </a:pPr>
            <a:r>
              <a:rPr lang="en-US" altLang="zh-CN" sz="1600" dirty="0">
                <a:solidFill>
                  <a:srgbClr val="000000"/>
                </a:solidFill>
              </a:rPr>
              <a:t>   }</a:t>
            </a:r>
          </a:p>
          <a:p>
            <a:pPr fontAlgn="base">
              <a:spcAft>
                <a:spcPct val="0"/>
              </a:spcAft>
            </a:pPr>
            <a:r>
              <a:rPr lang="en-US" altLang="zh-CN" sz="1600" dirty="0">
                <a:solidFill>
                  <a:srgbClr val="000000"/>
                </a:solidFill>
              </a:rPr>
              <a:t>  ~Point() { </a:t>
            </a:r>
          </a:p>
          <a:p>
            <a:pPr fontAlgn="base">
              <a:spcAft>
                <a:spcPct val="0"/>
              </a:spcAft>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 &lt;&lt; "</a:t>
            </a:r>
            <a:r>
              <a:rPr lang="zh-CN" altLang="en-US" sz="1600" dirty="0">
                <a:solidFill>
                  <a:srgbClr val="000000"/>
                </a:solidFill>
              </a:rPr>
              <a:t>析构点</a:t>
            </a:r>
            <a:r>
              <a:rPr lang="en-US" altLang="zh-CN" sz="1600" dirty="0">
                <a:solidFill>
                  <a:srgbClr val="000000"/>
                </a:solidFill>
              </a:rPr>
              <a:t>(" &lt;&lt; x &lt;&lt; "," &lt;&lt; y &lt;&lt; ")\n";</a:t>
            </a:r>
          </a:p>
          <a:p>
            <a:pPr fontAlgn="base">
              <a:spcAft>
                <a:spcPct val="0"/>
              </a:spcAft>
            </a:pPr>
            <a:r>
              <a:rPr lang="en-US" altLang="zh-CN" sz="1600" dirty="0">
                <a:solidFill>
                  <a:srgbClr val="000000"/>
                </a:solidFill>
              </a:rPr>
              <a:t> }  </a:t>
            </a:r>
          </a:p>
          <a:p>
            <a:pPr fontAlgn="base">
              <a:spcAft>
                <a:spcPct val="0"/>
              </a:spcAft>
            </a:pPr>
            <a:r>
              <a:rPr lang="en-US" altLang="zh-CN" sz="1600" dirty="0">
                <a:solidFill>
                  <a:srgbClr val="000000"/>
                </a:solidFill>
              </a:rPr>
              <a:t>};</a:t>
            </a:r>
          </a:p>
          <a:p>
            <a:pPr fontAlgn="base">
              <a:spcAft>
                <a:spcPct val="0"/>
              </a:spcAft>
            </a:pPr>
            <a:endParaRPr lang="en-US" altLang="zh-CN" sz="2000" dirty="0">
              <a:solidFill>
                <a:srgbClr val="000000"/>
              </a:solidFill>
            </a:endParaRPr>
          </a:p>
        </p:txBody>
      </p:sp>
      <p:sp>
        <p:nvSpPr>
          <p:cNvPr id="1257477" name="Text Box 5">
            <a:extLst>
              <a:ext uri="{FF2B5EF4-FFF2-40B4-BE49-F238E27FC236}">
                <a16:creationId xmlns:a16="http://schemas.microsoft.com/office/drawing/2014/main" id="{0F009171-2C73-4C32-93B9-794D26897187}"/>
              </a:ext>
            </a:extLst>
          </p:cNvPr>
          <p:cNvSpPr txBox="1">
            <a:spLocks noChangeArrowheads="1"/>
          </p:cNvSpPr>
          <p:nvPr/>
        </p:nvSpPr>
        <p:spPr bwMode="auto">
          <a:xfrm>
            <a:off x="7175500" y="1247405"/>
            <a:ext cx="5184775" cy="4231598"/>
          </a:xfrm>
          <a:prstGeom prst="rect">
            <a:avLst/>
          </a:prstGeom>
          <a:solidFill>
            <a:srgbClr val="FFFFD1"/>
          </a:solidFill>
          <a:ln>
            <a:noFill/>
          </a:ln>
          <a:effectLst/>
          <a:extLs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r>
              <a:rPr lang="en-US" altLang="zh-CN" dirty="0">
                <a:solidFill>
                  <a:srgbClr val="000000"/>
                </a:solidFill>
              </a:rPr>
              <a:t>int main( ) { </a:t>
            </a:r>
          </a:p>
          <a:p>
            <a:pPr fontAlgn="base">
              <a:spcAft>
                <a:spcPct val="0"/>
              </a:spcAft>
            </a:pPr>
            <a:r>
              <a:rPr lang="en-US" altLang="zh-CN" dirty="0">
                <a:solidFill>
                  <a:srgbClr val="000000"/>
                </a:solidFill>
              </a:rPr>
              <a:t>     Point  ob1 , ob2(-3 , 4) ;</a:t>
            </a:r>
          </a:p>
          <a:p>
            <a:pPr fontAlgn="base">
              <a:spcAft>
                <a:spcPct val="0"/>
              </a:spcAft>
            </a:pPr>
            <a:r>
              <a:rPr lang="en-US" altLang="zh-CN" dirty="0">
                <a:solidFill>
                  <a:srgbClr val="000000"/>
                </a:solidFill>
              </a:rPr>
              <a:t>     ob1.print(); </a:t>
            </a:r>
          </a:p>
          <a:p>
            <a:pPr fontAlgn="base">
              <a:spcAft>
                <a:spcPct val="0"/>
              </a:spcAft>
            </a:pPr>
            <a:r>
              <a:rPr lang="en-US" altLang="zh-CN" dirty="0">
                <a:solidFill>
                  <a:srgbClr val="000000"/>
                </a:solidFill>
              </a:rPr>
              <a:t>     </a:t>
            </a:r>
            <a:r>
              <a:rPr lang="en-US" altLang="zh-CN" dirty="0" err="1">
                <a:solidFill>
                  <a:srgbClr val="000000"/>
                </a:solidFill>
              </a:rPr>
              <a:t>cout</a:t>
            </a:r>
            <a:r>
              <a:rPr lang="en-US" altLang="zh-CN" dirty="0">
                <a:solidFill>
                  <a:srgbClr val="000000"/>
                </a:solidFill>
              </a:rPr>
              <a:t> &lt;&lt; "</a:t>
            </a:r>
            <a:r>
              <a:rPr lang="zh-CN" altLang="en-US" dirty="0">
                <a:solidFill>
                  <a:srgbClr val="000000"/>
                </a:solidFill>
              </a:rPr>
              <a:t>到</a:t>
            </a:r>
            <a:r>
              <a:rPr lang="en-US" altLang="zh-CN" dirty="0">
                <a:solidFill>
                  <a:srgbClr val="000000"/>
                </a:solidFill>
              </a:rPr>
              <a:t>";</a:t>
            </a:r>
          </a:p>
          <a:p>
            <a:pPr fontAlgn="base">
              <a:spcAft>
                <a:spcPct val="0"/>
              </a:spcAft>
            </a:pPr>
            <a:r>
              <a:rPr lang="en-US" altLang="zh-CN" dirty="0">
                <a:solidFill>
                  <a:srgbClr val="000000"/>
                </a:solidFill>
              </a:rPr>
              <a:t>     ob2.print();</a:t>
            </a:r>
          </a:p>
          <a:p>
            <a:pPr fontAlgn="base">
              <a:spcAft>
                <a:spcPct val="0"/>
              </a:spcAft>
            </a:pPr>
            <a:r>
              <a:rPr lang="en-US" altLang="zh-CN" dirty="0">
                <a:solidFill>
                  <a:srgbClr val="000000"/>
                </a:solidFill>
              </a:rPr>
              <a:t>     </a:t>
            </a:r>
            <a:r>
              <a:rPr lang="en-US" altLang="zh-CN" dirty="0" err="1">
                <a:solidFill>
                  <a:srgbClr val="000000"/>
                </a:solidFill>
              </a:rPr>
              <a:t>cout</a:t>
            </a:r>
            <a:r>
              <a:rPr lang="en-US" altLang="zh-CN" dirty="0">
                <a:solidFill>
                  <a:srgbClr val="000000"/>
                </a:solidFill>
              </a:rPr>
              <a:t> &lt;&lt; "</a:t>
            </a:r>
            <a:r>
              <a:rPr lang="zh-CN" altLang="en-US" dirty="0">
                <a:solidFill>
                  <a:srgbClr val="000000"/>
                </a:solidFill>
              </a:rPr>
              <a:t>的距离</a:t>
            </a:r>
            <a:r>
              <a:rPr lang="en-US" altLang="zh-CN" dirty="0">
                <a:solidFill>
                  <a:srgbClr val="000000"/>
                </a:solidFill>
              </a:rPr>
              <a:t>="; </a:t>
            </a:r>
          </a:p>
          <a:p>
            <a:pPr fontAlgn="base">
              <a:spcAft>
                <a:spcPct val="0"/>
              </a:spcAft>
            </a:pPr>
            <a:r>
              <a:rPr lang="en-US" altLang="zh-CN" dirty="0">
                <a:solidFill>
                  <a:srgbClr val="000000"/>
                </a:solidFill>
              </a:rPr>
              <a:t>     </a:t>
            </a:r>
            <a:r>
              <a:rPr lang="en-US" altLang="zh-CN" dirty="0" err="1">
                <a:solidFill>
                  <a:srgbClr val="000000"/>
                </a:solidFill>
              </a:rPr>
              <a:t>cout</a:t>
            </a:r>
            <a:r>
              <a:rPr lang="en-US" altLang="zh-CN" dirty="0">
                <a:solidFill>
                  <a:srgbClr val="000000"/>
                </a:solidFill>
              </a:rPr>
              <a:t> &lt;&lt; ob1.distance( ob2 ); </a:t>
            </a:r>
          </a:p>
          <a:p>
            <a:pPr fontAlgn="base">
              <a:spcAft>
                <a:spcPct val="0"/>
              </a:spcAft>
            </a:pPr>
            <a:r>
              <a:rPr lang="en-US" altLang="zh-CN" dirty="0">
                <a:solidFill>
                  <a:srgbClr val="000000"/>
                </a:solidFill>
              </a:rPr>
              <a:t>     </a:t>
            </a:r>
            <a:r>
              <a:rPr lang="en-US" altLang="zh-CN" dirty="0" err="1">
                <a:solidFill>
                  <a:srgbClr val="000000"/>
                </a:solidFill>
              </a:rPr>
              <a:t>cout</a:t>
            </a:r>
            <a:r>
              <a:rPr lang="en-US" altLang="zh-CN" dirty="0">
                <a:solidFill>
                  <a:srgbClr val="000000"/>
                </a:solidFill>
              </a:rPr>
              <a:t> &lt;&lt; </a:t>
            </a:r>
            <a:r>
              <a:rPr lang="en-US" altLang="zh-CN" dirty="0" err="1">
                <a:solidFill>
                  <a:srgbClr val="000000"/>
                </a:solidFill>
              </a:rPr>
              <a:t>endl</a:t>
            </a:r>
            <a:r>
              <a:rPr lang="en-US" altLang="zh-CN" dirty="0">
                <a:solidFill>
                  <a:srgbClr val="000000"/>
                </a:solidFill>
              </a:rPr>
              <a:t>;</a:t>
            </a:r>
          </a:p>
          <a:p>
            <a:pPr fontAlgn="base">
              <a:spcAft>
                <a:spcPct val="0"/>
              </a:spcAft>
            </a:pPr>
            <a:r>
              <a:rPr lang="en-US" altLang="zh-CN" dirty="0">
                <a:solidFill>
                  <a:srgbClr val="000000"/>
                </a:solidFill>
              </a:rPr>
              <a:t>     return 0;	</a:t>
            </a:r>
          </a:p>
          <a:p>
            <a:pPr fontAlgn="base">
              <a:spcAft>
                <a:spcPct val="0"/>
              </a:spcAft>
            </a:pPr>
            <a:r>
              <a:rPr lang="en-US" altLang="zh-CN" dirty="0">
                <a:solidFill>
                  <a:srgbClr val="000000"/>
                </a:solidFill>
              </a:rPr>
              <a:t>}</a:t>
            </a:r>
          </a:p>
          <a:p>
            <a:pPr fontAlgn="base">
              <a:spcBef>
                <a:spcPct val="50000"/>
              </a:spcBef>
              <a:spcAft>
                <a:spcPct val="0"/>
              </a:spcAft>
            </a:pPr>
            <a:endParaRPr lang="en-US" altLang="zh-CN"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7476"/>
                                        </p:tgtEl>
                                        <p:attrNameLst>
                                          <p:attrName>style.visibility</p:attrName>
                                        </p:attrNameLst>
                                      </p:cBhvr>
                                      <p:to>
                                        <p:strVal val="visible"/>
                                      </p:to>
                                    </p:set>
                                    <p:anim calcmode="lin" valueType="num">
                                      <p:cBhvr additive="base">
                                        <p:cTn id="7" dur="500" fill="hold"/>
                                        <p:tgtEl>
                                          <p:spTgt spid="1257476"/>
                                        </p:tgtEl>
                                        <p:attrNameLst>
                                          <p:attrName>ppt_x</p:attrName>
                                        </p:attrNameLst>
                                      </p:cBhvr>
                                      <p:tavLst>
                                        <p:tav tm="0">
                                          <p:val>
                                            <p:strVal val="#ppt_x"/>
                                          </p:val>
                                        </p:tav>
                                        <p:tav tm="100000">
                                          <p:val>
                                            <p:strVal val="#ppt_x"/>
                                          </p:val>
                                        </p:tav>
                                      </p:tavLst>
                                    </p:anim>
                                    <p:anim calcmode="lin" valueType="num">
                                      <p:cBhvr additive="base">
                                        <p:cTn id="8" dur="500" fill="hold"/>
                                        <p:tgtEl>
                                          <p:spTgt spid="12574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57477"/>
                                        </p:tgtEl>
                                        <p:attrNameLst>
                                          <p:attrName>style.visibility</p:attrName>
                                        </p:attrNameLst>
                                      </p:cBhvr>
                                      <p:to>
                                        <p:strVal val="visible"/>
                                      </p:to>
                                    </p:set>
                                    <p:anim calcmode="lin" valueType="num">
                                      <p:cBhvr additive="base">
                                        <p:cTn id="13" dur="500" fill="hold"/>
                                        <p:tgtEl>
                                          <p:spTgt spid="1257477"/>
                                        </p:tgtEl>
                                        <p:attrNameLst>
                                          <p:attrName>ppt_x</p:attrName>
                                        </p:attrNameLst>
                                      </p:cBhvr>
                                      <p:tavLst>
                                        <p:tav tm="0">
                                          <p:val>
                                            <p:strVal val="#ppt_x"/>
                                          </p:val>
                                        </p:tav>
                                        <p:tav tm="100000">
                                          <p:val>
                                            <p:strVal val="#ppt_x"/>
                                          </p:val>
                                        </p:tav>
                                      </p:tavLst>
                                    </p:anim>
                                    <p:anim calcmode="lin" valueType="num">
                                      <p:cBhvr additive="base">
                                        <p:cTn id="14" dur="500" fill="hold"/>
                                        <p:tgtEl>
                                          <p:spTgt spid="1257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476" grpId="0" animBg="1"/>
      <p:bldP spid="125747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E099B01-023E-479F-B5C3-21D233D20D76}"/>
              </a:ext>
            </a:extLst>
          </p:cNvPr>
          <p:cNvSpPr>
            <a:spLocks noGrp="1" noChangeArrowheads="1"/>
          </p:cNvSpPr>
          <p:nvPr>
            <p:ph type="title"/>
          </p:nvPr>
        </p:nvSpPr>
        <p:spPr/>
        <p:txBody>
          <a:bodyPr/>
          <a:lstStyle/>
          <a:p>
            <a:pPr eaLnBrk="1" hangingPunct="1"/>
            <a:r>
              <a:rPr lang="zh-CN" altLang="en-US"/>
              <a:t>关于析构函数的说明</a:t>
            </a:r>
          </a:p>
        </p:txBody>
      </p:sp>
      <p:sp>
        <p:nvSpPr>
          <p:cNvPr id="64515" name="Rectangle 3">
            <a:extLst>
              <a:ext uri="{FF2B5EF4-FFF2-40B4-BE49-F238E27FC236}">
                <a16:creationId xmlns:a16="http://schemas.microsoft.com/office/drawing/2014/main" id="{7AA72EC2-A6E6-40A5-889B-276099559FE7}"/>
              </a:ext>
            </a:extLst>
          </p:cNvPr>
          <p:cNvSpPr>
            <a:spLocks noGrp="1" noChangeArrowheads="1"/>
          </p:cNvSpPr>
          <p:nvPr>
            <p:ph type="body" idx="1"/>
          </p:nvPr>
        </p:nvSpPr>
        <p:spPr>
          <a:xfrm>
            <a:off x="1071872" y="1531124"/>
            <a:ext cx="9732252" cy="4824413"/>
          </a:xfrm>
        </p:spPr>
        <p:txBody>
          <a:bodyPr/>
          <a:lstStyle/>
          <a:p>
            <a:pPr eaLnBrk="1" hangingPunct="1"/>
            <a:r>
              <a:rPr lang="zh-CN" altLang="en-US" dirty="0"/>
              <a:t>如果在构造函数中用</a:t>
            </a:r>
            <a:r>
              <a:rPr lang="en-US" altLang="zh-CN" dirty="0"/>
              <a:t>new</a:t>
            </a:r>
            <a:r>
              <a:rPr lang="zh-CN" altLang="en-US" dirty="0"/>
              <a:t>运算符为对象的成员分配了内存空间（堆内存），应该在类中定义析构函数，用</a:t>
            </a:r>
            <a:r>
              <a:rPr lang="en-US" altLang="zh-CN" dirty="0"/>
              <a:t>delete</a:t>
            </a:r>
            <a:r>
              <a:rPr lang="zh-CN" altLang="en-US" dirty="0"/>
              <a:t>释放申请的空间，否则，可能会出现内存泄漏。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11">
            <a:extLst>
              <a:ext uri="{FF2B5EF4-FFF2-40B4-BE49-F238E27FC236}">
                <a16:creationId xmlns:a16="http://schemas.microsoft.com/office/drawing/2014/main" id="{17A3987A-9B42-477B-9F03-4395A7239FB0}"/>
              </a:ext>
            </a:extLst>
          </p:cNvPr>
          <p:cNvSpPr txBox="1">
            <a:spLocks noChangeArrowheads="1"/>
          </p:cNvSpPr>
          <p:nvPr/>
        </p:nvSpPr>
        <p:spPr bwMode="auto">
          <a:xfrm>
            <a:off x="1487489" y="44451"/>
            <a:ext cx="4608513" cy="6511773"/>
          </a:xfrm>
          <a:prstGeom prst="rect">
            <a:avLst/>
          </a:prstGeom>
          <a:solidFill>
            <a:schemeClr val="bg1"/>
          </a:solidFill>
          <a:ln>
            <a:noFill/>
          </a:ln>
          <a:effectLst/>
          <a:extLs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r>
              <a:rPr lang="en-US" altLang="zh-CN" sz="2000" dirty="0">
                <a:solidFill>
                  <a:srgbClr val="000000"/>
                </a:solidFill>
              </a:rPr>
              <a:t>class Product {</a:t>
            </a:r>
          </a:p>
          <a:p>
            <a:pPr fontAlgn="base">
              <a:spcAft>
                <a:spcPct val="0"/>
              </a:spcAft>
            </a:pPr>
            <a:r>
              <a:rPr lang="en-US" altLang="zh-CN" sz="2000" dirty="0">
                <a:solidFill>
                  <a:srgbClr val="000000"/>
                </a:solidFill>
              </a:rPr>
              <a:t>   char  *name;</a:t>
            </a:r>
          </a:p>
          <a:p>
            <a:pPr fontAlgn="base">
              <a:spcAft>
                <a:spcPct val="0"/>
              </a:spcAft>
            </a:pPr>
            <a:r>
              <a:rPr lang="en-US" altLang="zh-CN" sz="2000" dirty="0">
                <a:solidFill>
                  <a:srgbClr val="000000"/>
                </a:solidFill>
              </a:rPr>
              <a:t>   float  price;   </a:t>
            </a:r>
          </a:p>
          <a:p>
            <a:pPr fontAlgn="base">
              <a:spcAft>
                <a:spcPct val="0"/>
              </a:spcAft>
            </a:pPr>
            <a:r>
              <a:rPr lang="en-US" altLang="zh-CN" sz="2000" dirty="0">
                <a:solidFill>
                  <a:srgbClr val="000000"/>
                </a:solidFill>
              </a:rPr>
              <a:t>public:   </a:t>
            </a:r>
          </a:p>
          <a:p>
            <a:pPr fontAlgn="base">
              <a:spcAft>
                <a:spcPct val="0"/>
              </a:spcAft>
            </a:pPr>
            <a:r>
              <a:rPr lang="en-US" altLang="zh-CN" sz="2000" dirty="0">
                <a:solidFill>
                  <a:srgbClr val="000000"/>
                </a:solidFill>
              </a:rPr>
              <a:t>   Product( char *n , float p );</a:t>
            </a:r>
          </a:p>
          <a:p>
            <a:pPr fontAlgn="base">
              <a:spcAft>
                <a:spcPct val="0"/>
              </a:spcAft>
            </a:pPr>
            <a:r>
              <a:rPr lang="en-US" altLang="zh-CN" sz="2000" dirty="0">
                <a:solidFill>
                  <a:srgbClr val="000000"/>
                </a:solidFill>
              </a:rPr>
              <a:t>   ~Product( );</a:t>
            </a:r>
          </a:p>
          <a:p>
            <a:pPr fontAlgn="base">
              <a:spcAft>
                <a:spcPct val="0"/>
              </a:spcAft>
            </a:pPr>
            <a:r>
              <a:rPr lang="en-US" altLang="zh-CN" sz="2000" dirty="0">
                <a:solidFill>
                  <a:srgbClr val="000000"/>
                </a:solidFill>
              </a:rPr>
              <a:t>void print( ) { </a:t>
            </a:r>
          </a:p>
          <a:p>
            <a:pPr fontAlgn="base">
              <a:spcAft>
                <a:spcPct val="0"/>
              </a:spcAft>
            </a:pPr>
            <a:r>
              <a:rPr lang="en-US" altLang="zh-CN" sz="2000" dirty="0">
                <a:solidFill>
                  <a:srgbClr val="000000"/>
                </a:solidFill>
              </a:rPr>
              <a:t>   </a:t>
            </a:r>
            <a:r>
              <a:rPr lang="en-US" altLang="zh-CN" sz="2000" dirty="0" err="1">
                <a:solidFill>
                  <a:srgbClr val="000000"/>
                </a:solidFill>
              </a:rPr>
              <a:t>cout</a:t>
            </a:r>
            <a:r>
              <a:rPr lang="en-US" altLang="zh-CN" sz="2000" dirty="0">
                <a:solidFill>
                  <a:srgbClr val="000000"/>
                </a:solidFill>
              </a:rPr>
              <a:t> &lt;&lt; name&lt;&lt;"  "&lt;&lt;price&lt;&lt;</a:t>
            </a:r>
            <a:r>
              <a:rPr lang="en-US" altLang="zh-CN" sz="2000" dirty="0" err="1">
                <a:solidFill>
                  <a:srgbClr val="000000"/>
                </a:solidFill>
              </a:rPr>
              <a:t>endl</a:t>
            </a:r>
            <a:r>
              <a:rPr lang="en-US" altLang="zh-CN" sz="2000" dirty="0">
                <a:solidFill>
                  <a:srgbClr val="000000"/>
                </a:solidFill>
              </a:rPr>
              <a:t>; } </a:t>
            </a:r>
          </a:p>
          <a:p>
            <a:pPr fontAlgn="base">
              <a:spcAft>
                <a:spcPct val="0"/>
              </a:spcAft>
            </a:pPr>
            <a:r>
              <a:rPr lang="en-US" altLang="zh-CN" sz="2000" dirty="0">
                <a:solidFill>
                  <a:srgbClr val="000000"/>
                </a:solidFill>
              </a:rPr>
              <a:t>};</a:t>
            </a:r>
          </a:p>
          <a:p>
            <a:pPr fontAlgn="base">
              <a:spcAft>
                <a:spcPct val="0"/>
              </a:spcAft>
            </a:pPr>
            <a:r>
              <a:rPr lang="en-US" altLang="zh-CN" sz="2000" dirty="0">
                <a:solidFill>
                  <a:srgbClr val="000000"/>
                </a:solidFill>
              </a:rPr>
              <a:t>Product :: Product( char *n , float p ) {</a:t>
            </a:r>
          </a:p>
          <a:p>
            <a:pPr fontAlgn="base">
              <a:spcAft>
                <a:spcPct val="0"/>
              </a:spcAft>
            </a:pPr>
            <a:r>
              <a:rPr lang="en-US" altLang="zh-CN" sz="2000" dirty="0">
                <a:solidFill>
                  <a:srgbClr val="000000"/>
                </a:solidFill>
              </a:rPr>
              <a:t>   name = new char [ </a:t>
            </a:r>
            <a:r>
              <a:rPr lang="en-US" altLang="zh-CN" sz="2000" dirty="0" err="1">
                <a:solidFill>
                  <a:srgbClr val="000000"/>
                </a:solidFill>
              </a:rPr>
              <a:t>strlen</a:t>
            </a:r>
            <a:r>
              <a:rPr lang="en-US" altLang="zh-CN" sz="2000" dirty="0">
                <a:solidFill>
                  <a:srgbClr val="000000"/>
                </a:solidFill>
              </a:rPr>
              <a:t>(n) + 1 ];</a:t>
            </a:r>
          </a:p>
          <a:p>
            <a:pPr fontAlgn="base">
              <a:spcAft>
                <a:spcPct val="0"/>
              </a:spcAft>
            </a:pPr>
            <a:r>
              <a:rPr lang="en-US" altLang="zh-CN" sz="2000" dirty="0">
                <a:solidFill>
                  <a:srgbClr val="000000"/>
                </a:solidFill>
              </a:rPr>
              <a:t>   </a:t>
            </a:r>
            <a:r>
              <a:rPr lang="en-US" altLang="zh-CN" sz="2000" dirty="0" err="1">
                <a:solidFill>
                  <a:srgbClr val="000000"/>
                </a:solidFill>
              </a:rPr>
              <a:t>strcpy</a:t>
            </a:r>
            <a:r>
              <a:rPr lang="en-US" altLang="zh-CN" sz="2000" dirty="0">
                <a:solidFill>
                  <a:srgbClr val="000000"/>
                </a:solidFill>
              </a:rPr>
              <a:t>( name , n );  </a:t>
            </a:r>
          </a:p>
          <a:p>
            <a:pPr fontAlgn="base">
              <a:spcAft>
                <a:spcPct val="0"/>
              </a:spcAft>
            </a:pPr>
            <a:r>
              <a:rPr lang="en-US" altLang="zh-CN" sz="2000" dirty="0">
                <a:solidFill>
                  <a:srgbClr val="000000"/>
                </a:solidFill>
              </a:rPr>
              <a:t>   price = p; </a:t>
            </a:r>
          </a:p>
          <a:p>
            <a:pPr fontAlgn="base">
              <a:spcAft>
                <a:spcPct val="0"/>
              </a:spcAft>
            </a:pPr>
            <a:r>
              <a:rPr lang="en-US" altLang="zh-CN" sz="2000" dirty="0">
                <a:solidFill>
                  <a:srgbClr val="000000"/>
                </a:solidFill>
              </a:rPr>
              <a:t>   </a:t>
            </a:r>
            <a:r>
              <a:rPr lang="en-US" altLang="zh-CN" sz="2000" dirty="0" err="1">
                <a:solidFill>
                  <a:srgbClr val="000000"/>
                </a:solidFill>
              </a:rPr>
              <a:t>cout</a:t>
            </a:r>
            <a:r>
              <a:rPr lang="en-US" altLang="zh-CN" sz="2000" dirty="0">
                <a:solidFill>
                  <a:srgbClr val="000000"/>
                </a:solidFill>
              </a:rPr>
              <a:t> &lt;&lt; "</a:t>
            </a:r>
            <a:r>
              <a:rPr lang="zh-CN" altLang="en-US" sz="2000" dirty="0">
                <a:solidFill>
                  <a:srgbClr val="000000"/>
                </a:solidFill>
              </a:rPr>
              <a:t>调用构造函数</a:t>
            </a:r>
            <a:r>
              <a:rPr lang="en-US" altLang="zh-CN" sz="2000" dirty="0">
                <a:solidFill>
                  <a:srgbClr val="000000"/>
                </a:solidFill>
              </a:rPr>
              <a:t>" &lt;&lt; </a:t>
            </a:r>
            <a:r>
              <a:rPr lang="en-US" altLang="zh-CN" sz="2000" dirty="0" err="1">
                <a:solidFill>
                  <a:srgbClr val="000000"/>
                </a:solidFill>
              </a:rPr>
              <a:t>endl</a:t>
            </a:r>
            <a:r>
              <a:rPr lang="en-US" altLang="zh-CN" sz="2000" dirty="0">
                <a:solidFill>
                  <a:srgbClr val="000000"/>
                </a:solidFill>
              </a:rPr>
              <a:t>;  </a:t>
            </a:r>
          </a:p>
          <a:p>
            <a:pPr fontAlgn="base">
              <a:spcAft>
                <a:spcPct val="0"/>
              </a:spcAft>
            </a:pPr>
            <a:r>
              <a:rPr lang="en-US" altLang="zh-CN" sz="2000" dirty="0">
                <a:solidFill>
                  <a:srgbClr val="000000"/>
                </a:solidFill>
              </a:rPr>
              <a:t>}</a:t>
            </a:r>
          </a:p>
          <a:p>
            <a:pPr fontAlgn="base">
              <a:spcAft>
                <a:spcPct val="0"/>
              </a:spcAft>
            </a:pPr>
            <a:r>
              <a:rPr lang="en-US" altLang="zh-CN" sz="2000" dirty="0">
                <a:solidFill>
                  <a:srgbClr val="000000"/>
                </a:solidFill>
              </a:rPr>
              <a:t>Product :: ~Product( ) {</a:t>
            </a:r>
          </a:p>
          <a:p>
            <a:pPr fontAlgn="base">
              <a:spcAft>
                <a:spcPct val="0"/>
              </a:spcAft>
            </a:pPr>
            <a:r>
              <a:rPr lang="en-US" altLang="zh-CN" sz="2000" dirty="0">
                <a:solidFill>
                  <a:srgbClr val="000000"/>
                </a:solidFill>
              </a:rPr>
              <a:t>   if ( name )</a:t>
            </a:r>
          </a:p>
          <a:p>
            <a:pPr fontAlgn="base">
              <a:spcAft>
                <a:spcPct val="0"/>
              </a:spcAft>
            </a:pPr>
            <a:r>
              <a:rPr lang="en-US" altLang="zh-CN" sz="2000" dirty="0">
                <a:solidFill>
                  <a:srgbClr val="000000"/>
                </a:solidFill>
              </a:rPr>
              <a:t>     delete [ ] name;</a:t>
            </a:r>
          </a:p>
          <a:p>
            <a:pPr fontAlgn="base">
              <a:spcAft>
                <a:spcPct val="0"/>
              </a:spcAft>
            </a:pPr>
            <a:r>
              <a:rPr lang="en-US" altLang="zh-CN" sz="2000" dirty="0">
                <a:solidFill>
                  <a:srgbClr val="000000"/>
                </a:solidFill>
              </a:rPr>
              <a:t>   name = NULL;</a:t>
            </a:r>
          </a:p>
          <a:p>
            <a:pPr fontAlgn="base">
              <a:spcAft>
                <a:spcPct val="0"/>
              </a:spcAft>
            </a:pPr>
            <a:r>
              <a:rPr lang="en-US" altLang="zh-CN" sz="2000" dirty="0">
                <a:solidFill>
                  <a:srgbClr val="000000"/>
                </a:solidFill>
              </a:rPr>
              <a:t>   </a:t>
            </a:r>
            <a:r>
              <a:rPr lang="en-US" altLang="zh-CN" sz="2000" dirty="0" err="1">
                <a:solidFill>
                  <a:srgbClr val="000000"/>
                </a:solidFill>
              </a:rPr>
              <a:t>cout</a:t>
            </a:r>
            <a:r>
              <a:rPr lang="en-US" altLang="zh-CN" sz="2000" dirty="0">
                <a:solidFill>
                  <a:srgbClr val="000000"/>
                </a:solidFill>
              </a:rPr>
              <a:t> &lt;&lt; "</a:t>
            </a:r>
            <a:r>
              <a:rPr lang="zh-CN" altLang="en-US" sz="2000" dirty="0">
                <a:solidFill>
                  <a:srgbClr val="000000"/>
                </a:solidFill>
              </a:rPr>
              <a:t>调用析构函数</a:t>
            </a:r>
            <a:r>
              <a:rPr lang="en-US" altLang="zh-CN" sz="2000" dirty="0">
                <a:solidFill>
                  <a:srgbClr val="000000"/>
                </a:solidFill>
              </a:rPr>
              <a:t>" &lt;&lt; </a:t>
            </a:r>
            <a:r>
              <a:rPr lang="en-US" altLang="zh-CN" sz="2000" dirty="0" err="1">
                <a:solidFill>
                  <a:srgbClr val="000000"/>
                </a:solidFill>
              </a:rPr>
              <a:t>endl</a:t>
            </a:r>
            <a:r>
              <a:rPr lang="en-US" altLang="zh-CN" sz="2000" dirty="0">
                <a:solidFill>
                  <a:srgbClr val="000000"/>
                </a:solidFill>
              </a:rPr>
              <a:t>;   </a:t>
            </a:r>
          </a:p>
          <a:p>
            <a:pPr fontAlgn="base">
              <a:spcAft>
                <a:spcPct val="0"/>
              </a:spcAft>
            </a:pPr>
            <a:r>
              <a:rPr lang="en-US" altLang="zh-CN" sz="2000" dirty="0">
                <a:solidFill>
                  <a:srgbClr val="000000"/>
                </a:solidFill>
              </a:rPr>
              <a:t>}</a:t>
            </a:r>
          </a:p>
        </p:txBody>
      </p:sp>
      <p:sp>
        <p:nvSpPr>
          <p:cNvPr id="55300" name="Text Box 12">
            <a:extLst>
              <a:ext uri="{FF2B5EF4-FFF2-40B4-BE49-F238E27FC236}">
                <a16:creationId xmlns:a16="http://schemas.microsoft.com/office/drawing/2014/main" id="{91339BCB-4EE6-4DB1-8A9F-5E3F6299F53F}"/>
              </a:ext>
            </a:extLst>
          </p:cNvPr>
          <p:cNvSpPr txBox="1">
            <a:spLocks noChangeArrowheads="1"/>
          </p:cNvSpPr>
          <p:nvPr/>
        </p:nvSpPr>
        <p:spPr bwMode="auto">
          <a:xfrm>
            <a:off x="6167439" y="692151"/>
            <a:ext cx="4392612" cy="2384938"/>
          </a:xfrm>
          <a:prstGeom prst="rect">
            <a:avLst/>
          </a:prstGeom>
          <a:solidFill>
            <a:schemeClr val="bg1"/>
          </a:solidFill>
          <a:ln>
            <a:noFill/>
          </a:ln>
          <a:effectLst/>
          <a:extLs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r>
              <a:rPr lang="en-US" altLang="zh-CN" dirty="0" err="1">
                <a:solidFill>
                  <a:srgbClr val="000000"/>
                </a:solidFill>
              </a:rPr>
              <a:t>int</a:t>
            </a:r>
            <a:r>
              <a:rPr lang="en-US" altLang="zh-CN" dirty="0">
                <a:solidFill>
                  <a:srgbClr val="000000"/>
                </a:solidFill>
              </a:rPr>
              <a:t> main( ) { </a:t>
            </a:r>
          </a:p>
          <a:p>
            <a:pPr fontAlgn="base">
              <a:spcAft>
                <a:spcPct val="0"/>
              </a:spcAft>
            </a:pPr>
            <a:r>
              <a:rPr lang="en-US" altLang="zh-CN" dirty="0">
                <a:solidFill>
                  <a:srgbClr val="000000"/>
                </a:solidFill>
              </a:rPr>
              <a:t>   Product  p1("</a:t>
            </a:r>
            <a:r>
              <a:rPr lang="zh-CN" altLang="en-US" dirty="0">
                <a:solidFill>
                  <a:srgbClr val="000000"/>
                </a:solidFill>
              </a:rPr>
              <a:t>电视机</a:t>
            </a:r>
            <a:r>
              <a:rPr lang="en-US" altLang="zh-CN" dirty="0">
                <a:solidFill>
                  <a:srgbClr val="000000"/>
                </a:solidFill>
              </a:rPr>
              <a:t>",2350);</a:t>
            </a:r>
          </a:p>
          <a:p>
            <a:pPr fontAlgn="base">
              <a:spcAft>
                <a:spcPct val="0"/>
              </a:spcAft>
            </a:pPr>
            <a:r>
              <a:rPr lang="en-US" altLang="zh-CN" dirty="0">
                <a:solidFill>
                  <a:srgbClr val="000000"/>
                </a:solidFill>
              </a:rPr>
              <a:t>   p1.print( );</a:t>
            </a:r>
          </a:p>
          <a:p>
            <a:pPr fontAlgn="base">
              <a:spcAft>
                <a:spcPct val="0"/>
              </a:spcAft>
            </a:pPr>
            <a:r>
              <a:rPr lang="en-US" altLang="zh-CN" dirty="0">
                <a:solidFill>
                  <a:srgbClr val="000000"/>
                </a:solidFill>
              </a:rPr>
              <a:t>   return 0;    </a:t>
            </a:r>
          </a:p>
          <a:p>
            <a:pPr fontAlgn="base">
              <a:spcAft>
                <a:spcPct val="0"/>
              </a:spcAft>
            </a:pPr>
            <a:r>
              <a:rPr lang="en-US" altLang="zh-CN" dirty="0">
                <a:solidFill>
                  <a:srgbClr val="000000"/>
                </a:solidFill>
              </a:rPr>
              <a:t>}</a:t>
            </a:r>
          </a:p>
          <a:p>
            <a:pPr fontAlgn="base">
              <a:spcBef>
                <a:spcPct val="50000"/>
              </a:spcBef>
              <a:spcAft>
                <a:spcPct val="0"/>
              </a:spcAft>
            </a:pPr>
            <a:endParaRPr lang="en-US" altLang="zh-CN" dirty="0">
              <a:solidFill>
                <a:srgbClr val="000000"/>
              </a:solidFill>
            </a:endParaRPr>
          </a:p>
        </p:txBody>
      </p:sp>
      <p:sp>
        <p:nvSpPr>
          <p:cNvPr id="55301" name="Text Box 24">
            <a:extLst>
              <a:ext uri="{FF2B5EF4-FFF2-40B4-BE49-F238E27FC236}">
                <a16:creationId xmlns:a16="http://schemas.microsoft.com/office/drawing/2014/main" id="{B6B7E448-172C-4384-8663-3FC74AB9FD5D}"/>
              </a:ext>
            </a:extLst>
          </p:cNvPr>
          <p:cNvSpPr txBox="1">
            <a:spLocks noChangeArrowheads="1"/>
          </p:cNvSpPr>
          <p:nvPr/>
        </p:nvSpPr>
        <p:spPr bwMode="auto">
          <a:xfrm>
            <a:off x="6167441" y="188916"/>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zh-CN" altLang="en-US">
                <a:solidFill>
                  <a:srgbClr val="FF9933"/>
                </a:solidFill>
                <a:latin typeface="黑体" panose="02010609060101010101" pitchFamily="49" charset="-122"/>
                <a:ea typeface="黑体" panose="02010609060101010101" pitchFamily="49" charset="-122"/>
                <a:sym typeface="Wingdings 2" panose="05020102010507070707" pitchFamily="18" charset="2"/>
              </a:rPr>
              <a:t>例：</a:t>
            </a:r>
            <a:r>
              <a:rPr kumimoji="1" lang="zh-CN" altLang="en-US">
                <a:solidFill>
                  <a:srgbClr val="FFFFFF"/>
                </a:solidFill>
                <a:latin typeface="黑体" panose="02010609060101010101" pitchFamily="49" charset="-122"/>
                <a:ea typeface="黑体" panose="02010609060101010101" pitchFamily="49" charset="-122"/>
                <a:sym typeface="Wingdings 2" panose="05020102010507070707" pitchFamily="18" charset="2"/>
              </a:rPr>
              <a:t>析构函数应用举例。</a:t>
            </a:r>
            <a:r>
              <a:rPr lang="zh-CN" altLang="en-US">
                <a:solidFill>
                  <a:srgbClr val="000000"/>
                </a:solidFill>
                <a:latin typeface="黑体" panose="02010609060101010101" pitchFamily="49" charset="-122"/>
                <a:ea typeface="黑体" panose="02010609060101010101" pitchFamily="49" charset="-122"/>
                <a:sym typeface="Wingdings 2" panose="05020102010507070707" pitchFamily="18" charset="2"/>
              </a:rPr>
              <a:t></a:t>
            </a:r>
          </a:p>
        </p:txBody>
      </p:sp>
      <p:sp>
        <p:nvSpPr>
          <p:cNvPr id="347161" name="Rectangle 25">
            <a:extLst>
              <a:ext uri="{FF2B5EF4-FFF2-40B4-BE49-F238E27FC236}">
                <a16:creationId xmlns:a16="http://schemas.microsoft.com/office/drawing/2014/main" id="{A79F0B97-1736-4CB9-B6C6-C4AC1D2743D9}"/>
              </a:ext>
            </a:extLst>
          </p:cNvPr>
          <p:cNvSpPr>
            <a:spLocks noChangeArrowheads="1"/>
          </p:cNvSpPr>
          <p:nvPr/>
        </p:nvSpPr>
        <p:spPr bwMode="auto">
          <a:xfrm>
            <a:off x="6888168" y="3860803"/>
            <a:ext cx="2808287" cy="1223963"/>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66FF"/>
              </a:buClr>
              <a:buSzPct val="80000"/>
              <a:buBlip>
                <a:blip r:embed="rId2"/>
              </a:buBlip>
              <a:defRPr sz="3200">
                <a:solidFill>
                  <a:schemeClr val="bg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bg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400">
                <a:solidFill>
                  <a:schemeClr val="bg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bg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bg1"/>
                </a:solidFill>
                <a:latin typeface="Times New Roman" panose="02020603050405020304" pitchFamily="18" charset="0"/>
                <a:ea typeface="宋体" panose="02010600030101010101" pitchFamily="2" charset="-122"/>
              </a:defRPr>
            </a:lvl9pPr>
          </a:lstStyle>
          <a:p>
            <a:pPr fontAlgn="base">
              <a:spcAft>
                <a:spcPct val="0"/>
              </a:spcAft>
              <a:buNone/>
            </a:pPr>
            <a:r>
              <a:rPr lang="zh-CN" altLang="en-US" sz="2000" b="1">
                <a:solidFill>
                  <a:srgbClr val="FFFF00"/>
                </a:solidFill>
                <a:latin typeface="Verdana" panose="020B0604030504040204" pitchFamily="34" charset="0"/>
                <a:sym typeface="Wingdings 2" panose="05020102010507070707" pitchFamily="18" charset="2"/>
              </a:rPr>
              <a:t>调用构造函数</a:t>
            </a:r>
          </a:p>
          <a:p>
            <a:pPr fontAlgn="base">
              <a:spcAft>
                <a:spcPct val="0"/>
              </a:spcAft>
              <a:buNone/>
            </a:pPr>
            <a:r>
              <a:rPr lang="zh-CN" altLang="en-US" sz="2000" b="1">
                <a:solidFill>
                  <a:srgbClr val="FFFFFF"/>
                </a:solidFill>
                <a:latin typeface="Verdana" panose="020B0604030504040204" pitchFamily="34" charset="0"/>
                <a:sym typeface="Wingdings 2" panose="05020102010507070707" pitchFamily="18" charset="2"/>
              </a:rPr>
              <a:t>电视机 </a:t>
            </a:r>
            <a:r>
              <a:rPr lang="en-US" altLang="zh-CN" sz="2000" b="1">
                <a:solidFill>
                  <a:srgbClr val="FFFFFF"/>
                </a:solidFill>
                <a:latin typeface="Verdana" panose="020B0604030504040204" pitchFamily="34" charset="0"/>
                <a:sym typeface="Wingdings 2" panose="05020102010507070707" pitchFamily="18" charset="2"/>
              </a:rPr>
              <a:t>2350</a:t>
            </a:r>
          </a:p>
          <a:p>
            <a:pPr fontAlgn="base">
              <a:spcAft>
                <a:spcPct val="0"/>
              </a:spcAft>
              <a:buNone/>
            </a:pPr>
            <a:r>
              <a:rPr lang="zh-CN" altLang="en-US" sz="2000" b="1">
                <a:solidFill>
                  <a:srgbClr val="FFFF00"/>
                </a:solidFill>
                <a:latin typeface="Verdana" panose="020B0604030504040204" pitchFamily="34" charset="0"/>
                <a:sym typeface="Wingdings 2" panose="05020102010507070707" pitchFamily="18" charset="2"/>
              </a:rPr>
              <a:t>调用析构函数</a:t>
            </a:r>
            <a:endParaRPr lang="zh-CN" altLang="en-US" sz="2000" b="1">
              <a:solidFill>
                <a:srgbClr val="FFFFFF"/>
              </a:solidFill>
              <a:latin typeface="Verdana" panose="020B0604030504040204" pitchFamily="34" charset="0"/>
              <a:sym typeface="Wingdings 2" panose="05020102010507070707" pitchFamily="18" charset="2"/>
            </a:endParaRPr>
          </a:p>
        </p:txBody>
      </p:sp>
      <p:sp>
        <p:nvSpPr>
          <p:cNvPr id="55303" name="Rectangle 26">
            <a:extLst>
              <a:ext uri="{FF2B5EF4-FFF2-40B4-BE49-F238E27FC236}">
                <a16:creationId xmlns:a16="http://schemas.microsoft.com/office/drawing/2014/main" id="{B578FD4B-67A5-494D-9595-0CB4D10BDDF7}"/>
              </a:ext>
            </a:extLst>
          </p:cNvPr>
          <p:cNvSpPr>
            <a:spLocks noChangeArrowheads="1"/>
          </p:cNvSpPr>
          <p:nvPr/>
        </p:nvSpPr>
        <p:spPr bwMode="auto">
          <a:xfrm>
            <a:off x="6888165" y="3213103"/>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zh-CN" altLang="en-US">
                <a:solidFill>
                  <a:srgbClr val="FFFF00"/>
                </a:solidFill>
                <a:latin typeface="Times New Roman" panose="02020603050405020304" pitchFamily="18" charset="0"/>
                <a:ea typeface="黑体" panose="02010609060101010101" pitchFamily="49" charset="-122"/>
                <a:sym typeface="Wingdings 2" panose="05020102010507070707" pitchFamily="18" charset="2"/>
              </a:rPr>
              <a:t>程序运行结果：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7161">
                                            <p:txEl>
                                              <p:pRg st="0" end="0"/>
                                            </p:txEl>
                                          </p:spTgt>
                                        </p:tgtEl>
                                        <p:attrNameLst>
                                          <p:attrName>style.visibility</p:attrName>
                                        </p:attrNameLst>
                                      </p:cBhvr>
                                      <p:to>
                                        <p:strVal val="visible"/>
                                      </p:to>
                                    </p:set>
                                    <p:anim calcmode="lin" valueType="num">
                                      <p:cBhvr additive="base">
                                        <p:cTn id="7" dur="500" fill="hold"/>
                                        <p:tgtEl>
                                          <p:spTgt spid="34716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71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7161">
                                            <p:txEl>
                                              <p:pRg st="1" end="1"/>
                                            </p:txEl>
                                          </p:spTgt>
                                        </p:tgtEl>
                                        <p:attrNameLst>
                                          <p:attrName>style.visibility</p:attrName>
                                        </p:attrNameLst>
                                      </p:cBhvr>
                                      <p:to>
                                        <p:strVal val="visible"/>
                                      </p:to>
                                    </p:set>
                                    <p:anim calcmode="lin" valueType="num">
                                      <p:cBhvr additive="base">
                                        <p:cTn id="13" dur="500" fill="hold"/>
                                        <p:tgtEl>
                                          <p:spTgt spid="34716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71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7161">
                                            <p:txEl>
                                              <p:pRg st="2" end="2"/>
                                            </p:txEl>
                                          </p:spTgt>
                                        </p:tgtEl>
                                        <p:attrNameLst>
                                          <p:attrName>style.visibility</p:attrName>
                                        </p:attrNameLst>
                                      </p:cBhvr>
                                      <p:to>
                                        <p:strVal val="visible"/>
                                      </p:to>
                                    </p:set>
                                    <p:anim calcmode="lin" valueType="num">
                                      <p:cBhvr additive="base">
                                        <p:cTn id="19" dur="500" fill="hold"/>
                                        <p:tgtEl>
                                          <p:spTgt spid="34716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4716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6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CAB95E4-FC7D-4FC5-8981-8019BC579B82}"/>
              </a:ext>
            </a:extLst>
          </p:cNvPr>
          <p:cNvSpPr>
            <a:spLocks noGrp="1" noChangeArrowheads="1"/>
          </p:cNvSpPr>
          <p:nvPr>
            <p:ph type="title"/>
          </p:nvPr>
        </p:nvSpPr>
        <p:spPr>
          <a:xfrm>
            <a:off x="912284" y="84936"/>
            <a:ext cx="10363200" cy="1143000"/>
          </a:xfrm>
        </p:spPr>
        <p:txBody>
          <a:bodyPr vert="horz" wrap="square" lIns="83589" tIns="41795" rIns="83589" bIns="41795" numCol="1" anchor="b" anchorCtr="0" compatLnSpc="1">
            <a:prstTxWarp prst="textNoShape">
              <a:avLst/>
            </a:prstTxWarp>
          </a:bodyPr>
          <a:lstStyle/>
          <a:p>
            <a:pPr defTabSz="449251" eaLnBrk="1" hangingPunct="1">
              <a:lnSpc>
                <a:spcPct val="80000"/>
              </a:lnSpc>
              <a:buClr>
                <a:srgbClr val="660066"/>
              </a:buClr>
              <a:tabLst>
                <a:tab pos="0" algn="l"/>
                <a:tab pos="447663" algn="l"/>
                <a:tab pos="896916" algn="l"/>
                <a:tab pos="1346166" algn="l"/>
                <a:tab pos="1795418" algn="l"/>
                <a:tab pos="2244669" algn="l"/>
                <a:tab pos="2692333" algn="l"/>
                <a:tab pos="3143172" algn="l"/>
                <a:tab pos="3592424" algn="l"/>
                <a:tab pos="4040087" algn="l"/>
                <a:tab pos="4490926" algn="l"/>
                <a:tab pos="4940176" algn="l"/>
                <a:tab pos="5389428" algn="l"/>
                <a:tab pos="5837093" algn="l"/>
                <a:tab pos="6287931" algn="l"/>
                <a:tab pos="6737182" algn="l"/>
                <a:tab pos="7184846" algn="l"/>
                <a:tab pos="7634097" algn="l"/>
                <a:tab pos="8084937" algn="l"/>
                <a:tab pos="8534187" algn="l"/>
                <a:tab pos="8981850" algn="l"/>
              </a:tabLst>
            </a:pPr>
            <a:r>
              <a:rPr lang="zh-CN" altLang="en-GB" dirty="0"/>
              <a:t>思考</a:t>
            </a:r>
          </a:p>
        </p:txBody>
      </p:sp>
      <p:sp>
        <p:nvSpPr>
          <p:cNvPr id="56323" name="Rectangle 3">
            <a:extLst>
              <a:ext uri="{FF2B5EF4-FFF2-40B4-BE49-F238E27FC236}">
                <a16:creationId xmlns:a16="http://schemas.microsoft.com/office/drawing/2014/main" id="{3EFA1DAD-9C9B-45A0-9407-9F4199D8E2DF}"/>
              </a:ext>
            </a:extLst>
          </p:cNvPr>
          <p:cNvSpPr>
            <a:spLocks noGrp="1" noChangeArrowheads="1"/>
          </p:cNvSpPr>
          <p:nvPr>
            <p:ph idx="1"/>
          </p:nvPr>
        </p:nvSpPr>
        <p:spPr/>
        <p:txBody>
          <a:bodyPr vert="horz" wrap="square" lIns="83589" tIns="41795" rIns="83589" bIns="41795" numCol="1" anchor="t" anchorCtr="0" compatLnSpc="1">
            <a:prstTxWarp prst="textNoShape">
              <a:avLst/>
            </a:prstTxWarp>
          </a:bodyPr>
          <a:lstStyle/>
          <a:p>
            <a:pPr marL="279393" indent="-184146" defTabSz="449251" eaLnBrk="1" hangingPunct="1">
              <a:spcBef>
                <a:spcPts val="500"/>
              </a:spcBef>
              <a:buClr>
                <a:srgbClr val="6F89F7"/>
              </a:buClr>
              <a:buSzPct val="92000"/>
              <a:buBlip>
                <a:blip r:embed="rId3"/>
              </a:buBlip>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100" dirty="0"/>
              <a:t>we have the following code:</a:t>
            </a: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p>
          <a:p>
            <a:pPr marL="279393" indent="-184146" defTabSz="449251" eaLnBrk="1" hangingPunct="1">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US" altLang="zh-CN" dirty="0"/>
              <a:t>Product :: Product( char *n , float p ) {</a:t>
            </a:r>
          </a:p>
          <a:p>
            <a:pPr marL="279393" indent="-184146" defTabSz="449251" eaLnBrk="1" hangingPunct="1">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US" altLang="zh-CN" dirty="0"/>
              <a:t>   name = new char [ </a:t>
            </a:r>
            <a:r>
              <a:rPr lang="en-US" altLang="zh-CN" dirty="0" err="1"/>
              <a:t>strlen</a:t>
            </a:r>
            <a:r>
              <a:rPr lang="en-US" altLang="zh-CN" dirty="0"/>
              <a:t>(n) + 1 ];</a:t>
            </a:r>
          </a:p>
          <a:p>
            <a:pPr marL="279393" indent="-184146" defTabSz="449251" eaLnBrk="1" hangingPunct="1">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US" altLang="zh-CN" dirty="0"/>
              <a:t>   </a:t>
            </a:r>
            <a:r>
              <a:rPr lang="en-US" altLang="zh-CN" dirty="0" err="1"/>
              <a:t>strcpy</a:t>
            </a:r>
            <a:r>
              <a:rPr lang="en-US" altLang="zh-CN" dirty="0"/>
              <a:t>( name , n );  </a:t>
            </a:r>
          </a:p>
          <a:p>
            <a:pPr marL="279393" indent="-184146" defTabSz="449251" eaLnBrk="1" hangingPunct="1">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US" altLang="zh-CN" dirty="0"/>
              <a:t>   price = p; </a:t>
            </a:r>
          </a:p>
          <a:p>
            <a:pPr marL="279393" indent="-184146" defTabSz="449251" eaLnBrk="1" hangingPunct="1">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US" altLang="zh-CN" dirty="0"/>
              <a:t>}</a:t>
            </a: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100" dirty="0">
                <a:latin typeface="Tahoma" panose="020B0604030504040204" pitchFamily="34" charset="0"/>
              </a:rPr>
              <a:t> 	</a:t>
            </a: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100" dirty="0">
                <a:latin typeface="Tahoma" panose="020B0604030504040204" pitchFamily="34" charset="0"/>
              </a:rPr>
              <a:t> Q: What happens when the main</a:t>
            </a:r>
            <a:r>
              <a:rPr lang="zh-CN" altLang="en-GB" sz="2100" dirty="0">
                <a:latin typeface="Tahoma" panose="020B0604030504040204" pitchFamily="34" charset="0"/>
              </a:rPr>
              <a:t> </a:t>
            </a:r>
            <a:r>
              <a:rPr lang="en-GB" altLang="zh-CN" sz="2100" dirty="0">
                <a:latin typeface="Tahoma" panose="020B0604030504040204" pitchFamily="34" charset="0"/>
              </a:rPr>
              <a:t>function finishes?</a:t>
            </a:r>
          </a:p>
          <a:p>
            <a:pPr marL="685783" lvl="1" indent="-176209" defTabSz="449251" eaLnBrk="1" hangingPunct="1">
              <a:lnSpc>
                <a:spcPct val="104000"/>
              </a:lnSpc>
              <a:spcBef>
                <a:spcPts val="500"/>
              </a:spcBef>
              <a:buClr>
                <a:srgbClr val="40458C"/>
              </a:buClr>
              <a:buSzPct val="60000"/>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a:p>
            <a:pPr marL="685783" lvl="1" indent="-176209" defTabSz="449251" eaLnBrk="1" hangingPunct="1">
              <a:lnSpc>
                <a:spcPct val="104000"/>
              </a:lnSpc>
              <a:spcBef>
                <a:spcPts val="500"/>
              </a:spcBef>
              <a:buClr>
                <a:srgbClr val="40458C"/>
              </a:buClr>
              <a:buSzPct val="60000"/>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p:txBody>
      </p:sp>
      <p:grpSp>
        <p:nvGrpSpPr>
          <p:cNvPr id="56324" name="Group 4">
            <a:extLst>
              <a:ext uri="{FF2B5EF4-FFF2-40B4-BE49-F238E27FC236}">
                <a16:creationId xmlns:a16="http://schemas.microsoft.com/office/drawing/2014/main" id="{74564551-9A88-4BE6-9FE9-967F69CC0DBE}"/>
              </a:ext>
            </a:extLst>
          </p:cNvPr>
          <p:cNvGrpSpPr>
            <a:grpSpLocks/>
          </p:cNvGrpSpPr>
          <p:nvPr/>
        </p:nvGrpSpPr>
        <p:grpSpPr bwMode="auto">
          <a:xfrm>
            <a:off x="4250976" y="4599782"/>
            <a:ext cx="5616575" cy="827088"/>
            <a:chOff x="1701" y="2341"/>
            <a:chExt cx="3538" cy="521"/>
          </a:xfrm>
        </p:grpSpPr>
        <p:sp>
          <p:nvSpPr>
            <p:cNvPr id="56329" name="Text Box 5">
              <a:extLst>
                <a:ext uri="{FF2B5EF4-FFF2-40B4-BE49-F238E27FC236}">
                  <a16:creationId xmlns:a16="http://schemas.microsoft.com/office/drawing/2014/main" id="{42C3F4BE-2542-48C0-A405-74087F0CD9AF}"/>
                </a:ext>
              </a:extLst>
            </p:cNvPr>
            <p:cNvSpPr txBox="1">
              <a:spLocks noChangeArrowheads="1"/>
            </p:cNvSpPr>
            <p:nvPr/>
          </p:nvSpPr>
          <p:spPr bwMode="auto">
            <a:xfrm>
              <a:off x="1746" y="2341"/>
              <a:ext cx="6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9000"/>
                </a:lnSpc>
                <a:spcBef>
                  <a:spcPct val="0"/>
                </a:spcBef>
                <a:spcAft>
                  <a:spcPct val="0"/>
                </a:spcAft>
                <a:buClr>
                  <a:srgbClr val="40458C"/>
                </a:buClr>
                <a:buSzPct val="100000"/>
                <a:buNone/>
              </a:pPr>
              <a:r>
                <a:rPr lang="en-GB" altLang="zh-CN" sz="2200" b="1">
                  <a:solidFill>
                    <a:srgbClr val="008080"/>
                  </a:solidFill>
                  <a:latin typeface="Courier New" panose="02070309020205020404" pitchFamily="49" charset="0"/>
                  <a:cs typeface="Courier New" panose="02070309020205020404" pitchFamily="49" charset="0"/>
                </a:rPr>
                <a:t>name </a:t>
              </a:r>
            </a:p>
          </p:txBody>
        </p:sp>
        <p:sp>
          <p:nvSpPr>
            <p:cNvPr id="56330" name="AutoShape 6">
              <a:extLst>
                <a:ext uri="{FF2B5EF4-FFF2-40B4-BE49-F238E27FC236}">
                  <a16:creationId xmlns:a16="http://schemas.microsoft.com/office/drawing/2014/main" id="{7FAA1382-DF2A-411C-ADDD-28D6D0448E0D}"/>
                </a:ext>
              </a:extLst>
            </p:cNvPr>
            <p:cNvSpPr>
              <a:spLocks noChangeArrowheads="1"/>
            </p:cNvSpPr>
            <p:nvPr/>
          </p:nvSpPr>
          <p:spPr bwMode="auto">
            <a:xfrm>
              <a:off x="3300" y="2386"/>
              <a:ext cx="566"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zh-CN" altLang="en-GB" sz="1600" b="1"/>
                <a:t>电</a:t>
              </a:r>
            </a:p>
          </p:txBody>
        </p:sp>
        <p:sp>
          <p:nvSpPr>
            <p:cNvPr id="56331" name="AutoShape 7">
              <a:extLst>
                <a:ext uri="{FF2B5EF4-FFF2-40B4-BE49-F238E27FC236}">
                  <a16:creationId xmlns:a16="http://schemas.microsoft.com/office/drawing/2014/main" id="{F30C4FD7-B26E-4E2D-875E-E03AD387D315}"/>
                </a:ext>
              </a:extLst>
            </p:cNvPr>
            <p:cNvSpPr>
              <a:spLocks noChangeArrowheads="1"/>
            </p:cNvSpPr>
            <p:nvPr/>
          </p:nvSpPr>
          <p:spPr bwMode="auto">
            <a:xfrm>
              <a:off x="2352" y="2387"/>
              <a:ext cx="347"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56332" name="Freeform 8">
              <a:extLst>
                <a:ext uri="{FF2B5EF4-FFF2-40B4-BE49-F238E27FC236}">
                  <a16:creationId xmlns:a16="http://schemas.microsoft.com/office/drawing/2014/main" id="{8D62C64D-957A-45A3-8179-9375823A7810}"/>
                </a:ext>
              </a:extLst>
            </p:cNvPr>
            <p:cNvSpPr>
              <a:spLocks noChangeArrowheads="1"/>
            </p:cNvSpPr>
            <p:nvPr/>
          </p:nvSpPr>
          <p:spPr bwMode="auto">
            <a:xfrm>
              <a:off x="2450" y="2453"/>
              <a:ext cx="109" cy="91"/>
            </a:xfrm>
            <a:custGeom>
              <a:avLst/>
              <a:gdLst>
                <a:gd name="T0" fmla="*/ 109 w 481"/>
                <a:gd name="T1" fmla="*/ 45 h 402"/>
                <a:gd name="T2" fmla="*/ 107 w 481"/>
                <a:gd name="T3" fmla="*/ 40 h 402"/>
                <a:gd name="T4" fmla="*/ 107 w 481"/>
                <a:gd name="T5" fmla="*/ 36 h 402"/>
                <a:gd name="T6" fmla="*/ 106 w 481"/>
                <a:gd name="T7" fmla="*/ 31 h 402"/>
                <a:gd name="T8" fmla="*/ 103 w 481"/>
                <a:gd name="T9" fmla="*/ 26 h 402"/>
                <a:gd name="T10" fmla="*/ 100 w 481"/>
                <a:gd name="T11" fmla="*/ 21 h 402"/>
                <a:gd name="T12" fmla="*/ 96 w 481"/>
                <a:gd name="T13" fmla="*/ 16 h 402"/>
                <a:gd name="T14" fmla="*/ 92 w 481"/>
                <a:gd name="T15" fmla="*/ 13 h 402"/>
                <a:gd name="T16" fmla="*/ 87 w 481"/>
                <a:gd name="T17" fmla="*/ 9 h 402"/>
                <a:gd name="T18" fmla="*/ 83 w 481"/>
                <a:gd name="T19" fmla="*/ 7 h 402"/>
                <a:gd name="T20" fmla="*/ 78 w 481"/>
                <a:gd name="T21" fmla="*/ 5 h 402"/>
                <a:gd name="T22" fmla="*/ 72 w 481"/>
                <a:gd name="T23" fmla="*/ 2 h 402"/>
                <a:gd name="T24" fmla="*/ 66 w 481"/>
                <a:gd name="T25" fmla="*/ 1 h 402"/>
                <a:gd name="T26" fmla="*/ 61 w 481"/>
                <a:gd name="T27" fmla="*/ 0 h 402"/>
                <a:gd name="T28" fmla="*/ 54 w 481"/>
                <a:gd name="T29" fmla="*/ 0 h 402"/>
                <a:gd name="T30" fmla="*/ 48 w 481"/>
                <a:gd name="T31" fmla="*/ 0 h 402"/>
                <a:gd name="T32" fmla="*/ 42 w 481"/>
                <a:gd name="T33" fmla="*/ 1 h 402"/>
                <a:gd name="T34" fmla="*/ 37 w 481"/>
                <a:gd name="T35" fmla="*/ 2 h 402"/>
                <a:gd name="T36" fmla="*/ 31 w 481"/>
                <a:gd name="T37" fmla="*/ 5 h 402"/>
                <a:gd name="T38" fmla="*/ 25 w 481"/>
                <a:gd name="T39" fmla="*/ 7 h 402"/>
                <a:gd name="T40" fmla="*/ 21 w 481"/>
                <a:gd name="T41" fmla="*/ 9 h 402"/>
                <a:gd name="T42" fmla="*/ 15 w 481"/>
                <a:gd name="T43" fmla="*/ 13 h 402"/>
                <a:gd name="T44" fmla="*/ 13 w 481"/>
                <a:gd name="T45" fmla="*/ 16 h 402"/>
                <a:gd name="T46" fmla="*/ 8 w 481"/>
                <a:gd name="T47" fmla="*/ 21 h 402"/>
                <a:gd name="T48" fmla="*/ 6 w 481"/>
                <a:gd name="T49" fmla="*/ 26 h 402"/>
                <a:gd name="T50" fmla="*/ 3 w 481"/>
                <a:gd name="T51" fmla="*/ 31 h 402"/>
                <a:gd name="T52" fmla="*/ 1 w 481"/>
                <a:gd name="T53" fmla="*/ 36 h 402"/>
                <a:gd name="T54" fmla="*/ 0 w 481"/>
                <a:gd name="T55" fmla="*/ 40 h 402"/>
                <a:gd name="T56" fmla="*/ 0 w 481"/>
                <a:gd name="T57" fmla="*/ 45 h 402"/>
                <a:gd name="T58" fmla="*/ 0 w 481"/>
                <a:gd name="T59" fmla="*/ 50 h 402"/>
                <a:gd name="T60" fmla="*/ 1 w 481"/>
                <a:gd name="T61" fmla="*/ 55 h 402"/>
                <a:gd name="T62" fmla="*/ 3 w 481"/>
                <a:gd name="T63" fmla="*/ 60 h 402"/>
                <a:gd name="T64" fmla="*/ 6 w 481"/>
                <a:gd name="T65" fmla="*/ 65 h 402"/>
                <a:gd name="T66" fmla="*/ 8 w 481"/>
                <a:gd name="T67" fmla="*/ 70 h 402"/>
                <a:gd name="T68" fmla="*/ 13 w 481"/>
                <a:gd name="T69" fmla="*/ 73 h 402"/>
                <a:gd name="T70" fmla="*/ 15 w 481"/>
                <a:gd name="T71" fmla="*/ 77 h 402"/>
                <a:gd name="T72" fmla="*/ 21 w 481"/>
                <a:gd name="T73" fmla="*/ 80 h 402"/>
                <a:gd name="T74" fmla="*/ 25 w 481"/>
                <a:gd name="T75" fmla="*/ 84 h 402"/>
                <a:gd name="T76" fmla="*/ 31 w 481"/>
                <a:gd name="T77" fmla="*/ 86 h 402"/>
                <a:gd name="T78" fmla="*/ 37 w 481"/>
                <a:gd name="T79" fmla="*/ 88 h 402"/>
                <a:gd name="T80" fmla="*/ 42 w 481"/>
                <a:gd name="T81" fmla="*/ 90 h 402"/>
                <a:gd name="T82" fmla="*/ 48 w 481"/>
                <a:gd name="T83" fmla="*/ 90 h 402"/>
                <a:gd name="T84" fmla="*/ 54 w 481"/>
                <a:gd name="T85" fmla="*/ 91 h 402"/>
                <a:gd name="T86" fmla="*/ 61 w 481"/>
                <a:gd name="T87" fmla="*/ 90 h 402"/>
                <a:gd name="T88" fmla="*/ 66 w 481"/>
                <a:gd name="T89" fmla="*/ 90 h 402"/>
                <a:gd name="T90" fmla="*/ 72 w 481"/>
                <a:gd name="T91" fmla="*/ 88 h 402"/>
                <a:gd name="T92" fmla="*/ 78 w 481"/>
                <a:gd name="T93" fmla="*/ 86 h 402"/>
                <a:gd name="T94" fmla="*/ 83 w 481"/>
                <a:gd name="T95" fmla="*/ 84 h 402"/>
                <a:gd name="T96" fmla="*/ 87 w 481"/>
                <a:gd name="T97" fmla="*/ 80 h 402"/>
                <a:gd name="T98" fmla="*/ 92 w 481"/>
                <a:gd name="T99" fmla="*/ 77 h 402"/>
                <a:gd name="T100" fmla="*/ 96 w 481"/>
                <a:gd name="T101" fmla="*/ 73 h 402"/>
                <a:gd name="T102" fmla="*/ 100 w 481"/>
                <a:gd name="T103" fmla="*/ 70 h 402"/>
                <a:gd name="T104" fmla="*/ 103 w 481"/>
                <a:gd name="T105" fmla="*/ 65 h 402"/>
                <a:gd name="T106" fmla="*/ 106 w 481"/>
                <a:gd name="T107" fmla="*/ 60 h 402"/>
                <a:gd name="T108" fmla="*/ 107 w 481"/>
                <a:gd name="T109" fmla="*/ 55 h 402"/>
                <a:gd name="T110" fmla="*/ 107 w 481"/>
                <a:gd name="T111" fmla="*/ 50 h 402"/>
                <a:gd name="T112" fmla="*/ 109 w 481"/>
                <a:gd name="T113" fmla="*/ 45 h 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81" h="402">
                  <a:moveTo>
                    <a:pt x="480" y="198"/>
                  </a:moveTo>
                  <a:lnTo>
                    <a:pt x="473" y="177"/>
                  </a:lnTo>
                  <a:lnTo>
                    <a:pt x="473" y="157"/>
                  </a:lnTo>
                  <a:lnTo>
                    <a:pt x="467" y="135"/>
                  </a:lnTo>
                  <a:lnTo>
                    <a:pt x="455" y="115"/>
                  </a:lnTo>
                  <a:lnTo>
                    <a:pt x="443" y="93"/>
                  </a:lnTo>
                  <a:lnTo>
                    <a:pt x="423" y="71"/>
                  </a:lnTo>
                  <a:lnTo>
                    <a:pt x="405" y="56"/>
                  </a:lnTo>
                  <a:lnTo>
                    <a:pt x="386" y="41"/>
                  </a:lnTo>
                  <a:lnTo>
                    <a:pt x="367" y="32"/>
                  </a:lnTo>
                  <a:lnTo>
                    <a:pt x="342" y="20"/>
                  </a:lnTo>
                  <a:lnTo>
                    <a:pt x="317" y="10"/>
                  </a:lnTo>
                  <a:lnTo>
                    <a:pt x="293" y="4"/>
                  </a:lnTo>
                  <a:lnTo>
                    <a:pt x="268" y="0"/>
                  </a:lnTo>
                  <a:lnTo>
                    <a:pt x="237" y="0"/>
                  </a:lnTo>
                  <a:lnTo>
                    <a:pt x="212" y="0"/>
                  </a:lnTo>
                  <a:lnTo>
                    <a:pt x="187" y="4"/>
                  </a:lnTo>
                  <a:lnTo>
                    <a:pt x="162" y="10"/>
                  </a:lnTo>
                  <a:lnTo>
                    <a:pt x="137" y="20"/>
                  </a:lnTo>
                  <a:lnTo>
                    <a:pt x="112" y="32"/>
                  </a:lnTo>
                  <a:lnTo>
                    <a:pt x="93" y="41"/>
                  </a:lnTo>
                  <a:lnTo>
                    <a:pt x="68" y="56"/>
                  </a:lnTo>
                  <a:lnTo>
                    <a:pt x="56" y="71"/>
                  </a:lnTo>
                  <a:lnTo>
                    <a:pt x="37" y="93"/>
                  </a:lnTo>
                  <a:lnTo>
                    <a:pt x="25" y="115"/>
                  </a:lnTo>
                  <a:lnTo>
                    <a:pt x="13" y="135"/>
                  </a:lnTo>
                  <a:lnTo>
                    <a:pt x="6" y="157"/>
                  </a:lnTo>
                  <a:lnTo>
                    <a:pt x="0" y="177"/>
                  </a:lnTo>
                  <a:lnTo>
                    <a:pt x="0" y="198"/>
                  </a:lnTo>
                  <a:lnTo>
                    <a:pt x="0" y="223"/>
                  </a:lnTo>
                  <a:lnTo>
                    <a:pt x="6" y="245"/>
                  </a:lnTo>
                  <a:lnTo>
                    <a:pt x="13" y="266"/>
                  </a:lnTo>
                  <a:lnTo>
                    <a:pt x="25" y="286"/>
                  </a:lnTo>
                  <a:lnTo>
                    <a:pt x="37" y="308"/>
                  </a:lnTo>
                  <a:lnTo>
                    <a:pt x="56" y="322"/>
                  </a:lnTo>
                  <a:lnTo>
                    <a:pt x="68" y="340"/>
                  </a:lnTo>
                  <a:lnTo>
                    <a:pt x="93" y="355"/>
                  </a:lnTo>
                  <a:lnTo>
                    <a:pt x="112" y="371"/>
                  </a:lnTo>
                  <a:lnTo>
                    <a:pt x="137" y="381"/>
                  </a:lnTo>
                  <a:lnTo>
                    <a:pt x="162" y="387"/>
                  </a:lnTo>
                  <a:lnTo>
                    <a:pt x="187" y="397"/>
                  </a:lnTo>
                  <a:lnTo>
                    <a:pt x="212" y="397"/>
                  </a:lnTo>
                  <a:lnTo>
                    <a:pt x="237" y="401"/>
                  </a:lnTo>
                  <a:lnTo>
                    <a:pt x="268" y="397"/>
                  </a:lnTo>
                  <a:lnTo>
                    <a:pt x="293" y="397"/>
                  </a:lnTo>
                  <a:lnTo>
                    <a:pt x="317" y="387"/>
                  </a:lnTo>
                  <a:lnTo>
                    <a:pt x="342" y="381"/>
                  </a:lnTo>
                  <a:lnTo>
                    <a:pt x="367" y="371"/>
                  </a:lnTo>
                  <a:lnTo>
                    <a:pt x="386" y="355"/>
                  </a:lnTo>
                  <a:lnTo>
                    <a:pt x="405" y="340"/>
                  </a:lnTo>
                  <a:lnTo>
                    <a:pt x="423" y="322"/>
                  </a:lnTo>
                  <a:lnTo>
                    <a:pt x="443" y="308"/>
                  </a:lnTo>
                  <a:lnTo>
                    <a:pt x="455" y="286"/>
                  </a:lnTo>
                  <a:lnTo>
                    <a:pt x="467" y="266"/>
                  </a:lnTo>
                  <a:lnTo>
                    <a:pt x="473" y="245"/>
                  </a:lnTo>
                  <a:lnTo>
                    <a:pt x="473" y="223"/>
                  </a:lnTo>
                  <a:lnTo>
                    <a:pt x="480" y="198"/>
                  </a:lnTo>
                </a:path>
              </a:pathLst>
            </a:custGeom>
            <a:solidFill>
              <a:srgbClr val="0000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6333" name="AutoShape 9">
              <a:extLst>
                <a:ext uri="{FF2B5EF4-FFF2-40B4-BE49-F238E27FC236}">
                  <a16:creationId xmlns:a16="http://schemas.microsoft.com/office/drawing/2014/main" id="{7790A18D-1D3E-4030-A81B-FED4D47FAA94}"/>
                </a:ext>
              </a:extLst>
            </p:cNvPr>
            <p:cNvSpPr>
              <a:spLocks noChangeArrowheads="1"/>
            </p:cNvSpPr>
            <p:nvPr/>
          </p:nvSpPr>
          <p:spPr bwMode="auto">
            <a:xfrm>
              <a:off x="3867" y="2386"/>
              <a:ext cx="566"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zh-CN" altLang="en-GB" sz="1600" b="1"/>
                <a:t>视</a:t>
              </a:r>
              <a:endParaRPr lang="en-GB" altLang="zh-CN" sz="1600" b="1"/>
            </a:p>
          </p:txBody>
        </p:sp>
        <p:sp>
          <p:nvSpPr>
            <p:cNvPr id="56334" name="AutoShape 10">
              <a:extLst>
                <a:ext uri="{FF2B5EF4-FFF2-40B4-BE49-F238E27FC236}">
                  <a16:creationId xmlns:a16="http://schemas.microsoft.com/office/drawing/2014/main" id="{56B7215B-1E02-4C54-B48C-A1619B5A5B3C}"/>
                </a:ext>
              </a:extLst>
            </p:cNvPr>
            <p:cNvSpPr>
              <a:spLocks noChangeArrowheads="1"/>
            </p:cNvSpPr>
            <p:nvPr/>
          </p:nvSpPr>
          <p:spPr bwMode="auto">
            <a:xfrm>
              <a:off x="4433" y="2386"/>
              <a:ext cx="566"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zh-CN" altLang="en-GB" sz="1800" b="1">
                  <a:latin typeface="CommercialScript BT" pitchFamily="66" charset="0"/>
                </a:rPr>
                <a:t>机</a:t>
              </a:r>
              <a:endParaRPr lang="en-GB" altLang="zh-CN" sz="1800" b="1">
                <a:latin typeface="CommercialScript BT" pitchFamily="66" charset="0"/>
              </a:endParaRPr>
            </a:p>
          </p:txBody>
        </p:sp>
        <p:sp>
          <p:nvSpPr>
            <p:cNvPr id="56335" name="Line 11">
              <a:extLst>
                <a:ext uri="{FF2B5EF4-FFF2-40B4-BE49-F238E27FC236}">
                  <a16:creationId xmlns:a16="http://schemas.microsoft.com/office/drawing/2014/main" id="{25F9FBD8-51EB-4AF5-9600-7D5681B07387}"/>
                </a:ext>
              </a:extLst>
            </p:cNvPr>
            <p:cNvSpPr>
              <a:spLocks noChangeShapeType="1"/>
            </p:cNvSpPr>
            <p:nvPr/>
          </p:nvSpPr>
          <p:spPr bwMode="auto">
            <a:xfrm>
              <a:off x="2544" y="2488"/>
              <a:ext cx="720" cy="1"/>
            </a:xfrm>
            <a:prstGeom prst="line">
              <a:avLst/>
            </a:prstGeom>
            <a:noFill/>
            <a:ln w="3672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56336" name="AutoShape 12">
              <a:extLst>
                <a:ext uri="{FF2B5EF4-FFF2-40B4-BE49-F238E27FC236}">
                  <a16:creationId xmlns:a16="http://schemas.microsoft.com/office/drawing/2014/main" id="{A226D351-01B0-4BC4-A56A-EB64B0DF959E}"/>
                </a:ext>
              </a:extLst>
            </p:cNvPr>
            <p:cNvSpPr>
              <a:spLocks noChangeArrowheads="1"/>
            </p:cNvSpPr>
            <p:nvPr/>
          </p:nvSpPr>
          <p:spPr bwMode="auto">
            <a:xfrm>
              <a:off x="4967" y="2386"/>
              <a:ext cx="272"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en-GB" altLang="zh-CN" sz="1600" b="1"/>
                <a:t>\0</a:t>
              </a:r>
            </a:p>
          </p:txBody>
        </p:sp>
        <p:sp>
          <p:nvSpPr>
            <p:cNvPr id="56337" name="AutoShape 13">
              <a:extLst>
                <a:ext uri="{FF2B5EF4-FFF2-40B4-BE49-F238E27FC236}">
                  <a16:creationId xmlns:a16="http://schemas.microsoft.com/office/drawing/2014/main" id="{0D1D9BD2-5CE6-4CED-8013-FB302D2D4949}"/>
                </a:ext>
              </a:extLst>
            </p:cNvPr>
            <p:cNvSpPr>
              <a:spLocks noChangeArrowheads="1"/>
            </p:cNvSpPr>
            <p:nvPr/>
          </p:nvSpPr>
          <p:spPr bwMode="auto">
            <a:xfrm>
              <a:off x="2352" y="2614"/>
              <a:ext cx="347"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en-US" altLang="zh-CN" sz="2000">
                  <a:solidFill>
                    <a:srgbClr val="3333CC"/>
                  </a:solidFill>
                </a:rPr>
                <a:t>2350</a:t>
              </a:r>
            </a:p>
          </p:txBody>
        </p:sp>
        <p:sp>
          <p:nvSpPr>
            <p:cNvPr id="56338" name="Text Box 14">
              <a:extLst>
                <a:ext uri="{FF2B5EF4-FFF2-40B4-BE49-F238E27FC236}">
                  <a16:creationId xmlns:a16="http://schemas.microsoft.com/office/drawing/2014/main" id="{115986B9-0137-410D-9B6C-1DB12926180A}"/>
                </a:ext>
              </a:extLst>
            </p:cNvPr>
            <p:cNvSpPr txBox="1">
              <a:spLocks noChangeArrowheads="1"/>
            </p:cNvSpPr>
            <p:nvPr/>
          </p:nvSpPr>
          <p:spPr bwMode="auto">
            <a:xfrm>
              <a:off x="1701" y="2614"/>
              <a:ext cx="74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9000"/>
                </a:lnSpc>
                <a:spcBef>
                  <a:spcPct val="0"/>
                </a:spcBef>
                <a:spcAft>
                  <a:spcPct val="0"/>
                </a:spcAft>
                <a:buClr>
                  <a:srgbClr val="40458C"/>
                </a:buClr>
                <a:buSzPct val="100000"/>
                <a:buNone/>
              </a:pPr>
              <a:r>
                <a:rPr lang="en-GB" altLang="zh-CN" sz="2200" b="1">
                  <a:solidFill>
                    <a:srgbClr val="008080"/>
                  </a:solidFill>
                  <a:latin typeface="Courier New" panose="02070309020205020404" pitchFamily="49" charset="0"/>
                  <a:cs typeface="Courier New" panose="02070309020205020404" pitchFamily="49" charset="0"/>
                </a:rPr>
                <a:t>price </a:t>
              </a:r>
            </a:p>
          </p:txBody>
        </p:sp>
      </p:grpSp>
      <p:sp>
        <p:nvSpPr>
          <p:cNvPr id="56325" name="Text Box 15">
            <a:extLst>
              <a:ext uri="{FF2B5EF4-FFF2-40B4-BE49-F238E27FC236}">
                <a16:creationId xmlns:a16="http://schemas.microsoft.com/office/drawing/2014/main" id="{089D5FB5-CB57-4EC5-89EF-2F59F797B178}"/>
              </a:ext>
            </a:extLst>
          </p:cNvPr>
          <p:cNvSpPr txBox="1">
            <a:spLocks noChangeArrowheads="1"/>
          </p:cNvSpPr>
          <p:nvPr/>
        </p:nvSpPr>
        <p:spPr bwMode="auto">
          <a:xfrm>
            <a:off x="5308096" y="4127941"/>
            <a:ext cx="674611" cy="393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9000"/>
              </a:lnSpc>
              <a:spcBef>
                <a:spcPct val="0"/>
              </a:spcBef>
              <a:spcAft>
                <a:spcPct val="0"/>
              </a:spcAft>
              <a:buClr>
                <a:srgbClr val="40458C"/>
              </a:buClr>
              <a:buSzPct val="100000"/>
              <a:buNone/>
            </a:pPr>
            <a:r>
              <a:rPr lang="en-GB" altLang="zh-CN" sz="2200" b="1" dirty="0">
                <a:solidFill>
                  <a:srgbClr val="008080"/>
                </a:solidFill>
                <a:latin typeface="Courier New" panose="02070309020205020404" pitchFamily="49" charset="0"/>
                <a:cs typeface="Courier New" panose="02070309020205020404" pitchFamily="49" charset="0"/>
              </a:rPr>
              <a:t>p1 </a:t>
            </a:r>
          </a:p>
        </p:txBody>
      </p:sp>
      <p:sp>
        <p:nvSpPr>
          <p:cNvPr id="56326" name="Text Box 16">
            <a:extLst>
              <a:ext uri="{FF2B5EF4-FFF2-40B4-BE49-F238E27FC236}">
                <a16:creationId xmlns:a16="http://schemas.microsoft.com/office/drawing/2014/main" id="{CFAC6103-4DFE-4992-BBCA-8C5A14B15D38}"/>
              </a:ext>
            </a:extLst>
          </p:cNvPr>
          <p:cNvSpPr txBox="1">
            <a:spLocks noChangeArrowheads="1"/>
          </p:cNvSpPr>
          <p:nvPr/>
        </p:nvSpPr>
        <p:spPr bwMode="auto">
          <a:xfrm>
            <a:off x="7799388" y="3127992"/>
            <a:ext cx="4392612" cy="406255"/>
          </a:xfrm>
          <a:prstGeom prst="rect">
            <a:avLst/>
          </a:prstGeom>
          <a:solidFill>
            <a:srgbClr val="FFFFD1"/>
          </a:solidFill>
          <a:ln>
            <a:noFill/>
          </a:ln>
          <a:effectLst/>
          <a:extLs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r>
              <a:rPr lang="en-US" altLang="zh-CN">
                <a:solidFill>
                  <a:srgbClr val="000000"/>
                </a:solidFill>
              </a:rPr>
              <a:t>Product  p1("</a:t>
            </a:r>
            <a:r>
              <a:rPr lang="zh-CN" altLang="en-US">
                <a:solidFill>
                  <a:srgbClr val="000000"/>
                </a:solidFill>
              </a:rPr>
              <a:t>电视机</a:t>
            </a:r>
            <a:r>
              <a:rPr lang="en-US" altLang="zh-CN">
                <a:solidFill>
                  <a:srgbClr val="000000"/>
                </a:solidFill>
              </a:rPr>
              <a:t>",2350);</a:t>
            </a:r>
          </a:p>
        </p:txBody>
      </p:sp>
      <p:sp>
        <p:nvSpPr>
          <p:cNvPr id="56328" name="Line 21">
            <a:extLst>
              <a:ext uri="{FF2B5EF4-FFF2-40B4-BE49-F238E27FC236}">
                <a16:creationId xmlns:a16="http://schemas.microsoft.com/office/drawing/2014/main" id="{9DAE2611-7AA5-4718-9A30-3D602B7A6C33}"/>
              </a:ext>
            </a:extLst>
          </p:cNvPr>
          <p:cNvSpPr>
            <a:spLocks noChangeShapeType="1"/>
          </p:cNvSpPr>
          <p:nvPr/>
        </p:nvSpPr>
        <p:spPr bwMode="auto">
          <a:xfrm flipH="1">
            <a:off x="8478588" y="3823099"/>
            <a:ext cx="1655763" cy="6477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F57CF54-8E99-40B4-B10C-0AED56D03B7C}"/>
              </a:ext>
            </a:extLst>
          </p:cNvPr>
          <p:cNvSpPr>
            <a:spLocks noGrp="1" noChangeArrowheads="1"/>
          </p:cNvSpPr>
          <p:nvPr>
            <p:ph type="title"/>
          </p:nvPr>
        </p:nvSpPr>
        <p:spPr>
          <a:xfrm>
            <a:off x="2208214" y="260351"/>
            <a:ext cx="8064500" cy="1143000"/>
          </a:xfrm>
        </p:spPr>
        <p:txBody>
          <a:bodyPr/>
          <a:lstStyle/>
          <a:p>
            <a:pPr eaLnBrk="1" hangingPunct="1"/>
            <a:r>
              <a:rPr lang="zh-CN" altLang="en-US" sz="4000"/>
              <a:t>面向对象程序设计方法的基本特征</a:t>
            </a:r>
          </a:p>
        </p:txBody>
      </p:sp>
      <p:sp>
        <p:nvSpPr>
          <p:cNvPr id="8195" name="Rectangle 3">
            <a:extLst>
              <a:ext uri="{FF2B5EF4-FFF2-40B4-BE49-F238E27FC236}">
                <a16:creationId xmlns:a16="http://schemas.microsoft.com/office/drawing/2014/main" id="{4DC37163-2E86-45E5-8A01-3A9E239EFE3B}"/>
              </a:ext>
            </a:extLst>
          </p:cNvPr>
          <p:cNvSpPr>
            <a:spLocks noGrp="1" noChangeArrowheads="1"/>
          </p:cNvSpPr>
          <p:nvPr>
            <p:ph type="body" idx="1"/>
          </p:nvPr>
        </p:nvSpPr>
        <p:spPr/>
        <p:txBody>
          <a:bodyPr/>
          <a:lstStyle/>
          <a:p>
            <a:pPr eaLnBrk="1" hangingPunct="1"/>
            <a:r>
              <a:rPr lang="zh-CN" altLang="en-US" dirty="0"/>
              <a:t>封装性</a:t>
            </a:r>
          </a:p>
          <a:p>
            <a:pPr eaLnBrk="1" hangingPunct="1"/>
            <a:r>
              <a:rPr lang="zh-CN" altLang="en-US" dirty="0"/>
              <a:t>继承性</a:t>
            </a:r>
          </a:p>
          <a:p>
            <a:pPr eaLnBrk="1" hangingPunct="1"/>
            <a:r>
              <a:rPr lang="zh-CN" altLang="en-US" dirty="0"/>
              <a:t>多态性</a:t>
            </a:r>
          </a:p>
          <a:p>
            <a:pPr eaLnBrk="1" hangingPunct="1"/>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CC73A06-6272-4344-AEB9-78C28AC24EED}"/>
              </a:ext>
            </a:extLst>
          </p:cNvPr>
          <p:cNvSpPr>
            <a:spLocks noGrp="1" noChangeArrowheads="1"/>
          </p:cNvSpPr>
          <p:nvPr>
            <p:ph type="title"/>
          </p:nvPr>
        </p:nvSpPr>
        <p:spPr/>
        <p:txBody>
          <a:bodyPr vert="horz" wrap="square" lIns="83589" tIns="41795" rIns="83589" bIns="41795" numCol="1" anchor="b" anchorCtr="0" compatLnSpc="1">
            <a:prstTxWarp prst="textNoShape">
              <a:avLst/>
            </a:prstTxWarp>
          </a:bodyPr>
          <a:lstStyle/>
          <a:p>
            <a:pPr defTabSz="449251" eaLnBrk="1" hangingPunct="1">
              <a:lnSpc>
                <a:spcPct val="80000"/>
              </a:lnSpc>
              <a:buClr>
                <a:srgbClr val="660066"/>
              </a:buClr>
              <a:tabLst>
                <a:tab pos="0" algn="l"/>
                <a:tab pos="447663" algn="l"/>
                <a:tab pos="896916" algn="l"/>
                <a:tab pos="1346166" algn="l"/>
                <a:tab pos="1795418" algn="l"/>
                <a:tab pos="2244669" algn="l"/>
                <a:tab pos="2692333" algn="l"/>
                <a:tab pos="3143172" algn="l"/>
                <a:tab pos="3592424" algn="l"/>
                <a:tab pos="4040087" algn="l"/>
                <a:tab pos="4490926" algn="l"/>
                <a:tab pos="4940176" algn="l"/>
                <a:tab pos="5389428" algn="l"/>
                <a:tab pos="5837093" algn="l"/>
                <a:tab pos="6287931" algn="l"/>
                <a:tab pos="6737182" algn="l"/>
                <a:tab pos="7184846" algn="l"/>
                <a:tab pos="7634097" algn="l"/>
                <a:tab pos="8084937" algn="l"/>
                <a:tab pos="8534187" algn="l"/>
                <a:tab pos="8981850" algn="l"/>
              </a:tabLst>
            </a:pPr>
            <a:r>
              <a:rPr lang="zh-CN" altLang="en-GB"/>
              <a:t>思考</a:t>
            </a:r>
            <a:endParaRPr lang="en-GB" altLang="zh-CN"/>
          </a:p>
        </p:txBody>
      </p:sp>
      <p:sp>
        <p:nvSpPr>
          <p:cNvPr id="58371" name="Rectangle 3">
            <a:extLst>
              <a:ext uri="{FF2B5EF4-FFF2-40B4-BE49-F238E27FC236}">
                <a16:creationId xmlns:a16="http://schemas.microsoft.com/office/drawing/2014/main" id="{67A373E5-8E88-456A-9BBD-867E87AD0239}"/>
              </a:ext>
            </a:extLst>
          </p:cNvPr>
          <p:cNvSpPr>
            <a:spLocks noGrp="1" noChangeArrowheads="1"/>
          </p:cNvSpPr>
          <p:nvPr>
            <p:ph idx="1"/>
          </p:nvPr>
        </p:nvSpPr>
        <p:spPr/>
        <p:txBody>
          <a:bodyPr vert="horz" wrap="square" lIns="83589" tIns="41795" rIns="83589" bIns="41795" numCol="1" anchor="t" anchorCtr="0" compatLnSpc="1">
            <a:prstTxWarp prst="textNoShape">
              <a:avLst/>
            </a:prstTxWarp>
          </a:bodyPr>
          <a:lstStyle/>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100" dirty="0">
                <a:latin typeface="Tahoma" panose="020B0604030504040204" pitchFamily="34" charset="0"/>
              </a:rPr>
              <a:t>Q: </a:t>
            </a:r>
            <a:r>
              <a:rPr lang="zh-CN" altLang="en-GB" dirty="0">
                <a:latin typeface="Tahoma" panose="020B0604030504040204" pitchFamily="34" charset="0"/>
              </a:rPr>
              <a:t>如果没有定义析构函数，当主函数完成后会发生什么</a:t>
            </a:r>
            <a:r>
              <a:rPr lang="en-GB" altLang="zh-CN" dirty="0">
                <a:latin typeface="Tahoma" panose="020B0604030504040204" pitchFamily="34" charset="0"/>
              </a:rPr>
              <a:t>?</a:t>
            </a:r>
            <a:r>
              <a:rPr lang="en-GB" altLang="zh-CN" sz="3300" dirty="0">
                <a:latin typeface="Tahoma" panose="020B0604030504040204" pitchFamily="34" charset="0"/>
              </a:rPr>
              <a:t> </a:t>
            </a: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dirty="0"/>
          </a:p>
          <a:p>
            <a:pPr marL="279393" indent="-184146" defTabSz="449251" eaLnBrk="1" hangingPunct="1">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100" dirty="0">
                <a:latin typeface="Tahoma" panose="020B0604030504040204" pitchFamily="34" charset="0"/>
              </a:rPr>
              <a:t>	</a:t>
            </a: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100" dirty="0">
                <a:latin typeface="Tahoma" panose="020B0604030504040204" pitchFamily="34" charset="0"/>
              </a:rPr>
              <a:t> </a:t>
            </a: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500" dirty="0">
                <a:latin typeface="Tahoma" panose="020B0604030504040204" pitchFamily="34" charset="0"/>
              </a:rPr>
              <a:t>A:  </a:t>
            </a:r>
            <a:r>
              <a:rPr lang="zh-CN" altLang="en-GB" sz="2500" dirty="0">
                <a:latin typeface="Tahoma" panose="020B0604030504040204" pitchFamily="34" charset="0"/>
              </a:rPr>
              <a:t>变量</a:t>
            </a:r>
            <a:r>
              <a:rPr lang="en-GB" altLang="zh-CN" sz="2500" dirty="0">
                <a:latin typeface="Tahoma" panose="020B0604030504040204" pitchFamily="34" charset="0"/>
              </a:rPr>
              <a:t>name </a:t>
            </a:r>
            <a:r>
              <a:rPr lang="zh-CN" altLang="en-GB" sz="2500" dirty="0">
                <a:latin typeface="Tahoma" panose="020B0604030504040204" pitchFamily="34" charset="0"/>
              </a:rPr>
              <a:t>被释放</a:t>
            </a:r>
            <a:r>
              <a:rPr lang="en-GB" altLang="zh-CN" sz="2500" dirty="0">
                <a:latin typeface="Tahoma" panose="020B0604030504040204" pitchFamily="34" charset="0"/>
              </a:rPr>
              <a:t>, </a:t>
            </a:r>
            <a:r>
              <a:rPr lang="zh-CN" altLang="en-GB" sz="2500" dirty="0">
                <a:latin typeface="Tahoma" panose="020B0604030504040204" pitchFamily="34" charset="0"/>
              </a:rPr>
              <a:t>因此不能访问动态内存，造成动态内存泄露</a:t>
            </a:r>
            <a:endParaRPr lang="en-GB" altLang="zh-CN" sz="2500" dirty="0">
              <a:latin typeface="Tahoma" panose="020B0604030504040204" pitchFamily="34" charset="0"/>
            </a:endParaRPr>
          </a:p>
          <a:p>
            <a:pPr marL="685783" lvl="1" indent="-176209" defTabSz="449251" eaLnBrk="1" hangingPunct="1">
              <a:lnSpc>
                <a:spcPct val="104000"/>
              </a:lnSpc>
              <a:spcBef>
                <a:spcPts val="500"/>
              </a:spcBef>
              <a:buClr>
                <a:srgbClr val="40458C"/>
              </a:buClr>
              <a:buSzPct val="60000"/>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2100" dirty="0">
              <a:latin typeface="Tahoma" panose="020B0604030504040204" pitchFamily="34" charset="0"/>
            </a:endParaRPr>
          </a:p>
        </p:txBody>
      </p:sp>
      <p:grpSp>
        <p:nvGrpSpPr>
          <p:cNvPr id="58372" name="Group 4">
            <a:extLst>
              <a:ext uri="{FF2B5EF4-FFF2-40B4-BE49-F238E27FC236}">
                <a16:creationId xmlns:a16="http://schemas.microsoft.com/office/drawing/2014/main" id="{BE443540-9B6F-436A-92FC-A4CAB2EA8AC8}"/>
              </a:ext>
            </a:extLst>
          </p:cNvPr>
          <p:cNvGrpSpPr>
            <a:grpSpLocks/>
          </p:cNvGrpSpPr>
          <p:nvPr/>
        </p:nvGrpSpPr>
        <p:grpSpPr bwMode="auto">
          <a:xfrm>
            <a:off x="3000380" y="2060578"/>
            <a:ext cx="5616575" cy="1695451"/>
            <a:chOff x="930" y="1298"/>
            <a:chExt cx="3538" cy="1068"/>
          </a:xfrm>
        </p:grpSpPr>
        <p:grpSp>
          <p:nvGrpSpPr>
            <p:cNvPr id="58373" name="Group 5">
              <a:extLst>
                <a:ext uri="{FF2B5EF4-FFF2-40B4-BE49-F238E27FC236}">
                  <a16:creationId xmlns:a16="http://schemas.microsoft.com/office/drawing/2014/main" id="{066860B9-85F9-4F05-ABFA-D167D9A2134E}"/>
                </a:ext>
              </a:extLst>
            </p:cNvPr>
            <p:cNvGrpSpPr>
              <a:grpSpLocks/>
            </p:cNvGrpSpPr>
            <p:nvPr/>
          </p:nvGrpSpPr>
          <p:grpSpPr bwMode="auto">
            <a:xfrm>
              <a:off x="930" y="1298"/>
              <a:ext cx="3538" cy="1068"/>
              <a:chOff x="1474" y="2568"/>
              <a:chExt cx="3538" cy="1068"/>
            </a:xfrm>
          </p:grpSpPr>
          <p:sp>
            <p:nvSpPr>
              <p:cNvPr id="58375" name="AutoShape 6">
                <a:extLst>
                  <a:ext uri="{FF2B5EF4-FFF2-40B4-BE49-F238E27FC236}">
                    <a16:creationId xmlns:a16="http://schemas.microsoft.com/office/drawing/2014/main" id="{AAF152FB-62B7-46DB-A9D5-8465AC3FDCC9}"/>
                  </a:ext>
                </a:extLst>
              </p:cNvPr>
              <p:cNvSpPr>
                <a:spLocks noChangeArrowheads="1"/>
              </p:cNvSpPr>
              <p:nvPr/>
            </p:nvSpPr>
            <p:spPr bwMode="auto">
              <a:xfrm>
                <a:off x="2125" y="3159"/>
                <a:ext cx="347"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endParaRPr lang="zh-CN" altLang="zh-CN" sz="2000">
                  <a:solidFill>
                    <a:srgbClr val="3333CC"/>
                  </a:solidFill>
                </a:endParaRPr>
              </a:p>
            </p:txBody>
          </p:sp>
          <p:sp>
            <p:nvSpPr>
              <p:cNvPr id="58376" name="AutoShape 7">
                <a:extLst>
                  <a:ext uri="{FF2B5EF4-FFF2-40B4-BE49-F238E27FC236}">
                    <a16:creationId xmlns:a16="http://schemas.microsoft.com/office/drawing/2014/main" id="{653BBAEC-D535-4069-9C7B-49E77752D29F}"/>
                  </a:ext>
                </a:extLst>
              </p:cNvPr>
              <p:cNvSpPr>
                <a:spLocks noChangeArrowheads="1"/>
              </p:cNvSpPr>
              <p:nvPr/>
            </p:nvSpPr>
            <p:spPr bwMode="auto">
              <a:xfrm>
                <a:off x="2125" y="2932"/>
                <a:ext cx="347"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58377" name="Text Box 8">
                <a:extLst>
                  <a:ext uri="{FF2B5EF4-FFF2-40B4-BE49-F238E27FC236}">
                    <a16:creationId xmlns:a16="http://schemas.microsoft.com/office/drawing/2014/main" id="{C0B46557-ADAA-41E8-AAF2-271DA49E52A9}"/>
                  </a:ext>
                </a:extLst>
              </p:cNvPr>
              <p:cNvSpPr txBox="1">
                <a:spLocks noChangeArrowheads="1"/>
              </p:cNvSpPr>
              <p:nvPr/>
            </p:nvSpPr>
            <p:spPr bwMode="auto">
              <a:xfrm>
                <a:off x="3470" y="3249"/>
                <a:ext cx="1315"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78000"/>
                  </a:lnSpc>
                  <a:spcBef>
                    <a:spcPct val="0"/>
                  </a:spcBef>
                  <a:spcAft>
                    <a:spcPct val="0"/>
                  </a:spcAft>
                  <a:buClr>
                    <a:srgbClr val="40458C"/>
                  </a:buClr>
                  <a:buSzPct val="100000"/>
                  <a:buNone/>
                </a:pPr>
                <a:r>
                  <a:rPr lang="en-GB" altLang="zh-CN" sz="2000" dirty="0">
                    <a:solidFill>
                      <a:schemeClr val="bg1"/>
                    </a:solidFill>
                  </a:rPr>
                  <a:t>Memory Leak</a:t>
                </a:r>
              </a:p>
              <a:p>
                <a:pPr fontAlgn="base">
                  <a:lnSpc>
                    <a:spcPct val="78000"/>
                  </a:lnSpc>
                  <a:spcBef>
                    <a:spcPct val="0"/>
                  </a:spcBef>
                  <a:spcAft>
                    <a:spcPct val="0"/>
                  </a:spcAft>
                  <a:buClr>
                    <a:srgbClr val="40458C"/>
                  </a:buClr>
                  <a:buSzPct val="100000"/>
                  <a:buNone/>
                </a:pPr>
                <a:r>
                  <a:rPr lang="zh-CN" altLang="en-GB" sz="2400" dirty="0">
                    <a:solidFill>
                      <a:schemeClr val="bg1"/>
                    </a:solidFill>
                    <a:latin typeface="CommercialScript BT" pitchFamily="66" charset="0"/>
                  </a:rPr>
                  <a:t>内存泄露</a:t>
                </a:r>
                <a:endParaRPr lang="en-GB" altLang="zh-CN" sz="2400" dirty="0">
                  <a:solidFill>
                    <a:schemeClr val="bg1"/>
                  </a:solidFill>
                  <a:latin typeface="CommercialScript BT" pitchFamily="66" charset="0"/>
                </a:endParaRPr>
              </a:p>
            </p:txBody>
          </p:sp>
          <p:sp>
            <p:nvSpPr>
              <p:cNvPr id="58378" name="Text Box 9">
                <a:extLst>
                  <a:ext uri="{FF2B5EF4-FFF2-40B4-BE49-F238E27FC236}">
                    <a16:creationId xmlns:a16="http://schemas.microsoft.com/office/drawing/2014/main" id="{CE222CF5-B8DF-481F-B272-05047BA4A428}"/>
                  </a:ext>
                </a:extLst>
              </p:cNvPr>
              <p:cNvSpPr txBox="1">
                <a:spLocks noChangeArrowheads="1"/>
              </p:cNvSpPr>
              <p:nvPr/>
            </p:nvSpPr>
            <p:spPr bwMode="auto">
              <a:xfrm>
                <a:off x="1519" y="2886"/>
                <a:ext cx="6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9000"/>
                  </a:lnSpc>
                  <a:spcBef>
                    <a:spcPct val="0"/>
                  </a:spcBef>
                  <a:spcAft>
                    <a:spcPct val="0"/>
                  </a:spcAft>
                  <a:buClr>
                    <a:srgbClr val="40458C"/>
                  </a:buClr>
                  <a:buSzPct val="100000"/>
                  <a:buNone/>
                </a:pPr>
                <a:r>
                  <a:rPr lang="en-GB" altLang="zh-CN" sz="2200" b="1" dirty="0">
                    <a:solidFill>
                      <a:srgbClr val="FFFF00"/>
                    </a:solidFill>
                    <a:latin typeface="Courier New" panose="02070309020205020404" pitchFamily="49" charset="0"/>
                    <a:cs typeface="Courier New" panose="02070309020205020404" pitchFamily="49" charset="0"/>
                  </a:rPr>
                  <a:t>name</a:t>
                </a:r>
                <a:r>
                  <a:rPr lang="en-GB" altLang="zh-CN" sz="2200" b="1" dirty="0">
                    <a:solidFill>
                      <a:srgbClr val="008080"/>
                    </a:solidFill>
                    <a:latin typeface="Courier New" panose="02070309020205020404" pitchFamily="49" charset="0"/>
                    <a:cs typeface="Courier New" panose="02070309020205020404" pitchFamily="49" charset="0"/>
                  </a:rPr>
                  <a:t> </a:t>
                </a:r>
              </a:p>
            </p:txBody>
          </p:sp>
          <p:sp>
            <p:nvSpPr>
              <p:cNvPr id="58379" name="AutoShape 10">
                <a:extLst>
                  <a:ext uri="{FF2B5EF4-FFF2-40B4-BE49-F238E27FC236}">
                    <a16:creationId xmlns:a16="http://schemas.microsoft.com/office/drawing/2014/main" id="{E5A19D8C-87F5-4F10-8AFA-47C94FADA03A}"/>
                  </a:ext>
                </a:extLst>
              </p:cNvPr>
              <p:cNvSpPr>
                <a:spLocks noChangeArrowheads="1"/>
              </p:cNvSpPr>
              <p:nvPr/>
            </p:nvSpPr>
            <p:spPr bwMode="auto">
              <a:xfrm>
                <a:off x="3073" y="2931"/>
                <a:ext cx="566"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zh-CN" altLang="en-GB" sz="1600" b="1"/>
                  <a:t>电</a:t>
                </a:r>
              </a:p>
            </p:txBody>
          </p:sp>
          <p:sp>
            <p:nvSpPr>
              <p:cNvPr id="58380" name="AutoShape 11">
                <a:extLst>
                  <a:ext uri="{FF2B5EF4-FFF2-40B4-BE49-F238E27FC236}">
                    <a16:creationId xmlns:a16="http://schemas.microsoft.com/office/drawing/2014/main" id="{E1EE0A89-F5C2-4BC6-A960-39611321008D}"/>
                  </a:ext>
                </a:extLst>
              </p:cNvPr>
              <p:cNvSpPr>
                <a:spLocks noChangeArrowheads="1"/>
              </p:cNvSpPr>
              <p:nvPr/>
            </p:nvSpPr>
            <p:spPr bwMode="auto">
              <a:xfrm>
                <a:off x="3640" y="2931"/>
                <a:ext cx="566"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zh-CN" altLang="en-GB" sz="1600" b="1"/>
                  <a:t>视</a:t>
                </a:r>
                <a:endParaRPr lang="en-GB" altLang="zh-CN" sz="1600" b="1"/>
              </a:p>
            </p:txBody>
          </p:sp>
          <p:sp>
            <p:nvSpPr>
              <p:cNvPr id="58381" name="AutoShape 12">
                <a:extLst>
                  <a:ext uri="{FF2B5EF4-FFF2-40B4-BE49-F238E27FC236}">
                    <a16:creationId xmlns:a16="http://schemas.microsoft.com/office/drawing/2014/main" id="{549696D4-81D0-4291-951D-1F603EC7E2CE}"/>
                  </a:ext>
                </a:extLst>
              </p:cNvPr>
              <p:cNvSpPr>
                <a:spLocks noChangeArrowheads="1"/>
              </p:cNvSpPr>
              <p:nvPr/>
            </p:nvSpPr>
            <p:spPr bwMode="auto">
              <a:xfrm>
                <a:off x="4206" y="2931"/>
                <a:ext cx="566"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zh-CN" altLang="en-GB" sz="1800" b="1">
                    <a:latin typeface="CommercialScript BT" pitchFamily="66" charset="0"/>
                  </a:rPr>
                  <a:t>机</a:t>
                </a:r>
                <a:endParaRPr lang="en-GB" altLang="zh-CN" sz="1800" b="1">
                  <a:latin typeface="CommercialScript BT" pitchFamily="66" charset="0"/>
                </a:endParaRPr>
              </a:p>
            </p:txBody>
          </p:sp>
          <p:sp>
            <p:nvSpPr>
              <p:cNvPr id="58382" name="AutoShape 13">
                <a:extLst>
                  <a:ext uri="{FF2B5EF4-FFF2-40B4-BE49-F238E27FC236}">
                    <a16:creationId xmlns:a16="http://schemas.microsoft.com/office/drawing/2014/main" id="{52533263-3540-4F0F-8EBF-482EB8653943}"/>
                  </a:ext>
                </a:extLst>
              </p:cNvPr>
              <p:cNvSpPr>
                <a:spLocks noChangeArrowheads="1"/>
              </p:cNvSpPr>
              <p:nvPr/>
            </p:nvSpPr>
            <p:spPr bwMode="auto">
              <a:xfrm>
                <a:off x="4740" y="2931"/>
                <a:ext cx="272"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en-GB" altLang="zh-CN" sz="1600" b="1"/>
                  <a:t>\0</a:t>
                </a:r>
              </a:p>
            </p:txBody>
          </p:sp>
          <p:sp>
            <p:nvSpPr>
              <p:cNvPr id="58383" name="Text Box 14">
                <a:extLst>
                  <a:ext uri="{FF2B5EF4-FFF2-40B4-BE49-F238E27FC236}">
                    <a16:creationId xmlns:a16="http://schemas.microsoft.com/office/drawing/2014/main" id="{C0111277-0184-416F-8897-AC175751C6A0}"/>
                  </a:ext>
                </a:extLst>
              </p:cNvPr>
              <p:cNvSpPr txBox="1">
                <a:spLocks noChangeArrowheads="1"/>
              </p:cNvSpPr>
              <p:nvPr/>
            </p:nvSpPr>
            <p:spPr bwMode="auto">
              <a:xfrm>
                <a:off x="1474" y="3158"/>
                <a:ext cx="74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9000"/>
                  </a:lnSpc>
                  <a:spcBef>
                    <a:spcPct val="0"/>
                  </a:spcBef>
                  <a:spcAft>
                    <a:spcPct val="0"/>
                  </a:spcAft>
                  <a:buClr>
                    <a:srgbClr val="40458C"/>
                  </a:buClr>
                  <a:buSzPct val="100000"/>
                  <a:buNone/>
                </a:pPr>
                <a:r>
                  <a:rPr lang="en-GB" altLang="zh-CN" sz="2200" b="1" dirty="0">
                    <a:solidFill>
                      <a:srgbClr val="FFFF00"/>
                    </a:solidFill>
                    <a:latin typeface="Courier New" panose="02070309020205020404" pitchFamily="49" charset="0"/>
                    <a:cs typeface="Courier New" panose="02070309020205020404" pitchFamily="49" charset="0"/>
                  </a:rPr>
                  <a:t>price</a:t>
                </a:r>
                <a:r>
                  <a:rPr lang="en-GB" altLang="zh-CN" sz="2200" b="1" dirty="0">
                    <a:solidFill>
                      <a:srgbClr val="008080"/>
                    </a:solidFill>
                    <a:latin typeface="Courier New" panose="02070309020205020404" pitchFamily="49" charset="0"/>
                    <a:cs typeface="Courier New" panose="02070309020205020404" pitchFamily="49" charset="0"/>
                  </a:rPr>
                  <a:t> </a:t>
                </a:r>
              </a:p>
            </p:txBody>
          </p:sp>
          <p:sp>
            <p:nvSpPr>
              <p:cNvPr id="58384" name="Text Box 15">
                <a:extLst>
                  <a:ext uri="{FF2B5EF4-FFF2-40B4-BE49-F238E27FC236}">
                    <a16:creationId xmlns:a16="http://schemas.microsoft.com/office/drawing/2014/main" id="{EECD0525-EC8E-4826-8573-D6B354315163}"/>
                  </a:ext>
                </a:extLst>
              </p:cNvPr>
              <p:cNvSpPr txBox="1">
                <a:spLocks noChangeArrowheads="1"/>
              </p:cNvSpPr>
              <p:nvPr/>
            </p:nvSpPr>
            <p:spPr bwMode="auto">
              <a:xfrm>
                <a:off x="2109" y="2568"/>
                <a:ext cx="42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9000"/>
                  </a:lnSpc>
                  <a:spcBef>
                    <a:spcPct val="0"/>
                  </a:spcBef>
                  <a:spcAft>
                    <a:spcPct val="0"/>
                  </a:spcAft>
                  <a:buClr>
                    <a:srgbClr val="40458C"/>
                  </a:buClr>
                  <a:buSzPct val="100000"/>
                  <a:buNone/>
                </a:pPr>
                <a:r>
                  <a:rPr lang="en-GB" altLang="zh-CN" sz="2200" b="1" dirty="0">
                    <a:solidFill>
                      <a:srgbClr val="FFFF00"/>
                    </a:solidFill>
                    <a:latin typeface="Courier New" panose="02070309020205020404" pitchFamily="49" charset="0"/>
                    <a:cs typeface="Courier New" panose="02070309020205020404" pitchFamily="49" charset="0"/>
                  </a:rPr>
                  <a:t>p1</a:t>
                </a:r>
                <a:r>
                  <a:rPr lang="en-GB" altLang="zh-CN" sz="2200" b="1" dirty="0">
                    <a:solidFill>
                      <a:srgbClr val="008080"/>
                    </a:solidFill>
                    <a:latin typeface="Courier New" panose="02070309020205020404" pitchFamily="49" charset="0"/>
                    <a:cs typeface="Courier New" panose="02070309020205020404" pitchFamily="49" charset="0"/>
                  </a:rPr>
                  <a:t> </a:t>
                </a:r>
              </a:p>
            </p:txBody>
          </p:sp>
        </p:grpSp>
        <p:sp>
          <p:nvSpPr>
            <p:cNvPr id="58374" name="AutoShape 16">
              <a:extLst>
                <a:ext uri="{FF2B5EF4-FFF2-40B4-BE49-F238E27FC236}">
                  <a16:creationId xmlns:a16="http://schemas.microsoft.com/office/drawing/2014/main" id="{1C5D7AD5-90E3-4485-93FC-B2C055C12327}"/>
                </a:ext>
              </a:extLst>
            </p:cNvPr>
            <p:cNvSpPr>
              <a:spLocks noChangeArrowheads="1"/>
            </p:cNvSpPr>
            <p:nvPr/>
          </p:nvSpPr>
          <p:spPr bwMode="auto">
            <a:xfrm>
              <a:off x="1519" y="1570"/>
              <a:ext cx="498" cy="544"/>
            </a:xfrm>
            <a:custGeom>
              <a:avLst/>
              <a:gdLst>
                <a:gd name="T0" fmla="*/ 249 w 21600"/>
                <a:gd name="T1" fmla="*/ 0 h 21600"/>
                <a:gd name="T2" fmla="*/ 73 w 21600"/>
                <a:gd name="T3" fmla="*/ 80 h 21600"/>
                <a:gd name="T4" fmla="*/ 0 w 21600"/>
                <a:gd name="T5" fmla="*/ 272 h 21600"/>
                <a:gd name="T6" fmla="*/ 73 w 21600"/>
                <a:gd name="T7" fmla="*/ 464 h 21600"/>
                <a:gd name="T8" fmla="*/ 249 w 21600"/>
                <a:gd name="T9" fmla="*/ 544 h 21600"/>
                <a:gd name="T10" fmla="*/ 425 w 21600"/>
                <a:gd name="T11" fmla="*/ 464 h 21600"/>
                <a:gd name="T12" fmla="*/ 498 w 21600"/>
                <a:gd name="T13" fmla="*/ 272 h 21600"/>
                <a:gd name="T14" fmla="*/ 425 w 21600"/>
                <a:gd name="T15" fmla="*/ 8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76 h 21600"/>
                <a:gd name="T26" fmla="*/ 18434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899"/>
                    <a:pt x="14122" y="18376"/>
                    <a:pt x="15493" y="17401"/>
                  </a:cubicBezTo>
                  <a:lnTo>
                    <a:pt x="4198" y="6106"/>
                  </a:lnTo>
                  <a:close/>
                </a:path>
              </a:pathLst>
            </a:custGeom>
            <a:solidFill>
              <a:srgbClr val="FF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737370D-409B-4F10-9947-A6EC874BF0FE}"/>
              </a:ext>
            </a:extLst>
          </p:cNvPr>
          <p:cNvSpPr>
            <a:spLocks noGrp="1" noChangeArrowheads="1"/>
          </p:cNvSpPr>
          <p:nvPr>
            <p:ph type="title"/>
          </p:nvPr>
        </p:nvSpPr>
        <p:spPr/>
        <p:txBody>
          <a:bodyPr vert="horz" wrap="square" lIns="83589" tIns="41795" rIns="83589" bIns="41795" numCol="1" anchor="b" anchorCtr="0" compatLnSpc="1">
            <a:prstTxWarp prst="textNoShape">
              <a:avLst/>
            </a:prstTxWarp>
          </a:bodyPr>
          <a:lstStyle/>
          <a:p>
            <a:pPr defTabSz="449251" eaLnBrk="1" hangingPunct="1">
              <a:buClr>
                <a:srgbClr val="660066"/>
              </a:buClr>
              <a:tabLst>
                <a:tab pos="0" algn="l"/>
                <a:tab pos="447663" algn="l"/>
                <a:tab pos="896916" algn="l"/>
                <a:tab pos="1346166" algn="l"/>
                <a:tab pos="1795418" algn="l"/>
                <a:tab pos="2244669" algn="l"/>
                <a:tab pos="2692333" algn="l"/>
                <a:tab pos="3143172" algn="l"/>
                <a:tab pos="3592424" algn="l"/>
                <a:tab pos="4040087" algn="l"/>
                <a:tab pos="4490926" algn="l"/>
                <a:tab pos="4940176" algn="l"/>
                <a:tab pos="5389428" algn="l"/>
                <a:tab pos="5837093" algn="l"/>
                <a:tab pos="6287931" algn="l"/>
                <a:tab pos="6737182" algn="l"/>
                <a:tab pos="7184846" algn="l"/>
                <a:tab pos="7634097" algn="l"/>
                <a:tab pos="8084937" algn="l"/>
                <a:tab pos="8534187" algn="l"/>
                <a:tab pos="8981850" algn="l"/>
              </a:tabLst>
            </a:pPr>
            <a:r>
              <a:rPr lang="zh-CN" altLang="en-GB"/>
              <a:t>思考</a:t>
            </a:r>
          </a:p>
        </p:txBody>
      </p:sp>
      <p:sp>
        <p:nvSpPr>
          <p:cNvPr id="60419" name="Rectangle 3">
            <a:extLst>
              <a:ext uri="{FF2B5EF4-FFF2-40B4-BE49-F238E27FC236}">
                <a16:creationId xmlns:a16="http://schemas.microsoft.com/office/drawing/2014/main" id="{00E52241-58AE-4F50-8C70-93D3E947626A}"/>
              </a:ext>
            </a:extLst>
          </p:cNvPr>
          <p:cNvSpPr>
            <a:spLocks noGrp="1" noChangeArrowheads="1"/>
          </p:cNvSpPr>
          <p:nvPr>
            <p:ph idx="1"/>
          </p:nvPr>
        </p:nvSpPr>
        <p:spPr/>
        <p:txBody>
          <a:bodyPr vert="horz" wrap="square" lIns="83589" tIns="41795" rIns="83589" bIns="41795" numCol="1" anchor="t" anchorCtr="0" compatLnSpc="1">
            <a:prstTxWarp prst="textNoShape">
              <a:avLst/>
            </a:prstTxWarp>
          </a:bodyPr>
          <a:lstStyle/>
          <a:p>
            <a:pPr marL="279393" indent="-184146" defTabSz="449251" eaLnBrk="1" hangingPunct="1">
              <a:spcBef>
                <a:spcPts val="500"/>
              </a:spcBef>
              <a:buClr>
                <a:srgbClr val="6F89F7"/>
              </a:buClr>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500" dirty="0"/>
              <a:t> </a:t>
            </a:r>
          </a:p>
          <a:p>
            <a:pPr marL="279393" indent="-184146" defTabSz="449251" eaLnBrk="1" hangingPunct="1">
              <a:spcBef>
                <a:spcPts val="500"/>
              </a:spcBef>
              <a:buClr>
                <a:srgbClr val="6F89F7"/>
              </a:buClr>
              <a:buBlip>
                <a:blip r:embed="rId3"/>
              </a:buBlip>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zh-CN" altLang="en-GB" sz="3300" dirty="0"/>
              <a:t>定义一个析构函数，释放动态内存空间</a:t>
            </a:r>
            <a:endParaRPr lang="en-GB" altLang="zh-CN" sz="3300" dirty="0"/>
          </a:p>
          <a:p>
            <a:pPr marL="279393" indent="-184146" defTabSz="449251" eaLnBrk="1" hangingPunct="1">
              <a:spcBef>
                <a:spcPts val="251"/>
              </a:spcBef>
              <a:buClr>
                <a:srgbClr val="6F89F7"/>
              </a:buClr>
              <a:buSzPct val="50000"/>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endParaRPr lang="en-GB" altLang="zh-CN" sz="3300" dirty="0">
              <a:latin typeface="Courier New" panose="02070309020205020404" pitchFamily="49" charset="0"/>
            </a:endParaRPr>
          </a:p>
          <a:p>
            <a:pPr marL="685783" lvl="1" indent="-176209" defTabSz="449251" eaLnBrk="1" hangingPunct="1">
              <a:lnSpc>
                <a:spcPct val="95000"/>
              </a:lnSpc>
              <a:spcAft>
                <a:spcPts val="300"/>
              </a:spcAft>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900" dirty="0"/>
              <a:t>Product :: ~Product( ) {</a:t>
            </a:r>
          </a:p>
          <a:p>
            <a:pPr marL="685783" lvl="1" indent="-176209" defTabSz="449251" eaLnBrk="1" hangingPunct="1">
              <a:lnSpc>
                <a:spcPct val="95000"/>
              </a:lnSpc>
              <a:spcAft>
                <a:spcPts val="300"/>
              </a:spcAft>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900" dirty="0"/>
              <a:t>   if ( name )</a:t>
            </a:r>
          </a:p>
          <a:p>
            <a:pPr marL="685783" lvl="1" indent="-176209" defTabSz="449251" eaLnBrk="1" hangingPunct="1">
              <a:lnSpc>
                <a:spcPct val="95000"/>
              </a:lnSpc>
              <a:spcAft>
                <a:spcPts val="300"/>
              </a:spcAft>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900" dirty="0"/>
              <a:t>     delete [ ] name;    </a:t>
            </a:r>
            <a:r>
              <a:rPr lang="en-GB" altLang="zh-CN" sz="2900" dirty="0">
                <a:solidFill>
                  <a:srgbClr val="FF0000"/>
                </a:solidFill>
                <a:latin typeface="Courier New" panose="02070309020205020404" pitchFamily="49" charset="0"/>
              </a:rPr>
              <a:t>//</a:t>
            </a:r>
            <a:r>
              <a:rPr lang="zh-CN" altLang="en-GB" sz="2900" dirty="0">
                <a:solidFill>
                  <a:srgbClr val="FF0000"/>
                </a:solidFill>
                <a:latin typeface="Courier New" panose="02070309020205020404" pitchFamily="49" charset="0"/>
              </a:rPr>
              <a:t>释放动态内存空间</a:t>
            </a:r>
            <a:endParaRPr lang="zh-CN" altLang="en-GB" sz="3700" dirty="0">
              <a:solidFill>
                <a:srgbClr val="FF0000"/>
              </a:solidFill>
            </a:endParaRPr>
          </a:p>
          <a:p>
            <a:pPr marL="685783" lvl="1" indent="-176209" defTabSz="449251" eaLnBrk="1" hangingPunct="1">
              <a:lnSpc>
                <a:spcPct val="95000"/>
              </a:lnSpc>
              <a:spcAft>
                <a:spcPts val="300"/>
              </a:spcAft>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900" dirty="0"/>
              <a:t>     name = NULL;</a:t>
            </a:r>
          </a:p>
          <a:p>
            <a:pPr marL="685783" lvl="1" indent="-176209" defTabSz="449251" eaLnBrk="1" hangingPunct="1">
              <a:lnSpc>
                <a:spcPct val="95000"/>
              </a:lnSpc>
              <a:spcAft>
                <a:spcPts val="300"/>
              </a:spcAft>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900" dirty="0"/>
              <a:t>}</a:t>
            </a:r>
          </a:p>
          <a:p>
            <a:pPr marL="685783" lvl="1" indent="-176209" defTabSz="449251" eaLnBrk="1" hangingPunct="1">
              <a:lnSpc>
                <a:spcPct val="104000"/>
              </a:lnSpc>
              <a:spcBef>
                <a:spcPts val="500"/>
              </a:spcBef>
              <a:buClr>
                <a:srgbClr val="40458C"/>
              </a:buClr>
              <a:buSzPct val="60000"/>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100" b="1" dirty="0">
                <a:latin typeface="Courier New" panose="02070309020205020404" pitchFamily="49" charset="0"/>
              </a:rPr>
              <a:t>	</a:t>
            </a:r>
            <a:r>
              <a:rPr lang="en-GB" altLang="zh-CN" sz="2100" b="1" dirty="0">
                <a:solidFill>
                  <a:srgbClr val="008000"/>
                </a:solidFill>
                <a:latin typeface="Courier New" panose="02070309020205020404" pitchFamily="49" charset="0"/>
              </a:rPr>
              <a:t>		</a:t>
            </a:r>
          </a:p>
          <a:p>
            <a:pPr marL="279393" indent="-184146" defTabSz="449251" eaLnBrk="1" hangingPunct="1">
              <a:spcBef>
                <a:spcPts val="500"/>
              </a:spcBef>
              <a:buClr>
                <a:srgbClr val="6F89F7"/>
              </a:buClr>
              <a:buSzPct val="110000"/>
              <a:buNone/>
              <a:tabLst>
                <a:tab pos="312731" algn="l"/>
                <a:tab pos="761981" algn="l"/>
                <a:tab pos="1211232" algn="l"/>
                <a:tab pos="1660484" algn="l"/>
                <a:tab pos="2109735" algn="l"/>
                <a:tab pos="2558987" algn="l"/>
                <a:tab pos="3008238" algn="l"/>
                <a:tab pos="3457488" algn="l"/>
                <a:tab pos="3905153" algn="l"/>
                <a:tab pos="4355991" algn="l"/>
                <a:tab pos="4805243" algn="l"/>
                <a:tab pos="5254494" algn="l"/>
                <a:tab pos="5702157" algn="l"/>
                <a:tab pos="6152997" algn="l"/>
                <a:tab pos="6602248" algn="l"/>
                <a:tab pos="7049912" algn="l"/>
                <a:tab pos="7499163" algn="l"/>
                <a:tab pos="7950001" algn="l"/>
                <a:tab pos="8397665" algn="l"/>
                <a:tab pos="8846917" algn="l"/>
              </a:tabLst>
            </a:pPr>
            <a:r>
              <a:rPr lang="en-GB" altLang="zh-CN" sz="2500" b="1" dirty="0">
                <a:latin typeface="Courier New" panose="02070309020205020404" pitchFamily="49" charset="0"/>
              </a:rPr>
              <a:t>	</a:t>
            </a:r>
          </a:p>
        </p:txBody>
      </p:sp>
      <p:grpSp>
        <p:nvGrpSpPr>
          <p:cNvPr id="60420" name="Group 5">
            <a:extLst>
              <a:ext uri="{FF2B5EF4-FFF2-40B4-BE49-F238E27FC236}">
                <a16:creationId xmlns:a16="http://schemas.microsoft.com/office/drawing/2014/main" id="{42404FF9-A016-4DCF-993B-9AB6F9F8968E}"/>
              </a:ext>
            </a:extLst>
          </p:cNvPr>
          <p:cNvGrpSpPr>
            <a:grpSpLocks/>
          </p:cNvGrpSpPr>
          <p:nvPr/>
        </p:nvGrpSpPr>
        <p:grpSpPr bwMode="auto">
          <a:xfrm>
            <a:off x="4937006" y="4613193"/>
            <a:ext cx="5616575" cy="2271713"/>
            <a:chOff x="1474" y="2568"/>
            <a:chExt cx="3538" cy="1431"/>
          </a:xfrm>
        </p:grpSpPr>
        <p:sp>
          <p:nvSpPr>
            <p:cNvPr id="60422" name="AutoShape 6">
              <a:extLst>
                <a:ext uri="{FF2B5EF4-FFF2-40B4-BE49-F238E27FC236}">
                  <a16:creationId xmlns:a16="http://schemas.microsoft.com/office/drawing/2014/main" id="{A355CD75-03D3-482E-8AEE-EECB7FA4E31D}"/>
                </a:ext>
              </a:extLst>
            </p:cNvPr>
            <p:cNvSpPr>
              <a:spLocks noChangeArrowheads="1"/>
            </p:cNvSpPr>
            <p:nvPr/>
          </p:nvSpPr>
          <p:spPr bwMode="auto">
            <a:xfrm>
              <a:off x="2125" y="3159"/>
              <a:ext cx="347"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en-US" altLang="zh-CN" sz="2000">
                  <a:solidFill>
                    <a:srgbClr val="3333CC"/>
                  </a:solidFill>
                </a:rPr>
                <a:t>2350</a:t>
              </a:r>
            </a:p>
          </p:txBody>
        </p:sp>
        <p:sp>
          <p:nvSpPr>
            <p:cNvPr id="60423" name="AutoShape 7">
              <a:extLst>
                <a:ext uri="{FF2B5EF4-FFF2-40B4-BE49-F238E27FC236}">
                  <a16:creationId xmlns:a16="http://schemas.microsoft.com/office/drawing/2014/main" id="{1CD080C0-16EB-4FE7-88B5-085980D9B84A}"/>
                </a:ext>
              </a:extLst>
            </p:cNvPr>
            <p:cNvSpPr>
              <a:spLocks noChangeArrowheads="1"/>
            </p:cNvSpPr>
            <p:nvPr/>
          </p:nvSpPr>
          <p:spPr bwMode="auto">
            <a:xfrm>
              <a:off x="2125" y="2932"/>
              <a:ext cx="347"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fontAlgn="base">
                <a:spcAft>
                  <a:spcPct val="0"/>
                </a:spcAft>
              </a:pPr>
              <a:r>
                <a:rPr lang="en-US" altLang="zh-CN">
                  <a:solidFill>
                    <a:srgbClr val="000000"/>
                  </a:solidFill>
                </a:rPr>
                <a:t>0</a:t>
              </a:r>
            </a:p>
          </p:txBody>
        </p:sp>
        <p:sp>
          <p:nvSpPr>
            <p:cNvPr id="60424" name="Text Box 8">
              <a:extLst>
                <a:ext uri="{FF2B5EF4-FFF2-40B4-BE49-F238E27FC236}">
                  <a16:creationId xmlns:a16="http://schemas.microsoft.com/office/drawing/2014/main" id="{B75A851A-D71A-48CC-8ADD-ACB973B2296A}"/>
                </a:ext>
              </a:extLst>
            </p:cNvPr>
            <p:cNvSpPr txBox="1">
              <a:spLocks noChangeArrowheads="1"/>
            </p:cNvSpPr>
            <p:nvPr/>
          </p:nvSpPr>
          <p:spPr bwMode="auto">
            <a:xfrm>
              <a:off x="3470" y="3249"/>
              <a:ext cx="1315" cy="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algn="ctr" eaLnBrk="0" fontAlgn="base" hangingPunct="0">
                <a:lnSpc>
                  <a:spcPct val="100000"/>
                </a:lnSpc>
                <a:spcBef>
                  <a:spcPct val="0"/>
                </a:spcBef>
                <a:spcAft>
                  <a:spcPct val="0"/>
                </a:spcAft>
                <a:buClrTx/>
                <a:buSzTx/>
                <a:buNone/>
              </a:pPr>
              <a:r>
                <a:rPr lang="en-GB" altLang="zh-CN" sz="2400" dirty="0">
                  <a:solidFill>
                    <a:schemeClr val="bg1"/>
                  </a:solidFill>
                  <a:latin typeface="CommercialScript BT" pitchFamily="66" charset="0"/>
                </a:rPr>
                <a:t>Memory </a:t>
              </a:r>
            </a:p>
            <a:p>
              <a:pPr algn="ctr" eaLnBrk="0" fontAlgn="base" hangingPunct="0">
                <a:lnSpc>
                  <a:spcPct val="100000"/>
                </a:lnSpc>
                <a:spcBef>
                  <a:spcPct val="0"/>
                </a:spcBef>
                <a:spcAft>
                  <a:spcPct val="0"/>
                </a:spcAft>
                <a:buClrTx/>
                <a:buSzTx/>
                <a:buNone/>
              </a:pPr>
              <a:r>
                <a:rPr lang="en-GB" altLang="zh-CN" sz="2400" dirty="0">
                  <a:solidFill>
                    <a:schemeClr val="bg1"/>
                  </a:solidFill>
                  <a:latin typeface="CommercialScript BT" pitchFamily="66" charset="0"/>
                </a:rPr>
                <a:t>is </a:t>
              </a:r>
            </a:p>
            <a:p>
              <a:pPr algn="ctr" eaLnBrk="0" fontAlgn="base" hangingPunct="0">
                <a:lnSpc>
                  <a:spcPct val="100000"/>
                </a:lnSpc>
                <a:spcBef>
                  <a:spcPct val="0"/>
                </a:spcBef>
                <a:spcAft>
                  <a:spcPct val="0"/>
                </a:spcAft>
                <a:buClrTx/>
                <a:buSzTx/>
                <a:buNone/>
              </a:pPr>
              <a:r>
                <a:rPr lang="en-GB" altLang="zh-CN" sz="2400" dirty="0">
                  <a:solidFill>
                    <a:schemeClr val="bg1"/>
                  </a:solidFill>
                  <a:latin typeface="CommercialScript BT" pitchFamily="66" charset="0"/>
                </a:rPr>
                <a:t>given back</a:t>
              </a:r>
            </a:p>
          </p:txBody>
        </p:sp>
        <p:sp>
          <p:nvSpPr>
            <p:cNvPr id="60425" name="Text Box 9">
              <a:extLst>
                <a:ext uri="{FF2B5EF4-FFF2-40B4-BE49-F238E27FC236}">
                  <a16:creationId xmlns:a16="http://schemas.microsoft.com/office/drawing/2014/main" id="{07DBB2F9-45C0-4C5E-8CFB-30971781473B}"/>
                </a:ext>
              </a:extLst>
            </p:cNvPr>
            <p:cNvSpPr txBox="1">
              <a:spLocks noChangeArrowheads="1"/>
            </p:cNvSpPr>
            <p:nvPr/>
          </p:nvSpPr>
          <p:spPr bwMode="auto">
            <a:xfrm>
              <a:off x="1519" y="2886"/>
              <a:ext cx="6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9000"/>
                </a:lnSpc>
                <a:spcBef>
                  <a:spcPct val="0"/>
                </a:spcBef>
                <a:spcAft>
                  <a:spcPct val="0"/>
                </a:spcAft>
                <a:buClr>
                  <a:srgbClr val="40458C"/>
                </a:buClr>
                <a:buSzPct val="100000"/>
                <a:buNone/>
              </a:pPr>
              <a:r>
                <a:rPr lang="en-GB" altLang="zh-CN" sz="2200" b="1" dirty="0">
                  <a:solidFill>
                    <a:srgbClr val="FFFF00"/>
                  </a:solidFill>
                  <a:latin typeface="Courier New" panose="02070309020205020404" pitchFamily="49" charset="0"/>
                  <a:cs typeface="Courier New" panose="02070309020205020404" pitchFamily="49" charset="0"/>
                </a:rPr>
                <a:t>name </a:t>
              </a:r>
            </a:p>
          </p:txBody>
        </p:sp>
        <p:sp>
          <p:nvSpPr>
            <p:cNvPr id="60426" name="AutoShape 10">
              <a:extLst>
                <a:ext uri="{FF2B5EF4-FFF2-40B4-BE49-F238E27FC236}">
                  <a16:creationId xmlns:a16="http://schemas.microsoft.com/office/drawing/2014/main" id="{7826E360-8A4F-40B4-98DF-AC9F26A18199}"/>
                </a:ext>
              </a:extLst>
            </p:cNvPr>
            <p:cNvSpPr>
              <a:spLocks noChangeArrowheads="1"/>
            </p:cNvSpPr>
            <p:nvPr/>
          </p:nvSpPr>
          <p:spPr bwMode="auto">
            <a:xfrm>
              <a:off x="3073" y="2931"/>
              <a:ext cx="566"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zh-CN" altLang="en-GB" sz="1600" b="1"/>
                <a:t>电</a:t>
              </a:r>
            </a:p>
          </p:txBody>
        </p:sp>
        <p:sp>
          <p:nvSpPr>
            <p:cNvPr id="60427" name="AutoShape 11">
              <a:extLst>
                <a:ext uri="{FF2B5EF4-FFF2-40B4-BE49-F238E27FC236}">
                  <a16:creationId xmlns:a16="http://schemas.microsoft.com/office/drawing/2014/main" id="{54403CA2-ADB9-45A7-8CEA-2842060FCEFC}"/>
                </a:ext>
              </a:extLst>
            </p:cNvPr>
            <p:cNvSpPr>
              <a:spLocks noChangeArrowheads="1"/>
            </p:cNvSpPr>
            <p:nvPr/>
          </p:nvSpPr>
          <p:spPr bwMode="auto">
            <a:xfrm>
              <a:off x="3640" y="2931"/>
              <a:ext cx="566"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zh-CN" altLang="en-GB" sz="1600" b="1"/>
                <a:t>视</a:t>
              </a:r>
              <a:endParaRPr lang="en-GB" altLang="zh-CN" sz="1600" b="1"/>
            </a:p>
          </p:txBody>
        </p:sp>
        <p:sp>
          <p:nvSpPr>
            <p:cNvPr id="60428" name="AutoShape 12">
              <a:extLst>
                <a:ext uri="{FF2B5EF4-FFF2-40B4-BE49-F238E27FC236}">
                  <a16:creationId xmlns:a16="http://schemas.microsoft.com/office/drawing/2014/main" id="{9E53C612-703D-408F-89A3-07415733FEE3}"/>
                </a:ext>
              </a:extLst>
            </p:cNvPr>
            <p:cNvSpPr>
              <a:spLocks noChangeArrowheads="1"/>
            </p:cNvSpPr>
            <p:nvPr/>
          </p:nvSpPr>
          <p:spPr bwMode="auto">
            <a:xfrm>
              <a:off x="4206" y="2931"/>
              <a:ext cx="566"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zh-CN" altLang="en-GB" sz="1800" b="1">
                  <a:latin typeface="CommercialScript BT" pitchFamily="66" charset="0"/>
                </a:rPr>
                <a:t>机</a:t>
              </a:r>
              <a:endParaRPr lang="en-GB" altLang="zh-CN" sz="1800" b="1">
                <a:latin typeface="CommercialScript BT" pitchFamily="66" charset="0"/>
              </a:endParaRPr>
            </a:p>
          </p:txBody>
        </p:sp>
        <p:sp>
          <p:nvSpPr>
            <p:cNvPr id="60429" name="AutoShape 13">
              <a:extLst>
                <a:ext uri="{FF2B5EF4-FFF2-40B4-BE49-F238E27FC236}">
                  <a16:creationId xmlns:a16="http://schemas.microsoft.com/office/drawing/2014/main" id="{91F63C48-B4C2-4F73-B7BB-64643F7C152F}"/>
                </a:ext>
              </a:extLst>
            </p:cNvPr>
            <p:cNvSpPr>
              <a:spLocks noChangeArrowheads="1"/>
            </p:cNvSpPr>
            <p:nvPr/>
          </p:nvSpPr>
          <p:spPr bwMode="auto">
            <a:xfrm>
              <a:off x="4740" y="2931"/>
              <a:ext cx="272" cy="234"/>
            </a:xfrm>
            <a:prstGeom prst="roundRect">
              <a:avLst>
                <a:gd name="adj" fmla="val 426"/>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6000"/>
                </a:lnSpc>
                <a:spcBef>
                  <a:spcPct val="0"/>
                </a:spcBef>
                <a:spcAft>
                  <a:spcPct val="0"/>
                </a:spcAft>
                <a:buClr>
                  <a:srgbClr val="40458C"/>
                </a:buClr>
                <a:buSzPct val="100000"/>
                <a:buNone/>
              </a:pPr>
              <a:r>
                <a:rPr lang="en-GB" altLang="zh-CN" sz="1600" b="1"/>
                <a:t>\0</a:t>
              </a:r>
            </a:p>
          </p:txBody>
        </p:sp>
        <p:sp>
          <p:nvSpPr>
            <p:cNvPr id="60430" name="Text Box 14">
              <a:extLst>
                <a:ext uri="{FF2B5EF4-FFF2-40B4-BE49-F238E27FC236}">
                  <a16:creationId xmlns:a16="http://schemas.microsoft.com/office/drawing/2014/main" id="{6D1FC716-6ACA-4930-A2E0-FBF4C7FBE04F}"/>
                </a:ext>
              </a:extLst>
            </p:cNvPr>
            <p:cNvSpPr txBox="1">
              <a:spLocks noChangeArrowheads="1"/>
            </p:cNvSpPr>
            <p:nvPr/>
          </p:nvSpPr>
          <p:spPr bwMode="auto">
            <a:xfrm>
              <a:off x="1474" y="3158"/>
              <a:ext cx="74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9000"/>
                </a:lnSpc>
                <a:spcBef>
                  <a:spcPct val="0"/>
                </a:spcBef>
                <a:spcAft>
                  <a:spcPct val="0"/>
                </a:spcAft>
                <a:buClr>
                  <a:srgbClr val="40458C"/>
                </a:buClr>
                <a:buSzPct val="100000"/>
                <a:buNone/>
              </a:pPr>
              <a:r>
                <a:rPr lang="en-GB" altLang="zh-CN" sz="2200" b="1" dirty="0">
                  <a:solidFill>
                    <a:srgbClr val="FFFF00"/>
                  </a:solidFill>
                  <a:latin typeface="Courier New" panose="02070309020205020404" pitchFamily="49" charset="0"/>
                  <a:cs typeface="Courier New" panose="02070309020205020404" pitchFamily="49" charset="0"/>
                </a:rPr>
                <a:t>price</a:t>
              </a:r>
              <a:r>
                <a:rPr lang="en-GB" altLang="zh-CN" sz="2200" b="1" dirty="0">
                  <a:solidFill>
                    <a:srgbClr val="008080"/>
                  </a:solidFill>
                  <a:latin typeface="Courier New" panose="02070309020205020404" pitchFamily="49" charset="0"/>
                  <a:cs typeface="Courier New" panose="02070309020205020404" pitchFamily="49" charset="0"/>
                </a:rPr>
                <a:t> </a:t>
              </a:r>
            </a:p>
          </p:txBody>
        </p:sp>
        <p:sp>
          <p:nvSpPr>
            <p:cNvPr id="60431" name="Text Box 15">
              <a:extLst>
                <a:ext uri="{FF2B5EF4-FFF2-40B4-BE49-F238E27FC236}">
                  <a16:creationId xmlns:a16="http://schemas.microsoft.com/office/drawing/2014/main" id="{D33EAC30-0647-49A1-8F08-5C47C2A1FA36}"/>
                </a:ext>
              </a:extLst>
            </p:cNvPr>
            <p:cNvSpPr txBox="1">
              <a:spLocks noChangeArrowheads="1"/>
            </p:cNvSpPr>
            <p:nvPr/>
          </p:nvSpPr>
          <p:spPr bwMode="auto">
            <a:xfrm>
              <a:off x="2109" y="2568"/>
              <a:ext cx="42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spAutoFit/>
            </a:bodyPr>
            <a:lstStyle>
              <a:lvl1pPr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900">
                  <a:solidFill>
                    <a:srgbClr val="000000"/>
                  </a:solidFill>
                  <a:latin typeface="Arial" panose="020B0604020202020204" pitchFamily="34" charset="0"/>
                  <a:ea typeface="宋体" panose="02010600030101010101" pitchFamily="2" charset="-122"/>
                </a:defRPr>
              </a:lvl1pPr>
              <a:lvl2pPr marL="374650" indent="-184150"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500">
                  <a:solidFill>
                    <a:srgbClr val="000000"/>
                  </a:solidFill>
                  <a:latin typeface="Arial" panose="020B0604020202020204" pitchFamily="34" charset="0"/>
                  <a:ea typeface="宋体" panose="02010600030101010101" pitchFamily="2" charset="-122"/>
                </a:defRPr>
              </a:lvl2pPr>
              <a:lvl3pPr marL="569913" indent="-179388" defTabSz="407988">
                <a:lnSpc>
                  <a:spcPct val="87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200">
                  <a:solidFill>
                    <a:srgbClr val="000000"/>
                  </a:solidFill>
                  <a:latin typeface="Arial" panose="020B0604020202020204" pitchFamily="34" charset="0"/>
                  <a:ea typeface="宋体" panose="02010600030101010101" pitchFamily="2" charset="-122"/>
                </a:defRPr>
              </a:lvl3pPr>
              <a:lvl4pPr marL="766763" indent="-193675" defTabSz="407988">
                <a:lnSpc>
                  <a:spcPct val="87000"/>
                </a:lnSpc>
                <a:spcAft>
                  <a:spcPts val="263"/>
                </a:spcAft>
                <a:buClr>
                  <a:srgbClr val="000000"/>
                </a:buClr>
                <a:buSzPct val="75000"/>
                <a:buFont typeface="Symbol" panose="05050102010706020507" pitchFamily="18"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4pPr>
              <a:lvl5pPr marL="962025" indent="-180975" defTabSz="407988">
                <a:lnSpc>
                  <a:spcPct val="41000"/>
                </a:lnSpc>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5pPr>
              <a:lvl6pPr marL="14192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6pPr>
              <a:lvl7pPr marL="18764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7pPr>
              <a:lvl8pPr marL="23336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8pPr>
              <a:lvl9pPr marL="2790825" indent="-180975" defTabSz="407988" eaLnBrk="0" fontAlgn="base" hangingPunct="0">
                <a:lnSpc>
                  <a:spcPct val="41000"/>
                </a:lnSpc>
                <a:spcBef>
                  <a:spcPct val="0"/>
                </a:spcBef>
                <a:spcAft>
                  <a:spcPts val="263"/>
                </a:spcAft>
                <a:buClr>
                  <a:srgbClr val="000000"/>
                </a:buClr>
                <a:buSzPct val="45000"/>
                <a:buFont typeface="Wingdings" panose="05000000000000000000" pitchFamily="2" charset="2"/>
                <a:buChar char=""/>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a:solidFill>
                    <a:srgbClr val="000000"/>
                  </a:solidFill>
                  <a:latin typeface="Arial" panose="020B0604020202020204" pitchFamily="34" charset="0"/>
                  <a:ea typeface="宋体" panose="02010600030101010101" pitchFamily="2" charset="-122"/>
                </a:defRPr>
              </a:lvl9pPr>
            </a:lstStyle>
            <a:p>
              <a:pPr fontAlgn="base">
                <a:lnSpc>
                  <a:spcPct val="89000"/>
                </a:lnSpc>
                <a:spcBef>
                  <a:spcPct val="0"/>
                </a:spcBef>
                <a:spcAft>
                  <a:spcPct val="0"/>
                </a:spcAft>
                <a:buClr>
                  <a:srgbClr val="40458C"/>
                </a:buClr>
                <a:buSzPct val="100000"/>
                <a:buNone/>
              </a:pPr>
              <a:r>
                <a:rPr lang="en-GB" altLang="zh-CN" sz="2200" b="1" dirty="0">
                  <a:solidFill>
                    <a:srgbClr val="FFFF00"/>
                  </a:solidFill>
                  <a:latin typeface="Courier New" panose="02070309020205020404" pitchFamily="49" charset="0"/>
                  <a:cs typeface="Courier New" panose="02070309020205020404" pitchFamily="49" charset="0"/>
                </a:rPr>
                <a:t>p1</a:t>
              </a:r>
              <a:r>
                <a:rPr lang="en-GB" altLang="zh-CN" sz="2200" b="1" dirty="0">
                  <a:solidFill>
                    <a:srgbClr val="008080"/>
                  </a:solidFill>
                  <a:latin typeface="Courier New" panose="02070309020205020404" pitchFamily="49" charset="0"/>
                  <a:cs typeface="Courier New" panose="02070309020205020404" pitchFamily="49" charset="0"/>
                </a:rPr>
                <a:t> </a:t>
              </a:r>
            </a:p>
          </p:txBody>
        </p:sp>
      </p:grpSp>
      <p:sp>
        <p:nvSpPr>
          <p:cNvPr id="60421" name="AutoShape 18">
            <a:extLst>
              <a:ext uri="{FF2B5EF4-FFF2-40B4-BE49-F238E27FC236}">
                <a16:creationId xmlns:a16="http://schemas.microsoft.com/office/drawing/2014/main" id="{AC96DF6B-2015-4592-B1E8-A0A0CB0E496E}"/>
              </a:ext>
            </a:extLst>
          </p:cNvPr>
          <p:cNvSpPr>
            <a:spLocks noChangeArrowheads="1"/>
          </p:cNvSpPr>
          <p:nvPr/>
        </p:nvSpPr>
        <p:spPr bwMode="auto">
          <a:xfrm>
            <a:off x="7493674" y="5051343"/>
            <a:ext cx="3311525" cy="576263"/>
          </a:xfrm>
          <a:custGeom>
            <a:avLst/>
            <a:gdLst>
              <a:gd name="T0" fmla="*/ 1655762 w 21600"/>
              <a:gd name="T1" fmla="*/ 0 h 21600"/>
              <a:gd name="T2" fmla="*/ 484924 w 21600"/>
              <a:gd name="T3" fmla="*/ 84385 h 21600"/>
              <a:gd name="T4" fmla="*/ 0 w 21600"/>
              <a:gd name="T5" fmla="*/ 288132 h 21600"/>
              <a:gd name="T6" fmla="*/ 484924 w 21600"/>
              <a:gd name="T7" fmla="*/ 491878 h 21600"/>
              <a:gd name="T8" fmla="*/ 1655762 w 21600"/>
              <a:gd name="T9" fmla="*/ 576263 h 21600"/>
              <a:gd name="T10" fmla="*/ 2826601 w 21600"/>
              <a:gd name="T11" fmla="*/ 491878 h 21600"/>
              <a:gd name="T12" fmla="*/ 3311525 w 21600"/>
              <a:gd name="T13" fmla="*/ 288132 h 21600"/>
              <a:gd name="T14" fmla="*/ 2826601 w 21600"/>
              <a:gd name="T15" fmla="*/ 84385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899"/>
                  <a:pt x="14122" y="18376"/>
                  <a:pt x="15493" y="17401"/>
                </a:cubicBezTo>
                <a:lnTo>
                  <a:pt x="4198" y="6106"/>
                </a:lnTo>
                <a:close/>
              </a:path>
            </a:pathLst>
          </a:custGeom>
          <a:solidFill>
            <a:srgbClr val="FF333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zh-CN" dirty="0"/>
              <a:t>定义一个</a:t>
            </a:r>
            <a:r>
              <a:rPr lang="en-US" altLang="zh-CN" dirty="0"/>
              <a:t>Box</a:t>
            </a:r>
            <a:r>
              <a:rPr lang="zh-CN" altLang="zh-CN" dirty="0"/>
              <a:t>（盒子）类，在该类定义中包括</a:t>
            </a:r>
          </a:p>
          <a:p>
            <a:r>
              <a:rPr lang="zh-CN" altLang="zh-CN" dirty="0"/>
              <a:t>数据成员： </a:t>
            </a:r>
            <a:r>
              <a:rPr lang="en-US" altLang="zh-CN" dirty="0"/>
              <a:t>length</a:t>
            </a:r>
            <a:r>
              <a:rPr lang="zh-CN" altLang="zh-CN" dirty="0"/>
              <a:t>（</a:t>
            </a:r>
            <a:r>
              <a:rPr lang="zh-CN" altLang="en-US" dirty="0"/>
              <a:t>长，默认值</a:t>
            </a:r>
            <a:r>
              <a:rPr lang="en-US" altLang="zh-CN" dirty="0"/>
              <a:t>1.0</a:t>
            </a:r>
            <a:r>
              <a:rPr lang="zh-CN" altLang="zh-CN" dirty="0"/>
              <a:t>）、</a:t>
            </a:r>
            <a:r>
              <a:rPr lang="en-US" altLang="zh-CN" dirty="0"/>
              <a:t>width</a:t>
            </a:r>
            <a:r>
              <a:rPr lang="zh-CN" altLang="zh-CN" dirty="0"/>
              <a:t>（宽</a:t>
            </a:r>
            <a:r>
              <a:rPr lang="zh-CN" altLang="en-US" dirty="0"/>
              <a:t>，默认值</a:t>
            </a:r>
            <a:r>
              <a:rPr lang="en-US" altLang="zh-CN" dirty="0"/>
              <a:t>1.0 </a:t>
            </a:r>
            <a:r>
              <a:rPr lang="zh-CN" altLang="zh-CN" dirty="0"/>
              <a:t>）和</a:t>
            </a:r>
            <a:r>
              <a:rPr lang="en-US" altLang="zh-CN" dirty="0"/>
              <a:t>height</a:t>
            </a:r>
            <a:r>
              <a:rPr lang="zh-CN" altLang="zh-CN" dirty="0"/>
              <a:t>（高</a:t>
            </a:r>
            <a:r>
              <a:rPr lang="zh-CN" altLang="en-US" dirty="0"/>
              <a:t>，默认值</a:t>
            </a:r>
            <a:r>
              <a:rPr lang="en-US" altLang="zh-CN" dirty="0"/>
              <a:t>1.0 </a:t>
            </a:r>
            <a:r>
              <a:rPr lang="zh-CN" altLang="zh-CN" dirty="0"/>
              <a:t>）；</a:t>
            </a:r>
          </a:p>
          <a:p>
            <a:r>
              <a:rPr lang="zh-CN" altLang="zh-CN" dirty="0"/>
              <a:t>成员函数： 构造函数</a:t>
            </a:r>
            <a:r>
              <a:rPr lang="en-US" altLang="zh-CN" dirty="0"/>
              <a:t>Box </a:t>
            </a:r>
            <a:r>
              <a:rPr lang="zh-CN" altLang="zh-CN" dirty="0"/>
              <a:t>设置盒子长、宽和高三个初始数据；函数</a:t>
            </a:r>
            <a:r>
              <a:rPr lang="en-US" altLang="zh-CN" dirty="0"/>
              <a:t>volume </a:t>
            </a:r>
            <a:r>
              <a:rPr lang="zh-CN" altLang="zh-CN" dirty="0"/>
              <a:t>计算并输出盒子的体积。</a:t>
            </a:r>
          </a:p>
          <a:p>
            <a:r>
              <a:rPr lang="zh-CN" altLang="zh-CN" dirty="0"/>
              <a:t>在</a:t>
            </a:r>
            <a:r>
              <a:rPr lang="en-US" altLang="zh-CN" dirty="0"/>
              <a:t>main</a:t>
            </a:r>
            <a:r>
              <a:rPr lang="zh-CN" altLang="zh-CN" dirty="0"/>
              <a:t>函数中，要求创建</a:t>
            </a:r>
            <a:r>
              <a:rPr lang="en-US" altLang="zh-CN" dirty="0"/>
              <a:t>Box</a:t>
            </a:r>
            <a:r>
              <a:rPr lang="zh-CN" altLang="zh-CN" dirty="0"/>
              <a:t>对象，并求盒子的体积。</a:t>
            </a:r>
          </a:p>
        </p:txBody>
      </p:sp>
    </p:spTree>
    <p:extLst>
      <p:ext uri="{BB962C8B-B14F-4D97-AF65-F5344CB8AC3E}">
        <p14:creationId xmlns:p14="http://schemas.microsoft.com/office/powerpoint/2010/main" val="3809239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6380" y="129493"/>
            <a:ext cx="10900775" cy="6419588"/>
          </a:xfrm>
        </p:spPr>
        <p:txBody>
          <a:bodyPr/>
          <a:lstStyle/>
          <a:p>
            <a:pPr marL="0" indent="0">
              <a:buNone/>
            </a:pPr>
            <a:r>
              <a:rPr lang="en-US" altLang="zh-CN" sz="1600" dirty="0"/>
              <a:t>#include&lt;</a:t>
            </a:r>
            <a:r>
              <a:rPr lang="en-US" altLang="zh-CN" sz="1600" dirty="0" err="1"/>
              <a:t>iostream</a:t>
            </a:r>
            <a:r>
              <a:rPr lang="en-US" altLang="zh-CN" sz="1600" dirty="0"/>
              <a:t>&gt;</a:t>
            </a:r>
          </a:p>
          <a:p>
            <a:pPr marL="0" indent="0">
              <a:buNone/>
            </a:pPr>
            <a:r>
              <a:rPr lang="en-US" altLang="zh-CN" sz="1600" dirty="0"/>
              <a:t>using namespace </a:t>
            </a:r>
            <a:r>
              <a:rPr lang="en-US" altLang="zh-CN" sz="1600" dirty="0" err="1"/>
              <a:t>std</a:t>
            </a:r>
            <a:r>
              <a:rPr lang="en-US" altLang="zh-CN" sz="1600" dirty="0"/>
              <a:t>;</a:t>
            </a:r>
          </a:p>
          <a:p>
            <a:pPr marL="0" indent="0">
              <a:buNone/>
            </a:pPr>
            <a:r>
              <a:rPr lang="en-US" altLang="zh-CN" sz="1600" dirty="0"/>
              <a:t>class box{</a:t>
            </a:r>
          </a:p>
          <a:p>
            <a:pPr marL="0" indent="0">
              <a:buNone/>
            </a:pPr>
            <a:r>
              <a:rPr lang="en-US" altLang="zh-CN" sz="1600" dirty="0"/>
              <a:t>public:</a:t>
            </a:r>
          </a:p>
          <a:p>
            <a:pPr marL="0" indent="0">
              <a:buNone/>
            </a:pPr>
            <a:r>
              <a:rPr lang="en-US" altLang="zh-CN" sz="1600" dirty="0"/>
              <a:t>	box(float a=1.0,float b=1.0,float c=1.0):length(a),width(b),height(c){};</a:t>
            </a:r>
          </a:p>
          <a:p>
            <a:pPr marL="0" indent="0">
              <a:buNone/>
            </a:pPr>
            <a:r>
              <a:rPr lang="en-US" altLang="zh-CN" sz="1600" dirty="0"/>
              <a:t>	float volume(){</a:t>
            </a:r>
          </a:p>
          <a:p>
            <a:pPr marL="0" indent="0">
              <a:buNone/>
            </a:pPr>
            <a:r>
              <a:rPr lang="en-US" altLang="zh-CN" sz="1600" dirty="0"/>
              <a:t>	   return length*width*height;</a:t>
            </a:r>
          </a:p>
          <a:p>
            <a:pPr marL="0" indent="0">
              <a:buNone/>
            </a:pPr>
            <a:r>
              <a:rPr lang="en-US" altLang="zh-CN" sz="1600" dirty="0"/>
              <a:t>	}</a:t>
            </a:r>
          </a:p>
          <a:p>
            <a:pPr marL="0" indent="0">
              <a:buNone/>
            </a:pPr>
            <a:r>
              <a:rPr lang="en-US" altLang="zh-CN" sz="1600" dirty="0"/>
              <a:t>private:</a:t>
            </a:r>
          </a:p>
          <a:p>
            <a:pPr marL="0" indent="0">
              <a:buNone/>
            </a:pPr>
            <a:r>
              <a:rPr lang="en-US" altLang="zh-CN" sz="1600" dirty="0"/>
              <a:t>	float length;</a:t>
            </a:r>
          </a:p>
          <a:p>
            <a:pPr marL="0" indent="0">
              <a:buNone/>
            </a:pPr>
            <a:r>
              <a:rPr lang="en-US" altLang="zh-CN" sz="1600" dirty="0"/>
              <a:t>	float width;</a:t>
            </a:r>
          </a:p>
          <a:p>
            <a:pPr marL="0" indent="0">
              <a:buNone/>
            </a:pPr>
            <a:r>
              <a:rPr lang="en-US" altLang="zh-CN" sz="1600" dirty="0"/>
              <a:t>	float height;</a:t>
            </a:r>
          </a:p>
          <a:p>
            <a:pPr marL="0" indent="0">
              <a:buNone/>
            </a:pPr>
            <a:r>
              <a:rPr lang="en-US" altLang="zh-CN" sz="1600" dirty="0"/>
              <a:t>};</a:t>
            </a:r>
          </a:p>
          <a:p>
            <a:pPr marL="0" indent="0">
              <a:buNone/>
            </a:pPr>
            <a:r>
              <a:rPr lang="en-US" altLang="zh-CN" sz="1600" dirty="0" err="1"/>
              <a:t>int</a:t>
            </a:r>
            <a:r>
              <a:rPr lang="en-US" altLang="zh-CN" sz="1600" dirty="0"/>
              <a:t> main()</a:t>
            </a:r>
          </a:p>
          <a:p>
            <a:pPr marL="0" indent="0">
              <a:buNone/>
            </a:pPr>
            <a:r>
              <a:rPr lang="en-US" altLang="zh-CN" sz="1600" dirty="0"/>
              <a:t>{</a:t>
            </a:r>
          </a:p>
          <a:p>
            <a:pPr marL="0" indent="0">
              <a:buNone/>
            </a:pPr>
            <a:r>
              <a:rPr lang="en-US" altLang="zh-CN" sz="1600" dirty="0"/>
              <a:t>	float a1,b1,c1;</a:t>
            </a:r>
          </a:p>
          <a:p>
            <a:pPr marL="0" indent="0">
              <a:buNone/>
            </a:pPr>
            <a:r>
              <a:rPr lang="en-US" altLang="zh-CN" sz="1600" dirty="0"/>
              <a:t>	</a:t>
            </a:r>
            <a:r>
              <a:rPr lang="en-US" altLang="zh-CN" sz="1600" dirty="0" err="1"/>
              <a:t>cout</a:t>
            </a:r>
            <a:r>
              <a:rPr lang="en-US" altLang="zh-CN" sz="1600" dirty="0"/>
              <a:t>&lt;&lt;"</a:t>
            </a:r>
            <a:r>
              <a:rPr lang="zh-CN" altLang="en-US" sz="1600" dirty="0"/>
              <a:t>请输入长方体的长、宽、高，以空格间隔：</a:t>
            </a:r>
            <a:r>
              <a:rPr lang="en-US" altLang="zh-CN" sz="1600" dirty="0"/>
              <a:t>"&lt;&lt;</a:t>
            </a:r>
            <a:r>
              <a:rPr lang="en-US" altLang="zh-CN" sz="1600" dirty="0" err="1"/>
              <a:t>endl</a:t>
            </a:r>
            <a:r>
              <a:rPr lang="en-US" altLang="zh-CN" sz="1600" dirty="0"/>
              <a:t>;</a:t>
            </a:r>
          </a:p>
          <a:p>
            <a:pPr marL="0" indent="0">
              <a:buNone/>
            </a:pPr>
            <a:r>
              <a:rPr lang="en-US" altLang="zh-CN" sz="1600" dirty="0"/>
              <a:t>	</a:t>
            </a:r>
            <a:r>
              <a:rPr lang="en-US" altLang="zh-CN" sz="1600" dirty="0" err="1"/>
              <a:t>cin</a:t>
            </a:r>
            <a:r>
              <a:rPr lang="en-US" altLang="zh-CN" sz="1600" dirty="0"/>
              <a:t>&gt;&gt;a1&gt;&gt;b1&gt;&gt;c1;</a:t>
            </a:r>
          </a:p>
          <a:p>
            <a:pPr marL="0" indent="0">
              <a:buNone/>
            </a:pPr>
            <a:r>
              <a:rPr lang="en-US" altLang="zh-CN" sz="1600" dirty="0"/>
              <a:t>	box box1(a1,b1,c1),box2;</a:t>
            </a:r>
          </a:p>
          <a:p>
            <a:pPr marL="0" indent="0">
              <a:buNone/>
            </a:pPr>
            <a:r>
              <a:rPr lang="en-US" altLang="zh-CN" sz="1600" dirty="0"/>
              <a:t>	</a:t>
            </a:r>
            <a:r>
              <a:rPr lang="en-US" altLang="zh-CN" sz="1600" dirty="0" err="1"/>
              <a:t>cout</a:t>
            </a:r>
            <a:r>
              <a:rPr lang="en-US" altLang="zh-CN" sz="1600" dirty="0"/>
              <a:t>&lt;&lt;"</a:t>
            </a:r>
            <a:r>
              <a:rPr lang="zh-CN" altLang="en-US" sz="1600" dirty="0"/>
              <a:t>你输入的长方体的体积是：</a:t>
            </a:r>
            <a:r>
              <a:rPr lang="en-US" altLang="zh-CN" sz="1600" dirty="0"/>
              <a:t>"&lt;&lt;box1.volume()&lt;&lt;</a:t>
            </a:r>
            <a:r>
              <a:rPr lang="en-US" altLang="zh-CN" sz="1600" dirty="0" err="1"/>
              <a:t>endl</a:t>
            </a:r>
            <a:r>
              <a:rPr lang="en-US" altLang="zh-CN" sz="1600" dirty="0"/>
              <a:t>;</a:t>
            </a:r>
          </a:p>
          <a:p>
            <a:pPr marL="0" indent="0">
              <a:buNone/>
            </a:pPr>
            <a:r>
              <a:rPr lang="en-US" altLang="zh-CN" sz="1600" dirty="0"/>
              <a:t>	</a:t>
            </a:r>
            <a:r>
              <a:rPr lang="en-US" altLang="zh-CN" sz="1600" dirty="0" err="1"/>
              <a:t>cout</a:t>
            </a:r>
            <a:r>
              <a:rPr lang="en-US" altLang="zh-CN" sz="1600" dirty="0"/>
              <a:t>&lt;&lt;"</a:t>
            </a:r>
            <a:r>
              <a:rPr lang="zh-CN" altLang="en-US" sz="1600" dirty="0"/>
              <a:t>默认长方体的体积是：</a:t>
            </a:r>
            <a:r>
              <a:rPr lang="en-US" altLang="zh-CN" sz="1600" dirty="0"/>
              <a:t>"&lt;&lt;box2.volume()&lt;&lt;</a:t>
            </a:r>
            <a:r>
              <a:rPr lang="en-US" altLang="zh-CN" sz="1600" dirty="0" err="1"/>
              <a:t>endl</a:t>
            </a:r>
            <a:r>
              <a:rPr lang="en-US" altLang="zh-CN" sz="1600" dirty="0"/>
              <a:t>;</a:t>
            </a:r>
          </a:p>
          <a:p>
            <a:pPr marL="0" indent="0">
              <a:buNone/>
            </a:pPr>
            <a:r>
              <a:rPr lang="en-US" altLang="zh-CN" sz="1600" dirty="0"/>
              <a:t>    return 0;</a:t>
            </a:r>
          </a:p>
          <a:p>
            <a:pPr marL="0" indent="0">
              <a:buNone/>
            </a:pPr>
            <a:r>
              <a:rPr lang="en-US" altLang="zh-CN" sz="1600" dirty="0"/>
              <a:t>}</a:t>
            </a:r>
          </a:p>
          <a:p>
            <a:pPr marL="0" indent="0">
              <a:buNone/>
            </a:pPr>
            <a:endParaRPr lang="zh-CN" altLang="en-US" sz="1600" dirty="0"/>
          </a:p>
        </p:txBody>
      </p:sp>
    </p:spTree>
    <p:extLst>
      <p:ext uri="{BB962C8B-B14F-4D97-AF65-F5344CB8AC3E}">
        <p14:creationId xmlns:p14="http://schemas.microsoft.com/office/powerpoint/2010/main" val="545557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363984" y="1016793"/>
            <a:ext cx="10911500" cy="4824413"/>
          </a:xfrm>
        </p:spPr>
        <p:txBody>
          <a:bodyPr/>
          <a:lstStyle/>
          <a:p>
            <a:r>
              <a:rPr lang="zh-CN" altLang="en-US" dirty="0"/>
              <a:t>设计一个类</a:t>
            </a:r>
            <a:r>
              <a:rPr lang="en-US" altLang="zh-CN" dirty="0"/>
              <a:t>student</a:t>
            </a:r>
            <a:r>
              <a:rPr lang="zh-CN" altLang="en-US" dirty="0"/>
              <a:t>，其数据成员包括</a:t>
            </a:r>
            <a:r>
              <a:rPr lang="en-US" altLang="zh-CN" dirty="0" err="1"/>
              <a:t>sno</a:t>
            </a:r>
            <a:r>
              <a:rPr lang="zh-CN" altLang="en-US" dirty="0"/>
              <a:t>（字符数组类型），</a:t>
            </a:r>
            <a:r>
              <a:rPr lang="en-US" altLang="zh-CN" dirty="0"/>
              <a:t>name</a:t>
            </a:r>
            <a:r>
              <a:rPr lang="zh-CN" altLang="en-US" dirty="0"/>
              <a:t>（</a:t>
            </a:r>
            <a:r>
              <a:rPr lang="en-US" altLang="zh-CN" dirty="0"/>
              <a:t>string</a:t>
            </a:r>
            <a:r>
              <a:rPr lang="zh-CN" altLang="en-US" dirty="0"/>
              <a:t>类型），</a:t>
            </a:r>
            <a:r>
              <a:rPr lang="en-US" altLang="zh-CN" dirty="0"/>
              <a:t>age</a:t>
            </a:r>
            <a:r>
              <a:rPr lang="zh-CN" altLang="en-US" dirty="0"/>
              <a:t>（整型），</a:t>
            </a:r>
            <a:r>
              <a:rPr lang="en-US" altLang="zh-CN" dirty="0"/>
              <a:t>sex</a:t>
            </a:r>
            <a:r>
              <a:rPr lang="zh-CN" altLang="en-US" dirty="0"/>
              <a:t>（字符型）。</a:t>
            </a:r>
          </a:p>
          <a:p>
            <a:r>
              <a:rPr lang="zh-CN" altLang="en-US" dirty="0"/>
              <a:t>要求其满足下述要求：</a:t>
            </a:r>
          </a:p>
          <a:p>
            <a:r>
              <a:rPr lang="zh-CN" altLang="en-US" dirty="0"/>
              <a:t>（</a:t>
            </a:r>
            <a:r>
              <a:rPr lang="en-US" altLang="zh-CN" dirty="0"/>
              <a:t>1</a:t>
            </a:r>
            <a:r>
              <a:rPr lang="zh-CN" altLang="en-US" dirty="0"/>
              <a:t>）要求有一个无参的构造函数，其初始的</a:t>
            </a:r>
            <a:r>
              <a:rPr lang="en-US" altLang="zh-CN" dirty="0" err="1"/>
              <a:t>sno</a:t>
            </a:r>
            <a:r>
              <a:rPr lang="zh-CN" altLang="en-US" dirty="0"/>
              <a:t>、</a:t>
            </a:r>
            <a:r>
              <a:rPr lang="en-US" altLang="zh-CN" dirty="0"/>
              <a:t>name</a:t>
            </a:r>
            <a:r>
              <a:rPr lang="zh-CN" altLang="en-US" dirty="0"/>
              <a:t>、</a:t>
            </a:r>
            <a:r>
              <a:rPr lang="en-US" altLang="zh-CN" dirty="0"/>
              <a:t>age</a:t>
            </a:r>
            <a:r>
              <a:rPr lang="zh-CN" altLang="en-US" dirty="0"/>
              <a:t>，</a:t>
            </a:r>
            <a:r>
              <a:rPr lang="en-US" altLang="zh-CN" dirty="0"/>
              <a:t>sex</a:t>
            </a:r>
            <a:r>
              <a:rPr lang="zh-CN" altLang="en-US" dirty="0"/>
              <a:t>分别为：”</a:t>
            </a:r>
            <a:r>
              <a:rPr lang="en-US" altLang="zh-CN" dirty="0"/>
              <a:t>1001”,”wang”</a:t>
            </a:r>
            <a:r>
              <a:rPr lang="zh-CN" altLang="en-US" dirty="0"/>
              <a:t>，</a:t>
            </a:r>
            <a:r>
              <a:rPr lang="en-US" altLang="zh-CN" dirty="0"/>
              <a:t>18</a:t>
            </a:r>
            <a:r>
              <a:rPr lang="zh-CN" altLang="en-US" dirty="0"/>
              <a:t>，’</a:t>
            </a:r>
            <a:r>
              <a:rPr lang="en-US" altLang="zh-CN" dirty="0"/>
              <a:t>F’</a:t>
            </a:r>
            <a:r>
              <a:rPr lang="zh-CN" altLang="en-US" dirty="0"/>
              <a:t>。 </a:t>
            </a:r>
          </a:p>
          <a:p>
            <a:r>
              <a:rPr lang="zh-CN" altLang="en-US" dirty="0"/>
              <a:t>（</a:t>
            </a:r>
            <a:r>
              <a:rPr lang="en-US" altLang="zh-CN" dirty="0"/>
              <a:t>2</a:t>
            </a:r>
            <a:r>
              <a:rPr lang="zh-CN" altLang="en-US" dirty="0"/>
              <a:t>）要求有一个带参数的构造函数，其参数分别对应</a:t>
            </a:r>
            <a:r>
              <a:rPr lang="en-US" altLang="zh-CN" dirty="0" err="1"/>
              <a:t>sno</a:t>
            </a:r>
            <a:r>
              <a:rPr lang="zh-CN" altLang="en-US" dirty="0"/>
              <a:t>、</a:t>
            </a:r>
            <a:r>
              <a:rPr lang="en-US" altLang="zh-CN" dirty="0"/>
              <a:t>name</a:t>
            </a:r>
            <a:r>
              <a:rPr lang="zh-CN" altLang="en-US" dirty="0"/>
              <a:t>、</a:t>
            </a:r>
            <a:r>
              <a:rPr lang="en-US" altLang="zh-CN" dirty="0"/>
              <a:t>age</a:t>
            </a:r>
            <a:r>
              <a:rPr lang="zh-CN" altLang="en-US" dirty="0"/>
              <a:t>，</a:t>
            </a:r>
            <a:r>
              <a:rPr lang="en-US" altLang="zh-CN" dirty="0"/>
              <a:t>sex</a:t>
            </a:r>
            <a:r>
              <a:rPr lang="zh-CN" altLang="en-US" dirty="0"/>
              <a:t>。 </a:t>
            </a:r>
          </a:p>
          <a:p>
            <a:r>
              <a:rPr lang="zh-CN" altLang="en-US" dirty="0"/>
              <a:t>（</a:t>
            </a:r>
            <a:r>
              <a:rPr lang="en-US" altLang="zh-CN" dirty="0"/>
              <a:t>3</a:t>
            </a:r>
            <a:r>
              <a:rPr lang="zh-CN" altLang="en-US" dirty="0"/>
              <a:t>）要求用一个成员函数实现</a:t>
            </a:r>
            <a:r>
              <a:rPr lang="en-US" altLang="zh-CN" dirty="0" err="1"/>
              <a:t>sno</a:t>
            </a:r>
            <a:r>
              <a:rPr lang="zh-CN" altLang="en-US" dirty="0"/>
              <a:t>的设置。</a:t>
            </a:r>
          </a:p>
          <a:p>
            <a:r>
              <a:rPr lang="zh-CN" altLang="en-US" dirty="0"/>
              <a:t>（</a:t>
            </a:r>
            <a:r>
              <a:rPr lang="en-US" altLang="zh-CN" dirty="0"/>
              <a:t>4</a:t>
            </a:r>
            <a:r>
              <a:rPr lang="zh-CN" altLang="en-US" dirty="0"/>
              <a:t>）要求用一个成员函数实现</a:t>
            </a:r>
            <a:r>
              <a:rPr lang="en-US" altLang="zh-CN" dirty="0" err="1"/>
              <a:t>sno</a:t>
            </a:r>
            <a:r>
              <a:rPr lang="zh-CN" altLang="en-US" dirty="0"/>
              <a:t>的获取。 </a:t>
            </a:r>
          </a:p>
          <a:p>
            <a:r>
              <a:rPr lang="zh-CN" altLang="en-US" dirty="0"/>
              <a:t>（</a:t>
            </a:r>
            <a:r>
              <a:rPr lang="en-US" altLang="zh-CN" dirty="0"/>
              <a:t>5</a:t>
            </a:r>
            <a:r>
              <a:rPr lang="zh-CN" altLang="en-US" dirty="0"/>
              <a:t>）要求用一个成员函数实现数据成员的输出。</a:t>
            </a:r>
          </a:p>
          <a:p>
            <a:endParaRPr lang="zh-CN" altLang="en-US" dirty="0"/>
          </a:p>
        </p:txBody>
      </p:sp>
    </p:spTree>
    <p:extLst>
      <p:ext uri="{BB962C8B-B14F-4D97-AF65-F5344CB8AC3E}">
        <p14:creationId xmlns:p14="http://schemas.microsoft.com/office/powerpoint/2010/main" val="2444468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ontrols>
      <mc:AlternateContent xmlns:mc="http://schemas.openxmlformats.org/markup-compatibility/2006">
        <mc:Choice xmlns:v="urn:schemas-microsoft-com:vml" Requires="v">
          <p:control name="TextBox1" r:id="rId1" imgW="9997560" imgH="5882760"/>
        </mc:Choice>
        <mc:Fallback>
          <p:control name="TextBox1" r:id="rId1" imgW="9997560" imgH="5882760">
            <p:pic>
              <p:nvPicPr>
                <p:cNvPr id="4" name="TextBox1"/>
                <p:cNvPicPr>
                  <a:picLocks/>
                </p:cNvPicPr>
                <p:nvPr/>
              </p:nvPicPr>
              <p:blipFill>
                <a:blip r:embed="rId3"/>
                <a:srcRect/>
                <a:stretch>
                  <a:fillRect/>
                </a:stretch>
              </p:blipFill>
              <p:spPr bwMode="auto">
                <a:xfrm>
                  <a:off x="1095375" y="225425"/>
                  <a:ext cx="10001250" cy="58864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795251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a:t> 设计一个类</a:t>
            </a:r>
            <a:r>
              <a:rPr lang="en-US" altLang="zh-CN" dirty="0" err="1"/>
              <a:t>DateInfo</a:t>
            </a:r>
            <a:r>
              <a:rPr lang="zh-CN" altLang="en-US" dirty="0"/>
              <a:t>，要求其满足下述要求：</a:t>
            </a:r>
          </a:p>
          <a:p>
            <a:pPr marL="0" indent="0">
              <a:buNone/>
            </a:pPr>
            <a:r>
              <a:rPr lang="zh-CN" altLang="en-US" dirty="0"/>
              <a:t>（</a:t>
            </a:r>
            <a:r>
              <a:rPr lang="en-US" altLang="zh-CN" dirty="0"/>
              <a:t>1</a:t>
            </a:r>
            <a:r>
              <a:rPr lang="zh-CN" altLang="en-US" dirty="0"/>
              <a:t>）要求有一个无参的构造函数，其初始的年、月、日分别为：</a:t>
            </a:r>
            <a:r>
              <a:rPr lang="en-US" altLang="zh-CN" dirty="0"/>
              <a:t>2010</a:t>
            </a:r>
            <a:r>
              <a:rPr lang="zh-CN" altLang="en-US" dirty="0"/>
              <a:t>，</a:t>
            </a:r>
            <a:r>
              <a:rPr lang="en-US" altLang="zh-CN" dirty="0"/>
              <a:t>6</a:t>
            </a:r>
            <a:r>
              <a:rPr lang="zh-CN" altLang="en-US" dirty="0"/>
              <a:t>，</a:t>
            </a:r>
            <a:r>
              <a:rPr lang="en-US" altLang="zh-CN" dirty="0"/>
              <a:t>8</a:t>
            </a:r>
            <a:r>
              <a:rPr lang="zh-CN" altLang="en-US" dirty="0"/>
              <a:t>。 </a:t>
            </a:r>
          </a:p>
          <a:p>
            <a:pPr marL="0" indent="0">
              <a:buNone/>
            </a:pPr>
            <a:r>
              <a:rPr lang="zh-CN" altLang="en-US" dirty="0"/>
              <a:t>（</a:t>
            </a:r>
            <a:r>
              <a:rPr lang="en-US" altLang="zh-CN" dirty="0"/>
              <a:t>2</a:t>
            </a:r>
            <a:r>
              <a:rPr lang="zh-CN" altLang="en-US" dirty="0"/>
              <a:t>）要求有一个带参数的构造函数，其参数分别对应年、月、日。 </a:t>
            </a:r>
          </a:p>
          <a:p>
            <a:pPr marL="0" indent="0">
              <a:buNone/>
            </a:pPr>
            <a:r>
              <a:rPr lang="zh-CN" altLang="en-US" dirty="0"/>
              <a:t>（</a:t>
            </a:r>
            <a:r>
              <a:rPr lang="en-US" altLang="zh-CN" dirty="0"/>
              <a:t>3</a:t>
            </a:r>
            <a:r>
              <a:rPr lang="zh-CN" altLang="en-US" dirty="0"/>
              <a:t>）要求用一个成员函数实现日期的设置。</a:t>
            </a:r>
          </a:p>
          <a:p>
            <a:pPr marL="0" indent="0">
              <a:buNone/>
            </a:pPr>
            <a:r>
              <a:rPr lang="zh-CN" altLang="en-US" dirty="0"/>
              <a:t>（</a:t>
            </a:r>
            <a:r>
              <a:rPr lang="en-US" altLang="zh-CN" dirty="0"/>
              <a:t>4</a:t>
            </a:r>
            <a:r>
              <a:rPr lang="zh-CN" altLang="en-US" dirty="0"/>
              <a:t>）要求用一个成员函数实现日期的获取。 </a:t>
            </a:r>
          </a:p>
          <a:p>
            <a:pPr marL="0" indent="0">
              <a:buNone/>
            </a:pPr>
            <a:r>
              <a:rPr lang="zh-CN" altLang="en-US" dirty="0"/>
              <a:t>（</a:t>
            </a:r>
            <a:r>
              <a:rPr lang="en-US" altLang="zh-CN" dirty="0"/>
              <a:t>5</a:t>
            </a:r>
            <a:r>
              <a:rPr lang="zh-CN" altLang="en-US" dirty="0"/>
              <a:t>）要求用一个成员函数实现输出日期。</a:t>
            </a:r>
          </a:p>
          <a:p>
            <a:endParaRPr lang="zh-CN" altLang="en-US" dirty="0"/>
          </a:p>
        </p:txBody>
      </p:sp>
    </p:spTree>
    <p:extLst>
      <p:ext uri="{BB962C8B-B14F-4D97-AF65-F5344CB8AC3E}">
        <p14:creationId xmlns:p14="http://schemas.microsoft.com/office/powerpoint/2010/main" val="2448866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ontrols>
      <mc:AlternateContent xmlns:mc="http://schemas.openxmlformats.org/markup-compatibility/2006">
        <mc:Choice xmlns:v="urn:schemas-microsoft-com:vml" Requires="v">
          <p:control name="TextBox1" r:id="rId1" imgW="9997560" imgH="5882760"/>
        </mc:Choice>
        <mc:Fallback>
          <p:control name="TextBox1" r:id="rId1" imgW="9997560" imgH="5882760">
            <p:pic>
              <p:nvPicPr>
                <p:cNvPr id="4" name="TextBox1"/>
                <p:cNvPicPr>
                  <a:picLocks/>
                </p:cNvPicPr>
                <p:nvPr/>
              </p:nvPicPr>
              <p:blipFill>
                <a:blip r:embed="rId3"/>
                <a:srcRect/>
                <a:stretch>
                  <a:fillRect/>
                </a:stretch>
              </p:blipFill>
              <p:spPr bwMode="auto">
                <a:xfrm>
                  <a:off x="1095375" y="225425"/>
                  <a:ext cx="10001250" cy="58864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744578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3BBD6-A7DE-4D59-8B12-D40EF16F1DA5}"/>
              </a:ext>
            </a:extLst>
          </p:cNvPr>
          <p:cNvSpPr>
            <a:spLocks noGrp="1"/>
          </p:cNvSpPr>
          <p:nvPr>
            <p:ph type="title"/>
          </p:nvPr>
        </p:nvSpPr>
        <p:spPr/>
        <p:txBody>
          <a:bodyPr/>
          <a:lstStyle/>
          <a:p>
            <a:r>
              <a:rPr lang="en-US" altLang="zh-CN" dirty="0"/>
              <a:t>8.5 </a:t>
            </a:r>
            <a:r>
              <a:rPr lang="zh-CN" altLang="en-US" dirty="0"/>
              <a:t>对象数组</a:t>
            </a:r>
          </a:p>
        </p:txBody>
      </p:sp>
      <p:sp>
        <p:nvSpPr>
          <p:cNvPr id="3" name="内容占位符 2">
            <a:extLst>
              <a:ext uri="{FF2B5EF4-FFF2-40B4-BE49-F238E27FC236}">
                <a16:creationId xmlns:a16="http://schemas.microsoft.com/office/drawing/2014/main" id="{31E0C649-A4E9-46F9-BC33-BC6355CAC8D0}"/>
              </a:ext>
            </a:extLst>
          </p:cNvPr>
          <p:cNvSpPr>
            <a:spLocks noGrp="1"/>
          </p:cNvSpPr>
          <p:nvPr>
            <p:ph idx="1"/>
          </p:nvPr>
        </p:nvSpPr>
        <p:spPr/>
        <p:txBody>
          <a:bodyPr/>
          <a:lstStyle/>
          <a:p>
            <a:r>
              <a:rPr lang="zh-CN" altLang="en-US" dirty="0"/>
              <a:t>对象数组的定义：类名 数组名</a:t>
            </a:r>
            <a:r>
              <a:rPr lang="en-US" altLang="zh-CN" dirty="0"/>
              <a:t>[</a:t>
            </a:r>
            <a:r>
              <a:rPr lang="zh-CN" altLang="en-US" dirty="0"/>
              <a:t>元素个数</a:t>
            </a:r>
            <a:r>
              <a:rPr lang="en-US" altLang="zh-CN" dirty="0"/>
              <a:t>]</a:t>
            </a:r>
          </a:p>
          <a:p>
            <a:pPr marL="0" indent="0">
              <a:buNone/>
            </a:pPr>
            <a:r>
              <a:rPr lang="en-US" altLang="zh-CN" dirty="0"/>
              <a:t>   </a:t>
            </a:r>
            <a:r>
              <a:rPr lang="zh-CN" altLang="en-US" dirty="0"/>
              <a:t>例</a:t>
            </a:r>
            <a:r>
              <a:rPr lang="en-US" altLang="zh-CN" dirty="0"/>
              <a:t>: Student </a:t>
            </a:r>
            <a:r>
              <a:rPr lang="en-US" altLang="zh-CN" dirty="0" err="1"/>
              <a:t>stu</a:t>
            </a:r>
            <a:r>
              <a:rPr lang="en-US" altLang="zh-CN" dirty="0"/>
              <a:t>[10];//</a:t>
            </a:r>
            <a:r>
              <a:rPr lang="zh-CN" altLang="en-US" dirty="0"/>
              <a:t>有</a:t>
            </a:r>
            <a:r>
              <a:rPr lang="en-US" altLang="zh-CN" dirty="0"/>
              <a:t>10</a:t>
            </a:r>
            <a:r>
              <a:rPr lang="zh-CN" altLang="en-US" dirty="0"/>
              <a:t>个元素的学生类对象数组</a:t>
            </a:r>
          </a:p>
          <a:p>
            <a:endParaRPr lang="zh-CN" altLang="en-US" dirty="0"/>
          </a:p>
          <a:p>
            <a:r>
              <a:rPr lang="en-US" altLang="zh-CN" dirty="0"/>
              <a:t>2</a:t>
            </a:r>
            <a:r>
              <a:rPr lang="zh-CN" altLang="en-US" dirty="0"/>
              <a:t>：对象数组的访问形式：数组名</a:t>
            </a:r>
            <a:r>
              <a:rPr lang="en-US" altLang="zh-CN" dirty="0"/>
              <a:t>[</a:t>
            </a:r>
            <a:r>
              <a:rPr lang="zh-CN" altLang="en-US" dirty="0"/>
              <a:t>下标</a:t>
            </a:r>
            <a:r>
              <a:rPr lang="en-US" altLang="zh-CN" dirty="0"/>
              <a:t>].</a:t>
            </a:r>
            <a:r>
              <a:rPr lang="zh-CN" altLang="en-US" dirty="0"/>
              <a:t>成员名；</a:t>
            </a:r>
          </a:p>
          <a:p>
            <a:pPr marL="0" indent="0">
              <a:buNone/>
            </a:pPr>
            <a:r>
              <a:rPr lang="zh-CN" altLang="en-US" dirty="0"/>
              <a:t>   例</a:t>
            </a:r>
            <a:r>
              <a:rPr lang="en-US" altLang="zh-CN" dirty="0"/>
              <a:t>: </a:t>
            </a:r>
            <a:r>
              <a:rPr lang="en-US" altLang="zh-CN" dirty="0" err="1"/>
              <a:t>stu</a:t>
            </a:r>
            <a:r>
              <a:rPr lang="en-US" altLang="zh-CN" dirty="0"/>
              <a:t>[0].print();</a:t>
            </a:r>
          </a:p>
          <a:p>
            <a:endParaRPr lang="en-US" altLang="zh-CN" dirty="0"/>
          </a:p>
          <a:p>
            <a:r>
              <a:rPr lang="en-US" altLang="zh-CN" dirty="0"/>
              <a:t>3:</a:t>
            </a:r>
            <a:r>
              <a:rPr lang="zh-CN" altLang="en-US" dirty="0"/>
              <a:t>对象数组的初始化：对象数组的初始化通常也是由构造函数来完成的。</a:t>
            </a:r>
          </a:p>
        </p:txBody>
      </p:sp>
    </p:spTree>
    <p:extLst>
      <p:ext uri="{BB962C8B-B14F-4D97-AF65-F5344CB8AC3E}">
        <p14:creationId xmlns:p14="http://schemas.microsoft.com/office/powerpoint/2010/main" val="885710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F1749-E27C-4021-982D-3E61A52371F8}"/>
              </a:ext>
            </a:extLst>
          </p:cNvPr>
          <p:cNvSpPr>
            <a:spLocks noGrp="1"/>
          </p:cNvSpPr>
          <p:nvPr>
            <p:ph type="title"/>
          </p:nvPr>
        </p:nvSpPr>
        <p:spPr>
          <a:xfrm>
            <a:off x="912284" y="-103716"/>
            <a:ext cx="10363200" cy="1143000"/>
          </a:xfrm>
        </p:spPr>
        <p:txBody>
          <a:bodyPr/>
          <a:lstStyle/>
          <a:p>
            <a:r>
              <a:rPr lang="en-US" altLang="zh-CN" dirty="0"/>
              <a:t>8.5 </a:t>
            </a:r>
            <a:r>
              <a:rPr lang="zh-CN" altLang="en-US" dirty="0"/>
              <a:t>对象数组</a:t>
            </a:r>
          </a:p>
        </p:txBody>
      </p:sp>
    </p:spTree>
    <p:controls>
      <mc:AlternateContent xmlns:mc="http://schemas.openxmlformats.org/markup-compatibility/2006">
        <mc:Choice xmlns:v="urn:schemas-microsoft-com:vml" Requires="v">
          <p:control name="TextBox1" r:id="rId1" imgW="9997560" imgH="5882760"/>
        </mc:Choice>
        <mc:Fallback>
          <p:control name="TextBox1" r:id="rId1" imgW="9997560" imgH="5882760">
            <p:pic>
              <p:nvPicPr>
                <p:cNvPr id="3" name="TextBox1"/>
                <p:cNvPicPr>
                  <a:picLocks/>
                </p:cNvPicPr>
                <p:nvPr/>
              </p:nvPicPr>
              <p:blipFill>
                <a:blip r:embed="rId3"/>
                <a:srcRect/>
                <a:stretch>
                  <a:fillRect/>
                </a:stretch>
              </p:blipFill>
              <p:spPr bwMode="auto">
                <a:xfrm>
                  <a:off x="1276350" y="785813"/>
                  <a:ext cx="10001250" cy="58864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09518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39B897A-B1F8-4CEE-912D-010DECBD1484}"/>
              </a:ext>
            </a:extLst>
          </p:cNvPr>
          <p:cNvSpPr>
            <a:spLocks noGrp="1" noChangeArrowheads="1"/>
          </p:cNvSpPr>
          <p:nvPr>
            <p:ph type="title"/>
          </p:nvPr>
        </p:nvSpPr>
        <p:spPr>
          <a:xfrm>
            <a:off x="841263" y="404808"/>
            <a:ext cx="10363200" cy="1143000"/>
          </a:xfrm>
        </p:spPr>
        <p:txBody>
          <a:bodyPr/>
          <a:lstStyle/>
          <a:p>
            <a:pPr eaLnBrk="1" hangingPunct="1"/>
            <a:r>
              <a:rPr lang="zh-CN" altLang="en-US" dirty="0"/>
              <a:t>面向对象的程序设计方法</a:t>
            </a:r>
            <a:br>
              <a:rPr lang="en-US" altLang="zh-CN" dirty="0"/>
            </a:br>
            <a:endParaRPr lang="zh-CN" altLang="en-US" dirty="0"/>
          </a:p>
        </p:txBody>
      </p:sp>
      <p:sp>
        <p:nvSpPr>
          <p:cNvPr id="9219" name="Rectangle 3">
            <a:extLst>
              <a:ext uri="{FF2B5EF4-FFF2-40B4-BE49-F238E27FC236}">
                <a16:creationId xmlns:a16="http://schemas.microsoft.com/office/drawing/2014/main" id="{3C3A2E3B-1637-4A1C-B2F9-EEB405940C55}"/>
              </a:ext>
            </a:extLst>
          </p:cNvPr>
          <p:cNvSpPr>
            <a:spLocks noGrp="1" noChangeArrowheads="1"/>
          </p:cNvSpPr>
          <p:nvPr>
            <p:ph type="body" idx="1"/>
          </p:nvPr>
        </p:nvSpPr>
        <p:spPr/>
        <p:txBody>
          <a:bodyPr/>
          <a:lstStyle/>
          <a:p>
            <a:pPr eaLnBrk="1" hangingPunct="1"/>
            <a:r>
              <a:rPr lang="zh-CN" altLang="en-US" dirty="0"/>
              <a:t>将数据及对数据的操作方法</a:t>
            </a:r>
            <a:r>
              <a:rPr lang="zh-CN" altLang="en-US" b="1" dirty="0">
                <a:solidFill>
                  <a:srgbClr val="66FF33"/>
                </a:solidFill>
              </a:rPr>
              <a:t>封装</a:t>
            </a:r>
            <a:r>
              <a:rPr lang="zh-CN" altLang="en-US" dirty="0"/>
              <a:t>在一起，作为一个相互依存、不可分离的整体 </a:t>
            </a:r>
            <a:r>
              <a:rPr lang="en-US" altLang="zh-CN" dirty="0">
                <a:latin typeface="Arial" panose="020B0604020202020204" pitchFamily="34" charset="0"/>
              </a:rPr>
              <a:t>——</a:t>
            </a:r>
            <a:r>
              <a:rPr lang="zh-CN" altLang="en-US" b="1" dirty="0">
                <a:solidFill>
                  <a:srgbClr val="66FF33"/>
                </a:solidFill>
              </a:rPr>
              <a:t>对象</a:t>
            </a:r>
            <a:r>
              <a:rPr lang="zh-CN" altLang="en-US" dirty="0"/>
              <a:t>。</a:t>
            </a:r>
          </a:p>
          <a:p>
            <a:pPr eaLnBrk="1" hangingPunct="1"/>
            <a:r>
              <a:rPr lang="zh-CN" altLang="en-US" dirty="0"/>
              <a:t>对同类型对象</a:t>
            </a:r>
            <a:r>
              <a:rPr lang="zh-CN" altLang="en-US" b="1" dirty="0">
                <a:solidFill>
                  <a:srgbClr val="66FF33"/>
                </a:solidFill>
              </a:rPr>
              <a:t>抽象</a:t>
            </a:r>
            <a:r>
              <a:rPr lang="zh-CN" altLang="en-US" dirty="0"/>
              <a:t>出其共性，形成</a:t>
            </a:r>
            <a:r>
              <a:rPr lang="zh-CN" altLang="en-US" b="1" dirty="0">
                <a:solidFill>
                  <a:srgbClr val="66FF33"/>
                </a:solidFill>
              </a:rPr>
              <a:t>类</a:t>
            </a:r>
            <a:r>
              <a:rPr lang="zh-CN" altLang="en-US" dirty="0"/>
              <a:t>。</a:t>
            </a:r>
          </a:p>
          <a:p>
            <a:pPr eaLnBrk="1" hangingPunct="1"/>
            <a:r>
              <a:rPr lang="zh-CN" altLang="en-US" dirty="0"/>
              <a:t>对象通过一个简单的外部接口，与外界发生关系。</a:t>
            </a:r>
          </a:p>
          <a:p>
            <a:pPr marL="0" indent="0" eaLnBrk="1" hangingPunct="1">
              <a:buNone/>
            </a:pPr>
            <a:endParaRPr lang="zh-CN" altLang="en-US" dirty="0"/>
          </a:p>
          <a:p>
            <a:pPr eaLnBrk="1" hangingPunct="1"/>
            <a:endParaRPr lang="en-US" altLang="zh-CN" dirty="0"/>
          </a:p>
        </p:txBody>
      </p:sp>
      <p:sp>
        <p:nvSpPr>
          <p:cNvPr id="2" name="矩形 1">
            <a:extLst>
              <a:ext uri="{FF2B5EF4-FFF2-40B4-BE49-F238E27FC236}">
                <a16:creationId xmlns:a16="http://schemas.microsoft.com/office/drawing/2014/main" id="{6140BC3A-06D6-46A7-83B7-F7BB08550878}"/>
              </a:ext>
            </a:extLst>
          </p:cNvPr>
          <p:cNvSpPr/>
          <p:nvPr/>
        </p:nvSpPr>
        <p:spPr>
          <a:xfrm>
            <a:off x="5877086" y="1024588"/>
            <a:ext cx="4224233" cy="523220"/>
          </a:xfrm>
          <a:prstGeom prst="rect">
            <a:avLst/>
          </a:prstGeom>
        </p:spPr>
        <p:txBody>
          <a:bodyPr wrap="none">
            <a:spAutoFit/>
          </a:bodyPr>
          <a:lstStyle/>
          <a:p>
            <a:r>
              <a:rPr lang="zh-CN" altLang="en-US" sz="2800" b="1" dirty="0"/>
              <a:t> </a:t>
            </a:r>
            <a:r>
              <a:rPr lang="en-US" altLang="zh-CN" sz="2800" b="1" dirty="0">
                <a:solidFill>
                  <a:schemeClr val="accent1"/>
                </a:solidFill>
                <a:latin typeface="Arial" panose="020B0604020202020204" pitchFamily="34" charset="0"/>
              </a:rPr>
              <a:t>——</a:t>
            </a:r>
            <a:r>
              <a:rPr lang="zh-CN" altLang="en-US" sz="2800" b="1" dirty="0">
                <a:solidFill>
                  <a:srgbClr val="66FF33"/>
                </a:solidFill>
              </a:rPr>
              <a:t>封装性（信息隐藏）</a:t>
            </a:r>
            <a:endParaRPr lang="zh-CN" altLang="en-US" sz="2800" b="1" dirty="0"/>
          </a:p>
        </p:txBody>
      </p:sp>
      <p:pic>
        <p:nvPicPr>
          <p:cNvPr id="5" name="Picture 4">
            <a:extLst>
              <a:ext uri="{FF2B5EF4-FFF2-40B4-BE49-F238E27FC236}">
                <a16:creationId xmlns:a16="http://schemas.microsoft.com/office/drawing/2014/main" id="{8C070242-122F-4214-BA99-52ECFE166C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2863" y="4138617"/>
            <a:ext cx="2952751"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AA4944F-3B30-40A7-A5D3-2AE231F7DBB1}"/>
              </a:ext>
            </a:extLst>
          </p:cNvPr>
          <p:cNvSpPr>
            <a:spLocks noGrp="1" noChangeArrowheads="1"/>
          </p:cNvSpPr>
          <p:nvPr>
            <p:ph type="title"/>
          </p:nvPr>
        </p:nvSpPr>
        <p:spPr>
          <a:xfrm>
            <a:off x="2063751" y="260355"/>
            <a:ext cx="7772400" cy="874713"/>
          </a:xfrm>
        </p:spPr>
        <p:txBody>
          <a:bodyPr/>
          <a:lstStyle/>
          <a:p>
            <a:pPr eaLnBrk="1" hangingPunct="1"/>
            <a:r>
              <a:rPr lang="en-US" altLang="zh-CN" b="0" dirty="0">
                <a:latin typeface="黑体" panose="02010609060101010101" pitchFamily="49" charset="-122"/>
                <a:ea typeface="黑体" panose="02010609060101010101" pitchFamily="49" charset="-122"/>
              </a:rPr>
              <a:t>8.6  this</a:t>
            </a:r>
            <a:r>
              <a:rPr lang="zh-CN" altLang="en-US" b="0" dirty="0">
                <a:latin typeface="黑体" panose="02010609060101010101" pitchFamily="49" charset="-122"/>
                <a:ea typeface="黑体" panose="02010609060101010101" pitchFamily="49" charset="-122"/>
              </a:rPr>
              <a:t>指针</a:t>
            </a:r>
          </a:p>
        </p:txBody>
      </p:sp>
      <p:sp>
        <p:nvSpPr>
          <p:cNvPr id="73731" name="Rectangle 3">
            <a:extLst>
              <a:ext uri="{FF2B5EF4-FFF2-40B4-BE49-F238E27FC236}">
                <a16:creationId xmlns:a16="http://schemas.microsoft.com/office/drawing/2014/main" id="{CCA8F1DB-5FD9-40AA-89C7-21317C447DAB}"/>
              </a:ext>
            </a:extLst>
          </p:cNvPr>
          <p:cNvSpPr>
            <a:spLocks noGrp="1" noChangeArrowheads="1"/>
          </p:cNvSpPr>
          <p:nvPr>
            <p:ph type="body" idx="1"/>
          </p:nvPr>
        </p:nvSpPr>
        <p:spPr>
          <a:xfrm>
            <a:off x="1919292" y="981078"/>
            <a:ext cx="8207375" cy="6119813"/>
          </a:xfrm>
        </p:spPr>
        <p:txBody>
          <a:bodyPr/>
          <a:lstStyle/>
          <a:p>
            <a:pPr eaLnBrk="1" hangingPunct="1">
              <a:buFontTx/>
              <a:buNone/>
            </a:pPr>
            <a:r>
              <a:rPr lang="en-US" altLang="zh-CN" dirty="0">
                <a:solidFill>
                  <a:srgbClr val="FFFF00"/>
                </a:solidFill>
                <a:ea typeface="黑体" panose="02010609060101010101" pitchFamily="49" charset="-122"/>
              </a:rPr>
              <a:t>this</a:t>
            </a:r>
            <a:r>
              <a:rPr lang="zh-CN" altLang="en-US" dirty="0">
                <a:solidFill>
                  <a:srgbClr val="FFFF00"/>
                </a:solidFill>
                <a:ea typeface="黑体" panose="02010609060101010101" pitchFamily="49" charset="-122"/>
              </a:rPr>
              <a:t>指针</a:t>
            </a:r>
            <a:r>
              <a:rPr lang="zh-CN" altLang="en-US" dirty="0">
                <a:ea typeface="黑体" panose="02010609060101010101" pitchFamily="49" charset="-122"/>
              </a:rPr>
              <a:t>是一个隐含于每个类的成员函数中的特殊参数。它指向当前调用成员函数的对象</a:t>
            </a:r>
            <a:r>
              <a:rPr lang="en-US" altLang="zh-CN" dirty="0">
                <a:ea typeface="黑体" panose="02010609060101010101" pitchFamily="49" charset="-122"/>
              </a:rPr>
              <a:t>(</a:t>
            </a:r>
            <a:r>
              <a:rPr lang="zh-CN" altLang="en-US" dirty="0">
                <a:ea typeface="黑体" panose="02010609060101010101" pitchFamily="49" charset="-122"/>
              </a:rPr>
              <a:t>称为当前对象</a:t>
            </a:r>
            <a:r>
              <a:rPr lang="en-US" altLang="zh-CN" dirty="0">
                <a:ea typeface="黑体" panose="02010609060101010101" pitchFamily="49" charset="-122"/>
              </a:rPr>
              <a:t>)｡</a:t>
            </a:r>
            <a:r>
              <a:rPr lang="zh-CN" altLang="en-US" dirty="0"/>
              <a:t>代表了当前对象的地址 。</a:t>
            </a:r>
          </a:p>
          <a:p>
            <a:pPr eaLnBrk="1" hangingPunct="1">
              <a:buFontTx/>
              <a:buNone/>
            </a:pP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08137B8-295C-4FCA-A1E8-E8339D094A9B}"/>
              </a:ext>
            </a:extLst>
          </p:cNvPr>
          <p:cNvSpPr>
            <a:spLocks noGrp="1" noChangeArrowheads="1"/>
          </p:cNvSpPr>
          <p:nvPr>
            <p:ph type="title"/>
          </p:nvPr>
        </p:nvSpPr>
        <p:spPr>
          <a:xfrm>
            <a:off x="2063751" y="4"/>
            <a:ext cx="7772400" cy="874713"/>
          </a:xfrm>
        </p:spPr>
        <p:txBody>
          <a:bodyPr/>
          <a:lstStyle/>
          <a:p>
            <a:pPr algn="l" eaLnBrk="1" hangingPunct="1"/>
            <a:r>
              <a:rPr lang="en-US" altLang="zh-CN" b="0">
                <a:latin typeface="黑体" panose="02010609060101010101" pitchFamily="49" charset="-122"/>
                <a:ea typeface="黑体" panose="02010609060101010101" pitchFamily="49" charset="-122"/>
              </a:rPr>
              <a:t>this</a:t>
            </a:r>
            <a:r>
              <a:rPr lang="zh-CN" altLang="en-US" b="0">
                <a:latin typeface="黑体" panose="02010609060101010101" pitchFamily="49" charset="-122"/>
                <a:ea typeface="黑体" panose="02010609060101010101" pitchFamily="49" charset="-122"/>
              </a:rPr>
              <a:t>指针</a:t>
            </a:r>
          </a:p>
        </p:txBody>
      </p:sp>
      <p:sp>
        <p:nvSpPr>
          <p:cNvPr id="74755" name="Rectangle 3">
            <a:extLst>
              <a:ext uri="{FF2B5EF4-FFF2-40B4-BE49-F238E27FC236}">
                <a16:creationId xmlns:a16="http://schemas.microsoft.com/office/drawing/2014/main" id="{7AB1D08A-28DF-4E66-A933-8055065AEE5C}"/>
              </a:ext>
            </a:extLst>
          </p:cNvPr>
          <p:cNvSpPr>
            <a:spLocks noChangeArrowheads="1"/>
          </p:cNvSpPr>
          <p:nvPr/>
        </p:nvSpPr>
        <p:spPr bwMode="auto">
          <a:xfrm>
            <a:off x="1847855" y="981077"/>
            <a:ext cx="5616575" cy="614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95000"/>
              </a:lnSpc>
              <a:spcBef>
                <a:spcPct val="0"/>
              </a:spcBef>
              <a:spcAft>
                <a:spcPct val="0"/>
              </a:spcAft>
            </a:pPr>
            <a:r>
              <a:rPr lang="en-US" altLang="zh-CN" b="0">
                <a:solidFill>
                  <a:srgbClr val="FFFFFF"/>
                </a:solidFill>
                <a:latin typeface="Times New Roman" panose="02020603050405020304" pitchFamily="18" charset="0"/>
              </a:rPr>
              <a:t>class Test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  int x;</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public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   Test( int a = 0 )   {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       x = a;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   void print(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       cout &lt;&lt;  x &lt;&lt; endl;</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int main( )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    Test t1( 12 ) , t2( 20 );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    </a:t>
            </a:r>
            <a:r>
              <a:rPr lang="en-US" altLang="zh-CN" b="0">
                <a:solidFill>
                  <a:srgbClr val="FF9900"/>
                </a:solidFill>
                <a:latin typeface="Times New Roman" panose="02020603050405020304" pitchFamily="18" charset="0"/>
              </a:rPr>
              <a:t>t1.print( );</a:t>
            </a:r>
          </a:p>
          <a:p>
            <a:pPr fontAlgn="base">
              <a:lnSpc>
                <a:spcPct val="95000"/>
              </a:lnSpc>
              <a:spcBef>
                <a:spcPct val="0"/>
              </a:spcBef>
              <a:spcAft>
                <a:spcPct val="0"/>
              </a:spcAft>
            </a:pPr>
            <a:r>
              <a:rPr lang="en-US" altLang="zh-CN" b="0">
                <a:solidFill>
                  <a:srgbClr val="FF9900"/>
                </a:solidFill>
                <a:latin typeface="Times New Roman" panose="02020603050405020304" pitchFamily="18" charset="0"/>
              </a:rPr>
              <a:t>    t2.print( );</a:t>
            </a:r>
          </a:p>
          <a:p>
            <a:pPr fontAlgn="base">
              <a:lnSpc>
                <a:spcPct val="95000"/>
              </a:lnSpc>
              <a:spcBef>
                <a:spcPct val="0"/>
              </a:spcBef>
              <a:spcAft>
                <a:spcPct val="0"/>
              </a:spcAft>
            </a:pPr>
            <a:r>
              <a:rPr lang="en-US" altLang="zh-CN" b="0">
                <a:solidFill>
                  <a:srgbClr val="FF0000"/>
                </a:solidFill>
                <a:latin typeface="Times New Roman" panose="02020603050405020304" pitchFamily="18" charset="0"/>
              </a:rPr>
              <a:t>    </a:t>
            </a:r>
            <a:r>
              <a:rPr lang="en-US" altLang="zh-CN" b="0">
                <a:solidFill>
                  <a:srgbClr val="FFFFFF"/>
                </a:solidFill>
                <a:latin typeface="Times New Roman" panose="02020603050405020304" pitchFamily="18" charset="0"/>
              </a:rPr>
              <a:t>return 0;  </a:t>
            </a:r>
          </a:p>
          <a:p>
            <a:pPr fontAlgn="base">
              <a:lnSpc>
                <a:spcPct val="95000"/>
              </a:lnSpc>
              <a:spcBef>
                <a:spcPct val="0"/>
              </a:spcBef>
              <a:spcAft>
                <a:spcPct val="0"/>
              </a:spcAft>
            </a:pPr>
            <a:r>
              <a:rPr lang="en-US" altLang="zh-CN" b="0">
                <a:solidFill>
                  <a:srgbClr val="FFFFFF"/>
                </a:solidFill>
                <a:latin typeface="Times New Roman" panose="02020603050405020304" pitchFamily="18" charset="0"/>
              </a:rPr>
              <a:t>}</a:t>
            </a:r>
          </a:p>
          <a:p>
            <a:pPr fontAlgn="base">
              <a:lnSpc>
                <a:spcPct val="100000"/>
              </a:lnSpc>
              <a:spcBef>
                <a:spcPct val="20000"/>
              </a:spcBef>
              <a:spcAft>
                <a:spcPct val="0"/>
              </a:spcAft>
            </a:pPr>
            <a:endParaRPr lang="en-GB" altLang="zh-CN" b="0">
              <a:solidFill>
                <a:srgbClr val="FFFFFF"/>
              </a:solidFill>
              <a:latin typeface="Times New Roman" panose="02020603050405020304" pitchFamily="18" charset="0"/>
            </a:endParaRPr>
          </a:p>
        </p:txBody>
      </p:sp>
      <p:grpSp>
        <p:nvGrpSpPr>
          <p:cNvPr id="1012746" name="Group 10">
            <a:extLst>
              <a:ext uri="{FF2B5EF4-FFF2-40B4-BE49-F238E27FC236}">
                <a16:creationId xmlns:a16="http://schemas.microsoft.com/office/drawing/2014/main" id="{2B4B3D88-6E86-4FBE-BE63-80CCB3BE127C}"/>
              </a:ext>
            </a:extLst>
          </p:cNvPr>
          <p:cNvGrpSpPr>
            <a:grpSpLocks/>
          </p:cNvGrpSpPr>
          <p:nvPr/>
        </p:nvGrpSpPr>
        <p:grpSpPr bwMode="auto">
          <a:xfrm>
            <a:off x="4656142" y="2997203"/>
            <a:ext cx="5634037" cy="2327275"/>
            <a:chOff x="1837" y="2191"/>
            <a:chExt cx="3549" cy="1466"/>
          </a:xfrm>
        </p:grpSpPr>
        <p:sp>
          <p:nvSpPr>
            <p:cNvPr id="74765" name="Text Box 4">
              <a:extLst>
                <a:ext uri="{FF2B5EF4-FFF2-40B4-BE49-F238E27FC236}">
                  <a16:creationId xmlns:a16="http://schemas.microsoft.com/office/drawing/2014/main" id="{BDD8039A-92F1-4E61-A71C-CBD94F4C4097}"/>
                </a:ext>
              </a:extLst>
            </p:cNvPr>
            <p:cNvSpPr txBox="1">
              <a:spLocks noChangeArrowheads="1"/>
            </p:cNvSpPr>
            <p:nvPr/>
          </p:nvSpPr>
          <p:spPr bwMode="auto">
            <a:xfrm>
              <a:off x="2835" y="2240"/>
              <a:ext cx="2551" cy="1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1pPr>
              <a:lvl2pPr marL="374650" indent="-184150"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2pPr>
              <a:lvl3pPr marL="569913" indent="-179388"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3pPr>
              <a:lvl4pPr marL="766763" indent="-1936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4pPr>
              <a:lvl5pPr marL="962025" indent="-1809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5pPr>
              <a:lvl6pPr marL="14192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6pPr>
              <a:lvl7pPr marL="18764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7pPr>
              <a:lvl8pPr marL="23336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8pPr>
              <a:lvl9pPr marL="27908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lang="en-US" altLang="zh-CN" b="0" dirty="0">
                  <a:solidFill>
                    <a:srgbClr val="FFFFFF"/>
                  </a:solidFill>
                  <a:latin typeface="Times New Roman" panose="02020603050405020304" pitchFamily="18" charset="0"/>
                </a:rPr>
                <a:t>void print( </a:t>
              </a:r>
              <a:r>
                <a:rPr lang="en-US" altLang="zh-CN" b="0" dirty="0">
                  <a:solidFill>
                    <a:srgbClr val="FF9900"/>
                  </a:solidFill>
                  <a:latin typeface="Times New Roman" panose="02020603050405020304" pitchFamily="18" charset="0"/>
                </a:rPr>
                <a:t>Test *this</a:t>
              </a:r>
              <a:r>
                <a:rPr lang="en-US" altLang="zh-CN" b="0" dirty="0">
                  <a:solidFill>
                    <a:srgbClr val="FFFFFF"/>
                  </a:solidFill>
                  <a:latin typeface="Times New Roman" panose="02020603050405020304" pitchFamily="18" charset="0"/>
                </a:rPr>
                <a:t> ){</a:t>
              </a:r>
            </a:p>
            <a:p>
              <a:pPr algn="ctr" eaLnBrk="0" fontAlgn="base" hangingPunct="0">
                <a:lnSpc>
                  <a:spcPct val="100000"/>
                </a:lnSpc>
                <a:spcBef>
                  <a:spcPct val="0"/>
                </a:spcBef>
                <a:spcAft>
                  <a:spcPct val="0"/>
                </a:spcAft>
              </a:pPr>
              <a:r>
                <a:rPr lang="en-US" altLang="zh-CN" dirty="0">
                  <a:solidFill>
                    <a:srgbClr val="FFFFFF"/>
                  </a:solidFill>
                  <a:latin typeface="Times New Roman" panose="02020603050405020304" pitchFamily="18" charset="0"/>
                </a:rPr>
                <a:t>       </a:t>
              </a:r>
              <a:r>
                <a:rPr lang="en-US" altLang="zh-CN" b="0" dirty="0" err="1">
                  <a:solidFill>
                    <a:srgbClr val="FFFFFF"/>
                  </a:solidFill>
                  <a:latin typeface="Times New Roman" panose="02020603050405020304" pitchFamily="18" charset="0"/>
                </a:rPr>
                <a:t>cout</a:t>
              </a:r>
              <a:r>
                <a:rPr lang="en-US" altLang="zh-CN" b="0" dirty="0">
                  <a:solidFill>
                    <a:srgbClr val="FFFFFF"/>
                  </a:solidFill>
                  <a:latin typeface="Times New Roman" panose="02020603050405020304" pitchFamily="18" charset="0"/>
                </a:rPr>
                <a:t> </a:t>
              </a:r>
              <a:r>
                <a:rPr lang="en-US" altLang="zh-CN" dirty="0">
                  <a:solidFill>
                    <a:srgbClr val="FFFFFF"/>
                  </a:solidFill>
                  <a:latin typeface="Times New Roman" panose="02020603050405020304" pitchFamily="18" charset="0"/>
                </a:rPr>
                <a:t>&lt;&lt;</a:t>
              </a:r>
              <a:r>
                <a:rPr lang="en-US" altLang="zh-CN" b="0" dirty="0">
                  <a:solidFill>
                    <a:srgbClr val="FFFFFF"/>
                  </a:solidFill>
                  <a:latin typeface="Times New Roman" panose="02020603050405020304" pitchFamily="18" charset="0"/>
                </a:rPr>
                <a:t> this-</a:t>
              </a:r>
              <a:r>
                <a:rPr lang="en-US" altLang="zh-CN" dirty="0">
                  <a:solidFill>
                    <a:srgbClr val="FFFFFF"/>
                  </a:solidFill>
                  <a:latin typeface="Times New Roman" panose="02020603050405020304" pitchFamily="18" charset="0"/>
                </a:rPr>
                <a:t>&gt;</a:t>
              </a:r>
              <a:r>
                <a:rPr lang="en-US" altLang="zh-CN" b="0" dirty="0">
                  <a:solidFill>
                    <a:srgbClr val="FFFFFF"/>
                  </a:solidFill>
                  <a:latin typeface="Times New Roman" panose="02020603050405020304" pitchFamily="18" charset="0"/>
                </a:rPr>
                <a:t> x</a:t>
              </a:r>
              <a:r>
                <a:rPr lang="en-US" altLang="zh-CN" dirty="0">
                  <a:solidFill>
                    <a:srgbClr val="FFFFFF"/>
                  </a:solidFill>
                  <a:latin typeface="Times New Roman" panose="02020603050405020304" pitchFamily="18" charset="0"/>
                </a:rPr>
                <a:t> &lt;&lt;</a:t>
              </a:r>
              <a:r>
                <a:rPr lang="en-US" altLang="zh-CN" b="0" dirty="0">
                  <a:solidFill>
                    <a:srgbClr val="FFFFFF"/>
                  </a:solidFill>
                  <a:latin typeface="Times New Roman" panose="02020603050405020304" pitchFamily="18" charset="0"/>
                </a:rPr>
                <a:t> </a:t>
              </a:r>
              <a:r>
                <a:rPr lang="en-US" altLang="zh-CN" b="0" dirty="0" err="1">
                  <a:solidFill>
                    <a:srgbClr val="FFFFFF"/>
                  </a:solidFill>
                  <a:latin typeface="Times New Roman" panose="02020603050405020304" pitchFamily="18" charset="0"/>
                </a:rPr>
                <a:t>endl</a:t>
              </a:r>
              <a:r>
                <a:rPr lang="en-US" altLang="zh-CN" b="0" dirty="0">
                  <a:solidFill>
                    <a:srgbClr val="FFFFFF"/>
                  </a:solidFill>
                  <a:latin typeface="Times New Roman" panose="02020603050405020304" pitchFamily="18" charset="0"/>
                </a:rPr>
                <a:t>;</a:t>
              </a:r>
            </a:p>
            <a:p>
              <a:pPr eaLnBrk="0" fontAlgn="base" hangingPunct="0">
                <a:lnSpc>
                  <a:spcPct val="100000"/>
                </a:lnSpc>
                <a:spcBef>
                  <a:spcPct val="0"/>
                </a:spcBef>
                <a:spcAft>
                  <a:spcPct val="0"/>
                </a:spcAft>
              </a:pPr>
              <a:r>
                <a:rPr lang="en-US" altLang="zh-CN" b="0" dirty="0">
                  <a:solidFill>
                    <a:srgbClr val="FFFFFF"/>
                  </a:solidFill>
                  <a:latin typeface="Times New Roman" panose="02020603050405020304" pitchFamily="18" charset="0"/>
                </a:rPr>
                <a:t>}</a:t>
              </a:r>
              <a:endParaRPr lang="en-US" altLang="zh-CN" dirty="0">
                <a:solidFill>
                  <a:srgbClr val="66FF33"/>
                </a:solidFill>
              </a:endParaRPr>
            </a:p>
          </p:txBody>
        </p:sp>
        <p:sp>
          <p:nvSpPr>
            <p:cNvPr id="74766" name="Line 6">
              <a:extLst>
                <a:ext uri="{FF2B5EF4-FFF2-40B4-BE49-F238E27FC236}">
                  <a16:creationId xmlns:a16="http://schemas.microsoft.com/office/drawing/2014/main" id="{66D7C3F8-E448-4F9E-8A99-8188F2C3AE22}"/>
                </a:ext>
              </a:extLst>
            </p:cNvPr>
            <p:cNvSpPr>
              <a:spLocks noChangeShapeType="1"/>
            </p:cNvSpPr>
            <p:nvPr/>
          </p:nvSpPr>
          <p:spPr bwMode="auto">
            <a:xfrm>
              <a:off x="1837" y="2432"/>
              <a:ext cx="816" cy="0"/>
            </a:xfrm>
            <a:prstGeom prst="line">
              <a:avLst/>
            </a:prstGeom>
            <a:noFill/>
            <a:ln w="63500">
              <a:solidFill>
                <a:srgbClr val="C0F8F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74767" name="Text Box 7">
              <a:extLst>
                <a:ext uri="{FF2B5EF4-FFF2-40B4-BE49-F238E27FC236}">
                  <a16:creationId xmlns:a16="http://schemas.microsoft.com/office/drawing/2014/main" id="{CA85A67E-0A68-4592-80B3-3BC849449A39}"/>
                </a:ext>
              </a:extLst>
            </p:cNvPr>
            <p:cNvSpPr txBox="1">
              <a:spLocks noChangeArrowheads="1"/>
            </p:cNvSpPr>
            <p:nvPr/>
          </p:nvSpPr>
          <p:spPr bwMode="auto">
            <a:xfrm>
              <a:off x="1928" y="2191"/>
              <a:ext cx="771" cy="19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Bef>
                  <a:spcPct val="50000"/>
                </a:spcBef>
                <a:spcAft>
                  <a:spcPct val="0"/>
                </a:spcAft>
              </a:pPr>
              <a:r>
                <a:rPr lang="zh-CN" altLang="en-US">
                  <a:solidFill>
                    <a:srgbClr val="FFFFFF"/>
                  </a:solidFill>
                </a:rPr>
                <a:t>相当于</a:t>
              </a:r>
            </a:p>
          </p:txBody>
        </p:sp>
      </p:grpSp>
      <p:sp>
        <p:nvSpPr>
          <p:cNvPr id="1012744" name="Text Box 8">
            <a:extLst>
              <a:ext uri="{FF2B5EF4-FFF2-40B4-BE49-F238E27FC236}">
                <a16:creationId xmlns:a16="http://schemas.microsoft.com/office/drawing/2014/main" id="{2D017B46-DC04-422A-8971-B587AD64EA64}"/>
              </a:ext>
            </a:extLst>
          </p:cNvPr>
          <p:cNvSpPr txBox="1">
            <a:spLocks noChangeArrowheads="1"/>
          </p:cNvSpPr>
          <p:nvPr/>
        </p:nvSpPr>
        <p:spPr bwMode="auto">
          <a:xfrm>
            <a:off x="5009987" y="310380"/>
            <a:ext cx="4608513" cy="1815872"/>
          </a:xfrm>
          <a:prstGeom prst="rect">
            <a:avLst/>
          </a:prstGeom>
          <a:solidFill>
            <a:srgbClr val="FFFFE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50000"/>
              </a:spcBef>
              <a:spcAft>
                <a:spcPct val="0"/>
              </a:spcAft>
              <a:buClr>
                <a:srgbClr val="66FF33"/>
              </a:buClr>
            </a:pPr>
            <a:r>
              <a:rPr lang="zh-CN" altLang="en-US" sz="2800">
                <a:solidFill>
                  <a:srgbClr val="000000"/>
                </a:solidFill>
                <a:ea typeface="黑体" panose="02010609060101010101" pitchFamily="49" charset="-122"/>
              </a:rPr>
              <a:t>每次成员函数存取数据成员时，隐含使用</a:t>
            </a:r>
            <a:r>
              <a:rPr lang="en-US" altLang="zh-CN" sz="2800">
                <a:solidFill>
                  <a:srgbClr val="000000"/>
                </a:solidFill>
                <a:latin typeface="Times New Roman" panose="02020603050405020304" pitchFamily="18" charset="0"/>
                <a:ea typeface="黑体" panose="02010609060101010101" pitchFamily="49" charset="-122"/>
              </a:rPr>
              <a:t>this</a:t>
            </a:r>
            <a:r>
              <a:rPr lang="zh-CN" altLang="en-US" sz="2800">
                <a:solidFill>
                  <a:srgbClr val="000000"/>
                </a:solidFill>
                <a:ea typeface="黑体" panose="02010609060101010101" pitchFamily="49" charset="-122"/>
              </a:rPr>
              <a:t>指针，即通常不显式地使用</a:t>
            </a:r>
            <a:r>
              <a:rPr lang="en-US" altLang="zh-CN" sz="2800">
                <a:solidFill>
                  <a:srgbClr val="000000"/>
                </a:solidFill>
                <a:latin typeface="Times New Roman" panose="02020603050405020304" pitchFamily="18" charset="0"/>
                <a:ea typeface="黑体" panose="02010609060101010101" pitchFamily="49" charset="-122"/>
              </a:rPr>
              <a:t>this</a:t>
            </a:r>
            <a:r>
              <a:rPr lang="zh-CN" altLang="en-US" sz="2800">
                <a:solidFill>
                  <a:srgbClr val="000000"/>
                </a:solidFill>
                <a:ea typeface="黑体" panose="02010609060101010101" pitchFamily="49" charset="-122"/>
              </a:rPr>
              <a:t>指针来引用数据成员。</a:t>
            </a:r>
          </a:p>
        </p:txBody>
      </p:sp>
      <p:sp>
        <p:nvSpPr>
          <p:cNvPr id="1012745" name="Line 9">
            <a:extLst>
              <a:ext uri="{FF2B5EF4-FFF2-40B4-BE49-F238E27FC236}">
                <a16:creationId xmlns:a16="http://schemas.microsoft.com/office/drawing/2014/main" id="{2FA8FC51-6F6C-4807-9970-B46AB20FEA23}"/>
              </a:ext>
            </a:extLst>
          </p:cNvPr>
          <p:cNvSpPr>
            <a:spLocks noChangeShapeType="1"/>
          </p:cNvSpPr>
          <p:nvPr/>
        </p:nvSpPr>
        <p:spPr bwMode="auto">
          <a:xfrm flipH="1">
            <a:off x="3567418" y="1995276"/>
            <a:ext cx="1439863" cy="1223963"/>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012747" name="Text Box 11">
            <a:extLst>
              <a:ext uri="{FF2B5EF4-FFF2-40B4-BE49-F238E27FC236}">
                <a16:creationId xmlns:a16="http://schemas.microsoft.com/office/drawing/2014/main" id="{17FA4AE7-CFAB-43B8-BF03-C9547AEA7400}"/>
              </a:ext>
            </a:extLst>
          </p:cNvPr>
          <p:cNvSpPr txBox="1">
            <a:spLocks noChangeArrowheads="1"/>
          </p:cNvSpPr>
          <p:nvPr/>
        </p:nvSpPr>
        <p:spPr bwMode="auto">
          <a:xfrm>
            <a:off x="6024565" y="5373692"/>
            <a:ext cx="2520951" cy="4090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Bef>
                <a:spcPct val="50000"/>
              </a:spcBef>
              <a:spcAft>
                <a:spcPct val="0"/>
              </a:spcAft>
            </a:pPr>
            <a:r>
              <a:rPr lang="en-US" altLang="zh-CN">
                <a:solidFill>
                  <a:srgbClr val="FFFFFF"/>
                </a:solidFill>
              </a:rPr>
              <a:t>this = &amp;t1;</a:t>
            </a:r>
          </a:p>
        </p:txBody>
      </p:sp>
      <p:grpSp>
        <p:nvGrpSpPr>
          <p:cNvPr id="1012761" name="Group 25">
            <a:extLst>
              <a:ext uri="{FF2B5EF4-FFF2-40B4-BE49-F238E27FC236}">
                <a16:creationId xmlns:a16="http://schemas.microsoft.com/office/drawing/2014/main" id="{E06737BB-AC9A-43B0-99D0-6BE880ABDB12}"/>
              </a:ext>
            </a:extLst>
          </p:cNvPr>
          <p:cNvGrpSpPr>
            <a:grpSpLocks/>
          </p:cNvGrpSpPr>
          <p:nvPr/>
        </p:nvGrpSpPr>
        <p:grpSpPr bwMode="auto">
          <a:xfrm>
            <a:off x="6096001" y="5006977"/>
            <a:ext cx="3887788" cy="1085851"/>
            <a:chOff x="2880" y="3154"/>
            <a:chExt cx="2449" cy="684"/>
          </a:xfrm>
        </p:grpSpPr>
        <p:sp>
          <p:nvSpPr>
            <p:cNvPr id="74762" name="Rectangle 19">
              <a:extLst>
                <a:ext uri="{FF2B5EF4-FFF2-40B4-BE49-F238E27FC236}">
                  <a16:creationId xmlns:a16="http://schemas.microsoft.com/office/drawing/2014/main" id="{0839BF23-DFD7-47CC-A8F1-2F189F26321A}"/>
                </a:ext>
              </a:extLst>
            </p:cNvPr>
            <p:cNvSpPr>
              <a:spLocks noChangeArrowheads="1"/>
            </p:cNvSpPr>
            <p:nvPr/>
          </p:nvSpPr>
          <p:spPr bwMode="auto">
            <a:xfrm>
              <a:off x="4150" y="3158"/>
              <a:ext cx="1179" cy="68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fontAlgn="base">
                <a:lnSpc>
                  <a:spcPct val="100000"/>
                </a:lnSpc>
                <a:spcBef>
                  <a:spcPct val="0"/>
                </a:spcBef>
                <a:spcAft>
                  <a:spcPct val="0"/>
                </a:spcAft>
              </a:pPr>
              <a:r>
                <a:rPr lang="en-US" altLang="zh-CN" sz="1800" b="0">
                  <a:solidFill>
                    <a:srgbClr val="FFFFFF"/>
                  </a:solidFill>
                  <a:latin typeface="Arial" panose="020B0604020202020204" pitchFamily="34" charset="0"/>
                </a:rPr>
                <a:t>t1</a:t>
              </a:r>
              <a:r>
                <a:rPr lang="zh-CN" altLang="en-US" sz="1800" b="0">
                  <a:solidFill>
                    <a:srgbClr val="FFFFFF"/>
                  </a:solidFill>
                  <a:latin typeface="Arial" panose="020B0604020202020204" pitchFamily="34" charset="0"/>
                </a:rPr>
                <a:t>对象内存</a:t>
              </a:r>
            </a:p>
          </p:txBody>
        </p:sp>
        <p:sp>
          <p:nvSpPr>
            <p:cNvPr id="74763" name="Line 21">
              <a:extLst>
                <a:ext uri="{FF2B5EF4-FFF2-40B4-BE49-F238E27FC236}">
                  <a16:creationId xmlns:a16="http://schemas.microsoft.com/office/drawing/2014/main" id="{3B059D09-86A5-409A-83BB-17E4776DCA20}"/>
                </a:ext>
              </a:extLst>
            </p:cNvPr>
            <p:cNvSpPr>
              <a:spLocks noChangeShapeType="1"/>
            </p:cNvSpPr>
            <p:nvPr/>
          </p:nvSpPr>
          <p:spPr bwMode="auto">
            <a:xfrm>
              <a:off x="3560" y="3203"/>
              <a:ext cx="589" cy="0"/>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74764" name="Text Box 22">
              <a:extLst>
                <a:ext uri="{FF2B5EF4-FFF2-40B4-BE49-F238E27FC236}">
                  <a16:creationId xmlns:a16="http://schemas.microsoft.com/office/drawing/2014/main" id="{7564F638-C018-4FB5-AC46-28E6437791A9}"/>
                </a:ext>
              </a:extLst>
            </p:cNvPr>
            <p:cNvSpPr txBox="1">
              <a:spLocks noChangeArrowheads="1"/>
            </p:cNvSpPr>
            <p:nvPr/>
          </p:nvSpPr>
          <p:spPr bwMode="auto">
            <a:xfrm>
              <a:off x="2880" y="3154"/>
              <a:ext cx="635" cy="233"/>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50000"/>
                </a:spcBef>
                <a:spcAft>
                  <a:spcPct val="0"/>
                </a:spcAft>
              </a:pPr>
              <a:r>
                <a:rPr lang="en-US" altLang="zh-CN" sz="1800" b="0">
                  <a:solidFill>
                    <a:srgbClr val="FFFFFF"/>
                  </a:solidFill>
                  <a:latin typeface="Arial" panose="020B0604020202020204" pitchFamily="34" charset="0"/>
                </a:rPr>
                <a:t>this</a:t>
              </a:r>
              <a:r>
                <a:rPr lang="zh-CN" altLang="en-US" sz="1800" b="0">
                  <a:solidFill>
                    <a:srgbClr val="FFFFFF"/>
                  </a:solidFill>
                  <a:latin typeface="Arial" panose="020B0604020202020204" pitchFamily="34" charset="0"/>
                </a:rPr>
                <a:t>指针</a:t>
              </a:r>
            </a:p>
          </p:txBody>
        </p:sp>
      </p:grpSp>
      <p:sp>
        <p:nvSpPr>
          <p:cNvPr id="74761" name="Text Box 27">
            <a:extLst>
              <a:ext uri="{FF2B5EF4-FFF2-40B4-BE49-F238E27FC236}">
                <a16:creationId xmlns:a16="http://schemas.microsoft.com/office/drawing/2014/main" id="{2E6A57B5-D79D-4926-B948-7C6B4E1F2EF6}"/>
              </a:ext>
            </a:extLst>
          </p:cNvPr>
          <p:cNvSpPr txBox="1">
            <a:spLocks noChangeArrowheads="1"/>
          </p:cNvSpPr>
          <p:nvPr/>
        </p:nvSpPr>
        <p:spPr bwMode="auto">
          <a:xfrm>
            <a:off x="4224339" y="5229229"/>
            <a:ext cx="1727200" cy="409013"/>
          </a:xfrm>
          <a:prstGeom prst="rect">
            <a:avLst/>
          </a:prstGeom>
          <a:solidFill>
            <a:schemeClr val="bg1"/>
          </a:solidFill>
          <a:ln>
            <a:noFill/>
          </a:ln>
          <a:effectLst/>
          <a:extLs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Bef>
                <a:spcPct val="50000"/>
              </a:spcBef>
              <a:spcAft>
                <a:spcPct val="0"/>
              </a:spcAft>
            </a:pPr>
            <a:r>
              <a:rPr lang="en-US" altLang="zh-CN" dirty="0">
                <a:solidFill>
                  <a:srgbClr val="000000"/>
                </a:solidFill>
              </a:rPr>
              <a:t>print( </a:t>
            </a:r>
            <a:r>
              <a:rPr lang="en-US" altLang="zh-CN" dirty="0">
                <a:solidFill>
                  <a:srgbClr val="FF0000"/>
                </a:solidFill>
              </a:rPr>
              <a:t>&amp;t1</a:t>
            </a:r>
            <a:r>
              <a:rPr lang="en-US" altLang="zh-CN" dirty="0">
                <a:solidFill>
                  <a:srgbClr val="000000"/>
                </a:solidFill>
              </a:rPr>
              <a:t> );</a:t>
            </a:r>
          </a:p>
        </p:txBody>
      </p:sp>
      <p:sp>
        <p:nvSpPr>
          <p:cNvPr id="16" name="Text Box 27">
            <a:extLst>
              <a:ext uri="{FF2B5EF4-FFF2-40B4-BE49-F238E27FC236}">
                <a16:creationId xmlns:a16="http://schemas.microsoft.com/office/drawing/2014/main" id="{2E6A57B5-D79D-4926-B948-7C6B4E1F2EF6}"/>
              </a:ext>
            </a:extLst>
          </p:cNvPr>
          <p:cNvSpPr txBox="1">
            <a:spLocks noChangeArrowheads="1"/>
          </p:cNvSpPr>
          <p:nvPr/>
        </p:nvSpPr>
        <p:spPr bwMode="auto">
          <a:xfrm>
            <a:off x="4224339" y="5581351"/>
            <a:ext cx="1727200" cy="420105"/>
          </a:xfrm>
          <a:prstGeom prst="rect">
            <a:avLst/>
          </a:prstGeom>
          <a:solidFill>
            <a:schemeClr val="bg1"/>
          </a:solidFill>
          <a:ln>
            <a:noFill/>
          </a:ln>
          <a:effectLst/>
          <a:extLs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Bef>
                <a:spcPct val="50000"/>
              </a:spcBef>
              <a:spcAft>
                <a:spcPct val="0"/>
              </a:spcAft>
            </a:pPr>
            <a:r>
              <a:rPr lang="en-US" altLang="zh-CN" dirty="0">
                <a:solidFill>
                  <a:srgbClr val="000000"/>
                </a:solidFill>
              </a:rPr>
              <a:t>print( </a:t>
            </a:r>
            <a:r>
              <a:rPr lang="en-US" altLang="zh-CN" dirty="0">
                <a:solidFill>
                  <a:srgbClr val="FF0000"/>
                </a:solidFill>
              </a:rPr>
              <a:t>&amp;t2</a:t>
            </a:r>
            <a:r>
              <a:rPr lang="en-US" altLang="zh-CN" dirty="0">
                <a:solidFill>
                  <a:srgbClr val="0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12745"/>
                                        </p:tgtEl>
                                        <p:attrNameLst>
                                          <p:attrName>style.visibility</p:attrName>
                                        </p:attrNameLst>
                                      </p:cBhvr>
                                      <p:to>
                                        <p:strVal val="visible"/>
                                      </p:to>
                                    </p:set>
                                    <p:anim calcmode="lin" valueType="num">
                                      <p:cBhvr additive="base">
                                        <p:cTn id="7" dur="500" fill="hold"/>
                                        <p:tgtEl>
                                          <p:spTgt spid="1012745"/>
                                        </p:tgtEl>
                                        <p:attrNameLst>
                                          <p:attrName>ppt_x</p:attrName>
                                        </p:attrNameLst>
                                      </p:cBhvr>
                                      <p:tavLst>
                                        <p:tav tm="0">
                                          <p:val>
                                            <p:strVal val="#ppt_x"/>
                                          </p:val>
                                        </p:tav>
                                        <p:tav tm="100000">
                                          <p:val>
                                            <p:strVal val="#ppt_x"/>
                                          </p:val>
                                        </p:tav>
                                      </p:tavLst>
                                    </p:anim>
                                    <p:anim calcmode="lin" valueType="num">
                                      <p:cBhvr additive="base">
                                        <p:cTn id="8" dur="500" fill="hold"/>
                                        <p:tgtEl>
                                          <p:spTgt spid="10127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12744"/>
                                        </p:tgtEl>
                                        <p:attrNameLst>
                                          <p:attrName>style.visibility</p:attrName>
                                        </p:attrNameLst>
                                      </p:cBhvr>
                                      <p:to>
                                        <p:strVal val="visible"/>
                                      </p:to>
                                    </p:set>
                                    <p:anim calcmode="lin" valueType="num">
                                      <p:cBhvr additive="base">
                                        <p:cTn id="11" dur="500" fill="hold"/>
                                        <p:tgtEl>
                                          <p:spTgt spid="1012744"/>
                                        </p:tgtEl>
                                        <p:attrNameLst>
                                          <p:attrName>ppt_x</p:attrName>
                                        </p:attrNameLst>
                                      </p:cBhvr>
                                      <p:tavLst>
                                        <p:tav tm="0">
                                          <p:val>
                                            <p:strVal val="#ppt_x"/>
                                          </p:val>
                                        </p:tav>
                                        <p:tav tm="100000">
                                          <p:val>
                                            <p:strVal val="#ppt_x"/>
                                          </p:val>
                                        </p:tav>
                                      </p:tavLst>
                                    </p:anim>
                                    <p:anim calcmode="lin" valueType="num">
                                      <p:cBhvr additive="base">
                                        <p:cTn id="12" dur="500" fill="hold"/>
                                        <p:tgtEl>
                                          <p:spTgt spid="101274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12746"/>
                                        </p:tgtEl>
                                        <p:attrNameLst>
                                          <p:attrName>style.visibility</p:attrName>
                                        </p:attrNameLst>
                                      </p:cBhvr>
                                      <p:to>
                                        <p:strVal val="visible"/>
                                      </p:to>
                                    </p:set>
                                    <p:anim calcmode="lin" valueType="num">
                                      <p:cBhvr additive="base">
                                        <p:cTn id="17" dur="500" fill="hold"/>
                                        <p:tgtEl>
                                          <p:spTgt spid="1012746"/>
                                        </p:tgtEl>
                                        <p:attrNameLst>
                                          <p:attrName>ppt_x</p:attrName>
                                        </p:attrNameLst>
                                      </p:cBhvr>
                                      <p:tavLst>
                                        <p:tav tm="0">
                                          <p:val>
                                            <p:strVal val="#ppt_x"/>
                                          </p:val>
                                        </p:tav>
                                        <p:tav tm="100000">
                                          <p:val>
                                            <p:strVal val="#ppt_x"/>
                                          </p:val>
                                        </p:tav>
                                      </p:tavLst>
                                    </p:anim>
                                    <p:anim calcmode="lin" valueType="num">
                                      <p:cBhvr additive="base">
                                        <p:cTn id="18" dur="500" fill="hold"/>
                                        <p:tgtEl>
                                          <p:spTgt spid="101274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4761"/>
                                        </p:tgtEl>
                                        <p:attrNameLst>
                                          <p:attrName>style.visibility</p:attrName>
                                        </p:attrNameLst>
                                      </p:cBhvr>
                                      <p:to>
                                        <p:strVal val="visible"/>
                                      </p:to>
                                    </p:set>
                                    <p:anim calcmode="lin" valueType="num">
                                      <p:cBhvr additive="base">
                                        <p:cTn id="23" dur="500" fill="hold"/>
                                        <p:tgtEl>
                                          <p:spTgt spid="74761"/>
                                        </p:tgtEl>
                                        <p:attrNameLst>
                                          <p:attrName>ppt_x</p:attrName>
                                        </p:attrNameLst>
                                      </p:cBhvr>
                                      <p:tavLst>
                                        <p:tav tm="0">
                                          <p:val>
                                            <p:strVal val="#ppt_x"/>
                                          </p:val>
                                        </p:tav>
                                        <p:tav tm="100000">
                                          <p:val>
                                            <p:strVal val="#ppt_x"/>
                                          </p:val>
                                        </p:tav>
                                      </p:tavLst>
                                    </p:anim>
                                    <p:anim calcmode="lin" valueType="num">
                                      <p:cBhvr additive="base">
                                        <p:cTn id="24" dur="500" fill="hold"/>
                                        <p:tgtEl>
                                          <p:spTgt spid="747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12747"/>
                                        </p:tgtEl>
                                        <p:attrNameLst>
                                          <p:attrName>style.visibility</p:attrName>
                                        </p:attrNameLst>
                                      </p:cBhvr>
                                      <p:to>
                                        <p:strVal val="visible"/>
                                      </p:to>
                                    </p:set>
                                    <p:anim calcmode="lin" valueType="num">
                                      <p:cBhvr additive="base">
                                        <p:cTn id="33" dur="500" fill="hold"/>
                                        <p:tgtEl>
                                          <p:spTgt spid="1012747"/>
                                        </p:tgtEl>
                                        <p:attrNameLst>
                                          <p:attrName>ppt_x</p:attrName>
                                        </p:attrNameLst>
                                      </p:cBhvr>
                                      <p:tavLst>
                                        <p:tav tm="0">
                                          <p:val>
                                            <p:strVal val="#ppt_x"/>
                                          </p:val>
                                        </p:tav>
                                        <p:tav tm="100000">
                                          <p:val>
                                            <p:strVal val="#ppt_x"/>
                                          </p:val>
                                        </p:tav>
                                      </p:tavLst>
                                    </p:anim>
                                    <p:anim calcmode="lin" valueType="num">
                                      <p:cBhvr additive="base">
                                        <p:cTn id="34" dur="500" fill="hold"/>
                                        <p:tgtEl>
                                          <p:spTgt spid="101274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12761"/>
                                        </p:tgtEl>
                                        <p:attrNameLst>
                                          <p:attrName>style.visibility</p:attrName>
                                        </p:attrNameLst>
                                      </p:cBhvr>
                                      <p:to>
                                        <p:strVal val="visible"/>
                                      </p:to>
                                    </p:set>
                                    <p:anim calcmode="lin" valueType="num">
                                      <p:cBhvr additive="base">
                                        <p:cTn id="39" dur="500" fill="hold"/>
                                        <p:tgtEl>
                                          <p:spTgt spid="1012761"/>
                                        </p:tgtEl>
                                        <p:attrNameLst>
                                          <p:attrName>ppt_x</p:attrName>
                                        </p:attrNameLst>
                                      </p:cBhvr>
                                      <p:tavLst>
                                        <p:tav tm="0">
                                          <p:val>
                                            <p:strVal val="#ppt_x"/>
                                          </p:val>
                                        </p:tav>
                                        <p:tav tm="100000">
                                          <p:val>
                                            <p:strVal val="#ppt_x"/>
                                          </p:val>
                                        </p:tav>
                                      </p:tavLst>
                                    </p:anim>
                                    <p:anim calcmode="lin" valueType="num">
                                      <p:cBhvr additive="base">
                                        <p:cTn id="40" dur="500" fill="hold"/>
                                        <p:tgtEl>
                                          <p:spTgt spid="10127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297A685-CE85-45A9-9D11-307E7B20A5EF}"/>
              </a:ext>
            </a:extLst>
          </p:cNvPr>
          <p:cNvSpPr>
            <a:spLocks noGrp="1" noChangeArrowheads="1"/>
          </p:cNvSpPr>
          <p:nvPr>
            <p:ph type="title"/>
          </p:nvPr>
        </p:nvSpPr>
        <p:spPr>
          <a:xfrm>
            <a:off x="2063751" y="4"/>
            <a:ext cx="7772400" cy="874713"/>
          </a:xfrm>
        </p:spPr>
        <p:txBody>
          <a:bodyPr/>
          <a:lstStyle/>
          <a:p>
            <a:pPr eaLnBrk="1" hangingPunct="1"/>
            <a:r>
              <a:rPr lang="en-US" altLang="zh-CN" b="0">
                <a:latin typeface="黑体" panose="02010609060101010101" pitchFamily="49" charset="-122"/>
                <a:ea typeface="黑体" panose="02010609060101010101" pitchFamily="49" charset="-122"/>
              </a:rPr>
              <a:t>this</a:t>
            </a:r>
            <a:r>
              <a:rPr lang="zh-CN" altLang="en-US" b="0">
                <a:latin typeface="黑体" panose="02010609060101010101" pitchFamily="49" charset="-122"/>
                <a:ea typeface="黑体" panose="02010609060101010101" pitchFamily="49" charset="-122"/>
              </a:rPr>
              <a:t>指针</a:t>
            </a:r>
          </a:p>
        </p:txBody>
      </p:sp>
      <p:sp>
        <p:nvSpPr>
          <p:cNvPr id="76803" name="Rectangle 3">
            <a:extLst>
              <a:ext uri="{FF2B5EF4-FFF2-40B4-BE49-F238E27FC236}">
                <a16:creationId xmlns:a16="http://schemas.microsoft.com/office/drawing/2014/main" id="{C7F5D741-462A-4190-9642-831128F0CB92}"/>
              </a:ext>
            </a:extLst>
          </p:cNvPr>
          <p:cNvSpPr>
            <a:spLocks noChangeArrowheads="1"/>
          </p:cNvSpPr>
          <p:nvPr/>
        </p:nvSpPr>
        <p:spPr bwMode="auto">
          <a:xfrm>
            <a:off x="1847855" y="981079"/>
            <a:ext cx="5616575" cy="570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0"/>
              </a:spcBef>
              <a:spcAft>
                <a:spcPct val="0"/>
              </a:spcAft>
            </a:pPr>
            <a:r>
              <a:rPr lang="en-US" altLang="zh-CN" b="0">
                <a:solidFill>
                  <a:srgbClr val="FFFFFF"/>
                </a:solidFill>
                <a:latin typeface="Times New Roman" panose="02020603050405020304" pitchFamily="18" charset="0"/>
              </a:rPr>
              <a:t>class Test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  int x;</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public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   Test( int a = 0 )   {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       x = a;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   void print(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       cout &lt;&lt;  x &lt;&lt; endl;</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int main( )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    Test t1( 12 );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    </a:t>
            </a:r>
            <a:r>
              <a:rPr lang="en-US" altLang="zh-CN" b="0">
                <a:solidFill>
                  <a:srgbClr val="FF9900"/>
                </a:solidFill>
                <a:latin typeface="Times New Roman" panose="02020603050405020304" pitchFamily="18" charset="0"/>
              </a:rPr>
              <a:t>t1.print( );</a:t>
            </a:r>
          </a:p>
          <a:p>
            <a:pPr fontAlgn="base">
              <a:lnSpc>
                <a:spcPct val="100000"/>
              </a:lnSpc>
              <a:spcBef>
                <a:spcPct val="0"/>
              </a:spcBef>
              <a:spcAft>
                <a:spcPct val="0"/>
              </a:spcAft>
            </a:pPr>
            <a:r>
              <a:rPr lang="en-US" altLang="zh-CN" b="0">
                <a:solidFill>
                  <a:srgbClr val="FF0000"/>
                </a:solidFill>
                <a:latin typeface="Times New Roman" panose="02020603050405020304" pitchFamily="18" charset="0"/>
              </a:rPr>
              <a:t>    </a:t>
            </a:r>
            <a:r>
              <a:rPr lang="en-US" altLang="zh-CN" b="0">
                <a:solidFill>
                  <a:srgbClr val="FFFFFF"/>
                </a:solidFill>
                <a:latin typeface="Times New Roman" panose="02020603050405020304" pitchFamily="18" charset="0"/>
              </a:rPr>
              <a:t>return 0;  </a:t>
            </a:r>
          </a:p>
          <a:p>
            <a:pPr fontAlgn="base">
              <a:lnSpc>
                <a:spcPct val="100000"/>
              </a:lnSpc>
              <a:spcBef>
                <a:spcPct val="0"/>
              </a:spcBef>
              <a:spcAft>
                <a:spcPct val="0"/>
              </a:spcAft>
            </a:pPr>
            <a:r>
              <a:rPr lang="en-US" altLang="zh-CN" b="0">
                <a:solidFill>
                  <a:srgbClr val="FFFFFF"/>
                </a:solidFill>
                <a:latin typeface="Times New Roman" panose="02020603050405020304" pitchFamily="18" charset="0"/>
              </a:rPr>
              <a:t>}</a:t>
            </a:r>
          </a:p>
          <a:p>
            <a:pPr fontAlgn="base">
              <a:lnSpc>
                <a:spcPct val="100000"/>
              </a:lnSpc>
              <a:spcBef>
                <a:spcPct val="20000"/>
              </a:spcBef>
              <a:spcAft>
                <a:spcPct val="0"/>
              </a:spcAft>
            </a:pPr>
            <a:endParaRPr lang="en-GB" altLang="zh-CN" b="0">
              <a:solidFill>
                <a:srgbClr val="FFFFFF"/>
              </a:solidFill>
              <a:latin typeface="Times New Roman" panose="02020603050405020304" pitchFamily="18" charset="0"/>
            </a:endParaRPr>
          </a:p>
        </p:txBody>
      </p:sp>
      <p:sp>
        <p:nvSpPr>
          <p:cNvPr id="76804" name="Text Box 4">
            <a:extLst>
              <a:ext uri="{FF2B5EF4-FFF2-40B4-BE49-F238E27FC236}">
                <a16:creationId xmlns:a16="http://schemas.microsoft.com/office/drawing/2014/main" id="{1E807C9E-3A44-4240-B026-EA6D99B498D6}"/>
              </a:ext>
            </a:extLst>
          </p:cNvPr>
          <p:cNvSpPr txBox="1">
            <a:spLocks noChangeArrowheads="1"/>
          </p:cNvSpPr>
          <p:nvPr/>
        </p:nvSpPr>
        <p:spPr bwMode="auto">
          <a:xfrm>
            <a:off x="5880103" y="1125543"/>
            <a:ext cx="4410075" cy="224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1pPr>
            <a:lvl2pPr marL="374650" indent="-184150"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2pPr>
            <a:lvl3pPr marL="569913" indent="-179388"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3pPr>
            <a:lvl4pPr marL="766763" indent="-1936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4pPr>
            <a:lvl5pPr marL="962025" indent="-1809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5pPr>
            <a:lvl6pPr marL="14192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6pPr>
            <a:lvl7pPr marL="18764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7pPr>
            <a:lvl8pPr marL="23336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8pPr>
            <a:lvl9pPr marL="27908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lang="en-US" altLang="zh-CN" b="0">
                <a:solidFill>
                  <a:srgbClr val="FFFFFF"/>
                </a:solidFill>
                <a:latin typeface="Times New Roman" panose="02020603050405020304" pitchFamily="18" charset="0"/>
              </a:rPr>
              <a:t>void print( )</a:t>
            </a:r>
          </a:p>
          <a:p>
            <a:pPr eaLnBrk="0" fontAlgn="base" hangingPunct="0">
              <a:lnSpc>
                <a:spcPct val="100000"/>
              </a:lnSpc>
              <a:spcBef>
                <a:spcPct val="0"/>
              </a:spcBef>
              <a:spcAft>
                <a:spcPct val="0"/>
              </a:spcAft>
            </a:pPr>
            <a:r>
              <a:rPr lang="en-US" altLang="zh-CN" b="0">
                <a:solidFill>
                  <a:srgbClr val="FFFFFF"/>
                </a:solidFill>
                <a:latin typeface="Times New Roman" panose="02020603050405020304" pitchFamily="18" charset="0"/>
              </a:rPr>
              <a:t>{</a:t>
            </a:r>
          </a:p>
          <a:p>
            <a:pPr eaLnBrk="0" fontAlgn="base" hangingPunct="0">
              <a:lnSpc>
                <a:spcPct val="100000"/>
              </a:lnSpc>
              <a:spcBef>
                <a:spcPct val="0"/>
              </a:spcBef>
              <a:spcAft>
                <a:spcPct val="0"/>
              </a:spcAft>
            </a:pPr>
            <a:r>
              <a:rPr lang="en-US" altLang="zh-CN" b="0">
                <a:solidFill>
                  <a:srgbClr val="FFFFFF"/>
                </a:solidFill>
                <a:latin typeface="Times New Roman" panose="02020603050405020304" pitchFamily="18" charset="0"/>
              </a:rPr>
              <a:t>           </a:t>
            </a:r>
            <a:r>
              <a:rPr lang="en-GB" altLang="zh-CN" b="0">
                <a:solidFill>
                  <a:srgbClr val="66FF33"/>
                </a:solidFill>
                <a:latin typeface="Times New Roman" panose="02020603050405020304" pitchFamily="18" charset="0"/>
              </a:rPr>
              <a:t>//  this </a:t>
            </a:r>
            <a:r>
              <a:rPr lang="zh-CN" altLang="en-GB" b="0">
                <a:solidFill>
                  <a:srgbClr val="66FF33"/>
                </a:solidFill>
                <a:latin typeface="Times New Roman" panose="02020603050405020304" pitchFamily="18" charset="0"/>
              </a:rPr>
              <a:t>指向 </a:t>
            </a:r>
            <a:r>
              <a:rPr lang="en-GB" altLang="zh-CN" b="0">
                <a:solidFill>
                  <a:srgbClr val="66FF33"/>
                </a:solidFill>
                <a:latin typeface="Times New Roman" panose="02020603050405020304" pitchFamily="18" charset="0"/>
              </a:rPr>
              <a:t>t1</a:t>
            </a:r>
            <a:endParaRPr lang="en-US" altLang="zh-CN">
              <a:solidFill>
                <a:srgbClr val="FFFFFF"/>
              </a:solidFill>
              <a:latin typeface="Times New Roman" panose="02020603050405020304" pitchFamily="18" charset="0"/>
            </a:endParaRPr>
          </a:p>
          <a:p>
            <a:pPr algn="ctr" eaLnBrk="0" fontAlgn="base" hangingPunct="0">
              <a:lnSpc>
                <a:spcPct val="100000"/>
              </a:lnSpc>
              <a:spcBef>
                <a:spcPct val="0"/>
              </a:spcBef>
              <a:spcAft>
                <a:spcPct val="0"/>
              </a:spcAft>
            </a:pPr>
            <a:r>
              <a:rPr lang="en-US" altLang="zh-CN">
                <a:solidFill>
                  <a:srgbClr val="FFFFFF"/>
                </a:solidFill>
                <a:latin typeface="Times New Roman" panose="02020603050405020304" pitchFamily="18" charset="0"/>
              </a:rPr>
              <a:t>       </a:t>
            </a:r>
            <a:r>
              <a:rPr lang="en-US" altLang="zh-CN" b="0">
                <a:solidFill>
                  <a:srgbClr val="FFFFFF"/>
                </a:solidFill>
                <a:latin typeface="Times New Roman" panose="02020603050405020304" pitchFamily="18" charset="0"/>
              </a:rPr>
              <a:t>cout &lt;&lt; </a:t>
            </a:r>
            <a:r>
              <a:rPr lang="en-US" altLang="zh-CN" b="0">
                <a:solidFill>
                  <a:srgbClr val="FF9900"/>
                </a:solidFill>
                <a:latin typeface="Times New Roman" panose="02020603050405020304" pitchFamily="18" charset="0"/>
              </a:rPr>
              <a:t>this-&gt;</a:t>
            </a:r>
            <a:r>
              <a:rPr lang="en-US" altLang="zh-CN" b="0">
                <a:solidFill>
                  <a:srgbClr val="FFFFFF"/>
                </a:solidFill>
                <a:latin typeface="Times New Roman" panose="02020603050405020304" pitchFamily="18" charset="0"/>
              </a:rPr>
              <a:t> x &lt;&lt; endl;</a:t>
            </a:r>
          </a:p>
          <a:p>
            <a:pPr eaLnBrk="0" fontAlgn="base" hangingPunct="0">
              <a:lnSpc>
                <a:spcPct val="100000"/>
              </a:lnSpc>
              <a:spcBef>
                <a:spcPct val="0"/>
              </a:spcBef>
              <a:spcAft>
                <a:spcPct val="0"/>
              </a:spcAft>
            </a:pPr>
            <a:r>
              <a:rPr lang="en-US" altLang="zh-CN" b="0">
                <a:solidFill>
                  <a:srgbClr val="FFFFFF"/>
                </a:solidFill>
                <a:latin typeface="Times New Roman" panose="02020603050405020304" pitchFamily="18" charset="0"/>
              </a:rPr>
              <a:t>}</a:t>
            </a:r>
          </a:p>
        </p:txBody>
      </p:sp>
      <p:sp>
        <p:nvSpPr>
          <p:cNvPr id="76805" name="Text Box 5">
            <a:extLst>
              <a:ext uri="{FF2B5EF4-FFF2-40B4-BE49-F238E27FC236}">
                <a16:creationId xmlns:a16="http://schemas.microsoft.com/office/drawing/2014/main" id="{4DFF24F6-63C7-4246-B054-26F56F4F009D}"/>
              </a:ext>
            </a:extLst>
          </p:cNvPr>
          <p:cNvSpPr txBox="1">
            <a:spLocks noChangeArrowheads="1"/>
          </p:cNvSpPr>
          <p:nvPr/>
        </p:nvSpPr>
        <p:spPr bwMode="auto">
          <a:xfrm>
            <a:off x="5951543" y="3500443"/>
            <a:ext cx="4408487" cy="224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1pPr>
            <a:lvl2pPr marL="374650" indent="-184150"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2pPr>
            <a:lvl3pPr marL="569913" indent="-179388"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3pPr>
            <a:lvl4pPr marL="766763" indent="-1936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4pPr>
            <a:lvl5pPr marL="962025" indent="-1809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5pPr>
            <a:lvl6pPr marL="14192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6pPr>
            <a:lvl7pPr marL="18764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7pPr>
            <a:lvl8pPr marL="23336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8pPr>
            <a:lvl9pPr marL="2790825" indent="-180975"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lang="en-US" altLang="zh-CN" b="0">
                <a:solidFill>
                  <a:srgbClr val="FFFFFF"/>
                </a:solidFill>
                <a:latin typeface="Times New Roman" panose="02020603050405020304" pitchFamily="18" charset="0"/>
              </a:rPr>
              <a:t>void print( )</a:t>
            </a:r>
          </a:p>
          <a:p>
            <a:pPr eaLnBrk="0" fontAlgn="base" hangingPunct="0">
              <a:lnSpc>
                <a:spcPct val="100000"/>
              </a:lnSpc>
              <a:spcBef>
                <a:spcPct val="0"/>
              </a:spcBef>
              <a:spcAft>
                <a:spcPct val="0"/>
              </a:spcAft>
            </a:pPr>
            <a:r>
              <a:rPr lang="en-US" altLang="zh-CN" b="0">
                <a:solidFill>
                  <a:srgbClr val="FFFFFF"/>
                </a:solidFill>
                <a:latin typeface="Times New Roman" panose="02020603050405020304" pitchFamily="18" charset="0"/>
              </a:rPr>
              <a:t>{</a:t>
            </a:r>
          </a:p>
          <a:p>
            <a:pPr eaLnBrk="0" fontAlgn="base" hangingPunct="0">
              <a:lnSpc>
                <a:spcPct val="100000"/>
              </a:lnSpc>
              <a:spcBef>
                <a:spcPct val="0"/>
              </a:spcBef>
              <a:spcAft>
                <a:spcPct val="0"/>
              </a:spcAft>
            </a:pPr>
            <a:r>
              <a:rPr lang="en-US" altLang="zh-CN" b="0">
                <a:solidFill>
                  <a:srgbClr val="FFFFFF"/>
                </a:solidFill>
                <a:latin typeface="Times New Roman" panose="02020603050405020304" pitchFamily="18" charset="0"/>
              </a:rPr>
              <a:t>         </a:t>
            </a:r>
            <a:r>
              <a:rPr lang="en-GB" altLang="zh-CN" b="0">
                <a:solidFill>
                  <a:srgbClr val="66FF33"/>
                </a:solidFill>
                <a:latin typeface="Times New Roman" panose="02020603050405020304" pitchFamily="18" charset="0"/>
              </a:rPr>
              <a:t>//  this </a:t>
            </a:r>
            <a:r>
              <a:rPr lang="zh-CN" altLang="en-GB" b="0">
                <a:solidFill>
                  <a:srgbClr val="66FF33"/>
                </a:solidFill>
                <a:latin typeface="Times New Roman" panose="02020603050405020304" pitchFamily="18" charset="0"/>
              </a:rPr>
              <a:t>指向 </a:t>
            </a:r>
            <a:r>
              <a:rPr lang="en-GB" altLang="zh-CN" b="0">
                <a:solidFill>
                  <a:srgbClr val="66FF33"/>
                </a:solidFill>
                <a:latin typeface="Times New Roman" panose="02020603050405020304" pitchFamily="18" charset="0"/>
              </a:rPr>
              <a:t>t1</a:t>
            </a:r>
            <a:endParaRPr lang="en-US" altLang="zh-CN">
              <a:solidFill>
                <a:srgbClr val="FFFFFF"/>
              </a:solidFill>
              <a:latin typeface="Times New Roman" panose="02020603050405020304" pitchFamily="18" charset="0"/>
            </a:endParaRPr>
          </a:p>
          <a:p>
            <a:pPr algn="ctr" eaLnBrk="0" fontAlgn="base" hangingPunct="0">
              <a:lnSpc>
                <a:spcPct val="100000"/>
              </a:lnSpc>
              <a:spcBef>
                <a:spcPct val="0"/>
              </a:spcBef>
              <a:spcAft>
                <a:spcPct val="0"/>
              </a:spcAft>
            </a:pPr>
            <a:r>
              <a:rPr lang="en-US" altLang="zh-CN">
                <a:solidFill>
                  <a:srgbClr val="FFFFFF"/>
                </a:solidFill>
                <a:latin typeface="Times New Roman" panose="02020603050405020304" pitchFamily="18" charset="0"/>
              </a:rPr>
              <a:t>       </a:t>
            </a:r>
            <a:r>
              <a:rPr lang="en-US" altLang="zh-CN" b="0">
                <a:solidFill>
                  <a:srgbClr val="FFFFFF"/>
                </a:solidFill>
                <a:latin typeface="Times New Roman" panose="02020603050405020304" pitchFamily="18" charset="0"/>
              </a:rPr>
              <a:t>cout &lt;&lt; </a:t>
            </a:r>
            <a:r>
              <a:rPr lang="en-US" altLang="zh-CN" b="0">
                <a:solidFill>
                  <a:srgbClr val="FF9900"/>
                </a:solidFill>
                <a:latin typeface="Times New Roman" panose="02020603050405020304" pitchFamily="18" charset="0"/>
              </a:rPr>
              <a:t>(*this).</a:t>
            </a:r>
            <a:r>
              <a:rPr lang="en-US" altLang="zh-CN" b="0">
                <a:solidFill>
                  <a:srgbClr val="FFFFFF"/>
                </a:solidFill>
                <a:latin typeface="Times New Roman" panose="02020603050405020304" pitchFamily="18" charset="0"/>
              </a:rPr>
              <a:t>x &lt;&lt; endl;</a:t>
            </a:r>
          </a:p>
          <a:p>
            <a:pPr eaLnBrk="0" fontAlgn="base" hangingPunct="0">
              <a:lnSpc>
                <a:spcPct val="100000"/>
              </a:lnSpc>
              <a:spcBef>
                <a:spcPct val="0"/>
              </a:spcBef>
              <a:spcAft>
                <a:spcPct val="0"/>
              </a:spcAft>
            </a:pPr>
            <a:r>
              <a:rPr lang="en-US" altLang="zh-CN" b="0">
                <a:solidFill>
                  <a:srgbClr val="FFFFFF"/>
                </a:solidFill>
                <a:latin typeface="Times New Roman" panose="02020603050405020304" pitchFamily="18" charset="0"/>
              </a:rPr>
              <a:t>}</a:t>
            </a:r>
          </a:p>
        </p:txBody>
      </p:sp>
      <p:sp>
        <p:nvSpPr>
          <p:cNvPr id="76806" name="Line 7">
            <a:extLst>
              <a:ext uri="{FF2B5EF4-FFF2-40B4-BE49-F238E27FC236}">
                <a16:creationId xmlns:a16="http://schemas.microsoft.com/office/drawing/2014/main" id="{A3633987-BF70-4760-AA77-BF7C97C90FEA}"/>
              </a:ext>
            </a:extLst>
          </p:cNvPr>
          <p:cNvSpPr>
            <a:spLocks noChangeShapeType="1"/>
          </p:cNvSpPr>
          <p:nvPr/>
        </p:nvSpPr>
        <p:spPr bwMode="auto">
          <a:xfrm>
            <a:off x="5375275" y="981077"/>
            <a:ext cx="0" cy="5327651"/>
          </a:xfrm>
          <a:prstGeom prst="line">
            <a:avLst/>
          </a:prstGeom>
          <a:noFill/>
          <a:ln w="38100">
            <a:solidFill>
              <a:srgbClr val="66FF33"/>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B1AAA3D1-3D6F-4BEE-A9A3-B6F5D4F4B873}"/>
              </a:ext>
            </a:extLst>
          </p:cNvPr>
          <p:cNvSpPr txBox="1">
            <a:spLocks noChangeArrowheads="1"/>
          </p:cNvSpPr>
          <p:nvPr/>
        </p:nvSpPr>
        <p:spPr bwMode="auto">
          <a:xfrm>
            <a:off x="2351091" y="260351"/>
            <a:ext cx="71294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fontAlgn="base">
              <a:lnSpc>
                <a:spcPct val="100000"/>
              </a:lnSpc>
              <a:spcBef>
                <a:spcPct val="50000"/>
              </a:spcBef>
              <a:spcAft>
                <a:spcPct val="0"/>
              </a:spcAft>
            </a:pPr>
            <a:r>
              <a:rPr lang="en-US" altLang="zh-CN" sz="4000" b="0" dirty="0">
                <a:solidFill>
                  <a:srgbClr val="FFFF00"/>
                </a:solidFill>
                <a:latin typeface="黑体" panose="02010609060101010101" pitchFamily="49" charset="-122"/>
                <a:ea typeface="黑体" panose="02010609060101010101" pitchFamily="49" charset="-122"/>
                <a:sym typeface="Wingdings" panose="05000000000000000000" pitchFamily="2" charset="2"/>
              </a:rPr>
              <a:t>8.7  </a:t>
            </a:r>
            <a:r>
              <a:rPr lang="zh-CN" altLang="en-US" sz="4000" b="0" dirty="0">
                <a:solidFill>
                  <a:srgbClr val="FFFF00"/>
                </a:solidFill>
                <a:latin typeface="黑体" panose="02010609060101010101" pitchFamily="49" charset="-122"/>
                <a:ea typeface="黑体" panose="02010609060101010101" pitchFamily="49" charset="-122"/>
                <a:sym typeface="Wingdings" panose="05000000000000000000" pitchFamily="2" charset="2"/>
              </a:rPr>
              <a:t>静态成员</a:t>
            </a:r>
          </a:p>
        </p:txBody>
      </p:sp>
      <p:sp>
        <p:nvSpPr>
          <p:cNvPr id="81923" name="Rectangle 3">
            <a:extLst>
              <a:ext uri="{FF2B5EF4-FFF2-40B4-BE49-F238E27FC236}">
                <a16:creationId xmlns:a16="http://schemas.microsoft.com/office/drawing/2014/main" id="{37336D9C-3516-4798-8276-691F098B96BD}"/>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1924" name="Rectangle 4">
            <a:extLst>
              <a:ext uri="{FF2B5EF4-FFF2-40B4-BE49-F238E27FC236}">
                <a16:creationId xmlns:a16="http://schemas.microsoft.com/office/drawing/2014/main" id="{F501B4BB-1ED3-44B2-8894-5C470F06F5BB}"/>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1925" name="Rectangle 5">
            <a:extLst>
              <a:ext uri="{FF2B5EF4-FFF2-40B4-BE49-F238E27FC236}">
                <a16:creationId xmlns:a16="http://schemas.microsoft.com/office/drawing/2014/main" id="{9F2DB232-326A-4FAE-9412-65509B7A3C75}"/>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1926" name="Rectangle 6">
            <a:extLst>
              <a:ext uri="{FF2B5EF4-FFF2-40B4-BE49-F238E27FC236}">
                <a16:creationId xmlns:a16="http://schemas.microsoft.com/office/drawing/2014/main" id="{2C35B14E-7EC9-4A04-AD51-C5D969B0008F}"/>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1927" name="Rectangle 7">
            <a:extLst>
              <a:ext uri="{FF2B5EF4-FFF2-40B4-BE49-F238E27FC236}">
                <a16:creationId xmlns:a16="http://schemas.microsoft.com/office/drawing/2014/main" id="{8C84C7C4-A0F6-4489-AF6B-1BC3D87DAE66}"/>
              </a:ext>
            </a:extLst>
          </p:cNvPr>
          <p:cNvSpPr>
            <a:spLocks noChangeArrowheads="1"/>
          </p:cNvSpPr>
          <p:nvPr/>
        </p:nvSpPr>
        <p:spPr bwMode="auto">
          <a:xfrm>
            <a:off x="1703389" y="1412878"/>
            <a:ext cx="896461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50000"/>
              </a:spcBef>
              <a:spcAft>
                <a:spcPct val="0"/>
              </a:spcAft>
            </a:pPr>
            <a:r>
              <a:rPr kumimoji="1" lang="zh-CN" altLang="en-US" sz="3200">
                <a:solidFill>
                  <a:srgbClr val="FFFF00"/>
                </a:solidFill>
                <a:latin typeface="黑体" panose="02010609060101010101" pitchFamily="49" charset="-122"/>
                <a:ea typeface="黑体" panose="02010609060101010101" pitchFamily="49" charset="-122"/>
              </a:rPr>
              <a:t>静态成员</a:t>
            </a:r>
            <a:r>
              <a:rPr kumimoji="1" lang="zh-CN" altLang="en-US" sz="3200">
                <a:solidFill>
                  <a:srgbClr val="FFFFCC"/>
                </a:solidFill>
                <a:latin typeface="黑体" panose="02010609060101010101" pitchFamily="49" charset="-122"/>
                <a:ea typeface="黑体" panose="02010609060101010101" pitchFamily="49" charset="-122"/>
              </a:rPr>
              <a:t>  </a:t>
            </a:r>
            <a:r>
              <a:rPr kumimoji="1" lang="zh-CN" altLang="en-US" sz="3200" b="0">
                <a:solidFill>
                  <a:srgbClr val="FFFFCC"/>
                </a:solidFill>
                <a:latin typeface="黑体" panose="02010609060101010101" pitchFamily="49" charset="-122"/>
                <a:ea typeface="黑体" panose="02010609060101010101" pitchFamily="49" charset="-122"/>
              </a:rPr>
              <a:t>静态成员是属于类的所有对象， </a:t>
            </a:r>
          </a:p>
          <a:p>
            <a:pPr fontAlgn="base">
              <a:lnSpc>
                <a:spcPct val="100000"/>
              </a:lnSpc>
              <a:spcBef>
                <a:spcPct val="50000"/>
              </a:spcBef>
              <a:spcAft>
                <a:spcPct val="0"/>
              </a:spcAft>
            </a:pPr>
            <a:r>
              <a:rPr kumimoji="1" lang="zh-CN" altLang="en-US" sz="3200" b="0">
                <a:solidFill>
                  <a:srgbClr val="FFFFCC"/>
                </a:solidFill>
                <a:latin typeface="黑体" panose="02010609060101010101" pitchFamily="49" charset="-122"/>
                <a:ea typeface="黑体" panose="02010609060101010101" pitchFamily="49" charset="-122"/>
              </a:rPr>
              <a:t>          而不是某一个对象的成员。</a:t>
            </a:r>
          </a:p>
          <a:p>
            <a:pPr fontAlgn="base">
              <a:lnSpc>
                <a:spcPct val="100000"/>
              </a:lnSpc>
              <a:spcBef>
                <a:spcPct val="50000"/>
              </a:spcBef>
              <a:spcAft>
                <a:spcPct val="0"/>
              </a:spcAft>
            </a:pPr>
            <a:r>
              <a:rPr kumimoji="1" lang="zh-CN" altLang="en-US" sz="3200" b="0">
                <a:solidFill>
                  <a:srgbClr val="FFFFCC"/>
                </a:solidFill>
                <a:latin typeface="黑体" panose="02010609060101010101" pitchFamily="49" charset="-122"/>
                <a:ea typeface="黑体" panose="02010609060101010101" pitchFamily="49" charset="-122"/>
              </a:rPr>
              <a:t>静态成员包括</a:t>
            </a:r>
            <a:r>
              <a:rPr kumimoji="1" lang="zh-CN" altLang="en-US" sz="3200" b="0" i="1">
                <a:solidFill>
                  <a:srgbClr val="FF9900"/>
                </a:solidFill>
                <a:latin typeface="黑体" panose="02010609060101010101" pitchFamily="49" charset="-122"/>
                <a:ea typeface="黑体" panose="02010609060101010101" pitchFamily="49" charset="-122"/>
              </a:rPr>
              <a:t>静态数据成员</a:t>
            </a:r>
            <a:r>
              <a:rPr kumimoji="1" lang="zh-CN" altLang="en-US" sz="3200" b="0">
                <a:solidFill>
                  <a:srgbClr val="FFFFCC"/>
                </a:solidFill>
                <a:latin typeface="黑体" panose="02010609060101010101" pitchFamily="49" charset="-122"/>
                <a:ea typeface="黑体" panose="02010609060101010101" pitchFamily="49" charset="-122"/>
              </a:rPr>
              <a:t>和</a:t>
            </a:r>
            <a:r>
              <a:rPr kumimoji="1" lang="zh-CN" altLang="en-US" sz="3200" b="0" i="1">
                <a:solidFill>
                  <a:srgbClr val="FF9900"/>
                </a:solidFill>
                <a:latin typeface="黑体" panose="02010609060101010101" pitchFamily="49" charset="-122"/>
                <a:ea typeface="黑体" panose="02010609060101010101" pitchFamily="49" charset="-122"/>
              </a:rPr>
              <a:t>静态成员函数</a:t>
            </a:r>
            <a:r>
              <a:rPr kumimoji="1" lang="zh-CN" altLang="en-US" sz="3200" b="0">
                <a:solidFill>
                  <a:srgbClr val="FFFFCC"/>
                </a:solidFill>
                <a:latin typeface="黑体" panose="02010609060101010101" pitchFamily="49" charset="-122"/>
                <a:ea typeface="黑体" panose="02010609060101010101" pitchFamily="49" charset="-122"/>
              </a:rPr>
              <a:t>。</a:t>
            </a:r>
            <a:r>
              <a:rPr kumimoji="1" lang="zh-CN" altLang="en-US" sz="3200">
                <a:solidFill>
                  <a:srgbClr val="FFFFCC"/>
                </a:solidFill>
                <a:latin typeface="黑体" panose="02010609060101010101" pitchFamily="49" charset="-122"/>
                <a:ea typeface="黑体" panose="02010609060101010101" pitchFamily="49" charset="-122"/>
              </a:rPr>
              <a:t> </a:t>
            </a:r>
          </a:p>
        </p:txBody>
      </p:sp>
      <p:sp>
        <p:nvSpPr>
          <p:cNvPr id="81928" name="Text Box 8">
            <a:extLst>
              <a:ext uri="{FF2B5EF4-FFF2-40B4-BE49-F238E27FC236}">
                <a16:creationId xmlns:a16="http://schemas.microsoft.com/office/drawing/2014/main" id="{36430934-25EA-4B71-A5FD-4C07A4D791C4}"/>
              </a:ext>
            </a:extLst>
          </p:cNvPr>
          <p:cNvSpPr txBox="1">
            <a:spLocks noChangeArrowheads="1"/>
          </p:cNvSpPr>
          <p:nvPr/>
        </p:nvSpPr>
        <p:spPr bwMode="auto">
          <a:xfrm>
            <a:off x="1847855" y="3789363"/>
            <a:ext cx="7993063" cy="238218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40000"/>
              </a:lnSpc>
              <a:spcBef>
                <a:spcPct val="50000"/>
              </a:spcBef>
              <a:spcAft>
                <a:spcPct val="0"/>
              </a:spcAft>
              <a:buSzPct val="70000"/>
              <a:buFont typeface="Wingdings" panose="05000000000000000000" pitchFamily="2" charset="2"/>
              <a:buChar char="l"/>
            </a:pPr>
            <a:r>
              <a:rPr kumimoji="1" lang="zh-CN" altLang="en-US" sz="3200" b="0">
                <a:solidFill>
                  <a:srgbClr val="FFFFCC"/>
                </a:solidFill>
                <a:latin typeface="黑体" panose="02010609060101010101" pitchFamily="49" charset="-122"/>
                <a:ea typeface="黑体" panose="02010609060101010101" pitchFamily="49" charset="-122"/>
              </a:rPr>
              <a:t>即使没定义对象，静态成员依然存在。</a:t>
            </a:r>
          </a:p>
          <a:p>
            <a:pPr fontAlgn="base">
              <a:lnSpc>
                <a:spcPct val="140000"/>
              </a:lnSpc>
              <a:spcBef>
                <a:spcPct val="50000"/>
              </a:spcBef>
              <a:spcAft>
                <a:spcPct val="0"/>
              </a:spcAft>
              <a:buSzPct val="70000"/>
              <a:buFont typeface="Wingdings" panose="05000000000000000000" pitchFamily="2" charset="2"/>
              <a:buChar char="l"/>
            </a:pPr>
            <a:r>
              <a:rPr kumimoji="1" lang="zh-CN" altLang="en-US" sz="3200" b="0">
                <a:solidFill>
                  <a:srgbClr val="FFFFCC"/>
                </a:solidFill>
                <a:latin typeface="黑体" panose="02010609060101010101" pitchFamily="49" charset="-122"/>
                <a:ea typeface="黑体" panose="02010609060101010101" pitchFamily="49" charset="-122"/>
              </a:rPr>
              <a:t>静态成员可以是私有也可以是公有。</a:t>
            </a:r>
          </a:p>
          <a:p>
            <a:pPr fontAlgn="base">
              <a:spcBef>
                <a:spcPct val="50000"/>
              </a:spcBef>
              <a:spcAft>
                <a:spcPct val="0"/>
              </a:spcAft>
            </a:pPr>
            <a:endParaRPr kumimoji="1" lang="en-US" altLang="zh-CN" sz="3200" b="0">
              <a:solidFill>
                <a:srgbClr val="FFFFCC"/>
              </a:solidFill>
              <a:latin typeface="黑体" panose="02010609060101010101" pitchFamily="49" charset="-122"/>
              <a:ea typeface="黑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7A27188-93A6-42A1-86CF-281C34465EED}"/>
              </a:ext>
            </a:extLst>
          </p:cNvPr>
          <p:cNvSpPr>
            <a:spLocks noGrp="1" noChangeArrowheads="1"/>
          </p:cNvSpPr>
          <p:nvPr>
            <p:ph type="title"/>
          </p:nvPr>
        </p:nvSpPr>
        <p:spPr>
          <a:xfrm>
            <a:off x="1992317" y="188915"/>
            <a:ext cx="7800975" cy="639763"/>
          </a:xfrm>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defTabSz="449251" eaLnBrk="1" hangingPunct="1">
              <a:tabLst>
                <a:tab pos="0" algn="l"/>
                <a:tab pos="447663" algn="l"/>
                <a:tab pos="896916" algn="l"/>
                <a:tab pos="1346166" algn="l"/>
                <a:tab pos="1795418" algn="l"/>
                <a:tab pos="2244669" algn="l"/>
                <a:tab pos="2692333" algn="l"/>
                <a:tab pos="3143172" algn="l"/>
                <a:tab pos="3592424" algn="l"/>
                <a:tab pos="4040087" algn="l"/>
                <a:tab pos="4490926" algn="l"/>
                <a:tab pos="4940176" algn="l"/>
                <a:tab pos="5389428" algn="l"/>
                <a:tab pos="5837093" algn="l"/>
                <a:tab pos="6287931" algn="l"/>
                <a:tab pos="6737182" algn="l"/>
                <a:tab pos="7184846" algn="l"/>
                <a:tab pos="7634097" algn="l"/>
                <a:tab pos="8084937" algn="l"/>
                <a:tab pos="8534187" algn="l"/>
                <a:tab pos="8981850" algn="l"/>
              </a:tabLst>
            </a:pPr>
            <a:r>
              <a:rPr lang="zh-CN" altLang="en-US" sz="4000" b="0">
                <a:latin typeface="黑体" panose="02010609060101010101" pitchFamily="49" charset="-122"/>
                <a:ea typeface="黑体" panose="02010609060101010101" pitchFamily="49" charset="-122"/>
                <a:sym typeface="Wingdings" panose="05000000000000000000" pitchFamily="2" charset="2"/>
              </a:rPr>
              <a:t>静态成员</a:t>
            </a:r>
            <a:r>
              <a:rPr lang="en-GB" altLang="zh-CN" sz="4000" b="0">
                <a:latin typeface="黑体" panose="02010609060101010101" pitchFamily="49" charset="-122"/>
                <a:ea typeface="黑体" panose="02010609060101010101" pitchFamily="49" charset="-122"/>
                <a:sym typeface="Wingdings" panose="05000000000000000000" pitchFamily="2" charset="2"/>
              </a:rPr>
              <a:t>Static</a:t>
            </a:r>
          </a:p>
        </p:txBody>
      </p:sp>
      <p:sp>
        <p:nvSpPr>
          <p:cNvPr id="82947" name="Rectangle 3">
            <a:extLst>
              <a:ext uri="{FF2B5EF4-FFF2-40B4-BE49-F238E27FC236}">
                <a16:creationId xmlns:a16="http://schemas.microsoft.com/office/drawing/2014/main" id="{3F6B471B-08BC-4E98-9912-68F6BAC039DD}"/>
              </a:ext>
            </a:extLst>
          </p:cNvPr>
          <p:cNvSpPr>
            <a:spLocks noGrp="1" noChangeArrowheads="1"/>
          </p:cNvSpPr>
          <p:nvPr>
            <p:ph type="body" idx="1"/>
          </p:nvPr>
        </p:nvSpPr>
        <p:spPr>
          <a:xfrm>
            <a:off x="2063754" y="1341442"/>
            <a:ext cx="8340725" cy="5121275"/>
          </a:xfrm>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marL="414328" indent="-309555" defTabSz="449251" eaLnBrk="1" hangingPunct="1">
              <a:lnSpc>
                <a:spcPct val="80000"/>
              </a:lnSpc>
              <a:spcBef>
                <a:spcPct val="50000"/>
              </a:spcBef>
              <a:buNone/>
              <a:tabLst>
                <a:tab pos="438140" algn="l"/>
                <a:tab pos="887391" algn="l"/>
                <a:tab pos="1336641" algn="l"/>
                <a:tab pos="1784306" algn="l"/>
                <a:tab pos="2235144" algn="l"/>
                <a:tab pos="2684396" algn="l"/>
                <a:tab pos="3133647" algn="l"/>
                <a:tab pos="3581310" algn="l"/>
                <a:tab pos="4032150" algn="l"/>
                <a:tab pos="4481401" algn="l"/>
                <a:tab pos="4929065" algn="l"/>
                <a:tab pos="5378316" algn="l"/>
                <a:tab pos="5829154" algn="l"/>
                <a:tab pos="6278406" algn="l"/>
                <a:tab pos="6726071" algn="l"/>
                <a:tab pos="7176909" algn="l"/>
                <a:tab pos="7626160" algn="l"/>
                <a:tab pos="8073823" algn="l"/>
                <a:tab pos="8523075" algn="l"/>
                <a:tab pos="8973914" algn="l"/>
              </a:tabLst>
            </a:pPr>
            <a:r>
              <a:rPr lang="zh-CN" altLang="en-US"/>
              <a:t>静态成员属于类，而不属于对象，用于</a:t>
            </a:r>
            <a:r>
              <a:rPr lang="zh-CN" altLang="en-GB"/>
              <a:t>在对象</a:t>
            </a:r>
          </a:p>
          <a:p>
            <a:pPr marL="414328" indent="-309555" defTabSz="449251" eaLnBrk="1" hangingPunct="1">
              <a:lnSpc>
                <a:spcPct val="80000"/>
              </a:lnSpc>
              <a:spcBef>
                <a:spcPct val="50000"/>
              </a:spcBef>
              <a:buNone/>
              <a:tabLst>
                <a:tab pos="438140" algn="l"/>
                <a:tab pos="887391" algn="l"/>
                <a:tab pos="1336641" algn="l"/>
                <a:tab pos="1784306" algn="l"/>
                <a:tab pos="2235144" algn="l"/>
                <a:tab pos="2684396" algn="l"/>
                <a:tab pos="3133647" algn="l"/>
                <a:tab pos="3581310" algn="l"/>
                <a:tab pos="4032150" algn="l"/>
                <a:tab pos="4481401" algn="l"/>
                <a:tab pos="4929065" algn="l"/>
                <a:tab pos="5378316" algn="l"/>
                <a:tab pos="5829154" algn="l"/>
                <a:tab pos="6278406" algn="l"/>
                <a:tab pos="6726071" algn="l"/>
                <a:tab pos="7176909" algn="l"/>
                <a:tab pos="7626160" algn="l"/>
                <a:tab pos="8073823" algn="l"/>
                <a:tab pos="8523075" algn="l"/>
                <a:tab pos="8973914" algn="l"/>
              </a:tabLst>
            </a:pPr>
            <a:r>
              <a:rPr lang="zh-CN" altLang="en-GB"/>
              <a:t>间共享信息。</a:t>
            </a:r>
            <a:endParaRPr lang="en-GB" altLang="zh-CN"/>
          </a:p>
          <a:p>
            <a:pPr marL="414328" indent="-309555" defTabSz="449251" eaLnBrk="1" hangingPunct="1">
              <a:lnSpc>
                <a:spcPct val="80000"/>
              </a:lnSpc>
              <a:buClr>
                <a:srgbClr val="0E594D"/>
              </a:buClr>
              <a:buNone/>
              <a:tabLst>
                <a:tab pos="438140" algn="l"/>
                <a:tab pos="887391" algn="l"/>
                <a:tab pos="1336641" algn="l"/>
                <a:tab pos="1784306" algn="l"/>
                <a:tab pos="2235144" algn="l"/>
                <a:tab pos="2684396" algn="l"/>
                <a:tab pos="3133647" algn="l"/>
                <a:tab pos="3581310" algn="l"/>
                <a:tab pos="4032150" algn="l"/>
                <a:tab pos="4481401" algn="l"/>
                <a:tab pos="4929065" algn="l"/>
                <a:tab pos="5378316" algn="l"/>
                <a:tab pos="5829154" algn="l"/>
                <a:tab pos="6278406" algn="l"/>
                <a:tab pos="6726071" algn="l"/>
                <a:tab pos="7176909" algn="l"/>
                <a:tab pos="7626160" algn="l"/>
                <a:tab pos="8073823" algn="l"/>
                <a:tab pos="8523075" algn="l"/>
                <a:tab pos="8973914" algn="l"/>
              </a:tabLst>
            </a:pPr>
            <a:endParaRPr lang="en-GB" altLang="zh-CN"/>
          </a:p>
          <a:p>
            <a:pPr marL="414328" indent="-309555" defTabSz="449251" eaLnBrk="1" hangingPunct="1">
              <a:lnSpc>
                <a:spcPct val="70000"/>
              </a:lnSpc>
              <a:spcAft>
                <a:spcPts val="300"/>
              </a:spcAft>
              <a:buClr>
                <a:srgbClr val="0E594D"/>
              </a:buClr>
              <a:buNone/>
              <a:tabLst>
                <a:tab pos="438140" algn="l"/>
                <a:tab pos="887391" algn="l"/>
                <a:tab pos="1336641" algn="l"/>
                <a:tab pos="1784306" algn="l"/>
                <a:tab pos="2235144" algn="l"/>
                <a:tab pos="2684396" algn="l"/>
                <a:tab pos="3133647" algn="l"/>
                <a:tab pos="3581310" algn="l"/>
                <a:tab pos="4032150" algn="l"/>
                <a:tab pos="4481401" algn="l"/>
                <a:tab pos="4929065" algn="l"/>
                <a:tab pos="5378316" algn="l"/>
                <a:tab pos="5829154" algn="l"/>
                <a:tab pos="6278406" algn="l"/>
                <a:tab pos="6726071" algn="l"/>
                <a:tab pos="7176909" algn="l"/>
                <a:tab pos="7626160" algn="l"/>
                <a:tab pos="8073823" algn="l"/>
                <a:tab pos="8523075" algn="l"/>
                <a:tab pos="8973914" algn="l"/>
              </a:tabLst>
            </a:pPr>
            <a:r>
              <a:rPr lang="en-GB" altLang="zh-CN"/>
              <a:t>class Foo {			</a:t>
            </a:r>
          </a:p>
          <a:p>
            <a:pPr marL="414328" indent="-309555" defTabSz="449251" eaLnBrk="1" hangingPunct="1">
              <a:lnSpc>
                <a:spcPct val="70000"/>
              </a:lnSpc>
              <a:spcAft>
                <a:spcPts val="300"/>
              </a:spcAft>
              <a:buClr>
                <a:srgbClr val="0E594D"/>
              </a:buClr>
              <a:buNone/>
              <a:tabLst>
                <a:tab pos="438140" algn="l"/>
                <a:tab pos="887391" algn="l"/>
                <a:tab pos="1336641" algn="l"/>
                <a:tab pos="1784306" algn="l"/>
                <a:tab pos="2235144" algn="l"/>
                <a:tab pos="2684396" algn="l"/>
                <a:tab pos="3133647" algn="l"/>
                <a:tab pos="3581310" algn="l"/>
                <a:tab pos="4032150" algn="l"/>
                <a:tab pos="4481401" algn="l"/>
                <a:tab pos="4929065" algn="l"/>
                <a:tab pos="5378316" algn="l"/>
                <a:tab pos="5829154" algn="l"/>
                <a:tab pos="6278406" algn="l"/>
                <a:tab pos="6726071" algn="l"/>
                <a:tab pos="7176909" algn="l"/>
                <a:tab pos="7626160" algn="l"/>
                <a:tab pos="8073823" algn="l"/>
                <a:tab pos="8523075" algn="l"/>
                <a:tab pos="8973914" algn="l"/>
              </a:tabLst>
            </a:pPr>
            <a:r>
              <a:rPr lang="en-GB" altLang="zh-CN"/>
              <a:t>   int x, y;</a:t>
            </a:r>
          </a:p>
          <a:p>
            <a:pPr marL="414328" indent="-309555" defTabSz="449251" eaLnBrk="1" hangingPunct="1">
              <a:lnSpc>
                <a:spcPct val="70000"/>
              </a:lnSpc>
              <a:spcAft>
                <a:spcPts val="300"/>
              </a:spcAft>
              <a:buClr>
                <a:srgbClr val="0E594D"/>
              </a:buClr>
              <a:buNone/>
              <a:tabLst>
                <a:tab pos="438140" algn="l"/>
                <a:tab pos="887391" algn="l"/>
                <a:tab pos="1336641" algn="l"/>
                <a:tab pos="1784306" algn="l"/>
                <a:tab pos="2235144" algn="l"/>
                <a:tab pos="2684396" algn="l"/>
                <a:tab pos="3133647" algn="l"/>
                <a:tab pos="3581310" algn="l"/>
                <a:tab pos="4032150" algn="l"/>
                <a:tab pos="4481401" algn="l"/>
                <a:tab pos="4929065" algn="l"/>
                <a:tab pos="5378316" algn="l"/>
                <a:tab pos="5829154" algn="l"/>
                <a:tab pos="6278406" algn="l"/>
                <a:tab pos="6726071" algn="l"/>
                <a:tab pos="7176909" algn="l"/>
                <a:tab pos="7626160" algn="l"/>
                <a:tab pos="8073823" algn="l"/>
                <a:tab pos="8523075" algn="l"/>
                <a:tab pos="8973914" algn="l"/>
              </a:tabLst>
            </a:pPr>
            <a:r>
              <a:rPr lang="en-GB" altLang="zh-CN"/>
              <a:t>   static int f;</a:t>
            </a:r>
          </a:p>
          <a:p>
            <a:pPr marL="414328" indent="-309555" defTabSz="449251" eaLnBrk="1" hangingPunct="1">
              <a:lnSpc>
                <a:spcPct val="70000"/>
              </a:lnSpc>
              <a:spcAft>
                <a:spcPts val="300"/>
              </a:spcAft>
              <a:buClr>
                <a:srgbClr val="0E594D"/>
              </a:buClr>
              <a:buNone/>
              <a:tabLst>
                <a:tab pos="438140" algn="l"/>
                <a:tab pos="887391" algn="l"/>
                <a:tab pos="1336641" algn="l"/>
                <a:tab pos="1784306" algn="l"/>
                <a:tab pos="2235144" algn="l"/>
                <a:tab pos="2684396" algn="l"/>
                <a:tab pos="3133647" algn="l"/>
                <a:tab pos="3581310" algn="l"/>
                <a:tab pos="4032150" algn="l"/>
                <a:tab pos="4481401" algn="l"/>
                <a:tab pos="4929065" algn="l"/>
                <a:tab pos="5378316" algn="l"/>
                <a:tab pos="5829154" algn="l"/>
                <a:tab pos="6278406" algn="l"/>
                <a:tab pos="6726071" algn="l"/>
                <a:tab pos="7176909" algn="l"/>
                <a:tab pos="7626160" algn="l"/>
                <a:tab pos="8073823" algn="l"/>
                <a:tab pos="8523075" algn="l"/>
                <a:tab pos="8973914" algn="l"/>
              </a:tabLst>
            </a:pPr>
            <a:r>
              <a:rPr lang="en-GB" altLang="zh-CN"/>
              <a:t>   ....</a:t>
            </a:r>
          </a:p>
          <a:p>
            <a:pPr marL="414328" indent="-309555" defTabSz="449251" eaLnBrk="1" hangingPunct="1">
              <a:lnSpc>
                <a:spcPct val="70000"/>
              </a:lnSpc>
              <a:spcAft>
                <a:spcPts val="300"/>
              </a:spcAft>
              <a:buClr>
                <a:srgbClr val="0E594D"/>
              </a:buClr>
              <a:buNone/>
              <a:tabLst>
                <a:tab pos="438140" algn="l"/>
                <a:tab pos="887391" algn="l"/>
                <a:tab pos="1336641" algn="l"/>
                <a:tab pos="1784306" algn="l"/>
                <a:tab pos="2235144" algn="l"/>
                <a:tab pos="2684396" algn="l"/>
                <a:tab pos="3133647" algn="l"/>
                <a:tab pos="3581310" algn="l"/>
                <a:tab pos="4032150" algn="l"/>
                <a:tab pos="4481401" algn="l"/>
                <a:tab pos="4929065" algn="l"/>
                <a:tab pos="5378316" algn="l"/>
                <a:tab pos="5829154" algn="l"/>
                <a:tab pos="6278406" algn="l"/>
                <a:tab pos="6726071" algn="l"/>
                <a:tab pos="7176909" algn="l"/>
                <a:tab pos="7626160" algn="l"/>
                <a:tab pos="8073823" algn="l"/>
                <a:tab pos="8523075" algn="l"/>
                <a:tab pos="8973914" algn="l"/>
              </a:tabLst>
            </a:pPr>
            <a:r>
              <a:rPr lang="en-GB" altLang="zh-CN"/>
              <a:t>}</a:t>
            </a:r>
          </a:p>
        </p:txBody>
      </p:sp>
      <p:sp>
        <p:nvSpPr>
          <p:cNvPr id="82948" name="AutoShape 4">
            <a:extLst>
              <a:ext uri="{FF2B5EF4-FFF2-40B4-BE49-F238E27FC236}">
                <a16:creationId xmlns:a16="http://schemas.microsoft.com/office/drawing/2014/main" id="{717792C5-AEE3-4101-95C9-A847F2FAA566}"/>
              </a:ext>
            </a:extLst>
          </p:cNvPr>
          <p:cNvSpPr>
            <a:spLocks/>
          </p:cNvSpPr>
          <p:nvPr/>
        </p:nvSpPr>
        <p:spPr bwMode="auto">
          <a:xfrm>
            <a:off x="4511675" y="3213102"/>
            <a:ext cx="685800" cy="1238251"/>
          </a:xfrm>
          <a:prstGeom prst="rightBrace">
            <a:avLst>
              <a:gd name="adj1" fmla="val 15046"/>
              <a:gd name="adj2" fmla="val 50000"/>
            </a:avLst>
          </a:prstGeom>
          <a:noFill/>
          <a:ln w="9360">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fontAlgn="base">
              <a:lnSpc>
                <a:spcPct val="100000"/>
              </a:lnSpc>
              <a:spcBef>
                <a:spcPct val="50000"/>
              </a:spcBef>
              <a:spcAft>
                <a:spcPct val="0"/>
              </a:spcAft>
            </a:pPr>
            <a:endParaRPr kumimoji="1" lang="zh-CN" altLang="zh-CN">
              <a:solidFill>
                <a:srgbClr val="FFFFFF"/>
              </a:solidFill>
            </a:endParaRPr>
          </a:p>
        </p:txBody>
      </p:sp>
      <p:sp>
        <p:nvSpPr>
          <p:cNvPr id="82949" name="AutoShape 5">
            <a:extLst>
              <a:ext uri="{FF2B5EF4-FFF2-40B4-BE49-F238E27FC236}">
                <a16:creationId xmlns:a16="http://schemas.microsoft.com/office/drawing/2014/main" id="{1EDF70F2-C689-4ABF-A6BB-67F438C8DDD3}"/>
              </a:ext>
            </a:extLst>
          </p:cNvPr>
          <p:cNvSpPr>
            <a:spLocks noChangeArrowheads="1"/>
          </p:cNvSpPr>
          <p:nvPr/>
        </p:nvSpPr>
        <p:spPr bwMode="auto">
          <a:xfrm>
            <a:off x="6237288" y="3208342"/>
            <a:ext cx="1143000" cy="1144587"/>
          </a:xfrm>
          <a:prstGeom prst="cube">
            <a:avLst>
              <a:gd name="adj" fmla="val 25000"/>
            </a:avLst>
          </a:prstGeom>
          <a:solidFill>
            <a:srgbClr val="FFFFCC"/>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nchor="ctr"/>
          <a:lstStyle>
            <a:lvl1pPr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9pPr>
          </a:lstStyle>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x: 0</a:t>
            </a:r>
          </a:p>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y: 0</a:t>
            </a:r>
          </a:p>
        </p:txBody>
      </p:sp>
      <p:sp>
        <p:nvSpPr>
          <p:cNvPr id="82950" name="AutoShape 6">
            <a:extLst>
              <a:ext uri="{FF2B5EF4-FFF2-40B4-BE49-F238E27FC236}">
                <a16:creationId xmlns:a16="http://schemas.microsoft.com/office/drawing/2014/main" id="{8AAACACD-2BEA-4384-B08C-232DB117F6EC}"/>
              </a:ext>
            </a:extLst>
          </p:cNvPr>
          <p:cNvSpPr>
            <a:spLocks noChangeArrowheads="1"/>
          </p:cNvSpPr>
          <p:nvPr/>
        </p:nvSpPr>
        <p:spPr bwMode="auto">
          <a:xfrm>
            <a:off x="6165851" y="4686300"/>
            <a:ext cx="1143000" cy="1143000"/>
          </a:xfrm>
          <a:prstGeom prst="cube">
            <a:avLst>
              <a:gd name="adj" fmla="val 25000"/>
            </a:avLst>
          </a:prstGeom>
          <a:solidFill>
            <a:srgbClr val="FFFFCC"/>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nchor="ctr"/>
          <a:lstStyle>
            <a:lvl1pPr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9pPr>
          </a:lstStyle>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x: 3</a:t>
            </a:r>
          </a:p>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y: 6</a:t>
            </a:r>
          </a:p>
        </p:txBody>
      </p:sp>
      <p:sp>
        <p:nvSpPr>
          <p:cNvPr id="82951" name="AutoShape 7">
            <a:extLst>
              <a:ext uri="{FF2B5EF4-FFF2-40B4-BE49-F238E27FC236}">
                <a16:creationId xmlns:a16="http://schemas.microsoft.com/office/drawing/2014/main" id="{236860F5-8CB0-48F5-826F-C620887803C8}"/>
              </a:ext>
            </a:extLst>
          </p:cNvPr>
          <p:cNvSpPr>
            <a:spLocks noChangeArrowheads="1"/>
          </p:cNvSpPr>
          <p:nvPr/>
        </p:nvSpPr>
        <p:spPr bwMode="auto">
          <a:xfrm>
            <a:off x="8110539" y="3173417"/>
            <a:ext cx="1143000" cy="1144587"/>
          </a:xfrm>
          <a:prstGeom prst="cube">
            <a:avLst>
              <a:gd name="adj" fmla="val 25000"/>
            </a:avLst>
          </a:prstGeom>
          <a:solidFill>
            <a:srgbClr val="FFFFCC"/>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nchor="ctr"/>
          <a:lstStyle>
            <a:lvl1pPr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9pPr>
          </a:lstStyle>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x: 0</a:t>
            </a:r>
          </a:p>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y: 4</a:t>
            </a:r>
          </a:p>
        </p:txBody>
      </p:sp>
      <p:sp>
        <p:nvSpPr>
          <p:cNvPr id="82952" name="AutoShape 8">
            <a:extLst>
              <a:ext uri="{FF2B5EF4-FFF2-40B4-BE49-F238E27FC236}">
                <a16:creationId xmlns:a16="http://schemas.microsoft.com/office/drawing/2014/main" id="{F378A72E-C47E-42B4-8E4E-423F051C1E0A}"/>
              </a:ext>
            </a:extLst>
          </p:cNvPr>
          <p:cNvSpPr>
            <a:spLocks noChangeArrowheads="1"/>
          </p:cNvSpPr>
          <p:nvPr/>
        </p:nvSpPr>
        <p:spPr bwMode="auto">
          <a:xfrm>
            <a:off x="8110539" y="4614863"/>
            <a:ext cx="1143000" cy="1143000"/>
          </a:xfrm>
          <a:prstGeom prst="cube">
            <a:avLst>
              <a:gd name="adj" fmla="val 25000"/>
            </a:avLst>
          </a:prstGeom>
          <a:solidFill>
            <a:srgbClr val="FFFFCC"/>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nchor="ctr"/>
          <a:lstStyle>
            <a:lvl1pPr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9pPr>
          </a:lstStyle>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x: 8</a:t>
            </a:r>
          </a:p>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y: 6</a:t>
            </a:r>
          </a:p>
        </p:txBody>
      </p:sp>
      <p:sp>
        <p:nvSpPr>
          <p:cNvPr id="82953" name="Text Box 9">
            <a:extLst>
              <a:ext uri="{FF2B5EF4-FFF2-40B4-BE49-F238E27FC236}">
                <a16:creationId xmlns:a16="http://schemas.microsoft.com/office/drawing/2014/main" id="{5116F160-9149-45F7-8AC2-C5F64691C3D4}"/>
              </a:ext>
            </a:extLst>
          </p:cNvPr>
          <p:cNvSpPr txBox="1">
            <a:spLocks noChangeArrowheads="1"/>
          </p:cNvSpPr>
          <p:nvPr/>
        </p:nvSpPr>
        <p:spPr bwMode="auto">
          <a:xfrm>
            <a:off x="4943475" y="2636842"/>
            <a:ext cx="1944688"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9pPr>
          </a:lstStyle>
          <a:p>
            <a:pPr fontAlgn="base">
              <a:lnSpc>
                <a:spcPct val="95000"/>
              </a:lnSpc>
              <a:spcBef>
                <a:spcPct val="0"/>
              </a:spcBef>
              <a:spcAft>
                <a:spcPct val="0"/>
              </a:spcAft>
              <a:buClr>
                <a:srgbClr val="40458C"/>
              </a:buClr>
              <a:buSzPct val="100000"/>
            </a:pPr>
            <a:r>
              <a:rPr lang="zh-CN" altLang="en-GB" b="0">
                <a:solidFill>
                  <a:srgbClr val="FFFFFF"/>
                </a:solidFill>
                <a:latin typeface="Arial" panose="020B0604020202020204" pitchFamily="34" charset="0"/>
              </a:rPr>
              <a:t>使用类创建一些对象</a:t>
            </a:r>
          </a:p>
        </p:txBody>
      </p:sp>
      <p:sp>
        <p:nvSpPr>
          <p:cNvPr id="82954" name="AutoShape 10">
            <a:extLst>
              <a:ext uri="{FF2B5EF4-FFF2-40B4-BE49-F238E27FC236}">
                <a16:creationId xmlns:a16="http://schemas.microsoft.com/office/drawing/2014/main" id="{45CB213E-E8DB-4794-9008-6739ECC91321}"/>
              </a:ext>
            </a:extLst>
          </p:cNvPr>
          <p:cNvSpPr>
            <a:spLocks noChangeArrowheads="1"/>
          </p:cNvSpPr>
          <p:nvPr/>
        </p:nvSpPr>
        <p:spPr bwMode="auto">
          <a:xfrm>
            <a:off x="2566991" y="5013325"/>
            <a:ext cx="1728787" cy="1143000"/>
          </a:xfrm>
          <a:prstGeom prst="verticalScroll">
            <a:avLst>
              <a:gd name="adj" fmla="val 12500"/>
            </a:avLst>
          </a:prstGeom>
          <a:solidFill>
            <a:srgbClr val="FFFFCC"/>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nchor="ctr"/>
          <a:lstStyle>
            <a:lvl1pPr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1pPr>
            <a:lvl2pPr marL="382588" indent="-192088"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2pPr>
            <a:lvl3pPr marL="579438"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3pPr>
            <a:lvl4pPr marL="774700" indent="-193675"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4pPr>
            <a:lvl5pPr marL="969963" indent="-188913" defTabSz="407988">
              <a:lnSpc>
                <a:spcPct val="85000"/>
              </a:lnSpc>
              <a:spcBef>
                <a:spcPct val="15000"/>
              </a:spcBef>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5pPr>
            <a:lvl6pPr marL="14271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6pPr>
            <a:lvl7pPr marL="18843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7pPr>
            <a:lvl8pPr marL="23415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8pPr>
            <a:lvl9pPr marL="2798763" indent="-188913" defTabSz="407988" eaLnBrk="0" fontAlgn="base" hangingPunct="0">
              <a:lnSpc>
                <a:spcPct val="85000"/>
              </a:lnSpc>
              <a:spcBef>
                <a:spcPct val="1500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b="1">
                <a:solidFill>
                  <a:schemeClr val="tx1"/>
                </a:solidFill>
                <a:latin typeface="CommercialScript BT" pitchFamily="66" charset="0"/>
                <a:ea typeface="宋体" panose="02010600030101010101" pitchFamily="2" charset="-122"/>
              </a:defRPr>
            </a:lvl9pPr>
          </a:lstStyle>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class Foo</a:t>
            </a:r>
          </a:p>
          <a:p>
            <a:pPr algn="ctr" fontAlgn="base">
              <a:lnSpc>
                <a:spcPct val="95000"/>
              </a:lnSpc>
              <a:spcBef>
                <a:spcPct val="0"/>
              </a:spcBef>
              <a:spcAft>
                <a:spcPct val="0"/>
              </a:spcAft>
              <a:buClr>
                <a:srgbClr val="40458C"/>
              </a:buClr>
              <a:buSzPct val="100000"/>
            </a:pPr>
            <a:r>
              <a:rPr lang="en-GB" altLang="zh-CN" b="0">
                <a:solidFill>
                  <a:srgbClr val="000000"/>
                </a:solidFill>
                <a:latin typeface="Arial" panose="020B0604020202020204" pitchFamily="34" charset="0"/>
              </a:rPr>
              <a:t>f : 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657B676-B2AE-423D-A52E-91ECC16CF9E3}"/>
              </a:ext>
            </a:extLst>
          </p:cNvPr>
          <p:cNvSpPr>
            <a:spLocks noGrp="1" noChangeArrowheads="1"/>
          </p:cNvSpPr>
          <p:nvPr>
            <p:ph type="title"/>
          </p:nvPr>
        </p:nvSpPr>
        <p:spPr>
          <a:xfrm>
            <a:off x="1981204" y="150815"/>
            <a:ext cx="8228013" cy="679451"/>
          </a:xfrm>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defTabSz="449251" eaLnBrk="1" hangingPunct="1">
              <a:lnSpc>
                <a:spcPct val="93000"/>
              </a:lnSpc>
              <a:tabLst>
                <a:tab pos="0" algn="l"/>
                <a:tab pos="447663" algn="l"/>
                <a:tab pos="896916" algn="l"/>
                <a:tab pos="1346166" algn="l"/>
                <a:tab pos="1795418" algn="l"/>
                <a:tab pos="2244669" algn="l"/>
                <a:tab pos="2692333" algn="l"/>
                <a:tab pos="3143172" algn="l"/>
                <a:tab pos="3592424" algn="l"/>
                <a:tab pos="4040087" algn="l"/>
                <a:tab pos="4490926" algn="l"/>
                <a:tab pos="4940176" algn="l"/>
                <a:tab pos="5389428" algn="l"/>
                <a:tab pos="5837093" algn="l"/>
                <a:tab pos="6287931" algn="l"/>
                <a:tab pos="6737182" algn="l"/>
                <a:tab pos="7184846" algn="l"/>
                <a:tab pos="7634097" algn="l"/>
                <a:tab pos="8084937" algn="l"/>
                <a:tab pos="8534187" algn="l"/>
                <a:tab pos="8981850" algn="l"/>
              </a:tabLst>
            </a:pPr>
            <a:r>
              <a:rPr lang="en-GB" altLang="zh-CN">
                <a:solidFill>
                  <a:srgbClr val="FFFFCC"/>
                </a:solidFill>
              </a:rPr>
              <a:t>Shared Information</a:t>
            </a:r>
          </a:p>
        </p:txBody>
      </p:sp>
      <p:sp>
        <p:nvSpPr>
          <p:cNvPr id="84995" name="Rectangle 3">
            <a:extLst>
              <a:ext uri="{FF2B5EF4-FFF2-40B4-BE49-F238E27FC236}">
                <a16:creationId xmlns:a16="http://schemas.microsoft.com/office/drawing/2014/main" id="{63707B57-E419-45E1-B529-AB3A0E73EBF2}"/>
              </a:ext>
            </a:extLst>
          </p:cNvPr>
          <p:cNvSpPr>
            <a:spLocks noGrp="1" noChangeArrowheads="1"/>
          </p:cNvSpPr>
          <p:nvPr>
            <p:ph type="body" idx="1"/>
          </p:nvPr>
        </p:nvSpPr>
        <p:spPr>
          <a:xfrm>
            <a:off x="8366128" y="1036642"/>
            <a:ext cx="2281239" cy="4446587"/>
          </a:xfrm>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marL="425440" indent="-320667" defTabSz="449251" eaLnBrk="1" hangingPunct="1">
              <a:lnSpc>
                <a:spcPct val="87000"/>
              </a:lnSpc>
              <a:tabLst>
                <a:tab pos="449251" algn="l"/>
                <a:tab pos="896916" algn="l"/>
                <a:tab pos="1347754" algn="l"/>
                <a:tab pos="1797006" algn="l"/>
                <a:tab pos="2246257" algn="l"/>
                <a:tab pos="2695507" algn="l"/>
                <a:tab pos="3144760" algn="l"/>
                <a:tab pos="3594010" algn="l"/>
                <a:tab pos="4041674" algn="l"/>
                <a:tab pos="4492513" algn="l"/>
                <a:tab pos="4941764" algn="l"/>
                <a:tab pos="5391016" algn="l"/>
                <a:tab pos="5838679" algn="l"/>
                <a:tab pos="6289517" algn="l"/>
                <a:tab pos="6738770" algn="l"/>
                <a:tab pos="7186434" algn="l"/>
                <a:tab pos="7635684" algn="l"/>
                <a:tab pos="8086523" algn="l"/>
                <a:tab pos="8534187" algn="l"/>
                <a:tab pos="8983438" algn="l"/>
              </a:tabLst>
            </a:pPr>
            <a:r>
              <a:rPr lang="en-GB" altLang="zh-CN"/>
              <a:t>In the Monster class</a:t>
            </a:r>
          </a:p>
          <a:p>
            <a:pPr marL="425440" indent="-320667" defTabSz="449251" eaLnBrk="1" hangingPunct="1">
              <a:lnSpc>
                <a:spcPct val="87000"/>
              </a:lnSpc>
              <a:buNone/>
              <a:tabLst>
                <a:tab pos="449251" algn="l"/>
                <a:tab pos="896916" algn="l"/>
                <a:tab pos="1347754" algn="l"/>
                <a:tab pos="1797006" algn="l"/>
                <a:tab pos="2246257" algn="l"/>
                <a:tab pos="2695507" algn="l"/>
                <a:tab pos="3144760" algn="l"/>
                <a:tab pos="3594010" algn="l"/>
                <a:tab pos="4041674" algn="l"/>
                <a:tab pos="4492513" algn="l"/>
                <a:tab pos="4941764" algn="l"/>
                <a:tab pos="5391016" algn="l"/>
                <a:tab pos="5838679" algn="l"/>
                <a:tab pos="6289517" algn="l"/>
                <a:tab pos="6738770" algn="l"/>
                <a:tab pos="7186434" algn="l"/>
                <a:tab pos="7635684" algn="l"/>
                <a:tab pos="8086523" algn="l"/>
                <a:tab pos="8534187" algn="l"/>
                <a:tab pos="8983438" algn="l"/>
              </a:tabLst>
            </a:pPr>
            <a:endParaRPr lang="en-GB" altLang="zh-CN"/>
          </a:p>
          <a:p>
            <a:pPr marL="857229" lvl="1" defTabSz="449251" eaLnBrk="1" hangingPunct="1">
              <a:lnSpc>
                <a:spcPct val="66000"/>
              </a:lnSpc>
              <a:tabLst>
                <a:tab pos="449251" algn="l"/>
                <a:tab pos="896916" algn="l"/>
                <a:tab pos="1347754" algn="l"/>
                <a:tab pos="1797006" algn="l"/>
                <a:tab pos="2246257" algn="l"/>
                <a:tab pos="2695507" algn="l"/>
                <a:tab pos="3144760" algn="l"/>
                <a:tab pos="3594010" algn="l"/>
                <a:tab pos="4041674" algn="l"/>
                <a:tab pos="4492513" algn="l"/>
                <a:tab pos="4941764" algn="l"/>
                <a:tab pos="5391016" algn="l"/>
                <a:tab pos="5838679" algn="l"/>
                <a:tab pos="6289517" algn="l"/>
                <a:tab pos="6738770" algn="l"/>
                <a:tab pos="7186434" algn="l"/>
                <a:tab pos="7635684" algn="l"/>
                <a:tab pos="8086523" algn="l"/>
                <a:tab pos="8534187" algn="l"/>
                <a:tab pos="8983438" algn="l"/>
              </a:tabLst>
            </a:pPr>
            <a:r>
              <a:rPr lang="en-GB" altLang="zh-CN"/>
              <a:t>number of monsters</a:t>
            </a:r>
          </a:p>
          <a:p>
            <a:pPr marL="857229" lvl="1" defTabSz="449251" eaLnBrk="1" hangingPunct="1">
              <a:lnSpc>
                <a:spcPct val="66000"/>
              </a:lnSpc>
              <a:buNone/>
              <a:tabLst>
                <a:tab pos="449251" algn="l"/>
                <a:tab pos="896916" algn="l"/>
                <a:tab pos="1347754" algn="l"/>
                <a:tab pos="1797006" algn="l"/>
                <a:tab pos="2246257" algn="l"/>
                <a:tab pos="2695507" algn="l"/>
                <a:tab pos="3144760" algn="l"/>
                <a:tab pos="3594010" algn="l"/>
                <a:tab pos="4041674" algn="l"/>
                <a:tab pos="4492513" algn="l"/>
                <a:tab pos="4941764" algn="l"/>
                <a:tab pos="5391016" algn="l"/>
                <a:tab pos="5838679" algn="l"/>
                <a:tab pos="6289517" algn="l"/>
                <a:tab pos="6738770" algn="l"/>
                <a:tab pos="7186434" algn="l"/>
                <a:tab pos="7635684" algn="l"/>
                <a:tab pos="8086523" algn="l"/>
                <a:tab pos="8534187" algn="l"/>
                <a:tab pos="8983438" algn="l"/>
              </a:tabLst>
            </a:pPr>
            <a:endParaRPr lang="en-GB" altLang="zh-CN"/>
          </a:p>
          <a:p>
            <a:pPr marL="857229" lvl="1" defTabSz="449251" eaLnBrk="1" hangingPunct="1">
              <a:lnSpc>
                <a:spcPct val="66000"/>
              </a:lnSpc>
              <a:buNone/>
              <a:tabLst>
                <a:tab pos="449251" algn="l"/>
                <a:tab pos="896916" algn="l"/>
                <a:tab pos="1347754" algn="l"/>
                <a:tab pos="1797006" algn="l"/>
                <a:tab pos="2246257" algn="l"/>
                <a:tab pos="2695507" algn="l"/>
                <a:tab pos="3144760" algn="l"/>
                <a:tab pos="3594010" algn="l"/>
                <a:tab pos="4041674" algn="l"/>
                <a:tab pos="4492513" algn="l"/>
                <a:tab pos="4941764" algn="l"/>
                <a:tab pos="5391016" algn="l"/>
                <a:tab pos="5838679" algn="l"/>
                <a:tab pos="6289517" algn="l"/>
                <a:tab pos="6738770" algn="l"/>
                <a:tab pos="7186434" algn="l"/>
                <a:tab pos="7635684" algn="l"/>
                <a:tab pos="8086523" algn="l"/>
                <a:tab pos="8534187" algn="l"/>
                <a:tab pos="8983438" algn="l"/>
              </a:tabLst>
            </a:pPr>
            <a:r>
              <a:rPr lang="en-GB" altLang="zh-CN"/>
              <a:t>&gt;3 attack</a:t>
            </a:r>
          </a:p>
          <a:p>
            <a:pPr marL="857229" lvl="1" defTabSz="449251" eaLnBrk="1" hangingPunct="1">
              <a:lnSpc>
                <a:spcPct val="66000"/>
              </a:lnSpc>
              <a:buNone/>
              <a:tabLst>
                <a:tab pos="449251" algn="l"/>
                <a:tab pos="896916" algn="l"/>
                <a:tab pos="1347754" algn="l"/>
                <a:tab pos="1797006" algn="l"/>
                <a:tab pos="2246257" algn="l"/>
                <a:tab pos="2695507" algn="l"/>
                <a:tab pos="3144760" algn="l"/>
                <a:tab pos="3594010" algn="l"/>
                <a:tab pos="4041674" algn="l"/>
                <a:tab pos="4492513" algn="l"/>
                <a:tab pos="4941764" algn="l"/>
                <a:tab pos="5391016" algn="l"/>
                <a:tab pos="5838679" algn="l"/>
                <a:tab pos="6289517" algn="l"/>
                <a:tab pos="6738770" algn="l"/>
                <a:tab pos="7186434" algn="l"/>
                <a:tab pos="7635684" algn="l"/>
                <a:tab pos="8086523" algn="l"/>
                <a:tab pos="8534187" algn="l"/>
                <a:tab pos="8983438" algn="l"/>
              </a:tabLst>
            </a:pPr>
            <a:endParaRPr lang="en-GB" altLang="zh-CN"/>
          </a:p>
          <a:p>
            <a:pPr marL="857229" lvl="1" defTabSz="449251" eaLnBrk="1" hangingPunct="1">
              <a:lnSpc>
                <a:spcPct val="66000"/>
              </a:lnSpc>
              <a:buNone/>
              <a:tabLst>
                <a:tab pos="449251" algn="l"/>
                <a:tab pos="896916" algn="l"/>
                <a:tab pos="1347754" algn="l"/>
                <a:tab pos="1797006" algn="l"/>
                <a:tab pos="2246257" algn="l"/>
                <a:tab pos="2695507" algn="l"/>
                <a:tab pos="3144760" algn="l"/>
                <a:tab pos="3594010" algn="l"/>
                <a:tab pos="4041674" algn="l"/>
                <a:tab pos="4492513" algn="l"/>
                <a:tab pos="4941764" algn="l"/>
                <a:tab pos="5391016" algn="l"/>
                <a:tab pos="5838679" algn="l"/>
                <a:tab pos="6289517" algn="l"/>
                <a:tab pos="6738770" algn="l"/>
                <a:tab pos="7186434" algn="l"/>
                <a:tab pos="7635684" algn="l"/>
                <a:tab pos="8086523" algn="l"/>
                <a:tab pos="8534187" algn="l"/>
                <a:tab pos="8983438" algn="l"/>
              </a:tabLst>
            </a:pPr>
            <a:r>
              <a:rPr lang="en-GB" altLang="zh-CN"/>
              <a:t>&lt;= 2 retreat</a:t>
            </a:r>
          </a:p>
          <a:p>
            <a:pPr marL="425440" indent="-320667" defTabSz="449251" eaLnBrk="1" hangingPunct="1">
              <a:lnSpc>
                <a:spcPct val="87000"/>
              </a:lnSpc>
              <a:buNone/>
              <a:tabLst>
                <a:tab pos="449251" algn="l"/>
                <a:tab pos="896916" algn="l"/>
                <a:tab pos="1347754" algn="l"/>
                <a:tab pos="1797006" algn="l"/>
                <a:tab pos="2246257" algn="l"/>
                <a:tab pos="2695507" algn="l"/>
                <a:tab pos="3144760" algn="l"/>
                <a:tab pos="3594010" algn="l"/>
                <a:tab pos="4041674" algn="l"/>
                <a:tab pos="4492513" algn="l"/>
                <a:tab pos="4941764" algn="l"/>
                <a:tab pos="5391016" algn="l"/>
                <a:tab pos="5838679" algn="l"/>
                <a:tab pos="6289517" algn="l"/>
                <a:tab pos="6738770" algn="l"/>
                <a:tab pos="7186434" algn="l"/>
                <a:tab pos="7635684" algn="l"/>
                <a:tab pos="8086523" algn="l"/>
                <a:tab pos="8534187" algn="l"/>
                <a:tab pos="8983438" algn="l"/>
              </a:tabLst>
            </a:pPr>
            <a:endParaRPr lang="en-GB" altLang="zh-CN"/>
          </a:p>
          <a:p>
            <a:pPr marL="425440" indent="-320667" defTabSz="449251" eaLnBrk="1" hangingPunct="1">
              <a:lnSpc>
                <a:spcPct val="87000"/>
              </a:lnSpc>
              <a:buNone/>
              <a:tabLst>
                <a:tab pos="449251" algn="l"/>
                <a:tab pos="896916" algn="l"/>
                <a:tab pos="1347754" algn="l"/>
                <a:tab pos="1797006" algn="l"/>
                <a:tab pos="2246257" algn="l"/>
                <a:tab pos="2695507" algn="l"/>
                <a:tab pos="3144760" algn="l"/>
                <a:tab pos="3594010" algn="l"/>
                <a:tab pos="4041674" algn="l"/>
                <a:tab pos="4492513" algn="l"/>
                <a:tab pos="4941764" algn="l"/>
                <a:tab pos="5391016" algn="l"/>
                <a:tab pos="5838679" algn="l"/>
                <a:tab pos="6289517" algn="l"/>
                <a:tab pos="6738770" algn="l"/>
                <a:tab pos="7186434" algn="l"/>
                <a:tab pos="7635684" algn="l"/>
                <a:tab pos="8086523" algn="l"/>
                <a:tab pos="8534187" algn="l"/>
                <a:tab pos="8983438" algn="l"/>
              </a:tabLst>
            </a:pPr>
            <a:endParaRPr lang="en-GB" altLang="zh-CN"/>
          </a:p>
        </p:txBody>
      </p:sp>
      <p:pic>
        <p:nvPicPr>
          <p:cNvPr id="84996" name="Picture 4">
            <a:extLst>
              <a:ext uri="{FF2B5EF4-FFF2-40B4-BE49-F238E27FC236}">
                <a16:creationId xmlns:a16="http://schemas.microsoft.com/office/drawing/2014/main" id="{34E7B003-0D3B-4632-A07B-D0C1DC40F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43" y="830265"/>
            <a:ext cx="6567487" cy="5529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93014C60-E86B-4CD0-A528-DCA55AE31201}"/>
              </a:ext>
            </a:extLst>
          </p:cNvPr>
          <p:cNvSpPr txBox="1">
            <a:spLocks noChangeArrowheads="1"/>
          </p:cNvSpPr>
          <p:nvPr/>
        </p:nvSpPr>
        <p:spPr bwMode="auto">
          <a:xfrm>
            <a:off x="2351091" y="260354"/>
            <a:ext cx="712946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fontAlgn="base">
              <a:lnSpc>
                <a:spcPct val="100000"/>
              </a:lnSpc>
              <a:spcBef>
                <a:spcPct val="50000"/>
              </a:spcBef>
              <a:spcAft>
                <a:spcPct val="0"/>
              </a:spcAft>
            </a:pPr>
            <a:r>
              <a:rPr lang="zh-CN" altLang="en-US" sz="4400">
                <a:solidFill>
                  <a:srgbClr val="FFFF00"/>
                </a:solidFill>
                <a:latin typeface="黑体" panose="02010609060101010101" pitchFamily="49" charset="-122"/>
                <a:ea typeface="黑体" panose="02010609060101010101" pitchFamily="49" charset="-122"/>
                <a:sym typeface="Wingdings" panose="05000000000000000000" pitchFamily="2" charset="2"/>
              </a:rPr>
              <a:t>静态成员</a:t>
            </a:r>
          </a:p>
        </p:txBody>
      </p:sp>
      <p:sp>
        <p:nvSpPr>
          <p:cNvPr id="87043" name="Rectangle 3">
            <a:extLst>
              <a:ext uri="{FF2B5EF4-FFF2-40B4-BE49-F238E27FC236}">
                <a16:creationId xmlns:a16="http://schemas.microsoft.com/office/drawing/2014/main" id="{83249939-C8F7-437E-B981-636F8B3B12C1}"/>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7044" name="Rectangle 4">
            <a:extLst>
              <a:ext uri="{FF2B5EF4-FFF2-40B4-BE49-F238E27FC236}">
                <a16:creationId xmlns:a16="http://schemas.microsoft.com/office/drawing/2014/main" id="{00E5943B-E591-41BB-A60E-2DE8343523DF}"/>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7045" name="Rectangle 5">
            <a:extLst>
              <a:ext uri="{FF2B5EF4-FFF2-40B4-BE49-F238E27FC236}">
                <a16:creationId xmlns:a16="http://schemas.microsoft.com/office/drawing/2014/main" id="{1DD446E3-FBD8-43BD-95D4-FA00F70B82F1}"/>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7046" name="Rectangle 6">
            <a:extLst>
              <a:ext uri="{FF2B5EF4-FFF2-40B4-BE49-F238E27FC236}">
                <a16:creationId xmlns:a16="http://schemas.microsoft.com/office/drawing/2014/main" id="{DB6C224D-9FCC-458C-B7B2-A6EB40F67217}"/>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1086471" name="Text Box 7">
            <a:extLst>
              <a:ext uri="{FF2B5EF4-FFF2-40B4-BE49-F238E27FC236}">
                <a16:creationId xmlns:a16="http://schemas.microsoft.com/office/drawing/2014/main" id="{B14DA099-D1E7-4965-9540-FEFDD166D66A}"/>
              </a:ext>
            </a:extLst>
          </p:cNvPr>
          <p:cNvSpPr txBox="1">
            <a:spLocks noChangeArrowheads="1"/>
          </p:cNvSpPr>
          <p:nvPr/>
        </p:nvSpPr>
        <p:spPr bwMode="auto">
          <a:xfrm>
            <a:off x="1186249" y="1341439"/>
            <a:ext cx="9687697"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40000"/>
              </a:lnSpc>
              <a:spcBef>
                <a:spcPct val="0"/>
              </a:spcBef>
              <a:spcAft>
                <a:spcPct val="0"/>
              </a:spcAft>
            </a:pPr>
            <a:r>
              <a:rPr kumimoji="1" lang="zh-CN" altLang="en-US" sz="2800" dirty="0">
                <a:solidFill>
                  <a:srgbClr val="FFFFCC"/>
                </a:solidFill>
                <a:latin typeface="Times New Roman" panose="02020603050405020304" pitchFamily="18" charset="0"/>
                <a:ea typeface="黑体" panose="02010609060101010101" pitchFamily="49" charset="-122"/>
              </a:rPr>
              <a:t>静态数据成员  </a:t>
            </a:r>
            <a:r>
              <a:rPr kumimoji="1" lang="zh-CN" altLang="en-US" dirty="0">
                <a:solidFill>
                  <a:srgbClr val="FF0000"/>
                </a:solidFill>
                <a:latin typeface="黑体" panose="02010609060101010101" pitchFamily="49" charset="-122"/>
                <a:ea typeface="黑体" panose="02010609060101010101" pitchFamily="49" charset="-122"/>
              </a:rPr>
              <a:t>静态数据成员必须在类体内声明</a:t>
            </a:r>
            <a:r>
              <a:rPr kumimoji="1" lang="en-US" altLang="zh-CN" dirty="0">
                <a:solidFill>
                  <a:srgbClr val="FF0000"/>
                </a:solidFill>
                <a:latin typeface="黑体" panose="02010609060101010101" pitchFamily="49" charset="-122"/>
                <a:ea typeface="黑体" panose="02010609060101010101" pitchFamily="49" charset="-122"/>
              </a:rPr>
              <a:t>,</a:t>
            </a:r>
            <a:r>
              <a:rPr kumimoji="1" lang="zh-CN" altLang="en-US" dirty="0">
                <a:solidFill>
                  <a:srgbClr val="FF0000"/>
                </a:solidFill>
                <a:latin typeface="黑体" panose="02010609060101010101" pitchFamily="49" charset="-122"/>
                <a:ea typeface="黑体" panose="02010609060101010101" pitchFamily="49" charset="-122"/>
              </a:rPr>
              <a:t>并且必须在类体之外初始化。</a:t>
            </a:r>
            <a:r>
              <a:rPr kumimoji="1" lang="zh-CN" altLang="en-US" dirty="0">
                <a:solidFill>
                  <a:srgbClr val="FF0000"/>
                </a:solidFill>
              </a:rPr>
              <a:t> </a:t>
            </a:r>
            <a:endParaRPr kumimoji="1" lang="zh-CN" altLang="en-US" sz="2800" dirty="0">
              <a:solidFill>
                <a:srgbClr val="FF0000"/>
              </a:solidFill>
              <a:latin typeface="Times New Roman" panose="02020603050405020304" pitchFamily="18" charset="0"/>
              <a:ea typeface="黑体" panose="02010609060101010101" pitchFamily="49" charset="-122"/>
            </a:endParaRPr>
          </a:p>
          <a:p>
            <a:pPr fontAlgn="base">
              <a:lnSpc>
                <a:spcPct val="140000"/>
              </a:lnSpc>
              <a:spcBef>
                <a:spcPct val="0"/>
              </a:spcBef>
              <a:spcAft>
                <a:spcPct val="0"/>
              </a:spcAft>
            </a:pPr>
            <a:r>
              <a:rPr kumimoji="1" lang="zh-CN" altLang="en-US" dirty="0">
                <a:solidFill>
                  <a:srgbClr val="FFFFCC"/>
                </a:solidFill>
                <a:latin typeface="Times New Roman" panose="02020603050405020304" pitchFamily="18" charset="0"/>
              </a:rPr>
              <a:t>   </a:t>
            </a:r>
            <a:r>
              <a:rPr kumimoji="1" lang="zh-CN" altLang="en-US" dirty="0">
                <a:solidFill>
                  <a:srgbClr val="FF66FF"/>
                </a:solidFill>
                <a:latin typeface="MS UI Gothic" panose="020B0600070205080204" pitchFamily="34" charset="-128"/>
                <a:ea typeface="MS UI Gothic" panose="020B0600070205080204" pitchFamily="34" charset="-128"/>
              </a:rPr>
              <a:t>✿ </a:t>
            </a:r>
            <a:r>
              <a:rPr kumimoji="1" lang="zh-CN" altLang="en-US" dirty="0">
                <a:solidFill>
                  <a:srgbClr val="FFFFCC"/>
                </a:solidFill>
                <a:latin typeface="黑体" panose="02010609060101010101" pitchFamily="49" charset="-122"/>
                <a:ea typeface="黑体" panose="02010609060101010101" pitchFamily="49" charset="-122"/>
              </a:rPr>
              <a:t>静态数据成员的说明：</a:t>
            </a:r>
          </a:p>
          <a:p>
            <a:pPr fontAlgn="base">
              <a:lnSpc>
                <a:spcPct val="140000"/>
              </a:lnSpc>
              <a:spcBef>
                <a:spcPct val="0"/>
              </a:spcBef>
              <a:spcAft>
                <a:spcPct val="0"/>
              </a:spcAft>
            </a:pPr>
            <a:r>
              <a:rPr kumimoji="1" lang="zh-CN" altLang="en-US" dirty="0">
                <a:solidFill>
                  <a:srgbClr val="FFFFCC"/>
                </a:solidFill>
                <a:latin typeface="黑体" panose="02010609060101010101" pitchFamily="49" charset="-122"/>
                <a:ea typeface="黑体" panose="02010609060101010101" pitchFamily="49" charset="-122"/>
              </a:rPr>
              <a:t>      </a:t>
            </a:r>
            <a:r>
              <a:rPr kumimoji="1" lang="en-US" altLang="zh-CN" dirty="0">
                <a:solidFill>
                  <a:srgbClr val="66FFFF"/>
                </a:solidFill>
                <a:latin typeface="Verdana" panose="020B0604030504040204" pitchFamily="34" charset="0"/>
              </a:rPr>
              <a:t>static</a:t>
            </a:r>
            <a:r>
              <a:rPr kumimoji="1" lang="en-US" altLang="zh-CN" dirty="0">
                <a:solidFill>
                  <a:srgbClr val="66FFFF"/>
                </a:solidFill>
                <a:latin typeface="Times New Roman" panose="02020603050405020304" pitchFamily="18" charset="0"/>
              </a:rPr>
              <a:t>  </a:t>
            </a:r>
            <a:r>
              <a:rPr kumimoji="1" lang="zh-CN" altLang="en-US" dirty="0">
                <a:solidFill>
                  <a:srgbClr val="66FFFF"/>
                </a:solidFill>
                <a:latin typeface="黑体" panose="02010609060101010101" pitchFamily="49" charset="-122"/>
                <a:ea typeface="黑体" panose="02010609060101010101" pitchFamily="49" charset="-122"/>
                <a:cs typeface="Arial Unicode MS" pitchFamily="34" charset="-122"/>
              </a:rPr>
              <a:t>类型名 静态数据成员</a:t>
            </a:r>
            <a:r>
              <a:rPr kumimoji="1" lang="zh-CN" altLang="en-US" dirty="0">
                <a:solidFill>
                  <a:srgbClr val="66FFFF"/>
                </a:solidFill>
                <a:latin typeface="黑体" panose="02010609060101010101" pitchFamily="49" charset="-122"/>
                <a:ea typeface="黑体" panose="02010609060101010101" pitchFamily="49" charset="-122"/>
              </a:rPr>
              <a:t>名</a:t>
            </a:r>
            <a:r>
              <a:rPr kumimoji="1" lang="en-US" altLang="zh-CN" dirty="0">
                <a:solidFill>
                  <a:srgbClr val="66FFFF"/>
                </a:solidFill>
                <a:latin typeface="黑体" panose="02010609060101010101" pitchFamily="49" charset="-122"/>
                <a:ea typeface="黑体" panose="02010609060101010101" pitchFamily="49" charset="-122"/>
              </a:rPr>
              <a:t>;</a:t>
            </a:r>
            <a:r>
              <a:rPr kumimoji="1" lang="zh-CN" altLang="en-US" dirty="0">
                <a:solidFill>
                  <a:srgbClr val="FF9900"/>
                </a:solidFill>
                <a:latin typeface="黑体" panose="02010609060101010101" pitchFamily="49" charset="-122"/>
                <a:ea typeface="黑体" panose="02010609060101010101" pitchFamily="49" charset="-122"/>
              </a:rPr>
              <a:t>（类体内，此时不能初始化）</a:t>
            </a:r>
          </a:p>
          <a:p>
            <a:pPr fontAlgn="base">
              <a:lnSpc>
                <a:spcPct val="100000"/>
              </a:lnSpc>
              <a:spcBef>
                <a:spcPct val="50000"/>
              </a:spcBef>
              <a:spcAft>
                <a:spcPct val="0"/>
              </a:spcAft>
            </a:pPr>
            <a:r>
              <a:rPr kumimoji="1" lang="zh-CN" altLang="en-US" dirty="0">
                <a:solidFill>
                  <a:srgbClr val="FF66FF"/>
                </a:solidFill>
              </a:rPr>
              <a:t>   ✿ </a:t>
            </a:r>
            <a:r>
              <a:rPr kumimoji="1" lang="zh-CN" altLang="en-US" dirty="0">
                <a:solidFill>
                  <a:srgbClr val="FFFFCC"/>
                </a:solidFill>
                <a:latin typeface="黑体" panose="02010609060101010101" pitchFamily="49" charset="-122"/>
                <a:ea typeface="黑体" panose="02010609060101010101" pitchFamily="49" charset="-122"/>
              </a:rPr>
              <a:t>静态数据成员的定义：</a:t>
            </a:r>
          </a:p>
          <a:p>
            <a:pPr fontAlgn="base">
              <a:lnSpc>
                <a:spcPct val="100000"/>
              </a:lnSpc>
              <a:spcBef>
                <a:spcPct val="50000"/>
              </a:spcBef>
              <a:spcAft>
                <a:spcPct val="0"/>
              </a:spcAft>
            </a:pPr>
            <a:r>
              <a:rPr kumimoji="1" lang="zh-CN" altLang="en-US" dirty="0">
                <a:solidFill>
                  <a:srgbClr val="FFFFCC"/>
                </a:solidFill>
                <a:latin typeface="黑体" panose="02010609060101010101" pitchFamily="49" charset="-122"/>
                <a:ea typeface="黑体" panose="02010609060101010101" pitchFamily="49" charset="-122"/>
              </a:rPr>
              <a:t>      </a:t>
            </a:r>
            <a:r>
              <a:rPr kumimoji="1" lang="zh-CN" altLang="en-US" dirty="0">
                <a:solidFill>
                  <a:srgbClr val="66FFFF"/>
                </a:solidFill>
                <a:latin typeface="黑体" panose="02010609060101010101" pitchFamily="49" charset="-122"/>
                <a:ea typeface="黑体" panose="02010609060101010101" pitchFamily="49" charset="-122"/>
              </a:rPr>
              <a:t>类型 类名</a:t>
            </a:r>
            <a:r>
              <a:rPr kumimoji="1" lang="en-US" altLang="zh-CN" dirty="0">
                <a:solidFill>
                  <a:srgbClr val="66FFFF"/>
                </a:solidFill>
                <a:latin typeface="黑体" panose="02010609060101010101" pitchFamily="49" charset="-122"/>
                <a:ea typeface="黑体" panose="02010609060101010101" pitchFamily="49" charset="-122"/>
              </a:rPr>
              <a:t>::</a:t>
            </a:r>
            <a:r>
              <a:rPr kumimoji="1" lang="zh-CN" altLang="en-US" dirty="0">
                <a:solidFill>
                  <a:srgbClr val="66FFFF"/>
                </a:solidFill>
                <a:latin typeface="黑体" panose="02010609060101010101" pitchFamily="49" charset="-122"/>
                <a:ea typeface="黑体" panose="02010609060101010101" pitchFamily="49" charset="-122"/>
              </a:rPr>
              <a:t>静态数据成员</a:t>
            </a:r>
            <a:r>
              <a:rPr kumimoji="1" lang="en-US" altLang="zh-CN" dirty="0">
                <a:solidFill>
                  <a:srgbClr val="66FFFF"/>
                </a:solidFill>
                <a:latin typeface="黑体" panose="02010609060101010101" pitchFamily="49" charset="-122"/>
                <a:ea typeface="黑体" panose="02010609060101010101" pitchFamily="49" charset="-122"/>
              </a:rPr>
              <a:t>;   </a:t>
            </a:r>
            <a:r>
              <a:rPr kumimoji="1" lang="en-US" altLang="zh-CN" dirty="0">
                <a:solidFill>
                  <a:srgbClr val="FFFFFF"/>
                </a:solidFill>
                <a:latin typeface="黑体" panose="02010609060101010101" pitchFamily="49" charset="-122"/>
                <a:ea typeface="黑体" panose="02010609060101010101" pitchFamily="49" charset="-122"/>
              </a:rPr>
              <a:t>//</a:t>
            </a:r>
            <a:r>
              <a:rPr kumimoji="1" lang="zh-CN" altLang="en-US" dirty="0">
                <a:solidFill>
                  <a:srgbClr val="FFFFFF"/>
                </a:solidFill>
                <a:latin typeface="黑体" panose="02010609060101010101" pitchFamily="49" charset="-122"/>
                <a:ea typeface="黑体" panose="02010609060101010101" pitchFamily="49" charset="-122"/>
              </a:rPr>
              <a:t>缺省初始值为</a:t>
            </a:r>
            <a:r>
              <a:rPr kumimoji="1" lang="en-US" altLang="zh-CN" dirty="0">
                <a:solidFill>
                  <a:srgbClr val="FFFFFF"/>
                </a:solidFill>
                <a:latin typeface="黑体" panose="02010609060101010101" pitchFamily="49" charset="-122"/>
                <a:ea typeface="黑体" panose="02010609060101010101" pitchFamily="49" charset="-122"/>
              </a:rPr>
              <a:t>0</a:t>
            </a:r>
          </a:p>
          <a:p>
            <a:pPr fontAlgn="base">
              <a:lnSpc>
                <a:spcPct val="100000"/>
              </a:lnSpc>
              <a:spcBef>
                <a:spcPct val="50000"/>
              </a:spcBef>
              <a:spcAft>
                <a:spcPct val="0"/>
              </a:spcAft>
            </a:pPr>
            <a:r>
              <a:rPr kumimoji="1" lang="en-US" altLang="zh-CN" dirty="0">
                <a:solidFill>
                  <a:srgbClr val="66FFFF"/>
                </a:solidFill>
                <a:latin typeface="黑体" panose="02010609060101010101" pitchFamily="49" charset="-122"/>
                <a:ea typeface="黑体" panose="02010609060101010101" pitchFamily="49" charset="-122"/>
              </a:rPr>
              <a:t>      </a:t>
            </a:r>
            <a:r>
              <a:rPr kumimoji="1" lang="zh-CN" altLang="en-US" dirty="0">
                <a:solidFill>
                  <a:srgbClr val="66FFFF"/>
                </a:solidFill>
                <a:latin typeface="黑体" panose="02010609060101010101" pitchFamily="49" charset="-122"/>
                <a:ea typeface="黑体" panose="02010609060101010101" pitchFamily="49" charset="-122"/>
              </a:rPr>
              <a:t>类型 类名</a:t>
            </a:r>
            <a:r>
              <a:rPr kumimoji="1" lang="en-US" altLang="zh-CN" dirty="0">
                <a:solidFill>
                  <a:srgbClr val="66FFFF"/>
                </a:solidFill>
                <a:latin typeface="黑体" panose="02010609060101010101" pitchFamily="49" charset="-122"/>
                <a:ea typeface="黑体" panose="02010609060101010101" pitchFamily="49" charset="-122"/>
              </a:rPr>
              <a:t>::</a:t>
            </a:r>
            <a:r>
              <a:rPr kumimoji="1" lang="zh-CN" altLang="en-US" dirty="0">
                <a:solidFill>
                  <a:srgbClr val="66FFFF"/>
                </a:solidFill>
                <a:latin typeface="黑体" panose="02010609060101010101" pitchFamily="49" charset="-122"/>
                <a:ea typeface="黑体" panose="02010609060101010101" pitchFamily="49" charset="-122"/>
              </a:rPr>
              <a:t>静态数据成员</a:t>
            </a:r>
            <a:r>
              <a:rPr kumimoji="1" lang="en-US" altLang="zh-CN" dirty="0">
                <a:solidFill>
                  <a:srgbClr val="66FFFF"/>
                </a:solidFill>
                <a:latin typeface="黑体" panose="02010609060101010101" pitchFamily="49" charset="-122"/>
                <a:ea typeface="黑体" panose="02010609060101010101" pitchFamily="49" charset="-122"/>
              </a:rPr>
              <a:t>=</a:t>
            </a:r>
            <a:r>
              <a:rPr kumimoji="1" lang="zh-CN" altLang="en-US" dirty="0">
                <a:solidFill>
                  <a:srgbClr val="66FFFF"/>
                </a:solidFill>
                <a:latin typeface="黑体" panose="02010609060101010101" pitchFamily="49" charset="-122"/>
                <a:ea typeface="黑体" panose="02010609060101010101" pitchFamily="49" charset="-122"/>
              </a:rPr>
              <a:t>初始值</a:t>
            </a:r>
            <a:r>
              <a:rPr kumimoji="1" lang="en-US" altLang="zh-CN" dirty="0">
                <a:solidFill>
                  <a:srgbClr val="66FFFF"/>
                </a:solidFill>
                <a:latin typeface="黑体" panose="02010609060101010101" pitchFamily="49" charset="-122"/>
                <a:ea typeface="黑体" panose="02010609060101010101" pitchFamily="49" charset="-122"/>
              </a:rPr>
              <a:t>;</a:t>
            </a:r>
            <a:r>
              <a:rPr kumimoji="1" lang="en-US" altLang="zh-CN" dirty="0">
                <a:solidFill>
                  <a:srgbClr val="FFFFCC"/>
                </a:solidFill>
              </a:rPr>
              <a:t> </a:t>
            </a:r>
            <a:r>
              <a:rPr kumimoji="1" lang="zh-CN" altLang="en-US" dirty="0">
                <a:solidFill>
                  <a:srgbClr val="FF9900"/>
                </a:solidFill>
                <a:latin typeface="黑体" panose="02010609060101010101" pitchFamily="49" charset="-122"/>
                <a:ea typeface="黑体" panose="02010609060101010101" pitchFamily="49" charset="-122"/>
              </a:rPr>
              <a:t>（类体外）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6471"/>
                                        </p:tgtEl>
                                        <p:attrNameLst>
                                          <p:attrName>style.visibility</p:attrName>
                                        </p:attrNameLst>
                                      </p:cBhvr>
                                      <p:to>
                                        <p:strVal val="visible"/>
                                      </p:to>
                                    </p:set>
                                    <p:animEffect transition="in" filter="blinds(horizontal)">
                                      <p:cBhvr>
                                        <p:cTn id="7" dur="500"/>
                                        <p:tgtEl>
                                          <p:spTgt spid="1086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7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93014C60-E86B-4CD0-A528-DCA55AE31201}"/>
              </a:ext>
            </a:extLst>
          </p:cNvPr>
          <p:cNvSpPr txBox="1">
            <a:spLocks noChangeArrowheads="1"/>
          </p:cNvSpPr>
          <p:nvPr/>
        </p:nvSpPr>
        <p:spPr bwMode="auto">
          <a:xfrm>
            <a:off x="2395480" y="53592"/>
            <a:ext cx="712946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fontAlgn="base">
              <a:lnSpc>
                <a:spcPct val="100000"/>
              </a:lnSpc>
              <a:spcBef>
                <a:spcPct val="50000"/>
              </a:spcBef>
              <a:spcAft>
                <a:spcPct val="0"/>
              </a:spcAft>
            </a:pPr>
            <a:r>
              <a:rPr lang="zh-CN" altLang="en-US" sz="4400" dirty="0">
                <a:solidFill>
                  <a:srgbClr val="FFFF00"/>
                </a:solidFill>
                <a:latin typeface="黑体" panose="02010609060101010101" pitchFamily="49" charset="-122"/>
                <a:ea typeface="黑体" panose="02010609060101010101" pitchFamily="49" charset="-122"/>
                <a:sym typeface="Wingdings" panose="05000000000000000000" pitchFamily="2" charset="2"/>
              </a:rPr>
              <a:t>静态成员</a:t>
            </a:r>
          </a:p>
        </p:txBody>
      </p:sp>
      <p:sp>
        <p:nvSpPr>
          <p:cNvPr id="87043" name="Rectangle 3">
            <a:extLst>
              <a:ext uri="{FF2B5EF4-FFF2-40B4-BE49-F238E27FC236}">
                <a16:creationId xmlns:a16="http://schemas.microsoft.com/office/drawing/2014/main" id="{83249939-C8F7-437E-B981-636F8B3B12C1}"/>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7044" name="Rectangle 4">
            <a:extLst>
              <a:ext uri="{FF2B5EF4-FFF2-40B4-BE49-F238E27FC236}">
                <a16:creationId xmlns:a16="http://schemas.microsoft.com/office/drawing/2014/main" id="{00E5943B-E591-41BB-A60E-2DE8343523DF}"/>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7045" name="Rectangle 5">
            <a:extLst>
              <a:ext uri="{FF2B5EF4-FFF2-40B4-BE49-F238E27FC236}">
                <a16:creationId xmlns:a16="http://schemas.microsoft.com/office/drawing/2014/main" id="{1DD446E3-FBD8-43BD-95D4-FA00F70B82F1}"/>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7046" name="Rectangle 6">
            <a:extLst>
              <a:ext uri="{FF2B5EF4-FFF2-40B4-BE49-F238E27FC236}">
                <a16:creationId xmlns:a16="http://schemas.microsoft.com/office/drawing/2014/main" id="{DB6C224D-9FCC-458C-B7B2-A6EB40F67217}"/>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1086471" name="Text Box 7">
            <a:extLst>
              <a:ext uri="{FF2B5EF4-FFF2-40B4-BE49-F238E27FC236}">
                <a16:creationId xmlns:a16="http://schemas.microsoft.com/office/drawing/2014/main" id="{B14DA099-D1E7-4965-9540-FEFDD166D66A}"/>
              </a:ext>
            </a:extLst>
          </p:cNvPr>
          <p:cNvSpPr txBox="1">
            <a:spLocks noChangeArrowheads="1"/>
          </p:cNvSpPr>
          <p:nvPr/>
        </p:nvSpPr>
        <p:spPr bwMode="auto">
          <a:xfrm>
            <a:off x="1884779" y="880273"/>
            <a:ext cx="8280400" cy="603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40000"/>
              </a:lnSpc>
              <a:spcBef>
                <a:spcPct val="0"/>
              </a:spcBef>
              <a:spcAft>
                <a:spcPct val="0"/>
              </a:spcAft>
            </a:pPr>
            <a:r>
              <a:rPr kumimoji="1" lang="en-US" altLang="zh-CN" sz="2800" dirty="0">
                <a:solidFill>
                  <a:srgbClr val="FFFFCC"/>
                </a:solidFill>
                <a:latin typeface="Times New Roman" panose="02020603050405020304" pitchFamily="18" charset="0"/>
                <a:ea typeface="黑体" panose="02010609060101010101" pitchFamily="49" charset="-122"/>
              </a:rPr>
              <a:t>static </a:t>
            </a:r>
            <a:r>
              <a:rPr kumimoji="1" lang="zh-CN" altLang="en-US" sz="2800" dirty="0">
                <a:solidFill>
                  <a:srgbClr val="FFFFCC"/>
                </a:solidFill>
                <a:latin typeface="Times New Roman" panose="02020603050405020304" pitchFamily="18" charset="0"/>
                <a:ea typeface="黑体" panose="02010609060101010101" pitchFamily="49" charset="-122"/>
              </a:rPr>
              <a:t>成员变量既可以通过对象来访问，也可以通过类来访问。假设</a:t>
            </a:r>
            <a:r>
              <a:rPr kumimoji="1" lang="zh-CN" altLang="en-US" dirty="0">
                <a:solidFill>
                  <a:srgbClr val="FF0000"/>
                </a:solidFill>
              </a:rPr>
              <a:t> </a:t>
            </a:r>
            <a:r>
              <a:rPr kumimoji="1" lang="en-US" altLang="zh-CN" sz="2800" dirty="0" err="1">
                <a:solidFill>
                  <a:schemeClr val="bg1"/>
                </a:solidFill>
              </a:rPr>
              <a:t>m_total</a:t>
            </a:r>
            <a:r>
              <a:rPr kumimoji="1" lang="en-US" altLang="zh-CN" sz="2800" dirty="0">
                <a:solidFill>
                  <a:schemeClr val="bg1"/>
                </a:solidFill>
              </a:rPr>
              <a:t> </a:t>
            </a:r>
            <a:r>
              <a:rPr kumimoji="1" lang="zh-CN" altLang="en-US" sz="2800" dirty="0">
                <a:solidFill>
                  <a:schemeClr val="bg1"/>
                </a:solidFill>
              </a:rPr>
              <a:t>是</a:t>
            </a:r>
            <a:r>
              <a:rPr kumimoji="1" lang="en-US" altLang="zh-CN" sz="2800" dirty="0">
                <a:solidFill>
                  <a:schemeClr val="bg1"/>
                </a:solidFill>
              </a:rPr>
              <a:t>Student</a:t>
            </a:r>
            <a:r>
              <a:rPr kumimoji="1" lang="zh-CN" altLang="en-US" sz="2800" dirty="0">
                <a:solidFill>
                  <a:schemeClr val="bg1"/>
                </a:solidFill>
              </a:rPr>
              <a:t>类的</a:t>
            </a:r>
            <a:r>
              <a:rPr kumimoji="1" lang="en-US" altLang="zh-CN" sz="2800" dirty="0">
                <a:solidFill>
                  <a:schemeClr val="bg1"/>
                </a:solidFill>
              </a:rPr>
              <a:t>static</a:t>
            </a:r>
            <a:r>
              <a:rPr kumimoji="1" lang="zh-CN" altLang="en-US" sz="2800" dirty="0">
                <a:solidFill>
                  <a:schemeClr val="bg1"/>
                </a:solidFill>
              </a:rPr>
              <a:t>成员变量。</a:t>
            </a:r>
            <a:endParaRPr kumimoji="1" lang="zh-CN" altLang="en-US" sz="2800" dirty="0">
              <a:solidFill>
                <a:schemeClr val="bg1"/>
              </a:solidFill>
              <a:latin typeface="Times New Roman" panose="02020603050405020304" pitchFamily="18" charset="0"/>
              <a:ea typeface="黑体" panose="02010609060101010101" pitchFamily="49" charset="-122"/>
            </a:endParaRPr>
          </a:p>
          <a:p>
            <a:pPr fontAlgn="base">
              <a:lnSpc>
                <a:spcPct val="140000"/>
              </a:lnSpc>
              <a:spcBef>
                <a:spcPct val="0"/>
              </a:spcBef>
              <a:spcAft>
                <a:spcPct val="0"/>
              </a:spcAft>
            </a:pPr>
            <a:r>
              <a:rPr kumimoji="1" lang="en-US" altLang="zh-CN" dirty="0">
                <a:solidFill>
                  <a:srgbClr val="FFFFCC"/>
                </a:solidFill>
                <a:latin typeface="Times New Roman" panose="02020603050405020304" pitchFamily="18" charset="0"/>
              </a:rPr>
              <a:t>//</a:t>
            </a:r>
            <a:r>
              <a:rPr kumimoji="1" lang="zh-CN" altLang="en-US" dirty="0">
                <a:solidFill>
                  <a:srgbClr val="FFFFCC"/>
                </a:solidFill>
                <a:latin typeface="Times New Roman" panose="02020603050405020304" pitchFamily="18" charset="0"/>
              </a:rPr>
              <a:t>通过类名访问 </a:t>
            </a:r>
            <a:r>
              <a:rPr kumimoji="1" lang="en-US" altLang="zh-CN" dirty="0">
                <a:solidFill>
                  <a:srgbClr val="FFFFCC"/>
                </a:solidFill>
                <a:latin typeface="Times New Roman" panose="02020603050405020304" pitchFamily="18" charset="0"/>
              </a:rPr>
              <a:t>static </a:t>
            </a:r>
            <a:r>
              <a:rPr kumimoji="1" lang="zh-CN" altLang="en-US" dirty="0">
                <a:solidFill>
                  <a:srgbClr val="FFFFCC"/>
                </a:solidFill>
                <a:latin typeface="Times New Roman" panose="02020603050405020304" pitchFamily="18" charset="0"/>
              </a:rPr>
              <a:t>成员变量</a:t>
            </a:r>
          </a:p>
          <a:p>
            <a:pPr fontAlgn="base">
              <a:lnSpc>
                <a:spcPct val="140000"/>
              </a:lnSpc>
              <a:spcBef>
                <a:spcPct val="0"/>
              </a:spcBef>
              <a:spcAft>
                <a:spcPct val="0"/>
              </a:spcAft>
            </a:pPr>
            <a:r>
              <a:rPr kumimoji="1" lang="en-US" altLang="zh-CN" dirty="0">
                <a:solidFill>
                  <a:srgbClr val="FFFFCC"/>
                </a:solidFill>
                <a:latin typeface="Times New Roman" panose="02020603050405020304" pitchFamily="18" charset="0"/>
              </a:rPr>
              <a:t>Student::</a:t>
            </a:r>
            <a:r>
              <a:rPr kumimoji="1" lang="en-US" altLang="zh-CN" dirty="0" err="1">
                <a:solidFill>
                  <a:srgbClr val="FFFFCC"/>
                </a:solidFill>
                <a:latin typeface="Times New Roman" panose="02020603050405020304" pitchFamily="18" charset="0"/>
              </a:rPr>
              <a:t>m_total</a:t>
            </a:r>
            <a:r>
              <a:rPr kumimoji="1" lang="en-US" altLang="zh-CN" dirty="0">
                <a:solidFill>
                  <a:srgbClr val="FFFFCC"/>
                </a:solidFill>
                <a:latin typeface="Times New Roman" panose="02020603050405020304" pitchFamily="18" charset="0"/>
              </a:rPr>
              <a:t> = 10;</a:t>
            </a:r>
          </a:p>
          <a:p>
            <a:pPr fontAlgn="base">
              <a:lnSpc>
                <a:spcPct val="140000"/>
              </a:lnSpc>
              <a:spcBef>
                <a:spcPct val="0"/>
              </a:spcBef>
              <a:spcAft>
                <a:spcPct val="0"/>
              </a:spcAft>
            </a:pPr>
            <a:r>
              <a:rPr kumimoji="1" lang="en-US" altLang="zh-CN" dirty="0">
                <a:solidFill>
                  <a:srgbClr val="FFFFCC"/>
                </a:solidFill>
                <a:latin typeface="Times New Roman" panose="02020603050405020304" pitchFamily="18" charset="0"/>
              </a:rPr>
              <a:t>//</a:t>
            </a:r>
            <a:r>
              <a:rPr kumimoji="1" lang="zh-CN" altLang="en-US" dirty="0">
                <a:solidFill>
                  <a:srgbClr val="FFFFCC"/>
                </a:solidFill>
                <a:latin typeface="Times New Roman" panose="02020603050405020304" pitchFamily="18" charset="0"/>
              </a:rPr>
              <a:t>通过对象来访问 </a:t>
            </a:r>
            <a:r>
              <a:rPr kumimoji="1" lang="en-US" altLang="zh-CN" dirty="0">
                <a:solidFill>
                  <a:srgbClr val="FFFFCC"/>
                </a:solidFill>
                <a:latin typeface="Times New Roman" panose="02020603050405020304" pitchFamily="18" charset="0"/>
              </a:rPr>
              <a:t>static </a:t>
            </a:r>
            <a:r>
              <a:rPr kumimoji="1" lang="zh-CN" altLang="en-US" dirty="0">
                <a:solidFill>
                  <a:srgbClr val="FFFFCC"/>
                </a:solidFill>
                <a:latin typeface="Times New Roman" panose="02020603050405020304" pitchFamily="18" charset="0"/>
              </a:rPr>
              <a:t>成员变量</a:t>
            </a:r>
          </a:p>
          <a:p>
            <a:pPr fontAlgn="base">
              <a:lnSpc>
                <a:spcPct val="140000"/>
              </a:lnSpc>
              <a:spcBef>
                <a:spcPct val="0"/>
              </a:spcBef>
              <a:spcAft>
                <a:spcPct val="0"/>
              </a:spcAft>
            </a:pPr>
            <a:r>
              <a:rPr kumimoji="1" lang="en-US" altLang="zh-CN" dirty="0">
                <a:solidFill>
                  <a:srgbClr val="FFFFCC"/>
                </a:solidFill>
                <a:latin typeface="Times New Roman" panose="02020603050405020304" pitchFamily="18" charset="0"/>
              </a:rPr>
              <a:t>Student </a:t>
            </a:r>
            <a:r>
              <a:rPr kumimoji="1" lang="en-US" altLang="zh-CN" dirty="0" err="1">
                <a:solidFill>
                  <a:srgbClr val="FFFFCC"/>
                </a:solidFill>
                <a:latin typeface="Times New Roman" panose="02020603050405020304" pitchFamily="18" charset="0"/>
              </a:rPr>
              <a:t>stu</a:t>
            </a:r>
            <a:r>
              <a:rPr kumimoji="1" lang="en-US" altLang="zh-CN" dirty="0">
                <a:solidFill>
                  <a:srgbClr val="FFFFCC"/>
                </a:solidFill>
                <a:latin typeface="Times New Roman" panose="02020603050405020304" pitchFamily="18" charset="0"/>
              </a:rPr>
              <a:t>("</a:t>
            </a:r>
            <a:r>
              <a:rPr kumimoji="1" lang="zh-CN" altLang="en-US" dirty="0">
                <a:solidFill>
                  <a:srgbClr val="FFFFCC"/>
                </a:solidFill>
                <a:latin typeface="Times New Roman" panose="02020603050405020304" pitchFamily="18" charset="0"/>
              </a:rPr>
              <a:t>小明</a:t>
            </a:r>
            <a:r>
              <a:rPr kumimoji="1" lang="en-US" altLang="zh-CN" dirty="0">
                <a:solidFill>
                  <a:srgbClr val="FFFFCC"/>
                </a:solidFill>
                <a:latin typeface="Times New Roman" panose="02020603050405020304" pitchFamily="18" charset="0"/>
              </a:rPr>
              <a:t>", 15, 92.5f);</a:t>
            </a:r>
          </a:p>
          <a:p>
            <a:pPr fontAlgn="base">
              <a:lnSpc>
                <a:spcPct val="140000"/>
              </a:lnSpc>
              <a:spcBef>
                <a:spcPct val="0"/>
              </a:spcBef>
              <a:spcAft>
                <a:spcPct val="0"/>
              </a:spcAft>
            </a:pPr>
            <a:r>
              <a:rPr kumimoji="1" lang="en-US" altLang="zh-CN" dirty="0" err="1">
                <a:solidFill>
                  <a:srgbClr val="FFFFCC"/>
                </a:solidFill>
                <a:latin typeface="Times New Roman" panose="02020603050405020304" pitchFamily="18" charset="0"/>
              </a:rPr>
              <a:t>stu.m_total</a:t>
            </a:r>
            <a:r>
              <a:rPr kumimoji="1" lang="en-US" altLang="zh-CN" dirty="0">
                <a:solidFill>
                  <a:srgbClr val="FFFFCC"/>
                </a:solidFill>
                <a:latin typeface="Times New Roman" panose="02020603050405020304" pitchFamily="18" charset="0"/>
              </a:rPr>
              <a:t> = 20;</a:t>
            </a:r>
          </a:p>
          <a:p>
            <a:pPr fontAlgn="base">
              <a:lnSpc>
                <a:spcPct val="140000"/>
              </a:lnSpc>
              <a:spcBef>
                <a:spcPct val="0"/>
              </a:spcBef>
              <a:spcAft>
                <a:spcPct val="0"/>
              </a:spcAft>
            </a:pPr>
            <a:r>
              <a:rPr kumimoji="1" lang="en-US" altLang="zh-CN" dirty="0">
                <a:solidFill>
                  <a:srgbClr val="FFFFCC"/>
                </a:solidFill>
                <a:latin typeface="Times New Roman" panose="02020603050405020304" pitchFamily="18" charset="0"/>
              </a:rPr>
              <a:t>//</a:t>
            </a:r>
            <a:r>
              <a:rPr kumimoji="1" lang="zh-CN" altLang="en-US" dirty="0">
                <a:solidFill>
                  <a:srgbClr val="FFFFCC"/>
                </a:solidFill>
                <a:latin typeface="Times New Roman" panose="02020603050405020304" pitchFamily="18" charset="0"/>
              </a:rPr>
              <a:t>通过对象指针来访问 </a:t>
            </a:r>
            <a:r>
              <a:rPr kumimoji="1" lang="en-US" altLang="zh-CN" dirty="0">
                <a:solidFill>
                  <a:srgbClr val="FFFFCC"/>
                </a:solidFill>
                <a:latin typeface="Times New Roman" panose="02020603050405020304" pitchFamily="18" charset="0"/>
              </a:rPr>
              <a:t>static </a:t>
            </a:r>
            <a:r>
              <a:rPr kumimoji="1" lang="zh-CN" altLang="en-US" dirty="0">
                <a:solidFill>
                  <a:srgbClr val="FFFFCC"/>
                </a:solidFill>
                <a:latin typeface="Times New Roman" panose="02020603050405020304" pitchFamily="18" charset="0"/>
              </a:rPr>
              <a:t>成员变量</a:t>
            </a:r>
          </a:p>
          <a:p>
            <a:pPr fontAlgn="base">
              <a:lnSpc>
                <a:spcPct val="140000"/>
              </a:lnSpc>
              <a:spcBef>
                <a:spcPct val="0"/>
              </a:spcBef>
              <a:spcAft>
                <a:spcPct val="0"/>
              </a:spcAft>
            </a:pPr>
            <a:r>
              <a:rPr kumimoji="1" lang="en-US" altLang="zh-CN" dirty="0">
                <a:solidFill>
                  <a:srgbClr val="FFFFCC"/>
                </a:solidFill>
                <a:latin typeface="Times New Roman" panose="02020603050405020304" pitchFamily="18" charset="0"/>
              </a:rPr>
              <a:t>Student *</a:t>
            </a:r>
            <a:r>
              <a:rPr kumimoji="1" lang="en-US" altLang="zh-CN" dirty="0" err="1">
                <a:solidFill>
                  <a:srgbClr val="FFFFCC"/>
                </a:solidFill>
                <a:latin typeface="Times New Roman" panose="02020603050405020304" pitchFamily="18" charset="0"/>
              </a:rPr>
              <a:t>pstu</a:t>
            </a:r>
            <a:r>
              <a:rPr kumimoji="1" lang="en-US" altLang="zh-CN" dirty="0">
                <a:solidFill>
                  <a:srgbClr val="FFFFCC"/>
                </a:solidFill>
                <a:latin typeface="Times New Roman" panose="02020603050405020304" pitchFamily="18" charset="0"/>
              </a:rPr>
              <a:t> = new Student("</a:t>
            </a:r>
            <a:r>
              <a:rPr kumimoji="1" lang="zh-CN" altLang="en-US" dirty="0">
                <a:solidFill>
                  <a:srgbClr val="FFFFCC"/>
                </a:solidFill>
                <a:latin typeface="Times New Roman" panose="02020603050405020304" pitchFamily="18" charset="0"/>
              </a:rPr>
              <a:t>李华</a:t>
            </a:r>
            <a:r>
              <a:rPr kumimoji="1" lang="en-US" altLang="zh-CN" dirty="0">
                <a:solidFill>
                  <a:srgbClr val="FFFFCC"/>
                </a:solidFill>
                <a:latin typeface="Times New Roman" panose="02020603050405020304" pitchFamily="18" charset="0"/>
              </a:rPr>
              <a:t>", 16, 96);</a:t>
            </a:r>
          </a:p>
          <a:p>
            <a:pPr fontAlgn="base">
              <a:lnSpc>
                <a:spcPct val="140000"/>
              </a:lnSpc>
              <a:spcBef>
                <a:spcPct val="0"/>
              </a:spcBef>
              <a:spcAft>
                <a:spcPct val="0"/>
              </a:spcAft>
            </a:pPr>
            <a:r>
              <a:rPr kumimoji="1" lang="en-US" altLang="zh-CN" dirty="0" err="1">
                <a:solidFill>
                  <a:srgbClr val="FFFFCC"/>
                </a:solidFill>
                <a:latin typeface="Times New Roman" panose="02020603050405020304" pitchFamily="18" charset="0"/>
              </a:rPr>
              <a:t>pstu</a:t>
            </a:r>
            <a:r>
              <a:rPr kumimoji="1" lang="en-US" altLang="zh-CN" dirty="0">
                <a:solidFill>
                  <a:srgbClr val="FFFFCC"/>
                </a:solidFill>
                <a:latin typeface="Times New Roman" panose="02020603050405020304" pitchFamily="18" charset="0"/>
              </a:rPr>
              <a:t> -&gt; </a:t>
            </a:r>
            <a:r>
              <a:rPr kumimoji="1" lang="en-US" altLang="zh-CN" dirty="0" err="1">
                <a:solidFill>
                  <a:srgbClr val="FFFFCC"/>
                </a:solidFill>
                <a:latin typeface="Times New Roman" panose="02020603050405020304" pitchFamily="18" charset="0"/>
              </a:rPr>
              <a:t>m_total</a:t>
            </a:r>
            <a:r>
              <a:rPr kumimoji="1" lang="en-US" altLang="zh-CN" dirty="0">
                <a:solidFill>
                  <a:srgbClr val="FFFFCC"/>
                </a:solidFill>
                <a:latin typeface="Times New Roman" panose="02020603050405020304" pitchFamily="18" charset="0"/>
              </a:rPr>
              <a:t> = 20;</a:t>
            </a:r>
            <a:endParaRPr kumimoji="1" lang="zh-CN" altLang="en-US" dirty="0">
              <a:solidFill>
                <a:srgbClr val="FF99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55450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6471"/>
                                        </p:tgtEl>
                                        <p:attrNameLst>
                                          <p:attrName>style.visibility</p:attrName>
                                        </p:attrNameLst>
                                      </p:cBhvr>
                                      <p:to>
                                        <p:strVal val="visible"/>
                                      </p:to>
                                    </p:set>
                                    <p:animEffect transition="in" filter="blinds(horizontal)">
                                      <p:cBhvr>
                                        <p:cTn id="7" dur="500"/>
                                        <p:tgtEl>
                                          <p:spTgt spid="1086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7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FECA1D02-6C12-4E9A-BE12-8B29FAF3D96D}"/>
              </a:ext>
            </a:extLst>
          </p:cNvPr>
          <p:cNvSpPr txBox="1">
            <a:spLocks noChangeArrowheads="1"/>
          </p:cNvSpPr>
          <p:nvPr/>
        </p:nvSpPr>
        <p:spPr bwMode="auto">
          <a:xfrm>
            <a:off x="1847854" y="260353"/>
            <a:ext cx="7127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0"/>
              </a:spcBef>
              <a:spcAft>
                <a:spcPct val="0"/>
              </a:spcAft>
            </a:pPr>
            <a:r>
              <a:rPr kumimoji="1" lang="zh-CN" altLang="en-US">
                <a:solidFill>
                  <a:srgbClr val="FF9933"/>
                </a:solidFill>
                <a:latin typeface="黑体" panose="02010609060101010101" pitchFamily="49" charset="-122"/>
                <a:ea typeface="黑体" panose="02010609060101010101" pitchFamily="49" charset="-122"/>
                <a:sym typeface="Wingdings 2" panose="05020102010507070707" pitchFamily="18" charset="2"/>
              </a:rPr>
              <a:t>例：</a:t>
            </a:r>
            <a:r>
              <a:rPr kumimoji="1" lang="zh-CN" altLang="en-US">
                <a:solidFill>
                  <a:srgbClr val="FFFFCC"/>
                </a:solidFill>
                <a:latin typeface="黑体" panose="02010609060101010101" pitchFamily="49" charset="-122"/>
                <a:ea typeface="黑体" panose="02010609060101010101" pitchFamily="49" charset="-122"/>
              </a:rPr>
              <a:t>静态数据成员的使用示例。记录对象的个数。</a:t>
            </a:r>
            <a:endParaRPr lang="zh-CN" altLang="en-US">
              <a:solidFill>
                <a:srgbClr val="000000"/>
              </a:solidFill>
              <a:latin typeface="黑体" panose="02010609060101010101" pitchFamily="49" charset="-122"/>
              <a:ea typeface="黑体" panose="02010609060101010101" pitchFamily="49" charset="-122"/>
              <a:sym typeface="Wingdings 2" panose="05020102010507070707" pitchFamily="18" charset="2"/>
            </a:endParaRPr>
          </a:p>
        </p:txBody>
      </p:sp>
    </p:spTree>
    <p:controls>
      <mc:AlternateContent xmlns:mc="http://schemas.openxmlformats.org/markup-compatibility/2006">
        <mc:Choice xmlns:v="urn:schemas-microsoft-com:vml" Requires="v">
          <p:control name="TextBox1" r:id="rId1" imgW="9319320" imgH="5692320"/>
        </mc:Choice>
        <mc:Fallback>
          <p:control name="TextBox1" r:id="rId1" imgW="9319320" imgH="5692320">
            <p:pic>
              <p:nvPicPr>
                <p:cNvPr id="2" name="TextBox1"/>
                <p:cNvPicPr>
                  <a:picLocks/>
                </p:cNvPicPr>
                <p:nvPr/>
              </p:nvPicPr>
              <p:blipFill>
                <a:blip r:embed="rId3"/>
                <a:srcRect/>
                <a:stretch>
                  <a:fillRect/>
                </a:stretch>
              </p:blipFill>
              <p:spPr bwMode="auto">
                <a:xfrm>
                  <a:off x="1328738" y="846138"/>
                  <a:ext cx="9321800" cy="5689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5212181-F07F-46D7-ABBB-B673ED990412}"/>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9091" name="Rectangle 3">
            <a:extLst>
              <a:ext uri="{FF2B5EF4-FFF2-40B4-BE49-F238E27FC236}">
                <a16:creationId xmlns:a16="http://schemas.microsoft.com/office/drawing/2014/main" id="{3FF430F1-AA52-4CAC-9C3D-29DC7DDFBA19}"/>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9092" name="Rectangle 4">
            <a:extLst>
              <a:ext uri="{FF2B5EF4-FFF2-40B4-BE49-F238E27FC236}">
                <a16:creationId xmlns:a16="http://schemas.microsoft.com/office/drawing/2014/main" id="{B6E901E5-E027-4C8B-BC94-07F1C48E0A4F}"/>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9093" name="Rectangle 5">
            <a:extLst>
              <a:ext uri="{FF2B5EF4-FFF2-40B4-BE49-F238E27FC236}">
                <a16:creationId xmlns:a16="http://schemas.microsoft.com/office/drawing/2014/main" id="{AE8DEDF4-3EC2-4B4D-BA0E-F708E7127CC6}"/>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89094" name="Text Box 6">
            <a:extLst>
              <a:ext uri="{FF2B5EF4-FFF2-40B4-BE49-F238E27FC236}">
                <a16:creationId xmlns:a16="http://schemas.microsoft.com/office/drawing/2014/main" id="{D6149C8D-7598-4967-B57D-BFB273E567FB}"/>
              </a:ext>
            </a:extLst>
          </p:cNvPr>
          <p:cNvSpPr txBox="1">
            <a:spLocks noChangeArrowheads="1"/>
          </p:cNvSpPr>
          <p:nvPr/>
        </p:nvSpPr>
        <p:spPr bwMode="auto">
          <a:xfrm>
            <a:off x="1981201" y="381003"/>
            <a:ext cx="78867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fontAlgn="base">
              <a:lnSpc>
                <a:spcPct val="100000"/>
              </a:lnSpc>
              <a:spcBef>
                <a:spcPct val="50000"/>
              </a:spcBef>
              <a:spcAft>
                <a:spcPct val="0"/>
              </a:spcAft>
            </a:pPr>
            <a:r>
              <a:rPr lang="zh-CN" altLang="en-US" sz="4400" dirty="0">
                <a:solidFill>
                  <a:srgbClr val="FFFF00"/>
                </a:solidFill>
                <a:latin typeface="黑体" panose="02010609060101010101" pitchFamily="49" charset="-122"/>
                <a:ea typeface="黑体" panose="02010609060101010101" pitchFamily="49" charset="-122"/>
              </a:rPr>
              <a:t>静态成员函数</a:t>
            </a:r>
          </a:p>
        </p:txBody>
      </p:sp>
      <p:sp>
        <p:nvSpPr>
          <p:cNvPr id="1088519" name="Text Box 7">
            <a:extLst>
              <a:ext uri="{FF2B5EF4-FFF2-40B4-BE49-F238E27FC236}">
                <a16:creationId xmlns:a16="http://schemas.microsoft.com/office/drawing/2014/main" id="{4A1C322D-B585-489E-BDEF-B0BCFDBC8C0D}"/>
              </a:ext>
            </a:extLst>
          </p:cNvPr>
          <p:cNvSpPr txBox="1">
            <a:spLocks noChangeArrowheads="1"/>
          </p:cNvSpPr>
          <p:nvPr/>
        </p:nvSpPr>
        <p:spPr bwMode="auto">
          <a:xfrm>
            <a:off x="594804" y="3683137"/>
            <a:ext cx="11407806" cy="1988237"/>
          </a:xfrm>
          <a:prstGeom prst="rect">
            <a:avLst/>
          </a:prstGeom>
          <a:solidFill>
            <a:srgbClr val="AD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latinLnBrk="1"/>
            <a:r>
              <a:rPr kumimoji="1" lang="zh-CN" altLang="en-US" sz="2800" dirty="0">
                <a:latin typeface="+mn-ea"/>
                <a:ea typeface="+mn-ea"/>
              </a:rPr>
              <a:t>静态成员函数属于整个类所有，可以通过类名和对象名访问</a:t>
            </a:r>
            <a:r>
              <a:rPr kumimoji="1" lang="en-US" altLang="zh-CN" sz="2800" dirty="0">
                <a:latin typeface="+mn-ea"/>
                <a:ea typeface="+mn-ea"/>
              </a:rPr>
              <a:t>public</a:t>
            </a:r>
            <a:r>
              <a:rPr kumimoji="1" lang="zh-CN" altLang="en-US" sz="2800" dirty="0">
                <a:latin typeface="+mn-ea"/>
                <a:ea typeface="+mn-ea"/>
              </a:rPr>
              <a:t>静态成员函数</a:t>
            </a:r>
          </a:p>
          <a:p>
            <a:pPr latinLnBrk="1"/>
            <a:r>
              <a:rPr kumimoji="1" lang="zh-CN" altLang="en-US" sz="2800" dirty="0">
                <a:solidFill>
                  <a:srgbClr val="000000"/>
                </a:solidFill>
                <a:latin typeface="+mn-ea"/>
                <a:ea typeface="+mn-ea"/>
              </a:rPr>
              <a:t>静态成员函数与普通成员函数的</a:t>
            </a:r>
            <a:r>
              <a:rPr kumimoji="1" lang="zh-CN" altLang="en-US" sz="2800" dirty="0">
                <a:solidFill>
                  <a:srgbClr val="FF0000"/>
                </a:solidFill>
                <a:latin typeface="+mn-ea"/>
                <a:ea typeface="+mn-ea"/>
              </a:rPr>
              <a:t>根本区别在于：普通成员函数有 </a:t>
            </a:r>
            <a:r>
              <a:rPr kumimoji="1" lang="en-US" altLang="zh-CN" sz="2800" dirty="0">
                <a:solidFill>
                  <a:srgbClr val="FF0000"/>
                </a:solidFill>
                <a:latin typeface="+mn-ea"/>
                <a:ea typeface="+mn-ea"/>
              </a:rPr>
              <a:t>this </a:t>
            </a:r>
            <a:r>
              <a:rPr kumimoji="1" lang="zh-CN" altLang="en-US" sz="2800" dirty="0">
                <a:solidFill>
                  <a:srgbClr val="FF0000"/>
                </a:solidFill>
                <a:latin typeface="+mn-ea"/>
                <a:ea typeface="+mn-ea"/>
              </a:rPr>
              <a:t>指针，可以访问类中的任意成员；而静态成员函数没有 </a:t>
            </a:r>
            <a:r>
              <a:rPr kumimoji="1" lang="en-US" altLang="zh-CN" sz="2800" dirty="0">
                <a:solidFill>
                  <a:srgbClr val="FF0000"/>
                </a:solidFill>
                <a:latin typeface="+mn-ea"/>
                <a:ea typeface="+mn-ea"/>
              </a:rPr>
              <a:t>this </a:t>
            </a:r>
            <a:r>
              <a:rPr kumimoji="1" lang="zh-CN" altLang="en-US" sz="2800" dirty="0">
                <a:solidFill>
                  <a:srgbClr val="FF0000"/>
                </a:solidFill>
                <a:latin typeface="+mn-ea"/>
                <a:ea typeface="+mn-ea"/>
              </a:rPr>
              <a:t>指针，只能访问静态成员（包括静态成员变量和静态成员函数）</a:t>
            </a:r>
            <a:r>
              <a:rPr kumimoji="1" lang="zh-CN" altLang="en-US" sz="2800" dirty="0">
                <a:solidFill>
                  <a:srgbClr val="000000"/>
                </a:solidFill>
                <a:latin typeface="+mn-ea"/>
                <a:ea typeface="+mn-ea"/>
              </a:rPr>
              <a:t>。</a:t>
            </a:r>
          </a:p>
        </p:txBody>
      </p:sp>
      <p:sp>
        <p:nvSpPr>
          <p:cNvPr id="89096" name="Rectangle 8">
            <a:extLst>
              <a:ext uri="{FF2B5EF4-FFF2-40B4-BE49-F238E27FC236}">
                <a16:creationId xmlns:a16="http://schemas.microsoft.com/office/drawing/2014/main" id="{D0688BE3-8C48-417D-9EB7-5046CB15B7B1}"/>
              </a:ext>
            </a:extLst>
          </p:cNvPr>
          <p:cNvSpPr>
            <a:spLocks noChangeArrowheads="1"/>
          </p:cNvSpPr>
          <p:nvPr/>
        </p:nvSpPr>
        <p:spPr bwMode="auto">
          <a:xfrm>
            <a:off x="594804" y="1125539"/>
            <a:ext cx="11407806" cy="2291268"/>
          </a:xfrm>
          <a:prstGeom prst="rect">
            <a:avLst/>
          </a:prstGeom>
          <a:solidFill>
            <a:srgbClr val="FF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40000"/>
              </a:lnSpc>
              <a:spcBef>
                <a:spcPct val="100000"/>
              </a:spcBef>
              <a:spcAft>
                <a:spcPct val="0"/>
              </a:spcAft>
            </a:pPr>
            <a:r>
              <a:rPr kumimoji="1" lang="en-US" altLang="zh-CN">
                <a:solidFill>
                  <a:srgbClr val="FF66FF"/>
                </a:solidFill>
                <a:latin typeface="MS UI Gothic" panose="020B0600070205080204" pitchFamily="34" charset="-128"/>
                <a:ea typeface="MS UI Gothic" panose="020B0600070205080204" pitchFamily="34" charset="-128"/>
              </a:rPr>
              <a:t>✿ </a:t>
            </a:r>
            <a:r>
              <a:rPr kumimoji="1" lang="zh-CN" altLang="en-US">
                <a:solidFill>
                  <a:srgbClr val="000000"/>
                </a:solidFill>
                <a:latin typeface="黑体" panose="02010609060101010101" pitchFamily="49" charset="-122"/>
                <a:ea typeface="黑体" panose="02010609060101010101" pitchFamily="49" charset="-122"/>
              </a:rPr>
              <a:t>静态成员函数的定义：只需在</a:t>
            </a:r>
            <a:r>
              <a:rPr kumimoji="1" lang="zh-CN" altLang="zh-CN">
                <a:solidFill>
                  <a:srgbClr val="000000"/>
                </a:solidFill>
                <a:latin typeface="黑体" panose="02010609060101010101" pitchFamily="49" charset="-122"/>
                <a:ea typeface="黑体" panose="02010609060101010101" pitchFamily="49" charset="-122"/>
              </a:rPr>
              <a:t>成员</a:t>
            </a:r>
            <a:r>
              <a:rPr kumimoji="1" lang="zh-CN" altLang="en-US">
                <a:solidFill>
                  <a:srgbClr val="000000"/>
                </a:solidFill>
                <a:latin typeface="黑体" panose="02010609060101010101" pitchFamily="49" charset="-122"/>
                <a:ea typeface="黑体" panose="02010609060101010101" pitchFamily="49" charset="-122"/>
              </a:rPr>
              <a:t>函数前加</a:t>
            </a:r>
            <a:r>
              <a:rPr kumimoji="1" lang="zh-CN" altLang="en-US">
                <a:solidFill>
                  <a:srgbClr val="FFFFCC"/>
                </a:solidFill>
                <a:latin typeface="黑体" panose="02010609060101010101" pitchFamily="49" charset="-122"/>
                <a:ea typeface="黑体" panose="02010609060101010101" pitchFamily="49" charset="-122"/>
              </a:rPr>
              <a:t> </a:t>
            </a:r>
            <a:r>
              <a:rPr kumimoji="1" lang="en-US" altLang="zh-CN">
                <a:solidFill>
                  <a:srgbClr val="FF0000"/>
                </a:solidFill>
                <a:latin typeface="Verdana" panose="020B0604030504040204" pitchFamily="34" charset="0"/>
              </a:rPr>
              <a:t>static</a:t>
            </a:r>
            <a:r>
              <a:rPr kumimoji="1" lang="en-US" altLang="zh-CN">
                <a:solidFill>
                  <a:srgbClr val="FF0000"/>
                </a:solidFill>
                <a:latin typeface="Times New Roman" panose="02020603050405020304" pitchFamily="18" charset="0"/>
              </a:rPr>
              <a:t> </a:t>
            </a:r>
          </a:p>
          <a:p>
            <a:pPr fontAlgn="base">
              <a:lnSpc>
                <a:spcPct val="140000"/>
              </a:lnSpc>
              <a:spcBef>
                <a:spcPct val="50000"/>
              </a:spcBef>
              <a:spcAft>
                <a:spcPct val="0"/>
              </a:spcAft>
            </a:pPr>
            <a:r>
              <a:rPr kumimoji="1" lang="en-US" altLang="zh-CN">
                <a:solidFill>
                  <a:srgbClr val="FF66FF"/>
                </a:solidFill>
              </a:rPr>
              <a:t>✿ </a:t>
            </a:r>
            <a:r>
              <a:rPr kumimoji="1" lang="zh-CN" altLang="en-US">
                <a:solidFill>
                  <a:srgbClr val="000000"/>
                </a:solidFill>
                <a:latin typeface="黑体" panose="02010609060101010101" pitchFamily="49" charset="-122"/>
                <a:ea typeface="黑体" panose="02010609060101010101" pitchFamily="49" charset="-122"/>
              </a:rPr>
              <a:t>对公有的静态成员函数，可用以下形式调用：</a:t>
            </a:r>
          </a:p>
          <a:p>
            <a:pPr fontAlgn="base">
              <a:lnSpc>
                <a:spcPct val="140000"/>
              </a:lnSpc>
              <a:spcBef>
                <a:spcPct val="0"/>
              </a:spcBef>
              <a:spcAft>
                <a:spcPct val="0"/>
              </a:spcAft>
            </a:pPr>
            <a:r>
              <a:rPr kumimoji="1" lang="zh-CN" altLang="en-US">
                <a:solidFill>
                  <a:srgbClr val="000000"/>
                </a:solidFill>
                <a:latin typeface="黑体" panose="02010609060101010101" pitchFamily="49" charset="-122"/>
                <a:ea typeface="黑体" panose="02010609060101010101" pitchFamily="49" charset="-122"/>
              </a:rPr>
              <a:t>       </a:t>
            </a:r>
            <a:r>
              <a:rPr kumimoji="1" lang="zh-CN" altLang="en-US">
                <a:solidFill>
                  <a:srgbClr val="3333CC"/>
                </a:solidFill>
              </a:rPr>
              <a:t>对象名</a:t>
            </a:r>
            <a:r>
              <a:rPr kumimoji="1" lang="en-US" altLang="zh-CN">
                <a:solidFill>
                  <a:srgbClr val="3333CC"/>
                </a:solidFill>
              </a:rPr>
              <a:t>.</a:t>
            </a:r>
            <a:r>
              <a:rPr kumimoji="1" lang="zh-CN" altLang="en-US">
                <a:solidFill>
                  <a:srgbClr val="3333CC"/>
                </a:solidFill>
              </a:rPr>
              <a:t>静态成员函数名（实参表）</a:t>
            </a:r>
            <a:r>
              <a:rPr kumimoji="1" lang="zh-CN" altLang="en-US">
                <a:solidFill>
                  <a:srgbClr val="66FF33"/>
                </a:solidFill>
              </a:rPr>
              <a:t> </a:t>
            </a:r>
            <a:endParaRPr kumimoji="1" lang="zh-CN" altLang="en-US">
              <a:solidFill>
                <a:srgbClr val="66FF33"/>
              </a:solidFill>
              <a:latin typeface="黑体" panose="02010609060101010101" pitchFamily="49" charset="-122"/>
              <a:ea typeface="黑体" panose="02010609060101010101" pitchFamily="49" charset="-122"/>
            </a:endParaRPr>
          </a:p>
          <a:p>
            <a:pPr fontAlgn="base">
              <a:lnSpc>
                <a:spcPct val="140000"/>
              </a:lnSpc>
              <a:spcBef>
                <a:spcPct val="0"/>
              </a:spcBef>
              <a:spcAft>
                <a:spcPct val="0"/>
              </a:spcAft>
            </a:pPr>
            <a:r>
              <a:rPr kumimoji="1" lang="zh-CN" altLang="en-US">
                <a:solidFill>
                  <a:srgbClr val="66FFFF"/>
                </a:solidFill>
                <a:latin typeface="黑体" panose="02010609060101010101" pitchFamily="49" charset="-122"/>
                <a:ea typeface="黑体" panose="02010609060101010101" pitchFamily="49" charset="-122"/>
              </a:rPr>
              <a:t>       </a:t>
            </a:r>
            <a:r>
              <a:rPr kumimoji="1" lang="zh-CN" altLang="en-US">
                <a:solidFill>
                  <a:srgbClr val="FF0000"/>
                </a:solidFill>
                <a:latin typeface="黑体" panose="02010609060101010101" pitchFamily="49" charset="-122"/>
                <a:ea typeface="黑体" panose="02010609060101010101" pitchFamily="49" charset="-122"/>
              </a:rPr>
              <a:t>类名</a:t>
            </a:r>
            <a:r>
              <a:rPr kumimoji="1" lang="en-US" altLang="zh-CN">
                <a:solidFill>
                  <a:srgbClr val="FF0000"/>
                </a:solidFill>
                <a:latin typeface="黑体" panose="02010609060101010101" pitchFamily="49" charset="-122"/>
                <a:ea typeface="黑体" panose="02010609060101010101" pitchFamily="49" charset="-122"/>
              </a:rPr>
              <a:t>::</a:t>
            </a:r>
            <a:r>
              <a:rPr kumimoji="1" lang="zh-CN" altLang="en-US">
                <a:solidFill>
                  <a:srgbClr val="FF0000"/>
                </a:solidFill>
                <a:latin typeface="黑体" panose="02010609060101010101" pitchFamily="49" charset="-122"/>
                <a:ea typeface="黑体" panose="02010609060101010101" pitchFamily="49" charset="-122"/>
              </a:rPr>
              <a:t>静态成员函数名（实参表）</a:t>
            </a:r>
            <a:r>
              <a:rPr kumimoji="1" lang="zh-CN" altLang="en-US">
                <a:solidFill>
                  <a:srgbClr val="FFFF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8519"/>
                                        </p:tgtEl>
                                        <p:attrNameLst>
                                          <p:attrName>style.visibility</p:attrName>
                                        </p:attrNameLst>
                                      </p:cBhvr>
                                      <p:to>
                                        <p:strVal val="visible"/>
                                      </p:to>
                                    </p:set>
                                    <p:anim calcmode="lin" valueType="num">
                                      <p:cBhvr additive="base">
                                        <p:cTn id="7" dur="500" fill="hold"/>
                                        <p:tgtEl>
                                          <p:spTgt spid="1088519"/>
                                        </p:tgtEl>
                                        <p:attrNameLst>
                                          <p:attrName>ppt_x</p:attrName>
                                        </p:attrNameLst>
                                      </p:cBhvr>
                                      <p:tavLst>
                                        <p:tav tm="0">
                                          <p:val>
                                            <p:strVal val="#ppt_x"/>
                                          </p:val>
                                        </p:tav>
                                        <p:tav tm="100000">
                                          <p:val>
                                            <p:strVal val="#ppt_x"/>
                                          </p:val>
                                        </p:tav>
                                      </p:tavLst>
                                    </p:anim>
                                    <p:anim calcmode="lin" valueType="num">
                                      <p:cBhvr additive="base">
                                        <p:cTn id="8" dur="500" fill="hold"/>
                                        <p:tgtEl>
                                          <p:spTgt spid="1088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3FA0D66-A0FB-4FF9-8AF9-22DE24B5D006}"/>
              </a:ext>
            </a:extLst>
          </p:cNvPr>
          <p:cNvSpPr>
            <a:spLocks noGrp="1" noChangeArrowheads="1"/>
          </p:cNvSpPr>
          <p:nvPr>
            <p:ph type="title"/>
          </p:nvPr>
        </p:nvSpPr>
        <p:spPr>
          <a:xfrm>
            <a:off x="2424117" y="476251"/>
            <a:ext cx="7793037" cy="1143000"/>
          </a:xfrm>
        </p:spPr>
        <p:txBody>
          <a:bodyPr/>
          <a:lstStyle/>
          <a:p>
            <a:pPr eaLnBrk="1" hangingPunct="1">
              <a:lnSpc>
                <a:spcPct val="80000"/>
              </a:lnSpc>
            </a:pPr>
            <a:r>
              <a:rPr lang="zh-CN" altLang="en-US" b="0"/>
              <a:t>面向对象语言的特点</a:t>
            </a:r>
            <a:br>
              <a:rPr lang="zh-CN" altLang="en-US" b="0"/>
            </a:br>
            <a:r>
              <a:rPr lang="zh-CN" altLang="en-US" sz="3200" b="0"/>
              <a:t>                              </a:t>
            </a:r>
            <a:r>
              <a:rPr lang="en-US" altLang="zh-CN" sz="3200" b="0">
                <a:solidFill>
                  <a:schemeClr val="accent1"/>
                </a:solidFill>
                <a:latin typeface="Arial" panose="020B0604020202020204" pitchFamily="34" charset="0"/>
              </a:rPr>
              <a:t>——</a:t>
            </a:r>
            <a:r>
              <a:rPr lang="zh-CN" altLang="en-US" sz="3200" b="0">
                <a:solidFill>
                  <a:srgbClr val="66FF33"/>
                </a:solidFill>
              </a:rPr>
              <a:t>继承性</a:t>
            </a:r>
          </a:p>
        </p:txBody>
      </p:sp>
      <p:sp>
        <p:nvSpPr>
          <p:cNvPr id="12291" name="Rectangle 3">
            <a:extLst>
              <a:ext uri="{FF2B5EF4-FFF2-40B4-BE49-F238E27FC236}">
                <a16:creationId xmlns:a16="http://schemas.microsoft.com/office/drawing/2014/main" id="{2791095C-DD01-48CB-B10A-579C67B5B977}"/>
              </a:ext>
            </a:extLst>
          </p:cNvPr>
          <p:cNvSpPr>
            <a:spLocks noGrp="1" noChangeArrowheads="1"/>
          </p:cNvSpPr>
          <p:nvPr>
            <p:ph type="body" idx="1"/>
          </p:nvPr>
        </p:nvSpPr>
        <p:spPr/>
        <p:txBody>
          <a:bodyPr/>
          <a:lstStyle/>
          <a:p>
            <a:pPr eaLnBrk="1" hangingPunct="1">
              <a:lnSpc>
                <a:spcPct val="90000"/>
              </a:lnSpc>
              <a:buClr>
                <a:schemeClr val="accent1"/>
              </a:buClr>
            </a:pPr>
            <a:r>
              <a:rPr lang="zh-CN" altLang="en-US" b="1" dirty="0"/>
              <a:t>派生类对象</a:t>
            </a:r>
            <a:r>
              <a:rPr lang="zh-CN" altLang="en-US" b="1" dirty="0">
                <a:latin typeface="Arial" panose="020B0604020202020204" pitchFamily="34" charset="0"/>
              </a:rPr>
              <a:t>“</a:t>
            </a:r>
            <a:r>
              <a:rPr lang="zh-CN" altLang="en-US" b="1" dirty="0"/>
              <a:t>自动地拥有</a:t>
            </a:r>
            <a:r>
              <a:rPr lang="zh-CN" altLang="en-US" b="1" dirty="0">
                <a:latin typeface="Arial" panose="020B0604020202020204" pitchFamily="34" charset="0"/>
              </a:rPr>
              <a:t>”</a:t>
            </a:r>
            <a:r>
              <a:rPr lang="zh-CN" altLang="en-US" b="1" dirty="0"/>
              <a:t>父类的全部属性与行为 。</a:t>
            </a:r>
            <a:endParaRPr lang="en-US" altLang="zh-CN" b="1" dirty="0"/>
          </a:p>
          <a:p>
            <a:pPr eaLnBrk="1" hangingPunct="1">
              <a:lnSpc>
                <a:spcPct val="90000"/>
              </a:lnSpc>
              <a:buClr>
                <a:schemeClr val="accent1"/>
              </a:buClr>
            </a:pPr>
            <a:r>
              <a:rPr lang="zh-CN" altLang="en-US" b="1" dirty="0"/>
              <a:t>继承对于软件复用有着重要意义，是面向对象技术能够提高软件开发效率的重要原因之一。</a:t>
            </a:r>
          </a:p>
          <a:p>
            <a:pPr eaLnBrk="1" hangingPunct="1">
              <a:lnSpc>
                <a:spcPct val="90000"/>
              </a:lnSpc>
              <a:buClr>
                <a:schemeClr val="accent1"/>
              </a:buClr>
            </a:pPr>
            <a:r>
              <a:rPr lang="zh-CN" altLang="en-US" b="1" dirty="0"/>
              <a:t>例如：将汽车作为一个父类，货车便是一个派生类（子类）。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2B780510-39D2-4CA6-B487-927F65557F18}"/>
              </a:ext>
            </a:extLst>
          </p:cNvPr>
          <p:cNvSpPr txBox="1">
            <a:spLocks noChangeArrowheads="1"/>
          </p:cNvSpPr>
          <p:nvPr/>
        </p:nvSpPr>
        <p:spPr bwMode="auto">
          <a:xfrm>
            <a:off x="1990079" y="167939"/>
            <a:ext cx="78867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fontAlgn="base">
              <a:lnSpc>
                <a:spcPct val="100000"/>
              </a:lnSpc>
              <a:spcBef>
                <a:spcPct val="50000"/>
              </a:spcBef>
              <a:spcAft>
                <a:spcPct val="0"/>
              </a:spcAft>
            </a:pPr>
            <a:r>
              <a:rPr lang="zh-CN" altLang="en-US" sz="4400" dirty="0">
                <a:solidFill>
                  <a:srgbClr val="FFFF00"/>
                </a:solidFill>
                <a:latin typeface="黑体" panose="02010609060101010101" pitchFamily="49" charset="-122"/>
                <a:ea typeface="黑体" panose="02010609060101010101" pitchFamily="49" charset="-122"/>
              </a:rPr>
              <a:t>静态成员函数示例</a:t>
            </a:r>
          </a:p>
        </p:txBody>
      </p:sp>
    </p:spTree>
    <p:controls>
      <mc:AlternateContent xmlns:mc="http://schemas.openxmlformats.org/markup-compatibility/2006">
        <mc:Choice xmlns:v="urn:schemas-microsoft-com:vml" Requires="v">
          <p:control name="TextBox1" r:id="rId1" imgW="10896480" imgH="5410080"/>
        </mc:Choice>
        <mc:Fallback>
          <p:control name="TextBox1" r:id="rId1" imgW="10896480" imgH="5410080">
            <p:pic>
              <p:nvPicPr>
                <p:cNvPr id="3" name="TextBox1"/>
                <p:cNvPicPr>
                  <a:picLocks/>
                </p:cNvPicPr>
                <p:nvPr/>
              </p:nvPicPr>
              <p:blipFill>
                <a:blip r:embed="rId3"/>
                <a:srcRect/>
                <a:stretch>
                  <a:fillRect/>
                </a:stretch>
              </p:blipFill>
              <p:spPr bwMode="auto">
                <a:xfrm>
                  <a:off x="790575" y="1117600"/>
                  <a:ext cx="10893425" cy="540702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1534788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AC8026D-E8E4-4087-97E0-5FB8790DCA61}"/>
              </a:ext>
            </a:extLst>
          </p:cNvPr>
          <p:cNvSpPr>
            <a:spLocks noGrp="1" noChangeArrowheads="1"/>
          </p:cNvSpPr>
          <p:nvPr>
            <p:ph type="title"/>
          </p:nvPr>
        </p:nvSpPr>
        <p:spPr/>
        <p:txBody>
          <a:bodyPr/>
          <a:lstStyle/>
          <a:p>
            <a:pPr eaLnBrk="1" hangingPunct="1"/>
            <a:r>
              <a:rPr lang="en-US" altLang="zh-CN" dirty="0"/>
              <a:t>8.8  </a:t>
            </a:r>
            <a:r>
              <a:rPr lang="zh-CN" altLang="en-US" dirty="0"/>
              <a:t>友元</a:t>
            </a:r>
          </a:p>
        </p:txBody>
      </p:sp>
      <p:sp>
        <p:nvSpPr>
          <p:cNvPr id="93187" name="Rectangle 3">
            <a:extLst>
              <a:ext uri="{FF2B5EF4-FFF2-40B4-BE49-F238E27FC236}">
                <a16:creationId xmlns:a16="http://schemas.microsoft.com/office/drawing/2014/main" id="{6490407C-67D6-4531-B354-206FD0DC41BD}"/>
              </a:ext>
            </a:extLst>
          </p:cNvPr>
          <p:cNvSpPr>
            <a:spLocks noGrp="1" noChangeArrowheads="1"/>
          </p:cNvSpPr>
          <p:nvPr>
            <p:ph type="body" idx="1"/>
          </p:nvPr>
        </p:nvSpPr>
        <p:spPr/>
        <p:txBody>
          <a:bodyPr/>
          <a:lstStyle/>
          <a:p>
            <a:pPr eaLnBrk="1" hangingPunct="1"/>
            <a:r>
              <a:rPr lang="zh-CN" altLang="en-US" dirty="0"/>
              <a:t>定义在类外部的普通函数或类，如果被申明为本类的友元，可以访问本类中的私有成员。</a:t>
            </a:r>
            <a:endParaRPr lang="en-US" altLang="zh-CN" dirty="0"/>
          </a:p>
          <a:p>
            <a:pPr eaLnBrk="1" hangingPunct="1"/>
            <a:r>
              <a:rPr lang="zh-CN" altLang="en-US" dirty="0"/>
              <a:t>友元是</a:t>
            </a:r>
            <a:r>
              <a:rPr lang="en-US" altLang="zh-CN" dirty="0"/>
              <a:t>C++</a:t>
            </a:r>
            <a:r>
              <a:rPr lang="zh-CN" altLang="en-US" dirty="0"/>
              <a:t>提供的一种破坏数据封装和数据隐藏的机制。</a:t>
            </a:r>
          </a:p>
          <a:p>
            <a:pPr eaLnBrk="1" hangingPunct="1"/>
            <a:r>
              <a:rPr lang="zh-CN" altLang="en-US" dirty="0"/>
              <a:t>友元包括友元函数和友元类。</a:t>
            </a:r>
          </a:p>
          <a:p>
            <a:pPr eaLnBrk="1" hangingPunct="1"/>
            <a:r>
              <a:rPr lang="zh-CN" altLang="en-US" dirty="0"/>
              <a:t>为了确保数据的完整性，及数据封装与隐藏的原则，建议必要时才使用友元。</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A4A56DE-61E3-44DC-BC23-27DB12774CF2}"/>
              </a:ext>
            </a:extLst>
          </p:cNvPr>
          <p:cNvSpPr>
            <a:spLocks noGrp="1" noChangeArrowheads="1"/>
          </p:cNvSpPr>
          <p:nvPr>
            <p:ph type="title"/>
          </p:nvPr>
        </p:nvSpPr>
        <p:spPr>
          <a:xfrm>
            <a:off x="912283" y="0"/>
            <a:ext cx="10363200" cy="1143000"/>
          </a:xfrm>
        </p:spPr>
        <p:txBody>
          <a:bodyPr/>
          <a:lstStyle/>
          <a:p>
            <a:pPr eaLnBrk="1" hangingPunct="1"/>
            <a:r>
              <a:rPr lang="zh-CN" altLang="en-US" dirty="0">
                <a:sym typeface="Wingdings" panose="05000000000000000000" pitchFamily="2" charset="2"/>
              </a:rPr>
              <a:t>友元函数</a:t>
            </a:r>
          </a:p>
        </p:txBody>
      </p:sp>
      <p:sp>
        <p:nvSpPr>
          <p:cNvPr id="94211" name="Rectangle 3">
            <a:extLst>
              <a:ext uri="{FF2B5EF4-FFF2-40B4-BE49-F238E27FC236}">
                <a16:creationId xmlns:a16="http://schemas.microsoft.com/office/drawing/2014/main" id="{7CFC4B69-EA51-4721-BB0A-80F8C7E82857}"/>
              </a:ext>
            </a:extLst>
          </p:cNvPr>
          <p:cNvSpPr>
            <a:spLocks noGrp="1" noChangeArrowheads="1"/>
          </p:cNvSpPr>
          <p:nvPr>
            <p:ph type="body" idx="1"/>
          </p:nvPr>
        </p:nvSpPr>
        <p:spPr>
          <a:xfrm>
            <a:off x="1083076" y="1143000"/>
            <a:ext cx="10192407" cy="5419518"/>
          </a:xfrm>
        </p:spPr>
        <p:txBody>
          <a:bodyPr/>
          <a:lstStyle/>
          <a:p>
            <a:pPr eaLnBrk="1" hangingPunct="1"/>
            <a:r>
              <a:rPr kumimoji="1" lang="zh-CN" altLang="en-US" dirty="0"/>
              <a:t>友元函数是在类声明中由关键字</a:t>
            </a:r>
            <a:r>
              <a:rPr kumimoji="1" lang="en-US" altLang="zh-CN" dirty="0">
                <a:solidFill>
                  <a:srgbClr val="FF9900"/>
                </a:solidFill>
              </a:rPr>
              <a:t>friend</a:t>
            </a:r>
            <a:r>
              <a:rPr kumimoji="1" lang="zh-CN" altLang="en-US" dirty="0"/>
              <a:t>修饰说明的</a:t>
            </a:r>
            <a:r>
              <a:rPr kumimoji="1" lang="zh-CN" altLang="en-US" dirty="0">
                <a:solidFill>
                  <a:srgbClr val="FF9900"/>
                </a:solidFill>
              </a:rPr>
              <a:t>非成员函数</a:t>
            </a:r>
            <a:r>
              <a:rPr kumimoji="1" lang="zh-CN" altLang="en-US" dirty="0"/>
              <a:t>（</a:t>
            </a:r>
            <a:r>
              <a:rPr kumimoji="1" lang="zh-CN" altLang="en-US" b="1" dirty="0">
                <a:solidFill>
                  <a:srgbClr val="FFFF00"/>
                </a:solidFill>
              </a:rPr>
              <a:t>可以是一个普通函数，也可以是其他类的一个成员函数</a:t>
            </a:r>
            <a:r>
              <a:rPr kumimoji="1" lang="zh-CN" altLang="en-US" dirty="0"/>
              <a:t>）。</a:t>
            </a:r>
            <a:endParaRPr kumimoji="1" lang="en-US" altLang="zh-CN" dirty="0"/>
          </a:p>
          <a:p>
            <a:pPr eaLnBrk="1" hangingPunct="1"/>
            <a:r>
              <a:rPr lang="zh-CN" altLang="en-US" dirty="0"/>
              <a:t>借助友元（</a:t>
            </a:r>
            <a:r>
              <a:rPr lang="en-US" altLang="zh-CN" dirty="0"/>
              <a:t>friend</a:t>
            </a:r>
            <a:r>
              <a:rPr lang="zh-CN" altLang="en-US" dirty="0"/>
              <a:t>），可以使得其他类中的成员函数以及全局范围内的函数访问当前类的 </a:t>
            </a:r>
            <a:r>
              <a:rPr lang="en-US" altLang="zh-CN" dirty="0"/>
              <a:t>private </a:t>
            </a:r>
            <a:r>
              <a:rPr lang="zh-CN" altLang="en-US" dirty="0"/>
              <a:t>成员。</a:t>
            </a:r>
            <a:endParaRPr kumimoji="1" lang="zh-CN" altLang="en-US" dirty="0"/>
          </a:p>
          <a:p>
            <a:pPr eaLnBrk="1" hangingPunct="1"/>
            <a:r>
              <a:rPr kumimoji="1" lang="zh-CN" altLang="en-US" dirty="0"/>
              <a:t>作用：增加灵活性，使程序员可以在封装和快速性方面做合理选择。</a:t>
            </a:r>
          </a:p>
          <a:p>
            <a:pPr eaLnBrk="1" hangingPunct="1"/>
            <a:endParaRPr kumimoji="1" lang="zh-CN" altLang="en-US" dirty="0"/>
          </a:p>
          <a:p>
            <a:pPr eaLnBrk="1" hangingPunct="1"/>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7BFCAEE-ADBE-45C5-9608-A03A90563293}"/>
              </a:ext>
            </a:extLst>
          </p:cNvPr>
          <p:cNvSpPr>
            <a:spLocks noGrp="1" noChangeArrowheads="1"/>
          </p:cNvSpPr>
          <p:nvPr>
            <p:ph type="title"/>
          </p:nvPr>
        </p:nvSpPr>
        <p:spPr/>
        <p:txBody>
          <a:bodyPr/>
          <a:lstStyle/>
          <a:p>
            <a:pPr eaLnBrk="1" hangingPunct="1"/>
            <a:r>
              <a:rPr lang="zh-CN" altLang="en-US">
                <a:sym typeface="Wingdings" panose="05000000000000000000" pitchFamily="2" charset="2"/>
              </a:rPr>
              <a:t>友元函数</a:t>
            </a:r>
          </a:p>
        </p:txBody>
      </p:sp>
      <p:sp>
        <p:nvSpPr>
          <p:cNvPr id="95235" name="Rectangle 3">
            <a:extLst>
              <a:ext uri="{FF2B5EF4-FFF2-40B4-BE49-F238E27FC236}">
                <a16:creationId xmlns:a16="http://schemas.microsoft.com/office/drawing/2014/main" id="{98C9600A-1872-4B2A-A911-C1497D06941E}"/>
              </a:ext>
            </a:extLst>
          </p:cNvPr>
          <p:cNvSpPr>
            <a:spLocks noGrp="1" noChangeArrowheads="1"/>
          </p:cNvSpPr>
          <p:nvPr>
            <p:ph type="body" idx="1"/>
          </p:nvPr>
        </p:nvSpPr>
        <p:spPr>
          <a:xfrm>
            <a:off x="1202725" y="2759923"/>
            <a:ext cx="9984260" cy="4824412"/>
          </a:xfrm>
        </p:spPr>
        <p:txBody>
          <a:bodyPr/>
          <a:lstStyle/>
          <a:p>
            <a:pPr eaLnBrk="1" hangingPunct="1"/>
            <a:r>
              <a:rPr lang="zh-CN" altLang="en-US" dirty="0"/>
              <a:t>把普通函数说明为友元的格式为</a:t>
            </a:r>
            <a:r>
              <a:rPr lang="en-US" altLang="zh-CN" dirty="0"/>
              <a:t>:   </a:t>
            </a:r>
          </a:p>
          <a:p>
            <a:pPr eaLnBrk="1" hangingPunct="1">
              <a:buFontTx/>
              <a:buNone/>
            </a:pPr>
            <a:r>
              <a:rPr lang="en-US" altLang="zh-CN" dirty="0"/>
              <a:t>    friend  </a:t>
            </a:r>
            <a:r>
              <a:rPr lang="zh-CN" altLang="en-US" dirty="0"/>
              <a:t>类型  函数名（形参表）；</a:t>
            </a:r>
          </a:p>
          <a:p>
            <a:pPr eaLnBrk="1" hangingPunct="1"/>
            <a:r>
              <a:rPr lang="zh-CN" altLang="en-US" dirty="0"/>
              <a:t>把其它类的成员函数说明为友元的格式为：</a:t>
            </a:r>
            <a:endParaRPr lang="en-US" altLang="zh-CN" dirty="0"/>
          </a:p>
          <a:p>
            <a:pPr marL="0" indent="0" eaLnBrk="1" hangingPunct="1">
              <a:buNone/>
            </a:pPr>
            <a:r>
              <a:rPr lang="en-US" altLang="zh-CN" dirty="0"/>
              <a:t>    friend  </a:t>
            </a:r>
            <a:r>
              <a:rPr lang="zh-CN" altLang="en-US" dirty="0"/>
              <a:t>类型 类名</a:t>
            </a:r>
            <a:r>
              <a:rPr lang="en-US" altLang="zh-CN" dirty="0"/>
              <a:t>:: </a:t>
            </a:r>
            <a:r>
              <a:rPr lang="zh-CN" altLang="en-US" dirty="0"/>
              <a:t>函数名（形参表）；</a:t>
            </a:r>
            <a:endParaRPr lang="en-US" altLang="zh-CN" dirty="0"/>
          </a:p>
          <a:p>
            <a:pPr eaLnBrk="1" hangingPunct="1"/>
            <a:r>
              <a:rPr lang="zh-CN" altLang="en-US" dirty="0"/>
              <a:t>友元函数不属于本类的成员函数，不能通过本类的对象来访问。</a:t>
            </a:r>
          </a:p>
          <a:p>
            <a:pPr eaLnBrk="1" hangingPunct="1">
              <a:buFontTx/>
              <a:buNone/>
            </a:pPr>
            <a:r>
              <a:rPr lang="zh-CN" altLang="en-US" dirty="0"/>
              <a:t>   </a:t>
            </a:r>
          </a:p>
          <a:p>
            <a:pPr eaLnBrk="1" hangingPunct="1"/>
            <a:endParaRPr lang="en-US" altLang="zh-CN" dirty="0"/>
          </a:p>
        </p:txBody>
      </p:sp>
      <p:sp>
        <p:nvSpPr>
          <p:cNvPr id="95236" name="Text Box 5">
            <a:extLst>
              <a:ext uri="{FF2B5EF4-FFF2-40B4-BE49-F238E27FC236}">
                <a16:creationId xmlns:a16="http://schemas.microsoft.com/office/drawing/2014/main" id="{467F16AA-A2B7-4795-8112-7EB4985E0DF9}"/>
              </a:ext>
            </a:extLst>
          </p:cNvPr>
          <p:cNvSpPr txBox="1">
            <a:spLocks noChangeArrowheads="1"/>
          </p:cNvSpPr>
          <p:nvPr/>
        </p:nvSpPr>
        <p:spPr bwMode="auto">
          <a:xfrm>
            <a:off x="1400432" y="1268414"/>
            <a:ext cx="9473514" cy="1261874"/>
          </a:xfrm>
          <a:prstGeom prst="rect">
            <a:avLst/>
          </a:prstGeom>
          <a:solidFill>
            <a:schemeClr val="bg1"/>
          </a:solidFill>
          <a:ln>
            <a:noFill/>
          </a:ln>
          <a:effectLst/>
          <a:extLs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just" fontAlgn="base">
              <a:lnSpc>
                <a:spcPct val="50000"/>
              </a:lnSpc>
              <a:spcBef>
                <a:spcPct val="0"/>
              </a:spcBef>
              <a:spcAft>
                <a:spcPct val="0"/>
              </a:spcAft>
            </a:pPr>
            <a:endParaRPr kumimoji="1" lang="en-US" altLang="zh-CN" b="0" dirty="0">
              <a:solidFill>
                <a:srgbClr val="000000"/>
              </a:solidFill>
              <a:latin typeface="黑体" panose="02010609060101010101" pitchFamily="49" charset="-122"/>
              <a:ea typeface="黑体" panose="02010609060101010101" pitchFamily="49" charset="-122"/>
            </a:endParaRPr>
          </a:p>
          <a:p>
            <a:pPr algn="just" fontAlgn="base">
              <a:lnSpc>
                <a:spcPct val="100000"/>
              </a:lnSpc>
              <a:spcBef>
                <a:spcPct val="0"/>
              </a:spcBef>
              <a:spcAft>
                <a:spcPct val="0"/>
              </a:spcAft>
            </a:pPr>
            <a:r>
              <a:rPr kumimoji="1" lang="zh-CN" altLang="en-US" sz="3200" b="0" dirty="0">
                <a:solidFill>
                  <a:srgbClr val="000000"/>
                </a:solidFill>
                <a:latin typeface="黑体" panose="02010609060101010101" pitchFamily="49" charset="-122"/>
                <a:ea typeface="黑体" panose="02010609060101010101" pitchFamily="49" charset="-122"/>
              </a:rPr>
              <a:t>友元函数的说明</a:t>
            </a:r>
          </a:p>
          <a:p>
            <a:pPr algn="just" fontAlgn="base">
              <a:lnSpc>
                <a:spcPct val="100000"/>
              </a:lnSpc>
              <a:spcBef>
                <a:spcPct val="0"/>
              </a:spcBef>
              <a:spcAft>
                <a:spcPct val="0"/>
              </a:spcAft>
            </a:pPr>
            <a:r>
              <a:rPr kumimoji="1" lang="zh-CN" altLang="en-US" sz="3200" b="0" dirty="0">
                <a:solidFill>
                  <a:srgbClr val="3333CC"/>
                </a:solidFill>
                <a:latin typeface="黑体" panose="02010609060101010101" pitchFamily="49" charset="-122"/>
                <a:ea typeface="黑体" panose="02010609060101010101" pitchFamily="49" charset="-122"/>
              </a:rPr>
              <a:t>必须在类体中给出友元函数原型声明</a:t>
            </a:r>
            <a:endParaRPr kumimoji="1" lang="zh-CN" altLang="en-US" sz="3200" b="0" dirty="0">
              <a:solidFill>
                <a:srgbClr val="FFFFFF"/>
              </a:solidFill>
              <a:latin typeface="黑体" panose="02010609060101010101" pitchFamily="49" charset="-122"/>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95BB800-BAEB-4280-8CAB-088AB57A9DE8}"/>
              </a:ext>
            </a:extLst>
          </p:cNvPr>
          <p:cNvSpPr/>
          <p:nvPr/>
        </p:nvSpPr>
        <p:spPr>
          <a:xfrm>
            <a:off x="3669695" y="6250543"/>
            <a:ext cx="4852610" cy="523220"/>
          </a:xfrm>
          <a:prstGeom prst="rect">
            <a:avLst/>
          </a:prstGeom>
        </p:spPr>
        <p:txBody>
          <a:bodyPr wrap="none">
            <a:spAutoFit/>
          </a:bodyPr>
          <a:lstStyle/>
          <a:p>
            <a:r>
              <a:rPr lang="zh-CN" altLang="en-US" sz="2800" b="1" dirty="0">
                <a:solidFill>
                  <a:schemeClr val="bg1"/>
                </a:solidFill>
              </a:rPr>
              <a:t>将非成员函数声明为友元函数</a:t>
            </a:r>
          </a:p>
        </p:txBody>
      </p:sp>
    </p:spTree>
    <p:controls>
      <mc:AlternateContent xmlns:mc="http://schemas.openxmlformats.org/markup-compatibility/2006">
        <mc:Choice xmlns:v="urn:schemas-microsoft-com:vml" Requires="v">
          <p:control name="TextBox1" r:id="rId1" imgW="9997560" imgH="5882760"/>
        </mc:Choice>
        <mc:Fallback>
          <p:control name="TextBox1" r:id="rId1" imgW="9997560" imgH="5882760">
            <p:pic>
              <p:nvPicPr>
                <p:cNvPr id="2" name="TextBox1"/>
                <p:cNvPicPr>
                  <a:picLocks/>
                </p:cNvPicPr>
                <p:nvPr/>
              </p:nvPicPr>
              <p:blipFill>
                <a:blip r:embed="rId3"/>
                <a:srcRect/>
                <a:stretch>
                  <a:fillRect/>
                </a:stretch>
              </p:blipFill>
              <p:spPr bwMode="auto">
                <a:xfrm>
                  <a:off x="1314450" y="171450"/>
                  <a:ext cx="10001250" cy="58864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93662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D8302B-7532-4C98-8896-4B7270F304AC}"/>
              </a:ext>
            </a:extLst>
          </p:cNvPr>
          <p:cNvSpPr/>
          <p:nvPr/>
        </p:nvSpPr>
        <p:spPr>
          <a:xfrm>
            <a:off x="3669695" y="6250543"/>
            <a:ext cx="5953874" cy="523220"/>
          </a:xfrm>
          <a:prstGeom prst="rect">
            <a:avLst/>
          </a:prstGeom>
        </p:spPr>
        <p:txBody>
          <a:bodyPr wrap="none">
            <a:spAutoFit/>
          </a:bodyPr>
          <a:lstStyle/>
          <a:p>
            <a:r>
              <a:rPr lang="zh-CN" altLang="en-US" sz="2800" b="1" dirty="0">
                <a:solidFill>
                  <a:schemeClr val="bg1"/>
                </a:solidFill>
              </a:rPr>
              <a:t>将其他类的成员函数声明为友元函数</a:t>
            </a:r>
          </a:p>
        </p:txBody>
      </p:sp>
    </p:spTree>
    <p:controls>
      <mc:AlternateContent xmlns:mc="http://schemas.openxmlformats.org/markup-compatibility/2006">
        <mc:Choice xmlns:v="urn:schemas-microsoft-com:vml" Requires="v">
          <p:control name="TextBox1" r:id="rId1" imgW="9997560" imgH="5882760"/>
        </mc:Choice>
        <mc:Fallback>
          <p:control name="TextBox1" r:id="rId1" imgW="9997560" imgH="5882760">
            <p:pic>
              <p:nvPicPr>
                <p:cNvPr id="2" name="TextBox1"/>
                <p:cNvPicPr>
                  <a:picLocks/>
                </p:cNvPicPr>
                <p:nvPr/>
              </p:nvPicPr>
              <p:blipFill>
                <a:blip r:embed="rId3"/>
                <a:srcRect/>
                <a:stretch>
                  <a:fillRect/>
                </a:stretch>
              </p:blipFill>
              <p:spPr bwMode="auto">
                <a:xfrm>
                  <a:off x="1314450" y="171450"/>
                  <a:ext cx="10001250" cy="58864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206086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5AE8D1C-4FCB-4D15-9E72-5B0B111429CA}"/>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97283" name="Rectangle 3">
            <a:extLst>
              <a:ext uri="{FF2B5EF4-FFF2-40B4-BE49-F238E27FC236}">
                <a16:creationId xmlns:a16="http://schemas.microsoft.com/office/drawing/2014/main" id="{5505308F-2698-4D09-83CF-A495B9ECF990}"/>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97284" name="Rectangle 4">
            <a:extLst>
              <a:ext uri="{FF2B5EF4-FFF2-40B4-BE49-F238E27FC236}">
                <a16:creationId xmlns:a16="http://schemas.microsoft.com/office/drawing/2014/main" id="{506D9871-52AB-420B-9AD1-2F81CEB09AC5}"/>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97285" name="Rectangle 5">
            <a:extLst>
              <a:ext uri="{FF2B5EF4-FFF2-40B4-BE49-F238E27FC236}">
                <a16:creationId xmlns:a16="http://schemas.microsoft.com/office/drawing/2014/main" id="{6F866ACC-76D4-4157-BFBD-08684426EAB7}"/>
              </a:ext>
            </a:extLst>
          </p:cNvPr>
          <p:cNvSpPr>
            <a:spLocks noChangeArrowheads="1"/>
          </p:cNvSpPr>
          <p:nvPr/>
        </p:nvSpPr>
        <p:spPr bwMode="auto">
          <a:xfrm>
            <a:off x="1524002" y="-204511"/>
            <a:ext cx="184731"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97286" name="Rectangle 6">
            <a:extLst>
              <a:ext uri="{FF2B5EF4-FFF2-40B4-BE49-F238E27FC236}">
                <a16:creationId xmlns:a16="http://schemas.microsoft.com/office/drawing/2014/main" id="{0EFD862C-7F9F-44C6-B987-E67CBFBF3CF3}"/>
              </a:ext>
            </a:extLst>
          </p:cNvPr>
          <p:cNvSpPr>
            <a:spLocks noChangeArrowheads="1"/>
          </p:cNvSpPr>
          <p:nvPr/>
        </p:nvSpPr>
        <p:spPr bwMode="auto">
          <a:xfrm>
            <a:off x="1703391" y="1125539"/>
            <a:ext cx="957738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50000"/>
              </a:spcBef>
              <a:spcAft>
                <a:spcPct val="0"/>
              </a:spcAft>
            </a:pPr>
            <a:r>
              <a:rPr kumimoji="1" lang="zh-CN" altLang="en-US" dirty="0">
                <a:solidFill>
                  <a:srgbClr val="FFFF00"/>
                </a:solidFill>
                <a:latin typeface="黑体" panose="02010609060101010101" pitchFamily="49" charset="-122"/>
                <a:ea typeface="黑体" panose="02010609060101010101" pitchFamily="49" charset="-122"/>
              </a:rPr>
              <a:t>友元类</a:t>
            </a:r>
            <a:r>
              <a:rPr kumimoji="1" lang="zh-CN" altLang="en-US" dirty="0">
                <a:solidFill>
                  <a:srgbClr val="FFFFCC"/>
                </a:solidFill>
                <a:latin typeface="黑体" panose="02010609060101010101" pitchFamily="49" charset="-122"/>
                <a:ea typeface="黑体" panose="02010609060101010101" pitchFamily="49" charset="-122"/>
              </a:rPr>
              <a:t>  </a:t>
            </a:r>
            <a:r>
              <a:rPr kumimoji="1" lang="zh-CN" altLang="en-US" b="0" dirty="0">
                <a:solidFill>
                  <a:srgbClr val="FFFFFF"/>
                </a:solidFill>
                <a:latin typeface="黑体" panose="02010609060101010101" pitchFamily="49" charset="-122"/>
                <a:ea typeface="黑体" panose="02010609060101010101" pitchFamily="49" charset="-122"/>
              </a:rPr>
              <a:t>当一个类为另一个类的友元类时，该类的所有成员函数</a:t>
            </a:r>
          </a:p>
          <a:p>
            <a:pPr fontAlgn="base">
              <a:lnSpc>
                <a:spcPct val="100000"/>
              </a:lnSpc>
              <a:spcBef>
                <a:spcPct val="50000"/>
              </a:spcBef>
              <a:spcAft>
                <a:spcPct val="0"/>
              </a:spcAft>
            </a:pPr>
            <a:r>
              <a:rPr kumimoji="1" lang="zh-CN" altLang="en-US" b="0" dirty="0">
                <a:solidFill>
                  <a:srgbClr val="FFFFFF"/>
                </a:solidFill>
                <a:latin typeface="黑体" panose="02010609060101010101" pitchFamily="49" charset="-122"/>
                <a:ea typeface="黑体" panose="02010609060101010101" pitchFamily="49" charset="-122"/>
              </a:rPr>
              <a:t>        均作为另一个类的友元函数。</a:t>
            </a:r>
          </a:p>
          <a:p>
            <a:pPr fontAlgn="base">
              <a:lnSpc>
                <a:spcPct val="100000"/>
              </a:lnSpc>
              <a:spcBef>
                <a:spcPct val="50000"/>
              </a:spcBef>
              <a:spcAft>
                <a:spcPct val="0"/>
              </a:spcAft>
            </a:pPr>
            <a:r>
              <a:rPr kumimoji="1" lang="zh-CN" altLang="en-US" b="0" dirty="0">
                <a:solidFill>
                  <a:srgbClr val="FFFFFF"/>
                </a:solidFill>
              </a:rPr>
              <a:t>                   即</a:t>
            </a:r>
            <a:r>
              <a:rPr kumimoji="1" lang="zh-CN" altLang="en-US" b="0" dirty="0">
                <a:solidFill>
                  <a:srgbClr val="FFFFFF"/>
                </a:solidFill>
                <a:latin typeface="黑体" panose="02010609060101010101" pitchFamily="49" charset="-122"/>
                <a:ea typeface="黑体" panose="02010609060101010101" pitchFamily="49" charset="-122"/>
              </a:rPr>
              <a:t>该类的所有成员函数都能访问另一个类的私有成员。</a:t>
            </a:r>
          </a:p>
          <a:p>
            <a:pPr fontAlgn="base">
              <a:lnSpc>
                <a:spcPct val="100000"/>
              </a:lnSpc>
              <a:spcBef>
                <a:spcPct val="50000"/>
              </a:spcBef>
              <a:spcAft>
                <a:spcPct val="0"/>
              </a:spcAft>
            </a:pPr>
            <a:endParaRPr kumimoji="1" lang="en-US" altLang="zh-CN" b="0" dirty="0">
              <a:solidFill>
                <a:srgbClr val="FFFFFF"/>
              </a:solidFill>
              <a:latin typeface="黑体" panose="02010609060101010101" pitchFamily="49" charset="-122"/>
              <a:ea typeface="黑体" panose="02010609060101010101" pitchFamily="49" charset="-122"/>
            </a:endParaRPr>
          </a:p>
        </p:txBody>
      </p:sp>
      <p:sp>
        <p:nvSpPr>
          <p:cNvPr id="97287" name="Rectangle 7">
            <a:extLst>
              <a:ext uri="{FF2B5EF4-FFF2-40B4-BE49-F238E27FC236}">
                <a16:creationId xmlns:a16="http://schemas.microsoft.com/office/drawing/2014/main" id="{5DBC2DFC-5A19-4AF8-8099-BD058E3F3C59}"/>
              </a:ext>
            </a:extLst>
          </p:cNvPr>
          <p:cNvSpPr>
            <a:spLocks noChangeArrowheads="1"/>
          </p:cNvSpPr>
          <p:nvPr/>
        </p:nvSpPr>
        <p:spPr bwMode="auto">
          <a:xfrm>
            <a:off x="1774828" y="3024192"/>
            <a:ext cx="8642351" cy="919867"/>
          </a:xfrm>
          <a:prstGeom prst="rect">
            <a:avLst/>
          </a:prstGeom>
          <a:solidFill>
            <a:srgbClr val="C0F8F3"/>
          </a:solidFill>
          <a:ln w="9525">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just" fontAlgn="base">
              <a:lnSpc>
                <a:spcPct val="120000"/>
              </a:lnSpc>
              <a:spcBef>
                <a:spcPct val="0"/>
              </a:spcBef>
              <a:spcAft>
                <a:spcPct val="0"/>
              </a:spcAft>
            </a:pPr>
            <a:r>
              <a:rPr kumimoji="1" lang="zh-CN" altLang="en-US" b="0">
                <a:solidFill>
                  <a:srgbClr val="3333CC"/>
                </a:solidFill>
                <a:latin typeface="黑体" panose="02010609060101010101" pitchFamily="49" charset="-122"/>
                <a:ea typeface="黑体" panose="02010609060101010101" pitchFamily="49" charset="-122"/>
              </a:rPr>
              <a:t>友元类的说明</a:t>
            </a:r>
            <a:r>
              <a:rPr kumimoji="1" lang="en-US" altLang="zh-CN" b="0">
                <a:solidFill>
                  <a:srgbClr val="000000"/>
                </a:solidFill>
                <a:latin typeface="黑体" panose="02010609060101010101" pitchFamily="49" charset="-122"/>
                <a:ea typeface="黑体" panose="02010609060101010101" pitchFamily="49" charset="-122"/>
              </a:rPr>
              <a:t>:</a:t>
            </a:r>
            <a:r>
              <a:rPr kumimoji="1" lang="zh-CN" altLang="en-US" b="0">
                <a:solidFill>
                  <a:srgbClr val="000000"/>
                </a:solidFill>
                <a:latin typeface="黑体" panose="02010609060101010101" pitchFamily="49" charset="-122"/>
                <a:ea typeface="黑体" panose="02010609060101010101" pitchFamily="49" charset="-122"/>
              </a:rPr>
              <a:t>将友元类名在另一个类中使用</a:t>
            </a:r>
            <a:r>
              <a:rPr kumimoji="1" lang="en-US" altLang="zh-CN" b="0">
                <a:solidFill>
                  <a:srgbClr val="FF0000"/>
                </a:solidFill>
                <a:latin typeface="黑体" panose="02010609060101010101" pitchFamily="49" charset="-122"/>
                <a:ea typeface="黑体" panose="02010609060101010101" pitchFamily="49" charset="-122"/>
              </a:rPr>
              <a:t>friend</a:t>
            </a:r>
            <a:r>
              <a:rPr kumimoji="1" lang="zh-CN" altLang="en-US" b="0">
                <a:solidFill>
                  <a:srgbClr val="000000"/>
                </a:solidFill>
                <a:latin typeface="黑体" panose="02010609060101010101" pitchFamily="49" charset="-122"/>
                <a:ea typeface="黑体" panose="02010609060101010101" pitchFamily="49" charset="-122"/>
              </a:rPr>
              <a:t>修饰说明。</a:t>
            </a:r>
          </a:p>
          <a:p>
            <a:pPr algn="just" fontAlgn="base">
              <a:lnSpc>
                <a:spcPct val="120000"/>
              </a:lnSpc>
              <a:spcBef>
                <a:spcPct val="0"/>
              </a:spcBef>
              <a:spcAft>
                <a:spcPct val="0"/>
              </a:spcAft>
            </a:pPr>
            <a:r>
              <a:rPr kumimoji="1" lang="zh-CN" altLang="en-US" b="0">
                <a:solidFill>
                  <a:srgbClr val="FF0000"/>
                </a:solidFill>
                <a:latin typeface="黑体" panose="02010609060101010101" pitchFamily="49" charset="-122"/>
                <a:ea typeface="黑体" panose="02010609060101010101" pitchFamily="49" charset="-122"/>
              </a:rPr>
              <a:t>           </a:t>
            </a:r>
            <a:r>
              <a:rPr kumimoji="1" lang="en-US" altLang="zh-CN" b="0">
                <a:solidFill>
                  <a:srgbClr val="FF0000"/>
                </a:solidFill>
                <a:latin typeface="黑体" panose="02010609060101010101" pitchFamily="49" charset="-122"/>
                <a:ea typeface="黑体" panose="02010609060101010101" pitchFamily="49" charset="-122"/>
              </a:rPr>
              <a:t>friend    class   </a:t>
            </a:r>
            <a:r>
              <a:rPr kumimoji="1" lang="zh-CN" altLang="en-US" b="0">
                <a:solidFill>
                  <a:srgbClr val="FF0000"/>
                </a:solidFill>
                <a:latin typeface="黑体" panose="02010609060101010101" pitchFamily="49" charset="-122"/>
                <a:ea typeface="黑体" panose="02010609060101010101" pitchFamily="49" charset="-122"/>
              </a:rPr>
              <a:t>友元类名</a:t>
            </a:r>
            <a:r>
              <a:rPr kumimoji="1" lang="en-US" altLang="zh-CN" b="0">
                <a:solidFill>
                  <a:srgbClr val="FF0000"/>
                </a:solidFill>
                <a:latin typeface="黑体" panose="02010609060101010101" pitchFamily="49" charset="-122"/>
                <a:ea typeface="黑体" panose="02010609060101010101" pitchFamily="49" charset="-122"/>
              </a:rPr>
              <a:t>;</a:t>
            </a:r>
            <a:r>
              <a:rPr kumimoji="1" lang="en-US" altLang="zh-CN" b="0">
                <a:solidFill>
                  <a:srgbClr val="FFFFFF"/>
                </a:solidFill>
                <a:latin typeface="黑体" panose="02010609060101010101" pitchFamily="49" charset="-122"/>
                <a:ea typeface="黑体" panose="02010609060101010101" pitchFamily="49" charset="-122"/>
              </a:rPr>
              <a:t> </a:t>
            </a:r>
          </a:p>
        </p:txBody>
      </p:sp>
      <p:sp>
        <p:nvSpPr>
          <p:cNvPr id="97288" name="Rectangle 9">
            <a:extLst>
              <a:ext uri="{FF2B5EF4-FFF2-40B4-BE49-F238E27FC236}">
                <a16:creationId xmlns:a16="http://schemas.microsoft.com/office/drawing/2014/main" id="{81C999A6-AEEC-4F9C-8625-799BA57C8074}"/>
              </a:ext>
            </a:extLst>
          </p:cNvPr>
          <p:cNvSpPr>
            <a:spLocks noChangeArrowheads="1"/>
          </p:cNvSpPr>
          <p:nvPr/>
        </p:nvSpPr>
        <p:spPr bwMode="auto">
          <a:xfrm>
            <a:off x="5067304" y="188916"/>
            <a:ext cx="218122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0"/>
              </a:spcBef>
              <a:spcAft>
                <a:spcPct val="0"/>
              </a:spcAft>
            </a:pPr>
            <a:r>
              <a:rPr lang="zh-CN" altLang="en-US" sz="4400">
                <a:solidFill>
                  <a:srgbClr val="FFFF00"/>
                </a:solidFill>
                <a:latin typeface="Times New Roman" panose="02020603050405020304" pitchFamily="18" charset="0"/>
              </a:rPr>
              <a:t>友元类</a:t>
            </a:r>
          </a:p>
        </p:txBody>
      </p:sp>
      <p:sp>
        <p:nvSpPr>
          <p:cNvPr id="97289" name="Text Box 10">
            <a:extLst>
              <a:ext uri="{FF2B5EF4-FFF2-40B4-BE49-F238E27FC236}">
                <a16:creationId xmlns:a16="http://schemas.microsoft.com/office/drawing/2014/main" id="{51AAEF4F-C597-4A7E-9BE3-581384588F33}"/>
              </a:ext>
            </a:extLst>
          </p:cNvPr>
          <p:cNvSpPr txBox="1">
            <a:spLocks noChangeArrowheads="1"/>
          </p:cNvSpPr>
          <p:nvPr/>
        </p:nvSpPr>
        <p:spPr bwMode="auto">
          <a:xfrm>
            <a:off x="3359151" y="4652964"/>
            <a:ext cx="30241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50000"/>
              </a:spcBef>
              <a:spcAft>
                <a:spcPct val="0"/>
              </a:spcAft>
            </a:pPr>
            <a:r>
              <a:rPr kumimoji="1" lang="en-US" altLang="zh-CN">
                <a:solidFill>
                  <a:srgbClr val="FFFF00"/>
                </a:solidFill>
              </a:rPr>
              <a:t>Class a{</a:t>
            </a:r>
          </a:p>
          <a:p>
            <a:pPr fontAlgn="base">
              <a:lnSpc>
                <a:spcPct val="100000"/>
              </a:lnSpc>
              <a:spcBef>
                <a:spcPct val="50000"/>
              </a:spcBef>
              <a:spcAft>
                <a:spcPct val="0"/>
              </a:spcAft>
            </a:pPr>
            <a:r>
              <a:rPr kumimoji="1" lang="en-US" altLang="zh-CN">
                <a:solidFill>
                  <a:srgbClr val="FFFF00"/>
                </a:solidFill>
              </a:rPr>
              <a:t>   ….</a:t>
            </a:r>
          </a:p>
          <a:p>
            <a:pPr fontAlgn="base">
              <a:lnSpc>
                <a:spcPct val="100000"/>
              </a:lnSpc>
              <a:spcBef>
                <a:spcPct val="50000"/>
              </a:spcBef>
              <a:spcAft>
                <a:spcPct val="0"/>
              </a:spcAft>
            </a:pPr>
            <a:r>
              <a:rPr kumimoji="1" lang="en-US" altLang="zh-CN">
                <a:solidFill>
                  <a:srgbClr val="FFFF00"/>
                </a:solidFill>
              </a:rPr>
              <a:t>}</a:t>
            </a:r>
          </a:p>
        </p:txBody>
      </p:sp>
      <p:sp>
        <p:nvSpPr>
          <p:cNvPr id="97290" name="Text Box 11">
            <a:extLst>
              <a:ext uri="{FF2B5EF4-FFF2-40B4-BE49-F238E27FC236}">
                <a16:creationId xmlns:a16="http://schemas.microsoft.com/office/drawing/2014/main" id="{9563BD5B-D9E9-482C-BD4A-3FE10F56C105}"/>
              </a:ext>
            </a:extLst>
          </p:cNvPr>
          <p:cNvSpPr txBox="1">
            <a:spLocks noChangeArrowheads="1"/>
          </p:cNvSpPr>
          <p:nvPr/>
        </p:nvSpPr>
        <p:spPr bwMode="auto">
          <a:xfrm>
            <a:off x="6311901" y="4508504"/>
            <a:ext cx="3024188"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10000"/>
              </a:spcBef>
              <a:spcAft>
                <a:spcPct val="0"/>
              </a:spcAft>
            </a:pPr>
            <a:r>
              <a:rPr kumimoji="1" lang="en-US" altLang="zh-CN">
                <a:solidFill>
                  <a:srgbClr val="FFFF00"/>
                </a:solidFill>
              </a:rPr>
              <a:t>Class b{</a:t>
            </a:r>
          </a:p>
          <a:p>
            <a:pPr fontAlgn="base">
              <a:lnSpc>
                <a:spcPct val="100000"/>
              </a:lnSpc>
              <a:spcBef>
                <a:spcPct val="10000"/>
              </a:spcBef>
              <a:spcAft>
                <a:spcPct val="0"/>
              </a:spcAft>
            </a:pPr>
            <a:r>
              <a:rPr kumimoji="1" lang="en-US" altLang="zh-CN">
                <a:solidFill>
                  <a:srgbClr val="FFFF00"/>
                </a:solidFill>
              </a:rPr>
              <a:t>  ….</a:t>
            </a:r>
          </a:p>
          <a:p>
            <a:pPr fontAlgn="base">
              <a:lnSpc>
                <a:spcPct val="100000"/>
              </a:lnSpc>
              <a:spcBef>
                <a:spcPct val="10000"/>
              </a:spcBef>
              <a:spcAft>
                <a:spcPct val="0"/>
              </a:spcAft>
            </a:pPr>
            <a:r>
              <a:rPr kumimoji="1" lang="en-US" altLang="zh-CN">
                <a:solidFill>
                  <a:srgbClr val="FFFF00"/>
                </a:solidFill>
              </a:rPr>
              <a:t>  </a:t>
            </a:r>
            <a:r>
              <a:rPr kumimoji="1" lang="en-US" altLang="zh-CN">
                <a:solidFill>
                  <a:srgbClr val="66FFFF"/>
                </a:solidFill>
              </a:rPr>
              <a:t>friend class a;</a:t>
            </a:r>
          </a:p>
          <a:p>
            <a:pPr fontAlgn="base">
              <a:lnSpc>
                <a:spcPct val="100000"/>
              </a:lnSpc>
              <a:spcBef>
                <a:spcPct val="10000"/>
              </a:spcBef>
              <a:spcAft>
                <a:spcPct val="0"/>
              </a:spcAft>
            </a:pPr>
            <a:r>
              <a:rPr kumimoji="1" lang="en-US" altLang="zh-CN">
                <a:solidFill>
                  <a:srgbClr val="FFFF00"/>
                </a:solidFill>
              </a:rPr>
              <a:t>  ….</a:t>
            </a:r>
          </a:p>
          <a:p>
            <a:pPr fontAlgn="base">
              <a:lnSpc>
                <a:spcPct val="100000"/>
              </a:lnSpc>
              <a:spcBef>
                <a:spcPct val="10000"/>
              </a:spcBef>
              <a:spcAft>
                <a:spcPct val="0"/>
              </a:spcAft>
            </a:pPr>
            <a:r>
              <a:rPr kumimoji="1" lang="en-US" altLang="zh-CN">
                <a:solidFill>
                  <a:srgbClr val="FFFF00"/>
                </a:solidFill>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D8302B-7532-4C98-8896-4B7270F304AC}"/>
              </a:ext>
            </a:extLst>
          </p:cNvPr>
          <p:cNvSpPr/>
          <p:nvPr/>
        </p:nvSpPr>
        <p:spPr>
          <a:xfrm>
            <a:off x="4450745" y="6163330"/>
            <a:ext cx="307007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uLnTx/>
                <a:uFillTx/>
                <a:latin typeface="Times New Roman"/>
                <a:ea typeface="宋体"/>
                <a:cs typeface="+mn-cs"/>
              </a:rPr>
              <a:t>友元类与友元函数</a:t>
            </a:r>
          </a:p>
        </p:txBody>
      </p:sp>
    </p:spTree>
    <p:controls>
      <mc:AlternateContent xmlns:mc="http://schemas.openxmlformats.org/markup-compatibility/2006">
        <mc:Choice xmlns:v="urn:schemas-microsoft-com:vml" Requires="v">
          <p:control name="TextBox1" r:id="rId1" imgW="9997560" imgH="5882760"/>
        </mc:Choice>
        <mc:Fallback>
          <p:control name="TextBox1" r:id="rId1" imgW="9997560" imgH="5882760">
            <p:pic>
              <p:nvPicPr>
                <p:cNvPr id="2" name="TextBox1"/>
                <p:cNvPicPr>
                  <a:picLocks/>
                </p:cNvPicPr>
                <p:nvPr/>
              </p:nvPicPr>
              <p:blipFill>
                <a:blip r:embed="rId3"/>
                <a:srcRect/>
                <a:stretch>
                  <a:fillRect/>
                </a:stretch>
              </p:blipFill>
              <p:spPr bwMode="auto">
                <a:xfrm>
                  <a:off x="1322388" y="0"/>
                  <a:ext cx="10001250" cy="58864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652694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EE281EC-100B-4239-A0DB-FDE5D1CC9D96}"/>
              </a:ext>
            </a:extLst>
          </p:cNvPr>
          <p:cNvSpPr>
            <a:spLocks noGrp="1" noChangeArrowheads="1"/>
          </p:cNvSpPr>
          <p:nvPr>
            <p:ph type="title"/>
          </p:nvPr>
        </p:nvSpPr>
        <p:spPr/>
        <p:txBody>
          <a:bodyPr/>
          <a:lstStyle/>
          <a:p>
            <a:pPr eaLnBrk="1" hangingPunct="1"/>
            <a:r>
              <a:rPr lang="zh-CN" altLang="en-US" b="0"/>
              <a:t>友元关系是单向的</a:t>
            </a:r>
          </a:p>
        </p:txBody>
      </p:sp>
      <p:sp>
        <p:nvSpPr>
          <p:cNvPr id="98307" name="Rectangle 3">
            <a:extLst>
              <a:ext uri="{FF2B5EF4-FFF2-40B4-BE49-F238E27FC236}">
                <a16:creationId xmlns:a16="http://schemas.microsoft.com/office/drawing/2014/main" id="{392923E1-A90F-4E2D-8935-2886190A376F}"/>
              </a:ext>
            </a:extLst>
          </p:cNvPr>
          <p:cNvSpPr>
            <a:spLocks noGrp="1" noChangeArrowheads="1"/>
          </p:cNvSpPr>
          <p:nvPr>
            <p:ph type="body" idx="1"/>
          </p:nvPr>
        </p:nvSpPr>
        <p:spPr>
          <a:xfrm>
            <a:off x="1774829" y="1981200"/>
            <a:ext cx="8207375" cy="4114800"/>
          </a:xfrm>
        </p:spPr>
        <p:txBody>
          <a:bodyPr/>
          <a:lstStyle/>
          <a:p>
            <a:pPr marL="0" indent="761981" eaLnBrk="1" hangingPunct="1">
              <a:buNone/>
            </a:pPr>
            <a:r>
              <a:rPr lang="zh-CN" altLang="en-US" b="1" dirty="0"/>
              <a:t>如果声明</a:t>
            </a:r>
            <a:r>
              <a:rPr lang="en-US" altLang="zh-CN" b="1" dirty="0"/>
              <a:t>B</a:t>
            </a:r>
            <a:r>
              <a:rPr lang="zh-CN" altLang="en-US" b="1" dirty="0"/>
              <a:t>类是</a:t>
            </a:r>
            <a:r>
              <a:rPr lang="en-US" altLang="zh-CN" b="1" dirty="0"/>
              <a:t>A</a:t>
            </a:r>
            <a:r>
              <a:rPr lang="zh-CN" altLang="en-US" b="1" dirty="0"/>
              <a:t>类的友元，</a:t>
            </a:r>
            <a:r>
              <a:rPr lang="en-US" altLang="zh-CN" b="1" dirty="0"/>
              <a:t>B</a:t>
            </a:r>
            <a:r>
              <a:rPr lang="zh-CN" altLang="en-US" b="1" dirty="0"/>
              <a:t>类的成员函数就可以访问</a:t>
            </a:r>
            <a:r>
              <a:rPr lang="en-US" altLang="zh-CN" b="1" dirty="0"/>
              <a:t>A</a:t>
            </a:r>
            <a:r>
              <a:rPr lang="zh-CN" altLang="en-US" b="1" dirty="0"/>
              <a:t>类的私有和保护数据，但</a:t>
            </a:r>
            <a:r>
              <a:rPr lang="en-US" altLang="zh-CN" b="1" dirty="0"/>
              <a:t>A</a:t>
            </a:r>
            <a:r>
              <a:rPr lang="zh-CN" altLang="en-US" b="1" dirty="0"/>
              <a:t>类的成员函数却不能访问</a:t>
            </a:r>
            <a:r>
              <a:rPr lang="en-US" altLang="zh-CN" b="1" dirty="0"/>
              <a:t>B</a:t>
            </a:r>
            <a:r>
              <a:rPr lang="zh-CN" altLang="en-US" b="1" dirty="0"/>
              <a:t>类的私有、保护数据。</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8ABFC-AE8B-4952-9FA2-258E27462868}"/>
              </a:ext>
            </a:extLst>
          </p:cNvPr>
          <p:cNvSpPr>
            <a:spLocks noGrp="1"/>
          </p:cNvSpPr>
          <p:nvPr>
            <p:ph type="title"/>
          </p:nvPr>
        </p:nvSpPr>
        <p:spPr/>
        <p:txBody>
          <a:bodyPr/>
          <a:lstStyle/>
          <a:p>
            <a:r>
              <a:rPr lang="en-US" altLang="zh-CN" dirty="0"/>
              <a:t>8.9    </a:t>
            </a:r>
            <a:r>
              <a:rPr lang="zh-CN" altLang="en-US" dirty="0"/>
              <a:t>类的</a:t>
            </a:r>
            <a:r>
              <a:rPr lang="en-US" altLang="zh-CN" dirty="0"/>
              <a:t>const</a:t>
            </a:r>
            <a:r>
              <a:rPr lang="zh-CN" altLang="en-US" dirty="0"/>
              <a:t>限定</a:t>
            </a:r>
          </a:p>
        </p:txBody>
      </p:sp>
      <p:sp>
        <p:nvSpPr>
          <p:cNvPr id="3" name="内容占位符 2">
            <a:extLst>
              <a:ext uri="{FF2B5EF4-FFF2-40B4-BE49-F238E27FC236}">
                <a16:creationId xmlns:a16="http://schemas.microsoft.com/office/drawing/2014/main" id="{E30CABF0-52C0-4807-BA1A-81125072B68D}"/>
              </a:ext>
            </a:extLst>
          </p:cNvPr>
          <p:cNvSpPr>
            <a:spLocks noGrp="1"/>
          </p:cNvSpPr>
          <p:nvPr>
            <p:ph idx="1"/>
          </p:nvPr>
        </p:nvSpPr>
        <p:spPr>
          <a:xfrm>
            <a:off x="912284" y="1501779"/>
            <a:ext cx="10363200" cy="4824413"/>
          </a:xfrm>
        </p:spPr>
        <p:txBody>
          <a:bodyPr/>
          <a:lstStyle/>
          <a:p>
            <a:pPr marL="0" indent="0">
              <a:buNone/>
            </a:pPr>
            <a:r>
              <a:rPr lang="en-US" altLang="zh-CN" dirty="0"/>
              <a:t>  const</a:t>
            </a:r>
            <a:r>
              <a:rPr lang="zh-CN" altLang="en-US" dirty="0"/>
              <a:t>可以对类的成员变量，成员函数和对象进行限定</a:t>
            </a:r>
            <a:endParaRPr lang="en-US" altLang="zh-CN" dirty="0"/>
          </a:p>
          <a:p>
            <a:r>
              <a:rPr lang="en-US" altLang="zh-CN" dirty="0"/>
              <a:t>const</a:t>
            </a:r>
            <a:r>
              <a:rPr lang="zh-CN" altLang="en-US" dirty="0"/>
              <a:t>成员变量</a:t>
            </a:r>
            <a:endParaRPr lang="en-US" altLang="zh-CN" dirty="0"/>
          </a:p>
          <a:p>
            <a:r>
              <a:rPr lang="en-US" altLang="zh-CN" dirty="0"/>
              <a:t>const</a:t>
            </a:r>
            <a:r>
              <a:rPr lang="zh-CN" altLang="en-US" dirty="0"/>
              <a:t>成员函数</a:t>
            </a:r>
            <a:endParaRPr lang="en-US" altLang="zh-CN" dirty="0"/>
          </a:p>
          <a:p>
            <a:r>
              <a:rPr lang="en-US" altLang="zh-CN" dirty="0"/>
              <a:t>const</a:t>
            </a:r>
            <a:r>
              <a:rPr lang="zh-CN" altLang="en-US" dirty="0"/>
              <a:t>对象</a:t>
            </a:r>
            <a:endParaRPr lang="en-US" altLang="zh-CN" dirty="0"/>
          </a:p>
          <a:p>
            <a:pPr marL="0" indent="0">
              <a:buNone/>
            </a:pPr>
            <a:endParaRPr lang="en-US" altLang="zh-CN" dirty="0"/>
          </a:p>
        </p:txBody>
      </p:sp>
    </p:spTree>
    <p:extLst>
      <p:ext uri="{BB962C8B-B14F-4D97-AF65-F5344CB8AC3E}">
        <p14:creationId xmlns:p14="http://schemas.microsoft.com/office/powerpoint/2010/main" val="151426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92FCF96-F23A-49C6-9FDF-7FAD9885E10E}"/>
              </a:ext>
            </a:extLst>
          </p:cNvPr>
          <p:cNvSpPr>
            <a:spLocks noGrp="1" noChangeArrowheads="1"/>
          </p:cNvSpPr>
          <p:nvPr>
            <p:ph type="title"/>
          </p:nvPr>
        </p:nvSpPr>
        <p:spPr>
          <a:xfrm>
            <a:off x="2667003" y="381000"/>
            <a:ext cx="7793039" cy="1143000"/>
          </a:xfrm>
        </p:spPr>
        <p:txBody>
          <a:bodyPr/>
          <a:lstStyle/>
          <a:p>
            <a:pPr eaLnBrk="1" hangingPunct="1">
              <a:lnSpc>
                <a:spcPct val="80000"/>
              </a:lnSpc>
            </a:pPr>
            <a:r>
              <a:rPr lang="zh-CN" altLang="en-US" b="0"/>
              <a:t>面向对象语言的特点</a:t>
            </a:r>
            <a:br>
              <a:rPr lang="zh-CN" altLang="en-US" b="0"/>
            </a:br>
            <a:r>
              <a:rPr lang="zh-CN" altLang="en-US" sz="3200" b="0"/>
              <a:t>                              </a:t>
            </a:r>
            <a:r>
              <a:rPr lang="en-US" altLang="zh-CN" sz="3200" b="0">
                <a:solidFill>
                  <a:schemeClr val="accent1"/>
                </a:solidFill>
                <a:latin typeface="Arial" panose="020B0604020202020204" pitchFamily="34" charset="0"/>
              </a:rPr>
              <a:t>——</a:t>
            </a:r>
            <a:r>
              <a:rPr lang="zh-CN" altLang="en-US" sz="3200" b="0">
                <a:solidFill>
                  <a:srgbClr val="66FF33"/>
                </a:solidFill>
              </a:rPr>
              <a:t>多态性</a:t>
            </a:r>
          </a:p>
        </p:txBody>
      </p:sp>
      <p:sp>
        <p:nvSpPr>
          <p:cNvPr id="14339" name="Rectangle 3">
            <a:extLst>
              <a:ext uri="{FF2B5EF4-FFF2-40B4-BE49-F238E27FC236}">
                <a16:creationId xmlns:a16="http://schemas.microsoft.com/office/drawing/2014/main" id="{8F41B291-E77D-41EE-AE0B-CBE1FDB491F9}"/>
              </a:ext>
            </a:extLst>
          </p:cNvPr>
          <p:cNvSpPr>
            <a:spLocks noGrp="1" noChangeArrowheads="1"/>
          </p:cNvSpPr>
          <p:nvPr>
            <p:ph type="body" idx="1"/>
          </p:nvPr>
        </p:nvSpPr>
        <p:spPr>
          <a:xfrm>
            <a:off x="914400" y="1524000"/>
            <a:ext cx="10363200" cy="4824413"/>
          </a:xfrm>
        </p:spPr>
        <p:txBody>
          <a:bodyPr/>
          <a:lstStyle/>
          <a:p>
            <a:pPr eaLnBrk="1" hangingPunct="1">
              <a:buClr>
                <a:schemeClr val="accent1"/>
              </a:buClr>
            </a:pPr>
            <a:r>
              <a:rPr lang="zh-CN" altLang="en-US" dirty="0">
                <a:latin typeface="Verdana" panose="020B0604030504040204" pitchFamily="34" charset="0"/>
              </a:rPr>
              <a:t>多态性是指</a:t>
            </a:r>
            <a:r>
              <a:rPr lang="zh-CN" altLang="en-US" dirty="0"/>
              <a:t>不同的对象发送同一条消息，不同的对象在接收时会产生不同的行为（即方法）。可以理解为</a:t>
            </a:r>
            <a:r>
              <a:rPr lang="zh-CN" altLang="en-US" dirty="0">
                <a:latin typeface="Verdana" panose="020B0604030504040204" pitchFamily="34" charset="0"/>
              </a:rPr>
              <a:t>具有不同功能的函数可以使用相同的函数名，这样就可以用一个函数名调用不同内容的函数。</a:t>
            </a:r>
            <a:endParaRPr lang="zh-CN" altLang="en-US" b="1" dirty="0"/>
          </a:p>
          <a:p>
            <a:pPr eaLnBrk="1" hangingPunct="1">
              <a:buClr>
                <a:schemeClr val="accent1"/>
              </a:buClr>
            </a:pPr>
            <a:r>
              <a:rPr lang="en-US" altLang="zh-CN" dirty="0"/>
              <a:t>C++</a:t>
            </a:r>
            <a:r>
              <a:rPr lang="zh-CN" altLang="en-US" dirty="0"/>
              <a:t>的多态包括：函数重载（包括运算符重载），虚函数，抽象类，模板等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4CBA2-7FF5-4835-8745-A228612CBD7A}"/>
              </a:ext>
            </a:extLst>
          </p:cNvPr>
          <p:cNvSpPr>
            <a:spLocks noGrp="1"/>
          </p:cNvSpPr>
          <p:nvPr>
            <p:ph type="title"/>
          </p:nvPr>
        </p:nvSpPr>
        <p:spPr/>
        <p:txBody>
          <a:bodyPr/>
          <a:lstStyle/>
          <a:p>
            <a:r>
              <a:rPr lang="en-US" altLang="zh-CN" dirty="0"/>
              <a:t>const</a:t>
            </a:r>
            <a:r>
              <a:rPr lang="zh-CN" altLang="en-US" dirty="0"/>
              <a:t>成员变量</a:t>
            </a:r>
          </a:p>
        </p:txBody>
      </p:sp>
      <p:sp>
        <p:nvSpPr>
          <p:cNvPr id="3" name="内容占位符 2">
            <a:extLst>
              <a:ext uri="{FF2B5EF4-FFF2-40B4-BE49-F238E27FC236}">
                <a16:creationId xmlns:a16="http://schemas.microsoft.com/office/drawing/2014/main" id="{365FE51A-C106-4D2B-8D47-58472EDC5691}"/>
              </a:ext>
            </a:extLst>
          </p:cNvPr>
          <p:cNvSpPr>
            <a:spLocks noGrp="1"/>
          </p:cNvSpPr>
          <p:nvPr>
            <p:ph idx="1"/>
          </p:nvPr>
        </p:nvSpPr>
        <p:spPr/>
        <p:txBody>
          <a:bodyPr/>
          <a:lstStyle/>
          <a:p>
            <a:pPr marL="0" indent="0">
              <a:buNone/>
            </a:pPr>
            <a:r>
              <a:rPr lang="en-US" altLang="zh-CN" dirty="0"/>
              <a:t>const</a:t>
            </a:r>
            <a:r>
              <a:rPr lang="zh-CN" altLang="en-US" dirty="0"/>
              <a:t>成员变量初始化方法</a:t>
            </a:r>
            <a:endParaRPr lang="en-US" altLang="zh-CN" dirty="0"/>
          </a:p>
          <a:p>
            <a:r>
              <a:rPr lang="zh-CN" altLang="en-US" dirty="0"/>
              <a:t>在构造函数里初始化列表</a:t>
            </a:r>
            <a:endParaRPr lang="en-US" altLang="zh-CN" dirty="0"/>
          </a:p>
          <a:p>
            <a:pPr marL="0" indent="0">
              <a:buNone/>
            </a:pPr>
            <a:r>
              <a:rPr lang="en-US" altLang="zh-CN" sz="2400" dirty="0"/>
              <a:t>class A</a:t>
            </a:r>
          </a:p>
          <a:p>
            <a:pPr marL="0" indent="0">
              <a:buNone/>
            </a:pPr>
            <a:r>
              <a:rPr lang="en-US" altLang="zh-CN" sz="2400" dirty="0"/>
              <a:t>{private:</a:t>
            </a:r>
          </a:p>
          <a:p>
            <a:pPr marL="0" indent="0">
              <a:buNone/>
            </a:pPr>
            <a:r>
              <a:rPr lang="en-US" altLang="zh-CN" sz="2400" dirty="0"/>
              <a:t> const int max=3;       </a:t>
            </a:r>
            <a:r>
              <a:rPr lang="en-US" altLang="zh-CN" sz="2400" dirty="0">
                <a:solidFill>
                  <a:srgbClr val="FF0000"/>
                </a:solidFill>
              </a:rPr>
              <a:t>//</a:t>
            </a:r>
            <a:r>
              <a:rPr lang="zh-CN" altLang="en-US" sz="2400" dirty="0">
                <a:solidFill>
                  <a:srgbClr val="FF0000"/>
                </a:solidFill>
              </a:rPr>
              <a:t>错误，不能定义时直接初始化</a:t>
            </a:r>
            <a:endParaRPr lang="en-US" altLang="zh-CN" sz="2400" dirty="0">
              <a:solidFill>
                <a:srgbClr val="FF0000"/>
              </a:solidFill>
            </a:endParaRPr>
          </a:p>
          <a:p>
            <a:pPr marL="0" indent="0">
              <a:buNone/>
            </a:pPr>
            <a:r>
              <a:rPr lang="en-US" altLang="zh-CN" sz="2400" dirty="0"/>
              <a:t> int x;</a:t>
            </a:r>
          </a:p>
          <a:p>
            <a:pPr marL="0" indent="0">
              <a:buNone/>
            </a:pPr>
            <a:r>
              <a:rPr lang="en-US" altLang="zh-CN" sz="2400" dirty="0"/>
              <a:t> public</a:t>
            </a:r>
          </a:p>
          <a:p>
            <a:pPr marL="0" indent="0">
              <a:buNone/>
            </a:pPr>
            <a:r>
              <a:rPr lang="en-US" altLang="zh-CN" sz="2400" dirty="0"/>
              <a:t> A(int x1):x(x){}        //</a:t>
            </a:r>
            <a:r>
              <a:rPr lang="zh-CN" altLang="en-US" sz="2400" dirty="0"/>
              <a:t>构造函数</a:t>
            </a:r>
          </a:p>
        </p:txBody>
      </p:sp>
    </p:spTree>
    <p:extLst>
      <p:ext uri="{BB962C8B-B14F-4D97-AF65-F5344CB8AC3E}">
        <p14:creationId xmlns:p14="http://schemas.microsoft.com/office/powerpoint/2010/main" val="2963406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4CBA2-7FF5-4835-8745-A228612CBD7A}"/>
              </a:ext>
            </a:extLst>
          </p:cNvPr>
          <p:cNvSpPr>
            <a:spLocks noGrp="1"/>
          </p:cNvSpPr>
          <p:nvPr>
            <p:ph type="title"/>
          </p:nvPr>
        </p:nvSpPr>
        <p:spPr/>
        <p:txBody>
          <a:bodyPr/>
          <a:lstStyle/>
          <a:p>
            <a:r>
              <a:rPr lang="en-US" altLang="zh-CN" dirty="0"/>
              <a:t>const</a:t>
            </a:r>
            <a:r>
              <a:rPr lang="zh-CN" altLang="en-US" dirty="0"/>
              <a:t>成员变量</a:t>
            </a:r>
          </a:p>
        </p:txBody>
      </p:sp>
      <p:sp>
        <p:nvSpPr>
          <p:cNvPr id="3" name="内容占位符 2">
            <a:extLst>
              <a:ext uri="{FF2B5EF4-FFF2-40B4-BE49-F238E27FC236}">
                <a16:creationId xmlns:a16="http://schemas.microsoft.com/office/drawing/2014/main" id="{365FE51A-C106-4D2B-8D47-58472EDC5691}"/>
              </a:ext>
            </a:extLst>
          </p:cNvPr>
          <p:cNvSpPr>
            <a:spLocks noGrp="1"/>
          </p:cNvSpPr>
          <p:nvPr>
            <p:ph idx="1"/>
          </p:nvPr>
        </p:nvSpPr>
        <p:spPr/>
        <p:txBody>
          <a:bodyPr/>
          <a:lstStyle/>
          <a:p>
            <a:pPr marL="0" indent="0">
              <a:buNone/>
            </a:pPr>
            <a:r>
              <a:rPr lang="en-US" altLang="zh-CN" dirty="0"/>
              <a:t>const</a:t>
            </a:r>
            <a:r>
              <a:rPr lang="zh-CN" altLang="en-US" dirty="0"/>
              <a:t>成员变量初始化方法</a:t>
            </a:r>
            <a:endParaRPr lang="en-US" altLang="zh-CN" dirty="0"/>
          </a:p>
          <a:p>
            <a:r>
              <a:rPr lang="zh-CN" altLang="en-US" dirty="0"/>
              <a:t>在构造函数初始化列表里初始化</a:t>
            </a:r>
            <a:endParaRPr lang="en-US" altLang="zh-CN" dirty="0"/>
          </a:p>
          <a:p>
            <a:pPr marL="0" indent="0">
              <a:buNone/>
            </a:pPr>
            <a:r>
              <a:rPr lang="en-US" altLang="zh-CN" sz="2400" dirty="0"/>
              <a:t>class A</a:t>
            </a:r>
          </a:p>
          <a:p>
            <a:pPr marL="0" indent="0">
              <a:buNone/>
            </a:pPr>
            <a:r>
              <a:rPr lang="en-US" altLang="zh-CN" sz="2400" dirty="0"/>
              <a:t>{private:</a:t>
            </a:r>
          </a:p>
          <a:p>
            <a:pPr marL="0" indent="0">
              <a:buNone/>
            </a:pPr>
            <a:r>
              <a:rPr lang="en-US" altLang="zh-CN" sz="2400" dirty="0"/>
              <a:t> const int max;</a:t>
            </a:r>
          </a:p>
          <a:p>
            <a:pPr marL="0" indent="0">
              <a:buNone/>
            </a:pPr>
            <a:r>
              <a:rPr lang="en-US" altLang="zh-CN" sz="2400" dirty="0"/>
              <a:t> int x;</a:t>
            </a:r>
          </a:p>
          <a:p>
            <a:pPr marL="0" indent="0">
              <a:buNone/>
            </a:pPr>
            <a:r>
              <a:rPr lang="en-US" altLang="zh-CN" sz="2400" dirty="0"/>
              <a:t> public</a:t>
            </a:r>
          </a:p>
          <a:p>
            <a:pPr marL="0" indent="0">
              <a:buNone/>
            </a:pPr>
            <a:r>
              <a:rPr lang="en-US" altLang="zh-CN" sz="2400" dirty="0"/>
              <a:t> A(int x1):x(x1),max(3){}        //</a:t>
            </a:r>
            <a:r>
              <a:rPr lang="zh-CN" altLang="en-US" sz="2400" dirty="0"/>
              <a:t>构造函数初始化列表，常量</a:t>
            </a:r>
            <a:r>
              <a:rPr lang="en-US" altLang="zh-CN" sz="2400" dirty="0"/>
              <a:t>max</a:t>
            </a:r>
            <a:r>
              <a:rPr lang="zh-CN" altLang="en-US" sz="2400" dirty="0"/>
              <a:t>赋值为</a:t>
            </a:r>
            <a:r>
              <a:rPr lang="en-US" altLang="zh-CN" sz="2400" dirty="0"/>
              <a:t>3</a:t>
            </a:r>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1457137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8ABFC-AE8B-4952-9FA2-258E27462868}"/>
              </a:ext>
            </a:extLst>
          </p:cNvPr>
          <p:cNvSpPr>
            <a:spLocks noGrp="1"/>
          </p:cNvSpPr>
          <p:nvPr>
            <p:ph type="title"/>
          </p:nvPr>
        </p:nvSpPr>
        <p:spPr/>
        <p:txBody>
          <a:bodyPr/>
          <a:lstStyle/>
          <a:p>
            <a:r>
              <a:rPr lang="en-US" altLang="zh-CN" dirty="0"/>
              <a:t>const</a:t>
            </a:r>
            <a:r>
              <a:rPr lang="zh-CN" altLang="en-US" dirty="0"/>
              <a:t>成员函数</a:t>
            </a:r>
          </a:p>
        </p:txBody>
      </p:sp>
      <p:sp>
        <p:nvSpPr>
          <p:cNvPr id="3" name="内容占位符 2">
            <a:extLst>
              <a:ext uri="{FF2B5EF4-FFF2-40B4-BE49-F238E27FC236}">
                <a16:creationId xmlns:a16="http://schemas.microsoft.com/office/drawing/2014/main" id="{E30CABF0-52C0-4807-BA1A-81125072B68D}"/>
              </a:ext>
            </a:extLst>
          </p:cNvPr>
          <p:cNvSpPr>
            <a:spLocks noGrp="1"/>
          </p:cNvSpPr>
          <p:nvPr>
            <p:ph idx="1"/>
          </p:nvPr>
        </p:nvSpPr>
        <p:spPr/>
        <p:txBody>
          <a:bodyPr/>
          <a:lstStyle/>
          <a:p>
            <a:r>
              <a:rPr lang="zh-CN" altLang="en-US" dirty="0"/>
              <a:t>（</a:t>
            </a:r>
            <a:r>
              <a:rPr lang="en-US" altLang="zh-CN" dirty="0"/>
              <a:t>1</a:t>
            </a:r>
            <a:r>
              <a:rPr lang="zh-CN" altLang="en-US" dirty="0"/>
              <a:t>）有 </a:t>
            </a:r>
            <a:r>
              <a:rPr lang="en-US" altLang="zh-CN" dirty="0"/>
              <a:t>const </a:t>
            </a:r>
            <a:r>
              <a:rPr lang="zh-CN" altLang="en-US" dirty="0"/>
              <a:t>修饰的成员函数（指 </a:t>
            </a:r>
            <a:r>
              <a:rPr lang="en-US" altLang="zh-CN" dirty="0"/>
              <a:t>const </a:t>
            </a:r>
            <a:r>
              <a:rPr lang="zh-CN" altLang="en-US" dirty="0"/>
              <a:t>放在函数参数表的后面，而不是在函数前面或者参数表内），只能读取数据成员，不能改变数据成员；没有 </a:t>
            </a:r>
            <a:r>
              <a:rPr lang="en-US" altLang="zh-CN" dirty="0"/>
              <a:t>const </a:t>
            </a:r>
            <a:r>
              <a:rPr lang="zh-CN" altLang="en-US" dirty="0"/>
              <a:t>修饰的成员函数，对数据成员则是可读可写的。</a:t>
            </a:r>
          </a:p>
          <a:p>
            <a:r>
              <a:rPr lang="zh-CN" altLang="en-US" dirty="0"/>
              <a:t>（</a:t>
            </a:r>
            <a:r>
              <a:rPr lang="en-US" altLang="zh-CN" dirty="0"/>
              <a:t>2</a:t>
            </a:r>
            <a:r>
              <a:rPr lang="zh-CN" altLang="en-US" dirty="0"/>
              <a:t>）常量（即 </a:t>
            </a:r>
            <a:r>
              <a:rPr lang="en-US" altLang="zh-CN" dirty="0"/>
              <a:t>const</a:t>
            </a:r>
            <a:r>
              <a:rPr lang="zh-CN" altLang="en-US" dirty="0"/>
              <a:t>）对象可以调用 </a:t>
            </a:r>
            <a:r>
              <a:rPr lang="en-US" altLang="zh-CN" dirty="0"/>
              <a:t>const </a:t>
            </a:r>
            <a:r>
              <a:rPr lang="zh-CN" altLang="en-US" dirty="0"/>
              <a:t>成员函数，而不能调用非</a:t>
            </a:r>
            <a:r>
              <a:rPr lang="en-US" altLang="zh-CN" dirty="0"/>
              <a:t>const</a:t>
            </a:r>
            <a:r>
              <a:rPr lang="zh-CN" altLang="en-US" dirty="0"/>
              <a:t>修饰的函数。</a:t>
            </a:r>
          </a:p>
        </p:txBody>
      </p:sp>
    </p:spTree>
    <p:extLst>
      <p:ext uri="{BB962C8B-B14F-4D97-AF65-F5344CB8AC3E}">
        <p14:creationId xmlns:p14="http://schemas.microsoft.com/office/powerpoint/2010/main" val="2159283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4AD2E-483E-4449-A16B-64E5C4D9309D}"/>
              </a:ext>
            </a:extLst>
          </p:cNvPr>
          <p:cNvSpPr>
            <a:spLocks noGrp="1"/>
          </p:cNvSpPr>
          <p:nvPr>
            <p:ph type="title"/>
          </p:nvPr>
        </p:nvSpPr>
        <p:spPr/>
        <p:txBody>
          <a:bodyPr/>
          <a:lstStyle/>
          <a:p>
            <a:r>
              <a:rPr lang="en-US" altLang="zh-CN" dirty="0"/>
              <a:t>const</a:t>
            </a:r>
            <a:r>
              <a:rPr lang="zh-CN" altLang="en-US" dirty="0"/>
              <a:t>成员函数</a:t>
            </a:r>
          </a:p>
        </p:txBody>
      </p:sp>
    </p:spTree>
    <p:controls>
      <mc:AlternateContent xmlns:mc="http://schemas.openxmlformats.org/markup-compatibility/2006">
        <mc:Choice xmlns:v="urn:schemas-microsoft-com:vml" Requires="v">
          <p:control name="TextBox1" r:id="rId1" imgW="9532800" imgH="5326560"/>
        </mc:Choice>
        <mc:Fallback>
          <p:control name="TextBox1" r:id="rId1" imgW="9532800" imgH="5326560">
            <p:pic>
              <p:nvPicPr>
                <p:cNvPr id="3" name="TextBox1"/>
                <p:cNvPicPr>
                  <a:picLocks/>
                </p:cNvPicPr>
                <p:nvPr/>
              </p:nvPicPr>
              <p:blipFill>
                <a:blip r:embed="rId3"/>
                <a:srcRect/>
                <a:stretch>
                  <a:fillRect/>
                </a:stretch>
              </p:blipFill>
              <p:spPr bwMode="auto">
                <a:xfrm>
                  <a:off x="1920367" y="1533525"/>
                  <a:ext cx="9536112" cy="532447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239350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EC37A-0FAE-4368-9020-3C6F08200400}"/>
              </a:ext>
            </a:extLst>
          </p:cNvPr>
          <p:cNvSpPr>
            <a:spLocks noGrp="1"/>
          </p:cNvSpPr>
          <p:nvPr>
            <p:ph type="title"/>
          </p:nvPr>
        </p:nvSpPr>
        <p:spPr/>
        <p:txBody>
          <a:bodyPr/>
          <a:lstStyle/>
          <a:p>
            <a:r>
              <a:rPr lang="en-US" altLang="zh-CN" dirty="0"/>
              <a:t>const</a:t>
            </a:r>
            <a:r>
              <a:rPr lang="zh-CN" altLang="en-US" dirty="0"/>
              <a:t>对象</a:t>
            </a:r>
          </a:p>
        </p:txBody>
      </p:sp>
      <p:sp>
        <p:nvSpPr>
          <p:cNvPr id="3" name="内容占位符 2">
            <a:extLst>
              <a:ext uri="{FF2B5EF4-FFF2-40B4-BE49-F238E27FC236}">
                <a16:creationId xmlns:a16="http://schemas.microsoft.com/office/drawing/2014/main" id="{B0D59EEC-6370-48AA-BEE9-F2D12EC58A71}"/>
              </a:ext>
            </a:extLst>
          </p:cNvPr>
          <p:cNvSpPr>
            <a:spLocks noGrp="1"/>
          </p:cNvSpPr>
          <p:nvPr>
            <p:ph idx="1"/>
          </p:nvPr>
        </p:nvSpPr>
        <p:spPr/>
        <p:txBody>
          <a:bodyPr/>
          <a:lstStyle/>
          <a:p>
            <a:pPr marL="0" indent="0">
              <a:buNone/>
            </a:pPr>
            <a:r>
              <a:rPr lang="en-US" altLang="zh-CN" dirty="0"/>
              <a:t> const </a:t>
            </a:r>
            <a:r>
              <a:rPr lang="zh-CN" altLang="en-US" dirty="0"/>
              <a:t>可以用来修饰对象，称为常对象。一旦将对象定义为常对象之后，就只能调用类的 </a:t>
            </a:r>
            <a:r>
              <a:rPr lang="en-US" altLang="zh-CN" dirty="0"/>
              <a:t>const </a:t>
            </a:r>
            <a:r>
              <a:rPr lang="zh-CN" altLang="en-US" dirty="0"/>
              <a:t>成员（包括 </a:t>
            </a:r>
            <a:r>
              <a:rPr lang="en-US" altLang="zh-CN" dirty="0"/>
              <a:t>const </a:t>
            </a:r>
            <a:r>
              <a:rPr lang="zh-CN" altLang="en-US" dirty="0"/>
              <a:t>成员变量和 </a:t>
            </a:r>
            <a:r>
              <a:rPr lang="en-US" altLang="zh-CN" dirty="0"/>
              <a:t>const </a:t>
            </a:r>
            <a:r>
              <a:rPr lang="zh-CN" altLang="en-US" dirty="0"/>
              <a:t>成员函数）。</a:t>
            </a:r>
            <a:endParaRPr lang="en-US" altLang="zh-CN" dirty="0"/>
          </a:p>
          <a:p>
            <a:pPr marL="0" indent="0">
              <a:buNone/>
            </a:pPr>
            <a:endParaRPr lang="en-US" altLang="zh-CN" dirty="0"/>
          </a:p>
          <a:p>
            <a:pPr marL="0" indent="0">
              <a:buNone/>
            </a:pPr>
            <a:r>
              <a:rPr lang="zh-CN" altLang="en-US" dirty="0"/>
              <a:t>例子 </a:t>
            </a:r>
            <a:r>
              <a:rPr lang="en-US" altLang="zh-CN" dirty="0"/>
              <a:t>const student</a:t>
            </a:r>
            <a:r>
              <a:rPr lang="zh-CN" altLang="en-US" dirty="0"/>
              <a:t> </a:t>
            </a:r>
            <a:r>
              <a:rPr lang="en-US" altLang="zh-CN" dirty="0"/>
              <a:t>stu1(“wang”,29,”</a:t>
            </a:r>
            <a:r>
              <a:rPr lang="zh-CN" altLang="en-US" dirty="0"/>
              <a:t>计算机</a:t>
            </a:r>
            <a:r>
              <a:rPr lang="en-US" altLang="zh-CN" dirty="0"/>
              <a:t>”)</a:t>
            </a:r>
            <a:endParaRPr lang="zh-CN" altLang="en-US" dirty="0"/>
          </a:p>
        </p:txBody>
      </p:sp>
      <p:cxnSp>
        <p:nvCxnSpPr>
          <p:cNvPr id="7" name="直接箭头连接符 6">
            <a:extLst>
              <a:ext uri="{FF2B5EF4-FFF2-40B4-BE49-F238E27FC236}">
                <a16:creationId xmlns:a16="http://schemas.microsoft.com/office/drawing/2014/main" id="{906B2B6B-3A35-2244-C88B-130F68DE92E0}"/>
              </a:ext>
            </a:extLst>
          </p:cNvPr>
          <p:cNvCxnSpPr/>
          <p:nvPr/>
        </p:nvCxnSpPr>
        <p:spPr bwMode="auto">
          <a:xfrm>
            <a:off x="3338004" y="4296792"/>
            <a:ext cx="142043" cy="896645"/>
          </a:xfrm>
          <a:prstGeom prst="straightConnector1">
            <a:avLst/>
          </a:prstGeom>
          <a:solidFill>
            <a:srgbClr val="CCFFFF"/>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1A52DFA3-C9E4-63CC-33BD-A9FBF56375B9}"/>
              </a:ext>
            </a:extLst>
          </p:cNvPr>
          <p:cNvSpPr txBox="1"/>
          <p:nvPr/>
        </p:nvSpPr>
        <p:spPr>
          <a:xfrm>
            <a:off x="3073138" y="5373277"/>
            <a:ext cx="876693" cy="369332"/>
          </a:xfrm>
          <a:prstGeom prst="rect">
            <a:avLst/>
          </a:prstGeom>
          <a:noFill/>
        </p:spPr>
        <p:txBody>
          <a:bodyPr wrap="square" rtlCol="0">
            <a:spAutoFit/>
          </a:bodyPr>
          <a:lstStyle/>
          <a:p>
            <a:r>
              <a:rPr lang="zh-CN" altLang="en-US" dirty="0">
                <a:solidFill>
                  <a:schemeClr val="bg1"/>
                </a:solidFill>
              </a:rPr>
              <a:t>类名</a:t>
            </a:r>
          </a:p>
        </p:txBody>
      </p:sp>
      <p:sp>
        <p:nvSpPr>
          <p:cNvPr id="9" name="文本框 8">
            <a:extLst>
              <a:ext uri="{FF2B5EF4-FFF2-40B4-BE49-F238E27FC236}">
                <a16:creationId xmlns:a16="http://schemas.microsoft.com/office/drawing/2014/main" id="{29EBC89C-7913-46B1-AA91-E99E3AA5A9BB}"/>
              </a:ext>
            </a:extLst>
          </p:cNvPr>
          <p:cNvSpPr txBox="1"/>
          <p:nvPr/>
        </p:nvSpPr>
        <p:spPr>
          <a:xfrm>
            <a:off x="4260915" y="5373277"/>
            <a:ext cx="876693" cy="369332"/>
          </a:xfrm>
          <a:prstGeom prst="rect">
            <a:avLst/>
          </a:prstGeom>
          <a:noFill/>
        </p:spPr>
        <p:txBody>
          <a:bodyPr wrap="square" rtlCol="0">
            <a:spAutoFit/>
          </a:bodyPr>
          <a:lstStyle/>
          <a:p>
            <a:r>
              <a:rPr lang="zh-CN" altLang="en-US" dirty="0">
                <a:solidFill>
                  <a:schemeClr val="bg1"/>
                </a:solidFill>
              </a:rPr>
              <a:t>对象名</a:t>
            </a:r>
          </a:p>
        </p:txBody>
      </p:sp>
      <p:cxnSp>
        <p:nvCxnSpPr>
          <p:cNvPr id="10" name="直接箭头连接符 9">
            <a:extLst>
              <a:ext uri="{FF2B5EF4-FFF2-40B4-BE49-F238E27FC236}">
                <a16:creationId xmlns:a16="http://schemas.microsoft.com/office/drawing/2014/main" id="{7E149277-332D-BA5F-522D-4EF595837AED}"/>
              </a:ext>
            </a:extLst>
          </p:cNvPr>
          <p:cNvCxnSpPr/>
          <p:nvPr/>
        </p:nvCxnSpPr>
        <p:spPr bwMode="auto">
          <a:xfrm>
            <a:off x="4459794" y="4319575"/>
            <a:ext cx="142043" cy="896645"/>
          </a:xfrm>
          <a:prstGeom prst="straightConnector1">
            <a:avLst/>
          </a:prstGeom>
          <a:solidFill>
            <a:srgbClr val="CCFFFF"/>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49582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10B31F24-D55E-4EA6-A703-63083193C22D}"/>
              </a:ext>
            </a:extLst>
          </p:cNvPr>
          <p:cNvSpPr>
            <a:spLocks noGrp="1" noChangeArrowheads="1"/>
          </p:cNvSpPr>
          <p:nvPr>
            <p:ph type="title"/>
          </p:nvPr>
        </p:nvSpPr>
        <p:spPr/>
        <p:txBody>
          <a:bodyPr/>
          <a:lstStyle/>
          <a:p>
            <a:r>
              <a:rPr lang="zh-CN" altLang="en-US" dirty="0"/>
              <a:t>* </a:t>
            </a:r>
            <a:r>
              <a:rPr lang="en-US" altLang="zh-CN" dirty="0"/>
              <a:t>8.10  </a:t>
            </a:r>
            <a:r>
              <a:rPr lang="zh-CN" altLang="en-US" dirty="0"/>
              <a:t>拷贝构造函数（自学）</a:t>
            </a:r>
          </a:p>
        </p:txBody>
      </p:sp>
      <p:sp>
        <p:nvSpPr>
          <p:cNvPr id="133123" name="Rectangle 3">
            <a:extLst>
              <a:ext uri="{FF2B5EF4-FFF2-40B4-BE49-F238E27FC236}">
                <a16:creationId xmlns:a16="http://schemas.microsoft.com/office/drawing/2014/main" id="{7596A781-8C4D-4992-93BC-FAA524674665}"/>
              </a:ext>
            </a:extLst>
          </p:cNvPr>
          <p:cNvSpPr>
            <a:spLocks noGrp="1" noChangeArrowheads="1"/>
          </p:cNvSpPr>
          <p:nvPr>
            <p:ph idx="1"/>
          </p:nvPr>
        </p:nvSpPr>
        <p:spPr/>
        <p:txBody>
          <a:bodyPr/>
          <a:lstStyle/>
          <a:p>
            <a:pPr marL="0" indent="350838">
              <a:lnSpc>
                <a:spcPct val="90000"/>
              </a:lnSpc>
              <a:buNone/>
            </a:pPr>
            <a:r>
              <a:rPr lang="zh-CN" altLang="en-US" sz="2800" dirty="0"/>
              <a:t>拷贝构造函数是一种特殊的构造函数，其形参为本类的对象引用。</a:t>
            </a:r>
            <a:endParaRPr lang="en-US" altLang="en-US" sz="2800" dirty="0"/>
          </a:p>
          <a:p>
            <a:pPr marL="750888" lvl="1">
              <a:lnSpc>
                <a:spcPct val="90000"/>
              </a:lnSpc>
              <a:buNone/>
            </a:pPr>
            <a:r>
              <a:rPr lang="en-US" altLang="zh-CN" dirty="0"/>
              <a:t>class </a:t>
            </a:r>
            <a:r>
              <a:rPr lang="zh-CN" altLang="en-US" dirty="0"/>
              <a:t>类名</a:t>
            </a:r>
          </a:p>
          <a:p>
            <a:pPr marL="750888" lvl="1">
              <a:lnSpc>
                <a:spcPct val="90000"/>
              </a:lnSpc>
              <a:buNone/>
            </a:pPr>
            <a:r>
              <a:rPr lang="en-US" altLang="zh-CN" dirty="0"/>
              <a:t>{  public :</a:t>
            </a:r>
          </a:p>
          <a:p>
            <a:pPr marL="750888" lvl="1">
              <a:lnSpc>
                <a:spcPct val="90000"/>
              </a:lnSpc>
              <a:buNone/>
            </a:pPr>
            <a:r>
              <a:rPr lang="en-US" altLang="zh-CN" dirty="0"/>
              <a:t>       </a:t>
            </a:r>
            <a:r>
              <a:rPr lang="zh-CN" altLang="en-US" dirty="0"/>
              <a:t>类名（形参）；</a:t>
            </a:r>
            <a:r>
              <a:rPr lang="en-US" altLang="zh-CN" dirty="0"/>
              <a:t>//</a:t>
            </a:r>
            <a:r>
              <a:rPr lang="zh-CN" altLang="en-US" dirty="0"/>
              <a:t>构造函数</a:t>
            </a:r>
          </a:p>
          <a:p>
            <a:pPr marL="750888" lvl="1">
              <a:lnSpc>
                <a:spcPct val="90000"/>
              </a:lnSpc>
              <a:buNone/>
            </a:pPr>
            <a:r>
              <a:rPr lang="zh-CN" altLang="en-US" dirty="0"/>
              <a:t>       类名（类名 </a:t>
            </a:r>
            <a:r>
              <a:rPr lang="en-US" altLang="zh-CN" dirty="0"/>
              <a:t>&amp;</a:t>
            </a:r>
            <a:r>
              <a:rPr lang="zh-CN" altLang="en-US" dirty="0"/>
              <a:t>对象名）；</a:t>
            </a:r>
            <a:r>
              <a:rPr lang="en-US" altLang="zh-CN" sz="2400" dirty="0">
                <a:solidFill>
                  <a:srgbClr val="FF0000"/>
                </a:solidFill>
              </a:rPr>
              <a:t>//</a:t>
            </a:r>
            <a:r>
              <a:rPr lang="zh-CN" altLang="en-US" sz="2400" dirty="0">
                <a:solidFill>
                  <a:srgbClr val="FF0000"/>
                </a:solidFill>
              </a:rPr>
              <a:t>拷贝构造函数</a:t>
            </a:r>
            <a:endParaRPr lang="zh-CN" altLang="en-US" dirty="0">
              <a:solidFill>
                <a:srgbClr val="FF0000"/>
              </a:solidFill>
            </a:endParaRPr>
          </a:p>
          <a:p>
            <a:pPr marL="750888" lvl="1">
              <a:lnSpc>
                <a:spcPct val="90000"/>
              </a:lnSpc>
              <a:buNone/>
            </a:pPr>
            <a:r>
              <a:rPr lang="zh-CN" altLang="en-US" dirty="0"/>
              <a:t>           </a:t>
            </a:r>
            <a:r>
              <a:rPr lang="en-US" altLang="zh-CN" dirty="0"/>
              <a:t>...</a:t>
            </a:r>
          </a:p>
          <a:p>
            <a:pPr marL="750888" lvl="1">
              <a:lnSpc>
                <a:spcPct val="90000"/>
              </a:lnSpc>
              <a:buNone/>
            </a:pPr>
            <a:r>
              <a:rPr lang="en-US" altLang="zh-CN" dirty="0"/>
              <a:t>}</a:t>
            </a:r>
            <a:r>
              <a:rPr lang="zh-CN" altLang="en-US" dirty="0"/>
              <a:t>；</a:t>
            </a:r>
          </a:p>
          <a:p>
            <a:pPr marL="750888" lvl="1">
              <a:lnSpc>
                <a:spcPct val="90000"/>
              </a:lnSpc>
              <a:buNone/>
            </a:pPr>
            <a:r>
              <a:rPr lang="zh-CN" altLang="en-US" dirty="0"/>
              <a:t>类名</a:t>
            </a:r>
            <a:r>
              <a:rPr lang="en-US" altLang="zh-CN" dirty="0"/>
              <a:t>:: </a:t>
            </a:r>
            <a:r>
              <a:rPr lang="zh-CN" altLang="en-US" dirty="0"/>
              <a:t>类名（类名 </a:t>
            </a:r>
            <a:r>
              <a:rPr lang="en-US" altLang="zh-CN" dirty="0"/>
              <a:t>&amp;</a:t>
            </a:r>
            <a:r>
              <a:rPr lang="zh-CN" altLang="en-US" dirty="0"/>
              <a:t>对象名）</a:t>
            </a:r>
            <a:r>
              <a:rPr lang="en-US" altLang="zh-CN" sz="2400" dirty="0">
                <a:solidFill>
                  <a:srgbClr val="FF0000"/>
                </a:solidFill>
              </a:rPr>
              <a:t>//</a:t>
            </a:r>
            <a:r>
              <a:rPr lang="zh-CN" altLang="en-US" sz="2400" dirty="0">
                <a:solidFill>
                  <a:srgbClr val="FF0000"/>
                </a:solidFill>
              </a:rPr>
              <a:t>拷贝构造函数的实现</a:t>
            </a:r>
            <a:endParaRPr lang="zh-CN" altLang="en-US" dirty="0">
              <a:solidFill>
                <a:srgbClr val="FF0000"/>
              </a:solidFill>
            </a:endParaRPr>
          </a:p>
          <a:p>
            <a:pPr marL="750888" lvl="1">
              <a:lnSpc>
                <a:spcPct val="90000"/>
              </a:lnSpc>
              <a:buNone/>
            </a:pPr>
            <a:r>
              <a:rPr lang="en-US" altLang="zh-CN" dirty="0"/>
              <a:t>{    </a:t>
            </a:r>
            <a:r>
              <a:rPr lang="zh-CN" altLang="en-US" dirty="0"/>
              <a:t>函数体    </a:t>
            </a:r>
            <a:r>
              <a:rPr lang="en-US" altLang="zh-CN" dirty="0"/>
              <a:t>}</a:t>
            </a:r>
          </a:p>
        </p:txBody>
      </p:sp>
    </p:spTree>
    <p:extLst>
      <p:ext uri="{BB962C8B-B14F-4D97-AF65-F5344CB8AC3E}">
        <p14:creationId xmlns:p14="http://schemas.microsoft.com/office/powerpoint/2010/main" val="24192997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a:extLst>
              <a:ext uri="{FF2B5EF4-FFF2-40B4-BE49-F238E27FC236}">
                <a16:creationId xmlns:a16="http://schemas.microsoft.com/office/drawing/2014/main" id="{C42D6C64-574C-4D34-8D82-1701119F2689}"/>
              </a:ext>
            </a:extLst>
          </p:cNvPr>
          <p:cNvSpPr>
            <a:spLocks noGrp="1" noChangeArrowheads="1"/>
          </p:cNvSpPr>
          <p:nvPr>
            <p:ph type="title"/>
          </p:nvPr>
        </p:nvSpPr>
        <p:spPr/>
        <p:txBody>
          <a:bodyPr/>
          <a:lstStyle/>
          <a:p>
            <a:r>
              <a:rPr lang="zh-CN" altLang="en-US" dirty="0"/>
              <a:t>拷贝构造函数举例</a:t>
            </a:r>
          </a:p>
        </p:txBody>
      </p:sp>
      <p:sp>
        <p:nvSpPr>
          <p:cNvPr id="135171" name="Rectangle 1027">
            <a:extLst>
              <a:ext uri="{FF2B5EF4-FFF2-40B4-BE49-F238E27FC236}">
                <a16:creationId xmlns:a16="http://schemas.microsoft.com/office/drawing/2014/main" id="{E248CD84-78CF-4D70-A750-224BB5B169C9}"/>
              </a:ext>
            </a:extLst>
          </p:cNvPr>
          <p:cNvSpPr>
            <a:spLocks noGrp="1" noChangeArrowheads="1"/>
          </p:cNvSpPr>
          <p:nvPr>
            <p:ph idx="1"/>
          </p:nvPr>
        </p:nvSpPr>
        <p:spPr/>
        <p:txBody>
          <a:bodyPr/>
          <a:lstStyle/>
          <a:p>
            <a:pPr marL="400050" lvl="1">
              <a:lnSpc>
                <a:spcPct val="90000"/>
              </a:lnSpc>
              <a:buNone/>
            </a:pPr>
            <a:r>
              <a:rPr lang="en-US" altLang="zh-CN" dirty="0"/>
              <a:t>class Point</a:t>
            </a:r>
          </a:p>
          <a:p>
            <a:pPr marL="400050" lvl="1">
              <a:lnSpc>
                <a:spcPct val="90000"/>
              </a:lnSpc>
              <a:buNone/>
            </a:pPr>
            <a:r>
              <a:rPr lang="en-US" altLang="zh-CN" dirty="0"/>
              <a:t>{</a:t>
            </a:r>
          </a:p>
          <a:p>
            <a:pPr marL="400050" lvl="1">
              <a:lnSpc>
                <a:spcPct val="90000"/>
              </a:lnSpc>
              <a:buNone/>
            </a:pPr>
            <a:r>
              <a:rPr lang="en-US" altLang="zh-CN" dirty="0"/>
              <a:t>   public:</a:t>
            </a:r>
          </a:p>
          <a:p>
            <a:pPr marL="400050" lvl="1">
              <a:lnSpc>
                <a:spcPct val="90000"/>
              </a:lnSpc>
              <a:buNone/>
            </a:pPr>
            <a:r>
              <a:rPr lang="en-US" altLang="zh-CN" dirty="0"/>
              <a:t>       Point(int xx=0,int </a:t>
            </a:r>
            <a:r>
              <a:rPr lang="en-US" altLang="zh-CN" dirty="0" err="1"/>
              <a:t>yy</a:t>
            </a:r>
            <a:r>
              <a:rPr lang="en-US" altLang="zh-CN" dirty="0"/>
              <a:t>=0){X=xx; Y=</a:t>
            </a:r>
            <a:r>
              <a:rPr lang="en-US" altLang="zh-CN" dirty="0" err="1"/>
              <a:t>yy</a:t>
            </a:r>
            <a:r>
              <a:rPr lang="en-US" altLang="zh-CN" dirty="0"/>
              <a:t>;}</a:t>
            </a:r>
          </a:p>
          <a:p>
            <a:pPr marL="400050" lvl="1">
              <a:lnSpc>
                <a:spcPct val="90000"/>
              </a:lnSpc>
              <a:buNone/>
            </a:pPr>
            <a:r>
              <a:rPr lang="en-US" altLang="zh-CN" dirty="0"/>
              <a:t>       Point(Point&amp;  p);  </a:t>
            </a:r>
            <a:r>
              <a:rPr lang="en-US" altLang="zh-CN" dirty="0">
                <a:solidFill>
                  <a:srgbClr val="FF0000"/>
                </a:solidFill>
              </a:rPr>
              <a:t>//</a:t>
            </a:r>
            <a:r>
              <a:rPr lang="zh-CN" altLang="en-US" dirty="0">
                <a:solidFill>
                  <a:srgbClr val="FF0000"/>
                </a:solidFill>
              </a:rPr>
              <a:t>拷贝构造函数</a:t>
            </a:r>
          </a:p>
          <a:p>
            <a:pPr marL="400050" lvl="1">
              <a:lnSpc>
                <a:spcPct val="90000"/>
              </a:lnSpc>
              <a:buNone/>
            </a:pPr>
            <a:r>
              <a:rPr lang="zh-CN" altLang="en-US" dirty="0"/>
              <a:t>       </a:t>
            </a:r>
            <a:r>
              <a:rPr lang="en-US" altLang="zh-CN" dirty="0"/>
              <a:t>int </a:t>
            </a:r>
            <a:r>
              <a:rPr lang="en-US" altLang="zh-CN" dirty="0" err="1"/>
              <a:t>GetX</a:t>
            </a:r>
            <a:r>
              <a:rPr lang="en-US" altLang="zh-CN" dirty="0"/>
              <a:t>() {return X;}</a:t>
            </a:r>
          </a:p>
          <a:p>
            <a:pPr marL="400050" lvl="1">
              <a:lnSpc>
                <a:spcPct val="90000"/>
              </a:lnSpc>
              <a:buNone/>
            </a:pPr>
            <a:r>
              <a:rPr lang="en-US" altLang="zh-CN" dirty="0"/>
              <a:t>       int </a:t>
            </a:r>
            <a:r>
              <a:rPr lang="en-US" altLang="zh-CN" dirty="0" err="1"/>
              <a:t>GetY</a:t>
            </a:r>
            <a:r>
              <a:rPr lang="en-US" altLang="zh-CN" dirty="0"/>
              <a:t>() {return Y;}</a:t>
            </a:r>
          </a:p>
          <a:p>
            <a:pPr marL="400050" lvl="1">
              <a:lnSpc>
                <a:spcPct val="90000"/>
              </a:lnSpc>
              <a:buNone/>
            </a:pPr>
            <a:r>
              <a:rPr lang="en-US" altLang="zh-CN" dirty="0"/>
              <a:t>   private:</a:t>
            </a:r>
          </a:p>
          <a:p>
            <a:pPr marL="400050" lvl="1">
              <a:lnSpc>
                <a:spcPct val="90000"/>
              </a:lnSpc>
              <a:buNone/>
            </a:pPr>
            <a:r>
              <a:rPr lang="en-US" altLang="zh-CN" dirty="0"/>
              <a:t>       int  X,Y;</a:t>
            </a:r>
          </a:p>
          <a:p>
            <a:pPr marL="400050" lvl="1">
              <a:lnSpc>
                <a:spcPct val="90000"/>
              </a:lnSpc>
              <a:buNone/>
            </a:pPr>
            <a:r>
              <a:rPr lang="en-US" altLang="zh-CN" dirty="0"/>
              <a:t>};</a:t>
            </a:r>
          </a:p>
        </p:txBody>
      </p:sp>
    </p:spTree>
    <p:extLst>
      <p:ext uri="{BB962C8B-B14F-4D97-AF65-F5344CB8AC3E}">
        <p14:creationId xmlns:p14="http://schemas.microsoft.com/office/powerpoint/2010/main" val="21319625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E42265CC-686B-4B9A-A36C-B7B8AF25733D}"/>
              </a:ext>
            </a:extLst>
          </p:cNvPr>
          <p:cNvSpPr>
            <a:spLocks noGrp="1" noChangeArrowheads="1"/>
          </p:cNvSpPr>
          <p:nvPr>
            <p:ph idx="1"/>
          </p:nvPr>
        </p:nvSpPr>
        <p:spPr>
          <a:xfrm>
            <a:off x="914400" y="247654"/>
            <a:ext cx="10363200" cy="4824413"/>
          </a:xfrm>
        </p:spPr>
        <p:txBody>
          <a:bodyPr/>
          <a:lstStyle/>
          <a:p>
            <a:pPr>
              <a:lnSpc>
                <a:spcPct val="120000"/>
              </a:lnSpc>
              <a:buFont typeface="Wingdings" panose="05000000000000000000" pitchFamily="2" charset="2"/>
              <a:buNone/>
            </a:pPr>
            <a:r>
              <a:rPr lang="en-US" altLang="zh-CN" dirty="0"/>
              <a:t>Point::Point (Point&amp;  p)</a:t>
            </a:r>
          </a:p>
          <a:p>
            <a:pPr>
              <a:lnSpc>
                <a:spcPct val="120000"/>
              </a:lnSpc>
              <a:buFont typeface="Wingdings" panose="05000000000000000000" pitchFamily="2" charset="2"/>
              <a:buNone/>
            </a:pPr>
            <a:r>
              <a:rPr lang="en-US" altLang="zh-CN" dirty="0"/>
              <a:t>{</a:t>
            </a:r>
          </a:p>
          <a:p>
            <a:pPr>
              <a:lnSpc>
                <a:spcPct val="120000"/>
              </a:lnSpc>
              <a:buFont typeface="Wingdings" panose="05000000000000000000" pitchFamily="2" charset="2"/>
              <a:buNone/>
            </a:pPr>
            <a:r>
              <a:rPr lang="en-US" altLang="zh-CN" dirty="0"/>
              <a:t>      X=</a:t>
            </a:r>
            <a:r>
              <a:rPr lang="en-US" altLang="zh-CN" dirty="0" err="1"/>
              <a:t>p.X</a:t>
            </a:r>
            <a:r>
              <a:rPr lang="en-US" altLang="zh-CN" dirty="0"/>
              <a:t>;</a:t>
            </a:r>
          </a:p>
          <a:p>
            <a:pPr>
              <a:lnSpc>
                <a:spcPct val="120000"/>
              </a:lnSpc>
              <a:buFont typeface="Wingdings" panose="05000000000000000000" pitchFamily="2" charset="2"/>
              <a:buNone/>
            </a:pPr>
            <a:r>
              <a:rPr lang="en-US" altLang="zh-CN" dirty="0"/>
              <a:t>      Y=</a:t>
            </a:r>
            <a:r>
              <a:rPr lang="en-US" altLang="zh-CN" dirty="0" err="1"/>
              <a:t>p.Y</a:t>
            </a:r>
            <a:r>
              <a:rPr lang="en-US" altLang="zh-CN" dirty="0"/>
              <a:t>;</a:t>
            </a:r>
          </a:p>
          <a:p>
            <a:pPr>
              <a:lnSpc>
                <a:spcPct val="120000"/>
              </a:lnSpc>
              <a:buFont typeface="Wingdings" panose="05000000000000000000" pitchFamily="2" charset="2"/>
              <a:buNone/>
            </a:pPr>
            <a:r>
              <a:rPr lang="en-US" altLang="zh-CN" dirty="0"/>
              <a:t>      </a:t>
            </a:r>
            <a:r>
              <a:rPr lang="en-US" altLang="zh-CN" dirty="0" err="1"/>
              <a:t>cout</a:t>
            </a:r>
            <a:r>
              <a:rPr lang="en-US" altLang="zh-CN" dirty="0"/>
              <a:t>&lt;&lt;"</a:t>
            </a:r>
            <a:r>
              <a:rPr lang="zh-CN" altLang="en-US" dirty="0"/>
              <a:t>拷贝构造函数被调用</a:t>
            </a:r>
            <a:r>
              <a:rPr lang="en-US" altLang="zh-CN" dirty="0"/>
              <a:t>"&lt;&lt;</a:t>
            </a:r>
            <a:r>
              <a:rPr lang="en-US" altLang="zh-CN" dirty="0" err="1"/>
              <a:t>endl</a:t>
            </a:r>
            <a:r>
              <a:rPr lang="en-US" altLang="zh-CN" dirty="0"/>
              <a:t>;</a:t>
            </a:r>
          </a:p>
          <a:p>
            <a:pPr>
              <a:lnSpc>
                <a:spcPct val="120000"/>
              </a:lnSpc>
              <a:buFont typeface="Wingdings" panose="05000000000000000000" pitchFamily="2" charset="2"/>
              <a:buNone/>
            </a:pPr>
            <a:r>
              <a:rPr lang="en-US" altLang="zh-CN" dirty="0"/>
              <a:t>}</a:t>
            </a:r>
          </a:p>
          <a:p>
            <a:pPr>
              <a:lnSpc>
                <a:spcPct val="120000"/>
              </a:lnSpc>
              <a:buFont typeface="Wingdings" panose="05000000000000000000" pitchFamily="2" charset="2"/>
              <a:buNone/>
            </a:pPr>
            <a:endParaRPr lang="en-US" altLang="zh-CN" dirty="0">
              <a:solidFill>
                <a:schemeClr val="tx2"/>
              </a:solidFill>
            </a:endParaRPr>
          </a:p>
          <a:p>
            <a:pPr>
              <a:lnSpc>
                <a:spcPct val="120000"/>
              </a:lnSpc>
              <a:buFont typeface="Wingdings" panose="05000000000000000000" pitchFamily="2" charset="2"/>
              <a:buNone/>
            </a:pPr>
            <a:r>
              <a:rPr lang="zh-CN" altLang="en-US" dirty="0"/>
              <a:t>拷贝构造函数与一般构造函数的区别在于：</a:t>
            </a:r>
          </a:p>
          <a:p>
            <a:pPr>
              <a:lnSpc>
                <a:spcPct val="120000"/>
              </a:lnSpc>
              <a:buFont typeface="Wingdings" panose="05000000000000000000" pitchFamily="2" charset="2"/>
              <a:buNone/>
            </a:pPr>
            <a:r>
              <a:rPr lang="zh-CN" altLang="en-US" dirty="0">
                <a:solidFill>
                  <a:schemeClr val="tx2"/>
                </a:solidFill>
              </a:rPr>
              <a:t>    </a:t>
            </a:r>
            <a:r>
              <a:rPr lang="zh-CN" altLang="en-US" dirty="0">
                <a:solidFill>
                  <a:srgbClr val="85EDA0"/>
                </a:solidFill>
              </a:rPr>
              <a:t>拷贝构造函数参数是同类对象的一个引用</a:t>
            </a:r>
          </a:p>
        </p:txBody>
      </p:sp>
    </p:spTree>
    <p:extLst>
      <p:ext uri="{BB962C8B-B14F-4D97-AF65-F5344CB8AC3E}">
        <p14:creationId xmlns:p14="http://schemas.microsoft.com/office/powerpoint/2010/main" val="21266509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a:extLst>
              <a:ext uri="{FF2B5EF4-FFF2-40B4-BE49-F238E27FC236}">
                <a16:creationId xmlns:a16="http://schemas.microsoft.com/office/drawing/2014/main" id="{FB52FF12-E2CA-4E23-AC70-D50706EA2C47}"/>
              </a:ext>
            </a:extLst>
          </p:cNvPr>
          <p:cNvSpPr>
            <a:spLocks noGrp="1" noChangeArrowheads="1"/>
          </p:cNvSpPr>
          <p:nvPr>
            <p:ph type="title"/>
          </p:nvPr>
        </p:nvSpPr>
        <p:spPr/>
        <p:txBody>
          <a:bodyPr/>
          <a:lstStyle/>
          <a:p>
            <a:r>
              <a:rPr lang="zh-CN" altLang="en-US" dirty="0"/>
              <a:t>拷贝构造函数举例</a:t>
            </a:r>
          </a:p>
        </p:txBody>
      </p:sp>
      <p:sp>
        <p:nvSpPr>
          <p:cNvPr id="139267" name="Rectangle 1027">
            <a:extLst>
              <a:ext uri="{FF2B5EF4-FFF2-40B4-BE49-F238E27FC236}">
                <a16:creationId xmlns:a16="http://schemas.microsoft.com/office/drawing/2014/main" id="{C6201ECB-D002-4497-9538-581207CB6F92}"/>
              </a:ext>
            </a:extLst>
          </p:cNvPr>
          <p:cNvSpPr>
            <a:spLocks noGrp="1" noChangeArrowheads="1"/>
          </p:cNvSpPr>
          <p:nvPr>
            <p:ph idx="1"/>
          </p:nvPr>
        </p:nvSpPr>
        <p:spPr/>
        <p:txBody>
          <a:bodyPr/>
          <a:lstStyle/>
          <a:p>
            <a:pPr>
              <a:lnSpc>
                <a:spcPct val="120000"/>
              </a:lnSpc>
            </a:pPr>
            <a:r>
              <a:rPr lang="zh-CN" altLang="en-US"/>
              <a:t>当用类的一个对象去初始化该类的另一个对象时系统自动调用拷贝构造函数实现拷贝赋值。</a:t>
            </a:r>
          </a:p>
          <a:p>
            <a:pPr lvl="1">
              <a:lnSpc>
                <a:spcPct val="120000"/>
              </a:lnSpc>
              <a:buFontTx/>
              <a:buNone/>
            </a:pPr>
            <a:r>
              <a:rPr lang="en-US" altLang="zh-CN" b="1">
                <a:latin typeface="Courier New" panose="02070309020205020404" pitchFamily="49" charset="0"/>
              </a:rPr>
              <a:t>int main()</a:t>
            </a:r>
          </a:p>
          <a:p>
            <a:pPr lvl="1">
              <a:lnSpc>
                <a:spcPct val="120000"/>
              </a:lnSpc>
              <a:buFontTx/>
              <a:buNone/>
            </a:pPr>
            <a:r>
              <a:rPr lang="en-US" altLang="zh-CN" b="1">
                <a:latin typeface="Courier New" panose="02070309020205020404" pitchFamily="49" charset="0"/>
              </a:rPr>
              <a:t>{  Point A(1,2);</a:t>
            </a:r>
          </a:p>
          <a:p>
            <a:pPr lvl="1">
              <a:lnSpc>
                <a:spcPct val="120000"/>
              </a:lnSpc>
              <a:buFontTx/>
              <a:buNone/>
            </a:pPr>
            <a:r>
              <a:rPr lang="en-US" altLang="zh-CN" b="1">
                <a:latin typeface="Courier New" panose="02070309020205020404" pitchFamily="49" charset="0"/>
              </a:rPr>
              <a:t>   Point B(A); </a:t>
            </a:r>
            <a:r>
              <a:rPr lang="en-US" altLang="zh-CN" b="1">
                <a:solidFill>
                  <a:srgbClr val="FFFF99"/>
                </a:solidFill>
                <a:latin typeface="Courier New" panose="02070309020205020404" pitchFamily="49" charset="0"/>
              </a:rPr>
              <a:t>//</a:t>
            </a:r>
            <a:r>
              <a:rPr lang="zh-CN" altLang="en-US" sz="2400" b="1">
                <a:solidFill>
                  <a:srgbClr val="FFFF99"/>
                </a:solidFill>
                <a:latin typeface="Courier New" panose="02070309020205020404" pitchFamily="49" charset="0"/>
              </a:rPr>
              <a:t>拷贝构造函数被调用</a:t>
            </a:r>
          </a:p>
          <a:p>
            <a:pPr lvl="1">
              <a:lnSpc>
                <a:spcPct val="120000"/>
              </a:lnSpc>
              <a:buFontTx/>
              <a:buNone/>
            </a:pPr>
            <a:r>
              <a:rPr lang="zh-CN" altLang="en-US" b="1">
                <a:latin typeface="Courier New" panose="02070309020205020404" pitchFamily="49" charset="0"/>
              </a:rPr>
              <a:t>   </a:t>
            </a:r>
            <a:r>
              <a:rPr lang="en-US" altLang="zh-CN" b="1">
                <a:latin typeface="Courier New" panose="02070309020205020404" pitchFamily="49" charset="0"/>
              </a:rPr>
              <a:t>cout&lt;&lt;B.GetX()&lt;&lt;endl;</a:t>
            </a:r>
          </a:p>
          <a:p>
            <a:pPr lvl="1">
              <a:lnSpc>
                <a:spcPct val="120000"/>
              </a:lnSpc>
              <a:buFontTx/>
              <a:buNone/>
            </a:pPr>
            <a:r>
              <a:rPr lang="en-US" altLang="zh-CN" b="1">
                <a:latin typeface="Courier New" panose="02070309020205020404" pitchFamily="49" charset="0"/>
              </a:rPr>
              <a:t>}</a:t>
            </a:r>
          </a:p>
        </p:txBody>
      </p:sp>
    </p:spTree>
    <p:extLst>
      <p:ext uri="{BB962C8B-B14F-4D97-AF65-F5344CB8AC3E}">
        <p14:creationId xmlns:p14="http://schemas.microsoft.com/office/powerpoint/2010/main" val="353739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85C3F4A4-CB7E-42BD-ACB2-1D926C507797}"/>
              </a:ext>
            </a:extLst>
          </p:cNvPr>
          <p:cNvSpPr>
            <a:spLocks noGrp="1" noChangeArrowheads="1"/>
          </p:cNvSpPr>
          <p:nvPr>
            <p:ph type="title"/>
          </p:nvPr>
        </p:nvSpPr>
        <p:spPr/>
        <p:txBody>
          <a:bodyPr/>
          <a:lstStyle/>
          <a:p>
            <a:r>
              <a:rPr lang="zh-CN" altLang="en-US" dirty="0"/>
              <a:t>拷贝构造函数举例</a:t>
            </a:r>
          </a:p>
        </p:txBody>
      </p:sp>
      <p:sp>
        <p:nvSpPr>
          <p:cNvPr id="141315" name="Rectangle 3">
            <a:extLst>
              <a:ext uri="{FF2B5EF4-FFF2-40B4-BE49-F238E27FC236}">
                <a16:creationId xmlns:a16="http://schemas.microsoft.com/office/drawing/2014/main" id="{A9872F13-3F06-403B-B9F9-0D015BA5442D}"/>
              </a:ext>
            </a:extLst>
          </p:cNvPr>
          <p:cNvSpPr>
            <a:spLocks noGrp="1" noChangeArrowheads="1"/>
          </p:cNvSpPr>
          <p:nvPr>
            <p:ph idx="1"/>
          </p:nvPr>
        </p:nvSpPr>
        <p:spPr/>
        <p:txBody>
          <a:bodyPr/>
          <a:lstStyle/>
          <a:p>
            <a:r>
              <a:rPr lang="zh-CN" altLang="en-US"/>
              <a:t>若函数的形参为类对象，调用函数时，实参赋值给形参，系统自动调用拷贝构造函数。例如：</a:t>
            </a:r>
          </a:p>
          <a:p>
            <a:pPr lvl="1">
              <a:buFontTx/>
              <a:buNone/>
            </a:pPr>
            <a:r>
              <a:rPr lang="en-US" altLang="zh-CN" b="1">
                <a:latin typeface="Courier New" panose="02070309020205020404" pitchFamily="49" charset="0"/>
              </a:rPr>
              <a:t>void fun1(Point p)</a:t>
            </a:r>
          </a:p>
          <a:p>
            <a:pPr lvl="1">
              <a:buFontTx/>
              <a:buNone/>
            </a:pPr>
            <a:r>
              <a:rPr lang="en-US" altLang="zh-CN" b="1">
                <a:latin typeface="Courier New" panose="02070309020205020404" pitchFamily="49" charset="0"/>
              </a:rPr>
              <a:t>{   cout&lt;&lt;p.GetX()&lt;&lt;endl;</a:t>
            </a:r>
          </a:p>
          <a:p>
            <a:pPr lvl="1">
              <a:buFontTx/>
              <a:buNone/>
            </a:pPr>
            <a:r>
              <a:rPr lang="en-US" altLang="zh-CN" b="1">
                <a:latin typeface="Courier New" panose="02070309020205020404" pitchFamily="49" charset="0"/>
              </a:rPr>
              <a:t>} </a:t>
            </a:r>
          </a:p>
          <a:p>
            <a:pPr lvl="1">
              <a:buFontTx/>
              <a:buNone/>
            </a:pPr>
            <a:r>
              <a:rPr lang="en-US" altLang="zh-CN" b="1">
                <a:latin typeface="Courier New" panose="02070309020205020404" pitchFamily="49" charset="0"/>
              </a:rPr>
              <a:t>int main()</a:t>
            </a:r>
          </a:p>
          <a:p>
            <a:pPr lvl="1">
              <a:buFontTx/>
              <a:buNone/>
            </a:pPr>
            <a:r>
              <a:rPr lang="en-US" altLang="zh-CN" b="1">
                <a:latin typeface="Courier New" panose="02070309020205020404" pitchFamily="49" charset="0"/>
              </a:rPr>
              <a:t>{   Point A(1,2);</a:t>
            </a:r>
          </a:p>
          <a:p>
            <a:pPr lvl="1">
              <a:buFontTx/>
              <a:buNone/>
            </a:pPr>
            <a:r>
              <a:rPr lang="en-US" altLang="zh-CN" b="1">
                <a:latin typeface="Courier New" panose="02070309020205020404" pitchFamily="49" charset="0"/>
              </a:rPr>
              <a:t>    fun1(A); </a:t>
            </a:r>
            <a:r>
              <a:rPr lang="en-US" altLang="zh-CN" b="1">
                <a:solidFill>
                  <a:srgbClr val="FFFF99"/>
                </a:solidFill>
                <a:latin typeface="Courier New" panose="02070309020205020404" pitchFamily="49" charset="0"/>
              </a:rPr>
              <a:t>//</a:t>
            </a:r>
            <a:r>
              <a:rPr lang="zh-CN" altLang="en-US" b="1">
                <a:solidFill>
                  <a:srgbClr val="FFFF99"/>
                </a:solidFill>
                <a:latin typeface="Courier New" panose="02070309020205020404" pitchFamily="49" charset="0"/>
              </a:rPr>
              <a:t>调用拷贝构造函数</a:t>
            </a:r>
          </a:p>
          <a:p>
            <a:pPr lvl="1">
              <a:buFontTx/>
              <a:buNone/>
            </a:pPr>
            <a:r>
              <a:rPr lang="en-US" altLang="zh-CN" b="1">
                <a:latin typeface="Courier New" panose="02070309020205020404" pitchFamily="49" charset="0"/>
              </a:rPr>
              <a:t>}</a:t>
            </a:r>
            <a:r>
              <a:rPr lang="en-US" altLang="zh-CN" b="1"/>
              <a:t>     </a:t>
            </a:r>
          </a:p>
        </p:txBody>
      </p:sp>
    </p:spTree>
    <p:extLst>
      <p:ext uri="{BB962C8B-B14F-4D97-AF65-F5344CB8AC3E}">
        <p14:creationId xmlns:p14="http://schemas.microsoft.com/office/powerpoint/2010/main" val="123081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4D7405C-CECA-4446-8251-52D43CAD879E}"/>
              </a:ext>
            </a:extLst>
          </p:cNvPr>
          <p:cNvSpPr>
            <a:spLocks noGrp="1" noChangeArrowheads="1"/>
          </p:cNvSpPr>
          <p:nvPr>
            <p:ph type="title"/>
          </p:nvPr>
        </p:nvSpPr>
        <p:spPr/>
        <p:txBody>
          <a:bodyPr/>
          <a:lstStyle/>
          <a:p>
            <a:pPr eaLnBrk="1" hangingPunct="1"/>
            <a:r>
              <a:rPr lang="en-US" altLang="zh-CN" dirty="0"/>
              <a:t>8.2  </a:t>
            </a:r>
            <a:r>
              <a:rPr lang="zh-CN" altLang="en-US" dirty="0"/>
              <a:t>类的定义</a:t>
            </a:r>
          </a:p>
        </p:txBody>
      </p:sp>
      <p:sp>
        <p:nvSpPr>
          <p:cNvPr id="16387" name="Rectangle 3">
            <a:extLst>
              <a:ext uri="{FF2B5EF4-FFF2-40B4-BE49-F238E27FC236}">
                <a16:creationId xmlns:a16="http://schemas.microsoft.com/office/drawing/2014/main" id="{6387B797-FA4B-42F3-9622-D6BFB811EED0}"/>
              </a:ext>
            </a:extLst>
          </p:cNvPr>
          <p:cNvSpPr>
            <a:spLocks noGrp="1" noChangeArrowheads="1"/>
          </p:cNvSpPr>
          <p:nvPr>
            <p:ph type="body" idx="1"/>
          </p:nvPr>
        </p:nvSpPr>
        <p:spPr>
          <a:xfrm>
            <a:off x="2208214" y="1628778"/>
            <a:ext cx="5688012" cy="4824413"/>
          </a:xfrm>
        </p:spPr>
        <p:txBody>
          <a:bodyPr/>
          <a:lstStyle/>
          <a:p>
            <a:pPr eaLnBrk="1" hangingPunct="1">
              <a:lnSpc>
                <a:spcPct val="90000"/>
              </a:lnSpc>
              <a:buFontTx/>
              <a:buNone/>
            </a:pPr>
            <a:r>
              <a:rPr lang="zh-CN" altLang="en-US" sz="2800" dirty="0"/>
              <a:t>类</a:t>
            </a:r>
            <a:r>
              <a:rPr kumimoji="1" lang="zh-CN" altLang="en-US" sz="2800" dirty="0"/>
              <a:t>声明形式</a:t>
            </a:r>
            <a:r>
              <a:rPr kumimoji="1" lang="en-US" altLang="zh-CN" sz="2800" dirty="0"/>
              <a:t>(</a:t>
            </a:r>
            <a:r>
              <a:rPr kumimoji="1" lang="zh-CN" altLang="en-US" sz="2800" dirty="0"/>
              <a:t>默认为</a:t>
            </a:r>
            <a:r>
              <a:rPr kumimoji="1" lang="en-US" altLang="zh-CN" sz="2800" dirty="0"/>
              <a:t>private)</a:t>
            </a:r>
            <a:r>
              <a:rPr kumimoji="1" lang="zh-CN" altLang="en-US" sz="2800" dirty="0"/>
              <a:t>：</a:t>
            </a:r>
          </a:p>
          <a:p>
            <a:pPr lvl="1" eaLnBrk="1" hangingPunct="1">
              <a:lnSpc>
                <a:spcPct val="90000"/>
              </a:lnSpc>
              <a:buFontTx/>
              <a:buNone/>
            </a:pPr>
            <a:r>
              <a:rPr kumimoji="1" lang="en-US" altLang="zh-CN" sz="2400" dirty="0"/>
              <a:t>class </a:t>
            </a:r>
            <a:r>
              <a:rPr kumimoji="1" lang="zh-CN" altLang="en-US" sz="2400" dirty="0"/>
              <a:t>类名称</a:t>
            </a:r>
          </a:p>
          <a:p>
            <a:pPr lvl="1" eaLnBrk="1" hangingPunct="1">
              <a:lnSpc>
                <a:spcPct val="90000"/>
              </a:lnSpc>
              <a:buFontTx/>
              <a:buNone/>
            </a:pPr>
            <a:r>
              <a:rPr kumimoji="1" lang="en-US" altLang="zh-CN" sz="2400" dirty="0"/>
              <a:t>{</a:t>
            </a:r>
            <a:endParaRPr kumimoji="1" lang="en-US" altLang="en-US" sz="2400" dirty="0"/>
          </a:p>
          <a:p>
            <a:pPr lvl="1" eaLnBrk="1" hangingPunct="1">
              <a:lnSpc>
                <a:spcPct val="90000"/>
              </a:lnSpc>
              <a:buFontTx/>
              <a:buNone/>
            </a:pPr>
            <a:r>
              <a:rPr kumimoji="1" lang="en-US" altLang="en-US" sz="2400" dirty="0"/>
              <a:t>       </a:t>
            </a:r>
            <a:r>
              <a:rPr kumimoji="1" lang="en-US" altLang="zh-CN" sz="2400" dirty="0"/>
              <a:t>public:</a:t>
            </a:r>
          </a:p>
          <a:p>
            <a:pPr lvl="1" eaLnBrk="1" hangingPunct="1">
              <a:lnSpc>
                <a:spcPct val="90000"/>
              </a:lnSpc>
              <a:buFontTx/>
              <a:buNone/>
            </a:pPr>
            <a:r>
              <a:rPr kumimoji="1" lang="en-US" altLang="zh-CN" sz="2400" dirty="0"/>
              <a:t>                 </a:t>
            </a:r>
            <a:r>
              <a:rPr kumimoji="1" lang="zh-CN" altLang="en-US" sz="2400" dirty="0"/>
              <a:t>公有成员（外部接口）</a:t>
            </a:r>
          </a:p>
          <a:p>
            <a:pPr lvl="1" eaLnBrk="1" hangingPunct="1">
              <a:lnSpc>
                <a:spcPct val="90000"/>
              </a:lnSpc>
              <a:buFontTx/>
              <a:buNone/>
            </a:pPr>
            <a:r>
              <a:rPr kumimoji="1" lang="zh-CN" altLang="en-US" sz="2400" dirty="0"/>
              <a:t>       </a:t>
            </a:r>
            <a:r>
              <a:rPr kumimoji="1" lang="en-US" altLang="zh-CN" sz="2400" dirty="0"/>
              <a:t>private</a:t>
            </a:r>
            <a:r>
              <a:rPr kumimoji="1" lang="en-US" altLang="zh-CN" sz="2400" dirty="0">
                <a:sym typeface="Wingdings" panose="05000000000000000000" pitchFamily="2" charset="2"/>
              </a:rPr>
              <a:t>:</a:t>
            </a:r>
            <a:endParaRPr kumimoji="1" lang="en-US" altLang="zh-CN" sz="2400" dirty="0"/>
          </a:p>
          <a:p>
            <a:pPr lvl="1" eaLnBrk="1" hangingPunct="1">
              <a:lnSpc>
                <a:spcPct val="90000"/>
              </a:lnSpc>
              <a:buFontTx/>
              <a:buNone/>
            </a:pPr>
            <a:r>
              <a:rPr kumimoji="1" lang="en-US" altLang="zh-CN" sz="2400" dirty="0"/>
              <a:t>                 </a:t>
            </a:r>
            <a:r>
              <a:rPr kumimoji="1" lang="zh-CN" altLang="en-US" sz="2400" dirty="0"/>
              <a:t>私有成员</a:t>
            </a:r>
            <a:endParaRPr kumimoji="1" lang="en-US" altLang="en-US" sz="2400" dirty="0"/>
          </a:p>
          <a:p>
            <a:pPr lvl="1" eaLnBrk="1" hangingPunct="1">
              <a:lnSpc>
                <a:spcPct val="90000"/>
              </a:lnSpc>
              <a:buFontTx/>
              <a:buNone/>
            </a:pPr>
            <a:r>
              <a:rPr kumimoji="1" lang="zh-CN" altLang="en-US" sz="2400" dirty="0"/>
              <a:t>       </a:t>
            </a:r>
            <a:r>
              <a:rPr kumimoji="1" lang="en-US" altLang="zh-CN" sz="2400" dirty="0"/>
              <a:t>protected:</a:t>
            </a:r>
          </a:p>
          <a:p>
            <a:pPr lvl="1" eaLnBrk="1" hangingPunct="1">
              <a:lnSpc>
                <a:spcPct val="90000"/>
              </a:lnSpc>
              <a:buFontTx/>
              <a:buNone/>
            </a:pPr>
            <a:r>
              <a:rPr kumimoji="1" lang="en-US" altLang="zh-CN" sz="2400" dirty="0"/>
              <a:t>                 </a:t>
            </a:r>
            <a:r>
              <a:rPr kumimoji="1" lang="zh-CN" altLang="en-US" sz="2400" dirty="0"/>
              <a:t>保护型成员</a:t>
            </a:r>
          </a:p>
          <a:p>
            <a:pPr lvl="1" eaLnBrk="1" hangingPunct="1">
              <a:lnSpc>
                <a:spcPct val="90000"/>
              </a:lnSpc>
              <a:buFontTx/>
              <a:buNone/>
            </a:pPr>
            <a:r>
              <a:rPr kumimoji="1" lang="en-US" altLang="en-US" sz="2400" dirty="0"/>
              <a:t>}</a:t>
            </a:r>
            <a:r>
              <a:rPr kumimoji="1" lang="zh-CN" altLang="en-US" sz="2400" dirty="0"/>
              <a:t>；</a:t>
            </a:r>
          </a:p>
          <a:p>
            <a:pPr eaLnBrk="1" hangingPunct="1">
              <a:lnSpc>
                <a:spcPct val="90000"/>
              </a:lnSpc>
            </a:pPr>
            <a:endParaRPr lang="en-US" altLang="zh-CN" sz="2800" dirty="0"/>
          </a:p>
        </p:txBody>
      </p:sp>
      <p:grpSp>
        <p:nvGrpSpPr>
          <p:cNvPr id="16388" name="Group 5">
            <a:extLst>
              <a:ext uri="{FF2B5EF4-FFF2-40B4-BE49-F238E27FC236}">
                <a16:creationId xmlns:a16="http://schemas.microsoft.com/office/drawing/2014/main" id="{053342B2-7F21-4D1F-91AD-C1618671ECB5}"/>
              </a:ext>
            </a:extLst>
          </p:cNvPr>
          <p:cNvGrpSpPr>
            <a:grpSpLocks/>
          </p:cNvGrpSpPr>
          <p:nvPr/>
        </p:nvGrpSpPr>
        <p:grpSpPr bwMode="auto">
          <a:xfrm>
            <a:off x="1774825" y="2781301"/>
            <a:ext cx="1447800" cy="2133600"/>
            <a:chOff x="288" y="2016"/>
            <a:chExt cx="912" cy="1344"/>
          </a:xfrm>
        </p:grpSpPr>
        <p:sp>
          <p:nvSpPr>
            <p:cNvPr id="16390" name="Line 6">
              <a:extLst>
                <a:ext uri="{FF2B5EF4-FFF2-40B4-BE49-F238E27FC236}">
                  <a16:creationId xmlns:a16="http://schemas.microsoft.com/office/drawing/2014/main" id="{8D7AD3BA-3F7E-47BA-B1BE-9FB55B68A556}"/>
                </a:ext>
              </a:extLst>
            </p:cNvPr>
            <p:cNvSpPr>
              <a:spLocks noChangeShapeType="1"/>
            </p:cNvSpPr>
            <p:nvPr/>
          </p:nvSpPr>
          <p:spPr bwMode="auto">
            <a:xfrm flipV="1">
              <a:off x="672" y="2208"/>
              <a:ext cx="480" cy="192"/>
            </a:xfrm>
            <a:prstGeom prst="line">
              <a:avLst/>
            </a:prstGeom>
            <a:noFill/>
            <a:ln w="9525">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6391" name="Line 7">
              <a:extLst>
                <a:ext uri="{FF2B5EF4-FFF2-40B4-BE49-F238E27FC236}">
                  <a16:creationId xmlns:a16="http://schemas.microsoft.com/office/drawing/2014/main" id="{557CF75A-9B42-4D85-83D4-D6AEBCCC591C}"/>
                </a:ext>
              </a:extLst>
            </p:cNvPr>
            <p:cNvSpPr>
              <a:spLocks noChangeShapeType="1"/>
            </p:cNvSpPr>
            <p:nvPr/>
          </p:nvSpPr>
          <p:spPr bwMode="auto">
            <a:xfrm flipV="1">
              <a:off x="672" y="2736"/>
              <a:ext cx="528" cy="0"/>
            </a:xfrm>
            <a:prstGeom prst="line">
              <a:avLst/>
            </a:prstGeom>
            <a:noFill/>
            <a:ln w="9525">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6392" name="Line 8">
              <a:extLst>
                <a:ext uri="{FF2B5EF4-FFF2-40B4-BE49-F238E27FC236}">
                  <a16:creationId xmlns:a16="http://schemas.microsoft.com/office/drawing/2014/main" id="{58D40C8D-CE2A-4841-9799-EC449E45697D}"/>
                </a:ext>
              </a:extLst>
            </p:cNvPr>
            <p:cNvSpPr>
              <a:spLocks noChangeShapeType="1"/>
            </p:cNvSpPr>
            <p:nvPr/>
          </p:nvSpPr>
          <p:spPr bwMode="auto">
            <a:xfrm flipH="1" flipV="1">
              <a:off x="720" y="2976"/>
              <a:ext cx="432" cy="384"/>
            </a:xfrm>
            <a:prstGeom prst="line">
              <a:avLst/>
            </a:prstGeom>
            <a:noFill/>
            <a:ln w="127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6393" name="Text Box 9">
              <a:extLst>
                <a:ext uri="{FF2B5EF4-FFF2-40B4-BE49-F238E27FC236}">
                  <a16:creationId xmlns:a16="http://schemas.microsoft.com/office/drawing/2014/main" id="{661DB182-5F3C-4AF8-8135-20FE1D6FF560}"/>
                </a:ext>
              </a:extLst>
            </p:cNvPr>
            <p:cNvSpPr txBox="1">
              <a:spLocks noChangeArrowheads="1"/>
            </p:cNvSpPr>
            <p:nvPr/>
          </p:nvSpPr>
          <p:spPr bwMode="auto">
            <a:xfrm>
              <a:off x="288" y="2016"/>
              <a:ext cx="336" cy="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algn="ctr" eaLnBrk="0" fontAlgn="base" hangingPunct="0">
                <a:lnSpc>
                  <a:spcPct val="100000"/>
                </a:lnSpc>
                <a:spcBef>
                  <a:spcPct val="50000"/>
                </a:spcBef>
                <a:spcAft>
                  <a:spcPct val="0"/>
                </a:spcAft>
              </a:pPr>
              <a:r>
                <a:rPr lang="zh-CN" altLang="en-US" sz="2800">
                  <a:solidFill>
                    <a:srgbClr val="FFFF00"/>
                  </a:solidFill>
                  <a:ea typeface="黑体" panose="02010609060101010101" pitchFamily="49" charset="-122"/>
                </a:rPr>
                <a:t>访问权限</a:t>
              </a:r>
            </a:p>
          </p:txBody>
        </p:sp>
      </p:grpSp>
      <p:sp>
        <p:nvSpPr>
          <p:cNvPr id="16389" name="Text Box 10">
            <a:extLst>
              <a:ext uri="{FF2B5EF4-FFF2-40B4-BE49-F238E27FC236}">
                <a16:creationId xmlns:a16="http://schemas.microsoft.com/office/drawing/2014/main" id="{461B2032-49F9-4AC7-8370-3DD7A6708590}"/>
              </a:ext>
            </a:extLst>
          </p:cNvPr>
          <p:cNvSpPr txBox="1">
            <a:spLocks noChangeArrowheads="1"/>
          </p:cNvSpPr>
          <p:nvPr/>
        </p:nvSpPr>
        <p:spPr bwMode="auto">
          <a:xfrm>
            <a:off x="8242565" y="1412906"/>
            <a:ext cx="2977620" cy="452430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eaLnBrk="0" fontAlgn="base" hangingPunct="0">
              <a:lnSpc>
                <a:spcPct val="100000"/>
              </a:lnSpc>
              <a:spcBef>
                <a:spcPct val="50000"/>
              </a:spcBef>
              <a:spcAft>
                <a:spcPct val="0"/>
              </a:spcAft>
            </a:pPr>
            <a:r>
              <a:rPr lang="en-US" altLang="zh-CN" dirty="0">
                <a:solidFill>
                  <a:srgbClr val="000000"/>
                </a:solidFill>
              </a:rPr>
              <a:t>    </a:t>
            </a:r>
            <a:r>
              <a:rPr lang="zh-CN" altLang="en-US" dirty="0">
                <a:solidFill>
                  <a:srgbClr val="FF0000"/>
                </a:solidFill>
              </a:rPr>
              <a:t>私有成员</a:t>
            </a:r>
            <a:r>
              <a:rPr lang="zh-CN" altLang="en-US" dirty="0">
                <a:solidFill>
                  <a:srgbClr val="000000"/>
                </a:solidFill>
              </a:rPr>
              <a:t>只能被类体内部的成员函数访问</a:t>
            </a:r>
            <a:r>
              <a:rPr kumimoji="1" lang="zh-CN" altLang="en-US" dirty="0">
                <a:solidFill>
                  <a:srgbClr val="000000"/>
                </a:solidFill>
              </a:rPr>
              <a:t>。</a:t>
            </a:r>
            <a:endParaRPr kumimoji="1" lang="en-US" altLang="zh-CN" dirty="0">
              <a:solidFill>
                <a:srgbClr val="000000"/>
              </a:solidFill>
            </a:endParaRPr>
          </a:p>
          <a:p>
            <a:pPr eaLnBrk="0" fontAlgn="base" hangingPunct="0">
              <a:lnSpc>
                <a:spcPct val="100000"/>
              </a:lnSpc>
              <a:spcBef>
                <a:spcPct val="50000"/>
              </a:spcBef>
              <a:spcAft>
                <a:spcPct val="0"/>
              </a:spcAft>
            </a:pPr>
            <a:r>
              <a:rPr lang="zh-CN" altLang="en-US" dirty="0">
                <a:solidFill>
                  <a:srgbClr val="FF0000"/>
                </a:solidFill>
              </a:rPr>
              <a:t>    公有成员</a:t>
            </a:r>
            <a:r>
              <a:rPr lang="zh-CN" altLang="en-US" dirty="0">
                <a:solidFill>
                  <a:srgbClr val="000000"/>
                </a:solidFill>
              </a:rPr>
              <a:t>作为对外的</a:t>
            </a:r>
            <a:r>
              <a:rPr lang="zh-CN" altLang="en-US">
                <a:solidFill>
                  <a:srgbClr val="000000"/>
                </a:solidFill>
              </a:rPr>
              <a:t>接口，可以</a:t>
            </a:r>
            <a:r>
              <a:rPr lang="zh-CN" altLang="en-US" dirty="0">
                <a:solidFill>
                  <a:srgbClr val="000000"/>
                </a:solidFill>
              </a:rPr>
              <a:t>通过类的对象来访问公有类型数据和函数。</a:t>
            </a:r>
          </a:p>
          <a:p>
            <a:pPr eaLnBrk="0" fontAlgn="base" hangingPunct="0">
              <a:lnSpc>
                <a:spcPct val="100000"/>
              </a:lnSpc>
              <a:spcBef>
                <a:spcPct val="50000"/>
              </a:spcBef>
              <a:spcAft>
                <a:spcPct val="0"/>
              </a:spcAft>
            </a:pPr>
            <a:r>
              <a:rPr lang="zh-CN" altLang="en-US" dirty="0">
                <a:solidFill>
                  <a:srgbClr val="FF0000"/>
                </a:solidFill>
              </a:rPr>
              <a:t>    保护成员</a:t>
            </a:r>
            <a:r>
              <a:rPr lang="zh-CN" altLang="en-US" dirty="0">
                <a:solidFill>
                  <a:srgbClr val="000000"/>
                </a:solidFill>
              </a:rPr>
              <a:t>与</a:t>
            </a:r>
            <a:r>
              <a:rPr lang="en-US" altLang="zh-CN" dirty="0">
                <a:solidFill>
                  <a:srgbClr val="000000"/>
                </a:solidFill>
                <a:latin typeface="Times New Roman" panose="02020603050405020304" pitchFamily="18" charset="0"/>
              </a:rPr>
              <a:t>private</a:t>
            </a:r>
            <a:r>
              <a:rPr lang="zh-CN" altLang="en-US" dirty="0">
                <a:solidFill>
                  <a:srgbClr val="000000"/>
                </a:solidFill>
              </a:rPr>
              <a:t>类似，其差别表现在继承与派生时对派生类的影响不同</a:t>
            </a:r>
          </a:p>
        </p:txBody>
      </p:sp>
      <p:sp>
        <p:nvSpPr>
          <p:cNvPr id="2" name="文本框 1">
            <a:extLst>
              <a:ext uri="{FF2B5EF4-FFF2-40B4-BE49-F238E27FC236}">
                <a16:creationId xmlns:a16="http://schemas.microsoft.com/office/drawing/2014/main" id="{02A1061E-7BFA-4E5F-AA5B-4D36C3B06150}"/>
              </a:ext>
            </a:extLst>
          </p:cNvPr>
          <p:cNvSpPr txBox="1"/>
          <p:nvPr/>
        </p:nvSpPr>
        <p:spPr>
          <a:xfrm>
            <a:off x="1703516" y="6078046"/>
            <a:ext cx="5848011" cy="461665"/>
          </a:xfrm>
          <a:prstGeom prst="rect">
            <a:avLst/>
          </a:prstGeom>
          <a:noFill/>
        </p:spPr>
        <p:txBody>
          <a:bodyPr wrap="none" rtlCol="0">
            <a:spAutoFit/>
          </a:bodyPr>
          <a:lstStyle/>
          <a:p>
            <a:pPr eaLnBrk="0" fontAlgn="base" hangingPunct="0">
              <a:spcBef>
                <a:spcPct val="0"/>
              </a:spcBef>
              <a:spcAft>
                <a:spcPct val="0"/>
              </a:spcAft>
            </a:pPr>
            <a:r>
              <a:rPr lang="zh-CN" altLang="en-US" sz="2400" b="1" dirty="0">
                <a:solidFill>
                  <a:srgbClr val="FFFFFF"/>
                </a:solidFill>
                <a:latin typeface="CommercialScript BT" pitchFamily="66" charset="0"/>
                <a:ea typeface="宋体" panose="02010600030101010101" pitchFamily="2" charset="-122"/>
              </a:rPr>
              <a:t>与</a:t>
            </a:r>
            <a:r>
              <a:rPr lang="en-US" altLang="zh-CN" sz="2400" b="1" dirty="0">
                <a:solidFill>
                  <a:srgbClr val="FFFFFF"/>
                </a:solidFill>
                <a:latin typeface="CommercialScript BT" pitchFamily="66" charset="0"/>
                <a:ea typeface="宋体" panose="02010600030101010101" pitchFamily="2" charset="-122"/>
              </a:rPr>
              <a:t>C#,JAVA</a:t>
            </a:r>
            <a:r>
              <a:rPr lang="zh-CN" altLang="en-US" sz="2400" b="1" dirty="0">
                <a:solidFill>
                  <a:srgbClr val="FFFFFF"/>
                </a:solidFill>
                <a:latin typeface="CommercialScript BT" pitchFamily="66" charset="0"/>
                <a:ea typeface="宋体" panose="02010600030101010101" pitchFamily="2" charset="-122"/>
              </a:rPr>
              <a:t>不同，基类本身没有限定访问符</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2C6B317C-C296-44E9-BC3D-33ED0A4D0F4F}"/>
              </a:ext>
            </a:extLst>
          </p:cNvPr>
          <p:cNvSpPr>
            <a:spLocks noGrp="1" noChangeArrowheads="1"/>
          </p:cNvSpPr>
          <p:nvPr>
            <p:ph type="title"/>
          </p:nvPr>
        </p:nvSpPr>
        <p:spPr/>
        <p:txBody>
          <a:bodyPr/>
          <a:lstStyle/>
          <a:p>
            <a:r>
              <a:rPr lang="zh-CN" altLang="en-US" dirty="0"/>
              <a:t>拷贝构造函数</a:t>
            </a:r>
            <a:endParaRPr lang="en-US" altLang="zh-CN" dirty="0"/>
          </a:p>
        </p:txBody>
      </p:sp>
      <p:sp>
        <p:nvSpPr>
          <p:cNvPr id="143363" name="Rectangle 3">
            <a:extLst>
              <a:ext uri="{FF2B5EF4-FFF2-40B4-BE49-F238E27FC236}">
                <a16:creationId xmlns:a16="http://schemas.microsoft.com/office/drawing/2014/main" id="{9513C9A2-17B5-411A-8900-45550A7F3F77}"/>
              </a:ext>
            </a:extLst>
          </p:cNvPr>
          <p:cNvSpPr>
            <a:spLocks noGrp="1" noChangeArrowheads="1"/>
          </p:cNvSpPr>
          <p:nvPr>
            <p:ph idx="1"/>
          </p:nvPr>
        </p:nvSpPr>
        <p:spPr/>
        <p:txBody>
          <a:bodyPr/>
          <a:lstStyle/>
          <a:p>
            <a:pPr>
              <a:spcBef>
                <a:spcPct val="10000"/>
              </a:spcBef>
            </a:pPr>
            <a:r>
              <a:rPr lang="zh-CN" altLang="en-US" sz="2800"/>
              <a:t>当函数的返回值是类对象时，系统自动调用拷贝构造函数。例如：</a:t>
            </a:r>
          </a:p>
          <a:p>
            <a:pPr lvl="1">
              <a:spcBef>
                <a:spcPct val="10000"/>
              </a:spcBef>
              <a:buFontTx/>
              <a:buNone/>
            </a:pPr>
            <a:r>
              <a:rPr lang="en-US" altLang="zh-CN" b="1">
                <a:latin typeface="Courier New" panose="02070309020205020404" pitchFamily="49" charset="0"/>
              </a:rPr>
              <a:t>Point fun2()</a:t>
            </a:r>
          </a:p>
          <a:p>
            <a:pPr lvl="1">
              <a:spcBef>
                <a:spcPct val="10000"/>
              </a:spcBef>
              <a:buFontTx/>
              <a:buNone/>
            </a:pPr>
            <a:r>
              <a:rPr lang="en-US" altLang="zh-CN" b="1">
                <a:latin typeface="Courier New" panose="02070309020205020404" pitchFamily="49" charset="0"/>
              </a:rPr>
              <a:t>{    Point A(1,2);</a:t>
            </a:r>
          </a:p>
          <a:p>
            <a:pPr lvl="1">
              <a:spcBef>
                <a:spcPct val="10000"/>
              </a:spcBef>
              <a:buFontTx/>
              <a:buNone/>
            </a:pPr>
            <a:r>
              <a:rPr lang="en-US" altLang="zh-CN" b="1">
                <a:latin typeface="Courier New" panose="02070309020205020404" pitchFamily="49" charset="0"/>
              </a:rPr>
              <a:t>     return A; </a:t>
            </a:r>
            <a:r>
              <a:rPr lang="en-US" altLang="zh-CN" b="1">
                <a:solidFill>
                  <a:srgbClr val="FFFF99"/>
                </a:solidFill>
                <a:latin typeface="Courier New" panose="02070309020205020404" pitchFamily="49" charset="0"/>
              </a:rPr>
              <a:t>//</a:t>
            </a:r>
            <a:r>
              <a:rPr lang="zh-CN" altLang="en-US" b="1">
                <a:solidFill>
                  <a:srgbClr val="FFFF99"/>
                </a:solidFill>
                <a:latin typeface="Courier New" panose="02070309020205020404" pitchFamily="49" charset="0"/>
              </a:rPr>
              <a:t>调用拷贝构造函数</a:t>
            </a:r>
            <a:endParaRPr lang="en-US" altLang="en-US" b="1">
              <a:solidFill>
                <a:srgbClr val="FFFF99"/>
              </a:solidFill>
              <a:latin typeface="Courier New" panose="02070309020205020404" pitchFamily="49" charset="0"/>
            </a:endParaRPr>
          </a:p>
          <a:p>
            <a:pPr lvl="1">
              <a:spcBef>
                <a:spcPct val="10000"/>
              </a:spcBef>
              <a:buFontTx/>
              <a:buNone/>
            </a:pPr>
            <a:r>
              <a:rPr lang="en-US" altLang="en-US" b="1">
                <a:latin typeface="Courier New" panose="02070309020205020404" pitchFamily="49" charset="0"/>
              </a:rPr>
              <a:t>}</a:t>
            </a:r>
          </a:p>
          <a:p>
            <a:pPr lvl="1">
              <a:spcBef>
                <a:spcPct val="10000"/>
              </a:spcBef>
              <a:buFontTx/>
              <a:buNone/>
            </a:pPr>
            <a:r>
              <a:rPr lang="en-US" altLang="zh-CN" b="1">
                <a:latin typeface="Courier New" panose="02070309020205020404" pitchFamily="49" charset="0"/>
              </a:rPr>
              <a:t>int main()</a:t>
            </a:r>
          </a:p>
          <a:p>
            <a:pPr lvl="1">
              <a:spcBef>
                <a:spcPct val="10000"/>
              </a:spcBef>
              <a:buFontTx/>
              <a:buNone/>
            </a:pPr>
            <a:r>
              <a:rPr lang="en-US" altLang="zh-CN" b="1">
                <a:latin typeface="Courier New" panose="02070309020205020404" pitchFamily="49" charset="0"/>
              </a:rPr>
              <a:t>{</a:t>
            </a:r>
          </a:p>
          <a:p>
            <a:pPr lvl="1">
              <a:spcBef>
                <a:spcPct val="10000"/>
              </a:spcBef>
              <a:buFontTx/>
              <a:buNone/>
            </a:pPr>
            <a:r>
              <a:rPr lang="en-US" altLang="zh-CN" b="1">
                <a:latin typeface="Courier New" panose="02070309020205020404" pitchFamily="49" charset="0"/>
              </a:rPr>
              <a:t>     Point B;</a:t>
            </a:r>
          </a:p>
          <a:p>
            <a:pPr lvl="1">
              <a:spcBef>
                <a:spcPct val="10000"/>
              </a:spcBef>
              <a:buFontTx/>
              <a:buNone/>
            </a:pPr>
            <a:r>
              <a:rPr lang="en-US" altLang="zh-CN" b="1">
                <a:latin typeface="Courier New" panose="02070309020205020404" pitchFamily="49" charset="0"/>
              </a:rPr>
              <a:t>     B=fun2(); </a:t>
            </a:r>
          </a:p>
          <a:p>
            <a:pPr lvl="1">
              <a:spcBef>
                <a:spcPct val="10000"/>
              </a:spcBef>
              <a:buFontTx/>
              <a:buNone/>
            </a:pPr>
            <a:r>
              <a:rPr lang="en-US" altLang="zh-CN" b="1">
                <a:latin typeface="Courier New" panose="02070309020205020404" pitchFamily="49" charset="0"/>
              </a:rPr>
              <a:t>}</a:t>
            </a:r>
          </a:p>
        </p:txBody>
      </p:sp>
    </p:spTree>
    <p:extLst>
      <p:ext uri="{BB962C8B-B14F-4D97-AF65-F5344CB8AC3E}">
        <p14:creationId xmlns:p14="http://schemas.microsoft.com/office/powerpoint/2010/main" val="35700284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a:extLst>
              <a:ext uri="{FF2B5EF4-FFF2-40B4-BE49-F238E27FC236}">
                <a16:creationId xmlns:a16="http://schemas.microsoft.com/office/drawing/2014/main" id="{A03D6C18-7069-47A9-AF47-C7A96CC01D8A}"/>
              </a:ext>
            </a:extLst>
          </p:cNvPr>
          <p:cNvSpPr>
            <a:spLocks noGrp="1" noChangeArrowheads="1"/>
          </p:cNvSpPr>
          <p:nvPr>
            <p:ph type="title"/>
          </p:nvPr>
        </p:nvSpPr>
        <p:spPr/>
        <p:txBody>
          <a:bodyPr/>
          <a:lstStyle/>
          <a:p>
            <a:r>
              <a:rPr lang="zh-CN" altLang="en-US"/>
              <a:t>拷贝构造函数</a:t>
            </a:r>
          </a:p>
        </p:txBody>
      </p:sp>
      <p:sp>
        <p:nvSpPr>
          <p:cNvPr id="145411" name="Rectangle 1027">
            <a:extLst>
              <a:ext uri="{FF2B5EF4-FFF2-40B4-BE49-F238E27FC236}">
                <a16:creationId xmlns:a16="http://schemas.microsoft.com/office/drawing/2014/main" id="{44328E36-F6C8-463B-9702-8C10E7D17D70}"/>
              </a:ext>
            </a:extLst>
          </p:cNvPr>
          <p:cNvSpPr>
            <a:spLocks noGrp="1" noChangeArrowheads="1"/>
          </p:cNvSpPr>
          <p:nvPr>
            <p:ph idx="1"/>
          </p:nvPr>
        </p:nvSpPr>
        <p:spPr/>
        <p:txBody>
          <a:bodyPr/>
          <a:lstStyle/>
          <a:p>
            <a:pPr marL="0" indent="679450">
              <a:lnSpc>
                <a:spcPct val="120000"/>
              </a:lnSpc>
              <a:buNone/>
            </a:pPr>
            <a:r>
              <a:rPr lang="zh-CN" altLang="en-US"/>
              <a:t>如果程序员没有为类声明拷贝初始化构造函数，则编译器自己生成一个拷贝构造函数。</a:t>
            </a:r>
          </a:p>
          <a:p>
            <a:pPr marL="0" indent="679450">
              <a:lnSpc>
                <a:spcPct val="120000"/>
              </a:lnSpc>
              <a:buNone/>
            </a:pPr>
            <a:r>
              <a:rPr lang="zh-CN" altLang="en-US"/>
              <a:t>这个构造函数执行的功能是：用作为初始值的对象的每个数据成员的值，初始化将要建立的对象的对应数据成员。</a:t>
            </a:r>
          </a:p>
        </p:txBody>
      </p:sp>
    </p:spTree>
    <p:extLst>
      <p:ext uri="{BB962C8B-B14F-4D97-AF65-F5344CB8AC3E}">
        <p14:creationId xmlns:p14="http://schemas.microsoft.com/office/powerpoint/2010/main" val="42340155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a:extLst>
              <a:ext uri="{FF2B5EF4-FFF2-40B4-BE49-F238E27FC236}">
                <a16:creationId xmlns:a16="http://schemas.microsoft.com/office/drawing/2014/main" id="{A03D6C18-7069-47A9-AF47-C7A96CC01D8A}"/>
              </a:ext>
            </a:extLst>
          </p:cNvPr>
          <p:cNvSpPr>
            <a:spLocks noGrp="1" noChangeArrowheads="1"/>
          </p:cNvSpPr>
          <p:nvPr>
            <p:ph type="title"/>
          </p:nvPr>
        </p:nvSpPr>
        <p:spPr/>
        <p:txBody>
          <a:bodyPr/>
          <a:lstStyle/>
          <a:p>
            <a:r>
              <a:rPr lang="zh-CN" altLang="en-US"/>
              <a:t>拷贝构造函数</a:t>
            </a:r>
          </a:p>
        </p:txBody>
      </p:sp>
      <p:sp>
        <p:nvSpPr>
          <p:cNvPr id="145411" name="Rectangle 1027">
            <a:extLst>
              <a:ext uri="{FF2B5EF4-FFF2-40B4-BE49-F238E27FC236}">
                <a16:creationId xmlns:a16="http://schemas.microsoft.com/office/drawing/2014/main" id="{44328E36-F6C8-463B-9702-8C10E7D17D70}"/>
              </a:ext>
            </a:extLst>
          </p:cNvPr>
          <p:cNvSpPr>
            <a:spLocks noGrp="1" noChangeArrowheads="1"/>
          </p:cNvSpPr>
          <p:nvPr>
            <p:ph idx="1"/>
          </p:nvPr>
        </p:nvSpPr>
        <p:spPr/>
        <p:txBody>
          <a:bodyPr/>
          <a:lstStyle/>
          <a:p>
            <a:pPr marL="0" indent="679450">
              <a:lnSpc>
                <a:spcPct val="120000"/>
              </a:lnSpc>
              <a:buNone/>
            </a:pPr>
            <a:r>
              <a:rPr lang="zh-CN" altLang="en-US" dirty="0"/>
              <a:t>类中包含分配内存空间的指针成员时，采用默认拷贝构造函数可能会造成错误结果，此时应由程序员设计拷贝构造函数。</a:t>
            </a:r>
          </a:p>
        </p:txBody>
      </p:sp>
    </p:spTree>
    <p:extLst>
      <p:ext uri="{BB962C8B-B14F-4D97-AF65-F5344CB8AC3E}">
        <p14:creationId xmlns:p14="http://schemas.microsoft.com/office/powerpoint/2010/main" val="31959605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a:extLst>
              <a:ext uri="{FF2B5EF4-FFF2-40B4-BE49-F238E27FC236}">
                <a16:creationId xmlns:a16="http://schemas.microsoft.com/office/drawing/2014/main" id="{A03D6C18-7069-47A9-AF47-C7A96CC01D8A}"/>
              </a:ext>
            </a:extLst>
          </p:cNvPr>
          <p:cNvSpPr>
            <a:spLocks noGrp="1" noChangeArrowheads="1"/>
          </p:cNvSpPr>
          <p:nvPr>
            <p:ph type="title"/>
          </p:nvPr>
        </p:nvSpPr>
        <p:spPr/>
        <p:txBody>
          <a:bodyPr/>
          <a:lstStyle/>
          <a:p>
            <a:r>
              <a:rPr lang="zh-CN" altLang="en-US"/>
              <a:t>拷贝构造函数</a:t>
            </a:r>
          </a:p>
        </p:txBody>
      </p:sp>
      <p:sp>
        <p:nvSpPr>
          <p:cNvPr id="145411" name="Rectangle 1027">
            <a:extLst>
              <a:ext uri="{FF2B5EF4-FFF2-40B4-BE49-F238E27FC236}">
                <a16:creationId xmlns:a16="http://schemas.microsoft.com/office/drawing/2014/main" id="{44328E36-F6C8-463B-9702-8C10E7D17D70}"/>
              </a:ext>
            </a:extLst>
          </p:cNvPr>
          <p:cNvSpPr>
            <a:spLocks noGrp="1" noChangeArrowheads="1"/>
          </p:cNvSpPr>
          <p:nvPr>
            <p:ph idx="1"/>
          </p:nvPr>
        </p:nvSpPr>
        <p:spPr/>
        <p:txBody>
          <a:bodyPr/>
          <a:lstStyle/>
          <a:p>
            <a:pPr marL="0" indent="679450">
              <a:lnSpc>
                <a:spcPct val="120000"/>
              </a:lnSpc>
              <a:buNone/>
            </a:pPr>
            <a:r>
              <a:rPr lang="zh-CN" altLang="en-US" dirty="0"/>
              <a:t>类中包含分配内存空间的指针成员时，采用默认拷贝构造函数可能会造成错误结果，此时应由程序员设计拷贝构造函数。</a:t>
            </a:r>
          </a:p>
        </p:txBody>
      </p:sp>
    </p:spTree>
    <p:extLst>
      <p:ext uri="{BB962C8B-B14F-4D97-AF65-F5344CB8AC3E}">
        <p14:creationId xmlns:p14="http://schemas.microsoft.com/office/powerpoint/2010/main" val="27958717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a:extLst>
              <a:ext uri="{FF2B5EF4-FFF2-40B4-BE49-F238E27FC236}">
                <a16:creationId xmlns:a16="http://schemas.microsoft.com/office/drawing/2014/main" id="{A03D6C18-7069-47A9-AF47-C7A96CC01D8A}"/>
              </a:ext>
            </a:extLst>
          </p:cNvPr>
          <p:cNvSpPr>
            <a:spLocks noGrp="1" noChangeArrowheads="1"/>
          </p:cNvSpPr>
          <p:nvPr>
            <p:ph type="title"/>
          </p:nvPr>
        </p:nvSpPr>
        <p:spPr/>
        <p:txBody>
          <a:bodyPr/>
          <a:lstStyle/>
          <a:p>
            <a:r>
              <a:rPr lang="zh-CN" altLang="en-US"/>
              <a:t>拷贝构造函数</a:t>
            </a:r>
          </a:p>
        </p:txBody>
      </p:sp>
      <p:sp>
        <p:nvSpPr>
          <p:cNvPr id="2" name="文本框 1">
            <a:extLst>
              <a:ext uri="{FF2B5EF4-FFF2-40B4-BE49-F238E27FC236}">
                <a16:creationId xmlns:a16="http://schemas.microsoft.com/office/drawing/2014/main" id="{FAB47BA1-790E-4894-BF07-28B0FD84B1E8}"/>
              </a:ext>
            </a:extLst>
          </p:cNvPr>
          <p:cNvSpPr txBox="1"/>
          <p:nvPr/>
        </p:nvSpPr>
        <p:spPr>
          <a:xfrm>
            <a:off x="4847207" y="6270942"/>
            <a:ext cx="3877985" cy="461665"/>
          </a:xfrm>
          <a:prstGeom prst="rect">
            <a:avLst/>
          </a:prstGeom>
          <a:noFill/>
        </p:spPr>
        <p:txBody>
          <a:bodyPr wrap="none" rtlCol="0">
            <a:spAutoFit/>
          </a:bodyPr>
          <a:lstStyle/>
          <a:p>
            <a:r>
              <a:rPr lang="zh-CN" altLang="en-US" sz="2400" b="1" dirty="0">
                <a:solidFill>
                  <a:schemeClr val="bg1"/>
                </a:solidFill>
              </a:rPr>
              <a:t>调用默认拷贝构造函数出错</a:t>
            </a:r>
          </a:p>
        </p:txBody>
      </p:sp>
    </p:spTree>
    <p:controls>
      <mc:AlternateContent xmlns:mc="http://schemas.openxmlformats.org/markup-compatibility/2006">
        <mc:Choice xmlns:v="urn:schemas-microsoft-com:vml" Requires="v">
          <p:control name="TextBox1" r:id="rId1" imgW="9540360" imgH="5021640"/>
        </mc:Choice>
        <mc:Fallback>
          <p:control name="TextBox1" r:id="rId1" imgW="9540360" imgH="5021640">
            <p:pic>
              <p:nvPicPr>
                <p:cNvPr id="3" name="TextBox1"/>
                <p:cNvPicPr>
                  <a:picLocks/>
                </p:cNvPicPr>
                <p:nvPr/>
              </p:nvPicPr>
              <p:blipFill>
                <a:blip r:embed="rId4"/>
                <a:srcRect/>
                <a:stretch>
                  <a:fillRect/>
                </a:stretch>
              </p:blipFill>
              <p:spPr bwMode="auto">
                <a:xfrm>
                  <a:off x="1722438" y="1201738"/>
                  <a:ext cx="9537700" cy="5021262"/>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0299888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a:extLst>
              <a:ext uri="{FF2B5EF4-FFF2-40B4-BE49-F238E27FC236}">
                <a16:creationId xmlns:a16="http://schemas.microsoft.com/office/drawing/2014/main" id="{A03D6C18-7069-47A9-AF47-C7A96CC01D8A}"/>
              </a:ext>
            </a:extLst>
          </p:cNvPr>
          <p:cNvSpPr>
            <a:spLocks noGrp="1" noChangeArrowheads="1"/>
          </p:cNvSpPr>
          <p:nvPr>
            <p:ph type="title"/>
          </p:nvPr>
        </p:nvSpPr>
        <p:spPr/>
        <p:txBody>
          <a:bodyPr/>
          <a:lstStyle/>
          <a:p>
            <a:r>
              <a:rPr lang="zh-CN" altLang="en-US"/>
              <a:t>拷贝构造函数</a:t>
            </a:r>
          </a:p>
        </p:txBody>
      </p:sp>
      <p:sp>
        <p:nvSpPr>
          <p:cNvPr id="2" name="文本框 1">
            <a:extLst>
              <a:ext uri="{FF2B5EF4-FFF2-40B4-BE49-F238E27FC236}">
                <a16:creationId xmlns:a16="http://schemas.microsoft.com/office/drawing/2014/main" id="{FAB47BA1-790E-4894-BF07-28B0FD84B1E8}"/>
              </a:ext>
            </a:extLst>
          </p:cNvPr>
          <p:cNvSpPr txBox="1"/>
          <p:nvPr/>
        </p:nvSpPr>
        <p:spPr>
          <a:xfrm>
            <a:off x="2228587" y="6366817"/>
            <a:ext cx="8557151" cy="461665"/>
          </a:xfrm>
          <a:prstGeom prst="rect">
            <a:avLst/>
          </a:prstGeom>
          <a:noFill/>
        </p:spPr>
        <p:txBody>
          <a:bodyPr wrap="none" rtlCol="0">
            <a:spAutoFit/>
          </a:bodyPr>
          <a:lstStyle/>
          <a:p>
            <a:r>
              <a:rPr lang="zh-CN" altLang="en-US" sz="2400" b="1" dirty="0">
                <a:solidFill>
                  <a:schemeClr val="bg1"/>
                </a:solidFill>
              </a:rPr>
              <a:t>编写自定义的拷贝构造函数，并对</a:t>
            </a:r>
            <a:r>
              <a:rPr lang="en-US" altLang="zh-CN" sz="2400" b="1" dirty="0">
                <a:solidFill>
                  <a:schemeClr val="bg1"/>
                </a:solidFill>
              </a:rPr>
              <a:t>=</a:t>
            </a:r>
            <a:r>
              <a:rPr lang="zh-CN" altLang="en-US" sz="2400" b="1" dirty="0">
                <a:solidFill>
                  <a:schemeClr val="bg1"/>
                </a:solidFill>
              </a:rPr>
              <a:t>号运算符重载（见第</a:t>
            </a:r>
            <a:r>
              <a:rPr lang="en-US" altLang="zh-CN" sz="2400" b="1" dirty="0">
                <a:solidFill>
                  <a:schemeClr val="bg1"/>
                </a:solidFill>
              </a:rPr>
              <a:t>7</a:t>
            </a:r>
            <a:r>
              <a:rPr lang="zh-CN" altLang="en-US" sz="2400" b="1" dirty="0">
                <a:solidFill>
                  <a:schemeClr val="bg1"/>
                </a:solidFill>
              </a:rPr>
              <a:t>章）</a:t>
            </a:r>
          </a:p>
        </p:txBody>
      </p:sp>
    </p:spTree>
    <p:controls>
      <mc:AlternateContent xmlns:mc="http://schemas.openxmlformats.org/markup-compatibility/2006">
        <mc:Choice xmlns:v="urn:schemas-microsoft-com:vml" Requires="v">
          <p:control name="TextBox1" r:id="rId1" imgW="9540360" imgH="5021640"/>
        </mc:Choice>
        <mc:Fallback>
          <p:control name="TextBox1" r:id="rId1" imgW="9540360" imgH="5021640">
            <p:pic>
              <p:nvPicPr>
                <p:cNvPr id="3" name="TextBox1"/>
                <p:cNvPicPr>
                  <a:picLocks/>
                </p:cNvPicPr>
                <p:nvPr/>
              </p:nvPicPr>
              <p:blipFill>
                <a:blip r:embed="rId4"/>
                <a:srcRect/>
                <a:stretch>
                  <a:fillRect/>
                </a:stretch>
              </p:blipFill>
              <p:spPr bwMode="auto">
                <a:xfrm>
                  <a:off x="1738313" y="1184275"/>
                  <a:ext cx="9537700" cy="5021263"/>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52489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6F4AE1D-A63D-428E-ACF9-2BB339DB15A9}"/>
              </a:ext>
            </a:extLst>
          </p:cNvPr>
          <p:cNvSpPr>
            <a:spLocks noGrp="1" noChangeArrowheads="1"/>
          </p:cNvSpPr>
          <p:nvPr>
            <p:ph type="title"/>
          </p:nvPr>
        </p:nvSpPr>
        <p:spPr>
          <a:xfrm>
            <a:off x="2208213" y="0"/>
            <a:ext cx="7772400" cy="1143000"/>
          </a:xfrm>
        </p:spPr>
        <p:txBody>
          <a:bodyPr/>
          <a:lstStyle/>
          <a:p>
            <a:pPr eaLnBrk="1" hangingPunct="1"/>
            <a:r>
              <a:rPr lang="zh-CN" altLang="en-US"/>
              <a:t>矩形类的定义</a:t>
            </a:r>
          </a:p>
        </p:txBody>
      </p:sp>
      <p:sp>
        <p:nvSpPr>
          <p:cNvPr id="17411" name="Rectangle 3">
            <a:extLst>
              <a:ext uri="{FF2B5EF4-FFF2-40B4-BE49-F238E27FC236}">
                <a16:creationId xmlns:a16="http://schemas.microsoft.com/office/drawing/2014/main" id="{39580A4A-D40E-4156-81EB-8CD6849054A0}"/>
              </a:ext>
            </a:extLst>
          </p:cNvPr>
          <p:cNvSpPr>
            <a:spLocks noGrp="1" noChangeArrowheads="1"/>
          </p:cNvSpPr>
          <p:nvPr>
            <p:ph type="body" idx="1"/>
          </p:nvPr>
        </p:nvSpPr>
        <p:spPr>
          <a:xfrm>
            <a:off x="2855917" y="981080"/>
            <a:ext cx="7488237" cy="5616575"/>
          </a:xfrm>
          <a:solidFill>
            <a:schemeClr val="bg1"/>
          </a:solidFill>
        </p:spPr>
        <p:txBody>
          <a:bodyPr/>
          <a:lstStyle/>
          <a:p>
            <a:pPr eaLnBrk="1" hangingPunct="1">
              <a:lnSpc>
                <a:spcPct val="90000"/>
              </a:lnSpc>
              <a:spcBef>
                <a:spcPct val="0"/>
              </a:spcBef>
              <a:buFontTx/>
              <a:buNone/>
            </a:pPr>
            <a:r>
              <a:rPr lang="en-US" altLang="zh-CN" sz="2800" dirty="0">
                <a:solidFill>
                  <a:schemeClr val="tx1"/>
                </a:solidFill>
              </a:rPr>
              <a:t>class </a:t>
            </a:r>
            <a:r>
              <a:rPr lang="en-US" altLang="zh-CN" sz="2800" dirty="0" err="1">
                <a:solidFill>
                  <a:schemeClr val="tx1"/>
                </a:solidFill>
              </a:rPr>
              <a:t>Rect</a:t>
            </a:r>
            <a:r>
              <a:rPr lang="en-US" altLang="zh-CN" sz="2800" dirty="0">
                <a:solidFill>
                  <a:schemeClr val="tx1"/>
                </a:solidFill>
              </a:rPr>
              <a:t>{</a:t>
            </a:r>
          </a:p>
          <a:p>
            <a:pPr eaLnBrk="1" hangingPunct="1">
              <a:lnSpc>
                <a:spcPct val="90000"/>
              </a:lnSpc>
              <a:spcBef>
                <a:spcPct val="0"/>
              </a:spcBef>
              <a:buFontTx/>
              <a:buNone/>
            </a:pPr>
            <a:r>
              <a:rPr lang="en-US" altLang="zh-CN" sz="2800" dirty="0">
                <a:solidFill>
                  <a:schemeClr val="tx1"/>
                </a:solidFill>
              </a:rPr>
              <a:t>public:</a:t>
            </a:r>
          </a:p>
          <a:p>
            <a:pPr eaLnBrk="1" hangingPunct="1">
              <a:lnSpc>
                <a:spcPct val="90000"/>
              </a:lnSpc>
              <a:spcBef>
                <a:spcPct val="0"/>
              </a:spcBef>
              <a:buFontTx/>
              <a:buNone/>
            </a:pPr>
            <a:r>
              <a:rPr lang="en-US" altLang="zh-CN" sz="2800" dirty="0">
                <a:solidFill>
                  <a:schemeClr val="tx1"/>
                </a:solidFill>
              </a:rPr>
              <a:t>    void </a:t>
            </a:r>
            <a:r>
              <a:rPr lang="en-US" altLang="zh-CN" sz="2800" dirty="0" err="1">
                <a:solidFill>
                  <a:schemeClr val="tx1"/>
                </a:solidFill>
              </a:rPr>
              <a:t>setXY</a:t>
            </a:r>
            <a:r>
              <a:rPr lang="en-US" altLang="zh-CN" sz="2800" dirty="0">
                <a:solidFill>
                  <a:schemeClr val="tx1"/>
                </a:solidFill>
              </a:rPr>
              <a:t>(  float x1 , float y1 );  </a:t>
            </a:r>
            <a:r>
              <a:rPr lang="en-US" altLang="zh-CN" sz="1800" b="1" dirty="0">
                <a:solidFill>
                  <a:srgbClr val="339933"/>
                </a:solidFill>
              </a:rPr>
              <a:t>//</a:t>
            </a:r>
            <a:r>
              <a:rPr lang="zh-CN" altLang="en-US" sz="1800" b="1" dirty="0">
                <a:solidFill>
                  <a:srgbClr val="339933"/>
                </a:solidFill>
              </a:rPr>
              <a:t>成员函数原型说明</a:t>
            </a:r>
          </a:p>
          <a:p>
            <a:pPr eaLnBrk="1" hangingPunct="1">
              <a:lnSpc>
                <a:spcPct val="90000"/>
              </a:lnSpc>
              <a:spcBef>
                <a:spcPct val="0"/>
              </a:spcBef>
              <a:buFontTx/>
              <a:buNone/>
            </a:pPr>
            <a:r>
              <a:rPr lang="zh-CN" altLang="en-US" sz="2800" dirty="0">
                <a:solidFill>
                  <a:schemeClr val="tx1"/>
                </a:solidFill>
              </a:rPr>
              <a:t>    </a:t>
            </a:r>
            <a:r>
              <a:rPr lang="en-US" altLang="zh-CN" sz="2800" dirty="0">
                <a:solidFill>
                  <a:schemeClr val="tx1"/>
                </a:solidFill>
              </a:rPr>
              <a:t>float </a:t>
            </a:r>
            <a:r>
              <a:rPr lang="en-US" altLang="zh-CN" sz="2800" dirty="0" err="1">
                <a:solidFill>
                  <a:schemeClr val="tx1"/>
                </a:solidFill>
              </a:rPr>
              <a:t>getX</a:t>
            </a:r>
            <a:r>
              <a:rPr lang="en-US" altLang="zh-CN" sz="2800" dirty="0">
                <a:solidFill>
                  <a:schemeClr val="tx1"/>
                </a:solidFill>
              </a:rPr>
              <a:t>( ) { return x; } </a:t>
            </a:r>
            <a:r>
              <a:rPr lang="en-US" altLang="zh-CN" sz="1800" b="1" dirty="0">
                <a:solidFill>
                  <a:srgbClr val="339933"/>
                </a:solidFill>
              </a:rPr>
              <a:t>//</a:t>
            </a:r>
            <a:r>
              <a:rPr lang="zh-CN" altLang="en-US" sz="1800" b="1" dirty="0">
                <a:solidFill>
                  <a:srgbClr val="339933"/>
                </a:solidFill>
              </a:rPr>
              <a:t>取得长</a:t>
            </a:r>
          </a:p>
          <a:p>
            <a:pPr eaLnBrk="1" hangingPunct="1">
              <a:lnSpc>
                <a:spcPct val="90000"/>
              </a:lnSpc>
              <a:spcBef>
                <a:spcPct val="0"/>
              </a:spcBef>
              <a:buFontTx/>
              <a:buNone/>
            </a:pPr>
            <a:r>
              <a:rPr lang="zh-CN" altLang="en-US" sz="2800" dirty="0">
                <a:solidFill>
                  <a:schemeClr val="tx1"/>
                </a:solidFill>
              </a:rPr>
              <a:t>    </a:t>
            </a:r>
            <a:r>
              <a:rPr lang="en-US" altLang="zh-CN" sz="2800" dirty="0">
                <a:solidFill>
                  <a:schemeClr val="tx1"/>
                </a:solidFill>
              </a:rPr>
              <a:t>float </a:t>
            </a:r>
            <a:r>
              <a:rPr lang="en-US" altLang="zh-CN" sz="2800" dirty="0" err="1">
                <a:solidFill>
                  <a:schemeClr val="tx1"/>
                </a:solidFill>
              </a:rPr>
              <a:t>getY</a:t>
            </a:r>
            <a:r>
              <a:rPr lang="en-US" altLang="zh-CN" sz="2800" dirty="0">
                <a:solidFill>
                  <a:schemeClr val="tx1"/>
                </a:solidFill>
              </a:rPr>
              <a:t>( ) { return y; } </a:t>
            </a:r>
            <a:r>
              <a:rPr lang="en-US" altLang="zh-CN" sz="1800" b="1" dirty="0">
                <a:solidFill>
                  <a:srgbClr val="339933"/>
                </a:solidFill>
              </a:rPr>
              <a:t>//</a:t>
            </a:r>
            <a:r>
              <a:rPr lang="zh-CN" altLang="en-US" sz="1800" b="1" dirty="0">
                <a:solidFill>
                  <a:srgbClr val="339933"/>
                </a:solidFill>
              </a:rPr>
              <a:t>取到宽</a:t>
            </a:r>
            <a:endParaRPr lang="zh-CN" altLang="en-US" sz="2800" dirty="0">
              <a:solidFill>
                <a:schemeClr val="tx1"/>
              </a:solidFill>
            </a:endParaRPr>
          </a:p>
          <a:p>
            <a:pPr eaLnBrk="1" hangingPunct="1">
              <a:lnSpc>
                <a:spcPct val="90000"/>
              </a:lnSpc>
              <a:spcBef>
                <a:spcPct val="0"/>
              </a:spcBef>
              <a:buFontTx/>
              <a:buNone/>
            </a:pPr>
            <a:r>
              <a:rPr lang="zh-CN" altLang="en-US" sz="2800" dirty="0">
                <a:solidFill>
                  <a:schemeClr val="tx1"/>
                </a:solidFill>
              </a:rPr>
              <a:t>    </a:t>
            </a:r>
            <a:r>
              <a:rPr lang="en-US" altLang="zh-CN" sz="2800" dirty="0">
                <a:solidFill>
                  <a:schemeClr val="tx1"/>
                </a:solidFill>
              </a:rPr>
              <a:t>float area( );   </a:t>
            </a:r>
            <a:r>
              <a:rPr lang="en-US" altLang="zh-CN" sz="1800" b="1" dirty="0">
                <a:solidFill>
                  <a:srgbClr val="339933"/>
                </a:solidFill>
              </a:rPr>
              <a:t>//</a:t>
            </a:r>
            <a:r>
              <a:rPr lang="zh-CN" altLang="en-US" sz="1800" b="1" dirty="0">
                <a:solidFill>
                  <a:srgbClr val="339933"/>
                </a:solidFill>
              </a:rPr>
              <a:t>成员函数原型说明</a:t>
            </a:r>
            <a:endParaRPr lang="zh-CN" altLang="en-US" sz="2800" dirty="0">
              <a:solidFill>
                <a:schemeClr val="tx1"/>
              </a:solidFill>
            </a:endParaRPr>
          </a:p>
          <a:p>
            <a:pPr eaLnBrk="1" hangingPunct="1">
              <a:lnSpc>
                <a:spcPct val="90000"/>
              </a:lnSpc>
              <a:spcBef>
                <a:spcPct val="0"/>
              </a:spcBef>
              <a:buFontTx/>
              <a:buNone/>
            </a:pPr>
            <a:r>
              <a:rPr lang="en-US" altLang="zh-CN" sz="2800" dirty="0">
                <a:solidFill>
                  <a:schemeClr val="tx1"/>
                </a:solidFill>
              </a:rPr>
              <a:t>private:</a:t>
            </a:r>
          </a:p>
          <a:p>
            <a:pPr eaLnBrk="1" hangingPunct="1">
              <a:lnSpc>
                <a:spcPct val="90000"/>
              </a:lnSpc>
              <a:spcBef>
                <a:spcPct val="0"/>
              </a:spcBef>
              <a:buFontTx/>
              <a:buNone/>
            </a:pPr>
            <a:r>
              <a:rPr lang="en-US" altLang="zh-CN" sz="2800" dirty="0">
                <a:solidFill>
                  <a:schemeClr val="tx1"/>
                </a:solidFill>
              </a:rPr>
              <a:t>     float x , y;  </a:t>
            </a:r>
            <a:r>
              <a:rPr lang="en-US" altLang="zh-CN" sz="1800" b="1" dirty="0">
                <a:solidFill>
                  <a:srgbClr val="339933"/>
                </a:solidFill>
              </a:rPr>
              <a:t>//</a:t>
            </a:r>
            <a:r>
              <a:rPr lang="zh-CN" altLang="en-US" sz="1800" b="1" dirty="0">
                <a:solidFill>
                  <a:srgbClr val="339933"/>
                </a:solidFill>
              </a:rPr>
              <a:t>矩形的长和宽</a:t>
            </a:r>
          </a:p>
          <a:p>
            <a:pPr eaLnBrk="1" hangingPunct="1">
              <a:lnSpc>
                <a:spcPct val="90000"/>
              </a:lnSpc>
              <a:spcBef>
                <a:spcPct val="0"/>
              </a:spcBef>
              <a:buFontTx/>
              <a:buNone/>
            </a:pPr>
            <a:r>
              <a:rPr lang="en-US" altLang="zh-CN" sz="2800" dirty="0">
                <a:solidFill>
                  <a:schemeClr val="tx1"/>
                </a:solidFill>
              </a:rPr>
              <a:t>}; </a:t>
            </a:r>
          </a:p>
          <a:p>
            <a:pPr eaLnBrk="1" hangingPunct="1">
              <a:lnSpc>
                <a:spcPct val="90000"/>
              </a:lnSpc>
              <a:spcBef>
                <a:spcPct val="0"/>
              </a:spcBef>
              <a:buFontTx/>
              <a:buNone/>
            </a:pPr>
            <a:r>
              <a:rPr lang="en-US" altLang="zh-CN" sz="2800" dirty="0">
                <a:solidFill>
                  <a:schemeClr val="tx1"/>
                </a:solidFill>
              </a:rPr>
              <a:t>void </a:t>
            </a:r>
            <a:r>
              <a:rPr lang="en-US" altLang="zh-CN" sz="2800" dirty="0" err="1">
                <a:solidFill>
                  <a:schemeClr val="tx1"/>
                </a:solidFill>
              </a:rPr>
              <a:t>Rect</a:t>
            </a:r>
            <a:r>
              <a:rPr lang="en-US" altLang="zh-CN" sz="2800" dirty="0">
                <a:solidFill>
                  <a:schemeClr val="tx1"/>
                </a:solidFill>
              </a:rPr>
              <a:t> :: </a:t>
            </a:r>
            <a:r>
              <a:rPr lang="en-US" altLang="zh-CN" sz="2800" dirty="0" err="1">
                <a:solidFill>
                  <a:schemeClr val="tx1"/>
                </a:solidFill>
              </a:rPr>
              <a:t>setXY</a:t>
            </a:r>
            <a:r>
              <a:rPr lang="en-US" altLang="zh-CN" sz="2800" dirty="0">
                <a:solidFill>
                  <a:schemeClr val="tx1"/>
                </a:solidFill>
              </a:rPr>
              <a:t>( float x1 , float y1 ) {</a:t>
            </a:r>
          </a:p>
          <a:p>
            <a:pPr eaLnBrk="1" hangingPunct="1">
              <a:lnSpc>
                <a:spcPct val="90000"/>
              </a:lnSpc>
              <a:spcBef>
                <a:spcPct val="0"/>
              </a:spcBef>
              <a:buFontTx/>
              <a:buNone/>
            </a:pPr>
            <a:r>
              <a:rPr lang="en-US" altLang="zh-CN" sz="2800" dirty="0">
                <a:solidFill>
                  <a:schemeClr val="tx1"/>
                </a:solidFill>
              </a:rPr>
              <a:t>       x = x1; </a:t>
            </a:r>
          </a:p>
          <a:p>
            <a:pPr eaLnBrk="1" hangingPunct="1">
              <a:lnSpc>
                <a:spcPct val="90000"/>
              </a:lnSpc>
              <a:spcBef>
                <a:spcPct val="0"/>
              </a:spcBef>
              <a:buFontTx/>
              <a:buNone/>
            </a:pPr>
            <a:r>
              <a:rPr lang="en-US" altLang="zh-CN" sz="2800" dirty="0">
                <a:solidFill>
                  <a:schemeClr val="tx1"/>
                </a:solidFill>
              </a:rPr>
              <a:t>       y = y1; </a:t>
            </a:r>
          </a:p>
          <a:p>
            <a:pPr eaLnBrk="1" hangingPunct="1">
              <a:lnSpc>
                <a:spcPct val="90000"/>
              </a:lnSpc>
              <a:spcBef>
                <a:spcPct val="0"/>
              </a:spcBef>
              <a:buFontTx/>
              <a:buNone/>
            </a:pPr>
            <a:r>
              <a:rPr lang="en-US" altLang="zh-CN" sz="2800" dirty="0">
                <a:solidFill>
                  <a:schemeClr val="tx1"/>
                </a:solidFill>
              </a:rPr>
              <a:t>}  </a:t>
            </a:r>
          </a:p>
          <a:p>
            <a:pPr eaLnBrk="1" hangingPunct="1">
              <a:lnSpc>
                <a:spcPct val="90000"/>
              </a:lnSpc>
              <a:spcBef>
                <a:spcPct val="0"/>
              </a:spcBef>
              <a:buFontTx/>
              <a:buNone/>
            </a:pPr>
            <a:r>
              <a:rPr lang="en-US" altLang="zh-CN" sz="2800" dirty="0">
                <a:solidFill>
                  <a:schemeClr val="tx1"/>
                </a:solidFill>
              </a:rPr>
              <a:t>float </a:t>
            </a:r>
            <a:r>
              <a:rPr lang="en-US" altLang="zh-CN" sz="2800" dirty="0" err="1">
                <a:solidFill>
                  <a:schemeClr val="tx1"/>
                </a:solidFill>
              </a:rPr>
              <a:t>Rect</a:t>
            </a:r>
            <a:r>
              <a:rPr lang="en-US" altLang="zh-CN" sz="2800" dirty="0">
                <a:solidFill>
                  <a:schemeClr val="tx1"/>
                </a:solidFill>
              </a:rPr>
              <a:t> :: area( ) { return x * y; }</a:t>
            </a:r>
          </a:p>
          <a:p>
            <a:pPr eaLnBrk="1" hangingPunct="1">
              <a:lnSpc>
                <a:spcPct val="90000"/>
              </a:lnSpc>
              <a:spcBef>
                <a:spcPct val="0"/>
              </a:spcBef>
            </a:pPr>
            <a:endParaRPr lang="en-US" altLang="zh-CN" sz="2800" dirty="0">
              <a:solidFill>
                <a:schemeClr val="tx1"/>
              </a:solidFill>
            </a:endParaRPr>
          </a:p>
        </p:txBody>
      </p:sp>
      <p:sp>
        <p:nvSpPr>
          <p:cNvPr id="17412" name="Text Box 4">
            <a:extLst>
              <a:ext uri="{FF2B5EF4-FFF2-40B4-BE49-F238E27FC236}">
                <a16:creationId xmlns:a16="http://schemas.microsoft.com/office/drawing/2014/main" id="{26CC31A2-2703-4630-8C86-7410A232166A}"/>
              </a:ext>
            </a:extLst>
          </p:cNvPr>
          <p:cNvSpPr txBox="1">
            <a:spLocks noChangeArrowheads="1"/>
          </p:cNvSpPr>
          <p:nvPr/>
        </p:nvSpPr>
        <p:spPr bwMode="auto">
          <a:xfrm>
            <a:off x="1524000" y="2349503"/>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50000"/>
              </a:spcBef>
              <a:spcAft>
                <a:spcPct val="0"/>
              </a:spcAft>
            </a:pPr>
            <a:r>
              <a:rPr kumimoji="1" lang="zh-CN" altLang="en-US">
                <a:solidFill>
                  <a:srgbClr val="FFFF99"/>
                </a:solidFill>
                <a:latin typeface="Times New Roman" panose="02020603050405020304" pitchFamily="18" charset="0"/>
              </a:rPr>
              <a:t>成员函数</a:t>
            </a:r>
            <a:endParaRPr kumimoji="1" lang="zh-CN" altLang="en-US" u="sng">
              <a:solidFill>
                <a:srgbClr val="00FFFF"/>
              </a:solidFill>
              <a:latin typeface="Times New Roman" panose="02020603050405020304" pitchFamily="18" charset="0"/>
            </a:endParaRPr>
          </a:p>
        </p:txBody>
      </p:sp>
      <p:sp>
        <p:nvSpPr>
          <p:cNvPr id="17413" name="AutoShape 6">
            <a:extLst>
              <a:ext uri="{FF2B5EF4-FFF2-40B4-BE49-F238E27FC236}">
                <a16:creationId xmlns:a16="http://schemas.microsoft.com/office/drawing/2014/main" id="{B5C19D4A-93A9-4FC6-B165-3AE37DDB16DB}"/>
              </a:ext>
            </a:extLst>
          </p:cNvPr>
          <p:cNvSpPr>
            <a:spLocks/>
          </p:cNvSpPr>
          <p:nvPr/>
        </p:nvSpPr>
        <p:spPr bwMode="auto">
          <a:xfrm>
            <a:off x="2855917" y="2370103"/>
            <a:ext cx="288925" cy="460447"/>
          </a:xfrm>
          <a:prstGeom prst="leftBrace">
            <a:avLst>
              <a:gd name="adj1" fmla="val 31136"/>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
        <p:nvSpPr>
          <p:cNvPr id="17414" name="Text Box 7">
            <a:extLst>
              <a:ext uri="{FF2B5EF4-FFF2-40B4-BE49-F238E27FC236}">
                <a16:creationId xmlns:a16="http://schemas.microsoft.com/office/drawing/2014/main" id="{FD9AB032-B501-459D-B995-EDEA904A814F}"/>
              </a:ext>
            </a:extLst>
          </p:cNvPr>
          <p:cNvSpPr txBox="1">
            <a:spLocks noChangeArrowheads="1"/>
          </p:cNvSpPr>
          <p:nvPr/>
        </p:nvSpPr>
        <p:spPr bwMode="auto">
          <a:xfrm>
            <a:off x="1524000" y="3716341"/>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lnSpc>
                <a:spcPct val="100000"/>
              </a:lnSpc>
              <a:spcBef>
                <a:spcPct val="50000"/>
              </a:spcBef>
              <a:spcAft>
                <a:spcPct val="0"/>
              </a:spcAft>
            </a:pPr>
            <a:r>
              <a:rPr kumimoji="1" lang="zh-CN" altLang="en-US">
                <a:solidFill>
                  <a:srgbClr val="FFFF99"/>
                </a:solidFill>
                <a:latin typeface="Times New Roman" panose="02020603050405020304" pitchFamily="18" charset="0"/>
              </a:rPr>
              <a:t>数据成员</a:t>
            </a:r>
          </a:p>
        </p:txBody>
      </p:sp>
      <p:sp>
        <p:nvSpPr>
          <p:cNvPr id="17415" name="Line 9">
            <a:extLst>
              <a:ext uri="{FF2B5EF4-FFF2-40B4-BE49-F238E27FC236}">
                <a16:creationId xmlns:a16="http://schemas.microsoft.com/office/drawing/2014/main" id="{A5E27BC7-1531-4261-ABA2-AA16B3FBA7A9}"/>
              </a:ext>
            </a:extLst>
          </p:cNvPr>
          <p:cNvSpPr>
            <a:spLocks noChangeShapeType="1"/>
          </p:cNvSpPr>
          <p:nvPr/>
        </p:nvSpPr>
        <p:spPr bwMode="auto">
          <a:xfrm>
            <a:off x="2855913" y="4005263"/>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7416" name="Text Box 11">
            <a:extLst>
              <a:ext uri="{FF2B5EF4-FFF2-40B4-BE49-F238E27FC236}">
                <a16:creationId xmlns:a16="http://schemas.microsoft.com/office/drawing/2014/main" id="{A060F7F0-EF52-4654-B390-A5E37F8C6A8C}"/>
              </a:ext>
            </a:extLst>
          </p:cNvPr>
          <p:cNvSpPr txBox="1">
            <a:spLocks noChangeArrowheads="1"/>
          </p:cNvSpPr>
          <p:nvPr/>
        </p:nvSpPr>
        <p:spPr bwMode="auto">
          <a:xfrm>
            <a:off x="8256592" y="3141667"/>
            <a:ext cx="1152525" cy="4090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Bef>
                <a:spcPct val="50000"/>
              </a:spcBef>
              <a:spcAft>
                <a:spcPct val="0"/>
              </a:spcAft>
            </a:pPr>
            <a:endParaRPr lang="zh-CN" altLang="zh-CN">
              <a:solidFill>
                <a:srgbClr val="000000"/>
              </a:solidFill>
            </a:endParaRPr>
          </a:p>
        </p:txBody>
      </p:sp>
      <p:sp>
        <p:nvSpPr>
          <p:cNvPr id="17417" name="Line 12">
            <a:extLst>
              <a:ext uri="{FF2B5EF4-FFF2-40B4-BE49-F238E27FC236}">
                <a16:creationId xmlns:a16="http://schemas.microsoft.com/office/drawing/2014/main" id="{F3ADBEE3-48AB-469D-BA38-E6ADA24F8C0E}"/>
              </a:ext>
            </a:extLst>
          </p:cNvPr>
          <p:cNvSpPr>
            <a:spLocks noChangeShapeType="1"/>
          </p:cNvSpPr>
          <p:nvPr/>
        </p:nvSpPr>
        <p:spPr bwMode="auto">
          <a:xfrm>
            <a:off x="7464425" y="2708275"/>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0">
                <a:solidFill>
                  <a:srgbClr val="FF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p>
            <a:pPr eaLnBrk="0" fontAlgn="base" hangingPunct="0">
              <a:spcBef>
                <a:spcPct val="0"/>
              </a:spcBef>
              <a:spcAft>
                <a:spcPct val="0"/>
              </a:spcAft>
            </a:pPr>
            <a:endParaRPr lang="zh-CN" altLang="en-US" sz="2400" b="1">
              <a:solidFill>
                <a:srgbClr val="000000"/>
              </a:solidFill>
              <a:latin typeface="CommercialScript BT" pitchFamily="66" charset="0"/>
              <a:ea typeface="宋体" panose="02010600030101010101" pitchFamily="2" charset="-122"/>
            </a:endParaRPr>
          </a:p>
        </p:txBody>
      </p:sp>
      <p:sp>
        <p:nvSpPr>
          <p:cNvPr id="17418" name="Text Box 14">
            <a:extLst>
              <a:ext uri="{FF2B5EF4-FFF2-40B4-BE49-F238E27FC236}">
                <a16:creationId xmlns:a16="http://schemas.microsoft.com/office/drawing/2014/main" id="{2FDA3ABD-82B9-4B7E-979B-31FEEA31455F}"/>
              </a:ext>
            </a:extLst>
          </p:cNvPr>
          <p:cNvSpPr txBox="1">
            <a:spLocks noChangeArrowheads="1"/>
          </p:cNvSpPr>
          <p:nvPr/>
        </p:nvSpPr>
        <p:spPr bwMode="auto">
          <a:xfrm>
            <a:off x="8256592" y="2276478"/>
            <a:ext cx="1584325" cy="7201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Bef>
                <a:spcPct val="50000"/>
              </a:spcBef>
              <a:spcAft>
                <a:spcPct val="0"/>
              </a:spcAft>
            </a:pPr>
            <a:r>
              <a:rPr lang="zh-CN" altLang="en-US">
                <a:solidFill>
                  <a:srgbClr val="339933"/>
                </a:solidFill>
              </a:rPr>
              <a:t>内联成员函数定义</a:t>
            </a:r>
          </a:p>
        </p:txBody>
      </p:sp>
      <p:sp>
        <p:nvSpPr>
          <p:cNvPr id="17419" name="AutoShape 15">
            <a:extLst>
              <a:ext uri="{FF2B5EF4-FFF2-40B4-BE49-F238E27FC236}">
                <a16:creationId xmlns:a16="http://schemas.microsoft.com/office/drawing/2014/main" id="{D3682002-61A7-4718-A262-13004D60FF83}"/>
              </a:ext>
            </a:extLst>
          </p:cNvPr>
          <p:cNvSpPr>
            <a:spLocks/>
          </p:cNvSpPr>
          <p:nvPr/>
        </p:nvSpPr>
        <p:spPr bwMode="auto">
          <a:xfrm>
            <a:off x="7967667" y="2378022"/>
            <a:ext cx="518767" cy="444613"/>
          </a:xfrm>
          <a:prstGeom prst="rightBrace">
            <a:avLst>
              <a:gd name="adj1" fmla="val 15044"/>
              <a:gd name="adj2" fmla="val 50000"/>
            </a:avLst>
          </a:prstGeom>
          <a:noFill/>
          <a:ln w="19050">
            <a:solidFill>
              <a:srgbClr val="FF99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nchor="ctr">
            <a:spAutoFit/>
          </a:bodyPr>
          <a:lstStyle>
            <a:lvl1pPr>
              <a:lnSpc>
                <a:spcPct val="85000"/>
              </a:lnSpc>
              <a:spcBef>
                <a:spcPct val="15000"/>
              </a:spcBef>
              <a:defRPr sz="2400" b="1">
                <a:solidFill>
                  <a:schemeClr val="tx1"/>
                </a:solidFill>
                <a:latin typeface="CommercialScript BT" pitchFamily="66" charset="0"/>
                <a:ea typeface="宋体" panose="02010600030101010101" pitchFamily="2" charset="-122"/>
              </a:defRPr>
            </a:lvl1pPr>
            <a:lvl2pPr marL="742950" indent="-285750">
              <a:lnSpc>
                <a:spcPct val="85000"/>
              </a:lnSpc>
              <a:spcBef>
                <a:spcPct val="15000"/>
              </a:spcBef>
              <a:defRPr sz="2400" b="1">
                <a:solidFill>
                  <a:schemeClr val="tx1"/>
                </a:solidFill>
                <a:latin typeface="CommercialScript BT" pitchFamily="66" charset="0"/>
                <a:ea typeface="宋体" panose="02010600030101010101" pitchFamily="2" charset="-122"/>
              </a:defRPr>
            </a:lvl2pPr>
            <a:lvl3pPr marL="1143000" indent="-228600">
              <a:lnSpc>
                <a:spcPct val="85000"/>
              </a:lnSpc>
              <a:spcBef>
                <a:spcPct val="15000"/>
              </a:spcBef>
              <a:defRPr sz="2400" b="1">
                <a:solidFill>
                  <a:schemeClr val="tx1"/>
                </a:solidFill>
                <a:latin typeface="CommercialScript BT" pitchFamily="66" charset="0"/>
                <a:ea typeface="宋体" panose="02010600030101010101" pitchFamily="2" charset="-122"/>
              </a:defRPr>
            </a:lvl3pPr>
            <a:lvl4pPr marL="1600200" indent="-228600">
              <a:lnSpc>
                <a:spcPct val="85000"/>
              </a:lnSpc>
              <a:spcBef>
                <a:spcPct val="15000"/>
              </a:spcBef>
              <a:defRPr sz="2400" b="1">
                <a:solidFill>
                  <a:schemeClr val="tx1"/>
                </a:solidFill>
                <a:latin typeface="CommercialScript BT" pitchFamily="66" charset="0"/>
                <a:ea typeface="宋体" panose="02010600030101010101" pitchFamily="2" charset="-122"/>
              </a:defRPr>
            </a:lvl4pPr>
            <a:lvl5pPr marL="2057400" indent="-228600">
              <a:lnSpc>
                <a:spcPct val="85000"/>
              </a:lnSpc>
              <a:spcBef>
                <a:spcPct val="15000"/>
              </a:spcBef>
              <a:defRPr sz="2400" b="1">
                <a:solidFill>
                  <a:schemeClr val="tx1"/>
                </a:solidFill>
                <a:latin typeface="CommercialScript BT" pitchFamily="66" charset="0"/>
                <a:ea typeface="宋体" panose="02010600030101010101" pitchFamily="2" charset="-122"/>
              </a:defRPr>
            </a:lvl5pPr>
            <a:lvl6pPr marL="25146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6pPr>
            <a:lvl7pPr marL="29718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7pPr>
            <a:lvl8pPr marL="34290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8pPr>
            <a:lvl9pPr marL="3886200" indent="-228600" eaLnBrk="0" fontAlgn="base" hangingPunct="0">
              <a:lnSpc>
                <a:spcPct val="85000"/>
              </a:lnSpc>
              <a:spcBef>
                <a:spcPct val="15000"/>
              </a:spcBef>
              <a:spcAft>
                <a:spcPct val="0"/>
              </a:spcAft>
              <a:defRPr sz="2400" b="1">
                <a:solidFill>
                  <a:schemeClr val="tx1"/>
                </a:solidFill>
                <a:latin typeface="CommercialScript BT" pitchFamily="66" charset="0"/>
                <a:ea typeface="宋体" panose="02010600030101010101" pitchFamily="2" charset="-122"/>
              </a:defRPr>
            </a:lvl9pPr>
          </a:lstStyle>
          <a:p>
            <a:pPr fontAlgn="base">
              <a:spcAft>
                <a:spcPct val="0"/>
              </a:spcAft>
            </a:pPr>
            <a:endParaRPr lang="zh-CN" altLang="en-US">
              <a:solidFill>
                <a:srgbClr val="000000"/>
              </a:solidFill>
            </a:endParaRPr>
          </a:p>
        </p:txBody>
      </p:sp>
    </p:spTree>
  </p:cSld>
  <p:clrMapOvr>
    <a:masterClrMapping/>
  </p:clrMapOvr>
</p:sld>
</file>

<file path=ppt/theme/theme1.xml><?xml version="1.0" encoding="utf-8"?>
<a:theme xmlns:a="http://schemas.openxmlformats.org/drawingml/2006/main" name="4_默认设计模板">
  <a:themeElements>
    <a:clrScheme name="4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CCFFFF"/>
        </a:solidFill>
        <a:ln>
          <a:noFill/>
        </a:ln>
        <a:effectLst/>
        <a:extLst>
          <a:ext uri="{91240B29-F687-4F45-9708-019B960494DF}">
            <a14:hiddenLine xmlns:a14="http://schemas.microsoft.com/office/drawing/2010/main" w="63500" cap="flat" cmpd="sng" algn="ctr">
              <a:solidFill>
                <a:srgbClr val="FF00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30" tIns="45715" rIns="91430" bIns="45715" numCol="1" anchor="t" anchorCtr="0" compatLnSpc="1">
        <a:prstTxWarp prst="textNoShape">
          <a:avLst/>
        </a:prstTxWarp>
        <a:spAutoFit/>
      </a:bodyPr>
      <a:lstStyle>
        <a:defPPr marL="0" marR="0" indent="0" algn="l" defTabSz="914400" rtl="0" eaLnBrk="1" fontAlgn="base" latinLnBrk="0" hangingPunct="1">
          <a:lnSpc>
            <a:spcPct val="85000"/>
          </a:lnSpc>
          <a:spcBef>
            <a:spcPct val="15000"/>
          </a:spcBef>
          <a:spcAft>
            <a:spcPct val="0"/>
          </a:spcAft>
          <a:buClrTx/>
          <a:buSzTx/>
          <a:buFontTx/>
          <a:buNone/>
          <a:tabLst/>
          <a:defRPr kumimoji="0" lang="zh-CN" altLang="en-US" sz="2400" b="1" i="0" u="none" strike="noStrike" cap="none" normalizeH="0" baseline="0" smtClean="0">
            <a:ln>
              <a:noFill/>
            </a:ln>
            <a:solidFill>
              <a:schemeClr val="tx1"/>
            </a:solidFill>
            <a:effectLst/>
            <a:latin typeface="CommercialScript BT" pitchFamily="66" charset="0"/>
            <a:ea typeface="宋体" panose="02010600030101010101" pitchFamily="2" charset="-122"/>
          </a:defRPr>
        </a:defPPr>
      </a:lstStyle>
    </a:spDef>
    <a:lnDef>
      <a:spPr bwMode="auto">
        <a:xfrm>
          <a:off x="0" y="0"/>
          <a:ext cx="1" cy="1"/>
        </a:xfrm>
        <a:custGeom>
          <a:avLst/>
          <a:gdLst/>
          <a:ahLst/>
          <a:cxnLst/>
          <a:rect l="0" t="0" r="0" b="0"/>
          <a:pathLst/>
        </a:custGeom>
        <a:solidFill>
          <a:srgbClr val="CCFFFF"/>
        </a:solidFill>
        <a:ln>
          <a:noFill/>
        </a:ln>
        <a:effectLst/>
        <a:extLst>
          <a:ext uri="{91240B29-F687-4F45-9708-019B960494DF}">
            <a14:hiddenLine xmlns:a14="http://schemas.microsoft.com/office/drawing/2010/main" w="63500" cap="flat" cmpd="sng" algn="ctr">
              <a:solidFill>
                <a:srgbClr val="FF00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30" tIns="45715" rIns="91430" bIns="45715" numCol="1" anchor="t" anchorCtr="0" compatLnSpc="1">
        <a:prstTxWarp prst="textNoShape">
          <a:avLst/>
        </a:prstTxWarp>
        <a:spAutoFit/>
      </a:bodyPr>
      <a:lstStyle>
        <a:defPPr marL="0" marR="0" indent="0" algn="l" defTabSz="914400" rtl="0" eaLnBrk="1" fontAlgn="base" latinLnBrk="0" hangingPunct="1">
          <a:lnSpc>
            <a:spcPct val="85000"/>
          </a:lnSpc>
          <a:spcBef>
            <a:spcPct val="15000"/>
          </a:spcBef>
          <a:spcAft>
            <a:spcPct val="0"/>
          </a:spcAft>
          <a:buClrTx/>
          <a:buSzTx/>
          <a:buFontTx/>
          <a:buNone/>
          <a:tabLst/>
          <a:defRPr kumimoji="0" lang="zh-CN" altLang="en-US" sz="2400" b="1" i="0" u="none" strike="noStrike" cap="none" normalizeH="0" baseline="0" smtClean="0">
            <a:ln>
              <a:noFill/>
            </a:ln>
            <a:solidFill>
              <a:schemeClr val="tx1"/>
            </a:solidFill>
            <a:effectLst/>
            <a:latin typeface="CommercialScript BT" pitchFamily="66"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3133</TotalTime>
  <Words>6366</Words>
  <Application>Microsoft Office PowerPoint</Application>
  <PresentationFormat>宽屏</PresentationFormat>
  <Paragraphs>804</Paragraphs>
  <Slides>85</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85</vt:i4>
      </vt:variant>
    </vt:vector>
  </HeadingPairs>
  <TitlesOfParts>
    <vt:vector size="99" baseType="lpstr">
      <vt:lpstr>Arial Unicode MS</vt:lpstr>
      <vt:lpstr>CommercialScript BT</vt:lpstr>
      <vt:lpstr>Helvetica Neue</vt:lpstr>
      <vt:lpstr>MS UI Gothic</vt:lpstr>
      <vt:lpstr>等线</vt:lpstr>
      <vt:lpstr>黑体</vt:lpstr>
      <vt:lpstr>宋体</vt:lpstr>
      <vt:lpstr>Arial</vt:lpstr>
      <vt:lpstr>Courier New</vt:lpstr>
      <vt:lpstr>Tahoma</vt:lpstr>
      <vt:lpstr>Times New Roman</vt:lpstr>
      <vt:lpstr>Verdana</vt:lpstr>
      <vt:lpstr>Wingdings</vt:lpstr>
      <vt:lpstr>4_默认设计模板</vt:lpstr>
      <vt:lpstr>PowerPoint 演示文稿</vt:lpstr>
      <vt:lpstr>本章内容</vt:lpstr>
      <vt:lpstr>PowerPoint 演示文稿</vt:lpstr>
      <vt:lpstr>面向对象程序设计方法的基本特征</vt:lpstr>
      <vt:lpstr>面向对象的程序设计方法 </vt:lpstr>
      <vt:lpstr>面向对象语言的特点                               ——继承性</vt:lpstr>
      <vt:lpstr>面向对象语言的特点                               ——多态性</vt:lpstr>
      <vt:lpstr>8.2  类的定义</vt:lpstr>
      <vt:lpstr>矩形类的定义</vt:lpstr>
      <vt:lpstr>矩形类的定义</vt:lpstr>
      <vt:lpstr>数据成员</vt:lpstr>
      <vt:lpstr>成员函数</vt:lpstr>
      <vt:lpstr>讨论</vt:lpstr>
      <vt:lpstr>PowerPoint 演示文稿</vt:lpstr>
      <vt:lpstr>对象的定义</vt:lpstr>
      <vt:lpstr>对象成员的引用</vt:lpstr>
      <vt:lpstr>PowerPoint 演示文稿</vt:lpstr>
      <vt:lpstr>定义对象应注意</vt:lpstr>
      <vt:lpstr>PowerPoint 演示文稿</vt:lpstr>
      <vt:lpstr>对象的定义和对象成员的引用</vt:lpstr>
      <vt:lpstr>对象的赋值</vt:lpstr>
      <vt:lpstr>PowerPoint 演示文稿</vt:lpstr>
      <vt:lpstr>PowerPoint 演示文稿</vt:lpstr>
      <vt:lpstr>PowerPoint 演示文稿</vt:lpstr>
      <vt:lpstr>8.3 构造函数</vt:lpstr>
      <vt:lpstr>构造函数</vt:lpstr>
      <vt:lpstr>PowerPoint 演示文稿</vt:lpstr>
      <vt:lpstr>PowerPoint 演示文稿</vt:lpstr>
      <vt:lpstr>PowerPoint 演示文稿</vt:lpstr>
      <vt:lpstr>PowerPoint 演示文稿</vt:lpstr>
      <vt:lpstr>PowerPoint 演示文稿</vt:lpstr>
      <vt:lpstr>PowerPoint 演示文稿</vt:lpstr>
      <vt:lpstr>8.4  析构函数</vt:lpstr>
      <vt:lpstr>什么时候调析构函数？</vt:lpstr>
      <vt:lpstr>构造函数和析构函数</vt:lpstr>
      <vt:lpstr>PowerPoint 演示文稿</vt:lpstr>
      <vt:lpstr>关于析构函数的说明</vt:lpstr>
      <vt:lpstr>PowerPoint 演示文稿</vt:lpstr>
      <vt:lpstr>思考</vt:lpstr>
      <vt:lpstr>思考</vt:lpstr>
      <vt:lpstr>思考</vt:lpstr>
      <vt:lpstr>练习</vt:lpstr>
      <vt:lpstr>PowerPoint 演示文稿</vt:lpstr>
      <vt:lpstr>练习</vt:lpstr>
      <vt:lpstr>PowerPoint 演示文稿</vt:lpstr>
      <vt:lpstr>练习</vt:lpstr>
      <vt:lpstr>PowerPoint 演示文稿</vt:lpstr>
      <vt:lpstr>8.5 对象数组</vt:lpstr>
      <vt:lpstr>8.5 对象数组</vt:lpstr>
      <vt:lpstr>8.6  this指针</vt:lpstr>
      <vt:lpstr>this指针</vt:lpstr>
      <vt:lpstr>this指针</vt:lpstr>
      <vt:lpstr>PowerPoint 演示文稿</vt:lpstr>
      <vt:lpstr>静态成员Static</vt:lpstr>
      <vt:lpstr>Shared Information</vt:lpstr>
      <vt:lpstr>PowerPoint 演示文稿</vt:lpstr>
      <vt:lpstr>PowerPoint 演示文稿</vt:lpstr>
      <vt:lpstr>PowerPoint 演示文稿</vt:lpstr>
      <vt:lpstr>PowerPoint 演示文稿</vt:lpstr>
      <vt:lpstr>PowerPoint 演示文稿</vt:lpstr>
      <vt:lpstr>8.8  友元</vt:lpstr>
      <vt:lpstr>友元函数</vt:lpstr>
      <vt:lpstr>友元函数</vt:lpstr>
      <vt:lpstr>PowerPoint 演示文稿</vt:lpstr>
      <vt:lpstr>PowerPoint 演示文稿</vt:lpstr>
      <vt:lpstr>PowerPoint 演示文稿</vt:lpstr>
      <vt:lpstr>PowerPoint 演示文稿</vt:lpstr>
      <vt:lpstr>友元关系是单向的</vt:lpstr>
      <vt:lpstr>8.9    类的const限定</vt:lpstr>
      <vt:lpstr>const成员变量</vt:lpstr>
      <vt:lpstr>const成员变量</vt:lpstr>
      <vt:lpstr>const成员函数</vt:lpstr>
      <vt:lpstr>const成员函数</vt:lpstr>
      <vt:lpstr>const对象</vt:lpstr>
      <vt:lpstr>* 8.10  拷贝构造函数（自学）</vt:lpstr>
      <vt:lpstr>拷贝构造函数举例</vt:lpstr>
      <vt:lpstr>PowerPoint 演示文稿</vt:lpstr>
      <vt:lpstr>拷贝构造函数举例</vt:lpstr>
      <vt:lpstr>拷贝构造函数举例</vt:lpstr>
      <vt:lpstr>拷贝构造函数</vt:lpstr>
      <vt:lpstr>拷贝构造函数</vt:lpstr>
      <vt:lpstr>拷贝构造函数</vt:lpstr>
      <vt:lpstr>拷贝构造函数</vt:lpstr>
      <vt:lpstr>拷贝构造函数</vt:lpstr>
      <vt:lpstr>拷贝构造函数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 涛</dc:creator>
  <cp:lastModifiedBy>周 涛</cp:lastModifiedBy>
  <cp:revision>139</cp:revision>
  <dcterms:created xsi:type="dcterms:W3CDTF">2020-04-29T04:35:46Z</dcterms:created>
  <dcterms:modified xsi:type="dcterms:W3CDTF">2023-05-07T14:45:16Z</dcterms:modified>
</cp:coreProperties>
</file>