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15" r:id="rId10"/>
    <p:sldId id="318" r:id="rId11"/>
    <p:sldId id="316" r:id="rId12"/>
    <p:sldId id="317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4" d="100"/>
          <a:sy n="124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1048D-31EC-4FC3-8A02-95F1352566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5B2C09-00BA-4CAF-9E47-FF7171C58D89}">
      <dgm:prSet/>
      <dgm:spPr/>
      <dgm:t>
        <a:bodyPr/>
        <a:lstStyle/>
        <a:p>
          <a:r>
            <a:rPr lang="en-US" b="1"/>
            <a:t>Method: </a:t>
          </a:r>
          <a:r>
            <a:rPr lang="en-US"/>
            <a:t>Logistic Regression with 82% accuracy </a:t>
          </a:r>
        </a:p>
      </dgm:t>
    </dgm:pt>
    <dgm:pt modelId="{10388D61-9AA2-42AA-BDFA-999C9CE7C611}" type="parTrans" cxnId="{5CD321A3-B6D3-41F5-8371-0BC7433F8392}">
      <dgm:prSet/>
      <dgm:spPr/>
      <dgm:t>
        <a:bodyPr/>
        <a:lstStyle/>
        <a:p>
          <a:endParaRPr lang="en-US"/>
        </a:p>
      </dgm:t>
    </dgm:pt>
    <dgm:pt modelId="{889244F9-B5F7-4C68-AB5C-368984EEF3DE}" type="sibTrans" cxnId="{5CD321A3-B6D3-41F5-8371-0BC7433F8392}">
      <dgm:prSet/>
      <dgm:spPr/>
      <dgm:t>
        <a:bodyPr/>
        <a:lstStyle/>
        <a:p>
          <a:endParaRPr lang="en-US"/>
        </a:p>
      </dgm:t>
    </dgm:pt>
    <dgm:pt modelId="{72B4F690-A6C4-4D17-8DBF-F505C7D0B577}">
      <dgm:prSet/>
      <dgm:spPr/>
      <dgm:t>
        <a:bodyPr/>
        <a:lstStyle/>
        <a:p>
          <a:r>
            <a:rPr lang="en-US"/>
            <a:t>Duquesne university is a </a:t>
          </a:r>
          <a:r>
            <a:rPr lang="en-US" b="1"/>
            <a:t>good</a:t>
          </a:r>
          <a:r>
            <a:rPr lang="en-US"/>
            <a:t> school</a:t>
          </a:r>
        </a:p>
      </dgm:t>
    </dgm:pt>
    <dgm:pt modelId="{638D0351-723B-4093-8B2E-3110F19C387D}" type="parTrans" cxnId="{66F05261-001C-4508-A2DD-3D3CB64227D9}">
      <dgm:prSet/>
      <dgm:spPr/>
      <dgm:t>
        <a:bodyPr/>
        <a:lstStyle/>
        <a:p>
          <a:endParaRPr lang="en-US"/>
        </a:p>
      </dgm:t>
    </dgm:pt>
    <dgm:pt modelId="{5DAF253B-E846-48A3-9F96-B685D7ADD923}" type="sibTrans" cxnId="{66F05261-001C-4508-A2DD-3D3CB64227D9}">
      <dgm:prSet/>
      <dgm:spPr/>
      <dgm:t>
        <a:bodyPr/>
        <a:lstStyle/>
        <a:p>
          <a:endParaRPr lang="en-US"/>
        </a:p>
      </dgm:t>
    </dgm:pt>
    <dgm:pt modelId="{DC2D9679-866E-4359-BD2A-CEC2E94B756B}" type="pres">
      <dgm:prSet presAssocID="{6A11048D-31EC-4FC3-8A02-95F13525660F}" presName="root" presStyleCnt="0">
        <dgm:presLayoutVars>
          <dgm:dir/>
          <dgm:resizeHandles val="exact"/>
        </dgm:presLayoutVars>
      </dgm:prSet>
      <dgm:spPr/>
    </dgm:pt>
    <dgm:pt modelId="{0FC09B4F-02CE-40D6-8AF0-87FECDE2954F}" type="pres">
      <dgm:prSet presAssocID="{E15B2C09-00BA-4CAF-9E47-FF7171C58D89}" presName="compNode" presStyleCnt="0"/>
      <dgm:spPr/>
    </dgm:pt>
    <dgm:pt modelId="{58A287AB-1A8C-4317-905F-79C834B5CE17}" type="pres">
      <dgm:prSet presAssocID="{E15B2C09-00BA-4CAF-9E47-FF7171C58D89}" presName="bgRect" presStyleLbl="bgShp" presStyleIdx="0" presStyleCnt="2"/>
      <dgm:spPr/>
    </dgm:pt>
    <dgm:pt modelId="{3836A47C-82BF-4F28-AEAA-B43E96290E43}" type="pres">
      <dgm:prSet presAssocID="{E15B2C09-00BA-4CAF-9E47-FF7171C58D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240CD381-44B2-40A9-864B-3FDF4CF96D13}" type="pres">
      <dgm:prSet presAssocID="{E15B2C09-00BA-4CAF-9E47-FF7171C58D89}" presName="spaceRect" presStyleCnt="0"/>
      <dgm:spPr/>
    </dgm:pt>
    <dgm:pt modelId="{BAD9E47D-1341-4CBC-974A-C2F6FC274025}" type="pres">
      <dgm:prSet presAssocID="{E15B2C09-00BA-4CAF-9E47-FF7171C58D89}" presName="parTx" presStyleLbl="revTx" presStyleIdx="0" presStyleCnt="2">
        <dgm:presLayoutVars>
          <dgm:chMax val="0"/>
          <dgm:chPref val="0"/>
        </dgm:presLayoutVars>
      </dgm:prSet>
      <dgm:spPr/>
    </dgm:pt>
    <dgm:pt modelId="{2FDED23E-A3C9-4B64-8E19-1A21A9144A13}" type="pres">
      <dgm:prSet presAssocID="{889244F9-B5F7-4C68-AB5C-368984EEF3DE}" presName="sibTrans" presStyleCnt="0"/>
      <dgm:spPr/>
    </dgm:pt>
    <dgm:pt modelId="{80C151CC-C154-421D-96A4-5C23F988CB6B}" type="pres">
      <dgm:prSet presAssocID="{72B4F690-A6C4-4D17-8DBF-F505C7D0B577}" presName="compNode" presStyleCnt="0"/>
      <dgm:spPr/>
    </dgm:pt>
    <dgm:pt modelId="{79635C78-253B-4000-8C99-3BE7F4AE781F}" type="pres">
      <dgm:prSet presAssocID="{72B4F690-A6C4-4D17-8DBF-F505C7D0B577}" presName="bgRect" presStyleLbl="bgShp" presStyleIdx="1" presStyleCnt="2"/>
      <dgm:spPr/>
    </dgm:pt>
    <dgm:pt modelId="{4806BB1E-01D3-432F-91A3-11413540C0AD}" type="pres">
      <dgm:prSet presAssocID="{72B4F690-A6C4-4D17-8DBF-F505C7D0B5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F144374-88BD-46BC-9A86-206237A2676B}" type="pres">
      <dgm:prSet presAssocID="{72B4F690-A6C4-4D17-8DBF-F505C7D0B577}" presName="spaceRect" presStyleCnt="0"/>
      <dgm:spPr/>
    </dgm:pt>
    <dgm:pt modelId="{AF5D28F9-4793-4EF1-8A5A-589B834FA3C5}" type="pres">
      <dgm:prSet presAssocID="{72B4F690-A6C4-4D17-8DBF-F505C7D0B57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573F39-E772-4E6D-B2D8-9DF6A0CEA7DE}" type="presOf" srcId="{72B4F690-A6C4-4D17-8DBF-F505C7D0B577}" destId="{AF5D28F9-4793-4EF1-8A5A-589B834FA3C5}" srcOrd="0" destOrd="0" presId="urn:microsoft.com/office/officeart/2018/2/layout/IconVerticalSolidList"/>
    <dgm:cxn modelId="{66F05261-001C-4508-A2DD-3D3CB64227D9}" srcId="{6A11048D-31EC-4FC3-8A02-95F13525660F}" destId="{72B4F690-A6C4-4D17-8DBF-F505C7D0B577}" srcOrd="1" destOrd="0" parTransId="{638D0351-723B-4093-8B2E-3110F19C387D}" sibTransId="{5DAF253B-E846-48A3-9F96-B685D7ADD923}"/>
    <dgm:cxn modelId="{DAF06779-18C3-44AC-9935-1E0F8786B41C}" type="presOf" srcId="{6A11048D-31EC-4FC3-8A02-95F13525660F}" destId="{DC2D9679-866E-4359-BD2A-CEC2E94B756B}" srcOrd="0" destOrd="0" presId="urn:microsoft.com/office/officeart/2018/2/layout/IconVerticalSolidList"/>
    <dgm:cxn modelId="{5CD321A3-B6D3-41F5-8371-0BC7433F8392}" srcId="{6A11048D-31EC-4FC3-8A02-95F13525660F}" destId="{E15B2C09-00BA-4CAF-9E47-FF7171C58D89}" srcOrd="0" destOrd="0" parTransId="{10388D61-9AA2-42AA-BDFA-999C9CE7C611}" sibTransId="{889244F9-B5F7-4C68-AB5C-368984EEF3DE}"/>
    <dgm:cxn modelId="{578A2BF8-37D4-4CFF-A09F-4BD0805FA678}" type="presOf" srcId="{E15B2C09-00BA-4CAF-9E47-FF7171C58D89}" destId="{BAD9E47D-1341-4CBC-974A-C2F6FC274025}" srcOrd="0" destOrd="0" presId="urn:microsoft.com/office/officeart/2018/2/layout/IconVerticalSolidList"/>
    <dgm:cxn modelId="{446F88D5-1661-43C1-98CD-2E0991E549ED}" type="presParOf" srcId="{DC2D9679-866E-4359-BD2A-CEC2E94B756B}" destId="{0FC09B4F-02CE-40D6-8AF0-87FECDE2954F}" srcOrd="0" destOrd="0" presId="urn:microsoft.com/office/officeart/2018/2/layout/IconVerticalSolidList"/>
    <dgm:cxn modelId="{F432E1BC-F0D1-4E0E-857C-2015D603F9E8}" type="presParOf" srcId="{0FC09B4F-02CE-40D6-8AF0-87FECDE2954F}" destId="{58A287AB-1A8C-4317-905F-79C834B5CE17}" srcOrd="0" destOrd="0" presId="urn:microsoft.com/office/officeart/2018/2/layout/IconVerticalSolidList"/>
    <dgm:cxn modelId="{0DC8F6E0-1637-4F55-ABFB-D76B195C4BBE}" type="presParOf" srcId="{0FC09B4F-02CE-40D6-8AF0-87FECDE2954F}" destId="{3836A47C-82BF-4F28-AEAA-B43E96290E43}" srcOrd="1" destOrd="0" presId="urn:microsoft.com/office/officeart/2018/2/layout/IconVerticalSolidList"/>
    <dgm:cxn modelId="{3C2C9A9D-3389-436B-A29D-0DAC8051B886}" type="presParOf" srcId="{0FC09B4F-02CE-40D6-8AF0-87FECDE2954F}" destId="{240CD381-44B2-40A9-864B-3FDF4CF96D13}" srcOrd="2" destOrd="0" presId="urn:microsoft.com/office/officeart/2018/2/layout/IconVerticalSolidList"/>
    <dgm:cxn modelId="{FB3B011F-4C29-4468-9E27-36EAD18F89F2}" type="presParOf" srcId="{0FC09B4F-02CE-40D6-8AF0-87FECDE2954F}" destId="{BAD9E47D-1341-4CBC-974A-C2F6FC274025}" srcOrd="3" destOrd="0" presId="urn:microsoft.com/office/officeart/2018/2/layout/IconVerticalSolidList"/>
    <dgm:cxn modelId="{83B71628-46A9-444F-8258-EEC26D027F73}" type="presParOf" srcId="{DC2D9679-866E-4359-BD2A-CEC2E94B756B}" destId="{2FDED23E-A3C9-4B64-8E19-1A21A9144A13}" srcOrd="1" destOrd="0" presId="urn:microsoft.com/office/officeart/2018/2/layout/IconVerticalSolidList"/>
    <dgm:cxn modelId="{149AFF83-B5F2-4C0B-823B-5AC7721FA7AE}" type="presParOf" srcId="{DC2D9679-866E-4359-BD2A-CEC2E94B756B}" destId="{80C151CC-C154-421D-96A4-5C23F988CB6B}" srcOrd="2" destOrd="0" presId="urn:microsoft.com/office/officeart/2018/2/layout/IconVerticalSolidList"/>
    <dgm:cxn modelId="{CB239A77-9681-4E75-8438-105A47E1A12B}" type="presParOf" srcId="{80C151CC-C154-421D-96A4-5C23F988CB6B}" destId="{79635C78-253B-4000-8C99-3BE7F4AE781F}" srcOrd="0" destOrd="0" presId="urn:microsoft.com/office/officeart/2018/2/layout/IconVerticalSolidList"/>
    <dgm:cxn modelId="{01604C1E-DCF4-47F6-8C95-F851298FFD85}" type="presParOf" srcId="{80C151CC-C154-421D-96A4-5C23F988CB6B}" destId="{4806BB1E-01D3-432F-91A3-11413540C0AD}" srcOrd="1" destOrd="0" presId="urn:microsoft.com/office/officeart/2018/2/layout/IconVerticalSolidList"/>
    <dgm:cxn modelId="{9F3C91FE-6E0B-404F-A35F-F47D7E4A6148}" type="presParOf" srcId="{80C151CC-C154-421D-96A4-5C23F988CB6B}" destId="{5F144374-88BD-46BC-9A86-206237A2676B}" srcOrd="2" destOrd="0" presId="urn:microsoft.com/office/officeart/2018/2/layout/IconVerticalSolidList"/>
    <dgm:cxn modelId="{1A98A944-7E86-4AFC-926D-885798C7E07F}" type="presParOf" srcId="{80C151CC-C154-421D-96A4-5C23F988CB6B}" destId="{AF5D28F9-4793-4EF1-8A5A-589B834FA3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287AB-1A8C-4317-905F-79C834B5CE17}">
      <dsp:nvSpPr>
        <dsp:cNvPr id="0" name=""/>
        <dsp:cNvSpPr/>
      </dsp:nvSpPr>
      <dsp:spPr>
        <a:xfrm>
          <a:off x="0" y="832292"/>
          <a:ext cx="6582555" cy="15365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6A47C-82BF-4F28-AEAA-B43E96290E43}">
      <dsp:nvSpPr>
        <dsp:cNvPr id="0" name=""/>
        <dsp:cNvSpPr/>
      </dsp:nvSpPr>
      <dsp:spPr>
        <a:xfrm>
          <a:off x="464803" y="1178013"/>
          <a:ext cx="845096" cy="845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9E47D-1341-4CBC-974A-C2F6FC274025}">
      <dsp:nvSpPr>
        <dsp:cNvPr id="0" name=""/>
        <dsp:cNvSpPr/>
      </dsp:nvSpPr>
      <dsp:spPr>
        <a:xfrm>
          <a:off x="1774703" y="832292"/>
          <a:ext cx="4807851" cy="15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17" tIns="162617" rIns="162617" bIns="1626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Method: </a:t>
          </a:r>
          <a:r>
            <a:rPr lang="en-US" sz="2500" kern="1200"/>
            <a:t>Logistic Regression with 82% accuracy </a:t>
          </a:r>
        </a:p>
      </dsp:txBody>
      <dsp:txXfrm>
        <a:off x="1774703" y="832292"/>
        <a:ext cx="4807851" cy="1536539"/>
      </dsp:txXfrm>
    </dsp:sp>
    <dsp:sp modelId="{79635C78-253B-4000-8C99-3BE7F4AE781F}">
      <dsp:nvSpPr>
        <dsp:cNvPr id="0" name=""/>
        <dsp:cNvSpPr/>
      </dsp:nvSpPr>
      <dsp:spPr>
        <a:xfrm>
          <a:off x="0" y="2752966"/>
          <a:ext cx="6582555" cy="15365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6BB1E-01D3-432F-91A3-11413540C0AD}">
      <dsp:nvSpPr>
        <dsp:cNvPr id="0" name=""/>
        <dsp:cNvSpPr/>
      </dsp:nvSpPr>
      <dsp:spPr>
        <a:xfrm>
          <a:off x="464803" y="3098687"/>
          <a:ext cx="845096" cy="845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D28F9-4793-4EF1-8A5A-589B834FA3C5}">
      <dsp:nvSpPr>
        <dsp:cNvPr id="0" name=""/>
        <dsp:cNvSpPr/>
      </dsp:nvSpPr>
      <dsp:spPr>
        <a:xfrm>
          <a:off x="1774703" y="2752966"/>
          <a:ext cx="4807851" cy="15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17" tIns="162617" rIns="162617" bIns="1626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Duquesne university is a </a:t>
          </a:r>
          <a:r>
            <a:rPr lang="en-US" sz="2500" b="1" kern="1200"/>
            <a:t>good</a:t>
          </a:r>
          <a:r>
            <a:rPr lang="en-US" sz="2500" kern="1200"/>
            <a:t> school</a:t>
          </a:r>
        </a:p>
      </dsp:txBody>
      <dsp:txXfrm>
        <a:off x="1774703" y="2752966"/>
        <a:ext cx="4807851" cy="153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College Scorecard Analysis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YiHui ho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FA34-CC39-42CC-8B13-ADD1BB3C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7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Shape&#10;&#10;Description automatically generated with low confidence">
            <a:extLst>
              <a:ext uri="{FF2B5EF4-FFF2-40B4-BE49-F238E27FC236}">
                <a16:creationId xmlns:a16="http://schemas.microsoft.com/office/drawing/2014/main" id="{1875D63F-22BD-4355-A630-D692BCD83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656" y="520334"/>
            <a:ext cx="5232826" cy="5232826"/>
          </a:xfrm>
        </p:spPr>
      </p:pic>
    </p:spTree>
    <p:extLst>
      <p:ext uri="{BB962C8B-B14F-4D97-AF65-F5344CB8AC3E}">
        <p14:creationId xmlns:p14="http://schemas.microsoft.com/office/powerpoint/2010/main" val="82257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20D3-391C-4603-88DF-10102043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21C3-33A9-4586-9007-3F6EC979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71" y="2048824"/>
            <a:ext cx="10884923" cy="3760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Is Duquesne university a good school?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What factor can we control?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What is Duquesne’s performance vs expectation?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How can we improve relative to whom?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How can we control our input in order to improve our output? </a:t>
            </a:r>
          </a:p>
        </p:txBody>
      </p:sp>
    </p:spTree>
    <p:extLst>
      <p:ext uri="{BB962C8B-B14F-4D97-AF65-F5344CB8AC3E}">
        <p14:creationId xmlns:p14="http://schemas.microsoft.com/office/powerpoint/2010/main" val="223221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28FE-237A-42BC-89AF-2917E591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Good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A2C6-1430-4E54-8BCD-FF25D5A8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3827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Student success is defined as the average salary students make three years after their college graduation.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24292F"/>
                </a:solidFill>
                <a:effectLst/>
                <a:latin typeface="-apple-system"/>
              </a:rPr>
              <a:t> Bad: Student income &lt; Median income from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sz="3200" b="0" i="0" dirty="0">
                <a:solidFill>
                  <a:srgbClr val="24292F"/>
                </a:solidFill>
                <a:effectLst/>
                <a:latin typeface="-apple-system"/>
              </a:rPr>
              <a:t>Good: Student income &gt; Median income from the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42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408BB-ECCD-4F16-9C55-9730120F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Result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BB01D6AC-8E7F-E095-7E68-4CD935EF2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67470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18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B8A5A60-10A2-47FF-8A20-C52A12E9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95" y="1379349"/>
            <a:ext cx="11124809" cy="40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E7C65-4E48-4F02-A40D-5F4A7176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Income Prediction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4949048-E9F6-4BFA-A87F-D414ED59E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045" y="2216259"/>
            <a:ext cx="7217118" cy="24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5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F5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E301D-9165-4A54-AD06-7CF80074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Predicted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V.S.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Actual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3382A4E-8AB3-4926-A523-27737F357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450" y="139485"/>
            <a:ext cx="6091834" cy="65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7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314BF93-A2C6-40E0-BF78-E64494359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55" y="1303564"/>
            <a:ext cx="10982983" cy="40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7472-EBE6-4950-A969-4465FF13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9373-C514-4A4A-A864-3F2A5D60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Be a better school: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Increasing engineering – related major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Increasing master degree program</a:t>
            </a:r>
          </a:p>
        </p:txBody>
      </p:sp>
    </p:spTree>
    <p:extLst>
      <p:ext uri="{BB962C8B-B14F-4D97-AF65-F5344CB8AC3E}">
        <p14:creationId xmlns:p14="http://schemas.microsoft.com/office/powerpoint/2010/main" val="2308751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{46760D7F-07B6-4C8F-B470-54B409D30ABA}tf33845126_win32</Template>
  <TotalTime>26</TotalTime>
  <Words>138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Bookman Old Style</vt:lpstr>
      <vt:lpstr>Calibri</vt:lpstr>
      <vt:lpstr>Franklin Gothic Book</vt:lpstr>
      <vt:lpstr>Wingdings</vt:lpstr>
      <vt:lpstr>1_RetrospectVTI</vt:lpstr>
      <vt:lpstr>College Scorecard Analysis</vt:lpstr>
      <vt:lpstr>Goal:</vt:lpstr>
      <vt:lpstr>Define Good School</vt:lpstr>
      <vt:lpstr>Result</vt:lpstr>
      <vt:lpstr>PowerPoint Presentation</vt:lpstr>
      <vt:lpstr>Income Prediction</vt:lpstr>
      <vt:lpstr>Predicted V.S. Actual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Scorecard Analysis</dc:title>
  <dc:creator>WooWoo Wuli</dc:creator>
  <cp:lastModifiedBy>WooWoo Wuli</cp:lastModifiedBy>
  <cp:revision>7</cp:revision>
  <dcterms:created xsi:type="dcterms:W3CDTF">2022-04-06T19:48:13Z</dcterms:created>
  <dcterms:modified xsi:type="dcterms:W3CDTF">2022-04-06T20:14:18Z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