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T Sans Narrow" panose="020B0604020202020204" pitchFamily="34" charset="0"/>
      <p:regular r:id="rId23"/>
      <p:bold r:id="rId24"/>
    </p:embeddedFont>
    <p:embeddedFont>
      <p:font typeface="Ubuntu Mono" panose="020B050903060203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56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db84bf13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db84bf13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b84bf132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b84bf132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ce2828b8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ce2828b8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bcab7f12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bcab7f12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bcab7f12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bcab7f12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bcab7f12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bcab7f12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ec256d9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ec256d9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cab7f1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cab7f1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cab7f12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cab7f12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cab7f1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cab7f1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cab7f12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bcab7f12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db84bf13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db84bf13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db84bf13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db84bf13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bcab7f1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bcab7f12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db84bf13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db84bf13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l2021spring-hw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264805"/>
            <a:ext cx="7136700" cy="15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dirty="0"/>
              <a:t>COVID-19 Cases Prediction</a:t>
            </a:r>
            <a:endParaRPr sz="48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54"/>
            <a:ext cx="4870500" cy="1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-- Training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302175"/>
            <a:ext cx="8928402" cy="179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59750" y="1632150"/>
            <a:ext cx="185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state one-hot encoding (40)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2013500" y="1632150"/>
            <a:ext cx="210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Day 1 features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(18)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104600" y="2302175"/>
            <a:ext cx="1723200" cy="1797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1876400" y="2302175"/>
            <a:ext cx="2375100" cy="1797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251500" y="2302175"/>
            <a:ext cx="2375100" cy="1797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6626600" y="2302175"/>
            <a:ext cx="2429700" cy="1797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4388600" y="1632150"/>
            <a:ext cx="210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Day 2 features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(18)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6905150" y="1627450"/>
            <a:ext cx="172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Day 3 features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(18)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3357150" y="4543575"/>
            <a:ext cx="242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Open Sans"/>
                <a:ea typeface="Open Sans"/>
                <a:cs typeface="Open Sans"/>
                <a:sym typeface="Open Sans"/>
              </a:rPr>
              <a:t>1 row = 1 sample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8923700" y="2302175"/>
            <a:ext cx="132600" cy="1797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8170200" y="4158450"/>
            <a:ext cx="97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tested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positive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311700" y="119012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covid.train.csv </a:t>
            </a:r>
            <a:r>
              <a:rPr lang="zh-TW"/>
              <a:t>(2700 samples)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-- Testing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 r="1448"/>
          <a:stretch/>
        </p:blipFill>
        <p:spPr>
          <a:xfrm>
            <a:off x="107800" y="2302175"/>
            <a:ext cx="8799100" cy="17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59750" y="1632150"/>
            <a:ext cx="185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state one-hot encoding (40)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2013500" y="1632150"/>
            <a:ext cx="210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Day 1 features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(18)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104600" y="2302175"/>
            <a:ext cx="1723200" cy="1797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1876400" y="2302175"/>
            <a:ext cx="2375100" cy="1797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4251500" y="2302175"/>
            <a:ext cx="2375100" cy="1797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6626600" y="2302175"/>
            <a:ext cx="2280300" cy="1797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4388600" y="1632150"/>
            <a:ext cx="210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Day 2 features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(18)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6905150" y="1627450"/>
            <a:ext cx="172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Day 3 features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zh-TW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3357150" y="4543575"/>
            <a:ext cx="242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Open Sans"/>
                <a:ea typeface="Open Sans"/>
                <a:cs typeface="Open Sans"/>
                <a:sym typeface="Open Sans"/>
              </a:rPr>
              <a:t>1 row = 1 sample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body" idx="1"/>
          </p:nvPr>
        </p:nvSpPr>
        <p:spPr>
          <a:xfrm>
            <a:off x="311700" y="1197938"/>
            <a:ext cx="8520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covid.test.csv </a:t>
            </a:r>
            <a:r>
              <a:rPr lang="zh-TW"/>
              <a:t>(893 samples)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Metric</a:t>
            </a: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Root Mean Squared Error (RMSE)</a:t>
            </a:r>
            <a:endParaRPr b="1"/>
          </a:p>
        </p:txBody>
      </p:sp>
      <p:pic>
        <p:nvPicPr>
          <p:cNvPr id="229" name="Google Shape;229;p24" descr="\mathrm{RMSE}= \sqrt{ \frac{1}{N} \sum_{n=1}^N \left( f(\mathbf{x}^n) - \hat{y}^n \right)^2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13" y="2312304"/>
            <a:ext cx="5125766" cy="71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24"/>
          <p:cNvGrpSpPr/>
          <p:nvPr/>
        </p:nvGrpSpPr>
        <p:grpSpPr>
          <a:xfrm>
            <a:off x="4920750" y="2958050"/>
            <a:ext cx="1598100" cy="1711500"/>
            <a:chOff x="4920750" y="2958050"/>
            <a:chExt cx="1598100" cy="1711500"/>
          </a:xfrm>
        </p:grpSpPr>
        <p:sp>
          <p:nvSpPr>
            <p:cNvPr id="231" name="Google Shape;231;p24"/>
            <p:cNvSpPr txBox="1"/>
            <p:nvPr/>
          </p:nvSpPr>
          <p:spPr>
            <a:xfrm>
              <a:off x="4920750" y="3992450"/>
              <a:ext cx="1598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input features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(testing data)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32" name="Google Shape;232;p24"/>
            <p:cNvCxnSpPr>
              <a:stCxn id="231" idx="0"/>
            </p:cNvCxnSpPr>
            <p:nvPr/>
          </p:nvCxnSpPr>
          <p:spPr>
            <a:xfrm rot="10800000">
              <a:off x="5719800" y="2958050"/>
              <a:ext cx="0" cy="1034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3" name="Google Shape;233;p24"/>
          <p:cNvGrpSpPr/>
          <p:nvPr/>
        </p:nvGrpSpPr>
        <p:grpSpPr>
          <a:xfrm>
            <a:off x="3816900" y="2920275"/>
            <a:ext cx="1486800" cy="826800"/>
            <a:chOff x="3816900" y="2920275"/>
            <a:chExt cx="1486800" cy="826800"/>
          </a:xfrm>
        </p:grpSpPr>
        <p:sp>
          <p:nvSpPr>
            <p:cNvPr id="234" name="Google Shape;234;p24"/>
            <p:cNvSpPr txBox="1"/>
            <p:nvPr/>
          </p:nvSpPr>
          <p:spPr>
            <a:xfrm>
              <a:off x="3816900" y="3315975"/>
              <a:ext cx="139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your model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35" name="Google Shape;235;p24"/>
            <p:cNvCxnSpPr>
              <a:stCxn id="234" idx="0"/>
            </p:cNvCxnSpPr>
            <p:nvPr/>
          </p:nvCxnSpPr>
          <p:spPr>
            <a:xfrm rot="10800000" flipH="1">
              <a:off x="4513200" y="2920275"/>
              <a:ext cx="790500" cy="3957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6" name="Google Shape;236;p24"/>
          <p:cNvGrpSpPr/>
          <p:nvPr/>
        </p:nvGrpSpPr>
        <p:grpSpPr>
          <a:xfrm>
            <a:off x="6358725" y="2958075"/>
            <a:ext cx="2138400" cy="1035000"/>
            <a:chOff x="6358725" y="2958075"/>
            <a:chExt cx="2138400" cy="1035000"/>
          </a:xfrm>
        </p:grpSpPr>
        <p:sp>
          <p:nvSpPr>
            <p:cNvPr id="237" name="Google Shape;237;p24"/>
            <p:cNvSpPr txBox="1"/>
            <p:nvPr/>
          </p:nvSpPr>
          <p:spPr>
            <a:xfrm>
              <a:off x="6358725" y="3315975"/>
              <a:ext cx="2138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ground truth label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(correct answer)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38" name="Google Shape;238;p24"/>
            <p:cNvCxnSpPr>
              <a:stCxn id="237" idx="0"/>
            </p:cNvCxnSpPr>
            <p:nvPr/>
          </p:nvCxnSpPr>
          <p:spPr>
            <a:xfrm rot="10800000">
              <a:off x="6688425" y="2958075"/>
              <a:ext cx="739500" cy="357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2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Link: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https://www.kaggle.com/c/ml2021spring-hw1</a:t>
            </a:r>
            <a:r>
              <a:rPr lang="zh-TW"/>
              <a:t> </a:t>
            </a:r>
            <a:r>
              <a:rPr lang="zh-TW" b="1">
                <a:solidFill>
                  <a:srgbClr val="FF0000"/>
                </a:solidFill>
              </a:rPr>
              <a:t>(not launched yet)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Displayed name: </a:t>
            </a:r>
            <a:r>
              <a:rPr lang="zh-TW" b="1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&lt;student ID&gt;_&lt;anything&gt;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e.g.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b06901020_puipui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For auditing, don’t put student ID in your displayed name.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Submission format: </a:t>
            </a:r>
            <a:r>
              <a:rPr lang="zh-TW" b="1">
                <a:latin typeface="Ubuntu Mono"/>
                <a:ea typeface="Ubuntu Mono"/>
                <a:cs typeface="Ubuntu Mono"/>
                <a:sym typeface="Ubuntu Mono"/>
              </a:rPr>
              <a:t>.csv</a:t>
            </a:r>
            <a:r>
              <a:rPr lang="zh-TW"/>
              <a:t> file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See sample code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 rotWithShape="1">
          <a:blip r:embed="rId4">
            <a:alphaModFix/>
          </a:blip>
          <a:srcRect r="3044" b="46586"/>
          <a:stretch/>
        </p:blipFill>
        <p:spPr>
          <a:xfrm>
            <a:off x="5184450" y="3503000"/>
            <a:ext cx="2267900" cy="11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-- Submission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may submit up to </a:t>
            </a:r>
            <a:r>
              <a:rPr lang="zh-TW" b="1">
                <a:solidFill>
                  <a:srgbClr val="FF0000"/>
                </a:solidFill>
              </a:rPr>
              <a:t>5</a:t>
            </a:r>
            <a:r>
              <a:rPr lang="zh-TW"/>
              <a:t> results each day (UTC).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Up to </a:t>
            </a:r>
            <a:r>
              <a:rPr lang="zh-TW" b="1">
                <a:solidFill>
                  <a:srgbClr val="FF0000"/>
                </a:solidFill>
              </a:rPr>
              <a:t>2</a:t>
            </a:r>
            <a:r>
              <a:rPr lang="zh-TW"/>
              <a:t> submissions will be considered for the private leaderboard.</a:t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337313" y="2165325"/>
            <a:ext cx="8469363" cy="2174675"/>
            <a:chOff x="337313" y="2051425"/>
            <a:chExt cx="8469363" cy="2174675"/>
          </a:xfrm>
        </p:grpSpPr>
        <p:pic>
          <p:nvPicPr>
            <p:cNvPr id="253" name="Google Shape;25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313" y="2051425"/>
              <a:ext cx="5608371" cy="2174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6"/>
            <p:cNvSpPr txBox="1"/>
            <p:nvPr/>
          </p:nvSpPr>
          <p:spPr>
            <a:xfrm>
              <a:off x="6458275" y="2553900"/>
              <a:ext cx="23484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remember to select </a:t>
              </a:r>
              <a:r>
                <a:rPr lang="zh-TW" sz="1600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 results for your final scores before the competition ends!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55" name="Google Shape;255;p26"/>
            <p:cNvCxnSpPr>
              <a:stCxn id="254" idx="1"/>
            </p:cNvCxnSpPr>
            <p:nvPr/>
          </p:nvCxnSpPr>
          <p:spPr>
            <a:xfrm rot="10800000">
              <a:off x="5910475" y="2239350"/>
              <a:ext cx="547800" cy="8994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" name="Google Shape;256;p26"/>
            <p:cNvCxnSpPr>
              <a:stCxn id="254" idx="1"/>
            </p:cNvCxnSpPr>
            <p:nvPr/>
          </p:nvCxnSpPr>
          <p:spPr>
            <a:xfrm flipH="1">
              <a:off x="5959075" y="3138750"/>
              <a:ext cx="499200" cy="578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</a:t>
            </a:r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5"/>
                </a:solidFill>
              </a:rPr>
              <a:t>Simple baseline   </a:t>
            </a:r>
            <a:r>
              <a:rPr lang="zh-TW">
                <a:solidFill>
                  <a:srgbClr val="6AA84F"/>
                </a:solidFill>
              </a:rPr>
              <a:t> </a:t>
            </a:r>
            <a:r>
              <a:rPr lang="zh-TW"/>
              <a:t>(public)                           +1 pt (sample code)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5"/>
                </a:solidFill>
              </a:rPr>
              <a:t>Simple baseline   </a:t>
            </a:r>
            <a:r>
              <a:rPr lang="zh-TW"/>
              <a:t> (private)                         +1 pt (sample code)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4"/>
                </a:solidFill>
              </a:rPr>
              <a:t>Medium baseline</a:t>
            </a:r>
            <a:r>
              <a:rPr lang="zh-TW"/>
              <a:t> (public)                           +1 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4"/>
                </a:solidFill>
              </a:rPr>
              <a:t>Medium baseline</a:t>
            </a:r>
            <a:r>
              <a:rPr lang="zh-TW"/>
              <a:t> (private)                         +1 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1"/>
                </a:solidFill>
              </a:rPr>
              <a:t>Strong baseline</a:t>
            </a:r>
            <a:r>
              <a:rPr lang="zh-TW"/>
              <a:t>    (public)                           +1 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1"/>
                </a:solidFill>
              </a:rPr>
              <a:t>Strong baseline</a:t>
            </a:r>
            <a:r>
              <a:rPr lang="zh-TW"/>
              <a:t>    (private)                         +1 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Upload code to NTU COOL                        +4 pts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Total: </a:t>
            </a:r>
            <a:r>
              <a:rPr lang="zh-TW" sz="2000" b="1"/>
              <a:t>10</a:t>
            </a:r>
            <a:r>
              <a:rPr lang="zh-TW" sz="2000"/>
              <a:t> pts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 -- Kaggle</a:t>
            </a:r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might change the strong baseline if it’s too hard.</a:t>
            </a:r>
            <a:endParaRPr/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1550"/>
            <a:ext cx="8839200" cy="17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05275"/>
            <a:ext cx="4803000" cy="3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Objectives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Metric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Code Submission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Regulations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Useful Links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Objectives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Solve a </a:t>
            </a:r>
            <a:r>
              <a:rPr lang="zh-TW" b="1"/>
              <a:t>regression</a:t>
            </a:r>
            <a:r>
              <a:rPr lang="zh-TW"/>
              <a:t> problem with </a:t>
            </a:r>
            <a:r>
              <a:rPr lang="zh-TW" b="1"/>
              <a:t>deep neural networks</a:t>
            </a:r>
            <a:r>
              <a:rPr lang="zh-TW"/>
              <a:t> (DNN).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Understand basic DNN training tips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e.g. hyper-parameter tuning, feature selection, regularization, ...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Get familiar with </a:t>
            </a:r>
            <a:r>
              <a:rPr lang="zh-TW" b="1"/>
              <a:t>PyTorch</a:t>
            </a:r>
            <a:r>
              <a:rPr lang="zh-TW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958100" cy="17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COVID-19 Cases Prediction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Source: Delphi group @ CMU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A daily survey since April 2020 via facebook.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95900" y="3422975"/>
            <a:ext cx="458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 not attempt to find any related data! 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Using additional data is prohibited and your final grade x 0.9 !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675" y="667875"/>
            <a:ext cx="3886374" cy="380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survey results in the </a:t>
            </a:r>
            <a:r>
              <a:rPr lang="zh-TW" b="1"/>
              <a:t>past 3 days</a:t>
            </a:r>
            <a:r>
              <a:rPr lang="zh-TW"/>
              <a:t> in a specific </a:t>
            </a:r>
            <a:r>
              <a:rPr lang="zh-TW" b="1"/>
              <a:t>state</a:t>
            </a:r>
            <a:r>
              <a:rPr lang="zh-TW"/>
              <a:t> in U.S., then predict the percentage of </a:t>
            </a:r>
            <a:r>
              <a:rPr lang="zh-TW" b="1"/>
              <a:t>new tested positive cases</a:t>
            </a:r>
            <a:r>
              <a:rPr lang="zh-TW"/>
              <a:t> in the 3rd day.</a:t>
            </a:r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604863" y="2495975"/>
            <a:ext cx="2291513" cy="1916013"/>
            <a:chOff x="1365413" y="2495975"/>
            <a:chExt cx="2291513" cy="1916013"/>
          </a:xfrm>
        </p:grpSpPr>
        <p:grpSp>
          <p:nvGrpSpPr>
            <p:cNvPr id="95" name="Google Shape;95;p17"/>
            <p:cNvGrpSpPr/>
            <p:nvPr/>
          </p:nvGrpSpPr>
          <p:grpSpPr>
            <a:xfrm>
              <a:off x="1365413" y="2495975"/>
              <a:ext cx="2291513" cy="1515813"/>
              <a:chOff x="1365413" y="2495975"/>
              <a:chExt cx="2291513" cy="1515813"/>
            </a:xfrm>
          </p:grpSpPr>
          <p:pic>
            <p:nvPicPr>
              <p:cNvPr id="96" name="Google Shape;96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9550" y="2495975"/>
                <a:ext cx="900225" cy="90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2577" y="2495975"/>
                <a:ext cx="900225" cy="900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" name="Google Shape;98;p17"/>
              <p:cNvSpPr txBox="1"/>
              <p:nvPr/>
            </p:nvSpPr>
            <p:spPr>
              <a:xfrm>
                <a:off x="1365413" y="3396188"/>
                <a:ext cx="1108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Open Sans"/>
                    <a:ea typeface="Open Sans"/>
                    <a:cs typeface="Open Sans"/>
                    <a:sym typeface="Open Sans"/>
                  </a:rPr>
                  <a:t>survey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" name="Google Shape;99;p17"/>
              <p:cNvSpPr txBox="1"/>
              <p:nvPr/>
            </p:nvSpPr>
            <p:spPr>
              <a:xfrm>
                <a:off x="2548425" y="3396188"/>
                <a:ext cx="11085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Open Sans"/>
                    <a:ea typeface="Open Sans"/>
                    <a:cs typeface="Open Sans"/>
                    <a:sym typeface="Open Sans"/>
                  </a:rPr>
                  <a:t>positive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Open Sans"/>
                    <a:ea typeface="Open Sans"/>
                    <a:cs typeface="Open Sans"/>
                    <a:sym typeface="Open Sans"/>
                  </a:rPr>
                  <a:t>cases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0" name="Google Shape;100;p17"/>
            <p:cNvSpPr txBox="1"/>
            <p:nvPr/>
          </p:nvSpPr>
          <p:spPr>
            <a:xfrm>
              <a:off x="1956925" y="4011788"/>
              <a:ext cx="110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latin typeface="Open Sans"/>
                  <a:ea typeface="Open Sans"/>
                  <a:cs typeface="Open Sans"/>
                  <a:sym typeface="Open Sans"/>
                </a:rPr>
                <a:t>Day 1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3426238" y="2495975"/>
            <a:ext cx="2291513" cy="1916013"/>
            <a:chOff x="1365413" y="2495975"/>
            <a:chExt cx="2291513" cy="1916013"/>
          </a:xfrm>
        </p:grpSpPr>
        <p:grpSp>
          <p:nvGrpSpPr>
            <p:cNvPr id="102" name="Google Shape;102;p17"/>
            <p:cNvGrpSpPr/>
            <p:nvPr/>
          </p:nvGrpSpPr>
          <p:grpSpPr>
            <a:xfrm>
              <a:off x="1365413" y="2495975"/>
              <a:ext cx="2291513" cy="1515813"/>
              <a:chOff x="1365413" y="2495975"/>
              <a:chExt cx="2291513" cy="1515813"/>
            </a:xfrm>
          </p:grpSpPr>
          <p:pic>
            <p:nvPicPr>
              <p:cNvPr id="103" name="Google Shape;103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9550" y="2495975"/>
                <a:ext cx="900225" cy="90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2577" y="2495975"/>
                <a:ext cx="900225" cy="900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" name="Google Shape;105;p17"/>
              <p:cNvSpPr txBox="1"/>
              <p:nvPr/>
            </p:nvSpPr>
            <p:spPr>
              <a:xfrm>
                <a:off x="1365413" y="3396188"/>
                <a:ext cx="1108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Open Sans"/>
                    <a:ea typeface="Open Sans"/>
                    <a:cs typeface="Open Sans"/>
                    <a:sym typeface="Open Sans"/>
                  </a:rPr>
                  <a:t>survey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17"/>
              <p:cNvSpPr txBox="1"/>
              <p:nvPr/>
            </p:nvSpPr>
            <p:spPr>
              <a:xfrm>
                <a:off x="2548425" y="3396188"/>
                <a:ext cx="11085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Open Sans"/>
                    <a:ea typeface="Open Sans"/>
                    <a:cs typeface="Open Sans"/>
                    <a:sym typeface="Open Sans"/>
                  </a:rPr>
                  <a:t>positive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Open Sans"/>
                    <a:ea typeface="Open Sans"/>
                    <a:cs typeface="Open Sans"/>
                    <a:sym typeface="Open Sans"/>
                  </a:rPr>
                  <a:t>cases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7" name="Google Shape;107;p17"/>
            <p:cNvSpPr txBox="1"/>
            <p:nvPr/>
          </p:nvSpPr>
          <p:spPr>
            <a:xfrm>
              <a:off x="1956925" y="4011788"/>
              <a:ext cx="110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latin typeface="Open Sans"/>
                  <a:ea typeface="Open Sans"/>
                  <a:cs typeface="Open Sans"/>
                  <a:sym typeface="Open Sans"/>
                </a:rPr>
                <a:t>Day 2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6247613" y="2495975"/>
            <a:ext cx="2291513" cy="1916013"/>
            <a:chOff x="6247613" y="2495975"/>
            <a:chExt cx="2291513" cy="1916013"/>
          </a:xfrm>
        </p:grpSpPr>
        <p:grpSp>
          <p:nvGrpSpPr>
            <p:cNvPr id="109" name="Google Shape;109;p17"/>
            <p:cNvGrpSpPr/>
            <p:nvPr/>
          </p:nvGrpSpPr>
          <p:grpSpPr>
            <a:xfrm>
              <a:off x="6247613" y="2495975"/>
              <a:ext cx="2291513" cy="1916013"/>
              <a:chOff x="1365413" y="2495975"/>
              <a:chExt cx="2291513" cy="1916013"/>
            </a:xfrm>
          </p:grpSpPr>
          <p:grpSp>
            <p:nvGrpSpPr>
              <p:cNvPr id="110" name="Google Shape;110;p17"/>
              <p:cNvGrpSpPr/>
              <p:nvPr/>
            </p:nvGrpSpPr>
            <p:grpSpPr>
              <a:xfrm>
                <a:off x="1365413" y="2495975"/>
                <a:ext cx="2291513" cy="1515813"/>
                <a:chOff x="1365413" y="2495975"/>
                <a:chExt cx="2291513" cy="1515813"/>
              </a:xfrm>
            </p:grpSpPr>
            <p:pic>
              <p:nvPicPr>
                <p:cNvPr id="111" name="Google Shape;111;p17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69550" y="2495975"/>
                  <a:ext cx="900225" cy="900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2" name="Google Shape;112;p17"/>
                <p:cNvPicPr preferRelativeResize="0"/>
                <p:nvPr/>
              </p:nvPicPr>
              <p:blipFill>
                <a:blip r:embed="rId4">
                  <a:alphaModFix amt="10000"/>
                </a:blip>
                <a:stretch>
                  <a:fillRect/>
                </a:stretch>
              </p:blipFill>
              <p:spPr>
                <a:xfrm>
                  <a:off x="2652577" y="2495975"/>
                  <a:ext cx="900225" cy="900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" name="Google Shape;113;p17"/>
                <p:cNvSpPr txBox="1"/>
                <p:nvPr/>
              </p:nvSpPr>
              <p:spPr>
                <a:xfrm>
                  <a:off x="1365413" y="3396188"/>
                  <a:ext cx="11085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>
                      <a:latin typeface="Open Sans"/>
                      <a:ea typeface="Open Sans"/>
                      <a:cs typeface="Open Sans"/>
                      <a:sym typeface="Open Sans"/>
                    </a:rPr>
                    <a:t>survey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4" name="Google Shape;114;p17"/>
                <p:cNvSpPr txBox="1"/>
                <p:nvPr/>
              </p:nvSpPr>
              <p:spPr>
                <a:xfrm>
                  <a:off x="2548425" y="3396188"/>
                  <a:ext cx="1108500" cy="61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b="1">
                      <a:solidFill>
                        <a:srgbClr val="FF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positive</a:t>
                  </a:r>
                  <a:endParaRPr b="1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b="1">
                      <a:solidFill>
                        <a:srgbClr val="FF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cases</a:t>
                  </a:r>
                  <a:endParaRPr b="1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15" name="Google Shape;115;p17"/>
              <p:cNvSpPr txBox="1"/>
              <p:nvPr/>
            </p:nvSpPr>
            <p:spPr>
              <a:xfrm>
                <a:off x="1956925" y="4011788"/>
                <a:ext cx="1108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b="1">
                    <a:latin typeface="Open Sans"/>
                    <a:ea typeface="Open Sans"/>
                    <a:cs typeface="Open Sans"/>
                    <a:sym typeface="Open Sans"/>
                  </a:rPr>
                  <a:t>Day 3</a:t>
                </a:r>
                <a:endParaRPr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116" name="Google Shape;11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90950" y="2627050"/>
              <a:ext cx="598675" cy="598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-- Delphi's COVID-19 Surveys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715" y="1874615"/>
            <a:ext cx="1374975" cy="13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789" y="1975337"/>
            <a:ext cx="1173500" cy="11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5921" y="1614316"/>
            <a:ext cx="791351" cy="791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8"/>
          <p:cNvCxnSpPr>
            <a:endCxn id="123" idx="1"/>
          </p:cNvCxnSpPr>
          <p:nvPr/>
        </p:nvCxnSpPr>
        <p:spPr>
          <a:xfrm>
            <a:off x="3430189" y="2562099"/>
            <a:ext cx="2202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8"/>
          <p:cNvSpPr txBox="1"/>
          <p:nvPr/>
        </p:nvSpPr>
        <p:spPr>
          <a:xfrm>
            <a:off x="1218750" y="3396825"/>
            <a:ext cx="6706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Conducted surveys via facebook (</a:t>
            </a:r>
            <a:r>
              <a:rPr lang="zh-TW" sz="1800" b="1">
                <a:latin typeface="Open Sans"/>
                <a:ea typeface="Open Sans"/>
                <a:cs typeface="Open Sans"/>
                <a:sym typeface="Open Sans"/>
              </a:rPr>
              <a:t>every day</a:t>
            </a: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lang="zh-TW" sz="1800" b="1">
                <a:latin typeface="Open Sans"/>
                <a:ea typeface="Open Sans"/>
                <a:cs typeface="Open Sans"/>
                <a:sym typeface="Open Sans"/>
              </a:rPr>
              <a:t>every state</a:t>
            </a: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Survey: symptoms, COVID-19 testing, social distancing, mental health, demographics, economic effects, 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-- Delphi's COVID-19 Surveys</a:t>
            </a:r>
            <a:endParaRPr/>
          </a:p>
        </p:txBody>
      </p:sp>
      <p:grpSp>
        <p:nvGrpSpPr>
          <p:cNvPr id="132" name="Google Shape;132;p19"/>
          <p:cNvGrpSpPr/>
          <p:nvPr/>
        </p:nvGrpSpPr>
        <p:grpSpPr>
          <a:xfrm>
            <a:off x="287050" y="1469609"/>
            <a:ext cx="2318485" cy="2066291"/>
            <a:chOff x="5095025" y="2018300"/>
            <a:chExt cx="3111225" cy="2772800"/>
          </a:xfrm>
        </p:grpSpPr>
        <p:pic>
          <p:nvPicPr>
            <p:cNvPr id="133" name="Google Shape;13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95025" y="2018300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2100" y="2018300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69175" y="2018300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95025" y="2367625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2100" y="2367625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69175" y="2367625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95025" y="2761425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2100" y="2761425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69175" y="2761425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95025" y="3110750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2100" y="3110750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69175" y="3110750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95025" y="3404700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2100" y="3404700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69175" y="3404700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95025" y="3754025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2100" y="3754025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69175" y="3754025"/>
              <a:ext cx="1037075" cy="1037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19"/>
          <p:cNvGrpSpPr/>
          <p:nvPr/>
        </p:nvGrpSpPr>
        <p:grpSpPr>
          <a:xfrm>
            <a:off x="4745608" y="2222874"/>
            <a:ext cx="1658080" cy="1818876"/>
            <a:chOff x="4745608" y="2222874"/>
            <a:chExt cx="1658080" cy="1818876"/>
          </a:xfrm>
        </p:grpSpPr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46329" y="2222874"/>
              <a:ext cx="824521" cy="82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9"/>
            <p:cNvSpPr txBox="1"/>
            <p:nvPr/>
          </p:nvSpPr>
          <p:spPr>
            <a:xfrm>
              <a:off x="5313488" y="3610650"/>
              <a:ext cx="1090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survey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54" name="Google Shape;15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45608" y="2445915"/>
              <a:ext cx="378476" cy="378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9"/>
          <p:cNvGrpSpPr/>
          <p:nvPr/>
        </p:nvGrpSpPr>
        <p:grpSpPr>
          <a:xfrm>
            <a:off x="6593088" y="2222888"/>
            <a:ext cx="2318400" cy="2188163"/>
            <a:chOff x="6593088" y="2222888"/>
            <a:chExt cx="2318400" cy="2188163"/>
          </a:xfrm>
        </p:grpSpPr>
        <p:pic>
          <p:nvPicPr>
            <p:cNvPr id="156" name="Google Shape;15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93788" y="2222888"/>
              <a:ext cx="824525" cy="824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9"/>
            <p:cNvSpPr txBox="1"/>
            <p:nvPr/>
          </p:nvSpPr>
          <p:spPr>
            <a:xfrm>
              <a:off x="6593088" y="3241350"/>
              <a:ext cx="23184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latin typeface="Open Sans"/>
                  <a:ea typeface="Open Sans"/>
                  <a:cs typeface="Open Sans"/>
                  <a:sym typeface="Open Sans"/>
                </a:rPr>
                <a:t>estimation for all population in that state</a:t>
              </a:r>
              <a:endParaRPr sz="16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latin typeface="Open Sans"/>
                  <a:ea typeface="Open Sans"/>
                  <a:cs typeface="Open Sans"/>
                  <a:sym typeface="Open Sans"/>
                </a:rPr>
                <a:t>(data we are using)</a:t>
              </a:r>
              <a:endParaRPr sz="16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58" name="Google Shape;15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93095" y="2445915"/>
              <a:ext cx="378476" cy="3784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9"/>
          <p:cNvSpPr txBox="1"/>
          <p:nvPr/>
        </p:nvSpPr>
        <p:spPr>
          <a:xfrm>
            <a:off x="232511" y="3487650"/>
            <a:ext cx="242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All population in a certain state of the U.S.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2898133" y="2222875"/>
            <a:ext cx="2071594" cy="1818875"/>
            <a:chOff x="2898133" y="2222875"/>
            <a:chExt cx="2071594" cy="1818875"/>
          </a:xfrm>
        </p:grpSpPr>
        <p:pic>
          <p:nvPicPr>
            <p:cNvPr id="161" name="Google Shape;161;p19"/>
            <p:cNvPicPr preferRelativeResize="0"/>
            <p:nvPr/>
          </p:nvPicPr>
          <p:blipFill rotWithShape="1">
            <a:blip r:embed="rId7">
              <a:alphaModFix/>
            </a:blip>
            <a:srcRect t="20489"/>
            <a:stretch/>
          </p:blipFill>
          <p:spPr>
            <a:xfrm>
              <a:off x="3569175" y="2222875"/>
              <a:ext cx="1037075" cy="82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9"/>
            <p:cNvSpPr txBox="1"/>
            <p:nvPr/>
          </p:nvSpPr>
          <p:spPr>
            <a:xfrm>
              <a:off x="3205727" y="3610650"/>
              <a:ext cx="1764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some samples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63" name="Google Shape;16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8133" y="2445915"/>
              <a:ext cx="378476" cy="3784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-- Delphi's COVID-19 Surveys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329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States</a:t>
            </a:r>
            <a:r>
              <a:rPr lang="zh-TW"/>
              <a:t> (40, encoded to </a:t>
            </a:r>
            <a:r>
              <a:rPr lang="zh-TW" b="1"/>
              <a:t>one-hot</a:t>
            </a:r>
            <a:r>
              <a:rPr lang="zh-TW"/>
              <a:t> vectors)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e.g.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AL, AK, AZ,</a:t>
            </a:r>
            <a:r>
              <a:rPr lang="zh-TW"/>
              <a:t>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COVID-like illness</a:t>
            </a:r>
            <a:r>
              <a:rPr lang="zh-TW"/>
              <a:t> (4)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e.g.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cli,ili</a:t>
            </a:r>
            <a:r>
              <a:rPr lang="zh-TW"/>
              <a:t> (influenza-like illness),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Behavior Indicators</a:t>
            </a:r>
            <a:r>
              <a:rPr lang="zh-TW"/>
              <a:t> (8)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e.g.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wearing_mask, travel_outside_state,</a:t>
            </a:r>
            <a:r>
              <a:rPr lang="zh-TW"/>
              <a:t>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Mental Health Indicators</a:t>
            </a:r>
            <a:r>
              <a:rPr lang="zh-TW"/>
              <a:t> (5)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e.g.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anxious, depressed,</a:t>
            </a:r>
            <a:r>
              <a:rPr lang="zh-TW"/>
              <a:t>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Tested Positive Cases</a:t>
            </a:r>
            <a:r>
              <a:rPr lang="zh-TW"/>
              <a:t> (1)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Ubuntu Mono"/>
              <a:buChar char="○"/>
            </a:pPr>
            <a:r>
              <a:rPr lang="zh-TW" b="1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tested_positive</a:t>
            </a:r>
            <a:r>
              <a:rPr lang="zh-TW">
                <a:solidFill>
                  <a:srgbClr val="FF0000"/>
                </a:solidFill>
              </a:rPr>
              <a:t> (this is what we want to predict)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170" name="Google Shape;170;p20"/>
          <p:cNvGrpSpPr/>
          <p:nvPr/>
        </p:nvGrpSpPr>
        <p:grpSpPr>
          <a:xfrm>
            <a:off x="6973225" y="2032125"/>
            <a:ext cx="1604200" cy="2401500"/>
            <a:chOff x="6973225" y="2032125"/>
            <a:chExt cx="1604200" cy="2401500"/>
          </a:xfrm>
        </p:grpSpPr>
        <p:sp>
          <p:nvSpPr>
            <p:cNvPr id="171" name="Google Shape;171;p20"/>
            <p:cNvSpPr/>
            <p:nvPr/>
          </p:nvSpPr>
          <p:spPr>
            <a:xfrm>
              <a:off x="6973225" y="2032125"/>
              <a:ext cx="184800" cy="24015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7264925" y="2972850"/>
              <a:ext cx="131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Percentage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-- One-hot Vector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One-hot vectors</a:t>
            </a:r>
            <a:r>
              <a:rPr lang="zh-TW"/>
              <a:t>: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Vectors with </a:t>
            </a:r>
            <a:r>
              <a:rPr lang="zh-TW" b="1"/>
              <a:t>only one element equals to one</a:t>
            </a:r>
            <a:r>
              <a:rPr lang="zh-TW"/>
              <a:t> while others are zero.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Usually used to encode discrete values.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887800" y="3229875"/>
            <a:ext cx="2277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If state code = AZ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(Arizona)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0" name="Google Shape;180;p21"/>
          <p:cNvGrpSpPr/>
          <p:nvPr/>
        </p:nvGrpSpPr>
        <p:grpSpPr>
          <a:xfrm>
            <a:off x="3165100" y="2793575"/>
            <a:ext cx="4815500" cy="2124000"/>
            <a:chOff x="3165100" y="2793575"/>
            <a:chExt cx="4815500" cy="2124000"/>
          </a:xfrm>
        </p:grpSpPr>
        <p:grpSp>
          <p:nvGrpSpPr>
            <p:cNvPr id="181" name="Google Shape;181;p21"/>
            <p:cNvGrpSpPr/>
            <p:nvPr/>
          </p:nvGrpSpPr>
          <p:grpSpPr>
            <a:xfrm>
              <a:off x="5686163" y="2793575"/>
              <a:ext cx="2294438" cy="2124000"/>
              <a:chOff x="5686163" y="2793575"/>
              <a:chExt cx="2294438" cy="2124000"/>
            </a:xfrm>
          </p:grpSpPr>
          <p:grpSp>
            <p:nvGrpSpPr>
              <p:cNvPr id="182" name="Google Shape;182;p21"/>
              <p:cNvGrpSpPr/>
              <p:nvPr/>
            </p:nvGrpSpPr>
            <p:grpSpPr>
              <a:xfrm>
                <a:off x="5686163" y="2793575"/>
                <a:ext cx="2294438" cy="2124000"/>
                <a:chOff x="5686163" y="2412575"/>
                <a:chExt cx="2294438" cy="2124000"/>
              </a:xfrm>
            </p:grpSpPr>
            <p:pic>
              <p:nvPicPr>
                <p:cNvPr id="183" name="Google Shape;183;p21" descr="\begin{bmatrix}&#10;0 \\&#10;0\\&#10;1\\&#10;0\\&#10;\vdots \\&#10;0\\&#10;\end{bmatrix}" title="MathEquation,#00000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686163" y="2478225"/>
                  <a:ext cx="473734" cy="19050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4" name="Google Shape;184;p21"/>
                <p:cNvSpPr txBox="1"/>
                <p:nvPr/>
              </p:nvSpPr>
              <p:spPr>
                <a:xfrm>
                  <a:off x="6159900" y="2412575"/>
                  <a:ext cx="1820700" cy="212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800">
                      <a:latin typeface="Open Sans"/>
                      <a:ea typeface="Open Sans"/>
                      <a:cs typeface="Open Sans"/>
                      <a:sym typeface="Open Sans"/>
                    </a:rPr>
                    <a:t>AL (Alabama)</a:t>
                  </a:r>
                  <a:endParaRPr sz="1800"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800">
                      <a:latin typeface="Open Sans"/>
                      <a:ea typeface="Open Sans"/>
                      <a:cs typeface="Open Sans"/>
                      <a:sym typeface="Open Sans"/>
                    </a:rPr>
                    <a:t>AK (Alaska)</a:t>
                  </a:r>
                  <a:endParaRPr sz="1800"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800">
                      <a:solidFill>
                        <a:srgbClr val="FF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AZ (Arizona)</a:t>
                  </a:r>
                  <a:endParaRPr sz="18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800">
                      <a:latin typeface="Open Sans"/>
                      <a:ea typeface="Open Sans"/>
                      <a:cs typeface="Open Sans"/>
                      <a:sym typeface="Open Sans"/>
                    </a:rPr>
                    <a:t>AR (Arkansas)</a:t>
                  </a:r>
                  <a:endParaRPr sz="1800"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800">
                      <a:latin typeface="Open Sans"/>
                      <a:ea typeface="Open Sans"/>
                      <a:cs typeface="Open Sans"/>
                      <a:sym typeface="Open Sans"/>
                    </a:rPr>
                    <a:t>WI (Wisconsin)</a:t>
                  </a:r>
                  <a:endParaRPr sz="180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85" name="Google Shape;185;p21"/>
              <p:cNvSpPr/>
              <p:nvPr/>
            </p:nvSpPr>
            <p:spPr>
              <a:xfrm>
                <a:off x="5780400" y="3459375"/>
                <a:ext cx="279900" cy="279900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21"/>
            <p:cNvGrpSpPr/>
            <p:nvPr/>
          </p:nvGrpSpPr>
          <p:grpSpPr>
            <a:xfrm>
              <a:off x="3165100" y="3097450"/>
              <a:ext cx="2325900" cy="501875"/>
              <a:chOff x="3165100" y="3097450"/>
              <a:chExt cx="2325900" cy="501875"/>
            </a:xfrm>
          </p:grpSpPr>
          <p:cxnSp>
            <p:nvCxnSpPr>
              <p:cNvPr id="187" name="Google Shape;187;p21"/>
              <p:cNvCxnSpPr>
                <a:stCxn id="179" idx="3"/>
              </p:cNvCxnSpPr>
              <p:nvPr/>
            </p:nvCxnSpPr>
            <p:spPr>
              <a:xfrm>
                <a:off x="3165100" y="3599325"/>
                <a:ext cx="23259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8" name="Google Shape;188;p21"/>
              <p:cNvSpPr txBox="1"/>
              <p:nvPr/>
            </p:nvSpPr>
            <p:spPr>
              <a:xfrm>
                <a:off x="3314800" y="3097450"/>
                <a:ext cx="2026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 b="1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one-hot encoding</a:t>
                </a:r>
                <a:endParaRPr sz="1600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如螢幕大小 (16:9)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Open Sans</vt:lpstr>
      <vt:lpstr>Ubuntu Mono</vt:lpstr>
      <vt:lpstr>Arial</vt:lpstr>
      <vt:lpstr>PT Sans Narrow</vt:lpstr>
      <vt:lpstr>Tropic</vt:lpstr>
      <vt:lpstr>COVID-19 Cases Prediction</vt:lpstr>
      <vt:lpstr>Outline</vt:lpstr>
      <vt:lpstr>Objectives</vt:lpstr>
      <vt:lpstr>Task Description</vt:lpstr>
      <vt:lpstr>Task Description</vt:lpstr>
      <vt:lpstr>Data -- Delphi's COVID-19 Surveys</vt:lpstr>
      <vt:lpstr>Data -- Delphi's COVID-19 Surveys</vt:lpstr>
      <vt:lpstr>Data -- Delphi's COVID-19 Surveys</vt:lpstr>
      <vt:lpstr>Data -- One-hot Vector</vt:lpstr>
      <vt:lpstr>Data -- Training</vt:lpstr>
      <vt:lpstr>Data -- Testing</vt:lpstr>
      <vt:lpstr>Evaluation Metric</vt:lpstr>
      <vt:lpstr>Kaggle</vt:lpstr>
      <vt:lpstr>Kaggle -- Submission</vt:lpstr>
      <vt:lpstr>Grading</vt:lpstr>
      <vt:lpstr>Grading -- Kaggle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HW1 COVID-19 Cases Prediction</dc:title>
  <cp:lastModifiedBy>WooWoo Wuli</cp:lastModifiedBy>
  <cp:revision>2</cp:revision>
  <dcterms:modified xsi:type="dcterms:W3CDTF">2022-10-17T01:44:40Z</dcterms:modified>
</cp:coreProperties>
</file>