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7" r:id="rId5"/>
    <p:sldId id="258" r:id="rId7"/>
    <p:sldId id="283" r:id="rId8"/>
    <p:sldId id="278" r:id="rId9"/>
    <p:sldId id="279" r:id="rId10"/>
    <p:sldId id="280" r:id="rId11"/>
    <p:sldId id="281" r:id="rId12"/>
    <p:sldId id="282" r:id="rId13"/>
    <p:sldId id="284" r:id="rId14"/>
    <p:sldId id="259" r:id="rId15"/>
    <p:sldId id="260" r:id="rId16"/>
    <p:sldId id="261" r:id="rId17"/>
    <p:sldId id="262" r:id="rId18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0BD"/>
    <a:srgbClr val="44C2D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1188" y="-78"/>
      </p:cViewPr>
      <p:guideLst>
        <p:guide orient="horz" pos="20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C6D887-A6CC-429B-A6AE-8F6FBDDC7B7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r>
              <a:rPr lang="zh-CN" altLang="en-US" sz="1200" dirty="0"/>
              <a:t>*</a:t>
            </a:r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09F07D-8C80-46D9-992C-B57721420B2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002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1085850" y="3429000"/>
            <a:ext cx="7667625" cy="4159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题目：《基于Vue3图书馆管理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的设计与实现》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12"/>
          <p:cNvSpPr txBox="1">
            <a:spLocks noGrp="1" noChangeArrowheads="1"/>
          </p:cNvSpPr>
          <p:nvPr>
            <p:ph type="ftr" sz="quarter" idx="11"/>
          </p:nvPr>
        </p:nvSpPr>
        <p:spPr>
          <a:xfrm>
            <a:off x="2228850" y="4581525"/>
            <a:ext cx="6048375" cy="396875"/>
          </a:xfrm>
          <a:noFill/>
        </p:spPr>
        <p:txBody>
          <a:bodyPr vert="horz" lIns="91440" tIns="45720" rIns="91440" bIns="45720" rtlCol="0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学习中心名称：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井陉县职业技术教育中心奥鹏学习中心[2019]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2214563" y="5002213"/>
            <a:ext cx="2590800" cy="228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专业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：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计算机科学与技术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2228850" y="5345113"/>
            <a:ext cx="5380038" cy="311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学生姓名：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郑毅杰                   学号：T93110121900113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2228850" y="5715000"/>
            <a:ext cx="2446338" cy="228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指导教师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：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林天亮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3" name="TextBox 2"/>
          <p:cNvSpPr txBox="1"/>
          <p:nvPr/>
        </p:nvSpPr>
        <p:spPr>
          <a:xfrm>
            <a:off x="1981200" y="2362200"/>
            <a:ext cx="5376863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2306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批次学位论文答辩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t="2" b="49878"/>
          <a:stretch>
            <a:fillRect/>
          </a:stretch>
        </p:blipFill>
        <p:spPr>
          <a:xfrm>
            <a:off x="0" y="0"/>
            <a:ext cx="9144000" cy="1811338"/>
          </a:xfrm>
        </p:spPr>
      </p:pic>
      <p:sp>
        <p:nvSpPr>
          <p:cNvPr id="14338" name="TextBox 5"/>
          <p:cNvSpPr txBox="1"/>
          <p:nvPr/>
        </p:nvSpPr>
        <p:spPr>
          <a:xfrm>
            <a:off x="0" y="1487488"/>
            <a:ext cx="914400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姓名：郑毅杰   学号：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T93110121900113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  学习中心：</a:t>
            </a:r>
            <a:r>
              <a:rPr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井陉县职业技术教育中心奥鹏学习中心[2019]</a:t>
            </a:r>
            <a:endParaRPr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Tx/>
            </a:pP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339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grpSp>
        <p:nvGrpSpPr>
          <p:cNvPr id="14340" name="组合 11"/>
          <p:cNvGrpSpPr/>
          <p:nvPr/>
        </p:nvGrpSpPr>
        <p:grpSpPr>
          <a:xfrm>
            <a:off x="225425" y="2182813"/>
            <a:ext cx="8693150" cy="4264025"/>
            <a:chOff x="510" y="3454"/>
            <a:chExt cx="13688" cy="6714"/>
          </a:xfrm>
        </p:grpSpPr>
        <p:sp>
          <p:nvSpPr>
            <p:cNvPr id="5" name="圆角矩形 4"/>
            <p:cNvSpPr/>
            <p:nvPr/>
          </p:nvSpPr>
          <p:spPr>
            <a:xfrm>
              <a:off x="510" y="3455"/>
              <a:ext cx="2463" cy="6683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 fontAlgn="base"/>
              <a:r>
                <a:rPr lang="zh-CN" strike="noStrike" noProof="1">
                  <a:cs typeface="仿宋" panose="02010609060101010101" charset="-122"/>
                  <a:sym typeface="+mn-ea"/>
                </a:rPr>
                <a:t>提高系统的性能，减少响应时间，提高检索效率，使用户能够更快速地找到所需的资源。</a:t>
              </a:r>
              <a:endParaRPr lang="zh-CN" altLang="en-US" strike="noStrike" noProof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313" y="3456"/>
              <a:ext cx="2463" cy="6683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 fontAlgn="base"/>
              <a:r>
                <a:rPr lang="zh-CN" strike="noStrike" noProof="1">
                  <a:cs typeface="仿宋" panose="02010609060101010101" charset="-122"/>
                  <a:sym typeface="+mn-ea"/>
                </a:rPr>
                <a:t>降低维护成本，通过采用现代的开发方法和工具，使系统更容易维护和升级。</a:t>
              </a:r>
              <a:endParaRPr lang="zh-CN" altLang="en-US" strike="noStrike" noProof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116" y="3454"/>
              <a:ext cx="2463" cy="6683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 fontAlgn="base"/>
              <a:r>
                <a:rPr lang="zh-CN" strike="noStrike" noProof="1">
                  <a:cs typeface="仿宋" panose="02010609060101010101" charset="-122"/>
                  <a:sym typeface="+mn-ea"/>
                </a:rPr>
                <a:t>增强系统的安全性，采取必要的措施来保护用户数据和系统免受潜在的威胁。</a:t>
              </a:r>
              <a:endParaRPr lang="en-US" strike="noStrike" noProof="1">
                <a:latin typeface="仿宋" panose="02010609060101010101" charset="-122"/>
                <a:sym typeface="+mn-ea"/>
              </a:endParaRPr>
            </a:p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919" y="3455"/>
              <a:ext cx="2463" cy="6683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 fontAlgn="base"/>
              <a:r>
                <a:rPr lang="zh-CN" strike="noStrike" noProof="1">
                  <a:cs typeface="仿宋" panose="02010609060101010101" charset="-122"/>
                  <a:sym typeface="+mn-ea"/>
                </a:rPr>
                <a:t>提升用户体验，通过重新设计用户界面，使其更符合现代设计原则，增加用户满意度。</a:t>
              </a:r>
              <a:endParaRPr lang="zh-CN" altLang="en-US" strike="noStrike" noProof="1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1735" y="3485"/>
              <a:ext cx="2463" cy="6683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 fontAlgn="base"/>
              <a:r>
                <a:rPr lang="zh-CN" strike="noStrike" noProof="1">
                  <a:cs typeface="仿宋" panose="02010609060101010101" charset="-122"/>
                  <a:sym typeface="+mn-ea"/>
                </a:rPr>
                <a:t>提高图书馆管理效率：通过引入自动化和数字化技术，图书馆管理系统可以提高图书馆的管理效率，减少人工操作的时间和成本。</a:t>
              </a:r>
              <a:endParaRPr lang="zh-CN" altLang="en-US" b="0" strike="noStrike" noProof="1">
                <a:cs typeface="仿宋" panose="02010609060101010101" charset="-122"/>
              </a:endParaRPr>
            </a:p>
            <a:p>
              <a:pPr algn="ctr" fontAlgn="base"/>
              <a:endParaRPr lang="zh-CN" altLang="en-US" strike="noStrike" noProof="1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en-US" dirty="0"/>
          </a:p>
        </p:txBody>
      </p:sp>
      <p:sp>
        <p:nvSpPr>
          <p:cNvPr id="15362" name="Rectangle 2"/>
          <p:cNvSpPr txBox="1"/>
          <p:nvPr/>
        </p:nvSpPr>
        <p:spPr>
          <a:xfrm>
            <a:off x="304800" y="1800225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marL="1117600" indent="-1117600" algn="ctr"/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</a:rPr>
              <a:t>二、技术介绍</a:t>
            </a:r>
            <a:endParaRPr lang="zh-CN" altLang="en-US" sz="3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5363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t="2" b="49878"/>
          <a:stretch>
            <a:fillRect/>
          </a:stretch>
        </p:blipFill>
        <p:spPr>
          <a:xfrm>
            <a:off x="0" y="0"/>
            <a:ext cx="9144000" cy="1811338"/>
          </a:xfrm>
        </p:spPr>
      </p:pic>
      <p:sp>
        <p:nvSpPr>
          <p:cNvPr id="15364" name="TextBox 5"/>
          <p:cNvSpPr txBox="1"/>
          <p:nvPr/>
        </p:nvSpPr>
        <p:spPr>
          <a:xfrm>
            <a:off x="0" y="1487488"/>
            <a:ext cx="914400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姓名：郑毅杰   学号：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T93110121900113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  学习中心：</a:t>
            </a:r>
            <a:r>
              <a:rPr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井陉县职业技术教育中心奥鹏学习中心[2019]</a:t>
            </a:r>
            <a:endParaRPr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Tx/>
            </a:pP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365" name="图片 3"/>
          <p:cNvPicPr>
            <a:picLocks noChangeAspect="1"/>
          </p:cNvPicPr>
          <p:nvPr/>
        </p:nvPicPr>
        <p:blipFill>
          <a:blip r:embed="rId2"/>
          <a:srcRect l="31250" r="27727" b="66319"/>
          <a:stretch>
            <a:fillRect/>
          </a:stretch>
        </p:blipFill>
        <p:spPr>
          <a:xfrm>
            <a:off x="4427538" y="2852738"/>
            <a:ext cx="4354512" cy="1216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5"/>
          <p:cNvPicPr>
            <a:picLocks noChangeAspect="1"/>
          </p:cNvPicPr>
          <p:nvPr/>
        </p:nvPicPr>
        <p:blipFill>
          <a:blip r:embed="rId3"/>
          <a:srcRect l="15056" t="6551" r="22174"/>
          <a:stretch>
            <a:fillRect/>
          </a:stretch>
        </p:blipFill>
        <p:spPr>
          <a:xfrm>
            <a:off x="323850" y="2492375"/>
            <a:ext cx="3600450" cy="2019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4581525"/>
            <a:ext cx="3552825" cy="2001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463" y="4632325"/>
            <a:ext cx="3662362" cy="1971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en-US" dirty="0"/>
          </a:p>
        </p:txBody>
      </p:sp>
      <p:pic>
        <p:nvPicPr>
          <p:cNvPr id="16386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t="2" b="49878"/>
          <a:stretch>
            <a:fillRect/>
          </a:stretch>
        </p:blipFill>
        <p:spPr>
          <a:xfrm>
            <a:off x="0" y="0"/>
            <a:ext cx="9144000" cy="1811338"/>
          </a:xfrm>
        </p:spPr>
      </p:pic>
      <p:sp>
        <p:nvSpPr>
          <p:cNvPr id="16387" name="TextBox 5"/>
          <p:cNvSpPr txBox="1"/>
          <p:nvPr/>
        </p:nvSpPr>
        <p:spPr>
          <a:xfrm>
            <a:off x="0" y="1487488"/>
            <a:ext cx="914400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姓名：郑毅杰   学号：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T93110121900113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  学习中心：</a:t>
            </a:r>
            <a:r>
              <a:rPr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井陉县职业技术教育中心奥鹏学习中心[2019]</a:t>
            </a:r>
            <a:endParaRPr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Tx/>
            </a:pP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38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13" y="2060575"/>
            <a:ext cx="3833812" cy="1820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圆角矩形 4"/>
          <p:cNvSpPr/>
          <p:nvPr/>
        </p:nvSpPr>
        <p:spPr>
          <a:xfrm>
            <a:off x="323850" y="4221163"/>
            <a:ext cx="8626475" cy="195262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>
                <a:sym typeface="+mn-ea"/>
              </a:rPr>
              <a:t>什么是 Vue？​</a:t>
            </a:r>
            <a:endParaRPr lang="zh-CN" altLang="en-US" strike="noStrike" noProof="1"/>
          </a:p>
          <a:p>
            <a:pPr algn="ctr" fontAlgn="base"/>
            <a:r>
              <a:rPr lang="zh-CN" altLang="en-US" strike="noStrike" noProof="1">
                <a:sym typeface="+mn-ea"/>
              </a:rPr>
              <a:t>Vue (发音为 /vjuː/，类似 view) 是一款用于构建用户界面的 JavaScript 框架。它基于标准 HTML、CSS 和 JavaScript 构建，并提供了一套声明式的、组件化的编程模型，帮助你高效地开发用户界面。无论是简单还是复杂的界面，Vue 都可以胜任。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en-US" dirty="0"/>
          </a:p>
        </p:txBody>
      </p:sp>
      <p:pic>
        <p:nvPicPr>
          <p:cNvPr id="17410" name="内容占位符 3"/>
          <p:cNvPicPr>
            <a:picLocks noGrp="1" noChangeAspect="1"/>
          </p:cNvPicPr>
          <p:nvPr/>
        </p:nvPicPr>
        <p:blipFill>
          <a:blip r:embed="rId1"/>
          <a:srcRect t="2" b="49878"/>
          <a:stretch>
            <a:fillRect/>
          </a:stretch>
        </p:blipFill>
        <p:spPr>
          <a:xfrm>
            <a:off x="0" y="0"/>
            <a:ext cx="9144000" cy="1811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1" name="TextBox 5"/>
          <p:cNvSpPr txBox="1"/>
          <p:nvPr/>
        </p:nvSpPr>
        <p:spPr>
          <a:xfrm>
            <a:off x="0" y="1487488"/>
            <a:ext cx="914400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姓名：郑毅杰   学号：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T93110121900113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  学习中心：</a:t>
            </a:r>
            <a:r>
              <a:rPr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井陉县职业技术教育中心奥鹏学习中心[2019]</a:t>
            </a:r>
            <a:endParaRPr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Tx/>
            </a:pP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7412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rcRect l="12126" t="4770" r="8206" b="6131"/>
          <a:stretch>
            <a:fillRect/>
          </a:stretch>
        </p:blipFill>
        <p:spPr>
          <a:xfrm>
            <a:off x="4838700" y="1811338"/>
            <a:ext cx="4305300" cy="4821237"/>
          </a:xfrm>
        </p:spPr>
      </p:pic>
      <p:sp>
        <p:nvSpPr>
          <p:cNvPr id="4" name="圆角矩形 3"/>
          <p:cNvSpPr/>
          <p:nvPr/>
        </p:nvSpPr>
        <p:spPr>
          <a:xfrm>
            <a:off x="179388" y="2060575"/>
            <a:ext cx="4679950" cy="4608513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r>
              <a:rPr lang="zh-CN" altLang="en-US" sz="2400" strike="noStrike" noProof="1">
                <a:solidFill>
                  <a:schemeClr val="bg1"/>
                </a:solidFill>
                <a:uFillTx/>
              </a:rPr>
              <a:t>为什么使用</a:t>
            </a:r>
            <a:r>
              <a:rPr lang="en-US" altLang="zh-CN" sz="2400" strike="noStrike" noProof="1">
                <a:solidFill>
                  <a:schemeClr val="bg1"/>
                </a:solidFill>
                <a:uFillTx/>
              </a:rPr>
              <a:t>vue3</a:t>
            </a:r>
            <a:r>
              <a:rPr lang="zh-CN" altLang="en-US" sz="2400" strike="noStrike" noProof="1">
                <a:solidFill>
                  <a:schemeClr val="bg1"/>
                </a:solidFill>
                <a:uFillTx/>
              </a:rPr>
              <a:t>？</a:t>
            </a:r>
            <a:endParaRPr lang="zh-CN" altLang="en-US" sz="2400" strike="noStrike" noProof="1">
              <a:solidFill>
                <a:schemeClr val="bg1"/>
              </a:solidFill>
              <a:uFillTx/>
            </a:endParaRPr>
          </a:p>
          <a:p>
            <a:pPr algn="l" fontAlgn="base"/>
            <a:r>
              <a:rPr lang="zh-CN" altLang="en-US" sz="1200" strike="noStrike" noProof="1"/>
              <a:t>1.性能比Vue2快1.2~2倍；</a:t>
            </a:r>
            <a:endParaRPr lang="zh-CN" altLang="en-US" sz="1200" strike="noStrike" noProof="1"/>
          </a:p>
          <a:p>
            <a:pPr algn="l" fontAlgn="base"/>
            <a:r>
              <a:rPr lang="zh-CN" altLang="en-US" sz="1200" strike="noStrike" noProof="1"/>
              <a:t>性能的提升主要是通过响应式系统的提升（vue3使用proxy对象重写响应式）以及编译优化（优化编译和重写虚拟dom、优化diff算法）来完成。</a:t>
            </a:r>
            <a:endParaRPr lang="zh-CN" altLang="en-US" sz="1200" strike="noStrike" noProof="1"/>
          </a:p>
          <a:p>
            <a:pPr algn="l" fontAlgn="base"/>
            <a:r>
              <a:rPr lang="zh-CN" altLang="en-US" sz="1200" strike="noStrike" noProof="1"/>
              <a:t>2.Vue3 按需编译，体积比Vue2更小；</a:t>
            </a:r>
            <a:endParaRPr lang="zh-CN" altLang="en-US" sz="1200" strike="noStrike" noProof="1"/>
          </a:p>
          <a:p>
            <a:pPr algn="l" fontAlgn="base"/>
            <a:r>
              <a:rPr lang="zh-CN" altLang="en-US" sz="1200" strike="noStrike" noProof="1"/>
              <a:t>相比Vue2，Vue3整体体积变小了，除了移出一些不常用的API，再重要的是Tree shanking任何一个函数，如ref、reactive、computed等，仅仅在用到的时候才打包，没用到的模块都被去掉，打包的整体体积变小</a:t>
            </a:r>
            <a:endParaRPr lang="zh-CN" altLang="en-US" sz="1200" strike="noStrike" noProof="1"/>
          </a:p>
          <a:p>
            <a:pPr algn="l" fontAlgn="base"/>
            <a:r>
              <a:rPr lang="zh-CN" altLang="en-US" sz="1200" strike="noStrike" noProof="1"/>
              <a:t>3.支持组合API（Composition Api）；</a:t>
            </a:r>
            <a:endParaRPr lang="zh-CN" altLang="en-US" sz="1200" strike="noStrike" noProof="1"/>
          </a:p>
          <a:p>
            <a:pPr algn="l" fontAlgn="base"/>
            <a:r>
              <a:rPr lang="zh-CN" altLang="en-US" sz="1200" strike="noStrike" noProof="1"/>
              <a:t>vue2使用Options Api（选项api），而vue3使用Composition Api（组合api）Options Api 条例清晰,相同的放在相同的地方;但随着组件功能的增大,关联性会大大降低,组件的阅读和理解难度会增加;Composition Api组件根据逻辑功能来组织的，一个功能所定义的所有 API 会放在一起（更加的高内聚，低耦合），即使项目很大，功能很多，我们都能快速的定位到这个功能所用到的所有 API。</a:t>
            </a:r>
            <a:endParaRPr lang="zh-CN" altLang="en-US" sz="1200" strike="noStrike" noProof="1"/>
          </a:p>
          <a:p>
            <a:pPr algn="l" fontAlgn="base"/>
            <a:r>
              <a:rPr lang="en-US" altLang="zh-CN" sz="1200" strike="noStrike" noProof="1"/>
              <a:t>4.</a:t>
            </a:r>
            <a:r>
              <a:rPr lang="zh-CN" altLang="en-US" sz="1200" strike="noStrike" noProof="1"/>
              <a:t>响应式原理不同，</a:t>
            </a:r>
            <a:r>
              <a:rPr lang="en-US" altLang="zh-CN" sz="1200" strike="noStrike" noProof="1"/>
              <a:t>vue2</a:t>
            </a:r>
            <a:r>
              <a:rPr lang="zh-CN" altLang="en-US" sz="1200" strike="noStrike" noProof="1"/>
              <a:t>使用的是</a:t>
            </a:r>
            <a:r>
              <a:rPr lang="en-US" altLang="zh-CN" sz="1200" strike="noStrike" noProof="1"/>
              <a:t>Object.defineProperty</a:t>
            </a:r>
            <a:r>
              <a:rPr lang="zh-CN" altLang="en-US" sz="1200" strike="noStrike" noProof="1"/>
              <a:t>来劫持对象属性，缺点是监听数组的变化需要被源码重写数组方法才能正确的监听，</a:t>
            </a:r>
            <a:r>
              <a:rPr lang="en-US" altLang="zh-CN" sz="1200" strike="noStrike" noProof="1"/>
              <a:t>vue3</a:t>
            </a:r>
            <a:r>
              <a:rPr lang="zh-CN" altLang="en-US" sz="1200" strike="noStrike" noProof="1"/>
              <a:t>使用的是</a:t>
            </a:r>
            <a:r>
              <a:rPr lang="en-US" altLang="zh-CN" sz="1200" strike="noStrike" noProof="1"/>
              <a:t>proxy</a:t>
            </a:r>
            <a:r>
              <a:rPr lang="zh-CN" altLang="en-US" sz="1200" strike="noStrike" noProof="1"/>
              <a:t>监听对象的变化，简单方便，并不用担心数组的</a:t>
            </a:r>
            <a:r>
              <a:rPr lang="zh-CN" altLang="en-US" sz="1200" strike="noStrike" noProof="1"/>
              <a:t>问题。</a:t>
            </a:r>
            <a:endParaRPr lang="zh-CN" altLang="en-US" sz="1200" strike="noStrike" noProof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en-US" dirty="0"/>
          </a:p>
        </p:txBody>
      </p:sp>
      <p:pic>
        <p:nvPicPr>
          <p:cNvPr id="18434" name="内容占位符 3"/>
          <p:cNvPicPr>
            <a:picLocks noGrp="1" noChangeAspect="1"/>
          </p:cNvPicPr>
          <p:nvPr/>
        </p:nvPicPr>
        <p:blipFill>
          <a:blip r:embed="rId1"/>
          <a:srcRect t="2" b="49878"/>
          <a:stretch>
            <a:fillRect/>
          </a:stretch>
        </p:blipFill>
        <p:spPr>
          <a:xfrm>
            <a:off x="0" y="0"/>
            <a:ext cx="9144000" cy="1811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TextBox 5"/>
          <p:cNvSpPr txBox="1"/>
          <p:nvPr/>
        </p:nvSpPr>
        <p:spPr>
          <a:xfrm>
            <a:off x="0" y="1487488"/>
            <a:ext cx="914400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姓名：郑毅杰   学号：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T93110121900113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  学习中心：</a:t>
            </a:r>
            <a:r>
              <a:rPr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井陉县职业技术教育中心奥鹏学习中心[2019]</a:t>
            </a:r>
            <a:endParaRPr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Tx/>
            </a:pP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8436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538" y="1811338"/>
            <a:ext cx="5986462" cy="5000625"/>
          </a:xfrm>
        </p:spPr>
      </p:pic>
      <p:pic>
        <p:nvPicPr>
          <p:cNvPr id="18437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1916113"/>
            <a:ext cx="3038475" cy="976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圆角矩形 4"/>
          <p:cNvSpPr/>
          <p:nvPr/>
        </p:nvSpPr>
        <p:spPr>
          <a:xfrm>
            <a:off x="250825" y="2924175"/>
            <a:ext cx="2809875" cy="3744913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400" strike="noStrike" noProof="1"/>
              <a:t>Element Plus 是一款基于 Vue.js 的开源 UI 组件库，它是对饿了么团队开发的 Element UI 进行升级和优化而来的。Element Plus 提供了一套美观、易用的 UI 组件，涵盖了各种常见的前端组件，如按钮、表格、表单、对话框等，供开发者在 Vue.js 项目中使用。Element Plus 具有高度的可定制性和响应式设计，同时也支持国际化和主题自定义等功能。它的目标是提供一套功能丰富、易于使用和扩展的组件库，帮助开发者构建出现代化的 Web 应用程序。</a:t>
            </a:r>
            <a:endParaRPr lang="zh-CN" altLang="en-US" sz="1400" strike="noStrike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en-US" dirty="0"/>
          </a:p>
        </p:txBody>
      </p:sp>
      <p:pic>
        <p:nvPicPr>
          <p:cNvPr id="5122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t="2" b="49878"/>
          <a:stretch>
            <a:fillRect/>
          </a:stretch>
        </p:blipFill>
        <p:spPr>
          <a:xfrm>
            <a:off x="0" y="0"/>
            <a:ext cx="9144000" cy="1811338"/>
          </a:xfrm>
        </p:spPr>
      </p:pic>
      <p:sp>
        <p:nvSpPr>
          <p:cNvPr id="5123" name="Rectangle 4"/>
          <p:cNvSpPr txBox="1"/>
          <p:nvPr/>
        </p:nvSpPr>
        <p:spPr>
          <a:xfrm>
            <a:off x="841375" y="3068638"/>
            <a:ext cx="6553200" cy="3200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812800" indent="-812800" algn="ctr">
              <a:spcBef>
                <a:spcPct val="20000"/>
              </a:spcBef>
            </a:pP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</a:rPr>
              <a:t>一、研究背景</a:t>
            </a:r>
            <a:endParaRPr lang="zh-CN" altLang="en-US" sz="32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812800" indent="-812800" algn="ctr">
              <a:spcBef>
                <a:spcPct val="20000"/>
              </a:spcBef>
            </a:pP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</a:rPr>
              <a:t>二、技术介绍</a:t>
            </a:r>
            <a:endParaRPr lang="zh-CN" altLang="en-US" sz="32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812800" indent="-812800" algn="ctr">
              <a:spcBef>
                <a:spcPct val="20000"/>
              </a:spcBef>
            </a:pP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</a:rPr>
              <a:t>三、系统需求</a:t>
            </a:r>
            <a:endParaRPr lang="zh-CN" altLang="en-US" sz="32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812800" indent="-812800" algn="ctr">
              <a:spcBef>
                <a:spcPct val="20000"/>
              </a:spcBef>
            </a:pP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</a:rPr>
              <a:t>四、系统实现</a:t>
            </a:r>
            <a:endParaRPr lang="en-US" altLang="zh-CN" sz="32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812800" indent="-812800" algn="ctr">
              <a:spcBef>
                <a:spcPct val="20000"/>
              </a:spcBef>
            </a:pP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</a:rPr>
              <a:t>五、系统测试</a:t>
            </a:r>
            <a:endParaRPr lang="zh-CN" altLang="en-US" sz="3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6"/>
          <p:cNvSpPr/>
          <p:nvPr/>
        </p:nvSpPr>
        <p:spPr>
          <a:xfrm>
            <a:off x="685800" y="1905000"/>
            <a:ext cx="7319963" cy="13223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sz="32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目录</a:t>
            </a:r>
            <a:endParaRPr lang="zh-CN" altLang="en-US" sz="3200" dirty="0">
              <a:solidFill>
                <a:schemeClr val="tx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25" name="TextBox 5"/>
          <p:cNvSpPr txBox="1"/>
          <p:nvPr/>
        </p:nvSpPr>
        <p:spPr>
          <a:xfrm>
            <a:off x="0" y="1487488"/>
            <a:ext cx="914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姓名：郑毅杰  学号：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T93110121900113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学习中心：</a:t>
            </a:r>
            <a:r>
              <a:rPr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井陉县职业技术教育中心奥鹏学习中心[2019]</a:t>
            </a:r>
            <a:endParaRPr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Tx/>
            </a:pP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xfrm>
            <a:off x="323850" y="1806575"/>
            <a:ext cx="8229600" cy="762000"/>
          </a:xfrm>
        </p:spPr>
        <p:txBody>
          <a:bodyPr vert="horz" wrap="square" lIns="91440" tIns="45720" rIns="91440" bIns="45720" anchor="ctr" anchorCtr="0"/>
          <a:p>
            <a:pPr marL="1117600" indent="-1117600" eaLnBrk="1" hangingPunct="1"/>
            <a:r>
              <a:rPr lang="zh-CN" altLang="en-US" sz="3200" dirty="0"/>
              <a:t>一、研究背景</a:t>
            </a:r>
            <a:endParaRPr lang="zh-CN" altLang="en-US" sz="3200" dirty="0"/>
          </a:p>
        </p:txBody>
      </p:sp>
      <p:sp>
        <p:nvSpPr>
          <p:cNvPr id="7170" name="文本框 99"/>
          <p:cNvSpPr txBox="1"/>
          <p:nvPr/>
        </p:nvSpPr>
        <p:spPr>
          <a:xfrm>
            <a:off x="352425" y="2565400"/>
            <a:ext cx="8345488" cy="1522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indent="304800"/>
            <a:r>
              <a:rPr lang="zh-CN" altLang="zh-CN">
                <a:latin typeface="Calibri" panose="020F0502020204030204" pitchFamily="34" charset="0"/>
                <a:ea typeface="宋体" panose="02010600030101010101" pitchFamily="2" charset="-122"/>
              </a:rPr>
              <a:t>随着信息化时代的来临，图书馆管理系统在高校和文献机构中扮演着至关重要的角色。这些系统不仅负责管理大量的图书和文献资源，还需要提供高效的检索和管理功能，以满足用户和管理员的需求。然而，许多现有的图书馆管理系统面临着严峻的挑战，包括功能复杂、效率低、维护成本高、安全性差以及老旧的用户界面。当前的图书馆管理系统往往在以下方面存在问题</a:t>
            </a:r>
            <a:endParaRPr lang="en-US" altLang="zh-CN">
              <a:latin typeface="仿宋" panose="02010609060101010101" charset="-122"/>
              <a:ea typeface="宋体" panose="02010600030101010101" pitchFamily="2" charset="-122"/>
            </a:endParaRPr>
          </a:p>
          <a:p>
            <a:pPr indent="304800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171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t="2" b="49878"/>
          <a:stretch>
            <a:fillRect/>
          </a:stretch>
        </p:blipFill>
        <p:spPr>
          <a:xfrm>
            <a:off x="0" y="0"/>
            <a:ext cx="9144000" cy="1811338"/>
          </a:xfrm>
        </p:spPr>
      </p:pic>
      <p:sp>
        <p:nvSpPr>
          <p:cNvPr id="7172" name="TextBox 5"/>
          <p:cNvSpPr txBox="1"/>
          <p:nvPr/>
        </p:nvSpPr>
        <p:spPr>
          <a:xfrm>
            <a:off x="0" y="1487488"/>
            <a:ext cx="914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姓名：郑毅杰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学号：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T93110121900113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学习中心：</a:t>
            </a:r>
            <a:r>
              <a:rPr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井陉县职业技术教育中心奥鹏学习中心[2019]</a:t>
            </a:r>
            <a:endParaRPr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Tx/>
            </a:pP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7063" y="4581525"/>
            <a:ext cx="1681163" cy="720725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>
                <a:sym typeface="+mn-ea"/>
              </a:rPr>
              <a:t>功能复杂性</a:t>
            </a:r>
            <a:endParaRPr lang="zh-CN" altLang="en-US" strike="noStrike" noProof="1"/>
          </a:p>
        </p:txBody>
      </p:sp>
      <p:sp>
        <p:nvSpPr>
          <p:cNvPr id="10" name="圆角矩形 9"/>
          <p:cNvSpPr/>
          <p:nvPr/>
        </p:nvSpPr>
        <p:spPr>
          <a:xfrm>
            <a:off x="5148263" y="5794375"/>
            <a:ext cx="1681163" cy="719138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>
                <a:sym typeface="+mn-ea"/>
              </a:rPr>
              <a:t>页面样式老旧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051050" y="5794375"/>
            <a:ext cx="1681163" cy="719138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>
                <a:sym typeface="+mn-ea"/>
              </a:rPr>
              <a:t>安全性差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606800" y="4581525"/>
            <a:ext cx="1681163" cy="719138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>
                <a:sym typeface="+mn-ea"/>
              </a:rPr>
              <a:t>效率低下</a:t>
            </a:r>
            <a:endParaRPr lang="zh-CN" altLang="en-US" strike="noStrike" noProof="1"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588125" y="4581525"/>
            <a:ext cx="1681163" cy="720725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>
                <a:sym typeface="+mn-ea"/>
              </a:rPr>
              <a:t>维护成本高</a:t>
            </a:r>
            <a:endParaRPr lang="zh-CN" altLang="en-US" strike="noStrike" noProof="1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t="2" b="49878"/>
          <a:stretch>
            <a:fillRect/>
          </a:stretch>
        </p:blipFill>
        <p:spPr>
          <a:xfrm>
            <a:off x="0" y="0"/>
            <a:ext cx="9144000" cy="1811338"/>
          </a:xfrm>
        </p:spPr>
      </p:pic>
      <p:sp>
        <p:nvSpPr>
          <p:cNvPr id="8194" name="TextBox 5"/>
          <p:cNvSpPr txBox="1"/>
          <p:nvPr/>
        </p:nvSpPr>
        <p:spPr>
          <a:xfrm>
            <a:off x="0" y="1487488"/>
            <a:ext cx="91440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姓名：郑毅杰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学号：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T93110121900113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学习中心：</a:t>
            </a:r>
            <a:r>
              <a:rPr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井陉县职业技术教育中心奥鹏学习中心[2019]</a:t>
            </a:r>
            <a:endParaRPr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Tx/>
            </a:pP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7200" y="2060575"/>
            <a:ext cx="1681163" cy="720725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>
                <a:sym typeface="+mn-ea"/>
              </a:rPr>
              <a:t>功能复杂性</a:t>
            </a:r>
            <a:endParaRPr lang="zh-CN" altLang="en-US" strike="noStrike" noProof="1"/>
          </a:p>
        </p:txBody>
      </p:sp>
      <p:sp>
        <p:nvSpPr>
          <p:cNvPr id="8196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8197" name="文本框 99"/>
          <p:cNvSpPr txBox="1"/>
          <p:nvPr/>
        </p:nvSpPr>
        <p:spPr>
          <a:xfrm>
            <a:off x="466725" y="2968625"/>
            <a:ext cx="1681163" cy="2368550"/>
          </a:xfrm>
          <a:prstGeom prst="rect">
            <a:avLst/>
          </a:prstGeom>
          <a:solidFill>
            <a:srgbClr val="4F80BD"/>
          </a:solidFill>
          <a:ln w="9525">
            <a:noFill/>
          </a:ln>
        </p:spPr>
        <p:txBody>
          <a:bodyPr anchor="t" anchorCtr="0"/>
          <a:p>
            <a:r>
              <a:rPr lang="zh-CN" altLang="zh-CN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许多系统功能繁多，对用户和管理员来说，常常难以理解和使用。这导致了操作的困难和效率的低下。</a:t>
            </a:r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198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88" y="2141538"/>
            <a:ext cx="6465887" cy="4200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t="2" b="49878"/>
          <a:stretch>
            <a:fillRect/>
          </a:stretch>
        </p:blipFill>
        <p:spPr>
          <a:xfrm>
            <a:off x="0" y="0"/>
            <a:ext cx="9144000" cy="1811338"/>
          </a:xfrm>
        </p:spPr>
      </p:pic>
      <p:sp>
        <p:nvSpPr>
          <p:cNvPr id="9218" name="TextBox 5"/>
          <p:cNvSpPr txBox="1"/>
          <p:nvPr/>
        </p:nvSpPr>
        <p:spPr>
          <a:xfrm>
            <a:off x="0" y="1487488"/>
            <a:ext cx="914400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姓名：郑毅杰   学号：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T93110121900113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  学习中心：</a:t>
            </a:r>
            <a:r>
              <a:rPr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井陉县职业技术教育中心奥鹏学习中心[2019]</a:t>
            </a:r>
            <a:endParaRPr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Tx/>
            </a:pP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7200" y="2060575"/>
            <a:ext cx="1681163" cy="720725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>
                <a:sym typeface="+mn-ea"/>
              </a:rPr>
              <a:t>功能复杂性</a:t>
            </a:r>
            <a:endParaRPr lang="zh-CN" altLang="en-US" strike="noStrike" noProof="1"/>
          </a:p>
        </p:txBody>
      </p:sp>
      <p:sp>
        <p:nvSpPr>
          <p:cNvPr id="9220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9221" name="文本框 99"/>
          <p:cNvSpPr txBox="1"/>
          <p:nvPr/>
        </p:nvSpPr>
        <p:spPr>
          <a:xfrm>
            <a:off x="466725" y="2968625"/>
            <a:ext cx="1681163" cy="2368550"/>
          </a:xfrm>
          <a:prstGeom prst="rect">
            <a:avLst/>
          </a:prstGeom>
          <a:solidFill>
            <a:srgbClr val="4F80BD"/>
          </a:solidFill>
          <a:ln w="9525">
            <a:noFill/>
          </a:ln>
        </p:spPr>
        <p:txBody>
          <a:bodyPr anchor="t" anchorCtr="0"/>
          <a:p>
            <a:r>
              <a:rPr lang="zh-CN" altLang="zh-CN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许多系统功能繁多，对用户和管理员来说，常常难以理解和使用。这导致了操作的困难和效率的低下。</a:t>
            </a:r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922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38" y="2141538"/>
            <a:ext cx="5792787" cy="4348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t="2" b="49878"/>
          <a:stretch>
            <a:fillRect/>
          </a:stretch>
        </p:blipFill>
        <p:spPr>
          <a:xfrm>
            <a:off x="0" y="0"/>
            <a:ext cx="9144000" cy="1811338"/>
          </a:xfrm>
        </p:spPr>
      </p:pic>
      <p:sp>
        <p:nvSpPr>
          <p:cNvPr id="10242" name="TextBox 5"/>
          <p:cNvSpPr txBox="1"/>
          <p:nvPr/>
        </p:nvSpPr>
        <p:spPr>
          <a:xfrm>
            <a:off x="0" y="1487488"/>
            <a:ext cx="914400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姓名：郑毅杰   学号：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T93110121900113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  学习中心：</a:t>
            </a:r>
            <a:r>
              <a:rPr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井陉县职业技术教育中心奥鹏学习中心[2019]</a:t>
            </a:r>
            <a:endParaRPr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Tx/>
            </a:pP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4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10244" name="文本框 99"/>
          <p:cNvSpPr txBox="1"/>
          <p:nvPr/>
        </p:nvSpPr>
        <p:spPr>
          <a:xfrm>
            <a:off x="466725" y="2968625"/>
            <a:ext cx="1681163" cy="2573338"/>
          </a:xfrm>
          <a:prstGeom prst="rect">
            <a:avLst/>
          </a:prstGeom>
          <a:solidFill>
            <a:srgbClr val="4F80BD"/>
          </a:solidFill>
          <a:ln w="9525">
            <a:noFill/>
          </a:ln>
        </p:spPr>
        <p:txBody>
          <a:bodyPr anchor="t" anchorCtr="0"/>
          <a:p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系统性能不佳，如查询速度慢、响应时间长，影响了用户的检索和管理体验，使用户不得不花费更多的时间来完成任务。</a:t>
            </a:r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024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38" y="2141538"/>
            <a:ext cx="5792787" cy="4348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圆角矩形 11"/>
          <p:cNvSpPr/>
          <p:nvPr/>
        </p:nvSpPr>
        <p:spPr>
          <a:xfrm>
            <a:off x="457200" y="2071688"/>
            <a:ext cx="1681163" cy="719138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>
                <a:sym typeface="+mn-ea"/>
              </a:rPr>
              <a:t>效率低下</a:t>
            </a:r>
            <a:endParaRPr lang="zh-CN" altLang="en-US" strike="noStrike" noProof="1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t="2" b="49878"/>
          <a:stretch>
            <a:fillRect/>
          </a:stretch>
        </p:blipFill>
        <p:spPr>
          <a:xfrm>
            <a:off x="0" y="0"/>
            <a:ext cx="9144000" cy="1811338"/>
          </a:xfrm>
        </p:spPr>
      </p:pic>
      <p:sp>
        <p:nvSpPr>
          <p:cNvPr id="11266" name="TextBox 5"/>
          <p:cNvSpPr txBox="1"/>
          <p:nvPr/>
        </p:nvSpPr>
        <p:spPr>
          <a:xfrm>
            <a:off x="0" y="1487488"/>
            <a:ext cx="914400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姓名：郑毅杰   学号：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T93110121900113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  学习中心：</a:t>
            </a:r>
            <a:r>
              <a:rPr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井陉县职业技术教育中心奥鹏学习中心[2019]</a:t>
            </a:r>
            <a:endParaRPr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Tx/>
            </a:pP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11268" name="文本框 99"/>
          <p:cNvSpPr txBox="1"/>
          <p:nvPr/>
        </p:nvSpPr>
        <p:spPr>
          <a:xfrm>
            <a:off x="466725" y="2968625"/>
            <a:ext cx="1681163" cy="2035175"/>
          </a:xfrm>
          <a:prstGeom prst="rect">
            <a:avLst/>
          </a:prstGeom>
          <a:solidFill>
            <a:srgbClr val="4F80BD"/>
          </a:solidFill>
          <a:ln w="9525">
            <a:noFill/>
          </a:ln>
        </p:spPr>
        <p:txBody>
          <a:bodyPr anchor="t" anchorCtr="0"/>
          <a:p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老旧的系统架构和代码结构使得维护和更新变得昂贵和困难。这对机构来说是不可忽视的负担。</a:t>
            </a:r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1269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38" y="2141538"/>
            <a:ext cx="5792787" cy="4348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圆角矩形 12"/>
          <p:cNvSpPr/>
          <p:nvPr/>
        </p:nvSpPr>
        <p:spPr>
          <a:xfrm>
            <a:off x="466725" y="2082800"/>
            <a:ext cx="1681163" cy="720725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>
                <a:sym typeface="+mn-ea"/>
              </a:rPr>
              <a:t>维护成本高</a:t>
            </a:r>
            <a:endParaRPr lang="zh-CN" altLang="en-US" strike="noStrike" noProof="1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t="2" b="49878"/>
          <a:stretch>
            <a:fillRect/>
          </a:stretch>
        </p:blipFill>
        <p:spPr>
          <a:xfrm>
            <a:off x="0" y="0"/>
            <a:ext cx="9144000" cy="1811338"/>
          </a:xfrm>
        </p:spPr>
      </p:pic>
      <p:sp>
        <p:nvSpPr>
          <p:cNvPr id="12290" name="TextBox 5"/>
          <p:cNvSpPr txBox="1"/>
          <p:nvPr/>
        </p:nvSpPr>
        <p:spPr>
          <a:xfrm>
            <a:off x="0" y="1487488"/>
            <a:ext cx="914400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姓名：郑毅杰   学号：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T93110121900113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  学习中心：</a:t>
            </a:r>
            <a:r>
              <a:rPr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井陉县职业技术教育中心奥鹏学习中心[2019]</a:t>
            </a:r>
            <a:endParaRPr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Tx/>
            </a:pP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12292" name="文本框 99"/>
          <p:cNvSpPr txBox="1"/>
          <p:nvPr/>
        </p:nvSpPr>
        <p:spPr>
          <a:xfrm>
            <a:off x="466725" y="2968625"/>
            <a:ext cx="1681163" cy="3198813"/>
          </a:xfrm>
          <a:prstGeom prst="rect">
            <a:avLst/>
          </a:prstGeom>
          <a:solidFill>
            <a:srgbClr val="4F80BD"/>
          </a:solidFill>
          <a:ln w="9525">
            <a:noFill/>
          </a:ln>
        </p:spPr>
        <p:txBody>
          <a:bodyPr anchor="t" anchorCtr="0"/>
          <a:p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随着信息安全威胁的不断增加，图书馆管理系统的安全性变得尤为重要。然而，一些系统存在潜在的漏洞和脆弱性，可能导致数据泄露或损坏。</a:t>
            </a:r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229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38" y="2141538"/>
            <a:ext cx="5792787" cy="4348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圆角矩形 10"/>
          <p:cNvSpPr/>
          <p:nvPr/>
        </p:nvSpPr>
        <p:spPr>
          <a:xfrm>
            <a:off x="457200" y="2071688"/>
            <a:ext cx="1681163" cy="719138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>
                <a:sym typeface="+mn-ea"/>
              </a:rPr>
              <a:t>安全性差</a:t>
            </a:r>
            <a:endParaRPr lang="zh-CN" altLang="en-US" strike="noStrike" noProof="1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t="2" b="49878"/>
          <a:stretch>
            <a:fillRect/>
          </a:stretch>
        </p:blipFill>
        <p:spPr>
          <a:xfrm>
            <a:off x="0" y="0"/>
            <a:ext cx="9144000" cy="1811338"/>
          </a:xfrm>
        </p:spPr>
      </p:pic>
      <p:sp>
        <p:nvSpPr>
          <p:cNvPr id="13314" name="TextBox 5"/>
          <p:cNvSpPr txBox="1"/>
          <p:nvPr/>
        </p:nvSpPr>
        <p:spPr>
          <a:xfrm>
            <a:off x="0" y="1487488"/>
            <a:ext cx="914400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姓名：郑毅杰   学号：</a:t>
            </a: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T93110121900113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  学习中心：</a:t>
            </a:r>
            <a:r>
              <a:rPr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井陉县职业技术教育中心奥鹏学习中心[2019]</a:t>
            </a:r>
            <a:endParaRPr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Tx/>
            </a:pP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13316" name="文本框 99"/>
          <p:cNvSpPr txBox="1"/>
          <p:nvPr/>
        </p:nvSpPr>
        <p:spPr>
          <a:xfrm>
            <a:off x="466725" y="2968625"/>
            <a:ext cx="1681163" cy="1471613"/>
          </a:xfrm>
          <a:prstGeom prst="rect">
            <a:avLst/>
          </a:prstGeom>
          <a:solidFill>
            <a:srgbClr val="4F80BD"/>
          </a:solidFill>
          <a:ln w="9525">
            <a:noFill/>
          </a:ln>
        </p:spPr>
        <p:txBody>
          <a:bodyPr anchor="t" anchorCtr="0"/>
          <a:p>
            <a:r>
              <a:rPr lang="zh-CN" altLang="en-US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用户界面通常显得陈旧，不符合现代设计标准，影响了用户体验。</a:t>
            </a:r>
            <a:endParaRPr lang="zh-CN" altLang="en-US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331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38" y="2141538"/>
            <a:ext cx="5792787" cy="4348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圆角矩形 10"/>
          <p:cNvSpPr/>
          <p:nvPr/>
        </p:nvSpPr>
        <p:spPr>
          <a:xfrm>
            <a:off x="457200" y="2071688"/>
            <a:ext cx="1681163" cy="719138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trike="noStrike" noProof="1">
                <a:sym typeface="+mn-ea"/>
              </a:rPr>
              <a:t>页面样式老旧</a:t>
            </a:r>
            <a:endParaRPr lang="zh-CN" altLang="en-US" strike="noStrike" noProof="1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EyOWJmMmRlNjgwZjRhNjg4MmM4NTJjMjhmYWE2ND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2614</Words>
  <Application>WPS 演示</Application>
  <PresentationFormat/>
  <Paragraphs>127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Verdana</vt:lpstr>
      <vt:lpstr>微软雅黑</vt:lpstr>
      <vt:lpstr>仿宋</vt:lpstr>
      <vt:lpstr>Arial Unicode MS</vt:lpstr>
      <vt:lpstr>Office 主题​​</vt:lpstr>
      <vt:lpstr>1_Office 主题​​</vt:lpstr>
      <vt:lpstr>PowerPoint 演示文稿</vt:lpstr>
      <vt:lpstr>PowerPoint 演示文稿</vt:lpstr>
      <vt:lpstr>一、研究背景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open</dc:creator>
  <cp:lastModifiedBy>尼古拉斯五花肉</cp:lastModifiedBy>
  <cp:revision>21</cp:revision>
  <dcterms:created xsi:type="dcterms:W3CDTF">2017-03-29T19:11:00Z</dcterms:created>
  <dcterms:modified xsi:type="dcterms:W3CDTF">2024-03-25T05:27:43Z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ECAFDA5A1B274A4F9E27BA07BD27273F_13</vt:lpwstr>
  </property>
  <property fmtid="{D5CDD505-2E9C-101B-9397-08002B2CF9AE}" pid="3" name="KSOProductBuildVer">
    <vt:lpwstr>2052-12.1.0.16364</vt:lpwstr>
  </property>
</Properties>
</file>