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7" roundtripDataSignature="AMtx7mhMZ2Ba2mku578zxvcFOZtTNdDJ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1840" y="10226042"/>
            <a:ext cx="37307519" cy="705612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6583680" y="18653759"/>
            <a:ext cx="30723839" cy="8412480"/>
          </a:xfrm>
          <a:prstGeom prst="rect">
            <a:avLst/>
          </a:prstGeom>
          <a:noFill/>
          <a:ln>
            <a:noFill/>
          </a:ln>
        </p:spPr>
        <p:txBody>
          <a:bodyPr anchorCtr="0" anchor="t" bIns="219450" lIns="438900" spcFirstLastPara="1" rIns="438900" wrap="square" tIns="219450">
            <a:norm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p:txBody>
      </p:sp>
      <p:sp>
        <p:nvSpPr>
          <p:cNvPr id="18" name="Google Shape;18;p3"/>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1083290" y="-1207767"/>
            <a:ext cx="21724621" cy="39502081"/>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2715220" y="10424165"/>
            <a:ext cx="28087320" cy="987552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2598421" y="914406"/>
            <a:ext cx="28087320" cy="28895039"/>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2194560" y="7680963"/>
            <a:ext cx="39502081" cy="21724621"/>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467102" y="21153122"/>
            <a:ext cx="37307519" cy="6537960"/>
          </a:xfrm>
          <a:prstGeom prst="rect">
            <a:avLst/>
          </a:prstGeom>
          <a:noFill/>
          <a:ln>
            <a:noFill/>
          </a:ln>
        </p:spPr>
        <p:txBody>
          <a:bodyPr anchorCtr="0" anchor="t" bIns="219450" lIns="438900" spcFirstLastPara="1" rIns="438900" wrap="square" tIns="219450">
            <a:normAutofit/>
          </a:bodyPr>
          <a:lstStyle>
            <a:lvl1pPr lvl="0" algn="l">
              <a:spcBef>
                <a:spcPts val="0"/>
              </a:spcBef>
              <a:spcAft>
                <a:spcPts val="0"/>
              </a:spcAft>
              <a:buClr>
                <a:schemeClr val="dk1"/>
              </a:buClr>
              <a:buSzPts val="19200"/>
              <a:buFont typeface="Calibri"/>
              <a:buNone/>
              <a:defRPr b="1" sz="19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3467102" y="13952225"/>
            <a:ext cx="37307519" cy="7200898"/>
          </a:xfrm>
          <a:prstGeom prst="rect">
            <a:avLst/>
          </a:prstGeom>
          <a:noFill/>
          <a:ln>
            <a:noFill/>
          </a:ln>
        </p:spPr>
        <p:txBody>
          <a:bodyPr anchorCtr="0" anchor="b" bIns="219450" lIns="438900" spcFirstLastPara="1" rIns="438900" wrap="square" tIns="219450">
            <a:normAutofit/>
          </a:bodyPr>
          <a:lstStyle>
            <a:lvl1pPr indent="-228600" lvl="0" marL="457200" algn="l">
              <a:spcBef>
                <a:spcPts val="1920"/>
              </a:spcBef>
              <a:spcAft>
                <a:spcPts val="0"/>
              </a:spcAft>
              <a:buClr>
                <a:srgbClr val="888888"/>
              </a:buClr>
              <a:buSzPts val="9600"/>
              <a:buNone/>
              <a:defRPr sz="9600">
                <a:solidFill>
                  <a:srgbClr val="888888"/>
                </a:solidFill>
              </a:defRPr>
            </a:lvl1pPr>
            <a:lvl2pPr indent="-228600" lvl="1" marL="914400" algn="l">
              <a:spcBef>
                <a:spcPts val="1720"/>
              </a:spcBef>
              <a:spcAft>
                <a:spcPts val="0"/>
              </a:spcAft>
              <a:buClr>
                <a:srgbClr val="888888"/>
              </a:buClr>
              <a:buSzPts val="8600"/>
              <a:buNone/>
              <a:defRPr sz="8600">
                <a:solidFill>
                  <a:srgbClr val="888888"/>
                </a:solidFill>
              </a:defRPr>
            </a:lvl2pPr>
            <a:lvl3pPr indent="-228600" lvl="2" marL="1371600" algn="l">
              <a:spcBef>
                <a:spcPts val="1540"/>
              </a:spcBef>
              <a:spcAft>
                <a:spcPts val="0"/>
              </a:spcAft>
              <a:buClr>
                <a:srgbClr val="888888"/>
              </a:buClr>
              <a:buSzPts val="7700"/>
              <a:buNone/>
              <a:defRPr sz="7700">
                <a:solidFill>
                  <a:srgbClr val="888888"/>
                </a:solidFill>
              </a:defRPr>
            </a:lvl3pPr>
            <a:lvl4pPr indent="-228600" lvl="3" marL="1828800" algn="l">
              <a:spcBef>
                <a:spcPts val="1340"/>
              </a:spcBef>
              <a:spcAft>
                <a:spcPts val="0"/>
              </a:spcAft>
              <a:buClr>
                <a:srgbClr val="888888"/>
              </a:buClr>
              <a:buSzPts val="6700"/>
              <a:buNone/>
              <a:defRPr sz="6700">
                <a:solidFill>
                  <a:srgbClr val="888888"/>
                </a:solidFill>
              </a:defRPr>
            </a:lvl4pPr>
            <a:lvl5pPr indent="-228600" lvl="4" marL="2286000" algn="l">
              <a:spcBef>
                <a:spcPts val="1340"/>
              </a:spcBef>
              <a:spcAft>
                <a:spcPts val="0"/>
              </a:spcAft>
              <a:buClr>
                <a:srgbClr val="888888"/>
              </a:buClr>
              <a:buSzPts val="6700"/>
              <a:buNone/>
              <a:defRPr sz="6700">
                <a:solidFill>
                  <a:srgbClr val="888888"/>
                </a:solidFill>
              </a:defRPr>
            </a:lvl5pPr>
            <a:lvl6pPr indent="-228600" lvl="5" marL="2743200" algn="l">
              <a:spcBef>
                <a:spcPts val="1340"/>
              </a:spcBef>
              <a:spcAft>
                <a:spcPts val="0"/>
              </a:spcAft>
              <a:buClr>
                <a:srgbClr val="888888"/>
              </a:buClr>
              <a:buSzPts val="6700"/>
              <a:buNone/>
              <a:defRPr sz="6700">
                <a:solidFill>
                  <a:srgbClr val="888888"/>
                </a:solidFill>
              </a:defRPr>
            </a:lvl6pPr>
            <a:lvl7pPr indent="-228600" lvl="6" marL="3200400" algn="l">
              <a:spcBef>
                <a:spcPts val="1340"/>
              </a:spcBef>
              <a:spcAft>
                <a:spcPts val="0"/>
              </a:spcAft>
              <a:buClr>
                <a:srgbClr val="888888"/>
              </a:buClr>
              <a:buSzPts val="6700"/>
              <a:buNone/>
              <a:defRPr sz="6700">
                <a:solidFill>
                  <a:srgbClr val="888888"/>
                </a:solidFill>
              </a:defRPr>
            </a:lvl7pPr>
            <a:lvl8pPr indent="-228600" lvl="7" marL="3657600" algn="l">
              <a:spcBef>
                <a:spcPts val="1340"/>
              </a:spcBef>
              <a:spcAft>
                <a:spcPts val="0"/>
              </a:spcAft>
              <a:buClr>
                <a:srgbClr val="888888"/>
              </a:buClr>
              <a:buSzPts val="6700"/>
              <a:buNone/>
              <a:defRPr sz="6700">
                <a:solidFill>
                  <a:srgbClr val="888888"/>
                </a:solidFill>
              </a:defRPr>
            </a:lvl8pPr>
            <a:lvl9pPr indent="-228600" lvl="8" marL="4114800" algn="l">
              <a:spcBef>
                <a:spcPts val="1340"/>
              </a:spcBef>
              <a:spcAft>
                <a:spcPts val="0"/>
              </a:spcAft>
              <a:buClr>
                <a:srgbClr val="888888"/>
              </a:buClr>
              <a:buSzPts val="6700"/>
              <a:buNone/>
              <a:defRPr sz="6700">
                <a:solidFill>
                  <a:srgbClr val="888888"/>
                </a:solidFill>
              </a:defRPr>
            </a:lvl9pPr>
          </a:lstStyle>
          <a:p/>
        </p:txBody>
      </p:sp>
      <p:sp>
        <p:nvSpPr>
          <p:cNvPr id="30" name="Google Shape;30;p5"/>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194560" y="7680963"/>
            <a:ext cx="19385280" cy="21724621"/>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6" name="Google Shape;36;p6"/>
          <p:cNvSpPr txBox="1"/>
          <p:nvPr>
            <p:ph idx="2" type="body"/>
          </p:nvPr>
        </p:nvSpPr>
        <p:spPr>
          <a:xfrm>
            <a:off x="22311359" y="7680963"/>
            <a:ext cx="19385280" cy="21724621"/>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7" name="Google Shape;37;p6"/>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2194560" y="7368542"/>
            <a:ext cx="19392902" cy="3070858"/>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3" name="Google Shape;43;p7"/>
          <p:cNvSpPr txBox="1"/>
          <p:nvPr>
            <p:ph idx="2" type="body"/>
          </p:nvPr>
        </p:nvSpPr>
        <p:spPr>
          <a:xfrm>
            <a:off x="2194560" y="10439400"/>
            <a:ext cx="19392902" cy="1896618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4" name="Google Shape;44;p7"/>
          <p:cNvSpPr txBox="1"/>
          <p:nvPr>
            <p:ph idx="3" type="body"/>
          </p:nvPr>
        </p:nvSpPr>
        <p:spPr>
          <a:xfrm>
            <a:off x="22296122" y="7368542"/>
            <a:ext cx="19400519" cy="3070858"/>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5" name="Google Shape;45;p7"/>
          <p:cNvSpPr txBox="1"/>
          <p:nvPr>
            <p:ph idx="4" type="body"/>
          </p:nvPr>
        </p:nvSpPr>
        <p:spPr>
          <a:xfrm>
            <a:off x="22296122" y="10439400"/>
            <a:ext cx="19400519" cy="1896618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6" name="Google Shape;46;p7"/>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194563" y="1310640"/>
            <a:ext cx="14439902" cy="5577840"/>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7160241" y="1310643"/>
            <a:ext cx="24536399" cy="28094942"/>
          </a:xfrm>
          <a:prstGeom prst="rect">
            <a:avLst/>
          </a:prstGeom>
          <a:noFill/>
          <a:ln>
            <a:noFill/>
          </a:ln>
        </p:spPr>
        <p:txBody>
          <a:bodyPr anchorCtr="0" anchor="t" bIns="219450" lIns="438900" spcFirstLastPara="1" rIns="438900" wrap="square" tIns="219450">
            <a:normAutofit/>
          </a:bodyPr>
          <a:lstStyle>
            <a:lvl1pPr indent="-1206500" lvl="0" marL="457200" algn="l">
              <a:spcBef>
                <a:spcPts val="3080"/>
              </a:spcBef>
              <a:spcAft>
                <a:spcPts val="0"/>
              </a:spcAft>
              <a:buClr>
                <a:schemeClr val="dk1"/>
              </a:buClr>
              <a:buSzPts val="15400"/>
              <a:buChar char="•"/>
              <a:defRPr sz="15400"/>
            </a:lvl1pPr>
            <a:lvl2pPr indent="-1079500" lvl="1" marL="914400" algn="l">
              <a:spcBef>
                <a:spcPts val="2680"/>
              </a:spcBef>
              <a:spcAft>
                <a:spcPts val="0"/>
              </a:spcAft>
              <a:buClr>
                <a:schemeClr val="dk1"/>
              </a:buClr>
              <a:buSzPts val="13400"/>
              <a:buChar char="–"/>
              <a:defRPr sz="13400"/>
            </a:lvl2pPr>
            <a:lvl3pPr indent="-958850" lvl="2" marL="1371600" algn="l">
              <a:spcBef>
                <a:spcPts val="2300"/>
              </a:spcBef>
              <a:spcAft>
                <a:spcPts val="0"/>
              </a:spcAft>
              <a:buClr>
                <a:schemeClr val="dk1"/>
              </a:buClr>
              <a:buSzPts val="11500"/>
              <a:buChar char="•"/>
              <a:defRPr sz="11500"/>
            </a:lvl3pPr>
            <a:lvl4pPr indent="-838200" lvl="3" marL="1828800" algn="l">
              <a:spcBef>
                <a:spcPts val="1920"/>
              </a:spcBef>
              <a:spcAft>
                <a:spcPts val="0"/>
              </a:spcAft>
              <a:buClr>
                <a:schemeClr val="dk1"/>
              </a:buClr>
              <a:buSzPts val="9600"/>
              <a:buChar char="–"/>
              <a:defRPr sz="9600"/>
            </a:lvl4pPr>
            <a:lvl5pPr indent="-838200" lvl="4" marL="2286000" algn="l">
              <a:spcBef>
                <a:spcPts val="1920"/>
              </a:spcBef>
              <a:spcAft>
                <a:spcPts val="0"/>
              </a:spcAft>
              <a:buClr>
                <a:schemeClr val="dk1"/>
              </a:buClr>
              <a:buSzPts val="9600"/>
              <a:buChar char="»"/>
              <a:defRPr sz="9600"/>
            </a:lvl5pPr>
            <a:lvl6pPr indent="-838200" lvl="5" marL="2743200" algn="l">
              <a:spcBef>
                <a:spcPts val="1920"/>
              </a:spcBef>
              <a:spcAft>
                <a:spcPts val="0"/>
              </a:spcAft>
              <a:buClr>
                <a:schemeClr val="dk1"/>
              </a:buClr>
              <a:buSzPts val="9600"/>
              <a:buChar char="•"/>
              <a:defRPr sz="9600"/>
            </a:lvl6pPr>
            <a:lvl7pPr indent="-838200" lvl="6" marL="3200400" algn="l">
              <a:spcBef>
                <a:spcPts val="1920"/>
              </a:spcBef>
              <a:spcAft>
                <a:spcPts val="0"/>
              </a:spcAft>
              <a:buClr>
                <a:schemeClr val="dk1"/>
              </a:buClr>
              <a:buSzPts val="9600"/>
              <a:buChar char="•"/>
              <a:defRPr sz="9600"/>
            </a:lvl7pPr>
            <a:lvl8pPr indent="-838200" lvl="7" marL="3657600" algn="l">
              <a:spcBef>
                <a:spcPts val="1920"/>
              </a:spcBef>
              <a:spcAft>
                <a:spcPts val="0"/>
              </a:spcAft>
              <a:buClr>
                <a:schemeClr val="dk1"/>
              </a:buClr>
              <a:buSzPts val="9600"/>
              <a:buChar char="•"/>
              <a:defRPr sz="9600"/>
            </a:lvl8pPr>
            <a:lvl9pPr indent="-838200" lvl="8" marL="4114800" algn="l">
              <a:spcBef>
                <a:spcPts val="1920"/>
              </a:spcBef>
              <a:spcAft>
                <a:spcPts val="0"/>
              </a:spcAft>
              <a:buClr>
                <a:schemeClr val="dk1"/>
              </a:buClr>
              <a:buSzPts val="9600"/>
              <a:buChar char="•"/>
              <a:defRPr sz="9600"/>
            </a:lvl9pPr>
          </a:lstStyle>
          <a:p/>
        </p:txBody>
      </p:sp>
      <p:sp>
        <p:nvSpPr>
          <p:cNvPr id="61" name="Google Shape;61;p10"/>
          <p:cNvSpPr txBox="1"/>
          <p:nvPr>
            <p:ph idx="2" type="body"/>
          </p:nvPr>
        </p:nvSpPr>
        <p:spPr>
          <a:xfrm>
            <a:off x="2194563" y="6888483"/>
            <a:ext cx="14439902" cy="22517102"/>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2" name="Google Shape;62;p10"/>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602982" y="23042880"/>
            <a:ext cx="26334721" cy="2720342"/>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8602982" y="2941320"/>
            <a:ext cx="26334721" cy="19751040"/>
          </a:xfrm>
          <a:prstGeom prst="rect">
            <a:avLst/>
          </a:prstGeom>
          <a:noFill/>
          <a:ln>
            <a:noFill/>
          </a:ln>
        </p:spPr>
        <p:txBody>
          <a:bodyPr anchorCtr="0" anchor="t" bIns="219450" lIns="438900" spcFirstLastPara="1" rIns="438900" wrap="square" tIns="219450">
            <a:normAutofit/>
          </a:bodyPr>
          <a:lstStyle>
            <a:lvl1pPr lvl="0" marR="0" rtl="0" algn="l">
              <a:spcBef>
                <a:spcPts val="3080"/>
              </a:spcBef>
              <a:spcAft>
                <a:spcPts val="0"/>
              </a:spcAft>
              <a:buClr>
                <a:schemeClr val="dk1"/>
              </a:buClr>
              <a:buSzPts val="15400"/>
              <a:buFont typeface="Arial"/>
              <a:buNone/>
              <a:defRPr b="0" i="0" sz="15400" u="none" cap="none" strike="noStrike">
                <a:solidFill>
                  <a:schemeClr val="dk1"/>
                </a:solidFill>
                <a:latin typeface="Calibri"/>
                <a:ea typeface="Calibri"/>
                <a:cs typeface="Calibri"/>
                <a:sym typeface="Calibri"/>
              </a:defRPr>
            </a:lvl1pPr>
            <a:lvl2pPr lvl="1" marR="0" rtl="0" algn="l">
              <a:spcBef>
                <a:spcPts val="2680"/>
              </a:spcBef>
              <a:spcAft>
                <a:spcPts val="0"/>
              </a:spcAft>
              <a:buClr>
                <a:schemeClr val="dk1"/>
              </a:buClr>
              <a:buSzPts val="13400"/>
              <a:buFont typeface="Arial"/>
              <a:buNone/>
              <a:defRPr b="0" i="0" sz="13400" u="none" cap="none" strike="noStrike">
                <a:solidFill>
                  <a:schemeClr val="dk1"/>
                </a:solidFill>
                <a:latin typeface="Calibri"/>
                <a:ea typeface="Calibri"/>
                <a:cs typeface="Calibri"/>
                <a:sym typeface="Calibri"/>
              </a:defRPr>
            </a:lvl2pPr>
            <a:lvl3pPr lvl="2" marR="0" rtl="0" algn="l">
              <a:spcBef>
                <a:spcPts val="2300"/>
              </a:spcBef>
              <a:spcAft>
                <a:spcPts val="0"/>
              </a:spcAft>
              <a:buClr>
                <a:schemeClr val="dk1"/>
              </a:buClr>
              <a:buSzPts val="11500"/>
              <a:buFont typeface="Arial"/>
              <a:buNone/>
              <a:defRPr b="0" i="0" sz="11500" u="none" cap="none" strike="noStrike">
                <a:solidFill>
                  <a:schemeClr val="dk1"/>
                </a:solidFill>
                <a:latin typeface="Calibri"/>
                <a:ea typeface="Calibri"/>
                <a:cs typeface="Calibri"/>
                <a:sym typeface="Calibri"/>
              </a:defRPr>
            </a:lvl3pPr>
            <a:lvl4pPr lvl="3"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8602982" y="25763222"/>
            <a:ext cx="26334721" cy="3863338"/>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9" name="Google Shape;69;p11"/>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062"/>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rmAutofit/>
          </a:bodyPr>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194560" y="7680963"/>
            <a:ext cx="39502081" cy="21724621"/>
          </a:xfrm>
          <a:prstGeom prst="rect">
            <a:avLst/>
          </a:prstGeom>
          <a:noFill/>
          <a:ln>
            <a:noFill/>
          </a:ln>
        </p:spPr>
        <p:txBody>
          <a:bodyPr anchorCtr="0" anchor="t" bIns="219450" lIns="438900" spcFirstLastPara="1" rIns="438900" wrap="square" tIns="219450">
            <a:norm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marR="0" rtl="0" algn="l">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888888"/>
                </a:solidFill>
                <a:latin typeface="Calibri"/>
                <a:ea typeface="Calibri"/>
                <a:cs typeface="Calibri"/>
                <a:sym typeface="Calibri"/>
              </a:defRPr>
            </a:lvl1pPr>
            <a:lvl2pPr indent="0" lvl="1" marL="0" marR="0" rtl="0" algn="r">
              <a:spcBef>
                <a:spcPts val="0"/>
              </a:spcBef>
              <a:buNone/>
              <a:defRPr b="0" i="0" sz="5800" u="none" cap="none" strike="noStrike">
                <a:solidFill>
                  <a:srgbClr val="888888"/>
                </a:solidFill>
                <a:latin typeface="Calibri"/>
                <a:ea typeface="Calibri"/>
                <a:cs typeface="Calibri"/>
                <a:sym typeface="Calibri"/>
              </a:defRPr>
            </a:lvl2pPr>
            <a:lvl3pPr indent="0" lvl="2" marL="0" marR="0" rtl="0" algn="r">
              <a:spcBef>
                <a:spcPts val="0"/>
              </a:spcBef>
              <a:buNone/>
              <a:defRPr b="0" i="0" sz="5800" u="none" cap="none" strike="noStrike">
                <a:solidFill>
                  <a:srgbClr val="888888"/>
                </a:solidFill>
                <a:latin typeface="Calibri"/>
                <a:ea typeface="Calibri"/>
                <a:cs typeface="Calibri"/>
                <a:sym typeface="Calibri"/>
              </a:defRPr>
            </a:lvl3pPr>
            <a:lvl4pPr indent="0" lvl="3" marL="0" marR="0" rtl="0" algn="r">
              <a:spcBef>
                <a:spcPts val="0"/>
              </a:spcBef>
              <a:buNone/>
              <a:defRPr b="0" i="0" sz="5800" u="none" cap="none" strike="noStrike">
                <a:solidFill>
                  <a:srgbClr val="888888"/>
                </a:solidFill>
                <a:latin typeface="Calibri"/>
                <a:ea typeface="Calibri"/>
                <a:cs typeface="Calibri"/>
                <a:sym typeface="Calibri"/>
              </a:defRPr>
            </a:lvl4pPr>
            <a:lvl5pPr indent="0" lvl="4" marL="0" marR="0" rtl="0" algn="r">
              <a:spcBef>
                <a:spcPts val="0"/>
              </a:spcBef>
              <a:buNone/>
              <a:defRPr b="0" i="0" sz="5800" u="none" cap="none" strike="noStrike">
                <a:solidFill>
                  <a:srgbClr val="888888"/>
                </a:solidFill>
                <a:latin typeface="Calibri"/>
                <a:ea typeface="Calibri"/>
                <a:cs typeface="Calibri"/>
                <a:sym typeface="Calibri"/>
              </a:defRPr>
            </a:lvl5pPr>
            <a:lvl6pPr indent="0" lvl="5" marL="0" marR="0" rtl="0" algn="r">
              <a:spcBef>
                <a:spcPts val="0"/>
              </a:spcBef>
              <a:buNone/>
              <a:defRPr b="0" i="0" sz="5800" u="none" cap="none" strike="noStrike">
                <a:solidFill>
                  <a:srgbClr val="888888"/>
                </a:solidFill>
                <a:latin typeface="Calibri"/>
                <a:ea typeface="Calibri"/>
                <a:cs typeface="Calibri"/>
                <a:sym typeface="Calibri"/>
              </a:defRPr>
            </a:lvl6pPr>
            <a:lvl7pPr indent="0" lvl="6" marL="0" marR="0" rtl="0" algn="r">
              <a:spcBef>
                <a:spcPts val="0"/>
              </a:spcBef>
              <a:buNone/>
              <a:defRPr b="0" i="0" sz="5800" u="none" cap="none" strike="noStrike">
                <a:solidFill>
                  <a:srgbClr val="888888"/>
                </a:solidFill>
                <a:latin typeface="Calibri"/>
                <a:ea typeface="Calibri"/>
                <a:cs typeface="Calibri"/>
                <a:sym typeface="Calibri"/>
              </a:defRPr>
            </a:lvl7pPr>
            <a:lvl8pPr indent="0" lvl="7" marL="0" marR="0" rtl="0" algn="r">
              <a:spcBef>
                <a:spcPts val="0"/>
              </a:spcBef>
              <a:buNone/>
              <a:defRPr b="0" i="0" sz="5800" u="none" cap="none" strike="noStrike">
                <a:solidFill>
                  <a:srgbClr val="888888"/>
                </a:solidFill>
                <a:latin typeface="Calibri"/>
                <a:ea typeface="Calibri"/>
                <a:cs typeface="Calibri"/>
                <a:sym typeface="Calibri"/>
              </a:defRPr>
            </a:lvl8pPr>
            <a:lvl9pPr indent="0" lvl="8" marL="0" marR="0" rtl="0" algn="r">
              <a:spcBef>
                <a:spcPts val="0"/>
              </a:spcBef>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533400" y="457200"/>
            <a:ext cx="42672000" cy="4572000"/>
          </a:xfrm>
          <a:prstGeom prst="roundRect">
            <a:avLst>
              <a:gd fmla="val 16667" name="adj"/>
            </a:avLst>
          </a:prstGeom>
          <a:solidFill>
            <a:srgbClr val="6600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rgbClr val="BFBFBF"/>
              </a:solidFill>
              <a:latin typeface="Calibri"/>
              <a:ea typeface="Calibri"/>
              <a:cs typeface="Calibri"/>
              <a:sym typeface="Calibri"/>
            </a:endParaRPr>
          </a:p>
        </p:txBody>
      </p:sp>
      <p:sp>
        <p:nvSpPr>
          <p:cNvPr id="90" name="Google Shape;90;p1"/>
          <p:cNvSpPr txBox="1"/>
          <p:nvPr/>
        </p:nvSpPr>
        <p:spPr>
          <a:xfrm>
            <a:off x="6248400" y="577950"/>
            <a:ext cx="29489400" cy="4330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lt1"/>
                </a:solidFill>
              </a:rPr>
              <a:t>ePCR System</a:t>
            </a:r>
            <a:endParaRPr/>
          </a:p>
          <a:p>
            <a:pPr indent="0" lvl="0" marL="0" marR="0" rtl="0" algn="ctr">
              <a:spcBef>
                <a:spcPts val="1000"/>
              </a:spcBef>
              <a:spcAft>
                <a:spcPts val="0"/>
              </a:spcAft>
              <a:buNone/>
            </a:pPr>
            <a:r>
              <a:rPr b="1" lang="en-US" sz="4800">
                <a:solidFill>
                  <a:schemeClr val="lt1"/>
                </a:solidFill>
              </a:rPr>
              <a:t>Team Members: Kennedy Anukam, Mason Harlan, Yi Jiang, Alec Moore</a:t>
            </a:r>
            <a:endParaRPr b="1" sz="4800">
              <a:solidFill>
                <a:schemeClr val="lt1"/>
              </a:solidFill>
            </a:endParaRPr>
          </a:p>
          <a:p>
            <a:pPr indent="0" lvl="0" marL="0" marR="0" rtl="0" algn="ctr">
              <a:spcBef>
                <a:spcPts val="1000"/>
              </a:spcBef>
              <a:spcAft>
                <a:spcPts val="0"/>
              </a:spcAft>
              <a:buNone/>
            </a:pPr>
            <a:r>
              <a:rPr b="1" lang="en-US" sz="3800">
                <a:solidFill>
                  <a:schemeClr val="lt1"/>
                </a:solidFill>
              </a:rPr>
              <a:t>Department of Computer Science and Engineering, University of Nevada, Reno</a:t>
            </a:r>
            <a:endParaRPr b="1" sz="3800">
              <a:solidFill>
                <a:schemeClr val="lt1"/>
              </a:solidFill>
            </a:endParaRPr>
          </a:p>
          <a:p>
            <a:pPr indent="0" lvl="0" marL="0" marR="0" rtl="0" algn="ctr">
              <a:spcBef>
                <a:spcPts val="1000"/>
              </a:spcBef>
              <a:spcAft>
                <a:spcPts val="0"/>
              </a:spcAft>
              <a:buNone/>
            </a:pPr>
            <a:r>
              <a:rPr b="1" lang="en-US" sz="3800">
                <a:solidFill>
                  <a:schemeClr val="lt1"/>
                </a:solidFill>
              </a:rPr>
              <a:t>Instructors: Devrin Lee, Dr. David Feil-Seifer</a:t>
            </a:r>
            <a:endParaRPr b="1" sz="3800">
              <a:solidFill>
                <a:schemeClr val="lt1"/>
              </a:solidFill>
            </a:endParaRPr>
          </a:p>
          <a:p>
            <a:pPr indent="0" lvl="0" marL="0" marR="0" rtl="0" algn="ctr">
              <a:spcBef>
                <a:spcPts val="1000"/>
              </a:spcBef>
              <a:spcAft>
                <a:spcPts val="0"/>
              </a:spcAft>
              <a:buNone/>
            </a:pPr>
            <a:r>
              <a:rPr b="1" lang="en-US" sz="3800">
                <a:solidFill>
                  <a:schemeClr val="lt1"/>
                </a:solidFill>
              </a:rPr>
              <a:t>External Advisor: Bryan Pond RN, CFRN, CCRN from San Carlos Rescue Ambulance Service</a:t>
            </a:r>
            <a:endParaRPr b="1" sz="3800">
              <a:solidFill>
                <a:schemeClr val="lt1"/>
              </a:solidFill>
            </a:endParaRPr>
          </a:p>
        </p:txBody>
      </p:sp>
      <p:sp>
        <p:nvSpPr>
          <p:cNvPr id="91" name="Google Shape;91;p1"/>
          <p:cNvSpPr/>
          <p:nvPr/>
        </p:nvSpPr>
        <p:spPr>
          <a:xfrm>
            <a:off x="914400" y="5710750"/>
            <a:ext cx="12874800" cy="25651200"/>
          </a:xfrm>
          <a:prstGeom prst="rect">
            <a:avLst/>
          </a:prstGeom>
          <a:solidFill>
            <a:srgbClr val="EFEFE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92" name="Google Shape;92;p1"/>
          <p:cNvSpPr/>
          <p:nvPr/>
        </p:nvSpPr>
        <p:spPr>
          <a:xfrm>
            <a:off x="14401800" y="5715000"/>
            <a:ext cx="14935200" cy="25648800"/>
          </a:xfrm>
          <a:prstGeom prst="rect">
            <a:avLst/>
          </a:prstGeom>
          <a:solidFill>
            <a:srgbClr val="EFEFE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93" name="Google Shape;93;p1"/>
          <p:cNvSpPr/>
          <p:nvPr/>
        </p:nvSpPr>
        <p:spPr>
          <a:xfrm>
            <a:off x="29946600" y="5715000"/>
            <a:ext cx="12877800" cy="25648800"/>
          </a:xfrm>
          <a:prstGeom prst="rect">
            <a:avLst/>
          </a:prstGeom>
          <a:solidFill>
            <a:srgbClr val="EFEFE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94" name="Google Shape;94;p1"/>
          <p:cNvSpPr txBox="1"/>
          <p:nvPr/>
        </p:nvSpPr>
        <p:spPr>
          <a:xfrm>
            <a:off x="1192725" y="7519738"/>
            <a:ext cx="12344400" cy="7480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000000"/>
              </a:buClr>
              <a:buFont typeface="Arial"/>
              <a:buNone/>
            </a:pPr>
            <a:r>
              <a:rPr lang="en-US" sz="4000">
                <a:solidFill>
                  <a:schemeClr val="dk1"/>
                </a:solidFill>
                <a:latin typeface="Calibri"/>
                <a:ea typeface="Calibri"/>
                <a:cs typeface="Calibri"/>
                <a:sym typeface="Calibri"/>
              </a:rPr>
              <a:t>The ePCR system is a web and mobile patient record tracking and entry system designed for use by the San Carlos Rescue ambulance service in Sonora Mexico. The project is significant for the Rescate ambulance service as it is replacing their current method of handwritten records. The main goals include providing  a secure environment for logging patient records, accessing records with ease, running analysis on reports, and an intuitive design supporting English and Spanish. The system has the potential to have an impact on healthcare in lower income regions. This project is open source to benefit as many healthcare providers as possible.</a:t>
            </a:r>
            <a:endParaRPr b="1" sz="4000">
              <a:solidFill>
                <a:schemeClr val="dk1"/>
              </a:solidFill>
              <a:latin typeface="Calibri"/>
              <a:ea typeface="Calibri"/>
              <a:cs typeface="Calibri"/>
              <a:sym typeface="Calibri"/>
            </a:endParaRPr>
          </a:p>
        </p:txBody>
      </p:sp>
      <p:pic>
        <p:nvPicPr>
          <p:cNvPr descr="Nevada_N_RGB.jpg (1800×1800)" id="95" name="Google Shape;95;p1"/>
          <p:cNvPicPr preferRelativeResize="0"/>
          <p:nvPr/>
        </p:nvPicPr>
        <p:blipFill rotWithShape="1">
          <a:blip r:embed="rId3">
            <a:alphaModFix/>
          </a:blip>
          <a:srcRect b="0" l="0" r="0" t="0"/>
          <a:stretch/>
        </p:blipFill>
        <p:spPr>
          <a:xfrm>
            <a:off x="1371600" y="1273175"/>
            <a:ext cx="2940051" cy="2940051"/>
          </a:xfrm>
          <a:prstGeom prst="rect">
            <a:avLst/>
          </a:prstGeom>
          <a:noFill/>
          <a:ln>
            <a:noFill/>
          </a:ln>
        </p:spPr>
      </p:pic>
      <p:sp>
        <p:nvSpPr>
          <p:cNvPr id="96" name="Google Shape;96;p1"/>
          <p:cNvSpPr/>
          <p:nvPr/>
        </p:nvSpPr>
        <p:spPr>
          <a:xfrm>
            <a:off x="36804600" y="1219200"/>
            <a:ext cx="5562600" cy="3048000"/>
          </a:xfrm>
          <a:prstGeom prst="roundRect">
            <a:avLst>
              <a:gd fmla="val 16667" name="adj"/>
            </a:avLst>
          </a:prstGeom>
          <a:solidFill>
            <a:schemeClr val="lt1">
              <a:alpha val="43921"/>
            </a:schemeClr>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0">
                <a:solidFill>
                  <a:schemeClr val="dk1"/>
                </a:solidFill>
                <a:latin typeface="Calibri"/>
                <a:ea typeface="Calibri"/>
                <a:cs typeface="Calibri"/>
                <a:sym typeface="Calibri"/>
              </a:rPr>
              <a:t>CSE</a:t>
            </a:r>
            <a:endParaRPr sz="15000">
              <a:solidFill>
                <a:schemeClr val="dk1"/>
              </a:solidFill>
              <a:latin typeface="Calibri"/>
              <a:ea typeface="Calibri"/>
              <a:cs typeface="Calibri"/>
              <a:sym typeface="Calibri"/>
            </a:endParaRPr>
          </a:p>
        </p:txBody>
      </p:sp>
      <p:sp>
        <p:nvSpPr>
          <p:cNvPr id="97" name="Google Shape;97;p1"/>
          <p:cNvSpPr/>
          <p:nvPr/>
        </p:nvSpPr>
        <p:spPr>
          <a:xfrm>
            <a:off x="926025" y="5715000"/>
            <a:ext cx="12877800" cy="1524000"/>
          </a:xfrm>
          <a:prstGeom prst="rect">
            <a:avLst/>
          </a:prstGeom>
          <a:solidFill>
            <a:srgbClr val="395E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98" name="Google Shape;98;p1"/>
          <p:cNvSpPr txBox="1"/>
          <p:nvPr/>
        </p:nvSpPr>
        <p:spPr>
          <a:xfrm>
            <a:off x="1371600" y="5791200"/>
            <a:ext cx="73131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600">
                <a:solidFill>
                  <a:schemeClr val="lt1"/>
                </a:solidFill>
                <a:latin typeface="Calibri"/>
                <a:ea typeface="Calibri"/>
                <a:cs typeface="Calibri"/>
                <a:sym typeface="Calibri"/>
              </a:rPr>
              <a:t>Abstract</a:t>
            </a:r>
            <a:endParaRPr/>
          </a:p>
        </p:txBody>
      </p:sp>
      <p:sp>
        <p:nvSpPr>
          <p:cNvPr id="99" name="Google Shape;99;p1"/>
          <p:cNvSpPr/>
          <p:nvPr/>
        </p:nvSpPr>
        <p:spPr>
          <a:xfrm>
            <a:off x="929025" y="15313063"/>
            <a:ext cx="12874800" cy="1524000"/>
          </a:xfrm>
          <a:prstGeom prst="rect">
            <a:avLst/>
          </a:prstGeom>
          <a:solidFill>
            <a:srgbClr val="395E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100" name="Google Shape;100;p1"/>
          <p:cNvSpPr txBox="1"/>
          <p:nvPr/>
        </p:nvSpPr>
        <p:spPr>
          <a:xfrm>
            <a:off x="1371600" y="15392638"/>
            <a:ext cx="73152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600">
                <a:solidFill>
                  <a:schemeClr val="lt1"/>
                </a:solidFill>
                <a:latin typeface="Calibri"/>
                <a:ea typeface="Calibri"/>
                <a:cs typeface="Calibri"/>
                <a:sym typeface="Calibri"/>
              </a:rPr>
              <a:t>Problem</a:t>
            </a:r>
            <a:endParaRPr/>
          </a:p>
        </p:txBody>
      </p:sp>
      <p:sp>
        <p:nvSpPr>
          <p:cNvPr id="101" name="Google Shape;101;p1"/>
          <p:cNvSpPr txBox="1"/>
          <p:nvPr/>
        </p:nvSpPr>
        <p:spPr>
          <a:xfrm>
            <a:off x="1188720" y="22444100"/>
            <a:ext cx="6788100" cy="1046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100">
                <a:latin typeface="Calibri"/>
                <a:ea typeface="Calibri"/>
                <a:cs typeface="Calibri"/>
                <a:sym typeface="Calibri"/>
              </a:rPr>
              <a:t>Figure 1: A cluttered </a:t>
            </a:r>
            <a:r>
              <a:rPr lang="en-US" sz="3100">
                <a:latin typeface="Calibri"/>
                <a:ea typeface="Calibri"/>
                <a:cs typeface="Calibri"/>
                <a:sym typeface="Calibri"/>
              </a:rPr>
              <a:t>patient</a:t>
            </a:r>
            <a:r>
              <a:rPr lang="en-US" sz="3100">
                <a:latin typeface="Calibri"/>
                <a:ea typeface="Calibri"/>
                <a:cs typeface="Calibri"/>
                <a:sym typeface="Calibri"/>
              </a:rPr>
              <a:t> chart used by the ambulance team.</a:t>
            </a:r>
            <a:endParaRPr sz="3100">
              <a:latin typeface="Calibri"/>
              <a:ea typeface="Calibri"/>
              <a:cs typeface="Calibri"/>
              <a:sym typeface="Calibri"/>
            </a:endParaRPr>
          </a:p>
        </p:txBody>
      </p:sp>
      <p:sp>
        <p:nvSpPr>
          <p:cNvPr id="102" name="Google Shape;102;p1"/>
          <p:cNvSpPr txBox="1"/>
          <p:nvPr/>
        </p:nvSpPr>
        <p:spPr>
          <a:xfrm>
            <a:off x="1188725" y="23521400"/>
            <a:ext cx="6788100" cy="501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000">
                <a:solidFill>
                  <a:schemeClr val="dk1"/>
                </a:solidFill>
                <a:latin typeface="Calibri"/>
                <a:ea typeface="Calibri"/>
                <a:cs typeface="Calibri"/>
                <a:sym typeface="Calibri"/>
              </a:rPr>
              <a:t>Figure 1 shows the difficulty of reading and sorting </a:t>
            </a:r>
            <a:r>
              <a:rPr b="1" lang="en-US" sz="4000">
                <a:solidFill>
                  <a:schemeClr val="dk1"/>
                </a:solidFill>
                <a:latin typeface="Calibri"/>
                <a:ea typeface="Calibri"/>
                <a:cs typeface="Calibri"/>
                <a:sym typeface="Calibri"/>
              </a:rPr>
              <a:t>paper charts</a:t>
            </a:r>
            <a:r>
              <a:rPr lang="en-US" sz="4000">
                <a:solidFill>
                  <a:schemeClr val="dk1"/>
                </a:solidFill>
                <a:latin typeface="Calibri"/>
                <a:ea typeface="Calibri"/>
                <a:cs typeface="Calibri"/>
                <a:sym typeface="Calibri"/>
              </a:rPr>
              <a:t>.</a:t>
            </a:r>
            <a:r>
              <a:rPr b="1" lang="en-US" sz="4000">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The ambulance team can spend several hours a week searching through paper charts </a:t>
            </a:r>
            <a:r>
              <a:rPr lang="en-US" sz="4000">
                <a:solidFill>
                  <a:schemeClr val="dk1"/>
                </a:solidFill>
                <a:latin typeface="Calibri"/>
                <a:ea typeface="Calibri"/>
                <a:cs typeface="Calibri"/>
                <a:sym typeface="Calibri"/>
              </a:rPr>
              <a:t>to find the information and aggregate the statistic that they need.</a:t>
            </a:r>
            <a:endParaRPr sz="4000">
              <a:solidFill>
                <a:schemeClr val="dk1"/>
              </a:solidFill>
              <a:latin typeface="Calibri"/>
              <a:ea typeface="Calibri"/>
              <a:cs typeface="Calibri"/>
              <a:sym typeface="Calibri"/>
            </a:endParaRPr>
          </a:p>
        </p:txBody>
      </p:sp>
      <p:sp>
        <p:nvSpPr>
          <p:cNvPr id="103" name="Google Shape;103;p1"/>
          <p:cNvSpPr/>
          <p:nvPr/>
        </p:nvSpPr>
        <p:spPr>
          <a:xfrm>
            <a:off x="14401800" y="5715000"/>
            <a:ext cx="14935200" cy="1524000"/>
          </a:xfrm>
          <a:prstGeom prst="rect">
            <a:avLst/>
          </a:prstGeom>
          <a:solidFill>
            <a:srgbClr val="395E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104" name="Google Shape;104;p1"/>
          <p:cNvSpPr txBox="1"/>
          <p:nvPr/>
        </p:nvSpPr>
        <p:spPr>
          <a:xfrm>
            <a:off x="14859000" y="5791200"/>
            <a:ext cx="73131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600">
                <a:solidFill>
                  <a:schemeClr val="lt1"/>
                </a:solidFill>
                <a:latin typeface="Calibri"/>
                <a:ea typeface="Calibri"/>
                <a:cs typeface="Calibri"/>
                <a:sym typeface="Calibri"/>
              </a:rPr>
              <a:t>Features</a:t>
            </a:r>
            <a:endParaRPr/>
          </a:p>
        </p:txBody>
      </p:sp>
      <p:sp>
        <p:nvSpPr>
          <p:cNvPr id="105" name="Google Shape;105;p1"/>
          <p:cNvSpPr/>
          <p:nvPr/>
        </p:nvSpPr>
        <p:spPr>
          <a:xfrm>
            <a:off x="14401800" y="19354800"/>
            <a:ext cx="14935200" cy="1524000"/>
          </a:xfrm>
          <a:prstGeom prst="rect">
            <a:avLst/>
          </a:prstGeom>
          <a:solidFill>
            <a:srgbClr val="395E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106" name="Google Shape;106;p1"/>
          <p:cNvSpPr txBox="1"/>
          <p:nvPr/>
        </p:nvSpPr>
        <p:spPr>
          <a:xfrm>
            <a:off x="14859000" y="19408788"/>
            <a:ext cx="73152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600">
                <a:solidFill>
                  <a:schemeClr val="lt1"/>
                </a:solidFill>
                <a:latin typeface="Calibri"/>
                <a:ea typeface="Calibri"/>
                <a:cs typeface="Calibri"/>
                <a:sym typeface="Calibri"/>
              </a:rPr>
              <a:t>User Interface</a:t>
            </a:r>
            <a:endParaRPr/>
          </a:p>
        </p:txBody>
      </p:sp>
      <p:sp>
        <p:nvSpPr>
          <p:cNvPr id="107" name="Google Shape;107;p1"/>
          <p:cNvSpPr/>
          <p:nvPr/>
        </p:nvSpPr>
        <p:spPr>
          <a:xfrm>
            <a:off x="29934975" y="16962120"/>
            <a:ext cx="12877800" cy="1524000"/>
          </a:xfrm>
          <a:prstGeom prst="rect">
            <a:avLst/>
          </a:prstGeom>
          <a:solidFill>
            <a:srgbClr val="395E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108" name="Google Shape;108;p1"/>
          <p:cNvSpPr txBox="1"/>
          <p:nvPr/>
        </p:nvSpPr>
        <p:spPr>
          <a:xfrm>
            <a:off x="30403800" y="17051633"/>
            <a:ext cx="73152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600">
                <a:solidFill>
                  <a:schemeClr val="lt1"/>
                </a:solidFill>
                <a:latin typeface="Calibri"/>
                <a:ea typeface="Calibri"/>
                <a:cs typeface="Calibri"/>
                <a:sym typeface="Calibri"/>
              </a:rPr>
              <a:t>Architecture</a:t>
            </a:r>
            <a:endParaRPr/>
          </a:p>
        </p:txBody>
      </p:sp>
      <p:sp>
        <p:nvSpPr>
          <p:cNvPr id="109" name="Google Shape;109;p1"/>
          <p:cNvSpPr txBox="1"/>
          <p:nvPr/>
        </p:nvSpPr>
        <p:spPr>
          <a:xfrm>
            <a:off x="30200550" y="25841650"/>
            <a:ext cx="12344400" cy="501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000">
                <a:solidFill>
                  <a:schemeClr val="dk1"/>
                </a:solidFill>
                <a:latin typeface="Calibri"/>
                <a:ea typeface="Calibri"/>
                <a:cs typeface="Calibri"/>
                <a:sym typeface="Calibri"/>
              </a:rPr>
              <a:t>The ePCR System was successfully developed for the San Carlos Rescue ambulance service. As it stands, the system allows simple access to otherwise commercially expensive electronic form storage for only the cost of a server and database. The system has the potential to be </a:t>
            </a:r>
            <a:r>
              <a:rPr lang="en-US" sz="4000">
                <a:solidFill>
                  <a:schemeClr val="dk1"/>
                </a:solidFill>
                <a:latin typeface="Calibri"/>
                <a:ea typeface="Calibri"/>
                <a:cs typeface="Calibri"/>
                <a:sym typeface="Calibri"/>
              </a:rPr>
              <a:t>propagated, modified</a:t>
            </a:r>
            <a:r>
              <a:rPr lang="en-US" sz="4000">
                <a:solidFill>
                  <a:schemeClr val="dk1"/>
                </a:solidFill>
                <a:latin typeface="Calibri"/>
                <a:ea typeface="Calibri"/>
                <a:cs typeface="Calibri"/>
                <a:sym typeface="Calibri"/>
              </a:rPr>
              <a:t> and adopted anywhere for any language. It’s capability to aid rescue workers and their patients in any community is a positive and exciting outcome.</a:t>
            </a:r>
            <a:endParaRPr b="1" sz="4000">
              <a:solidFill>
                <a:schemeClr val="dk1"/>
              </a:solidFill>
              <a:latin typeface="Calibri"/>
              <a:ea typeface="Calibri"/>
              <a:cs typeface="Calibri"/>
              <a:sym typeface="Calibri"/>
            </a:endParaRPr>
          </a:p>
        </p:txBody>
      </p:sp>
      <p:sp>
        <p:nvSpPr>
          <p:cNvPr id="110" name="Google Shape;110;p1"/>
          <p:cNvSpPr txBox="1"/>
          <p:nvPr/>
        </p:nvSpPr>
        <p:spPr>
          <a:xfrm>
            <a:off x="1866900" y="31866840"/>
            <a:ext cx="401574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FFFFFF"/>
                </a:solidFill>
                <a:latin typeface="Calibri"/>
                <a:ea typeface="Calibri"/>
                <a:cs typeface="Calibri"/>
                <a:sym typeface="Calibri"/>
              </a:rPr>
              <a:t>This project was developed in Spring 2021 as part of the course CS 426 Senior Projects in Computer Science</a:t>
            </a:r>
            <a:endParaRPr sz="4000">
              <a:solidFill>
                <a:srgbClr val="FFFFFF"/>
              </a:solidFill>
              <a:latin typeface="Calibri"/>
              <a:ea typeface="Calibri"/>
              <a:cs typeface="Calibri"/>
              <a:sym typeface="Calibri"/>
            </a:endParaRPr>
          </a:p>
        </p:txBody>
      </p:sp>
      <p:sp>
        <p:nvSpPr>
          <p:cNvPr id="111" name="Google Shape;111;p1"/>
          <p:cNvSpPr txBox="1"/>
          <p:nvPr/>
        </p:nvSpPr>
        <p:spPr>
          <a:xfrm>
            <a:off x="14782791" y="7428600"/>
            <a:ext cx="14173200" cy="11790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000">
                <a:solidFill>
                  <a:schemeClr val="dk1"/>
                </a:solidFill>
                <a:latin typeface="Calibri"/>
                <a:ea typeface="Calibri"/>
                <a:cs typeface="Calibri"/>
                <a:sym typeface="Calibri"/>
              </a:rPr>
              <a:t>The ePCR system consists of several features that help the Rescate team accomplish </a:t>
            </a:r>
            <a:r>
              <a:rPr lang="en-US" sz="4000">
                <a:solidFill>
                  <a:schemeClr val="dk1"/>
                </a:solidFill>
                <a:latin typeface="Calibri"/>
                <a:ea typeface="Calibri"/>
                <a:cs typeface="Calibri"/>
                <a:sym typeface="Calibri"/>
              </a:rPr>
              <a:t>their</a:t>
            </a:r>
            <a:r>
              <a:rPr lang="en-US" sz="4000">
                <a:solidFill>
                  <a:schemeClr val="dk1"/>
                </a:solidFill>
                <a:latin typeface="Calibri"/>
                <a:ea typeface="Calibri"/>
                <a:cs typeface="Calibri"/>
                <a:sym typeface="Calibri"/>
              </a:rPr>
              <a:t> tasks quickly and efficiently.</a:t>
            </a:r>
            <a:endParaRPr sz="4000">
              <a:solidFill>
                <a:schemeClr val="dk1"/>
              </a:solidFill>
              <a:latin typeface="Calibri"/>
              <a:ea typeface="Calibri"/>
              <a:cs typeface="Calibri"/>
              <a:sym typeface="Calibri"/>
            </a:endParaRPr>
          </a:p>
          <a:p>
            <a:pPr indent="-482600" lvl="0" marL="457200" marR="0" rtl="0" algn="just">
              <a:spcBef>
                <a:spcPts val="0"/>
              </a:spcBef>
              <a:spcAft>
                <a:spcPts val="0"/>
              </a:spcAft>
              <a:buClr>
                <a:schemeClr val="dk1"/>
              </a:buClr>
              <a:buSzPts val="4000"/>
              <a:buFont typeface="Calibri"/>
              <a:buChar char="-"/>
            </a:pPr>
            <a:r>
              <a:rPr b="1" lang="en-US" sz="4000">
                <a:solidFill>
                  <a:schemeClr val="dk1"/>
                </a:solidFill>
                <a:latin typeface="Calibri"/>
                <a:ea typeface="Calibri"/>
                <a:cs typeface="Calibri"/>
                <a:sym typeface="Calibri"/>
              </a:rPr>
              <a:t>Login and authentication</a:t>
            </a:r>
            <a:r>
              <a:rPr lang="en-US" sz="4000">
                <a:solidFill>
                  <a:schemeClr val="dk1"/>
                </a:solidFill>
                <a:latin typeface="Calibri"/>
                <a:ea typeface="Calibri"/>
                <a:cs typeface="Calibri"/>
                <a:sym typeface="Calibri"/>
              </a:rPr>
              <a:t> is implemented to safely secure the patient records by only giving authorized users accessibility. Figure 3 displays the login page of the </a:t>
            </a:r>
            <a:r>
              <a:rPr lang="en-US" sz="4000">
                <a:solidFill>
                  <a:schemeClr val="dk1"/>
                </a:solidFill>
                <a:latin typeface="Calibri"/>
                <a:ea typeface="Calibri"/>
                <a:cs typeface="Calibri"/>
                <a:sym typeface="Calibri"/>
              </a:rPr>
              <a:t>system.</a:t>
            </a:r>
            <a:endParaRPr sz="4000">
              <a:solidFill>
                <a:schemeClr val="dk1"/>
              </a:solidFill>
              <a:latin typeface="Calibri"/>
              <a:ea typeface="Calibri"/>
              <a:cs typeface="Calibri"/>
              <a:sym typeface="Calibri"/>
            </a:endParaRPr>
          </a:p>
          <a:p>
            <a:pPr indent="-482600" lvl="0" marL="457200" marR="0" rtl="0" algn="just">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The </a:t>
            </a:r>
            <a:r>
              <a:rPr b="1" lang="en-US" sz="4000">
                <a:solidFill>
                  <a:schemeClr val="dk1"/>
                </a:solidFill>
                <a:latin typeface="Calibri"/>
                <a:ea typeface="Calibri"/>
                <a:cs typeface="Calibri"/>
                <a:sym typeface="Calibri"/>
              </a:rPr>
              <a:t>admin</a:t>
            </a:r>
            <a:r>
              <a:rPr lang="en-US" sz="4000">
                <a:solidFill>
                  <a:schemeClr val="dk1"/>
                </a:solidFill>
                <a:latin typeface="Calibri"/>
                <a:ea typeface="Calibri"/>
                <a:cs typeface="Calibri"/>
                <a:sym typeface="Calibri"/>
              </a:rPr>
              <a:t> has the ability to add, delete, and elevate users, as well as assign certifications to users.</a:t>
            </a:r>
            <a:endParaRPr sz="4000">
              <a:solidFill>
                <a:schemeClr val="dk1"/>
              </a:solidFill>
              <a:latin typeface="Calibri"/>
              <a:ea typeface="Calibri"/>
              <a:cs typeface="Calibri"/>
              <a:sym typeface="Calibri"/>
            </a:endParaRPr>
          </a:p>
          <a:p>
            <a:pPr indent="-482600" lvl="0" marL="457200" marR="0" rtl="0" algn="just">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The system supports two languages (English and Spanish), where users can freely </a:t>
            </a:r>
            <a:r>
              <a:rPr b="1" lang="en-US" sz="4000">
                <a:solidFill>
                  <a:schemeClr val="dk1"/>
                </a:solidFill>
                <a:latin typeface="Calibri"/>
                <a:ea typeface="Calibri"/>
                <a:cs typeface="Calibri"/>
                <a:sym typeface="Calibri"/>
              </a:rPr>
              <a:t>toggle between languages</a:t>
            </a:r>
            <a:r>
              <a:rPr lang="en-US" sz="4000">
                <a:solidFill>
                  <a:schemeClr val="dk1"/>
                </a:solidFill>
                <a:latin typeface="Calibri"/>
                <a:ea typeface="Calibri"/>
                <a:cs typeface="Calibri"/>
                <a:sym typeface="Calibri"/>
              </a:rPr>
              <a:t>.</a:t>
            </a:r>
            <a:endParaRPr sz="4000">
              <a:solidFill>
                <a:schemeClr val="dk1"/>
              </a:solidFill>
              <a:latin typeface="Calibri"/>
              <a:ea typeface="Calibri"/>
              <a:cs typeface="Calibri"/>
              <a:sym typeface="Calibri"/>
            </a:endParaRPr>
          </a:p>
          <a:p>
            <a:pPr indent="-482600" lvl="0" marL="457200" marR="0" rtl="0" algn="just">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As previewed by Figure 4, users can </a:t>
            </a:r>
            <a:r>
              <a:rPr b="1" lang="en-US" sz="4000">
                <a:solidFill>
                  <a:schemeClr val="dk1"/>
                </a:solidFill>
                <a:latin typeface="Calibri"/>
                <a:ea typeface="Calibri"/>
                <a:cs typeface="Calibri"/>
                <a:sym typeface="Calibri"/>
              </a:rPr>
              <a:t>create charts</a:t>
            </a:r>
            <a:r>
              <a:rPr lang="en-US" sz="4000">
                <a:solidFill>
                  <a:schemeClr val="dk1"/>
                </a:solidFill>
                <a:latin typeface="Calibri"/>
                <a:ea typeface="Calibri"/>
                <a:cs typeface="Calibri"/>
                <a:sym typeface="Calibri"/>
              </a:rPr>
              <a:t>. They can fill in the required information for the call incident, the patient demographics &amp; history, physical exams, and the treatments given to the patient.</a:t>
            </a:r>
            <a:endParaRPr sz="4000">
              <a:solidFill>
                <a:schemeClr val="dk1"/>
              </a:solidFill>
              <a:latin typeface="Calibri"/>
              <a:ea typeface="Calibri"/>
              <a:cs typeface="Calibri"/>
              <a:sym typeface="Calibri"/>
            </a:endParaRPr>
          </a:p>
          <a:p>
            <a:pPr indent="-482600" lvl="0" marL="457200" marR="0" rtl="0" algn="just">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Users can </a:t>
            </a:r>
            <a:r>
              <a:rPr b="1" lang="en-US" sz="4000">
                <a:solidFill>
                  <a:schemeClr val="dk1"/>
                </a:solidFill>
                <a:latin typeface="Calibri"/>
                <a:ea typeface="Calibri"/>
                <a:cs typeface="Calibri"/>
                <a:sym typeface="Calibri"/>
              </a:rPr>
              <a:t>search and filter </a:t>
            </a:r>
            <a:r>
              <a:rPr lang="en-US" sz="4000">
                <a:solidFill>
                  <a:schemeClr val="dk1"/>
                </a:solidFill>
                <a:latin typeface="Calibri"/>
                <a:ea typeface="Calibri"/>
                <a:cs typeface="Calibri"/>
                <a:sym typeface="Calibri"/>
              </a:rPr>
              <a:t>charts by patient’s first name, last name, date of birth, and a specific date range of chart reports.</a:t>
            </a:r>
            <a:endParaRPr sz="4000">
              <a:solidFill>
                <a:schemeClr val="dk1"/>
              </a:solidFill>
              <a:latin typeface="Calibri"/>
              <a:ea typeface="Calibri"/>
              <a:cs typeface="Calibri"/>
              <a:sym typeface="Calibri"/>
            </a:endParaRPr>
          </a:p>
          <a:p>
            <a:pPr indent="-482600" lvl="0" marL="457200" marR="0" rtl="0" algn="just">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Users can </a:t>
            </a:r>
            <a:r>
              <a:rPr b="1" lang="en-US" sz="4000">
                <a:solidFill>
                  <a:schemeClr val="dk1"/>
                </a:solidFill>
                <a:latin typeface="Calibri"/>
                <a:ea typeface="Calibri"/>
                <a:cs typeface="Calibri"/>
                <a:sym typeface="Calibri"/>
              </a:rPr>
              <a:t>view charts</a:t>
            </a:r>
            <a:r>
              <a:rPr lang="en-US" sz="4000">
                <a:solidFill>
                  <a:schemeClr val="dk1"/>
                </a:solidFill>
                <a:latin typeface="Calibri"/>
                <a:ea typeface="Calibri"/>
                <a:cs typeface="Calibri"/>
                <a:sym typeface="Calibri"/>
              </a:rPr>
              <a:t> and </a:t>
            </a:r>
            <a:r>
              <a:rPr b="1" lang="en-US" sz="4000">
                <a:solidFill>
                  <a:schemeClr val="dk1"/>
                </a:solidFill>
                <a:latin typeface="Calibri"/>
                <a:ea typeface="Calibri"/>
                <a:cs typeface="Calibri"/>
                <a:sym typeface="Calibri"/>
              </a:rPr>
              <a:t>add notes</a:t>
            </a:r>
            <a:r>
              <a:rPr lang="en-US" sz="4000">
                <a:solidFill>
                  <a:schemeClr val="dk1"/>
                </a:solidFill>
                <a:latin typeface="Calibri"/>
                <a:ea typeface="Calibri"/>
                <a:cs typeface="Calibri"/>
                <a:sym typeface="Calibri"/>
              </a:rPr>
              <a:t> to existing charts, as well as download the chart report as a PDF.</a:t>
            </a:r>
            <a:endParaRPr sz="4000">
              <a:solidFill>
                <a:schemeClr val="dk1"/>
              </a:solidFill>
              <a:latin typeface="Calibri"/>
              <a:ea typeface="Calibri"/>
              <a:cs typeface="Calibri"/>
              <a:sym typeface="Calibri"/>
            </a:endParaRPr>
          </a:p>
          <a:p>
            <a:pPr indent="-482600" lvl="0" marL="457200" marR="0" rtl="0" algn="just">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Users can download </a:t>
            </a:r>
            <a:r>
              <a:rPr b="1" lang="en-US" sz="4000">
                <a:solidFill>
                  <a:schemeClr val="dk1"/>
                </a:solidFill>
                <a:latin typeface="Calibri"/>
                <a:ea typeface="Calibri"/>
                <a:cs typeface="Calibri"/>
                <a:sym typeface="Calibri"/>
              </a:rPr>
              <a:t>summary reports</a:t>
            </a:r>
            <a:r>
              <a:rPr lang="en-US" sz="4000">
                <a:solidFill>
                  <a:schemeClr val="dk1"/>
                </a:solidFill>
                <a:latin typeface="Calibri"/>
                <a:ea typeface="Calibri"/>
                <a:cs typeface="Calibri"/>
                <a:sym typeface="Calibri"/>
              </a:rPr>
              <a:t> and </a:t>
            </a:r>
            <a:r>
              <a:rPr b="1" lang="en-US" sz="4000">
                <a:solidFill>
                  <a:schemeClr val="dk1"/>
                </a:solidFill>
                <a:latin typeface="Calibri"/>
                <a:ea typeface="Calibri"/>
                <a:cs typeface="Calibri"/>
                <a:sym typeface="Calibri"/>
              </a:rPr>
              <a:t>trend call analysis</a:t>
            </a:r>
            <a:r>
              <a:rPr lang="en-US" sz="4000">
                <a:solidFill>
                  <a:schemeClr val="dk1"/>
                </a:solidFill>
                <a:latin typeface="Calibri"/>
                <a:ea typeface="Calibri"/>
                <a:cs typeface="Calibri"/>
                <a:sym typeface="Calibri"/>
              </a:rPr>
              <a:t> results of a given date range.</a:t>
            </a:r>
            <a:endParaRPr sz="4000">
              <a:solidFill>
                <a:schemeClr val="dk1"/>
              </a:solidFill>
              <a:latin typeface="Calibri"/>
              <a:ea typeface="Calibri"/>
              <a:cs typeface="Calibri"/>
              <a:sym typeface="Calibri"/>
            </a:endParaRPr>
          </a:p>
        </p:txBody>
      </p:sp>
      <p:sp>
        <p:nvSpPr>
          <p:cNvPr id="112" name="Google Shape;112;p1"/>
          <p:cNvSpPr/>
          <p:nvPr/>
        </p:nvSpPr>
        <p:spPr>
          <a:xfrm>
            <a:off x="0" y="0"/>
            <a:ext cx="43891199"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3" name="Google Shape;113;p1"/>
          <p:cNvSpPr/>
          <p:nvPr/>
        </p:nvSpPr>
        <p:spPr>
          <a:xfrm>
            <a:off x="0" y="0"/>
            <a:ext cx="43891199"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4" name="Google Shape;114;p1"/>
          <p:cNvSpPr/>
          <p:nvPr/>
        </p:nvSpPr>
        <p:spPr>
          <a:xfrm>
            <a:off x="29934975" y="23774400"/>
            <a:ext cx="12877800" cy="1524000"/>
          </a:xfrm>
          <a:prstGeom prst="rect">
            <a:avLst/>
          </a:prstGeom>
          <a:solidFill>
            <a:srgbClr val="395E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115" name="Google Shape;115;p1"/>
          <p:cNvSpPr txBox="1"/>
          <p:nvPr/>
        </p:nvSpPr>
        <p:spPr>
          <a:xfrm>
            <a:off x="30403800" y="23829500"/>
            <a:ext cx="7315200" cy="1416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8600">
                <a:solidFill>
                  <a:schemeClr val="lt1"/>
                </a:solidFill>
                <a:latin typeface="Calibri"/>
                <a:ea typeface="Calibri"/>
                <a:cs typeface="Calibri"/>
                <a:sym typeface="Calibri"/>
              </a:rPr>
              <a:t>Conclusion</a:t>
            </a:r>
            <a:endParaRPr b="1" sz="8600">
              <a:solidFill>
                <a:schemeClr val="lt1"/>
              </a:solidFill>
              <a:latin typeface="Calibri"/>
              <a:ea typeface="Calibri"/>
              <a:cs typeface="Calibri"/>
              <a:sym typeface="Calibri"/>
            </a:endParaRPr>
          </a:p>
        </p:txBody>
      </p:sp>
      <p:sp>
        <p:nvSpPr>
          <p:cNvPr id="116" name="Google Shape;116;p1"/>
          <p:cNvSpPr/>
          <p:nvPr/>
        </p:nvSpPr>
        <p:spPr>
          <a:xfrm>
            <a:off x="29934975" y="5714988"/>
            <a:ext cx="12877800" cy="1524000"/>
          </a:xfrm>
          <a:prstGeom prst="rect">
            <a:avLst/>
          </a:prstGeom>
          <a:solidFill>
            <a:srgbClr val="395E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117" name="Google Shape;117;p1"/>
          <p:cNvSpPr txBox="1"/>
          <p:nvPr/>
        </p:nvSpPr>
        <p:spPr>
          <a:xfrm>
            <a:off x="30403800" y="5791200"/>
            <a:ext cx="73131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600">
                <a:solidFill>
                  <a:schemeClr val="lt1"/>
                </a:solidFill>
                <a:latin typeface="Calibri"/>
                <a:ea typeface="Calibri"/>
                <a:cs typeface="Calibri"/>
                <a:sym typeface="Calibri"/>
              </a:rPr>
              <a:t>Future Work</a:t>
            </a:r>
            <a:endParaRPr/>
          </a:p>
        </p:txBody>
      </p:sp>
      <p:sp>
        <p:nvSpPr>
          <p:cNvPr id="118" name="Google Shape;118;p1"/>
          <p:cNvSpPr txBox="1"/>
          <p:nvPr/>
        </p:nvSpPr>
        <p:spPr>
          <a:xfrm>
            <a:off x="30201675" y="7600413"/>
            <a:ext cx="12344400" cy="8968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Additional Language Translations</a:t>
            </a:r>
            <a:endParaRPr b="1" sz="4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4000">
                <a:solidFill>
                  <a:schemeClr val="dk1"/>
                </a:solidFill>
                <a:latin typeface="Calibri"/>
                <a:ea typeface="Calibri"/>
                <a:cs typeface="Calibri"/>
                <a:sym typeface="Calibri"/>
              </a:rPr>
              <a:t>The system was designed for additional language support with the provision of translation files. Adding more </a:t>
            </a:r>
            <a:r>
              <a:rPr lang="en-US" sz="4000">
                <a:solidFill>
                  <a:schemeClr val="dk1"/>
                </a:solidFill>
                <a:latin typeface="Calibri"/>
                <a:ea typeface="Calibri"/>
                <a:cs typeface="Calibri"/>
                <a:sym typeface="Calibri"/>
              </a:rPr>
              <a:t>languages</a:t>
            </a:r>
            <a:r>
              <a:rPr lang="en-US" sz="4000">
                <a:solidFill>
                  <a:schemeClr val="dk1"/>
                </a:solidFill>
                <a:latin typeface="Calibri"/>
                <a:ea typeface="Calibri"/>
                <a:cs typeface="Calibri"/>
                <a:sym typeface="Calibri"/>
              </a:rPr>
              <a:t> to the system will make the system accessible to more medical professionals.</a:t>
            </a:r>
            <a:endParaRPr sz="4000">
              <a:solidFill>
                <a:schemeClr val="dk1"/>
              </a:solidFill>
              <a:latin typeface="Calibri"/>
              <a:ea typeface="Calibri"/>
              <a:cs typeface="Calibri"/>
              <a:sym typeface="Calibri"/>
            </a:endParaRPr>
          </a:p>
          <a:p>
            <a:pPr indent="0" lvl="0" marL="0" marR="0" rtl="0" algn="just">
              <a:spcBef>
                <a:spcPts val="1000"/>
              </a:spcBef>
              <a:spcAft>
                <a:spcPts val="0"/>
              </a:spcAft>
              <a:buNone/>
            </a:pPr>
            <a:r>
              <a:rPr b="1" lang="en-US" sz="4000">
                <a:solidFill>
                  <a:schemeClr val="dk1"/>
                </a:solidFill>
                <a:latin typeface="Calibri"/>
                <a:ea typeface="Calibri"/>
                <a:cs typeface="Calibri"/>
                <a:sym typeface="Calibri"/>
              </a:rPr>
              <a:t>Backup All Charts</a:t>
            </a:r>
            <a:endParaRPr b="1" sz="4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4000">
                <a:solidFill>
                  <a:schemeClr val="dk1"/>
                </a:solidFill>
                <a:latin typeface="Calibri"/>
                <a:ea typeface="Calibri"/>
                <a:cs typeface="Calibri"/>
                <a:sym typeface="Calibri"/>
              </a:rPr>
              <a:t>The ability to backup all the charts in the system will make the ePCR system more reliable. Adding in this feature will improve reliability.</a:t>
            </a:r>
            <a:endParaRPr sz="4000">
              <a:solidFill>
                <a:schemeClr val="dk1"/>
              </a:solidFill>
              <a:latin typeface="Calibri"/>
              <a:ea typeface="Calibri"/>
              <a:cs typeface="Calibri"/>
              <a:sym typeface="Calibri"/>
            </a:endParaRPr>
          </a:p>
          <a:p>
            <a:pPr indent="0" lvl="0" marL="0" marR="0" rtl="0" algn="just">
              <a:spcBef>
                <a:spcPts val="1000"/>
              </a:spcBef>
              <a:spcAft>
                <a:spcPts val="0"/>
              </a:spcAft>
              <a:buNone/>
            </a:pPr>
            <a:r>
              <a:rPr b="1" lang="en-US" sz="4000">
                <a:solidFill>
                  <a:schemeClr val="dk1"/>
                </a:solidFill>
                <a:latin typeface="Calibri"/>
                <a:ea typeface="Calibri"/>
                <a:cs typeface="Calibri"/>
                <a:sym typeface="Calibri"/>
              </a:rPr>
              <a:t>Autonomous Setup</a:t>
            </a:r>
            <a:endParaRPr b="1" sz="4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4000">
                <a:solidFill>
                  <a:schemeClr val="dk1"/>
                </a:solidFill>
                <a:latin typeface="Calibri"/>
                <a:ea typeface="Calibri"/>
                <a:cs typeface="Calibri"/>
                <a:sym typeface="Calibri"/>
              </a:rPr>
              <a:t>Not all medical organizations are technologically oriented. An autonomous setup that does not require manual code setup to match the medical charting parameters will make the system more adaptable.</a:t>
            </a:r>
            <a:endParaRPr sz="4000">
              <a:solidFill>
                <a:schemeClr val="dk1"/>
              </a:solidFill>
              <a:latin typeface="Calibri"/>
              <a:ea typeface="Calibri"/>
              <a:cs typeface="Calibri"/>
              <a:sym typeface="Calibri"/>
            </a:endParaRPr>
          </a:p>
        </p:txBody>
      </p:sp>
      <p:pic>
        <p:nvPicPr>
          <p:cNvPr id="119" name="Google Shape;119;p1"/>
          <p:cNvPicPr preferRelativeResize="0"/>
          <p:nvPr/>
        </p:nvPicPr>
        <p:blipFill>
          <a:blip r:embed="rId4">
            <a:alphaModFix/>
          </a:blip>
          <a:stretch>
            <a:fillRect/>
          </a:stretch>
        </p:blipFill>
        <p:spPr>
          <a:xfrm>
            <a:off x="8226550" y="17144999"/>
            <a:ext cx="5309626" cy="3406564"/>
          </a:xfrm>
          <a:prstGeom prst="rect">
            <a:avLst/>
          </a:prstGeom>
          <a:noFill/>
          <a:ln>
            <a:noFill/>
          </a:ln>
        </p:spPr>
      </p:pic>
      <p:sp>
        <p:nvSpPr>
          <p:cNvPr id="120" name="Google Shape;120;p1"/>
          <p:cNvSpPr txBox="1"/>
          <p:nvPr/>
        </p:nvSpPr>
        <p:spPr>
          <a:xfrm>
            <a:off x="8226476" y="20551575"/>
            <a:ext cx="5309700" cy="152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100">
                <a:latin typeface="Calibri"/>
                <a:ea typeface="Calibri"/>
                <a:cs typeface="Calibri"/>
                <a:sym typeface="Calibri"/>
              </a:rPr>
              <a:t>Figure 2: A digital form asking the user to select the patient’s medical history.</a:t>
            </a:r>
            <a:endParaRPr sz="3100">
              <a:latin typeface="Calibri"/>
              <a:ea typeface="Calibri"/>
              <a:cs typeface="Calibri"/>
              <a:sym typeface="Calibri"/>
            </a:endParaRPr>
          </a:p>
        </p:txBody>
      </p:sp>
      <p:pic>
        <p:nvPicPr>
          <p:cNvPr id="121" name="Google Shape;121;p1"/>
          <p:cNvPicPr preferRelativeResize="0"/>
          <p:nvPr/>
        </p:nvPicPr>
        <p:blipFill>
          <a:blip r:embed="rId5">
            <a:alphaModFix/>
          </a:blip>
          <a:stretch>
            <a:fillRect/>
          </a:stretch>
        </p:blipFill>
        <p:spPr>
          <a:xfrm>
            <a:off x="1192725" y="17145000"/>
            <a:ext cx="6788100" cy="5311700"/>
          </a:xfrm>
          <a:prstGeom prst="rect">
            <a:avLst/>
          </a:prstGeom>
          <a:noFill/>
          <a:ln>
            <a:noFill/>
          </a:ln>
        </p:spPr>
      </p:pic>
      <p:pic>
        <p:nvPicPr>
          <p:cNvPr id="122" name="Google Shape;122;p1"/>
          <p:cNvPicPr preferRelativeResize="0"/>
          <p:nvPr/>
        </p:nvPicPr>
        <p:blipFill>
          <a:blip r:embed="rId6">
            <a:alphaModFix/>
          </a:blip>
          <a:stretch>
            <a:fillRect/>
          </a:stretch>
        </p:blipFill>
        <p:spPr>
          <a:xfrm>
            <a:off x="21945600" y="21259800"/>
            <a:ext cx="7014549" cy="6324600"/>
          </a:xfrm>
          <a:prstGeom prst="rect">
            <a:avLst/>
          </a:prstGeom>
          <a:noFill/>
          <a:ln>
            <a:noFill/>
          </a:ln>
        </p:spPr>
      </p:pic>
      <p:pic>
        <p:nvPicPr>
          <p:cNvPr id="123" name="Google Shape;123;p1"/>
          <p:cNvPicPr preferRelativeResize="0"/>
          <p:nvPr/>
        </p:nvPicPr>
        <p:blipFill rotWithShape="1">
          <a:blip r:embed="rId7">
            <a:alphaModFix/>
          </a:blip>
          <a:srcRect b="0" l="21954" r="22756" t="6217"/>
          <a:stretch/>
        </p:blipFill>
        <p:spPr>
          <a:xfrm>
            <a:off x="14785848" y="21259800"/>
            <a:ext cx="6788050" cy="6249300"/>
          </a:xfrm>
          <a:prstGeom prst="rect">
            <a:avLst/>
          </a:prstGeom>
          <a:noFill/>
          <a:ln>
            <a:noFill/>
          </a:ln>
        </p:spPr>
      </p:pic>
      <p:sp>
        <p:nvSpPr>
          <p:cNvPr id="124" name="Google Shape;124;p1"/>
          <p:cNvSpPr txBox="1"/>
          <p:nvPr/>
        </p:nvSpPr>
        <p:spPr>
          <a:xfrm>
            <a:off x="14785825" y="27587448"/>
            <a:ext cx="6788100" cy="3047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100">
                <a:latin typeface="Calibri"/>
                <a:ea typeface="Calibri"/>
                <a:cs typeface="Calibri"/>
                <a:sym typeface="Calibri"/>
              </a:rPr>
              <a:t>Figure 3: The login page for the ePCR system. Users must have a valid account in order to access the system. On the login page, the user can navigate to the registration page or the Forgot Password page to reset their account.</a:t>
            </a:r>
            <a:endParaRPr sz="3100">
              <a:latin typeface="Calibri"/>
              <a:ea typeface="Calibri"/>
              <a:cs typeface="Calibri"/>
              <a:sym typeface="Calibri"/>
            </a:endParaRPr>
          </a:p>
        </p:txBody>
      </p:sp>
      <p:pic>
        <p:nvPicPr>
          <p:cNvPr id="125" name="Google Shape;125;p1"/>
          <p:cNvPicPr preferRelativeResize="0"/>
          <p:nvPr/>
        </p:nvPicPr>
        <p:blipFill rotWithShape="1">
          <a:blip r:embed="rId8">
            <a:alphaModFix/>
          </a:blip>
          <a:srcRect b="9974" l="0" r="0" t="6413"/>
          <a:stretch/>
        </p:blipFill>
        <p:spPr>
          <a:xfrm>
            <a:off x="8226474" y="22121474"/>
            <a:ext cx="5309700" cy="3221250"/>
          </a:xfrm>
          <a:prstGeom prst="rect">
            <a:avLst/>
          </a:prstGeom>
          <a:noFill/>
          <a:ln>
            <a:noFill/>
          </a:ln>
        </p:spPr>
      </p:pic>
      <p:sp>
        <p:nvSpPr>
          <p:cNvPr id="126" name="Google Shape;126;p1"/>
          <p:cNvSpPr txBox="1"/>
          <p:nvPr/>
        </p:nvSpPr>
        <p:spPr>
          <a:xfrm>
            <a:off x="21945625" y="27584400"/>
            <a:ext cx="7014600" cy="352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100">
                <a:latin typeface="Calibri"/>
                <a:ea typeface="Calibri"/>
                <a:cs typeface="Calibri"/>
                <a:sym typeface="Calibri"/>
              </a:rPr>
              <a:t>Figure 4: The </a:t>
            </a:r>
            <a:r>
              <a:rPr lang="en-US" sz="3100">
                <a:latin typeface="Calibri"/>
                <a:ea typeface="Calibri"/>
                <a:cs typeface="Calibri"/>
                <a:sym typeface="Calibri"/>
              </a:rPr>
              <a:t>first</a:t>
            </a:r>
            <a:r>
              <a:rPr lang="en-US" sz="3100">
                <a:latin typeface="Calibri"/>
                <a:ea typeface="Calibri"/>
                <a:cs typeface="Calibri"/>
                <a:sym typeface="Calibri"/>
              </a:rPr>
              <a:t> portion of the chart creation system. On this page, the user can enter the call information related to the patient encounter. The system has additional pages to further log the patient encounter such as a physical assessment page.</a:t>
            </a:r>
            <a:endParaRPr sz="3100">
              <a:latin typeface="Calibri"/>
              <a:ea typeface="Calibri"/>
              <a:cs typeface="Calibri"/>
              <a:sym typeface="Calibri"/>
            </a:endParaRPr>
          </a:p>
        </p:txBody>
      </p:sp>
      <p:sp>
        <p:nvSpPr>
          <p:cNvPr id="127" name="Google Shape;127;p1"/>
          <p:cNvSpPr txBox="1"/>
          <p:nvPr/>
        </p:nvSpPr>
        <p:spPr>
          <a:xfrm>
            <a:off x="8228550" y="25408638"/>
            <a:ext cx="5309700" cy="2955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100">
                <a:latin typeface="Calibri"/>
                <a:ea typeface="Calibri"/>
                <a:cs typeface="Calibri"/>
                <a:sym typeface="Calibri"/>
              </a:rPr>
              <a:t>Figure 3: A similar ePCR tool </a:t>
            </a:r>
            <a:r>
              <a:rPr lang="en-US" sz="3100">
                <a:latin typeface="Calibri"/>
                <a:ea typeface="Calibri"/>
                <a:cs typeface="Calibri"/>
                <a:sym typeface="Calibri"/>
              </a:rPr>
              <a:t>with</a:t>
            </a:r>
            <a:r>
              <a:rPr lang="en-US" sz="3100">
                <a:latin typeface="Calibri"/>
                <a:ea typeface="Calibri"/>
                <a:cs typeface="Calibri"/>
                <a:sym typeface="Calibri"/>
              </a:rPr>
              <a:t> multiple steps. It is also extensive (requiring many input fields),  which is not quick and efficient for use by the Rescate team.</a:t>
            </a:r>
            <a:endParaRPr sz="3100">
              <a:latin typeface="Calibri"/>
              <a:ea typeface="Calibri"/>
              <a:cs typeface="Calibri"/>
              <a:sym typeface="Calibri"/>
            </a:endParaRPr>
          </a:p>
        </p:txBody>
      </p:sp>
      <p:sp>
        <p:nvSpPr>
          <p:cNvPr id="128" name="Google Shape;128;p1"/>
          <p:cNvSpPr txBox="1"/>
          <p:nvPr/>
        </p:nvSpPr>
        <p:spPr>
          <a:xfrm>
            <a:off x="30202632" y="18873700"/>
            <a:ext cx="12344400" cy="449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4000">
                <a:latin typeface="Calibri"/>
                <a:ea typeface="Calibri"/>
                <a:cs typeface="Calibri"/>
                <a:sym typeface="Calibri"/>
              </a:rPr>
              <a:t>The system utilizes a client-server architecture. The client makes requests to the server and the server processes the requests and sends the </a:t>
            </a:r>
            <a:r>
              <a:rPr lang="en-US" sz="4000">
                <a:latin typeface="Calibri"/>
                <a:ea typeface="Calibri"/>
                <a:cs typeface="Calibri"/>
                <a:sym typeface="Calibri"/>
              </a:rPr>
              <a:t>appropriate</a:t>
            </a:r>
            <a:r>
              <a:rPr lang="en-US" sz="4000">
                <a:latin typeface="Calibri"/>
                <a:ea typeface="Calibri"/>
                <a:cs typeface="Calibri"/>
                <a:sym typeface="Calibri"/>
              </a:rPr>
              <a:t> response back. A model-view-controller architecture is used on the server-side. The model performs database accesses, the view renders the display, and the controller sends the response back. </a:t>
            </a:r>
            <a:endParaRPr sz="4000">
              <a:latin typeface="Calibri"/>
              <a:ea typeface="Calibri"/>
              <a:cs typeface="Calibri"/>
              <a:sym typeface="Calibri"/>
            </a:endParaRPr>
          </a:p>
        </p:txBody>
      </p:sp>
      <p:sp>
        <p:nvSpPr>
          <p:cNvPr id="129" name="Google Shape;129;p1"/>
          <p:cNvSpPr txBox="1"/>
          <p:nvPr/>
        </p:nvSpPr>
        <p:spPr>
          <a:xfrm>
            <a:off x="1188720" y="28522250"/>
            <a:ext cx="123444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4000">
                <a:solidFill>
                  <a:schemeClr val="dk1"/>
                </a:solidFill>
                <a:latin typeface="Calibri"/>
                <a:ea typeface="Calibri"/>
                <a:cs typeface="Calibri"/>
                <a:sym typeface="Calibri"/>
              </a:rPr>
              <a:t>Figure 2 and Figure 3 shows the various digital tools that offer medical services a way to store patient records. However, digital solutions are often expensive and have outdated workflows.</a:t>
            </a:r>
            <a:endParaRPr sz="4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2010-03-04T23:09:11Z</dcterms:created>
  <dc:creator>Zachary Newell</dc:creator>
</cp:coreProperties>
</file>