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7"/>
  </p:notesMasterIdLst>
  <p:sldIdLst>
    <p:sldId id="256" r:id="rId2"/>
    <p:sldId id="258" r:id="rId3"/>
    <p:sldId id="274" r:id="rId4"/>
    <p:sldId id="259" r:id="rId5"/>
    <p:sldId id="263" r:id="rId6"/>
    <p:sldId id="270" r:id="rId7"/>
    <p:sldId id="264" r:id="rId8"/>
    <p:sldId id="275" r:id="rId9"/>
    <p:sldId id="271" r:id="rId10"/>
    <p:sldId id="266" r:id="rId11"/>
    <p:sldId id="261" r:id="rId12"/>
    <p:sldId id="265" r:id="rId13"/>
    <p:sldId id="262" r:id="rId14"/>
    <p:sldId id="267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67DA-5113-4137-A9A4-1256321C1EB1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2061F-CF94-40AC-A654-E0D4A06214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061F-CF94-40AC-A654-E0D4A0621474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770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924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1101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9540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2752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8955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282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609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254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623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661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54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12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9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708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7162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4BE9-2816-4C67-943B-FFC80B0255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303A32-89BF-4666-BC95-82F9ABF1B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756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大學生修課建議系統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b="1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歷屆修課資料之整理和運用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 李新林 教授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組員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 廖翊凱 唐子承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087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missingCompa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0941" y="2724912"/>
            <a:ext cx="5447327" cy="36583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928" y="594030"/>
            <a:ext cx="11141364" cy="5733618"/>
          </a:xfrm>
        </p:spPr>
        <p:txBody>
          <a:bodyPr>
            <a:normAutofit/>
          </a:bodyPr>
          <a:lstStyle/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KNN_course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RMSE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皆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小於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KNN_student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RMSE</a:t>
            </a:r>
          </a:p>
          <a:p>
            <a:pPr marL="0" indent="0">
              <a:buNone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KNN_course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RMSE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皆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小於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PPCA RMSE</a:t>
            </a: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資管系的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PPCA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表現不如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KNN_student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255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Methods~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預測成績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106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兩屆學生成績進行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用前述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三個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方法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來插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補大四成績。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73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Results~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預測成績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合併兩屆學生的成績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，並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將後一屆學生的大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四</a:t>
            </a:r>
            <a:endParaRPr lang="en-US" altLang="zh-TW" sz="30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成績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拿來做</a:t>
            </a:r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RMSE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測試</a:t>
            </a:r>
            <a:endParaRPr lang="en-US" altLang="zh-TW" sz="30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7824" y="2907792"/>
            <a:ext cx="4453526" cy="3641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837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Methods~</a:t>
            </a:r>
            <a:r>
              <a:rPr lang="zh-TW" altLang="en-US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對應</a:t>
            </a:r>
            <a:r>
              <a:rPr lang="zh-TW" altLang="en-US" sz="44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核心</a:t>
            </a:r>
            <a:r>
              <a:rPr lang="zh-TW" altLang="en-US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領域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根據系訂五大核心領域及相關課程表現，判斷優勢領域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把每個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principal component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axes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對應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到系訂的核心領域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上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principal component score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principal component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對應的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eigenvector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和學生成績的線性組合。</a:t>
            </a:r>
            <a:r>
              <a:rPr lang="en-US" altLang="zh-TW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score</a:t>
            </a:r>
            <a:r>
              <a:rPr lang="zh-TW" altLang="en-US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越高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，代表該學生在對應的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principal component</a:t>
            </a:r>
            <a:r>
              <a:rPr lang="zh-TW" altLang="en-US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表現得越好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452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Results~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對應核心領域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poste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60189" y="2504504"/>
            <a:ext cx="4326812" cy="32451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2727" y="1690688"/>
            <a:ext cx="48213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tabLst>
                <a:tab pos="288886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核心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領域所包含的課程成績設為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，不包含的課程設為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0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並用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此成績來計算各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PC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score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。因為所計算出來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scores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差異不大，因此很難決定哪個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PC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能代表該核心領域。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8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tabLst>
                <a:tab pos="366840" algn="l"/>
              </a:tabLst>
            </a:pPr>
            <a:r>
              <a:rPr lang="en-US" altLang="zh-TW" sz="44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Conclusions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5527"/>
            <a:ext cx="8596668" cy="53524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tabLst>
                <a:tab pos="366840" algn="l"/>
              </a:tabLst>
            </a:pP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標準化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合併不同班級的成績會將部分的科目成績轉為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非常態分佈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7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tabLst>
                <a:tab pos="366840" algn="l"/>
              </a:tabLst>
            </a:pP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在科目成績幾乎皆為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常態分佈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的情況下，</a:t>
            </a:r>
            <a:r>
              <a:rPr lang="en-US" altLang="zh-TW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PPCA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的效果仍無法超越</a:t>
            </a:r>
            <a:r>
              <a:rPr lang="en-US" altLang="zh-TW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KNN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course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，這可能是因為成績間不夠線性相依所導致。</a:t>
            </a:r>
            <a:endParaRPr lang="en-US" altLang="zh-TW" sz="27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tabLst>
                <a:tab pos="366840" algn="l"/>
              </a:tabLst>
            </a:pP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sz="2700" dirty="0">
                <a:latin typeface="標楷體" pitchFamily="65" charset="-120"/>
                <a:ea typeface="標楷體" pitchFamily="65" charset="-120"/>
              </a:rPr>
              <a:t>PPCA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插補缺失值和用</a:t>
            </a:r>
            <a:r>
              <a:rPr lang="en-US" altLang="zh-TW" sz="2700" dirty="0">
                <a:latin typeface="標楷體" pitchFamily="65" charset="-120"/>
                <a:ea typeface="標楷體" pitchFamily="65" charset="-120"/>
              </a:rPr>
              <a:t>PCA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分析成績矩陣的實驗都顯示僅需要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少數潛在變數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就能解釋學生修課狀況</a:t>
            </a:r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tabLst>
                <a:tab pos="366840" algn="l"/>
              </a:tabLst>
            </a:pP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這說明學生的修課成績主要由</a:t>
            </a:r>
            <a:r>
              <a:rPr lang="zh-TW" altLang="en-US" sz="27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少數幾個核心能力</a:t>
            </a:r>
            <a:r>
              <a:rPr lang="zh-TW" altLang="en-US" sz="2700" dirty="0">
                <a:latin typeface="標楷體" pitchFamily="65" charset="-120"/>
                <a:ea typeface="標楷體" pitchFamily="65" charset="-120"/>
              </a:rPr>
              <a:t>決定</a:t>
            </a:r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7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9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Introduction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我們對過去學生們對於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各自系上專業課程的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修課成績做分析，找出對於未來新生選課有用的資訊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供大一大二新生</a:t>
            </a:r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根據目前成績情況、表現較佳領域給予往後修課時，可以參考的修課建議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2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資料集</a:t>
            </a:r>
            <a:endParaRPr lang="zh-TW" altLang="en-US" sz="44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/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我們的資料主要為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105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兩屆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四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個科系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資工、機械、勞工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、資管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的學生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轉學生、修課人數少於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人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之成績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皆忽略不記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1605" y="3088696"/>
            <a:ext cx="4862947" cy="3269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927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Methods~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資料合併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03495"/>
            <a:ext cx="8596668" cy="4739035"/>
          </a:xfrm>
        </p:spPr>
        <p:txBody>
          <a:bodyPr>
            <a:noAutofit/>
          </a:bodyPr>
          <a:lstStyle/>
          <a:p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一個課程可能會有多個班別，每個班的評量標準可能不同</a:t>
            </a:r>
            <a:endParaRPr lang="en-US" altLang="zh-TW" sz="2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500" dirty="0">
                <a:latin typeface="標楷體" pitchFamily="65" charset="-120"/>
                <a:ea typeface="標楷體" pitchFamily="65" charset="-120"/>
              </a:rPr>
              <a:t>採用標準化和轉成百分等級的方式來合併不同班級的成績</a:t>
            </a:r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5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200" b="1" dirty="0">
                <a:latin typeface="標楷體" pitchFamily="65" charset="-120"/>
                <a:ea typeface="標楷體" pitchFamily="65" charset="-120"/>
              </a:rPr>
              <a:t>PR Score</a:t>
            </a:r>
          </a:p>
          <a:p>
            <a:pPr marL="457200" lvl="1" indent="0">
              <a:buNone/>
            </a:pP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PR </a:t>
            </a: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= (N - X) / N × 100</a:t>
            </a:r>
          </a:p>
          <a:p>
            <a:pPr marL="457200" lvl="1" indent="0">
              <a:buNone/>
            </a:pP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N</a:t>
            </a: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學生數量，</a:t>
            </a: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X: </a:t>
            </a: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學生排名 </a:t>
            </a:r>
          </a:p>
          <a:p>
            <a:pPr lvl="1">
              <a:lnSpc>
                <a:spcPct val="150000"/>
              </a:lnSpc>
            </a:pPr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PR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Equation:</a:t>
            </a: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分配查表後的百分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等級   </a:t>
            </a:r>
            <a:endParaRPr lang="en-US" altLang="zh-TW" sz="2200" dirty="0" smtClean="0">
              <a:latin typeface="標楷體" pitchFamily="65" charset="-120"/>
              <a:ea typeface="標楷體" pitchFamily="65" charset="-120"/>
            </a:endParaRPr>
          </a:p>
          <a:p>
            <a:pPr lvl="2">
              <a:lnSpc>
                <a:spcPct val="150000"/>
              </a:lnSpc>
              <a:buNone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計算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Error function</a:t>
            </a:r>
            <a:br>
              <a:rPr lang="en-US" altLang="zh-TW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*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預設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目標群集為常態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分布</a:t>
            </a:r>
            <a:endParaRPr lang="en-US" altLang="zh-TW" sz="2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6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Results~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anose="020B0604020202020204" pitchFamily="34" charset="0"/>
              </a:rPr>
              <a:t>資料合併</a:t>
            </a:r>
            <a:endParaRPr lang="zh-TW" altLang="en-US" sz="4400" dirty="0">
              <a:latin typeface="標楷體" pitchFamily="65" charset="-120"/>
              <a:ea typeface="標楷體" pitchFamily="65" charset="-120"/>
              <a:cs typeface="Helvetica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sz="3000" dirty="0" err="1" smtClean="0">
                <a:latin typeface="標楷體" pitchFamily="65" charset="-120"/>
                <a:ea typeface="標楷體" pitchFamily="65" charset="-120"/>
              </a:rPr>
              <a:t>kolmogorov-smirnov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 test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檢驗資料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是否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為常態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分布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常態分布的資料更加適合用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PPCA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來做處理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5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00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7008" y="825725"/>
            <a:ext cx="5791200" cy="17468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6697" y="448056"/>
            <a:ext cx="8467344" cy="5193792"/>
          </a:xfrm>
        </p:spPr>
        <p:txBody>
          <a:bodyPr>
            <a:normAutofit lnSpcReduction="10000"/>
          </a:bodyPr>
          <a:lstStyle/>
          <a:p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用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標準化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合併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200" b="1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左邊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的數代表合併不同班級後成績呈現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非常態分布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的科目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數量，右邊代表成績呈現</a:t>
            </a:r>
            <a:r>
              <a:rPr lang="zh-TW" altLang="en-US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常態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分布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科目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數量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用轉換為百分等級合併</a:t>
            </a:r>
            <a:endParaRPr lang="en-US" altLang="zh-TW" sz="3200" b="1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所有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科系各科目成績都為非常態分布</a:t>
            </a:r>
            <a:endParaRPr lang="zh-TW" altLang="en-US" sz="3200" dirty="0"/>
          </a:p>
        </p:txBody>
      </p:sp>
      <p:sp>
        <p:nvSpPr>
          <p:cNvPr id="5" name="五角星形 4"/>
          <p:cNvSpPr/>
          <p:nvPr/>
        </p:nvSpPr>
        <p:spPr>
          <a:xfrm>
            <a:off x="9256960" y="660483"/>
            <a:ext cx="350982" cy="3325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540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Methods~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填補缺失值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4285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PPCA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兩種方式插補法來處理矩陣中的缺失值，用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RMSE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值來評估效果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PPCA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None/>
            </a:pPr>
            <a:r>
              <a:rPr lang="en-US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altLang="zh-TW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Wx</a:t>
            </a:r>
            <a:r>
              <a:rPr lang="en-US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l-GR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μ</a:t>
            </a:r>
            <a:r>
              <a:rPr lang="en-US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l-GR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altLang="zh-TW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>
              <a:buNone/>
            </a:pP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x 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代表低維變數，</a:t>
            </a: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t 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代表高維的資料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，用低維的</a:t>
            </a: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factor</a:t>
            </a:r>
          </a:p>
          <a:p>
            <a:pPr lvl="1">
              <a:buNone/>
            </a:pP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來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表示高維的資料。</a:t>
            </a:r>
            <a:endParaRPr lang="en-US" altLang="zh-TW" sz="2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lvl="1">
              <a:buNone/>
            </a:pP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資料為常態分布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None/>
            </a:pPr>
            <a:endParaRPr lang="en-US" altLang="zh-TW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Methods~</a:t>
            </a:r>
            <a:r>
              <a:rPr lang="zh-TW" altLang="en-US" sz="4400" b="1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Helvetica" pitchFamily="34" charset="0"/>
              </a:rPr>
              <a:t>填補缺失值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選擇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KNN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的最近鄰居時，可以選擇向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同一學生的其他修課成績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取值，我們稱為</a:t>
            </a:r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KNN_course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也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可以向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同一科目的其他學生成績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取值，我們稱為</a:t>
            </a:r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KNN_student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Results~</a:t>
            </a:r>
            <a:r>
              <a:rPr lang="zh-TW" altLang="en-US" sz="44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填補缺失值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我們對各科系成績做</a:t>
            </a:r>
            <a:r>
              <a:rPr lang="en-US" altLang="zh-TW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個迭代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，每次</a:t>
            </a:r>
            <a:r>
              <a:rPr lang="zh-TW" altLang="en-US" sz="3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隨機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選擇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20%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的資料作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RMSE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驗證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PPCA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KNN_course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KNN_student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三種方法的表現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8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</TotalTime>
  <Words>699</Words>
  <Application>Microsoft Office PowerPoint</Application>
  <PresentationFormat>自訂</PresentationFormat>
  <Paragraphs>83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多面向</vt:lpstr>
      <vt:lpstr>大學生修課建議系統 歷屆修課資料之整理和運用 </vt:lpstr>
      <vt:lpstr>Introduction</vt:lpstr>
      <vt:lpstr>資料集</vt:lpstr>
      <vt:lpstr>Methods~資料合併</vt:lpstr>
      <vt:lpstr>Results~資料合併</vt:lpstr>
      <vt:lpstr>投影片 6</vt:lpstr>
      <vt:lpstr>Methods~填補缺失值</vt:lpstr>
      <vt:lpstr>Methods~填補缺失值</vt:lpstr>
      <vt:lpstr>Results~填補缺失值</vt:lpstr>
      <vt:lpstr>投影片 10</vt:lpstr>
      <vt:lpstr>Methods~預測成績</vt:lpstr>
      <vt:lpstr>Results~預測成績</vt:lpstr>
      <vt:lpstr>Methods~對應核心領域</vt:lpstr>
      <vt:lpstr>Results~對應核心領域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大學生修課建議系統 歷屆修課資料之整理和運用</dc:title>
  <dc:creator>tangtzucheng@gmail.com</dc:creator>
  <cp:lastModifiedBy>User</cp:lastModifiedBy>
  <cp:revision>52</cp:revision>
  <dcterms:created xsi:type="dcterms:W3CDTF">2018-11-21T10:52:06Z</dcterms:created>
  <dcterms:modified xsi:type="dcterms:W3CDTF">2018-11-23T00:40:20Z</dcterms:modified>
</cp:coreProperties>
</file>