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hello everyone, welcome to data mining homework two.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438f236c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438f236c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have fun!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5ac79c0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5ac79c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this </a:t>
            </a:r>
            <a:r>
              <a:rPr lang="zh-TW">
                <a:solidFill>
                  <a:schemeClr val="dk1"/>
                </a:solidFill>
              </a:rPr>
              <a:t>assignment </a:t>
            </a:r>
            <a:r>
              <a:rPr lang="zh-TW"/>
              <a:t>, you need to predict the product review ratings. The rating is ranged from one to five, which means this is a five classes classification task.</a:t>
            </a:r>
            <a:endParaRPr/>
          </a:p>
          <a:p>
            <a:pPr indent="0" lvl="0" marL="0" rtl="0" algn="l">
              <a:spcBef>
                <a:spcPts val="0"/>
              </a:spcBef>
              <a:spcAft>
                <a:spcPts val="0"/>
              </a:spcAft>
              <a:buNone/>
            </a:pPr>
            <a:r>
              <a:rPr lang="zh-TW"/>
              <a:t>the model selection in this </a:t>
            </a:r>
            <a:r>
              <a:rPr lang="zh-TW">
                <a:solidFill>
                  <a:schemeClr val="dk1"/>
                </a:solidFill>
              </a:rPr>
              <a:t>assignment </a:t>
            </a:r>
            <a:r>
              <a:rPr lang="zh-TW"/>
              <a:t>is restricted to DNN, LSTM and BERTs. Using models other than those will result in zero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The deadline of this assignment is on </a:t>
            </a:r>
            <a:r>
              <a:rPr lang="zh-TW" sz="1200">
                <a:solidFill>
                  <a:srgbClr val="ECECEC"/>
                </a:solidFill>
                <a:highlight>
                  <a:srgbClr val="212121"/>
                </a:highlight>
              </a:rPr>
              <a:t>May 14th, at 11:59 PM.</a:t>
            </a:r>
            <a:r>
              <a:rPr lang="zh-TW">
                <a:solidFill>
                  <a:schemeClr val="dk1"/>
                </a:solidFill>
              </a:rPr>
              <a:t> No late submissions are accepted.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zh-TW">
                <a:solidFill>
                  <a:schemeClr val="dk1"/>
                </a:solidFill>
              </a:rPr>
              <a:t>You can use any visualization tool (e.g. matplotlob, Seaborn), along with data processing packages(e.g. pandas, csv) to do this assignment</a:t>
            </a:r>
            <a:endParaRPr>
              <a:solidFill>
                <a:schemeClr val="dk1"/>
              </a:solidFill>
            </a:endParaRPr>
          </a:p>
          <a:p>
            <a:pPr indent="0" lvl="0" marL="0" rtl="0" algn="l">
              <a:spcBef>
                <a:spcPts val="0"/>
              </a:spcBef>
              <a:spcAft>
                <a:spcPts val="0"/>
              </a:spcAft>
              <a:buNone/>
            </a:pPr>
            <a:r>
              <a:rPr lang="zh-TW">
                <a:solidFill>
                  <a:schemeClr val="dk1"/>
                </a:solidFill>
              </a:rPr>
              <a:t>You can also use transformers package to load pretrained BERT models from huggingface</a:t>
            </a:r>
            <a:endParaRPr>
              <a:solidFill>
                <a:schemeClr val="dk1"/>
              </a:solidFill>
            </a:endParaRPr>
          </a:p>
          <a:p>
            <a:pPr indent="0" lvl="0" marL="0" rtl="0" algn="l">
              <a:lnSpc>
                <a:spcPct val="115000"/>
              </a:lnSpc>
              <a:spcBef>
                <a:spcPts val="0"/>
              </a:spcBef>
              <a:spcAft>
                <a:spcPts val="0"/>
              </a:spcAft>
              <a:buNone/>
            </a:pPr>
            <a:r>
              <a:t/>
            </a:r>
            <a:endParaRPr sz="1600">
              <a:solidFill>
                <a:srgbClr val="202729"/>
              </a:solidFill>
              <a:latin typeface="Proxima Nova"/>
              <a:ea typeface="Proxima Nova"/>
              <a:cs typeface="Proxima Nova"/>
              <a:sym typeface="Proxima Nova"/>
            </a:endParaRPr>
          </a:p>
          <a:p>
            <a:pPr indent="0" lvl="0" marL="0" rtl="0" algn="l">
              <a:spcBef>
                <a:spcPts val="1200"/>
              </a:spcBef>
              <a:spcAft>
                <a:spcPts val="0"/>
              </a:spcAft>
              <a:buNone/>
            </a:pPr>
            <a:r>
              <a:t/>
            </a:r>
            <a:endParaRPr sz="1200">
              <a:solidFill>
                <a:srgbClr val="ECECEC"/>
              </a:solidFill>
              <a:highlight>
                <a:srgbClr val="212121"/>
              </a:highlight>
            </a:endParaRPr>
          </a:p>
          <a:p>
            <a:pPr indent="0" lvl="0" marL="0" rtl="0" algn="l">
              <a:spcBef>
                <a:spcPts val="0"/>
              </a:spcBef>
              <a:spcAft>
                <a:spcPts val="0"/>
              </a:spcAft>
              <a:buNone/>
            </a:pPr>
            <a:r>
              <a:t/>
            </a:r>
            <a:endParaRPr sz="1200">
              <a:solidFill>
                <a:srgbClr val="ECECEC"/>
              </a:solidFill>
              <a:highlight>
                <a:srgbClr val="21212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5ac79c0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5ac79c0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This is the  dataset columns, make sure you know what each column do before processing your training data</a:t>
            </a:r>
            <a:endParaRPr/>
          </a:p>
          <a:p>
            <a:pPr indent="0" lvl="0" marL="0" rtl="0" algn="l">
              <a:spcBef>
                <a:spcPts val="0"/>
              </a:spcBef>
              <a:spcAft>
                <a:spcPts val="0"/>
              </a:spcAft>
              <a:buNone/>
            </a:pPr>
            <a:r>
              <a:rPr lang="zh-TW"/>
              <a:t>Please note that the even though the rating in the dataset shows in float type, actual ratings in this dataset are whole numbers without decimal points, and ratings should be outputted directly as integers ranging from 1 to 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5ac79c0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5ac79c0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You can download the dataset in this page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5ac79c0d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5ac79c0d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Make sure to enter kaggle competition before you start your assignment.</a:t>
            </a:r>
            <a:br>
              <a:rPr lang="zh-TW"/>
            </a:br>
            <a:r>
              <a:rPr lang="zh-TW"/>
              <a:t>Your team name should be displayed as your student ID, or there will be a deduction of five points for homework two.</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your submission format should be a thirty-five thousand and one times 2 csv file. </a:t>
            </a:r>
            <a:r>
              <a:rPr lang="zh-TW"/>
              <a:t>You should include the column name in the first row.</a:t>
            </a:r>
            <a:endParaRPr/>
          </a:p>
          <a:p>
            <a:pPr indent="0" lvl="0" marL="0" rtl="0" algn="l">
              <a:spcBef>
                <a:spcPts val="0"/>
              </a:spcBef>
              <a:spcAft>
                <a:spcPts val="0"/>
              </a:spcAft>
              <a:buNone/>
            </a:pPr>
            <a:r>
              <a:rPr lang="zh-TW"/>
              <a:t>You can check sample submission for example</a:t>
            </a:r>
            <a:br>
              <a:rPr lang="zh-TW"/>
            </a:br>
            <a:r>
              <a:rPr lang="zh-TW"/>
              <a:t>There is one simple baseline and one strong baseline to compete in this assignment, do your best to surpass them.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5ac79c0d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5ac79c0d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submission rule is same as Homework one. Note that the scoring metric in this assignment is F one macro.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5ac79c0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5ac79c0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You should answer the following three questions in your report. Please answer them in detail to receive full points for each question.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38f236c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38f236c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grading policy is same as homework 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5ac79c0d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5ac79c0d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Remember to submit your source code and your report to E three before deadline.</a:t>
            </a:r>
            <a:endParaRPr/>
          </a:p>
          <a:p>
            <a:pPr indent="0" lvl="0" marL="0" rtl="0" algn="l">
              <a:spcBef>
                <a:spcPts val="0"/>
              </a:spcBef>
              <a:spcAft>
                <a:spcPts val="0"/>
              </a:spcAft>
              <a:buNone/>
            </a:pPr>
            <a:r>
              <a:rPr lang="zh-TW"/>
              <a:t>So thats all for introductions of homework two, if you have any questions, feel free to contact me through email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AgXJOjuVwHOJiMxuHpVC_47JKUMXu3VT/view?usp=sharing" TargetMode="External"/><Relationship Id="rId4" Type="http://schemas.openxmlformats.org/officeDocument/2006/relationships/hyperlink" Target="https://drive.google.com/file/d/1AhayduaMDuI6S_eztNqdLupo8KD-m8b9/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t/82754153c4104988b3e149c2224d3c7f" TargetMode="External"/><Relationship Id="rId4" Type="http://schemas.openxmlformats.org/officeDocument/2006/relationships/hyperlink" Target="https://drive.google.com/file/d/1xmW82Xx6O1hB5xq1ijPHGuctxrs1k5Gu/view?usp=sharing" TargetMode="External"/><Relationship Id="rId5" Type="http://schemas.openxmlformats.org/officeDocument/2006/relationships/image" Target="../media/image2.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2024 Data Mining</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HW 2</a:t>
            </a:r>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746200" y="2256150"/>
            <a:ext cx="1989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900">
                <a:latin typeface="Proxima Nova"/>
                <a:ea typeface="Proxima Nova"/>
                <a:cs typeface="Proxima Nova"/>
                <a:sym typeface="Proxima Nova"/>
              </a:rPr>
              <a:t>Have Fun !</a:t>
            </a:r>
            <a:endParaRPr b="1" sz="2900">
              <a:latin typeface="Proxima Nova"/>
              <a:ea typeface="Proxima Nova"/>
              <a:cs typeface="Proxima Nova"/>
              <a:sym typeface="Proxima Nova"/>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6" name="Google Shape;126;p22"/>
          <p:cNvPicPr preferRelativeResize="0"/>
          <p:nvPr/>
        </p:nvPicPr>
        <p:blipFill>
          <a:blip r:embed="rId3">
            <a:alphaModFix/>
          </a:blip>
          <a:stretch>
            <a:fillRect/>
          </a:stretch>
        </p:blipFill>
        <p:spPr>
          <a:xfrm>
            <a:off x="4190050" y="505800"/>
            <a:ext cx="3924300" cy="3924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2500"/>
              <a:t>Task introduction</a:t>
            </a:r>
            <a:endParaRPr b="1" sz="2500"/>
          </a:p>
        </p:txBody>
      </p:sp>
      <p:sp>
        <p:nvSpPr>
          <p:cNvPr id="67" name="Google Shape;67;p14"/>
          <p:cNvSpPr txBox="1"/>
          <p:nvPr>
            <p:ph idx="1" type="body"/>
          </p:nvPr>
        </p:nvSpPr>
        <p:spPr>
          <a:xfrm>
            <a:off x="311700" y="1152475"/>
            <a:ext cx="8520600" cy="36399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SzPct val="100000"/>
              <a:buChar char="●"/>
            </a:pPr>
            <a:r>
              <a:rPr lang="zh-TW" sz="2000"/>
              <a:t>Product review rating</a:t>
            </a:r>
            <a:r>
              <a:rPr lang="zh-TW" sz="2000"/>
              <a:t> prediction</a:t>
            </a:r>
            <a:endParaRPr sz="1600"/>
          </a:p>
          <a:p>
            <a:pPr indent="-307340" lvl="1" marL="914400" rtl="0" algn="l">
              <a:spcBef>
                <a:spcPts val="0"/>
              </a:spcBef>
              <a:spcAft>
                <a:spcPts val="0"/>
              </a:spcAft>
              <a:buSzPct val="100000"/>
              <a:buChar char="-"/>
            </a:pPr>
            <a:r>
              <a:rPr lang="zh-TW" sz="1600"/>
              <a:t>Rating is from 1 to 5 (5 classes classification task)</a:t>
            </a:r>
            <a:endParaRPr sz="1600"/>
          </a:p>
          <a:p>
            <a:pPr indent="-307340" lvl="1" marL="914400" rtl="0" algn="l">
              <a:spcBef>
                <a:spcPts val="0"/>
              </a:spcBef>
              <a:spcAft>
                <a:spcPts val="0"/>
              </a:spcAft>
              <a:buSzPct val="100000"/>
              <a:buChar char="-"/>
            </a:pPr>
            <a:r>
              <a:rPr b="1" lang="zh-TW" sz="1600">
                <a:solidFill>
                  <a:srgbClr val="FF0000"/>
                </a:solidFill>
              </a:rPr>
              <a:t>Model selection: Only DNN, LSTM, or BERT are allowed to be used</a:t>
            </a:r>
            <a:endParaRPr b="1" sz="1600">
              <a:solidFill>
                <a:srgbClr val="FF0000"/>
              </a:solidFill>
            </a:endParaRPr>
          </a:p>
          <a:p>
            <a:pPr indent="-307339" lvl="2" marL="1371600" rtl="0" algn="l">
              <a:spcBef>
                <a:spcPts val="0"/>
              </a:spcBef>
              <a:spcAft>
                <a:spcPts val="0"/>
              </a:spcAft>
              <a:buClr>
                <a:schemeClr val="dk1"/>
              </a:buClr>
              <a:buSzPct val="100000"/>
              <a:buChar char="■"/>
            </a:pPr>
            <a:r>
              <a:rPr lang="zh-TW" sz="1600">
                <a:solidFill>
                  <a:schemeClr val="dk1"/>
                </a:solidFill>
              </a:rPr>
              <a:t>Using </a:t>
            </a:r>
            <a:r>
              <a:rPr b="1" lang="zh-TW" sz="1600">
                <a:solidFill>
                  <a:srgbClr val="FF0000"/>
                </a:solidFill>
              </a:rPr>
              <a:t>models</a:t>
            </a:r>
            <a:r>
              <a:rPr lang="zh-TW" sz="1600">
                <a:solidFill>
                  <a:schemeClr val="dk1"/>
                </a:solidFill>
              </a:rPr>
              <a:t> other than those listed above will result in </a:t>
            </a:r>
            <a:r>
              <a:rPr b="1" lang="zh-TW" sz="1600">
                <a:solidFill>
                  <a:srgbClr val="FF0000"/>
                </a:solidFill>
              </a:rPr>
              <a:t>0 points</a:t>
            </a:r>
            <a:endParaRPr b="1" sz="1600">
              <a:solidFill>
                <a:srgbClr val="FF0000"/>
              </a:solidFill>
            </a:endParaRPr>
          </a:p>
          <a:p>
            <a:pPr indent="-307339" lvl="2" marL="1371600" rtl="0" algn="l">
              <a:spcBef>
                <a:spcPts val="0"/>
              </a:spcBef>
              <a:spcAft>
                <a:spcPts val="0"/>
              </a:spcAft>
              <a:buClr>
                <a:schemeClr val="dk1"/>
              </a:buClr>
              <a:buSzPct val="100000"/>
              <a:buChar char="■"/>
            </a:pPr>
            <a:r>
              <a:rPr lang="zh-TW" sz="1600">
                <a:solidFill>
                  <a:schemeClr val="dk1"/>
                </a:solidFill>
              </a:rPr>
              <a:t>BERT will be introduced in later class</a:t>
            </a:r>
            <a:endParaRPr sz="1600">
              <a:solidFill>
                <a:schemeClr val="dk1"/>
              </a:solidFill>
            </a:endParaRPr>
          </a:p>
          <a:p>
            <a:pPr indent="-307340" lvl="1" marL="914400" rtl="0" algn="l">
              <a:spcBef>
                <a:spcPts val="0"/>
              </a:spcBef>
              <a:spcAft>
                <a:spcPts val="0"/>
              </a:spcAft>
              <a:buClr>
                <a:srgbClr val="6D9EEB"/>
              </a:buClr>
              <a:buSzPct val="100000"/>
              <a:buChar char="-"/>
            </a:pPr>
            <a:r>
              <a:rPr b="1" lang="zh-TW" sz="1600">
                <a:solidFill>
                  <a:srgbClr val="6D9EEB"/>
                </a:solidFill>
              </a:rPr>
              <a:t>You can use any visualization tool (e.g. matplotlib, Seaborn), along with data/text processing packages(e.g. pandas, csv, regex, NLTK) to do this assignment</a:t>
            </a:r>
            <a:endParaRPr b="1" sz="1600">
              <a:solidFill>
                <a:srgbClr val="6D9EEB"/>
              </a:solidFill>
            </a:endParaRPr>
          </a:p>
          <a:p>
            <a:pPr indent="-307340" lvl="1" marL="914400" rtl="0" algn="l">
              <a:spcBef>
                <a:spcPts val="0"/>
              </a:spcBef>
              <a:spcAft>
                <a:spcPts val="0"/>
              </a:spcAft>
              <a:buClr>
                <a:srgbClr val="6D9EEB"/>
              </a:buClr>
              <a:buSzPct val="100000"/>
              <a:buChar char="-"/>
            </a:pPr>
            <a:r>
              <a:rPr b="1" lang="zh-TW" sz="1600">
                <a:solidFill>
                  <a:srgbClr val="6D9EEB"/>
                </a:solidFill>
              </a:rPr>
              <a:t>You can also use transformers package to load pretrained BERT models from huggingface</a:t>
            </a:r>
            <a:endParaRPr b="1" sz="1600">
              <a:solidFill>
                <a:srgbClr val="6D9EEB"/>
              </a:solidFill>
            </a:endParaRPr>
          </a:p>
          <a:p>
            <a:pPr indent="0" lvl="0" marL="914400" rtl="0" algn="l">
              <a:spcBef>
                <a:spcPts val="1200"/>
              </a:spcBef>
              <a:spcAft>
                <a:spcPts val="0"/>
              </a:spcAft>
              <a:buNone/>
            </a:pPr>
            <a:r>
              <a:t/>
            </a:r>
            <a:endParaRPr sz="1600"/>
          </a:p>
          <a:p>
            <a:pPr indent="-327025" lvl="0" marL="457200" rtl="0" algn="l">
              <a:spcBef>
                <a:spcPts val="1200"/>
              </a:spcBef>
              <a:spcAft>
                <a:spcPts val="0"/>
              </a:spcAft>
              <a:buSzPct val="100000"/>
              <a:buChar char="●"/>
            </a:pPr>
            <a:r>
              <a:rPr lang="zh-TW" sz="2000"/>
              <a:t>Requirement</a:t>
            </a:r>
            <a:endParaRPr sz="2000"/>
          </a:p>
          <a:p>
            <a:pPr indent="-307340" lvl="1" marL="914400" rtl="0" algn="l">
              <a:spcBef>
                <a:spcPts val="0"/>
              </a:spcBef>
              <a:spcAft>
                <a:spcPts val="0"/>
              </a:spcAft>
              <a:buSzPct val="100000"/>
              <a:buChar char="-"/>
            </a:pPr>
            <a:r>
              <a:rPr lang="zh-TW" sz="1600"/>
              <a:t>Upload your submission to Kaggle</a:t>
            </a:r>
            <a:endParaRPr sz="1600"/>
          </a:p>
          <a:p>
            <a:pPr indent="-307340" lvl="1" marL="914400" rtl="0" algn="l">
              <a:spcBef>
                <a:spcPts val="0"/>
              </a:spcBef>
              <a:spcAft>
                <a:spcPts val="0"/>
              </a:spcAft>
              <a:buSzPct val="100000"/>
              <a:buChar char="-"/>
            </a:pPr>
            <a:r>
              <a:rPr lang="zh-TW" sz="1600"/>
              <a:t>Submit a report and your source code to E3 </a:t>
            </a:r>
            <a:endParaRPr sz="1600"/>
          </a:p>
          <a:p>
            <a:pPr indent="0" lvl="0" marL="0" rtl="0" algn="l">
              <a:spcBef>
                <a:spcPts val="1200"/>
              </a:spcBef>
              <a:spcAft>
                <a:spcPts val="0"/>
              </a:spcAft>
              <a:buNone/>
            </a:pPr>
            <a:r>
              <a:t/>
            </a:r>
            <a:endParaRPr sz="2000"/>
          </a:p>
          <a:p>
            <a:pPr indent="-327025" lvl="0" marL="457200" rtl="0" algn="l">
              <a:spcBef>
                <a:spcPts val="1200"/>
              </a:spcBef>
              <a:spcAft>
                <a:spcPts val="0"/>
              </a:spcAft>
              <a:buClr>
                <a:srgbClr val="E06666"/>
              </a:buClr>
              <a:buSzPct val="100000"/>
              <a:buChar char="●"/>
            </a:pPr>
            <a:r>
              <a:rPr lang="zh-TW" sz="2000">
                <a:solidFill>
                  <a:srgbClr val="E06666"/>
                </a:solidFill>
              </a:rPr>
              <a:t>Deadine is 5/14 (Tue.) 23:59, no late submission</a:t>
            </a:r>
            <a:endParaRPr sz="2000">
              <a:solidFill>
                <a:srgbClr val="E06666"/>
              </a:solidFill>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Dataset Columns</a:t>
            </a:r>
            <a:endParaRPr b="1"/>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75" name="Google Shape;75;p15"/>
          <p:cNvSpPr txBox="1"/>
          <p:nvPr>
            <p:ph idx="1" type="body"/>
          </p:nvPr>
        </p:nvSpPr>
        <p:spPr>
          <a:xfrm>
            <a:off x="311700" y="1132263"/>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t>rating - </a:t>
            </a:r>
            <a:r>
              <a:rPr lang="zh-TW"/>
              <a:t>Consumer ratings of this product (the label that you need to predict)</a:t>
            </a:r>
            <a:endParaRPr/>
          </a:p>
          <a:p>
            <a:pPr indent="-317500" lvl="1" marL="914400" rtl="0" algn="l">
              <a:lnSpc>
                <a:spcPct val="150000"/>
              </a:lnSpc>
              <a:spcBef>
                <a:spcPts val="0"/>
              </a:spcBef>
              <a:spcAft>
                <a:spcPts val="0"/>
              </a:spcAft>
              <a:buClr>
                <a:srgbClr val="FF0000"/>
              </a:buClr>
              <a:buSzPts val="1400"/>
              <a:buChar char="-"/>
            </a:pPr>
            <a:r>
              <a:rPr lang="zh-TW">
                <a:solidFill>
                  <a:srgbClr val="FF0000"/>
                </a:solidFill>
              </a:rPr>
              <a:t>The actual ratings in this dataset are whole numbers without decimal points, and ratings should be outputted directly as integers ranging from 1 to 5</a:t>
            </a:r>
            <a:endParaRPr>
              <a:solidFill>
                <a:srgbClr val="FF0000"/>
              </a:solidFill>
            </a:endParaRPr>
          </a:p>
          <a:p>
            <a:pPr indent="-342900" lvl="0" marL="457200" rtl="0" algn="l">
              <a:lnSpc>
                <a:spcPct val="150000"/>
              </a:lnSpc>
              <a:spcBef>
                <a:spcPts val="0"/>
              </a:spcBef>
              <a:spcAft>
                <a:spcPts val="0"/>
              </a:spcAft>
              <a:buSzPts val="1800"/>
              <a:buChar char="●"/>
            </a:pPr>
            <a:r>
              <a:rPr lang="zh-TW"/>
              <a:t>t</a:t>
            </a:r>
            <a:r>
              <a:rPr lang="zh-TW" sz="1800"/>
              <a:t>itle - title of the review</a:t>
            </a:r>
            <a:endParaRPr/>
          </a:p>
          <a:p>
            <a:pPr indent="-342900" lvl="0" marL="457200" rtl="0" algn="l">
              <a:lnSpc>
                <a:spcPct val="150000"/>
              </a:lnSpc>
              <a:spcBef>
                <a:spcPts val="0"/>
              </a:spcBef>
              <a:spcAft>
                <a:spcPts val="0"/>
              </a:spcAft>
              <a:buSzPts val="1800"/>
              <a:buChar char="●"/>
            </a:pPr>
            <a:r>
              <a:rPr lang="zh-TW"/>
              <a:t>text - content of the review</a:t>
            </a:r>
            <a:endParaRPr/>
          </a:p>
          <a:p>
            <a:pPr indent="-342900" lvl="0" marL="457200" rtl="0" algn="l">
              <a:lnSpc>
                <a:spcPct val="150000"/>
              </a:lnSpc>
              <a:spcBef>
                <a:spcPts val="0"/>
              </a:spcBef>
              <a:spcAft>
                <a:spcPts val="0"/>
              </a:spcAft>
              <a:buSzPts val="1800"/>
              <a:buChar char="●"/>
            </a:pPr>
            <a:r>
              <a:rPr lang="zh-TW"/>
              <a:t>verified_purchase - A review is verified_purchase if</a:t>
            </a:r>
            <a:endParaRPr/>
          </a:p>
          <a:p>
            <a:pPr indent="-317500" lvl="1" marL="914400" rtl="0" algn="l">
              <a:lnSpc>
                <a:spcPct val="150000"/>
              </a:lnSpc>
              <a:spcBef>
                <a:spcPts val="0"/>
              </a:spcBef>
              <a:spcAft>
                <a:spcPts val="0"/>
              </a:spcAft>
              <a:buSzPts val="1400"/>
              <a:buChar char="-"/>
            </a:pPr>
            <a:r>
              <a:rPr lang="zh-TW"/>
              <a:t>Bought the item on this site</a:t>
            </a:r>
            <a:endParaRPr/>
          </a:p>
          <a:p>
            <a:pPr indent="-317500" lvl="1" marL="914400" rtl="0" algn="l">
              <a:lnSpc>
                <a:spcPct val="150000"/>
              </a:lnSpc>
              <a:spcBef>
                <a:spcPts val="0"/>
              </a:spcBef>
              <a:spcAft>
                <a:spcPts val="0"/>
              </a:spcAft>
              <a:buSzPts val="1400"/>
              <a:buChar char="-"/>
            </a:pPr>
            <a:r>
              <a:rPr lang="zh-TW"/>
              <a:t>Paid a price available to most shoppers.</a:t>
            </a:r>
            <a:endParaRPr/>
          </a:p>
          <a:p>
            <a:pPr indent="-342900" lvl="0" marL="457200" rtl="0" algn="l">
              <a:lnSpc>
                <a:spcPct val="150000"/>
              </a:lnSpc>
              <a:spcBef>
                <a:spcPts val="0"/>
              </a:spcBef>
              <a:spcAft>
                <a:spcPts val="0"/>
              </a:spcAft>
              <a:buSzPts val="1800"/>
              <a:buChar char="●"/>
            </a:pPr>
            <a:r>
              <a:rPr lang="zh-TW"/>
              <a:t>helpful_vote - the number of people that found this review helpful</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zh-TW"/>
              <a:t>Dataset Download </a:t>
            </a:r>
            <a:endParaRPr b="1"/>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 Reviews dataset</a:t>
            </a:r>
            <a:endParaRPr/>
          </a:p>
          <a:p>
            <a:pPr indent="-342900" lvl="0" marL="457200" rtl="0" algn="l">
              <a:spcBef>
                <a:spcPts val="1200"/>
              </a:spcBef>
              <a:spcAft>
                <a:spcPts val="0"/>
              </a:spcAft>
              <a:buSzPts val="1800"/>
              <a:buChar char="●"/>
            </a:pPr>
            <a:r>
              <a:rPr lang="zh-TW"/>
              <a:t>train.json</a:t>
            </a:r>
            <a:endParaRPr/>
          </a:p>
          <a:p>
            <a:pPr indent="-317500" lvl="1" marL="914400" rtl="0" algn="l">
              <a:spcBef>
                <a:spcPts val="0"/>
              </a:spcBef>
              <a:spcAft>
                <a:spcPts val="0"/>
              </a:spcAft>
              <a:buClr>
                <a:srgbClr val="4A86E8"/>
              </a:buClr>
              <a:buSzPts val="1400"/>
              <a:buChar char="-"/>
            </a:pPr>
            <a:r>
              <a:rPr lang="zh-TW" sz="1800" u="sng">
                <a:solidFill>
                  <a:schemeClr val="hlink"/>
                </a:solidFill>
                <a:hlinkClick r:id="rId3"/>
              </a:rPr>
              <a:t>link</a:t>
            </a:r>
            <a:endParaRPr>
              <a:solidFill>
                <a:srgbClr val="4A86E8"/>
              </a:solidFill>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zh-TW"/>
              <a:t>test.json</a:t>
            </a:r>
            <a:endParaRPr/>
          </a:p>
          <a:p>
            <a:pPr indent="-317500" lvl="1" marL="914400" rtl="0" algn="l">
              <a:spcBef>
                <a:spcPts val="0"/>
              </a:spcBef>
              <a:spcAft>
                <a:spcPts val="0"/>
              </a:spcAft>
              <a:buClr>
                <a:srgbClr val="4A86E8"/>
              </a:buClr>
              <a:buSzPts val="1400"/>
              <a:buChar char="-"/>
            </a:pPr>
            <a:r>
              <a:rPr lang="zh-TW" sz="1800" u="sng">
                <a:solidFill>
                  <a:schemeClr val="hlink"/>
                </a:solidFill>
                <a:hlinkClick r:id="rId4"/>
              </a:rPr>
              <a:t>link</a:t>
            </a:r>
            <a:endParaRPr>
              <a:solidFill>
                <a:srgbClr val="4A86E8"/>
              </a:solidFill>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Kaggle Submission</a:t>
            </a:r>
            <a:endParaRPr b="1"/>
          </a:p>
        </p:txBody>
      </p:sp>
      <p:sp>
        <p:nvSpPr>
          <p:cNvPr id="88" name="Google Shape;88;p17"/>
          <p:cNvSpPr txBox="1"/>
          <p:nvPr>
            <p:ph idx="1" type="body"/>
          </p:nvPr>
        </p:nvSpPr>
        <p:spPr>
          <a:xfrm>
            <a:off x="311700" y="1408600"/>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zh-TW" sz="1900" u="sng">
                <a:solidFill>
                  <a:schemeClr val="hlink"/>
                </a:solidFill>
                <a:hlinkClick r:id="rId3"/>
              </a:rPr>
              <a:t>Kaggle link</a:t>
            </a:r>
            <a:endParaRPr sz="1900">
              <a:solidFill>
                <a:srgbClr val="4A86E8"/>
              </a:solidFill>
            </a:endParaRPr>
          </a:p>
          <a:p>
            <a:pPr indent="-349250" lvl="0" marL="457200" rtl="0" algn="l">
              <a:spcBef>
                <a:spcPts val="0"/>
              </a:spcBef>
              <a:spcAft>
                <a:spcPts val="0"/>
              </a:spcAft>
              <a:buClr>
                <a:schemeClr val="dk1"/>
              </a:buClr>
              <a:buSzPts val="1900"/>
              <a:buChar char="●"/>
            </a:pPr>
            <a:r>
              <a:rPr lang="zh-TW" sz="1900"/>
              <a:t>Display team name : </a:t>
            </a:r>
            <a:r>
              <a:rPr lang="zh-TW" sz="1900"/>
              <a:t>&lt;student ID&gt;</a:t>
            </a:r>
            <a:endParaRPr sz="1900"/>
          </a:p>
          <a:p>
            <a:pPr indent="-349250" lvl="1" marL="914400" rtl="0" algn="l">
              <a:spcBef>
                <a:spcPts val="0"/>
              </a:spcBef>
              <a:spcAft>
                <a:spcPts val="0"/>
              </a:spcAft>
              <a:buSzPts val="1900"/>
              <a:buChar char="-"/>
            </a:pPr>
            <a:r>
              <a:rPr lang="zh-TW" sz="1900"/>
              <a:t>There will be a deduction of 5 points for HW 2 if wrong team name</a:t>
            </a:r>
            <a:endParaRPr sz="1900"/>
          </a:p>
          <a:p>
            <a:pPr indent="-349250" lvl="0" marL="457200" rtl="0" algn="l">
              <a:spcBef>
                <a:spcPts val="0"/>
              </a:spcBef>
              <a:spcAft>
                <a:spcPts val="0"/>
              </a:spcAft>
              <a:buClr>
                <a:schemeClr val="dk1"/>
              </a:buClr>
              <a:buSzPts val="1900"/>
              <a:buChar char="●"/>
            </a:pPr>
            <a:r>
              <a:rPr lang="zh-TW" sz="1900"/>
              <a:t>Submission format </a:t>
            </a:r>
            <a:endParaRPr sz="1900"/>
          </a:p>
          <a:p>
            <a:pPr indent="-323850" lvl="1" marL="914400" rtl="0" algn="l">
              <a:spcBef>
                <a:spcPts val="0"/>
              </a:spcBef>
              <a:spcAft>
                <a:spcPts val="0"/>
              </a:spcAft>
              <a:buSzPts val="1500"/>
              <a:buChar char="-"/>
            </a:pPr>
            <a:r>
              <a:rPr lang="zh-TW" sz="1500"/>
              <a:t>A  35001*2 .csv file</a:t>
            </a:r>
            <a:endParaRPr sz="1500"/>
          </a:p>
          <a:p>
            <a:pPr indent="-323850" lvl="2" marL="1371600" rtl="0" algn="l">
              <a:spcBef>
                <a:spcPts val="0"/>
              </a:spcBef>
              <a:spcAft>
                <a:spcPts val="0"/>
              </a:spcAft>
              <a:buSzPts val="1500"/>
              <a:buChar char="■"/>
            </a:pPr>
            <a:r>
              <a:rPr lang="zh-TW" sz="1500"/>
              <a:t>first row is for the column name and others are your result.</a:t>
            </a:r>
            <a:endParaRPr sz="1500"/>
          </a:p>
          <a:p>
            <a:pPr indent="-323850" lvl="1" marL="914400" rtl="0" algn="l">
              <a:spcBef>
                <a:spcPts val="0"/>
              </a:spcBef>
              <a:spcAft>
                <a:spcPts val="0"/>
              </a:spcAft>
              <a:buSzPts val="1500"/>
              <a:buChar char="-"/>
            </a:pPr>
            <a:r>
              <a:rPr lang="zh-TW" sz="1500"/>
              <a:t>Column name must be </a:t>
            </a:r>
            <a:r>
              <a:rPr lang="zh-TW" sz="1500">
                <a:solidFill>
                  <a:srgbClr val="E06666"/>
                </a:solidFill>
              </a:rPr>
              <a:t>index</a:t>
            </a:r>
            <a:r>
              <a:rPr lang="zh-TW" sz="1500">
                <a:solidFill>
                  <a:srgbClr val="FF0000"/>
                </a:solidFill>
              </a:rPr>
              <a:t> </a:t>
            </a:r>
            <a:r>
              <a:rPr lang="zh-TW" sz="1500"/>
              <a:t>and </a:t>
            </a:r>
            <a:r>
              <a:rPr lang="zh-TW" sz="1500">
                <a:solidFill>
                  <a:srgbClr val="E06666"/>
                </a:solidFill>
              </a:rPr>
              <a:t>rating</a:t>
            </a:r>
            <a:endParaRPr sz="1500"/>
          </a:p>
          <a:p>
            <a:pPr indent="-323850" lvl="1" marL="914400" rtl="0" algn="l">
              <a:spcBef>
                <a:spcPts val="0"/>
              </a:spcBef>
              <a:spcAft>
                <a:spcPts val="0"/>
              </a:spcAft>
              <a:buClr>
                <a:srgbClr val="4A86E8"/>
              </a:buClr>
              <a:buSzPts val="1500"/>
              <a:buChar char="-"/>
            </a:pPr>
            <a:r>
              <a:rPr lang="zh-TW" sz="1500"/>
              <a:t>Check </a:t>
            </a:r>
            <a:r>
              <a:rPr lang="zh-TW" sz="1500" u="sng">
                <a:solidFill>
                  <a:schemeClr val="hlink"/>
                </a:solidFill>
                <a:hlinkClick r:id="rId4"/>
              </a:rPr>
              <a:t>sample submission</a:t>
            </a:r>
            <a:endParaRPr sz="1500">
              <a:solidFill>
                <a:srgbClr val="4A86E8"/>
              </a:solidFill>
            </a:endParaRPr>
          </a:p>
          <a:p>
            <a:pPr indent="-368300" lvl="0" marL="457200" rtl="0" algn="l">
              <a:spcBef>
                <a:spcPts val="0"/>
              </a:spcBef>
              <a:spcAft>
                <a:spcPts val="0"/>
              </a:spcAft>
              <a:buClr>
                <a:schemeClr val="dk1"/>
              </a:buClr>
              <a:buSzPts val="2200"/>
              <a:buChar char="●"/>
            </a:pPr>
            <a:r>
              <a:rPr lang="zh-TW" sz="1900"/>
              <a:t>There is one simple baseline and one strong baseline to beat</a:t>
            </a:r>
            <a:endParaRPr sz="1500"/>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90" name="Google Shape;90;p17"/>
          <p:cNvPicPr preferRelativeResize="0"/>
          <p:nvPr/>
        </p:nvPicPr>
        <p:blipFill>
          <a:blip r:embed="rId5">
            <a:alphaModFix/>
          </a:blip>
          <a:stretch>
            <a:fillRect/>
          </a:stretch>
        </p:blipFill>
        <p:spPr>
          <a:xfrm>
            <a:off x="7220375" y="138700"/>
            <a:ext cx="1200575" cy="2033925"/>
          </a:xfrm>
          <a:prstGeom prst="rect">
            <a:avLst/>
          </a:prstGeom>
          <a:noFill/>
          <a:ln>
            <a:noFill/>
          </a:ln>
        </p:spPr>
      </p:pic>
      <p:pic>
        <p:nvPicPr>
          <p:cNvPr id="91" name="Google Shape;91;p17"/>
          <p:cNvPicPr preferRelativeResize="0"/>
          <p:nvPr/>
        </p:nvPicPr>
        <p:blipFill>
          <a:blip r:embed="rId6">
            <a:alphaModFix/>
          </a:blip>
          <a:stretch>
            <a:fillRect/>
          </a:stretch>
        </p:blipFill>
        <p:spPr>
          <a:xfrm>
            <a:off x="525099" y="4231750"/>
            <a:ext cx="7651150" cy="82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zh-TW"/>
              <a:t>Kaggle Submission</a:t>
            </a:r>
            <a:endParaRPr b="1"/>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36867" lvl="0" marL="457200" rtl="0" algn="l">
              <a:spcBef>
                <a:spcPts val="0"/>
              </a:spcBef>
              <a:spcAft>
                <a:spcPts val="0"/>
              </a:spcAft>
              <a:buSzPct val="100000"/>
              <a:buChar char="●"/>
            </a:pPr>
            <a:r>
              <a:rPr lang="zh-TW" sz="2200"/>
              <a:t>The scoring metric is</a:t>
            </a:r>
            <a:r>
              <a:rPr lang="zh-TW" sz="2200">
                <a:solidFill>
                  <a:srgbClr val="E06666"/>
                </a:solidFill>
              </a:rPr>
              <a:t> macro F1</a:t>
            </a:r>
            <a:endParaRPr sz="2200"/>
          </a:p>
          <a:p>
            <a:pPr indent="-336867" lvl="0" marL="457200" rtl="0" algn="l">
              <a:spcBef>
                <a:spcPts val="0"/>
              </a:spcBef>
              <a:spcAft>
                <a:spcPts val="0"/>
              </a:spcAft>
              <a:buSzPct val="100000"/>
              <a:buChar char="●"/>
            </a:pPr>
            <a:r>
              <a:rPr lang="zh-TW" sz="2200"/>
              <a:t>You can submit at most 5 times each day.</a:t>
            </a:r>
            <a:endParaRPr sz="2200"/>
          </a:p>
          <a:p>
            <a:pPr indent="-336867" lvl="0" marL="457200" rtl="0" algn="l">
              <a:spcBef>
                <a:spcPts val="0"/>
              </a:spcBef>
              <a:spcAft>
                <a:spcPts val="0"/>
              </a:spcAft>
              <a:buSzPct val="100000"/>
              <a:buChar char="●"/>
            </a:pPr>
            <a:r>
              <a:rPr lang="zh-TW" sz="2200"/>
              <a:t>You can choose 3 of the submissions to be considered for the private leaderboard, or will otherwise default to the best public scoring submissions</a:t>
            </a:r>
            <a:br>
              <a:rPr lang="zh-TW" sz="2200"/>
            </a:br>
            <a:r>
              <a:rPr lang="zh-TW" sz="2200">
                <a:solidFill>
                  <a:srgbClr val="E06666"/>
                </a:solidFill>
              </a:rPr>
              <a:t>You can only view your private leaderboard score after the competition has ended </a:t>
            </a:r>
            <a:endParaRPr sz="2200">
              <a:solidFill>
                <a:srgbClr val="E06666"/>
              </a:solidFill>
            </a:endParaRPr>
          </a:p>
          <a:p>
            <a:pPr indent="-336867" lvl="0" marL="457200" rtl="0" algn="l">
              <a:spcBef>
                <a:spcPts val="0"/>
              </a:spcBef>
              <a:spcAft>
                <a:spcPts val="0"/>
              </a:spcAft>
              <a:buSzPct val="100000"/>
              <a:buChar char="●"/>
            </a:pPr>
            <a:r>
              <a:rPr lang="zh-TW" sz="2200"/>
              <a:t>Public leaderboard is calculated with 50% of the test data, and private leaderboard is calculated with other 50% of the test data, so the final standings may be different</a:t>
            </a:r>
            <a:endParaRPr sz="2200"/>
          </a:p>
          <a:p>
            <a:pPr indent="-336867" lvl="0" marL="457200" rtl="0" algn="l">
              <a:spcBef>
                <a:spcPts val="0"/>
              </a:spcBef>
              <a:spcAft>
                <a:spcPts val="0"/>
              </a:spcAft>
              <a:buSzPct val="100000"/>
              <a:buChar char="●"/>
            </a:pPr>
            <a:r>
              <a:rPr lang="zh-TW" sz="2200"/>
              <a:t>Please </a:t>
            </a:r>
            <a:r>
              <a:rPr lang="zh-TW" sz="2200">
                <a:solidFill>
                  <a:srgbClr val="E06666"/>
                </a:solidFill>
              </a:rPr>
              <a:t>tune your model parameters using your own validation set</a:t>
            </a:r>
            <a:r>
              <a:rPr lang="zh-TW" sz="2200"/>
              <a:t> instead of adjusting parameters based on the public leaderboard. Otherwise, it's easy to overfit, leading to poor performance on the private leaderboard.</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Report Submission</a:t>
            </a:r>
            <a:endParaRPr b="1"/>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a:t>Answer the following 3 questions:</a:t>
            </a:r>
            <a:endParaRPr/>
          </a:p>
          <a:p>
            <a:pPr indent="-342900" lvl="0" marL="914400" rtl="0" algn="l">
              <a:spcBef>
                <a:spcPts val="1200"/>
              </a:spcBef>
              <a:spcAft>
                <a:spcPts val="0"/>
              </a:spcAft>
              <a:buSzPts val="1800"/>
              <a:buAutoNum type="arabicPeriod"/>
            </a:pPr>
            <a:r>
              <a:rPr lang="zh-TW"/>
              <a:t>How do you select features for your model input, and what preprocessing did you perform to review text?</a:t>
            </a:r>
            <a:endParaRPr/>
          </a:p>
          <a:p>
            <a:pPr indent="-342900" lvl="0" marL="914400" rtl="0" algn="l">
              <a:spcBef>
                <a:spcPts val="0"/>
              </a:spcBef>
              <a:spcAft>
                <a:spcPts val="0"/>
              </a:spcAft>
              <a:buSzPts val="1800"/>
              <a:buAutoNum type="arabicPeriod"/>
            </a:pPr>
            <a:r>
              <a:rPr lang="zh-TW"/>
              <a:t>Please describe how you tokenize your data, calculate the distribution of tokenized sequence length of the dataset and explain how you determine the padding size</a:t>
            </a:r>
            <a:endParaRPr/>
          </a:p>
          <a:p>
            <a:pPr indent="-342900" lvl="0" marL="914400" rtl="0" algn="l">
              <a:spcBef>
                <a:spcPts val="0"/>
              </a:spcBef>
              <a:spcAft>
                <a:spcPts val="0"/>
              </a:spcAft>
              <a:buSzPts val="1800"/>
              <a:buAutoNum type="arabicPeriod"/>
            </a:pPr>
            <a:r>
              <a:rPr lang="zh-TW"/>
              <a:t>Please compare the impact of using different methods to prepare data for different rating categories</a:t>
            </a:r>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1200"/>
              </a:spcAft>
              <a:buNone/>
            </a:pPr>
            <a:r>
              <a:rPr lang="zh-TW">
                <a:solidFill>
                  <a:srgbClr val="CC0000"/>
                </a:solidFill>
              </a:rPr>
              <a:t>Please answer the questions in detail to receive full points for each question.</a:t>
            </a:r>
            <a:endParaRPr>
              <a:solidFill>
                <a:srgbClr val="E06666"/>
              </a:solidFill>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Grading policy</a:t>
            </a:r>
            <a:endParaRPr b="1"/>
          </a:p>
        </p:txBody>
      </p:sp>
      <p:sp>
        <p:nvSpPr>
          <p:cNvPr id="111" name="Google Shape;111;p20"/>
          <p:cNvSpPr txBox="1"/>
          <p:nvPr>
            <p:ph idx="1" type="body"/>
          </p:nvPr>
        </p:nvSpPr>
        <p:spPr>
          <a:xfrm>
            <a:off x="311700" y="1152475"/>
            <a:ext cx="8520600" cy="376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Kaggle (70%) </a:t>
            </a:r>
            <a:endParaRPr/>
          </a:p>
          <a:p>
            <a:pPr indent="-317500" lvl="1" marL="914400" rtl="0" algn="l">
              <a:spcBef>
                <a:spcPts val="0"/>
              </a:spcBef>
              <a:spcAft>
                <a:spcPts val="0"/>
              </a:spcAft>
              <a:buSzPts val="1400"/>
              <a:buChar char="-"/>
            </a:pPr>
            <a:r>
              <a:rPr lang="zh-TW" sz="1400">
                <a:solidFill>
                  <a:srgbClr val="CC0000"/>
                </a:solidFill>
              </a:rPr>
              <a:t>30% </a:t>
            </a:r>
            <a:r>
              <a:rPr lang="zh-TW">
                <a:solidFill>
                  <a:srgbClr val="CC0000"/>
                </a:solidFill>
              </a:rPr>
              <a:t>based on the </a:t>
            </a:r>
            <a:r>
              <a:rPr lang="zh-TW" sz="1400">
                <a:solidFill>
                  <a:srgbClr val="CC0000"/>
                </a:solidFill>
              </a:rPr>
              <a:t>public leaderboard </a:t>
            </a:r>
            <a:r>
              <a:rPr lang="zh-TW">
                <a:solidFill>
                  <a:srgbClr val="CC0000"/>
                </a:solidFill>
              </a:rPr>
              <a:t>score </a:t>
            </a:r>
            <a:r>
              <a:rPr lang="zh-TW" sz="1400">
                <a:solidFill>
                  <a:srgbClr val="CC0000"/>
                </a:solidFill>
              </a:rPr>
              <a:t>and 70% based on the private leaderboard score</a:t>
            </a:r>
            <a:endParaRPr sz="1400">
              <a:solidFill>
                <a:srgbClr val="CC0000"/>
              </a:solidFill>
            </a:endParaRPr>
          </a:p>
          <a:p>
            <a:pPr indent="-317500" lvl="1" marL="914400" rtl="0" algn="l">
              <a:spcBef>
                <a:spcPts val="0"/>
              </a:spcBef>
              <a:spcAft>
                <a:spcPts val="0"/>
              </a:spcAft>
              <a:buClr>
                <a:schemeClr val="accent2"/>
              </a:buClr>
              <a:buSzPts val="1400"/>
              <a:buChar char="-"/>
            </a:pPr>
            <a:r>
              <a:rPr lang="zh-TW">
                <a:solidFill>
                  <a:schemeClr val="accent2"/>
                </a:solidFill>
              </a:rPr>
              <a:t>Leaderboard score consists of basic score and ranking score</a:t>
            </a:r>
            <a:endParaRPr>
              <a:solidFill>
                <a:schemeClr val="accent2"/>
              </a:solidFill>
            </a:endParaRPr>
          </a:p>
          <a:p>
            <a:pPr indent="-317500" lvl="2" marL="1371600" rtl="0" algn="l">
              <a:spcBef>
                <a:spcPts val="0"/>
              </a:spcBef>
              <a:spcAft>
                <a:spcPts val="0"/>
              </a:spcAft>
              <a:buSzPts val="1400"/>
              <a:buChar char="■"/>
            </a:pPr>
            <a:r>
              <a:rPr lang="zh-TW"/>
              <a:t>Basic score (55%):</a:t>
            </a:r>
            <a:br>
              <a:rPr lang="zh-TW"/>
            </a:br>
            <a:r>
              <a:rPr lang="zh-TW"/>
              <a:t>	Over strong baseline : 55</a:t>
            </a:r>
            <a:br>
              <a:rPr lang="zh-TW"/>
            </a:br>
            <a:r>
              <a:rPr lang="zh-TW"/>
              <a:t>	Over simple bassline : 40</a:t>
            </a:r>
            <a:br>
              <a:rPr lang="zh-TW"/>
            </a:br>
            <a:r>
              <a:rPr lang="zh-TW"/>
              <a:t>	Under simple baseline : 25</a:t>
            </a:r>
            <a:endParaRPr/>
          </a:p>
          <a:p>
            <a:pPr indent="-317500" lvl="2" marL="1371600" rtl="0" algn="l">
              <a:spcBef>
                <a:spcPts val="0"/>
              </a:spcBef>
              <a:spcAft>
                <a:spcPts val="0"/>
              </a:spcAft>
              <a:buSzPts val="1400"/>
              <a:buChar char="■"/>
            </a:pPr>
            <a:r>
              <a:rPr lang="zh-TW"/>
              <a:t>Ranking score (15%):</a:t>
            </a:r>
            <a:br>
              <a:rPr lang="zh-TW"/>
            </a:br>
            <a:r>
              <a:rPr lang="zh-TW"/>
              <a:t>	15-(15/N)*(ranking-1), N=numbers of people in the interval</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zh-TW"/>
              <a:t>Report (30%)</a:t>
            </a:r>
            <a:endParaRPr/>
          </a:p>
          <a:p>
            <a:pPr indent="-317500" lvl="1" marL="914400" rtl="0" algn="l">
              <a:spcBef>
                <a:spcPts val="0"/>
              </a:spcBef>
              <a:spcAft>
                <a:spcPts val="0"/>
              </a:spcAft>
              <a:buSzPts val="1400"/>
              <a:buChar char="-"/>
            </a:pPr>
            <a:r>
              <a:rPr lang="zh-TW"/>
              <a:t>10 for each quesiton</a:t>
            </a:r>
            <a:endParaRPr>
              <a:solidFill>
                <a:srgbClr val="CC0000"/>
              </a:solidFill>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zh-TW"/>
              <a:t>E3 Submission</a:t>
            </a:r>
            <a:endParaRPr b="1"/>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a:t>Submit your source code and report to E3 before </a:t>
            </a:r>
            <a:r>
              <a:rPr lang="zh-TW"/>
              <a:t>5/14</a:t>
            </a:r>
            <a:r>
              <a:rPr lang="zh-TW"/>
              <a:t> (Tue.) </a:t>
            </a:r>
            <a:r>
              <a:rPr lang="zh-TW"/>
              <a:t>23:59</a:t>
            </a:r>
            <a:r>
              <a:rPr lang="zh-TW"/>
              <a:t>.</a:t>
            </a:r>
            <a:endParaRPr/>
          </a:p>
          <a:p>
            <a:pPr indent="0" lvl="0" marL="0" rtl="0" algn="l">
              <a:spcBef>
                <a:spcPts val="1200"/>
              </a:spcBef>
              <a:spcAft>
                <a:spcPts val="0"/>
              </a:spcAft>
              <a:buNone/>
            </a:pPr>
            <a:r>
              <a:rPr lang="zh-TW">
                <a:solidFill>
                  <a:srgbClr val="E06666"/>
                </a:solidFill>
              </a:rPr>
              <a:t>No late submission !</a:t>
            </a:r>
            <a:endParaRPr>
              <a:solidFill>
                <a:srgbClr val="E06666"/>
              </a:solidFill>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zh-TW"/>
              <a:t>Format</a:t>
            </a:r>
            <a:endParaRPr/>
          </a:p>
          <a:p>
            <a:pPr indent="-317500" lvl="1" marL="914400" rtl="0" algn="l">
              <a:spcBef>
                <a:spcPts val="0"/>
              </a:spcBef>
              <a:spcAft>
                <a:spcPts val="0"/>
              </a:spcAft>
              <a:buSzPts val="1400"/>
              <a:buChar char="-"/>
            </a:pPr>
            <a:r>
              <a:rPr lang="zh-TW"/>
              <a:t>source code : HW2_&lt;student ID&gt;.py  or  </a:t>
            </a:r>
            <a:r>
              <a:rPr lang="zh-TW"/>
              <a:t>HW2_&lt;student ID&gt;.ipynb</a:t>
            </a:r>
            <a:endParaRPr/>
          </a:p>
          <a:p>
            <a:pPr indent="-317500" lvl="1" marL="914400" rtl="0" algn="l">
              <a:spcBef>
                <a:spcPts val="0"/>
              </a:spcBef>
              <a:spcAft>
                <a:spcPts val="0"/>
              </a:spcAft>
              <a:buSzPts val="1400"/>
              <a:buChar char="-"/>
            </a:pPr>
            <a:r>
              <a:rPr lang="zh-TW"/>
              <a:t>report : HW2_&lt;student ID&gt;.pdf </a:t>
            </a:r>
            <a:endParaRPr/>
          </a:p>
          <a:p>
            <a:pPr indent="0" lvl="0" marL="914400" rtl="0" algn="l">
              <a:spcBef>
                <a:spcPts val="1200"/>
              </a:spcBef>
              <a:spcAft>
                <a:spcPts val="0"/>
              </a:spcAft>
              <a:buNone/>
            </a:pPr>
            <a:r>
              <a:t/>
            </a:r>
            <a:endParaRPr/>
          </a:p>
          <a:p>
            <a:pPr indent="0" lvl="0" marL="0" rtl="0" algn="l">
              <a:spcBef>
                <a:spcPts val="1200"/>
              </a:spcBef>
              <a:spcAft>
                <a:spcPts val="0"/>
              </a:spcAft>
              <a:buNone/>
            </a:pPr>
            <a:r>
              <a:rPr lang="zh-TW" sz="1691"/>
              <a:t>If you have any question about HW 2, please feel free to contact with TA : Yu-Cheng LIU</a:t>
            </a:r>
            <a:endParaRPr sz="1691"/>
          </a:p>
          <a:p>
            <a:pPr indent="0" lvl="0" marL="0" rtl="0" algn="l">
              <a:spcBef>
                <a:spcPts val="1200"/>
              </a:spcBef>
              <a:spcAft>
                <a:spcPts val="1200"/>
              </a:spcAft>
              <a:buNone/>
            </a:pPr>
            <a:r>
              <a:rPr lang="zh-TW" sz="1691"/>
              <a:t>through email </a:t>
            </a:r>
            <a:r>
              <a:rPr lang="zh-TW" sz="1691">
                <a:solidFill>
                  <a:srgbClr val="4A86E8"/>
                </a:solidFill>
              </a:rPr>
              <a:t>liu2022113.cs11@nycu.edu.tw</a:t>
            </a:r>
            <a:endParaRPr sz="1691">
              <a:solidFill>
                <a:srgbClr val="4A86E8"/>
              </a:solidFill>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