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4" r:id="rId6"/>
    <p:sldId id="267" r:id="rId7"/>
    <p:sldId id="268" r:id="rId8"/>
    <p:sldId id="271" r:id="rId9"/>
    <p:sldId id="278" r:id="rId10"/>
    <p:sldId id="259" r:id="rId11"/>
    <p:sldId id="260" r:id="rId12"/>
    <p:sldId id="277" r:id="rId13"/>
    <p:sldId id="261" r:id="rId14"/>
    <p:sldId id="265" r:id="rId15"/>
    <p:sldId id="266" r:id="rId16"/>
    <p:sldId id="275" r:id="rId17"/>
    <p:sldId id="269" r:id="rId18"/>
    <p:sldId id="273" r:id="rId19"/>
    <p:sldId id="274" r:id="rId20"/>
    <p:sldId id="272" r:id="rId21"/>
    <p:sldId id="26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14" autoAdjust="0"/>
  </p:normalViewPr>
  <p:slideViewPr>
    <p:cSldViewPr snapToGrid="0">
      <p:cViewPr varScale="1">
        <p:scale>
          <a:sx n="81" d="100"/>
          <a:sy n="81" d="100"/>
        </p:scale>
        <p:origin x="2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4507-C1FF-4BEF-9B66-E76BC49630F7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2D96-DB94-4FC4-AA2C-1AA91DD59A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77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Logo credits: respective companies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2D96-DB94-4FC4-AA2C-1AA91DD59AE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9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2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1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1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6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2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0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7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35FD-9876-49A7-B69A-44EF53F93F15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FCED-8F6C-4D1E-BEF7-C6C0E05440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hyperlink" Target="Pictures/Facebook/post%20info.JPG" TargetMode="Externa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ictures/Facebook/miniProject%202.JPG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thousandamazingplacesonearth/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Pictures/Twitter/wordMap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Pictures/Twitter/tweets_CNN.jso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Pictures/Flickr/photoUrls.txt" TargetMode="External"/><Relationship Id="rId3" Type="http://schemas.openxmlformats.org/officeDocument/2006/relationships/image" Target="../media/image35.jpg"/><Relationship Id="rId7" Type="http://schemas.openxmlformats.org/officeDocument/2006/relationships/hyperlink" Target="Pictures/Flickr/info.tx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Flickr/photos.xml" TargetMode="Externa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cd/E55956_01/doc.11123/oauth_guide/content/oauth_client_intro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services/api/flickr.photos.search.html" TargetMode="External"/><Relationship Id="rId3" Type="http://schemas.openxmlformats.org/officeDocument/2006/relationships/hyperlink" Target="https://dev.twitter.com/rest/public/rate-limits" TargetMode="External"/><Relationship Id="rId7" Type="http://schemas.openxmlformats.org/officeDocument/2006/relationships/hyperlink" Target="https://developers.google.com/maps/web-services/overview" TargetMode="External"/><Relationship Id="rId2" Type="http://schemas.openxmlformats.org/officeDocument/2006/relationships/hyperlink" Target="https://dev.twitter.com/oauth/overview/authorizing-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witter.com/streaming/overview/connecting" TargetMode="External"/><Relationship Id="rId5" Type="http://schemas.openxmlformats.org/officeDocument/2006/relationships/hyperlink" Target="https://blog.twitter.com/2015/full-archive-search-api" TargetMode="External"/><Relationship Id="rId4" Type="http://schemas.openxmlformats.org/officeDocument/2006/relationships/hyperlink" Target="https://dev.twitter.com/rest/public/search" TargetMode="External"/><Relationship Id="rId9" Type="http://schemas.openxmlformats.org/officeDocument/2006/relationships/hyperlink" Target="https://cran.r-project.org/web/packages/twitteR/twitteR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tp/http_responses.ht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jsonlite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httr/index.html" TargetMode="External"/><Relationship Id="rId4" Type="http://schemas.openxmlformats.org/officeDocument/2006/relationships/hyperlink" Target="https://cran.r-project.org/web/packages/xml2/index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Google/Google_Maps_Report.html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Weather/24hForecast.csv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Pictures/Weather/ClosestWorstPredication.png" TargetMode="External"/><Relationship Id="rId3" Type="http://schemas.openxmlformats.org/officeDocument/2006/relationships/image" Target="../media/image24.JPG"/><Relationship Id="rId7" Type="http://schemas.openxmlformats.org/officeDocument/2006/relationships/hyperlink" Target="Pictures/Weather/p24hEr.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Pictures/Weather/All%20plots.JPG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6739">
              <a:schemeClr val="bg1">
                <a:lumMod val="85000"/>
              </a:schemeClr>
            </a:gs>
            <a:gs pos="67000">
              <a:schemeClr val="bg1">
                <a:lumMod val="95000"/>
              </a:schemeClr>
            </a:gs>
            <a:gs pos="92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3381" y="2389239"/>
            <a:ext cx="848523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7200" dirty="0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API Through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3381" y="3835789"/>
            <a:ext cx="848523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4000" dirty="0" err="1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YiLin</a:t>
            </a:r>
            <a:r>
              <a:rPr lang="en-CA" sz="4000" dirty="0">
                <a:solidFill>
                  <a:schemeClr val="tx1">
                    <a:alpha val="90000"/>
                  </a:schemeClr>
                </a:solidFill>
                <a:latin typeface="Bell MT" panose="02020503060305020303" pitchFamily="18" charset="0"/>
              </a:rPr>
              <a:t> Liu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45" y="1033082"/>
            <a:ext cx="3783428" cy="14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Facebook: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15127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8618" y="2115127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4036" y="2115127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Disadvantages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690529"/>
            <a:ext cx="3170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API is structured as a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Key Components:</a:t>
            </a:r>
            <a:r>
              <a:rPr lang="en-CA" sz="1600" i="1" dirty="0">
                <a:latin typeface="Bell MT" panose="02020503060305020303" pitchFamily="18" charset="0"/>
              </a:rPr>
              <a:t> </a:t>
            </a:r>
            <a:r>
              <a:rPr lang="en-CA" sz="1600" b="1" dirty="0">
                <a:latin typeface="Bell MT" panose="02020503060305020303" pitchFamily="18" charset="0"/>
              </a:rPr>
              <a:t>Nodes,</a:t>
            </a:r>
            <a:r>
              <a:rPr lang="en-CA" sz="1600" i="1" dirty="0">
                <a:latin typeface="Bell MT" panose="02020503060305020303" pitchFamily="18" charset="0"/>
              </a:rPr>
              <a:t> </a:t>
            </a:r>
            <a:r>
              <a:rPr lang="en-CA" sz="1600" b="1" dirty="0">
                <a:latin typeface="Bell MT" panose="02020503060305020303" pitchFamily="18" charset="0"/>
              </a:rPr>
              <a:t>Edges </a:t>
            </a:r>
            <a:r>
              <a:rPr lang="en-CA" sz="1600" i="1" dirty="0">
                <a:latin typeface="Bell MT" panose="02020503060305020303" pitchFamily="18" charset="0"/>
              </a:rPr>
              <a:t>&amp; </a:t>
            </a:r>
            <a:r>
              <a:rPr lang="en-CA" sz="1600" b="1" dirty="0">
                <a:latin typeface="Bell MT" panose="02020503060305020303" pitchFamily="18" charset="0"/>
              </a:rPr>
              <a:t>Fields</a:t>
            </a:r>
            <a:r>
              <a:rPr lang="en-CA" sz="1600" i="1" dirty="0">
                <a:latin typeface="Bell MT" panose="02020503060305020303" pitchFamily="18" charset="0"/>
              </a:rPr>
              <a:t> </a:t>
            </a:r>
            <a:r>
              <a:rPr lang="en-CA" sz="1600" dirty="0">
                <a:latin typeface="Bell MT" panose="020205030603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Reference by id mostly.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Results are often </a:t>
            </a:r>
            <a:r>
              <a:rPr lang="en-CA" sz="1600" b="1" dirty="0">
                <a:latin typeface="Bell MT" panose="02020503060305020303" pitchFamily="18" charset="0"/>
              </a:rPr>
              <a:t>paginated.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>
                <a:latin typeface="Bell MT" panose="02020503060305020303" pitchFamily="18" charset="0"/>
              </a:rPr>
              <a:t>Rate limit </a:t>
            </a:r>
            <a:r>
              <a:rPr lang="en-CA" sz="1600" dirty="0">
                <a:latin typeface="Bell MT" panose="02020503060305020303" pitchFamily="18" charset="0"/>
              </a:rPr>
              <a:t>is about 200 calls </a:t>
            </a:r>
            <a:r>
              <a:rPr lang="en-CA" sz="1600" b="1" dirty="0">
                <a:latin typeface="Bell MT" panose="02020503060305020303" pitchFamily="18" charset="0"/>
              </a:rPr>
              <a:t>per user in aggregate </a:t>
            </a:r>
            <a:r>
              <a:rPr lang="en-CA" sz="1600" dirty="0">
                <a:latin typeface="Bell MT" panose="02020503060305020303" pitchFamily="18" charset="0"/>
              </a:rPr>
              <a:t>for the application. Not all calls are subjected to rate limit.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Uses Oauth protocol and requires the creation of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Does not have commercial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8" y="2628973"/>
            <a:ext cx="3170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Easy to access public data. Posts, groups,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Easy to keep track of conversation via comments and replies to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4036" y="2628973"/>
            <a:ext cx="3170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Due to new update to API, it is no longer possible to access identity information regarding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Many end points require use permission, thus it is not publicly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Require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Lack of location information.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93" y="146843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Facebook: Rfacebook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7727" y="212725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7727" y="2705751"/>
            <a:ext cx="3170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Public searches of Facebook.</a:t>
            </a:r>
          </a:p>
          <a:p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Allows extraction of comments, posts, replies to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Easy to understand source code, provides a framework for general JSON parsing.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Data returned is nicely formatted.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8281" y="212725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8281" y="2705751"/>
            <a:ext cx="3170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Does not allow custom fields.</a:t>
            </a:r>
          </a:p>
          <a:p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Many functions are deprecated due to new updated Facebook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93" y="146843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Facebook: Rfacebook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4055" y="1935789"/>
            <a:ext cx="315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Bell MT" panose="02020503060305020303" pitchFamily="18" charset="0"/>
              </a:rPr>
              <a:t>Search via </a:t>
            </a:r>
            <a:r>
              <a:rPr lang="en-CA" sz="1600" i="1" dirty="0" err="1">
                <a:latin typeface="Bell MT" panose="02020503060305020303" pitchFamily="18" charset="0"/>
              </a:rPr>
              <a:t>searchPage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3981" y="4174026"/>
            <a:ext cx="339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CA" sz="1600" dirty="0">
                <a:latin typeface="Bell MT" panose="02020503060305020303" pitchFamily="18" charset="0"/>
              </a:rPr>
              <a:t>Extract Page information </a:t>
            </a:r>
            <a:r>
              <a:rPr lang="en-CA" sz="1600" i="1" dirty="0" err="1">
                <a:latin typeface="Bell MT" panose="02020503060305020303" pitchFamily="18" charset="0"/>
              </a:rPr>
              <a:t>getPage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0661" y="1957973"/>
            <a:ext cx="315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CA" sz="1600" dirty="0">
                <a:latin typeface="Bell MT" panose="02020503060305020303" pitchFamily="18" charset="0"/>
              </a:rPr>
              <a:t>Extract posts using </a:t>
            </a:r>
            <a:r>
              <a:rPr lang="en-CA" sz="1600" i="1" dirty="0" err="1">
                <a:latin typeface="Bell MT" panose="02020503060305020303" pitchFamily="18" charset="0"/>
              </a:rPr>
              <a:t>getPost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0661" y="4050916"/>
            <a:ext cx="386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CA" sz="1600" dirty="0">
                <a:latin typeface="Bell MT" panose="02020503060305020303" pitchFamily="18" charset="0"/>
              </a:rPr>
              <a:t>Extract comment replies </a:t>
            </a:r>
            <a:r>
              <a:rPr lang="en-CA" sz="1600" i="1" dirty="0" err="1">
                <a:latin typeface="Bell MT" panose="02020503060305020303" pitchFamily="18" charset="0"/>
              </a:rPr>
              <a:t>getCommentReplies</a:t>
            </a: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444"/>
            <a:ext cx="456247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9" y="5333723"/>
            <a:ext cx="5305425" cy="695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94" y="2755706"/>
            <a:ext cx="3124200" cy="333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20062" y="3192268"/>
            <a:ext cx="232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5" action="ppaction://hlinkfile"/>
              </a:rPr>
              <a:t>More details</a:t>
            </a: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77" y="4752699"/>
            <a:ext cx="4867275" cy="1857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93" y="146843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4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Facebook: Mini-Projects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43" y="2333624"/>
            <a:ext cx="3037321" cy="3037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642" y="5497063"/>
            <a:ext cx="303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3" action="ppaction://hlinkfile"/>
              </a:rPr>
              <a:t>Page mentioning Flowers</a:t>
            </a: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93" y="146843"/>
            <a:ext cx="176212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41" y="2489487"/>
            <a:ext cx="3734377" cy="2725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368" y="5383204"/>
            <a:ext cx="303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3" action="ppaction://hlinkfile"/>
              </a:rPr>
              <a:t>Most visited locations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4368" y="5835617"/>
            <a:ext cx="303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6"/>
              </a:rPr>
              <a:t>webpage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5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Twitter: Twitter API-REST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4" y="431632"/>
            <a:ext cx="1194515" cy="1192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6159" y="184739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47500"/>
            <a:ext cx="4686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Key Components: </a:t>
            </a:r>
            <a:r>
              <a:rPr lang="en-CA" sz="1600" b="1" dirty="0">
                <a:latin typeface="Bell MT" panose="02020503060305020303" pitchFamily="18" charset="0"/>
              </a:rPr>
              <a:t>Tweets, Users, Entities, Places.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Reference by id and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Results are often </a:t>
            </a:r>
            <a:r>
              <a:rPr lang="en-CA" sz="1600" b="1" dirty="0">
                <a:latin typeface="Bell MT" panose="02020503060305020303" pitchFamily="18" charset="0"/>
              </a:rPr>
              <a:t>paginated.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>
                <a:latin typeface="Bell MT" panose="02020503060305020303" pitchFamily="18" charset="0"/>
              </a:rPr>
              <a:t>Rate limit </a:t>
            </a:r>
            <a:r>
              <a:rPr lang="en-CA" sz="1600" dirty="0">
                <a:latin typeface="Bell MT" panose="02020503060305020303" pitchFamily="18" charset="0"/>
              </a:rPr>
              <a:t>is based on 15 minute windows with differing limits for each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Uses Oauth protocol and requires the creation of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Does not have commercial version. Include ad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Include </a:t>
            </a:r>
            <a:r>
              <a:rPr lang="en-CA" sz="1600" b="1" dirty="0">
                <a:latin typeface="Bell MT" panose="02020503060305020303" pitchFamily="18" charset="0"/>
              </a:rPr>
              <a:t>Search API</a:t>
            </a:r>
            <a:r>
              <a:rPr lang="en-CA" sz="1600" dirty="0">
                <a:latin typeface="Bell MT" panose="02020503060305020303" pitchFamily="18" charset="0"/>
              </a:rPr>
              <a:t>, with powerful query 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7327" y="184739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Advantages: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5100" y="2404202"/>
            <a:ext cx="4457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Bell MT" panose="02020503060305020303" pitchFamily="18" charset="0"/>
              </a:rPr>
              <a:t>Search API </a:t>
            </a:r>
            <a:r>
              <a:rPr lang="en-CA" sz="1600" dirty="0">
                <a:latin typeface="Bell MT" panose="02020503060305020303" pitchFamily="18" charset="0"/>
              </a:rPr>
              <a:t>is powerful.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User information and tweets are public and readily available most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User tweets can be historic up to maximum 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7327" y="4422952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Disadvantages: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5100" y="4979764"/>
            <a:ext cx="445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Bell MT" panose="02020503060305020303" pitchFamily="18" charset="0"/>
              </a:rPr>
              <a:t>Search API </a:t>
            </a:r>
            <a:r>
              <a:rPr lang="en-CA" sz="1600" dirty="0">
                <a:latin typeface="Bell MT" panose="02020503060305020303" pitchFamily="18" charset="0"/>
              </a:rPr>
              <a:t>only recent data(1 week).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Hard to keep track of conversation.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3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Twitter: </a:t>
            </a:r>
            <a:r>
              <a:rPr lang="en-CA" sz="4800" u="sng" dirty="0" err="1"/>
              <a:t>RtwitteR</a:t>
            </a:r>
            <a:endParaRPr lang="en-CA" sz="4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4" y="431632"/>
            <a:ext cx="1194515" cy="1192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82" y="1929922"/>
            <a:ext cx="371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Bell MT" panose="02020503060305020303" pitchFamily="18" charset="0"/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255" y="2299254"/>
            <a:ext cx="3170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User friendly organization using class wrappers.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Provides basic interface to extract tweets, users and social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Allows data base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Provides token authorization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382" y="1929922"/>
            <a:ext cx="371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Bell MT" panose="02020503060305020303" pitchFamily="18" charset="0"/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4855" y="2299254"/>
            <a:ext cx="3170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Token is cached internally, external methods can not gain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Does not specify entities, this can be fixed via custom http requests and then analyzing.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4" y="4361357"/>
            <a:ext cx="2264291" cy="16991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0564" y="6239286"/>
            <a:ext cx="225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4" action="ppaction://hlinkfile"/>
              </a:rPr>
              <a:t>Word Map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9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Twitter: Stream API &amp; </a:t>
            </a:r>
            <a:r>
              <a:rPr lang="en-CA" sz="4800" u="sng" dirty="0" err="1"/>
              <a:t>streamR</a:t>
            </a:r>
            <a:endParaRPr lang="en-CA" sz="4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4" y="431632"/>
            <a:ext cx="1194515" cy="1192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525" y="184739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Bell MT" panose="02020503060305020303" pitchFamily="18" charset="0"/>
              </a:rPr>
              <a:t>Intro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40" y="2247500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Stream API is divided into 3 sections: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i="1" dirty="0">
                <a:latin typeface="Bell MT" panose="02020503060305020303" pitchFamily="18" charset="0"/>
              </a:rPr>
              <a:t>Public stream:</a:t>
            </a:r>
            <a:r>
              <a:rPr lang="en-CA" sz="1600" dirty="0">
                <a:latin typeface="Bell MT" panose="02020503060305020303" pitchFamily="18" charset="0"/>
              </a:rPr>
              <a:t>  public update of tweets.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i="1" dirty="0">
                <a:latin typeface="Bell MT" panose="02020503060305020303" pitchFamily="18" charset="0"/>
              </a:rPr>
              <a:t>User stream: </a:t>
            </a:r>
            <a:r>
              <a:rPr lang="en-CA" sz="1600" dirty="0">
                <a:latin typeface="Bell MT" panose="02020503060305020303" pitchFamily="18" charset="0"/>
              </a:rPr>
              <a:t>user updates </a:t>
            </a:r>
            <a:endParaRPr lang="en-CA" sz="1600" i="1" dirty="0">
              <a:latin typeface="Bell MT" panose="02020503060305020303" pitchFamily="18" charset="0"/>
            </a:endParaRPr>
          </a:p>
          <a:p>
            <a:pPr lvl="1"/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No rate limit, but will disconnect if errors occur.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6206" y="1847390"/>
            <a:ext cx="31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 err="1">
                <a:latin typeface="Bell MT" panose="02020503060305020303" pitchFamily="18" charset="0"/>
              </a:rPr>
              <a:t>streamR</a:t>
            </a:r>
            <a:endParaRPr lang="en-CA" sz="2000" b="1" u="sng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621" y="2247500"/>
            <a:ext cx="4686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Very simple package providing functions to connect to various streams and output the responses to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b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89" y="4063382"/>
            <a:ext cx="3403023" cy="945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4489" y="5112636"/>
            <a:ext cx="34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4" action="ppaction://hlinkfile"/>
              </a:rPr>
              <a:t>Stream of CNN Tweets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9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Flickr: Flickr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79" y="327075"/>
            <a:ext cx="1868883" cy="1401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0655" y="2142836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Bell MT" panose="02020503060305020303" pitchFamily="18" charset="0"/>
              </a:rPr>
              <a:t>Flickr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5" y="2697079"/>
            <a:ext cx="406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Photo sharing/host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Standard HTTP request and parse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API not supported by official Flickr.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Methods don’t require access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Public search function was explored: text and tag searches.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Limited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Photo details provided.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2436" y="2142836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Bell MT" panose="02020503060305020303" pitchFamily="18" charset="0"/>
              </a:rPr>
              <a:t>Canada Day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04" y="2697079"/>
            <a:ext cx="2172736" cy="1447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36" y="2697079"/>
            <a:ext cx="1826930" cy="2743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04" y="4558327"/>
            <a:ext cx="2172736" cy="14470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47626" y="5625129"/>
            <a:ext cx="2567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6" action="ppaction://hlinkpres?slideindex=1&amp;slidetitle="/>
              </a:rPr>
              <a:t>Search Response</a:t>
            </a: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7" action="ppaction://hlinkfile"/>
              </a:rPr>
              <a:t>Photo </a:t>
            </a:r>
            <a:r>
              <a:rPr lang="en-CA" sz="1600" dirty="0" err="1">
                <a:latin typeface="Bell MT" panose="02020503060305020303" pitchFamily="18" charset="0"/>
                <a:hlinkClick r:id="rId7" action="ppaction://hlinkfile"/>
              </a:rPr>
              <a:t>MetaData</a:t>
            </a: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8" action="ppaction://hlinkfile"/>
              </a:rPr>
              <a:t>Photo URL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5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8032" y="276621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119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7486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CA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981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103" y="1864955"/>
            <a:ext cx="2711245" cy="471282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>
                <a:hlinkClick r:id="rId2" action="ppaction://hlinksldjump"/>
              </a:rPr>
              <a:t>Goal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Overview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3" action="ppaction://hlinksldjump"/>
              </a:rPr>
              <a:t>Basics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4" action="ppaction://hlinksldjump"/>
              </a:rPr>
              <a:t>OAuth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5" action="ppaction://hlinksldjump"/>
              </a:rPr>
              <a:t>Base Packages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Facebook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6" action="ppaction://hlinksldjump"/>
              </a:rPr>
              <a:t>Facebook API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7" action="ppaction://hlinksldjump"/>
              </a:rPr>
              <a:t>Rfacebook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8" action="ppaction://hlinksldjump"/>
              </a:rPr>
              <a:t>Mini-Projects</a:t>
            </a:r>
            <a:endParaRPr lang="en-CA" sz="1900" dirty="0"/>
          </a:p>
          <a:p>
            <a:pPr marL="457200" indent="-457200">
              <a:buFont typeface="+mj-lt"/>
              <a:buAutoNum type="arabicPeriod"/>
            </a:pP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Twitter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9" action="ppaction://hlinksldjump"/>
              </a:rPr>
              <a:t>Twitter API-REST</a:t>
            </a:r>
            <a:endParaRPr lang="en-CA" sz="1900" dirty="0"/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10" action="ppaction://hlinksldjump"/>
              </a:rPr>
              <a:t>TwitteR</a:t>
            </a:r>
            <a:r>
              <a:rPr lang="en-CA" sz="19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900" dirty="0">
                <a:hlinkClick r:id="rId11" action="ppaction://hlinksldjump"/>
              </a:rPr>
              <a:t>Stream API &amp; </a:t>
            </a:r>
            <a:r>
              <a:rPr lang="en-CA" sz="1900" dirty="0" err="1">
                <a:hlinkClick r:id="rId11" action="ppaction://hlinksldjump"/>
              </a:rPr>
              <a:t>StreamR</a:t>
            </a:r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  <a:p>
            <a:pPr marL="800100" lvl="1" indent="-342900">
              <a:buFont typeface="+mj-lt"/>
              <a:buAutoNum type="arabicPeriod"/>
            </a:pPr>
            <a:endParaRPr lang="en-CA" sz="1600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503" y="1864955"/>
            <a:ext cx="261292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endParaRPr lang="en-CA" sz="2000" dirty="0"/>
          </a:p>
          <a:p>
            <a:pPr marL="342900" indent="-342900">
              <a:buFont typeface="+mj-lt"/>
              <a:buAutoNum type="arabicPeriod" startAt="5"/>
            </a:pPr>
            <a:r>
              <a:rPr lang="en-CA" sz="2000" dirty="0"/>
              <a:t>Flickr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>
                <a:hlinkClick r:id="rId12" action="ppaction://hlinksldjump"/>
              </a:rPr>
              <a:t>Flickr API</a:t>
            </a:r>
            <a:endParaRPr lang="en-CA" sz="2000" dirty="0"/>
          </a:p>
          <a:p>
            <a:pPr marL="342900" indent="-342900">
              <a:buFont typeface="+mj-lt"/>
              <a:buAutoNum type="arabicPeriod" startAt="5"/>
            </a:pPr>
            <a:r>
              <a:rPr lang="en-CA" sz="2000" dirty="0">
                <a:hlinkClick r:id="rId13" action="ppaction://hlinksldjump"/>
              </a:rPr>
              <a:t>Weather Web Scraping</a:t>
            </a:r>
            <a:endParaRPr lang="en-CA" sz="2000" dirty="0"/>
          </a:p>
          <a:p>
            <a:pPr marL="342900" indent="-342900">
              <a:buFont typeface="+mj-lt"/>
              <a:buAutoNum type="arabicPeriod" startAt="5"/>
            </a:pPr>
            <a:endParaRPr lang="en-CA" sz="2000" dirty="0"/>
          </a:p>
          <a:p>
            <a:pPr marL="342900" indent="-342900">
              <a:buFont typeface="+mj-lt"/>
              <a:buAutoNum type="arabicPeriod" startAt="5"/>
            </a:pPr>
            <a:r>
              <a:rPr lang="en-CA" sz="2000" dirty="0">
                <a:hlinkClick r:id="rId14" action="ppaction://hlinksldjump"/>
              </a:rPr>
              <a:t>Others</a:t>
            </a:r>
            <a:endParaRPr lang="en-CA" sz="2000" dirty="0"/>
          </a:p>
          <a:p>
            <a:pPr marL="457200" indent="-457200">
              <a:buFont typeface="+mj-lt"/>
              <a:buAutoNum type="arabicPeriod" startAt="5"/>
            </a:pPr>
            <a:endParaRPr lang="en-CA" sz="2000" dirty="0"/>
          </a:p>
          <a:p>
            <a:pPr marL="514350" indent="-514350">
              <a:buFont typeface="+mj-lt"/>
              <a:buAutoNum type="arabicPeriod" startAt="5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6260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Others: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39636"/>
            <a:ext cx="1030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Prophet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Exif</a:t>
            </a:r>
            <a:r>
              <a:rPr lang="en-CA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Cities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Pdf Project</a:t>
            </a:r>
          </a:p>
        </p:txBody>
      </p:sp>
    </p:spTree>
    <p:extLst>
      <p:ext uri="{BB962C8B-B14F-4D97-AF65-F5344CB8AC3E}">
        <p14:creationId xmlns:p14="http://schemas.microsoft.com/office/powerpoint/2010/main" val="68228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Overview: OAuth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75" y="452834"/>
            <a:ext cx="1314450" cy="1150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22" y="1892980"/>
            <a:ext cx="6315956" cy="473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1781" y="6123709"/>
            <a:ext cx="18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Bell MT" panose="02020503060305020303" pitchFamily="18" charset="0"/>
              </a:rPr>
              <a:t>Credit to </a:t>
            </a:r>
            <a:r>
              <a:rPr lang="en-CA" sz="1400" dirty="0">
                <a:latin typeface="Bell MT" panose="02020503060305020303" pitchFamily="18" charset="0"/>
                <a:hlinkClick r:id="rId4"/>
              </a:rPr>
              <a:t>this page</a:t>
            </a:r>
            <a:endParaRPr lang="en-CA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7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5552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Answers to Potential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145" y="1859147"/>
            <a:ext cx="11656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err="1">
                <a:hlinkClick r:id="rId2"/>
              </a:rPr>
              <a:t>Oauth</a:t>
            </a:r>
            <a:r>
              <a:rPr lang="en-CA" sz="1400" dirty="0">
                <a:hlinkClick r:id="rId2"/>
              </a:rPr>
              <a:t> parameters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3"/>
              </a:rPr>
              <a:t>Twitter Rate Limit Table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4"/>
              </a:rPr>
              <a:t>Twitter Search API Queries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5"/>
              </a:rPr>
              <a:t>Twitter historical search.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6"/>
              </a:rPr>
              <a:t>Twitter </a:t>
            </a:r>
            <a:r>
              <a:rPr lang="en-CA" sz="1400" dirty="0" err="1">
                <a:hlinkClick r:id="rId6"/>
              </a:rPr>
              <a:t>stram</a:t>
            </a:r>
            <a:r>
              <a:rPr lang="en-CA" sz="1400" dirty="0">
                <a:hlinkClick r:id="rId6"/>
              </a:rPr>
              <a:t> API connections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7"/>
              </a:rPr>
              <a:t>Google Documentations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8"/>
              </a:rPr>
              <a:t>Flickr  Public Search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Library Documentations: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hlinkClick r:id="rId9"/>
              </a:rPr>
              <a:t>twitteR</a:t>
            </a:r>
            <a:endParaRPr lang="en-CA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err="1"/>
              <a:t>streamR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2918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Goal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52675" cy="2352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57" y="2050379"/>
            <a:ext cx="1635985" cy="163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4" y="2483675"/>
            <a:ext cx="2924175" cy="98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19" y="4043360"/>
            <a:ext cx="2708639" cy="2031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01" y="3886341"/>
            <a:ext cx="2019300" cy="201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635" y="3774474"/>
            <a:ext cx="16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</a:rPr>
              <a:t>Facebook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8398" y="3774474"/>
            <a:ext cx="14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</a:rPr>
              <a:t>Twitter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9896" y="377447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</a:rPr>
              <a:t>Google Maps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261" y="6059972"/>
            <a:ext cx="13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</a:rPr>
              <a:t>Flickr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7465" y="6059972"/>
            <a:ext cx="172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</a:rPr>
              <a:t>Weather Data</a:t>
            </a:r>
          </a:p>
        </p:txBody>
      </p:sp>
    </p:spTree>
    <p:extLst>
      <p:ext uri="{BB962C8B-B14F-4D97-AF65-F5344CB8AC3E}">
        <p14:creationId xmlns:p14="http://schemas.microsoft.com/office/powerpoint/2010/main" val="239938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Overview: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09775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All requests are </a:t>
            </a:r>
            <a:r>
              <a:rPr lang="en-CA" sz="1600" b="1" dirty="0">
                <a:latin typeface="Bell MT" panose="02020503060305020303" pitchFamily="18" charset="0"/>
              </a:rPr>
              <a:t>HTTP </a:t>
            </a:r>
            <a:r>
              <a:rPr lang="en-CA" sz="1600" dirty="0">
                <a:latin typeface="Bell MT" panose="02020503060305020303" pitchFamily="18" charset="0"/>
              </a:rPr>
              <a:t>requests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99316"/>
            <a:ext cx="10658166" cy="666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https://maps.googleapis.com/maps/api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/geocode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/json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?address=Mountain+View,+CA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&amp;key=</a:t>
            </a:r>
            <a:r>
              <a:rPr lang="en-US" altLang="en-US" sz="2000" i="1" dirty="0">
                <a:solidFill>
                  <a:srgbClr val="FFC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55883441423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32123" y="3005272"/>
            <a:ext cx="343002" cy="39938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5858" y="2978712"/>
            <a:ext cx="1329" cy="42594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44462" y="3012575"/>
            <a:ext cx="0" cy="38224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177301" y="2978712"/>
            <a:ext cx="4000" cy="47241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19970" y="3050557"/>
            <a:ext cx="2794" cy="3442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0150" y="3473709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Service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Endpoint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3021" y="3469078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API Method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6306" y="3469078"/>
            <a:ext cx="18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F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Response Format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1536" y="3469078"/>
            <a:ext cx="19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7030A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Method Parameters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74214" y="3478625"/>
            <a:ext cx="19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C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Authorization Key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4059577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</a:rPr>
              <a:t>An </a:t>
            </a:r>
            <a:r>
              <a:rPr lang="en-CA" sz="1600" b="1" dirty="0">
                <a:latin typeface="Bell MT" panose="02020503060305020303" pitchFamily="18" charset="0"/>
              </a:rPr>
              <a:t>response</a:t>
            </a:r>
            <a:r>
              <a:rPr lang="en-CA" sz="1600" dirty="0">
                <a:latin typeface="Bell MT" panose="02020503060305020303" pitchFamily="18" charset="0"/>
              </a:rPr>
              <a:t> will be given to the request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05" y="4069124"/>
            <a:ext cx="4395995" cy="250704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825856" y="5837506"/>
            <a:ext cx="962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Bell MT" panose="02020503060305020303" pitchFamily="18" charset="0"/>
              </a:rPr>
              <a:t>Picture taken from </a:t>
            </a:r>
            <a:r>
              <a:rPr lang="en-CA" sz="1400" dirty="0">
                <a:solidFill>
                  <a:schemeClr val="accent3">
                    <a:lumMod val="75000"/>
                  </a:schemeClr>
                </a:solidFill>
                <a:latin typeface="Bell MT" panose="02020503060305020303" pitchFamily="18" charset="0"/>
                <a:hlinkClick r:id="rId3"/>
              </a:rPr>
              <a:t>here</a:t>
            </a:r>
            <a:endParaRPr lang="en-CA" sz="1400" dirty="0">
              <a:solidFill>
                <a:schemeClr val="accent3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30" y="452834"/>
            <a:ext cx="1314450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Overview: Base Packages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30" y="452834"/>
            <a:ext cx="1314450" cy="1150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8845" y="2558472"/>
            <a:ext cx="96543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Bell MT" panose="02020503060305020303" pitchFamily="18" charset="0"/>
              </a:rPr>
              <a:t>The following packages where often used and encountered:</a:t>
            </a:r>
          </a:p>
          <a:p>
            <a:endParaRPr lang="en-CA" sz="20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3"/>
              </a:rPr>
              <a:t>JSONlite :</a:t>
            </a:r>
            <a:r>
              <a:rPr lang="en-CA" sz="1600" dirty="0">
                <a:latin typeface="Bell MT" panose="02020503060305020303" pitchFamily="18" charset="0"/>
              </a:rPr>
              <a:t>	An R package that handles JSON responses and converts the input into a nested list for parsing.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4"/>
              </a:rPr>
              <a:t>Xml2:</a:t>
            </a:r>
            <a:r>
              <a:rPr lang="en-CA" sz="1600" dirty="0">
                <a:latin typeface="Bell MT" panose="02020503060305020303" pitchFamily="18" charset="0"/>
              </a:rPr>
              <a:t>		An R package which handles xml documents and allows the extraction of information based on CSS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Bell MT" panose="02020503060305020303" pitchFamily="18" charset="0"/>
                <a:hlinkClick r:id="rId5"/>
              </a:rPr>
              <a:t>Httr:</a:t>
            </a:r>
            <a:r>
              <a:rPr lang="en-CA" sz="1600" dirty="0">
                <a:latin typeface="Bell MT" panose="02020503060305020303" pitchFamily="18" charset="0"/>
              </a:rPr>
              <a:t>		The R package which handles internet connection, http methods, Oauth tokens etc. </a:t>
            </a:r>
          </a:p>
        </p:txBody>
      </p:sp>
    </p:spTree>
    <p:extLst>
      <p:ext uri="{BB962C8B-B14F-4D97-AF65-F5344CB8AC3E}">
        <p14:creationId xmlns:p14="http://schemas.microsoft.com/office/powerpoint/2010/main" val="90958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Google Maps: Maps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06" y="533720"/>
            <a:ext cx="2924175" cy="988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3" y="2011318"/>
            <a:ext cx="1639619" cy="1639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31" y="2069907"/>
            <a:ext cx="1651139" cy="1651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35" y="1999798"/>
            <a:ext cx="1639619" cy="1639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" y="2028603"/>
            <a:ext cx="1651143" cy="16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16" y="4430063"/>
            <a:ext cx="1639619" cy="1639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22" y="4416140"/>
            <a:ext cx="1653542" cy="1653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58" y="4418541"/>
            <a:ext cx="1651141" cy="16511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371" y="3778926"/>
            <a:ext cx="111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Directions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3993" y="3778926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Distance Matrix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1681" y="3776450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Elevation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7750" y="3785199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Geocoding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7709" y="6238322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Time Zone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0574" y="6238322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Roads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58506" y="6235885"/>
            <a:ext cx="17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Places</a:t>
            </a:r>
          </a:p>
        </p:txBody>
      </p:sp>
    </p:spTree>
    <p:extLst>
      <p:ext uri="{BB962C8B-B14F-4D97-AF65-F5344CB8AC3E}">
        <p14:creationId xmlns:p14="http://schemas.microsoft.com/office/powerpoint/2010/main" val="40694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Google Maps: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4" y="387548"/>
            <a:ext cx="4832890" cy="1280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4" y="2385975"/>
            <a:ext cx="3249852" cy="23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26" y="2385975"/>
            <a:ext cx="3217684" cy="23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42" y="2385975"/>
            <a:ext cx="3253719" cy="2300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484" y="4838700"/>
            <a:ext cx="3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Directions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303" y="4838700"/>
            <a:ext cx="3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Crime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0542" y="4838700"/>
            <a:ext cx="3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Origin/Destination Pairs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1963" y="5698837"/>
            <a:ext cx="43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Bell MT" panose="02020503060305020303" pitchFamily="18" charset="0"/>
                <a:hlinkClick r:id="rId6" action="ppaction://hlinkfile"/>
              </a:rPr>
              <a:t>Interactive Maps</a:t>
            </a:r>
            <a:endParaRPr lang="en-CA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Weather Web Scrapping: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48" y="-162719"/>
            <a:ext cx="2381250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1885950"/>
            <a:ext cx="973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ell MT" panose="02020503060305020303" pitchFamily="18" charset="0"/>
              </a:rPr>
              <a:t>Data Collection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2527"/>
            <a:ext cx="4540750" cy="1343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84" y="2487441"/>
            <a:ext cx="4410577" cy="1474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6029" y="4287579"/>
            <a:ext cx="332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Current Weather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526" y="4287579"/>
            <a:ext cx="332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</a:rPr>
              <a:t>Forecasted Weather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5017337"/>
            <a:ext cx="10296525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33455" y="6115564"/>
            <a:ext cx="332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6" action="ppaction://hlinkfile"/>
              </a:rPr>
              <a:t>Formatted Data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0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bg1">
                <a:lumMod val="95000"/>
              </a:schemeClr>
            </a:gs>
            <a:gs pos="1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9400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CA" sz="4800" u="sng" dirty="0"/>
              <a:t>Weather Web Scrapping: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48" y="-162719"/>
            <a:ext cx="2381250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1885950"/>
            <a:ext cx="973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ll MT" panose="02020503060305020303" pitchFamily="18" charset="0"/>
              </a:rPr>
              <a:t>Data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" y="2596962"/>
            <a:ext cx="3601122" cy="2486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35" y="2138588"/>
            <a:ext cx="3403600" cy="340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15" y="2746373"/>
            <a:ext cx="3544606" cy="2188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494" y="5425493"/>
            <a:ext cx="332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6" action="ppaction://hlinkfile"/>
              </a:rPr>
              <a:t>Plot of actual temperature</a:t>
            </a:r>
          </a:p>
          <a:p>
            <a:pPr algn="ctr"/>
            <a:r>
              <a:rPr lang="en-CA" sz="1600" dirty="0">
                <a:latin typeface="Bell MT" panose="02020503060305020303" pitchFamily="18" charset="0"/>
                <a:hlinkClick r:id="rId6" action="ppaction://hlinkfile"/>
              </a:rPr>
              <a:t>And predicted temperatures as error bars for various hours of forecast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3454" y="5372911"/>
            <a:ext cx="332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7" action="ppaction://hlinkfile"/>
              </a:rPr>
              <a:t>Plot of the Maximum and Minimum forecasted temperatures’ errors for all 24 hours of forecasted temperature.</a:t>
            </a:r>
            <a:endParaRPr lang="en-CA" sz="1600" dirty="0">
              <a:latin typeface="Bell MT" panose="0202050306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1689" y="5691565"/>
            <a:ext cx="332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Bell MT" panose="02020503060305020303" pitchFamily="18" charset="0"/>
                <a:hlinkClick r:id="rId8" action="ppaction://hlinkfile"/>
              </a:rPr>
              <a:t>Plot of when the worst predicated temperature in terms of how close to actual time was the worst prediction.</a:t>
            </a:r>
            <a:endParaRPr lang="en-CA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B0F0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774</Words>
  <Application>Microsoft Office PowerPoint</Application>
  <PresentationFormat>Widescreen</PresentationFormat>
  <Paragraphs>215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Song Std L</vt:lpstr>
      <vt:lpstr>Arial Unicode MS</vt:lpstr>
      <vt:lpstr>Roboto Mono</vt:lpstr>
      <vt:lpstr>Arial</vt:lpstr>
      <vt:lpstr>Bell MT</vt:lpstr>
      <vt:lpstr>Calibri</vt:lpstr>
      <vt:lpstr>Calibri Light</vt:lpstr>
      <vt:lpstr>Office Theme</vt:lpstr>
      <vt:lpstr>PowerPoint Presentation</vt:lpstr>
      <vt:lpstr>Table of Contents</vt:lpstr>
      <vt:lpstr>Goal</vt:lpstr>
      <vt:lpstr>Overview: Basics</vt:lpstr>
      <vt:lpstr>Overview: Base Packages</vt:lpstr>
      <vt:lpstr>Google Maps: Maps API</vt:lpstr>
      <vt:lpstr>Google Maps: </vt:lpstr>
      <vt:lpstr>Weather Web Scrapping: </vt:lpstr>
      <vt:lpstr>Weather Web Scrapping: </vt:lpstr>
      <vt:lpstr>Facebook: API</vt:lpstr>
      <vt:lpstr>Facebook: Rfacebook</vt:lpstr>
      <vt:lpstr>Facebook: Rfacebook</vt:lpstr>
      <vt:lpstr>Facebook: Mini-Projects</vt:lpstr>
      <vt:lpstr>Twitter: Twitter API-REST API</vt:lpstr>
      <vt:lpstr>Twitter: RtwitteR</vt:lpstr>
      <vt:lpstr>Twitter: Stream API &amp; streamR</vt:lpstr>
      <vt:lpstr>Flickr: Flickr API</vt:lpstr>
      <vt:lpstr>Questions?</vt:lpstr>
      <vt:lpstr>Thank You</vt:lpstr>
      <vt:lpstr>Others:</vt:lpstr>
      <vt:lpstr>Overview: OAuth</vt:lpstr>
      <vt:lpstr>Answers to Potential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liuyilin.liu@gmail.com</dc:creator>
  <cp:lastModifiedBy>liuyilin.liu@gmail.com</cp:lastModifiedBy>
  <cp:revision>103</cp:revision>
  <dcterms:created xsi:type="dcterms:W3CDTF">2017-04-15T23:29:48Z</dcterms:created>
  <dcterms:modified xsi:type="dcterms:W3CDTF">2017-04-18T19:32:33Z</dcterms:modified>
</cp:coreProperties>
</file>