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9"/>
  </p:notesMasterIdLst>
  <p:sldIdLst>
    <p:sldId id="256" r:id="rId2"/>
    <p:sldId id="257" r:id="rId3"/>
    <p:sldId id="281" r:id="rId4"/>
    <p:sldId id="282" r:id="rId5"/>
    <p:sldId id="258" r:id="rId6"/>
    <p:sldId id="267" r:id="rId7"/>
    <p:sldId id="268" r:id="rId8"/>
    <p:sldId id="266" r:id="rId9"/>
    <p:sldId id="269" r:id="rId10"/>
    <p:sldId id="261" r:id="rId11"/>
    <p:sldId id="271" r:id="rId12"/>
    <p:sldId id="283" r:id="rId13"/>
    <p:sldId id="273" r:id="rId14"/>
    <p:sldId id="274" r:id="rId15"/>
    <p:sldId id="272" r:id="rId16"/>
    <p:sldId id="26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4" autoAdjust="0"/>
  </p:normalViewPr>
  <p:slideViewPr>
    <p:cSldViewPr snapToGrid="0">
      <p:cViewPr varScale="1">
        <p:scale>
          <a:sx n="61" d="100"/>
          <a:sy n="61" d="100"/>
        </p:scale>
        <p:origin x="84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Picture%20V2/Weather/Processing%20Data.JPG" TargetMode="External"/><Relationship Id="rId2" Type="http://schemas.openxmlformats.org/officeDocument/2006/relationships/hyperlink" Target="Picture%20V2/Weather/WeatherScript.R" TargetMode="External"/><Relationship Id="rId1" Type="http://schemas.openxmlformats.org/officeDocument/2006/relationships/hyperlink" Target="Picture%20V2/Weather/Starting%20Script.JP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Picture%20V2/Weather/Processing%20Data.JPG" TargetMode="External"/><Relationship Id="rId2" Type="http://schemas.openxmlformats.org/officeDocument/2006/relationships/hyperlink" Target="Picture%20V2/Weather/WeatherScript.R" TargetMode="External"/><Relationship Id="rId1" Type="http://schemas.openxmlformats.org/officeDocument/2006/relationships/hyperlink" Target="Picture%20V2/Weather/Starting%20Script.JP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D8E93-1CF6-48A5-B406-7631B8D7B2C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02BAC39-8E6D-44DF-A284-A6CC69D7C667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file"/>
            </a:rPr>
            <a:t>Starting Script</a:t>
          </a:r>
          <a:endParaRPr lang="en-US" dirty="0"/>
        </a:p>
      </dgm:t>
    </dgm:pt>
    <dgm:pt modelId="{57027DE8-4126-49DB-A557-03E59023B740}" type="parTrans" cxnId="{DBA10908-481F-4186-B588-0989D27594F1}">
      <dgm:prSet/>
      <dgm:spPr/>
      <dgm:t>
        <a:bodyPr/>
        <a:lstStyle/>
        <a:p>
          <a:endParaRPr lang="en-US"/>
        </a:p>
      </dgm:t>
    </dgm:pt>
    <dgm:pt modelId="{07A1311F-83D6-4655-8A64-A62F3B56F021}" type="sibTrans" cxnId="{DBA10908-481F-4186-B588-0989D27594F1}">
      <dgm:prSet/>
      <dgm:spPr/>
      <dgm:t>
        <a:bodyPr/>
        <a:lstStyle/>
        <a:p>
          <a:endParaRPr lang="en-US"/>
        </a:p>
      </dgm:t>
    </dgm:pt>
    <dgm:pt modelId="{E835D9E8-54F0-4B70-9131-FB0415552A73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file"/>
            </a:rPr>
            <a:t>Running Script</a:t>
          </a:r>
          <a:endParaRPr lang="en-US" dirty="0"/>
        </a:p>
      </dgm:t>
    </dgm:pt>
    <dgm:pt modelId="{1490FA72-3892-41DA-9DA9-F4438CEC3A7C}" type="parTrans" cxnId="{7DD5BEC0-5DC2-499E-9099-DA7705EAFD84}">
      <dgm:prSet/>
      <dgm:spPr/>
      <dgm:t>
        <a:bodyPr/>
        <a:lstStyle/>
        <a:p>
          <a:endParaRPr lang="en-US"/>
        </a:p>
      </dgm:t>
    </dgm:pt>
    <dgm:pt modelId="{09A2FA70-F22F-440F-ACBC-93F6DD6F4C12}" type="sibTrans" cxnId="{7DD5BEC0-5DC2-499E-9099-DA7705EAFD84}">
      <dgm:prSet/>
      <dgm:spPr/>
      <dgm:t>
        <a:bodyPr/>
        <a:lstStyle/>
        <a:p>
          <a:endParaRPr lang="en-US"/>
        </a:p>
      </dgm:t>
    </dgm:pt>
    <dgm:pt modelId="{08457897-8230-4B23-BAC1-389FF9471904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file"/>
            </a:rPr>
            <a:t>Sorting Data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53E49C2E-5E7B-43B3-9EF5-D69E85ECB1D8}" type="parTrans" cxnId="{826BF399-D217-41A1-B6E6-BE34D74A2B70}">
      <dgm:prSet/>
      <dgm:spPr/>
      <dgm:t>
        <a:bodyPr/>
        <a:lstStyle/>
        <a:p>
          <a:endParaRPr lang="en-US"/>
        </a:p>
      </dgm:t>
    </dgm:pt>
    <dgm:pt modelId="{8F4B3AB6-144C-41CC-B6EC-FAE5CC95CD7A}" type="sibTrans" cxnId="{826BF399-D217-41A1-B6E6-BE34D74A2B70}">
      <dgm:prSet/>
      <dgm:spPr/>
      <dgm:t>
        <a:bodyPr/>
        <a:lstStyle/>
        <a:p>
          <a:endParaRPr lang="en-US"/>
        </a:p>
      </dgm:t>
    </dgm:pt>
    <dgm:pt modelId="{13E24C5A-9F8F-46FF-A3B3-EC2A7A5ED5A1}" type="pres">
      <dgm:prSet presAssocID="{FD0D8E93-1CF6-48A5-B406-7631B8D7B2CF}" presName="CompostProcess" presStyleCnt="0">
        <dgm:presLayoutVars>
          <dgm:dir/>
          <dgm:resizeHandles val="exact"/>
        </dgm:presLayoutVars>
      </dgm:prSet>
      <dgm:spPr/>
    </dgm:pt>
    <dgm:pt modelId="{E40453DE-2197-4026-99BF-45D28E7D4144}" type="pres">
      <dgm:prSet presAssocID="{FD0D8E93-1CF6-48A5-B406-7631B8D7B2CF}" presName="arrow" presStyleLbl="bgShp" presStyleIdx="0" presStyleCnt="1"/>
      <dgm:spPr/>
    </dgm:pt>
    <dgm:pt modelId="{31525A1F-4B2F-409F-9A05-37370D46912D}" type="pres">
      <dgm:prSet presAssocID="{FD0D8E93-1CF6-48A5-B406-7631B8D7B2CF}" presName="linearProcess" presStyleCnt="0"/>
      <dgm:spPr/>
    </dgm:pt>
    <dgm:pt modelId="{9A560815-0647-4560-83C2-2D2F6E727595}" type="pres">
      <dgm:prSet presAssocID="{202BAC39-8E6D-44DF-A284-A6CC69D7C667}" presName="textNode" presStyleLbl="node1" presStyleIdx="0" presStyleCnt="3">
        <dgm:presLayoutVars>
          <dgm:bulletEnabled val="1"/>
        </dgm:presLayoutVars>
      </dgm:prSet>
      <dgm:spPr/>
    </dgm:pt>
    <dgm:pt modelId="{FBAF1DE6-17BB-4E5F-85B6-8DDA41E4D668}" type="pres">
      <dgm:prSet presAssocID="{07A1311F-83D6-4655-8A64-A62F3B56F021}" presName="sibTrans" presStyleCnt="0"/>
      <dgm:spPr/>
    </dgm:pt>
    <dgm:pt modelId="{E873E2D8-E499-4B97-B714-192B433F081E}" type="pres">
      <dgm:prSet presAssocID="{E835D9E8-54F0-4B70-9131-FB0415552A73}" presName="textNode" presStyleLbl="node1" presStyleIdx="1" presStyleCnt="3">
        <dgm:presLayoutVars>
          <dgm:bulletEnabled val="1"/>
        </dgm:presLayoutVars>
      </dgm:prSet>
      <dgm:spPr/>
    </dgm:pt>
    <dgm:pt modelId="{BA013952-97E0-476D-A464-C6868C26B1B1}" type="pres">
      <dgm:prSet presAssocID="{09A2FA70-F22F-440F-ACBC-93F6DD6F4C12}" presName="sibTrans" presStyleCnt="0"/>
      <dgm:spPr/>
    </dgm:pt>
    <dgm:pt modelId="{917EE36D-59CB-44E7-8327-AE1D3A8E4B6B}" type="pres">
      <dgm:prSet presAssocID="{08457897-8230-4B23-BAC1-389FF947190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F957AD6-CDD2-476E-B740-084F50E022DC}" type="presOf" srcId="{08457897-8230-4B23-BAC1-389FF9471904}" destId="{917EE36D-59CB-44E7-8327-AE1D3A8E4B6B}" srcOrd="0" destOrd="0" presId="urn:microsoft.com/office/officeart/2005/8/layout/hProcess9"/>
    <dgm:cxn modelId="{826BF399-D217-41A1-B6E6-BE34D74A2B70}" srcId="{FD0D8E93-1CF6-48A5-B406-7631B8D7B2CF}" destId="{08457897-8230-4B23-BAC1-389FF9471904}" srcOrd="2" destOrd="0" parTransId="{53E49C2E-5E7B-43B3-9EF5-D69E85ECB1D8}" sibTransId="{8F4B3AB6-144C-41CC-B6EC-FAE5CC95CD7A}"/>
    <dgm:cxn modelId="{DBA10908-481F-4186-B588-0989D27594F1}" srcId="{FD0D8E93-1CF6-48A5-B406-7631B8D7B2CF}" destId="{202BAC39-8E6D-44DF-A284-A6CC69D7C667}" srcOrd="0" destOrd="0" parTransId="{57027DE8-4126-49DB-A557-03E59023B740}" sibTransId="{07A1311F-83D6-4655-8A64-A62F3B56F021}"/>
    <dgm:cxn modelId="{EE86566C-EA36-4F4A-8BC5-FC32488ADC0C}" type="presOf" srcId="{FD0D8E93-1CF6-48A5-B406-7631B8D7B2CF}" destId="{13E24C5A-9F8F-46FF-A3B3-EC2A7A5ED5A1}" srcOrd="0" destOrd="0" presId="urn:microsoft.com/office/officeart/2005/8/layout/hProcess9"/>
    <dgm:cxn modelId="{B0450FF0-F24C-4FD7-8DCE-6DBD8D0FD8B6}" type="presOf" srcId="{202BAC39-8E6D-44DF-A284-A6CC69D7C667}" destId="{9A560815-0647-4560-83C2-2D2F6E727595}" srcOrd="0" destOrd="0" presId="urn:microsoft.com/office/officeart/2005/8/layout/hProcess9"/>
    <dgm:cxn modelId="{8521CDE4-0CCB-4A63-A83D-82F11CA419E1}" type="presOf" srcId="{E835D9E8-54F0-4B70-9131-FB0415552A73}" destId="{E873E2D8-E499-4B97-B714-192B433F081E}" srcOrd="0" destOrd="0" presId="urn:microsoft.com/office/officeart/2005/8/layout/hProcess9"/>
    <dgm:cxn modelId="{7DD5BEC0-5DC2-499E-9099-DA7705EAFD84}" srcId="{FD0D8E93-1CF6-48A5-B406-7631B8D7B2CF}" destId="{E835D9E8-54F0-4B70-9131-FB0415552A73}" srcOrd="1" destOrd="0" parTransId="{1490FA72-3892-41DA-9DA9-F4438CEC3A7C}" sibTransId="{09A2FA70-F22F-440F-ACBC-93F6DD6F4C12}"/>
    <dgm:cxn modelId="{94EC9272-40F6-4B40-B5BD-3DFDE923089C}" type="presParOf" srcId="{13E24C5A-9F8F-46FF-A3B3-EC2A7A5ED5A1}" destId="{E40453DE-2197-4026-99BF-45D28E7D4144}" srcOrd="0" destOrd="0" presId="urn:microsoft.com/office/officeart/2005/8/layout/hProcess9"/>
    <dgm:cxn modelId="{E4FAE2F4-4CB2-4B88-8901-B6CCC8F1C820}" type="presParOf" srcId="{13E24C5A-9F8F-46FF-A3B3-EC2A7A5ED5A1}" destId="{31525A1F-4B2F-409F-9A05-37370D46912D}" srcOrd="1" destOrd="0" presId="urn:microsoft.com/office/officeart/2005/8/layout/hProcess9"/>
    <dgm:cxn modelId="{F9CF80D1-E261-42BA-BF21-972E94ED612C}" type="presParOf" srcId="{31525A1F-4B2F-409F-9A05-37370D46912D}" destId="{9A560815-0647-4560-83C2-2D2F6E727595}" srcOrd="0" destOrd="0" presId="urn:microsoft.com/office/officeart/2005/8/layout/hProcess9"/>
    <dgm:cxn modelId="{82ADDE61-2A5D-4F86-96D0-F8DD880556A0}" type="presParOf" srcId="{31525A1F-4B2F-409F-9A05-37370D46912D}" destId="{FBAF1DE6-17BB-4E5F-85B6-8DDA41E4D668}" srcOrd="1" destOrd="0" presId="urn:microsoft.com/office/officeart/2005/8/layout/hProcess9"/>
    <dgm:cxn modelId="{E6B85791-B03C-4294-BB41-6C7D82F32800}" type="presParOf" srcId="{31525A1F-4B2F-409F-9A05-37370D46912D}" destId="{E873E2D8-E499-4B97-B714-192B433F081E}" srcOrd="2" destOrd="0" presId="urn:microsoft.com/office/officeart/2005/8/layout/hProcess9"/>
    <dgm:cxn modelId="{2B978356-AA63-498B-9537-38C35EE029FE}" type="presParOf" srcId="{31525A1F-4B2F-409F-9A05-37370D46912D}" destId="{BA013952-97E0-476D-A464-C6868C26B1B1}" srcOrd="3" destOrd="0" presId="urn:microsoft.com/office/officeart/2005/8/layout/hProcess9"/>
    <dgm:cxn modelId="{242B421D-5A5B-4437-B549-0187597E2C91}" type="presParOf" srcId="{31525A1F-4B2F-409F-9A05-37370D46912D}" destId="{917EE36D-59CB-44E7-8327-AE1D3A8E4B6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453DE-2197-4026-99BF-45D28E7D4144}">
      <dsp:nvSpPr>
        <dsp:cNvPr id="0" name=""/>
        <dsp:cNvSpPr/>
      </dsp:nvSpPr>
      <dsp:spPr>
        <a:xfrm>
          <a:off x="505789" y="0"/>
          <a:ext cx="5732285" cy="360605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60815-0647-4560-83C2-2D2F6E727595}">
      <dsp:nvSpPr>
        <dsp:cNvPr id="0" name=""/>
        <dsp:cNvSpPr/>
      </dsp:nvSpPr>
      <dsp:spPr>
        <a:xfrm>
          <a:off x="202842" y="1081815"/>
          <a:ext cx="2023159" cy="1442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hlinkClick xmlns:r="http://schemas.openxmlformats.org/officeDocument/2006/relationships" r:id="rId1" action="ppaction://hlinkfile"/>
            </a:rPr>
            <a:t>Starting Script</a:t>
          </a:r>
          <a:endParaRPr lang="en-US" sz="3600" kern="1200" dirty="0"/>
        </a:p>
      </dsp:txBody>
      <dsp:txXfrm>
        <a:off x="273255" y="1152228"/>
        <a:ext cx="1882333" cy="1301594"/>
      </dsp:txXfrm>
    </dsp:sp>
    <dsp:sp modelId="{E873E2D8-E499-4B97-B714-192B433F081E}">
      <dsp:nvSpPr>
        <dsp:cNvPr id="0" name=""/>
        <dsp:cNvSpPr/>
      </dsp:nvSpPr>
      <dsp:spPr>
        <a:xfrm>
          <a:off x="2360352" y="1081815"/>
          <a:ext cx="2023159" cy="14424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hlinkClick xmlns:r="http://schemas.openxmlformats.org/officeDocument/2006/relationships" r:id="rId2" action="ppaction://hlinkfile"/>
            </a:rPr>
            <a:t>Running Script</a:t>
          </a:r>
          <a:endParaRPr lang="en-US" sz="3600" kern="1200" dirty="0"/>
        </a:p>
      </dsp:txBody>
      <dsp:txXfrm>
        <a:off x="2430765" y="1152228"/>
        <a:ext cx="1882333" cy="1301594"/>
      </dsp:txXfrm>
    </dsp:sp>
    <dsp:sp modelId="{917EE36D-59CB-44E7-8327-AE1D3A8E4B6B}">
      <dsp:nvSpPr>
        <dsp:cNvPr id="0" name=""/>
        <dsp:cNvSpPr/>
      </dsp:nvSpPr>
      <dsp:spPr>
        <a:xfrm>
          <a:off x="4517862" y="1081815"/>
          <a:ext cx="2023159" cy="14424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hlinkClick xmlns:r="http://schemas.openxmlformats.org/officeDocument/2006/relationships" r:id="rId3" action="ppaction://hlinkfile"/>
            </a:rPr>
            <a:t>Sorting Data</a:t>
          </a:r>
          <a:endParaRPr lang="en-US" sz="3600" kern="1200" dirty="0"/>
        </a:p>
      </dsp:txBody>
      <dsp:txXfrm>
        <a:off x="4588275" y="1152228"/>
        <a:ext cx="1882333" cy="1301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D4507-C1FF-4BEF-9B66-E76BC49630F7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2D96-DB94-4FC4-AA2C-1AA91DD59A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77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Logo credits: respective companies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2D96-DB94-4FC4-AA2C-1AA91DD59AE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92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2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1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12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6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20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6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07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9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79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35FD-9876-49A7-B69A-44EF53F93F15}" type="datetimeFigureOut">
              <a:rPr lang="en-CA" smtClean="0"/>
              <a:t>19/04/2017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34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ictures/Facebook/miniProject%202.JPG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thousandamazingplacesonearth/" TargetMode="External"/><Relationship Id="rId5" Type="http://schemas.openxmlformats.org/officeDocument/2006/relationships/image" Target="../media/image25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Picture%20V2/Weather/p24h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cd/E55956_01/doc.11123/oauth_guide/content/oauth_client_intro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services/api/flickr.photos.search.html" TargetMode="External"/><Relationship Id="rId3" Type="http://schemas.openxmlformats.org/officeDocument/2006/relationships/hyperlink" Target="https://dev.twitter.com/rest/public/rate-limits" TargetMode="External"/><Relationship Id="rId7" Type="http://schemas.openxmlformats.org/officeDocument/2006/relationships/hyperlink" Target="https://developers.google.com/maps/web-services/overview" TargetMode="External"/><Relationship Id="rId2" Type="http://schemas.openxmlformats.org/officeDocument/2006/relationships/hyperlink" Target="https://dev.twitter.com/oauth/overview/authorizing-reque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twitter.com/streaming/overview/connecting" TargetMode="External"/><Relationship Id="rId5" Type="http://schemas.openxmlformats.org/officeDocument/2006/relationships/hyperlink" Target="https://blog.twitter.com/2015/full-archive-search-api" TargetMode="External"/><Relationship Id="rId4" Type="http://schemas.openxmlformats.org/officeDocument/2006/relationships/hyperlink" Target="https://dev.twitter.com/rest/public/search" TargetMode="External"/><Relationship Id="rId9" Type="http://schemas.openxmlformats.org/officeDocument/2006/relationships/hyperlink" Target="https://cran.r-project.org/web/packages/twitteR/twitt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Pictures/Google/Google_Maps_Report.html" TargetMode="Externa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Pictures/Twitter/tweets_CNN.json" TargetMode="External"/><Relationship Id="rId5" Type="http://schemas.openxmlformats.org/officeDocument/2006/relationships/image" Target="../media/image20.JPG"/><Relationship Id="rId4" Type="http://schemas.openxmlformats.org/officeDocument/2006/relationships/hyperlink" Target="Pictures/Twitter/wordMap.JP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Pictures/Flickr/photoUrls.txt" TargetMode="External"/><Relationship Id="rId3" Type="http://schemas.openxmlformats.org/officeDocument/2006/relationships/image" Target="../media/image21.jpg"/><Relationship Id="rId7" Type="http://schemas.openxmlformats.org/officeDocument/2006/relationships/hyperlink" Target="Pictures/Flickr/info.tx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Pictures/Flickr/photos.xml" TargetMode="Externa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6739">
              <a:schemeClr val="bg1">
                <a:lumMod val="85000"/>
              </a:schemeClr>
            </a:gs>
            <a:gs pos="67000">
              <a:schemeClr val="bg1">
                <a:lumMod val="95000"/>
              </a:schemeClr>
            </a:gs>
            <a:gs pos="92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3381" y="2405762"/>
            <a:ext cx="848523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7200" dirty="0">
                <a:solidFill>
                  <a:schemeClr val="tx1">
                    <a:alpha val="90000"/>
                  </a:schemeClr>
                </a:solidFill>
                <a:latin typeface="Bell MT" panose="02020503060305020303" pitchFamily="18" charset="0"/>
              </a:rPr>
              <a:t>Data, Data, More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3381" y="5473603"/>
            <a:ext cx="848523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4000" dirty="0" err="1">
                <a:solidFill>
                  <a:schemeClr val="tx1">
                    <a:alpha val="90000"/>
                  </a:schemeClr>
                </a:solidFill>
                <a:latin typeface="Bell MT" panose="02020503060305020303" pitchFamily="18" charset="0"/>
              </a:rPr>
              <a:t>YiLin</a:t>
            </a:r>
            <a:r>
              <a:rPr lang="en-CA" sz="4000" dirty="0">
                <a:solidFill>
                  <a:schemeClr val="tx1">
                    <a:alpha val="90000"/>
                  </a:schemeClr>
                </a:solidFill>
                <a:latin typeface="Bell MT" panose="02020503060305020303" pitchFamily="18" charset="0"/>
              </a:rPr>
              <a:t> Liu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62" y="401456"/>
            <a:ext cx="3783428" cy="14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Facebook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43" y="2333624"/>
            <a:ext cx="3037321" cy="3037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642" y="5497063"/>
            <a:ext cx="3037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  <a:hlinkClick r:id="rId3" action="ppaction://hlinkfile"/>
              </a:rPr>
              <a:t>Page mentioning Flowers</a:t>
            </a:r>
            <a:endParaRPr lang="en-CA" sz="20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93" y="146843"/>
            <a:ext cx="1762125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41" y="2489487"/>
            <a:ext cx="3734377" cy="2725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368" y="5383204"/>
            <a:ext cx="3037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  <a:hlinkClick r:id="rId3" action="ppaction://hlinkfile"/>
              </a:rPr>
              <a:t>Most visited locations</a:t>
            </a:r>
            <a:endParaRPr lang="en-CA" sz="2000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4368" y="5835617"/>
            <a:ext cx="3037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  <a:hlinkClick r:id="rId6"/>
              </a:rPr>
              <a:t>webpage</a:t>
            </a:r>
            <a:endParaRPr lang="en-CA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5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Weather Web Scrapping: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48" y="-162719"/>
            <a:ext cx="2381250" cy="2381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725" y="1720169"/>
            <a:ext cx="97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Bell MT" panose="02020503060305020303" pitchFamily="18" charset="0"/>
              </a:rPr>
              <a:t>Goal: Compare the accuracy of predicted weather against the actual temperature for Environment Canada Ottawa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17452844"/>
              </p:ext>
            </p:extLst>
          </p:nvPr>
        </p:nvGraphicFramePr>
        <p:xfrm>
          <a:off x="2724067" y="2746375"/>
          <a:ext cx="6743865" cy="360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460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Weather Web Scrapping: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48" y="-162719"/>
            <a:ext cx="2381250" cy="2381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725" y="1720169"/>
            <a:ext cx="97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ll MT" panose="02020503060305020303" pitchFamily="18" charset="0"/>
              </a:rPr>
              <a:t>Goal: Compare the accuracy of predicted weather against the actual temperature for Environment Canada Ottawa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32" y="2395981"/>
            <a:ext cx="6939135" cy="4283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2151" y="3871356"/>
            <a:ext cx="153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linkClick r:id="rId4" action="ppaction://hlinkfile"/>
              </a:rPr>
              <a:t>Bigger Graph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7990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8032" y="2766219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119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7486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CA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981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Others: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39636"/>
            <a:ext cx="1030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Prophet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Exif</a:t>
            </a:r>
            <a:r>
              <a:rPr lang="en-CA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Cities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Pdf Project</a:t>
            </a:r>
          </a:p>
        </p:txBody>
      </p:sp>
    </p:spTree>
    <p:extLst>
      <p:ext uri="{BB962C8B-B14F-4D97-AF65-F5344CB8AC3E}">
        <p14:creationId xmlns:p14="http://schemas.microsoft.com/office/powerpoint/2010/main" val="6822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Overview: OAuth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75" y="452834"/>
            <a:ext cx="1314450" cy="1150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22" y="1892980"/>
            <a:ext cx="6315956" cy="4734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1781" y="6123709"/>
            <a:ext cx="18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Bell MT" panose="02020503060305020303" pitchFamily="18" charset="0"/>
              </a:rPr>
              <a:t>Credit to </a:t>
            </a:r>
            <a:r>
              <a:rPr lang="en-CA" sz="1400" dirty="0">
                <a:latin typeface="Bell MT" panose="02020503060305020303" pitchFamily="18" charset="0"/>
                <a:hlinkClick r:id="rId4"/>
              </a:rPr>
              <a:t>this page</a:t>
            </a:r>
            <a:endParaRPr lang="en-CA" sz="1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7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5552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Answers to Potential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145" y="1859147"/>
            <a:ext cx="116562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err="1">
                <a:hlinkClick r:id="rId2"/>
              </a:rPr>
              <a:t>Oauth</a:t>
            </a:r>
            <a:r>
              <a:rPr lang="en-CA" sz="1400" dirty="0">
                <a:hlinkClick r:id="rId2"/>
              </a:rPr>
              <a:t> parameters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3"/>
              </a:rPr>
              <a:t>Twitter Rate Limit Table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4"/>
              </a:rPr>
              <a:t>Twitter Search API Queries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5"/>
              </a:rPr>
              <a:t>Twitter historical search.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6"/>
              </a:rPr>
              <a:t>Twitter </a:t>
            </a:r>
            <a:r>
              <a:rPr lang="en-CA" sz="1400" dirty="0" err="1">
                <a:hlinkClick r:id="rId6"/>
              </a:rPr>
              <a:t>stram</a:t>
            </a:r>
            <a:r>
              <a:rPr lang="en-CA" sz="1400" dirty="0">
                <a:hlinkClick r:id="rId6"/>
              </a:rPr>
              <a:t> API connections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7"/>
              </a:rPr>
              <a:t>Google Documentations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8"/>
              </a:rPr>
              <a:t>Flickr  Public Search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Library Documentations: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9"/>
              </a:rPr>
              <a:t>twitteR</a:t>
            </a:r>
            <a:endParaRPr lang="en-CA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err="1"/>
              <a:t>streamR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2918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955"/>
            <a:ext cx="8106697" cy="47128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Context</a:t>
            </a:r>
            <a:endParaRPr lang="en-CA" sz="1900" dirty="0"/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APIs: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Google Maps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Twitter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Flickr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Facebook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Weather Data</a:t>
            </a:r>
          </a:p>
          <a:p>
            <a:pPr marL="457200" lvl="1" indent="0">
              <a:buNone/>
            </a:pPr>
            <a:endParaRPr lang="en-CA" sz="2000" dirty="0"/>
          </a:p>
          <a:p>
            <a:pPr marL="800100" lvl="1" indent="-342900">
              <a:buFont typeface="+mj-lt"/>
              <a:buAutoNum type="arabicPeriod"/>
            </a:pPr>
            <a:endParaRPr lang="en-CA" sz="1600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60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Objective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6196" y="3491875"/>
            <a:ext cx="10419608" cy="70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CA" b="1" dirty="0">
                <a:latin typeface="Bell MT" panose="02020503060305020303" pitchFamily="18" charset="0"/>
              </a:rPr>
              <a:t>To Explore various APIs and its usefulness to data scientists through R.</a:t>
            </a:r>
          </a:p>
          <a:p>
            <a:pPr marL="800100" lvl="1" indent="-342900">
              <a:buFont typeface="+mj-lt"/>
              <a:buAutoNum type="arabicPeriod"/>
            </a:pPr>
            <a:endParaRPr lang="en-CA" b="1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0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Context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85" y="2300750"/>
            <a:ext cx="8866429" cy="31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APIs: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91" y="3976744"/>
            <a:ext cx="2352675" cy="2352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4" y="1992102"/>
            <a:ext cx="1635985" cy="163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3" y="2444402"/>
            <a:ext cx="2924175" cy="988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550" y="1845019"/>
            <a:ext cx="2708639" cy="2031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35" y="4161410"/>
            <a:ext cx="2019300" cy="201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7697" y="6180710"/>
            <a:ext cx="210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4. Facebook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3763" y="3808403"/>
            <a:ext cx="186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2. Twitter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913" y="3813018"/>
            <a:ext cx="246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1. Google Maps API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5815" y="3818899"/>
            <a:ext cx="181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3. Flickr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1628" y="6180710"/>
            <a:ext cx="214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5. Weather Data</a:t>
            </a:r>
          </a:p>
        </p:txBody>
      </p:sp>
    </p:spTree>
    <p:extLst>
      <p:ext uri="{BB962C8B-B14F-4D97-AF65-F5344CB8AC3E}">
        <p14:creationId xmlns:p14="http://schemas.microsoft.com/office/powerpoint/2010/main" val="239938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Google Maps: Maps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06" y="533720"/>
            <a:ext cx="2924175" cy="988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03" y="2011318"/>
            <a:ext cx="1639619" cy="1639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31" y="2069907"/>
            <a:ext cx="1651139" cy="1651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35" y="1999798"/>
            <a:ext cx="1639619" cy="1639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1" y="2028603"/>
            <a:ext cx="1651143" cy="16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16" y="4430063"/>
            <a:ext cx="1639619" cy="1639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22" y="4416140"/>
            <a:ext cx="1653542" cy="1653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58" y="4418541"/>
            <a:ext cx="1651141" cy="16511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618" y="3764547"/>
            <a:ext cx="136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Directions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4119" y="3776450"/>
            <a:ext cx="191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Distance Matrix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1681" y="3776450"/>
            <a:ext cx="173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Elevation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7750" y="3785199"/>
            <a:ext cx="173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Geocoding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7709" y="6238322"/>
            <a:ext cx="173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Time Zone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0574" y="6238322"/>
            <a:ext cx="173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Roads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58506" y="6235885"/>
            <a:ext cx="173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Places</a:t>
            </a:r>
          </a:p>
        </p:txBody>
      </p:sp>
    </p:spTree>
    <p:extLst>
      <p:ext uri="{BB962C8B-B14F-4D97-AF65-F5344CB8AC3E}">
        <p14:creationId xmlns:p14="http://schemas.microsoft.com/office/powerpoint/2010/main" val="40694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Google Maps: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4" y="387548"/>
            <a:ext cx="4832890" cy="1280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4" y="2385975"/>
            <a:ext cx="3249852" cy="23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26" y="2385975"/>
            <a:ext cx="3217684" cy="23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42" y="2385975"/>
            <a:ext cx="3253719" cy="2300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484" y="4838700"/>
            <a:ext cx="324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Directions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9303" y="4838700"/>
            <a:ext cx="324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Crime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0542" y="4838700"/>
            <a:ext cx="324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</a:rPr>
              <a:t>Origin/Destination Pairs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1963" y="5698837"/>
            <a:ext cx="432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  <a:hlinkClick r:id="rId6" action="ppaction://hlinkfile"/>
              </a:rPr>
              <a:t>Interactive Maps</a:t>
            </a:r>
            <a:endParaRPr lang="en-CA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1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Twitter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4" y="431632"/>
            <a:ext cx="1194515" cy="1192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88" y="2171905"/>
            <a:ext cx="3500000" cy="26265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3232" y="5110364"/>
            <a:ext cx="225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  <a:hlinkClick r:id="rId4" action="ppaction://hlinkfile"/>
              </a:rPr>
              <a:t>Word Map</a:t>
            </a:r>
            <a:endParaRPr lang="en-CA" sz="2000" dirty="0">
              <a:latin typeface="Bell MT" panose="020205030603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8" y="2505694"/>
            <a:ext cx="5069036" cy="1948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12134" y="5110364"/>
            <a:ext cx="340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ell MT" panose="02020503060305020303" pitchFamily="18" charset="0"/>
                <a:hlinkClick r:id="rId6" action="ppaction://hlinkfile"/>
              </a:rPr>
              <a:t>Stream of CNN Tweets</a:t>
            </a:r>
            <a:endParaRPr lang="en-CA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9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Flickr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79" y="327075"/>
            <a:ext cx="1868883" cy="1401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1875599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Bell MT" panose="02020503060305020303" pitchFamily="18" charset="0"/>
              </a:rPr>
              <a:t>Canada Day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429842"/>
            <a:ext cx="3631210" cy="2418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76" y="2244931"/>
            <a:ext cx="2655455" cy="398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6" y="2728220"/>
            <a:ext cx="3624054" cy="2413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12145" y="5401105"/>
            <a:ext cx="2567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Bell MT" panose="02020503060305020303" pitchFamily="18" charset="0"/>
                <a:hlinkClick r:id="rId6" action="ppaction://hlinkpres?slideindex=1&amp;slidetitle="/>
              </a:rPr>
              <a:t>Search Response</a:t>
            </a:r>
            <a:endParaRPr lang="en-CA" sz="20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Bell MT" panose="02020503060305020303" pitchFamily="18" charset="0"/>
                <a:hlinkClick r:id="rId7" action="ppaction://hlinkfile"/>
              </a:rPr>
              <a:t>Photo </a:t>
            </a:r>
            <a:r>
              <a:rPr lang="en-CA" sz="2000" dirty="0" err="1">
                <a:latin typeface="Bell MT" panose="02020503060305020303" pitchFamily="18" charset="0"/>
                <a:hlinkClick r:id="rId7" action="ppaction://hlinkfile"/>
              </a:rPr>
              <a:t>MetaData</a:t>
            </a:r>
            <a:endParaRPr lang="en-CA" sz="20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Bell MT" panose="02020503060305020303" pitchFamily="18" charset="0"/>
                <a:hlinkClick r:id="rId8" action="ppaction://hlinkfile"/>
              </a:rPr>
              <a:t>Photo URL</a:t>
            </a:r>
            <a:endParaRPr lang="en-CA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B0F0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214</Words>
  <Application>Microsoft Office PowerPoint</Application>
  <PresentationFormat>Widescreen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Office Theme</vt:lpstr>
      <vt:lpstr>PowerPoint Presentation</vt:lpstr>
      <vt:lpstr>Outline</vt:lpstr>
      <vt:lpstr>Objective</vt:lpstr>
      <vt:lpstr>Context</vt:lpstr>
      <vt:lpstr>APIs:</vt:lpstr>
      <vt:lpstr>Google Maps: Maps API</vt:lpstr>
      <vt:lpstr>Google Maps: </vt:lpstr>
      <vt:lpstr>Twitter</vt:lpstr>
      <vt:lpstr>Flickr</vt:lpstr>
      <vt:lpstr>Facebook</vt:lpstr>
      <vt:lpstr>Weather Web Scrapping: </vt:lpstr>
      <vt:lpstr>Weather Web Scrapping: </vt:lpstr>
      <vt:lpstr>Questions?</vt:lpstr>
      <vt:lpstr>Thank You</vt:lpstr>
      <vt:lpstr>Others:</vt:lpstr>
      <vt:lpstr>Overview: OAuth</vt:lpstr>
      <vt:lpstr>Answers to Potential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liuyilin.liu@gmail.com</dc:creator>
  <cp:lastModifiedBy>liuyilin.liu@gmail.com</cp:lastModifiedBy>
  <cp:revision>118</cp:revision>
  <dcterms:created xsi:type="dcterms:W3CDTF">2017-04-15T23:29:48Z</dcterms:created>
  <dcterms:modified xsi:type="dcterms:W3CDTF">2017-04-19T18:33:13Z</dcterms:modified>
</cp:coreProperties>
</file>