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6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5B146-30B0-4B56-BF0F-5E4CB69704C9}"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7E382D7D-1BEC-401D-ACFA-243325FEF8B1}">
      <dgm:prSet phldrT="[文本]"/>
      <dgm:spPr/>
      <dgm:t>
        <a:bodyPr/>
        <a:lstStyle/>
        <a:p>
          <a:r>
            <a:rPr lang="en-US" altLang="zh-CN" dirty="0" smtClean="0"/>
            <a:t>M</a:t>
          </a:r>
          <a:r>
            <a:rPr lang="zh-CN" altLang="en-US" dirty="0" smtClean="0"/>
            <a:t>理论</a:t>
          </a:r>
          <a:endParaRPr lang="zh-CN" altLang="en-US" dirty="0"/>
        </a:p>
      </dgm:t>
    </dgm:pt>
    <dgm:pt modelId="{82468139-40BC-4DEE-866F-9CDD0C5E8752}" type="parTrans" cxnId="{ED5A84BB-3560-4C6B-B8E8-60EA18C77414}">
      <dgm:prSet/>
      <dgm:spPr/>
      <dgm:t>
        <a:bodyPr/>
        <a:lstStyle/>
        <a:p>
          <a:endParaRPr lang="zh-CN" altLang="en-US"/>
        </a:p>
      </dgm:t>
    </dgm:pt>
    <dgm:pt modelId="{138D867F-BCB2-4BC5-BEEB-A0F0577D3BAA}" type="sibTrans" cxnId="{ED5A84BB-3560-4C6B-B8E8-60EA18C77414}">
      <dgm:prSet/>
      <dgm:spPr/>
      <dgm:t>
        <a:bodyPr/>
        <a:lstStyle/>
        <a:p>
          <a:endParaRPr lang="zh-CN" altLang="en-US"/>
        </a:p>
      </dgm:t>
    </dgm:pt>
    <dgm:pt modelId="{C81F9D3A-B376-44ED-B318-D590D9C95A3C}">
      <dgm:prSet phldrT="[文本]"/>
      <dgm:spPr/>
      <dgm:t>
        <a:bodyPr/>
        <a:lstStyle/>
        <a:p>
          <a:r>
            <a:rPr lang="en-US" altLang="zh-CN" dirty="0" smtClean="0"/>
            <a:t>ⅡB</a:t>
          </a:r>
          <a:r>
            <a:rPr lang="zh-CN" altLang="en-US" dirty="0" smtClean="0"/>
            <a:t>型</a:t>
          </a:r>
          <a:endParaRPr lang="zh-CN" altLang="en-US" dirty="0"/>
        </a:p>
      </dgm:t>
    </dgm:pt>
    <dgm:pt modelId="{69368C13-1407-4D5C-AACE-164B3F5E10D7}" type="parTrans" cxnId="{6C82AE8F-7001-48C0-9FEC-97D8DAA9EC89}">
      <dgm:prSet/>
      <dgm:spPr/>
      <dgm:t>
        <a:bodyPr/>
        <a:lstStyle/>
        <a:p>
          <a:endParaRPr lang="zh-CN" altLang="en-US"/>
        </a:p>
      </dgm:t>
    </dgm:pt>
    <dgm:pt modelId="{44BF5530-F973-4B8E-B5D6-F2938D61C323}" type="sibTrans" cxnId="{6C82AE8F-7001-48C0-9FEC-97D8DAA9EC89}">
      <dgm:prSet/>
      <dgm:spPr/>
      <dgm:t>
        <a:bodyPr/>
        <a:lstStyle/>
        <a:p>
          <a:endParaRPr lang="zh-CN" altLang="en-US"/>
        </a:p>
      </dgm:t>
    </dgm:pt>
    <dgm:pt modelId="{8A87493E-19CF-4536-88FE-E7FF624C11D0}">
      <dgm:prSet phldrT="[文本]"/>
      <dgm:spPr/>
      <dgm:t>
        <a:bodyPr/>
        <a:lstStyle/>
        <a:p>
          <a:r>
            <a:rPr lang="en-US" altLang="zh-CN" dirty="0" smtClean="0"/>
            <a:t>ⅡA</a:t>
          </a:r>
          <a:r>
            <a:rPr lang="zh-CN" altLang="en-US" dirty="0" smtClean="0"/>
            <a:t>型</a:t>
          </a:r>
          <a:endParaRPr lang="zh-CN" altLang="en-US" dirty="0"/>
        </a:p>
      </dgm:t>
    </dgm:pt>
    <dgm:pt modelId="{A928027C-3FEF-4866-85ED-0B93EBD9C1F1}" type="parTrans" cxnId="{77F39FB7-116F-4AA6-B955-C5D07FF7ADEC}">
      <dgm:prSet/>
      <dgm:spPr/>
      <dgm:t>
        <a:bodyPr/>
        <a:lstStyle/>
        <a:p>
          <a:endParaRPr lang="zh-CN" altLang="en-US"/>
        </a:p>
      </dgm:t>
    </dgm:pt>
    <dgm:pt modelId="{0EEF0BD7-1403-41D5-9F07-FEFA26D5C97D}" type="sibTrans" cxnId="{77F39FB7-116F-4AA6-B955-C5D07FF7ADEC}">
      <dgm:prSet/>
      <dgm:spPr/>
      <dgm:t>
        <a:bodyPr/>
        <a:lstStyle/>
        <a:p>
          <a:endParaRPr lang="zh-CN" altLang="en-US"/>
        </a:p>
      </dgm:t>
    </dgm:pt>
    <dgm:pt modelId="{8C1C33C5-BC37-45F0-AFCE-3A32B71188C2}">
      <dgm:prSet phldrT="[文本]"/>
      <dgm:spPr/>
      <dgm:t>
        <a:bodyPr/>
        <a:lstStyle/>
        <a:p>
          <a:r>
            <a:rPr lang="en-US" altLang="zh-CN" dirty="0" smtClean="0"/>
            <a:t>E-</a:t>
          </a:r>
          <a:r>
            <a:rPr lang="zh-CN" altLang="en-US" dirty="0" smtClean="0"/>
            <a:t>杂化型</a:t>
          </a:r>
          <a:endParaRPr lang="zh-CN" altLang="en-US" dirty="0"/>
        </a:p>
      </dgm:t>
    </dgm:pt>
    <dgm:pt modelId="{34090E9F-B476-4D0D-AFCB-230DA42E1821}" type="parTrans" cxnId="{BE8AB34D-2891-408E-95F7-8DF320094CA2}">
      <dgm:prSet/>
      <dgm:spPr/>
      <dgm:t>
        <a:bodyPr/>
        <a:lstStyle/>
        <a:p>
          <a:endParaRPr lang="zh-CN" altLang="en-US"/>
        </a:p>
      </dgm:t>
    </dgm:pt>
    <dgm:pt modelId="{B580E360-4EBE-4A39-B4A0-1E8824721629}" type="sibTrans" cxnId="{BE8AB34D-2891-408E-95F7-8DF320094CA2}">
      <dgm:prSet/>
      <dgm:spPr/>
      <dgm:t>
        <a:bodyPr/>
        <a:lstStyle/>
        <a:p>
          <a:endParaRPr lang="zh-CN" altLang="en-US"/>
        </a:p>
      </dgm:t>
    </dgm:pt>
    <dgm:pt modelId="{9F5D4613-5414-4463-BAE9-84D0FCEE137F}">
      <dgm:prSet phldrT="[文本]"/>
      <dgm:spPr/>
      <dgm:t>
        <a:bodyPr/>
        <a:lstStyle/>
        <a:p>
          <a:r>
            <a:rPr lang="zh-CN" altLang="en-US" dirty="0" smtClean="0"/>
            <a:t>十一维超引力</a:t>
          </a:r>
          <a:endParaRPr lang="zh-CN" altLang="en-US" dirty="0"/>
        </a:p>
      </dgm:t>
    </dgm:pt>
    <dgm:pt modelId="{F45C8757-4FF3-4918-8CDD-7EB67378C219}" type="parTrans" cxnId="{867EB810-E00A-4F5D-8CF7-9B13BA5CD315}">
      <dgm:prSet/>
      <dgm:spPr/>
      <dgm:t>
        <a:bodyPr/>
        <a:lstStyle/>
        <a:p>
          <a:endParaRPr lang="zh-CN" altLang="en-US"/>
        </a:p>
      </dgm:t>
    </dgm:pt>
    <dgm:pt modelId="{56F77A24-4B24-4152-ACE1-7C5D6865FFAF}" type="sibTrans" cxnId="{867EB810-E00A-4F5D-8CF7-9B13BA5CD315}">
      <dgm:prSet/>
      <dgm:spPr/>
      <dgm:t>
        <a:bodyPr/>
        <a:lstStyle/>
        <a:p>
          <a:endParaRPr lang="zh-CN" altLang="en-US"/>
        </a:p>
      </dgm:t>
    </dgm:pt>
    <dgm:pt modelId="{7E737DE6-6DF6-4626-8690-11CFEC67FAF7}">
      <dgm:prSet phldrT="[文本]"/>
      <dgm:spPr/>
      <dgm:t>
        <a:bodyPr/>
        <a:lstStyle/>
        <a:p>
          <a:r>
            <a:rPr lang="en-US" altLang="zh-CN" dirty="0" smtClean="0"/>
            <a:t>O-</a:t>
          </a:r>
          <a:r>
            <a:rPr lang="zh-CN" altLang="en-US" dirty="0" smtClean="0"/>
            <a:t>杂化型</a:t>
          </a:r>
          <a:endParaRPr lang="zh-CN" altLang="en-US" dirty="0"/>
        </a:p>
      </dgm:t>
    </dgm:pt>
    <dgm:pt modelId="{36A38CD3-384D-4B40-835E-5F37FF21FB22}" type="parTrans" cxnId="{050253AF-F66C-4F6C-B4BB-0B23CF2A1D52}">
      <dgm:prSet/>
      <dgm:spPr/>
      <dgm:t>
        <a:bodyPr/>
        <a:lstStyle/>
        <a:p>
          <a:endParaRPr lang="zh-CN" altLang="en-US"/>
        </a:p>
      </dgm:t>
    </dgm:pt>
    <dgm:pt modelId="{29060B7E-B75A-446F-BC75-55172D370593}" type="sibTrans" cxnId="{050253AF-F66C-4F6C-B4BB-0B23CF2A1D52}">
      <dgm:prSet/>
      <dgm:spPr/>
      <dgm:t>
        <a:bodyPr/>
        <a:lstStyle/>
        <a:p>
          <a:endParaRPr lang="zh-CN" altLang="en-US"/>
        </a:p>
      </dgm:t>
    </dgm:pt>
    <dgm:pt modelId="{284BCEA2-B04C-44DD-BFE4-44310D1FA032}">
      <dgm:prSet phldrT="[文本]"/>
      <dgm:spPr/>
      <dgm:t>
        <a:bodyPr/>
        <a:lstStyle/>
        <a:p>
          <a:r>
            <a:rPr lang="en-US" altLang="zh-CN" dirty="0" smtClean="0"/>
            <a:t>Ⅰ</a:t>
          </a:r>
          <a:r>
            <a:rPr lang="zh-CN" altLang="en-US" dirty="0" smtClean="0"/>
            <a:t>型</a:t>
          </a:r>
          <a:endParaRPr lang="zh-CN" altLang="en-US" dirty="0"/>
        </a:p>
      </dgm:t>
    </dgm:pt>
    <dgm:pt modelId="{1051B562-396F-4189-A862-82F6603C8201}" type="parTrans" cxnId="{3724E287-0F01-4E48-9BF2-D435E4A6C91C}">
      <dgm:prSet/>
      <dgm:spPr/>
      <dgm:t>
        <a:bodyPr/>
        <a:lstStyle/>
        <a:p>
          <a:endParaRPr lang="zh-CN" altLang="en-US"/>
        </a:p>
      </dgm:t>
    </dgm:pt>
    <dgm:pt modelId="{14D649F9-7803-416D-985C-962D6D0CA2E0}" type="sibTrans" cxnId="{3724E287-0F01-4E48-9BF2-D435E4A6C91C}">
      <dgm:prSet/>
      <dgm:spPr/>
      <dgm:t>
        <a:bodyPr/>
        <a:lstStyle/>
        <a:p>
          <a:endParaRPr lang="zh-CN" altLang="en-US"/>
        </a:p>
      </dgm:t>
    </dgm:pt>
    <dgm:pt modelId="{3D7ED636-EDCB-4797-8632-B28707BBE074}" type="pres">
      <dgm:prSet presAssocID="{BEA5B146-30B0-4B56-BF0F-5E4CB69704C9}" presName="composite" presStyleCnt="0">
        <dgm:presLayoutVars>
          <dgm:chMax val="1"/>
          <dgm:dir/>
          <dgm:resizeHandles val="exact"/>
        </dgm:presLayoutVars>
      </dgm:prSet>
      <dgm:spPr/>
      <dgm:t>
        <a:bodyPr/>
        <a:lstStyle/>
        <a:p>
          <a:endParaRPr lang="zh-CN" altLang="en-US"/>
        </a:p>
      </dgm:t>
    </dgm:pt>
    <dgm:pt modelId="{51B55918-4AC9-48AE-AAFC-30A47C70001D}" type="pres">
      <dgm:prSet presAssocID="{BEA5B146-30B0-4B56-BF0F-5E4CB69704C9}" presName="radial" presStyleCnt="0">
        <dgm:presLayoutVars>
          <dgm:animLvl val="ctr"/>
        </dgm:presLayoutVars>
      </dgm:prSet>
      <dgm:spPr/>
    </dgm:pt>
    <dgm:pt modelId="{FE0859C9-F9F1-442F-852D-CD948A956AC2}" type="pres">
      <dgm:prSet presAssocID="{7E382D7D-1BEC-401D-ACFA-243325FEF8B1}" presName="centerShape" presStyleLbl="vennNode1" presStyleIdx="0" presStyleCnt="7"/>
      <dgm:spPr/>
      <dgm:t>
        <a:bodyPr/>
        <a:lstStyle/>
        <a:p>
          <a:endParaRPr lang="zh-CN" altLang="en-US"/>
        </a:p>
      </dgm:t>
    </dgm:pt>
    <dgm:pt modelId="{6FE66324-9786-4F66-8C9C-C6DBA047745E}" type="pres">
      <dgm:prSet presAssocID="{C81F9D3A-B376-44ED-B318-D590D9C95A3C}" presName="node" presStyleLbl="vennNode1" presStyleIdx="1" presStyleCnt="7">
        <dgm:presLayoutVars>
          <dgm:bulletEnabled val="1"/>
        </dgm:presLayoutVars>
      </dgm:prSet>
      <dgm:spPr/>
      <dgm:t>
        <a:bodyPr/>
        <a:lstStyle/>
        <a:p>
          <a:endParaRPr lang="zh-CN" altLang="en-US"/>
        </a:p>
      </dgm:t>
    </dgm:pt>
    <dgm:pt modelId="{A55AC2A5-EEE8-410C-9D6E-FF992DE37921}" type="pres">
      <dgm:prSet presAssocID="{8A87493E-19CF-4536-88FE-E7FF624C11D0}" presName="node" presStyleLbl="vennNode1" presStyleIdx="2" presStyleCnt="7">
        <dgm:presLayoutVars>
          <dgm:bulletEnabled val="1"/>
        </dgm:presLayoutVars>
      </dgm:prSet>
      <dgm:spPr/>
      <dgm:t>
        <a:bodyPr/>
        <a:lstStyle/>
        <a:p>
          <a:endParaRPr lang="zh-CN" altLang="en-US"/>
        </a:p>
      </dgm:t>
    </dgm:pt>
    <dgm:pt modelId="{37183F13-8B90-421E-8746-46F8D7E3ECDB}" type="pres">
      <dgm:prSet presAssocID="{8C1C33C5-BC37-45F0-AFCE-3A32B71188C2}" presName="node" presStyleLbl="vennNode1" presStyleIdx="3" presStyleCnt="7">
        <dgm:presLayoutVars>
          <dgm:bulletEnabled val="1"/>
        </dgm:presLayoutVars>
      </dgm:prSet>
      <dgm:spPr/>
      <dgm:t>
        <a:bodyPr/>
        <a:lstStyle/>
        <a:p>
          <a:endParaRPr lang="zh-CN" altLang="en-US"/>
        </a:p>
      </dgm:t>
    </dgm:pt>
    <dgm:pt modelId="{DA6743FE-D7D0-434A-B1C5-0B14863D17E8}" type="pres">
      <dgm:prSet presAssocID="{9F5D4613-5414-4463-BAE9-84D0FCEE137F}" presName="node" presStyleLbl="vennNode1" presStyleIdx="4" presStyleCnt="7">
        <dgm:presLayoutVars>
          <dgm:bulletEnabled val="1"/>
        </dgm:presLayoutVars>
      </dgm:prSet>
      <dgm:spPr/>
      <dgm:t>
        <a:bodyPr/>
        <a:lstStyle/>
        <a:p>
          <a:endParaRPr lang="zh-CN" altLang="en-US"/>
        </a:p>
      </dgm:t>
    </dgm:pt>
    <dgm:pt modelId="{929DC058-FFB7-4B20-92B1-A480EC78118D}" type="pres">
      <dgm:prSet presAssocID="{7E737DE6-6DF6-4626-8690-11CFEC67FAF7}" presName="node" presStyleLbl="vennNode1" presStyleIdx="5" presStyleCnt="7">
        <dgm:presLayoutVars>
          <dgm:bulletEnabled val="1"/>
        </dgm:presLayoutVars>
      </dgm:prSet>
      <dgm:spPr/>
      <dgm:t>
        <a:bodyPr/>
        <a:lstStyle/>
        <a:p>
          <a:endParaRPr lang="zh-CN" altLang="en-US"/>
        </a:p>
      </dgm:t>
    </dgm:pt>
    <dgm:pt modelId="{243F5C6B-A3C6-471C-A3F8-60ACE37759EA}" type="pres">
      <dgm:prSet presAssocID="{284BCEA2-B04C-44DD-BFE4-44310D1FA032}" presName="node" presStyleLbl="vennNode1" presStyleIdx="6" presStyleCnt="7">
        <dgm:presLayoutVars>
          <dgm:bulletEnabled val="1"/>
        </dgm:presLayoutVars>
      </dgm:prSet>
      <dgm:spPr/>
      <dgm:t>
        <a:bodyPr/>
        <a:lstStyle/>
        <a:p>
          <a:endParaRPr lang="zh-CN" altLang="en-US"/>
        </a:p>
      </dgm:t>
    </dgm:pt>
  </dgm:ptLst>
  <dgm:cxnLst>
    <dgm:cxn modelId="{3724E287-0F01-4E48-9BF2-D435E4A6C91C}" srcId="{7E382D7D-1BEC-401D-ACFA-243325FEF8B1}" destId="{284BCEA2-B04C-44DD-BFE4-44310D1FA032}" srcOrd="5" destOrd="0" parTransId="{1051B562-396F-4189-A862-82F6603C8201}" sibTransId="{14D649F9-7803-416D-985C-962D6D0CA2E0}"/>
    <dgm:cxn modelId="{8D1165F5-2076-4C7A-9165-0873B9D91B5B}" type="presOf" srcId="{7E737DE6-6DF6-4626-8690-11CFEC67FAF7}" destId="{929DC058-FFB7-4B20-92B1-A480EC78118D}" srcOrd="0" destOrd="0" presId="urn:microsoft.com/office/officeart/2005/8/layout/radial3"/>
    <dgm:cxn modelId="{050253AF-F66C-4F6C-B4BB-0B23CF2A1D52}" srcId="{7E382D7D-1BEC-401D-ACFA-243325FEF8B1}" destId="{7E737DE6-6DF6-4626-8690-11CFEC67FAF7}" srcOrd="4" destOrd="0" parTransId="{36A38CD3-384D-4B40-835E-5F37FF21FB22}" sibTransId="{29060B7E-B75A-446F-BC75-55172D370593}"/>
    <dgm:cxn modelId="{867EB810-E00A-4F5D-8CF7-9B13BA5CD315}" srcId="{7E382D7D-1BEC-401D-ACFA-243325FEF8B1}" destId="{9F5D4613-5414-4463-BAE9-84D0FCEE137F}" srcOrd="3" destOrd="0" parTransId="{F45C8757-4FF3-4918-8CDD-7EB67378C219}" sibTransId="{56F77A24-4B24-4152-ACE1-7C5D6865FFAF}"/>
    <dgm:cxn modelId="{0429245A-6F27-493F-8DC8-24F908AC38AA}" type="presOf" srcId="{C81F9D3A-B376-44ED-B318-D590D9C95A3C}" destId="{6FE66324-9786-4F66-8C9C-C6DBA047745E}" srcOrd="0" destOrd="0" presId="urn:microsoft.com/office/officeart/2005/8/layout/radial3"/>
    <dgm:cxn modelId="{77F39FB7-116F-4AA6-B955-C5D07FF7ADEC}" srcId="{7E382D7D-1BEC-401D-ACFA-243325FEF8B1}" destId="{8A87493E-19CF-4536-88FE-E7FF624C11D0}" srcOrd="1" destOrd="0" parTransId="{A928027C-3FEF-4866-85ED-0B93EBD9C1F1}" sibTransId="{0EEF0BD7-1403-41D5-9F07-FEFA26D5C97D}"/>
    <dgm:cxn modelId="{5C2B94C1-A855-448E-8275-1E05ACEEC035}" type="presOf" srcId="{8A87493E-19CF-4536-88FE-E7FF624C11D0}" destId="{A55AC2A5-EEE8-410C-9D6E-FF992DE37921}" srcOrd="0" destOrd="0" presId="urn:microsoft.com/office/officeart/2005/8/layout/radial3"/>
    <dgm:cxn modelId="{6C82AE8F-7001-48C0-9FEC-97D8DAA9EC89}" srcId="{7E382D7D-1BEC-401D-ACFA-243325FEF8B1}" destId="{C81F9D3A-B376-44ED-B318-D590D9C95A3C}" srcOrd="0" destOrd="0" parTransId="{69368C13-1407-4D5C-AACE-164B3F5E10D7}" sibTransId="{44BF5530-F973-4B8E-B5D6-F2938D61C323}"/>
    <dgm:cxn modelId="{692C9F08-43F2-499A-AF8C-90E059670C9F}" type="presOf" srcId="{BEA5B146-30B0-4B56-BF0F-5E4CB69704C9}" destId="{3D7ED636-EDCB-4797-8632-B28707BBE074}" srcOrd="0" destOrd="0" presId="urn:microsoft.com/office/officeart/2005/8/layout/radial3"/>
    <dgm:cxn modelId="{BE8AB34D-2891-408E-95F7-8DF320094CA2}" srcId="{7E382D7D-1BEC-401D-ACFA-243325FEF8B1}" destId="{8C1C33C5-BC37-45F0-AFCE-3A32B71188C2}" srcOrd="2" destOrd="0" parTransId="{34090E9F-B476-4D0D-AFCB-230DA42E1821}" sibTransId="{B580E360-4EBE-4A39-B4A0-1E8824721629}"/>
    <dgm:cxn modelId="{85C41FB5-9CBF-4F66-BC38-341311EC024B}" type="presOf" srcId="{284BCEA2-B04C-44DD-BFE4-44310D1FA032}" destId="{243F5C6B-A3C6-471C-A3F8-60ACE37759EA}" srcOrd="0" destOrd="0" presId="urn:microsoft.com/office/officeart/2005/8/layout/radial3"/>
    <dgm:cxn modelId="{ED5A84BB-3560-4C6B-B8E8-60EA18C77414}" srcId="{BEA5B146-30B0-4B56-BF0F-5E4CB69704C9}" destId="{7E382D7D-1BEC-401D-ACFA-243325FEF8B1}" srcOrd="0" destOrd="0" parTransId="{82468139-40BC-4DEE-866F-9CDD0C5E8752}" sibTransId="{138D867F-BCB2-4BC5-BEEB-A0F0577D3BAA}"/>
    <dgm:cxn modelId="{DE418943-CC1A-41E7-B973-7A557C599580}" type="presOf" srcId="{9F5D4613-5414-4463-BAE9-84D0FCEE137F}" destId="{DA6743FE-D7D0-434A-B1C5-0B14863D17E8}" srcOrd="0" destOrd="0" presId="urn:microsoft.com/office/officeart/2005/8/layout/radial3"/>
    <dgm:cxn modelId="{B6A7CF88-7187-475F-A2AD-3996477A8BAE}" type="presOf" srcId="{7E382D7D-1BEC-401D-ACFA-243325FEF8B1}" destId="{FE0859C9-F9F1-442F-852D-CD948A956AC2}" srcOrd="0" destOrd="0" presId="urn:microsoft.com/office/officeart/2005/8/layout/radial3"/>
    <dgm:cxn modelId="{21E6904F-90E2-4225-BB9B-07DD377FA7A4}" type="presOf" srcId="{8C1C33C5-BC37-45F0-AFCE-3A32B71188C2}" destId="{37183F13-8B90-421E-8746-46F8D7E3ECDB}" srcOrd="0" destOrd="0" presId="urn:microsoft.com/office/officeart/2005/8/layout/radial3"/>
    <dgm:cxn modelId="{46E8B8BE-F1DF-49DB-9429-979C06E319CC}" type="presParOf" srcId="{3D7ED636-EDCB-4797-8632-B28707BBE074}" destId="{51B55918-4AC9-48AE-AAFC-30A47C70001D}" srcOrd="0" destOrd="0" presId="urn:microsoft.com/office/officeart/2005/8/layout/radial3"/>
    <dgm:cxn modelId="{79563099-DBA4-438C-9819-F82833B00E72}" type="presParOf" srcId="{51B55918-4AC9-48AE-AAFC-30A47C70001D}" destId="{FE0859C9-F9F1-442F-852D-CD948A956AC2}" srcOrd="0" destOrd="0" presId="urn:microsoft.com/office/officeart/2005/8/layout/radial3"/>
    <dgm:cxn modelId="{43259899-1887-4D0C-BFE1-AF3B1AA4390F}" type="presParOf" srcId="{51B55918-4AC9-48AE-AAFC-30A47C70001D}" destId="{6FE66324-9786-4F66-8C9C-C6DBA047745E}" srcOrd="1" destOrd="0" presId="urn:microsoft.com/office/officeart/2005/8/layout/radial3"/>
    <dgm:cxn modelId="{60621B13-7CB6-4B4D-BE78-A3526D966CAD}" type="presParOf" srcId="{51B55918-4AC9-48AE-AAFC-30A47C70001D}" destId="{A55AC2A5-EEE8-410C-9D6E-FF992DE37921}" srcOrd="2" destOrd="0" presId="urn:microsoft.com/office/officeart/2005/8/layout/radial3"/>
    <dgm:cxn modelId="{1FBEB3E1-C0E2-49B9-8D13-EF734F6A8E00}" type="presParOf" srcId="{51B55918-4AC9-48AE-AAFC-30A47C70001D}" destId="{37183F13-8B90-421E-8746-46F8D7E3ECDB}" srcOrd="3" destOrd="0" presId="urn:microsoft.com/office/officeart/2005/8/layout/radial3"/>
    <dgm:cxn modelId="{7DFE20A2-9C72-4D96-8EB8-330A61E2F7FA}" type="presParOf" srcId="{51B55918-4AC9-48AE-AAFC-30A47C70001D}" destId="{DA6743FE-D7D0-434A-B1C5-0B14863D17E8}" srcOrd="4" destOrd="0" presId="urn:microsoft.com/office/officeart/2005/8/layout/radial3"/>
    <dgm:cxn modelId="{0AC10AA3-650C-4AC7-A8D8-CF4FC9A193EB}" type="presParOf" srcId="{51B55918-4AC9-48AE-AAFC-30A47C70001D}" destId="{929DC058-FFB7-4B20-92B1-A480EC78118D}" srcOrd="5" destOrd="0" presId="urn:microsoft.com/office/officeart/2005/8/layout/radial3"/>
    <dgm:cxn modelId="{7ED34E31-EB54-4C9A-9F1B-A817486E6C65}" type="presParOf" srcId="{51B55918-4AC9-48AE-AAFC-30A47C70001D}" destId="{243F5C6B-A3C6-471C-A3F8-60ACE37759EA}" srcOrd="6"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0859C9-F9F1-442F-852D-CD948A956AC2}">
      <dsp:nvSpPr>
        <dsp:cNvPr id="0" name=""/>
        <dsp:cNvSpPr/>
      </dsp:nvSpPr>
      <dsp:spPr>
        <a:xfrm>
          <a:off x="2891253" y="982284"/>
          <a:ext cx="2447093" cy="24470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en-US" altLang="zh-CN" sz="5300" kern="1200" dirty="0" smtClean="0"/>
            <a:t>M</a:t>
          </a:r>
          <a:r>
            <a:rPr lang="zh-CN" altLang="en-US" sz="5300" kern="1200" dirty="0" smtClean="0"/>
            <a:t>理论</a:t>
          </a:r>
          <a:endParaRPr lang="zh-CN" altLang="en-US" sz="5300" kern="1200" dirty="0"/>
        </a:p>
      </dsp:txBody>
      <dsp:txXfrm>
        <a:off x="2891253" y="982284"/>
        <a:ext cx="2447093" cy="2447093"/>
      </dsp:txXfrm>
    </dsp:sp>
    <dsp:sp modelId="{6FE66324-9786-4F66-8C9C-C6DBA047745E}">
      <dsp:nvSpPr>
        <dsp:cNvPr id="0" name=""/>
        <dsp:cNvSpPr/>
      </dsp:nvSpPr>
      <dsp:spPr>
        <a:xfrm>
          <a:off x="3503026" y="436"/>
          <a:ext cx="1223546" cy="12235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ⅡB</a:t>
          </a:r>
          <a:r>
            <a:rPr lang="zh-CN" altLang="en-US" sz="2100" kern="1200" dirty="0" smtClean="0"/>
            <a:t>型</a:t>
          </a:r>
          <a:endParaRPr lang="zh-CN" altLang="en-US" sz="2100" kern="1200" dirty="0"/>
        </a:p>
      </dsp:txBody>
      <dsp:txXfrm>
        <a:off x="3503026" y="436"/>
        <a:ext cx="1223546" cy="1223546"/>
      </dsp:txXfrm>
    </dsp:sp>
    <dsp:sp modelId="{A55AC2A5-EEE8-410C-9D6E-FF992DE37921}">
      <dsp:nvSpPr>
        <dsp:cNvPr id="0" name=""/>
        <dsp:cNvSpPr/>
      </dsp:nvSpPr>
      <dsp:spPr>
        <a:xfrm>
          <a:off x="4883142" y="797247"/>
          <a:ext cx="1223546" cy="12235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ⅡA</a:t>
          </a:r>
          <a:r>
            <a:rPr lang="zh-CN" altLang="en-US" sz="2100" kern="1200" dirty="0" smtClean="0"/>
            <a:t>型</a:t>
          </a:r>
          <a:endParaRPr lang="zh-CN" altLang="en-US" sz="2100" kern="1200" dirty="0"/>
        </a:p>
      </dsp:txBody>
      <dsp:txXfrm>
        <a:off x="4883142" y="797247"/>
        <a:ext cx="1223546" cy="1223546"/>
      </dsp:txXfrm>
    </dsp:sp>
    <dsp:sp modelId="{37183F13-8B90-421E-8746-46F8D7E3ECDB}">
      <dsp:nvSpPr>
        <dsp:cNvPr id="0" name=""/>
        <dsp:cNvSpPr/>
      </dsp:nvSpPr>
      <dsp:spPr>
        <a:xfrm>
          <a:off x="4883142" y="2390867"/>
          <a:ext cx="1223546" cy="12235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E-</a:t>
          </a:r>
          <a:r>
            <a:rPr lang="zh-CN" altLang="en-US" sz="2100" kern="1200" dirty="0" smtClean="0"/>
            <a:t>杂化型</a:t>
          </a:r>
          <a:endParaRPr lang="zh-CN" altLang="en-US" sz="2100" kern="1200" dirty="0"/>
        </a:p>
      </dsp:txBody>
      <dsp:txXfrm>
        <a:off x="4883142" y="2390867"/>
        <a:ext cx="1223546" cy="1223546"/>
      </dsp:txXfrm>
    </dsp:sp>
    <dsp:sp modelId="{DA6743FE-D7D0-434A-B1C5-0B14863D17E8}">
      <dsp:nvSpPr>
        <dsp:cNvPr id="0" name=""/>
        <dsp:cNvSpPr/>
      </dsp:nvSpPr>
      <dsp:spPr>
        <a:xfrm>
          <a:off x="3503026" y="3187678"/>
          <a:ext cx="1223546" cy="12235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十一维超引力</a:t>
          </a:r>
          <a:endParaRPr lang="zh-CN" altLang="en-US" sz="2100" kern="1200" dirty="0"/>
        </a:p>
      </dsp:txBody>
      <dsp:txXfrm>
        <a:off x="3503026" y="3187678"/>
        <a:ext cx="1223546" cy="1223546"/>
      </dsp:txXfrm>
    </dsp:sp>
    <dsp:sp modelId="{929DC058-FFB7-4B20-92B1-A480EC78118D}">
      <dsp:nvSpPr>
        <dsp:cNvPr id="0" name=""/>
        <dsp:cNvSpPr/>
      </dsp:nvSpPr>
      <dsp:spPr>
        <a:xfrm>
          <a:off x="2122910" y="2390867"/>
          <a:ext cx="1223546" cy="12235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O-</a:t>
          </a:r>
          <a:r>
            <a:rPr lang="zh-CN" altLang="en-US" sz="2100" kern="1200" dirty="0" smtClean="0"/>
            <a:t>杂化型</a:t>
          </a:r>
          <a:endParaRPr lang="zh-CN" altLang="en-US" sz="2100" kern="1200" dirty="0"/>
        </a:p>
      </dsp:txBody>
      <dsp:txXfrm>
        <a:off x="2122910" y="2390867"/>
        <a:ext cx="1223546" cy="1223546"/>
      </dsp:txXfrm>
    </dsp:sp>
    <dsp:sp modelId="{243F5C6B-A3C6-471C-A3F8-60ACE37759EA}">
      <dsp:nvSpPr>
        <dsp:cNvPr id="0" name=""/>
        <dsp:cNvSpPr/>
      </dsp:nvSpPr>
      <dsp:spPr>
        <a:xfrm>
          <a:off x="2122910" y="797247"/>
          <a:ext cx="1223546" cy="12235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smtClean="0"/>
            <a:t>Ⅰ</a:t>
          </a:r>
          <a:r>
            <a:rPr lang="zh-CN" altLang="en-US" sz="2100" kern="1200" dirty="0" smtClean="0"/>
            <a:t>型</a:t>
          </a:r>
          <a:endParaRPr lang="zh-CN" altLang="en-US" sz="2100" kern="1200" dirty="0"/>
        </a:p>
      </dsp:txBody>
      <dsp:txXfrm>
        <a:off x="2122910" y="797247"/>
        <a:ext cx="1223546" cy="122354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ea typeface="宋体" charset="-122"/>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ea typeface="宋体" charset="-122"/>
            </a:endParaRPr>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endParaRPr lang="zh-CN" altLang="en-US"/>
          </a:p>
        </p:txBody>
      </p:sp>
      <p:sp>
        <p:nvSpPr>
          <p:cNvPr id="39" name="Rectangle 6"/>
          <p:cNvSpPr>
            <a:spLocks noGrp="1" noChangeArrowheads="1"/>
          </p:cNvSpPr>
          <p:nvPr>
            <p:ph type="ftr" sz="quarter" idx="11"/>
          </p:nvPr>
        </p:nvSpPr>
        <p:spPr/>
        <p:txBody>
          <a:bodyPr/>
          <a:lstStyle>
            <a:lvl1pPr>
              <a:defRPr/>
            </a:lvl1pPr>
          </a:lstStyle>
          <a:p>
            <a:pPr>
              <a:defRPr/>
            </a:pPr>
            <a:endParaRPr lang="zh-CN" altLang="en-US"/>
          </a:p>
        </p:txBody>
      </p:sp>
      <p:sp>
        <p:nvSpPr>
          <p:cNvPr id="40" name="Rectangle 7"/>
          <p:cNvSpPr>
            <a:spLocks noGrp="1" noChangeArrowheads="1"/>
          </p:cNvSpPr>
          <p:nvPr>
            <p:ph type="sldNum" sz="quarter" idx="12"/>
          </p:nvPr>
        </p:nvSpPr>
        <p:spPr/>
        <p:txBody>
          <a:bodyPr/>
          <a:lstStyle>
            <a:lvl1pPr>
              <a:defRPr/>
            </a:lvl1pPr>
          </a:lstStyle>
          <a:p>
            <a:pPr>
              <a:defRPr/>
            </a:pPr>
            <a:fld id="{9C352D50-52D5-4083-BBAE-A74F244D305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11673AB8-0BF1-4F8B-A56A-C1AC0B034CD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C6905C6-13D7-46A4-A7C7-7B3AA7B1565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AC41DB46-35D3-451E-A720-A3CAFD588A4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BD870206-A480-4994-B74E-BC9A96236C0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EC576865-EB99-485A-8171-56B2C651FCC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3889203C-1D9F-4A6B-A277-CF4512837A2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162DC588-7492-4885-8B69-8E5FC5B8687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187FAE18-24DE-4B71-A0CD-813BDFF2ED7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CD16DE7F-6C95-47BE-B58F-2962C87FDF5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58F044A0-2428-4F5F-8AF1-797BE77433F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ea typeface="宋体" charset="-122"/>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pPr>
              <a:defRPr/>
            </a:pPr>
            <a:endParaRPr lang="zh-CN"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pPr>
              <a:defRPr/>
            </a:pPr>
            <a:endParaRPr lang="zh-CN"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pPr>
              <a:defRPr/>
            </a:pPr>
            <a:fld id="{1A9162F6-73AB-4BC7-AEFD-3C7B9D94BB61}"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3"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4"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5"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6"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7"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28"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29"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30"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31"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32"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ea typeface="宋体" charset="-122"/>
              </a:endParaRPr>
            </a:p>
          </p:txBody>
        </p:sp>
        <p:sp>
          <p:nvSpPr>
            <p:cNvPr id="32053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35"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36"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3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39"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40"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2054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ea typeface="宋体" charset="-122"/>
              </a:endParaRPr>
            </a:p>
          </p:txBody>
        </p:sp>
        <p:sp>
          <p:nvSpPr>
            <p:cNvPr id="32054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44"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45"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20546"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47"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ea typeface="宋体" charset="-122"/>
              </a:endParaRPr>
            </a:p>
          </p:txBody>
        </p:sp>
        <p:sp>
          <p:nvSpPr>
            <p:cNvPr id="320548"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20549"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2055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sp>
          <p:nvSpPr>
            <p:cNvPr id="320551"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ea typeface="宋体" charset="-122"/>
              </a:endParaRPr>
            </a:p>
          </p:txBody>
        </p:sp>
      </p:gr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defRPr>
      </a:lvl2pPr>
      <a:lvl3pPr algn="l" rtl="0" eaLnBrk="0" fontAlgn="base" hangingPunct="0">
        <a:spcBef>
          <a:spcPct val="0"/>
        </a:spcBef>
        <a:spcAft>
          <a:spcPct val="0"/>
        </a:spcAft>
        <a:defRPr sz="3900" b="1">
          <a:solidFill>
            <a:schemeClr val="tx2"/>
          </a:solidFill>
          <a:latin typeface="Arial" pitchFamily="34" charset="0"/>
        </a:defRPr>
      </a:lvl3pPr>
      <a:lvl4pPr algn="l" rtl="0" eaLnBrk="0" fontAlgn="base" hangingPunct="0">
        <a:spcBef>
          <a:spcPct val="0"/>
        </a:spcBef>
        <a:spcAft>
          <a:spcPct val="0"/>
        </a:spcAft>
        <a:defRPr sz="3900" b="1">
          <a:solidFill>
            <a:schemeClr val="tx2"/>
          </a:solidFill>
          <a:latin typeface="Arial" pitchFamily="34" charset="0"/>
        </a:defRPr>
      </a:lvl4pPr>
      <a:lvl5pPr algn="l" rtl="0" eaLnBrk="0" fontAlgn="base" hangingPunct="0">
        <a:spcBef>
          <a:spcPct val="0"/>
        </a:spcBef>
        <a:spcAft>
          <a:spcPct val="0"/>
        </a:spcAft>
        <a:defRPr sz="3900" b="1">
          <a:solidFill>
            <a:schemeClr val="tx2"/>
          </a:solidFill>
          <a:latin typeface="Arial" pitchFamily="34" charset="0"/>
        </a:defRPr>
      </a:lvl5pPr>
      <a:lvl6pPr marL="457200" algn="l" rtl="0" eaLnBrk="1" fontAlgn="base" hangingPunct="1">
        <a:spcBef>
          <a:spcPct val="0"/>
        </a:spcBef>
        <a:spcAft>
          <a:spcPct val="0"/>
        </a:spcAft>
        <a:defRPr sz="3900" b="1">
          <a:solidFill>
            <a:schemeClr val="tx2"/>
          </a:solidFill>
          <a:latin typeface="Arial" pitchFamily="34" charset="0"/>
        </a:defRPr>
      </a:lvl6pPr>
      <a:lvl7pPr marL="914400" algn="l" rtl="0" eaLnBrk="1" fontAlgn="base" hangingPunct="1">
        <a:spcBef>
          <a:spcPct val="0"/>
        </a:spcBef>
        <a:spcAft>
          <a:spcPct val="0"/>
        </a:spcAft>
        <a:defRPr sz="3900" b="1">
          <a:solidFill>
            <a:schemeClr val="tx2"/>
          </a:solidFill>
          <a:latin typeface="Arial" pitchFamily="34" charset="0"/>
        </a:defRPr>
      </a:lvl7pPr>
      <a:lvl8pPr marL="1371600" algn="l" rtl="0" eaLnBrk="1" fontAlgn="base" hangingPunct="1">
        <a:spcBef>
          <a:spcPct val="0"/>
        </a:spcBef>
        <a:spcAft>
          <a:spcPct val="0"/>
        </a:spcAft>
        <a:defRPr sz="3900" b="1">
          <a:solidFill>
            <a:schemeClr val="tx2"/>
          </a:solidFill>
          <a:latin typeface="Arial" pitchFamily="34" charset="0"/>
        </a:defRPr>
      </a:lvl8pPr>
      <a:lvl9pPr marL="1828800" algn="l" rtl="0" eaLnBrk="1" fontAlgn="base" hangingPunct="1">
        <a:spcBef>
          <a:spcPct val="0"/>
        </a:spcBef>
        <a:spcAft>
          <a:spcPct val="0"/>
        </a:spcAft>
        <a:defRPr sz="39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en-US" altLang="zh-CN" smtClean="0">
                <a:ea typeface="宋体" pitchFamily="2" charset="-122"/>
              </a:rPr>
              <a:t>Something about mass and space-time</a:t>
            </a:r>
            <a:endParaRPr lang="zh-CN" altLang="en-US" smtClean="0">
              <a:ea typeface="宋体" pitchFamily="2" charset="-122"/>
            </a:endParaRPr>
          </a:p>
        </p:txBody>
      </p:sp>
      <p:sp>
        <p:nvSpPr>
          <p:cNvPr id="2051" name="副标题 2"/>
          <p:cNvSpPr>
            <a:spLocks noGrp="1"/>
          </p:cNvSpPr>
          <p:nvPr>
            <p:ph type="subTitle" idx="1"/>
          </p:nvPr>
        </p:nvSpPr>
        <p:spPr/>
        <p:txBody>
          <a:bodyPr/>
          <a:lstStyle/>
          <a:p>
            <a:pPr eaLnBrk="1" hangingPunct="1"/>
            <a:r>
              <a:rPr lang="en-US" altLang="zh-CN" smtClean="0">
                <a:ea typeface="宋体" pitchFamily="2" charset="-122"/>
              </a:rPr>
              <a:t>By </a:t>
            </a:r>
          </a:p>
          <a:p>
            <a:pPr eaLnBrk="1" hangingPunct="1"/>
            <a:r>
              <a:rPr lang="en-US" altLang="zh-CN" smtClean="0">
                <a:ea typeface="宋体" pitchFamily="2" charset="-122"/>
              </a:rPr>
              <a:t>Optimus Prime Einstein</a:t>
            </a:r>
          </a:p>
          <a:p>
            <a:pPr eaLnBrk="1" hangingPunct="1"/>
            <a:r>
              <a:rPr lang="en-US" altLang="zh-CN" sz="2000" smtClean="0">
                <a:ea typeface="宋体" pitchFamily="2" charset="-122"/>
              </a:rPr>
              <a:t>Alliance of Solvay Elves</a:t>
            </a:r>
          </a:p>
          <a:p>
            <a:pPr eaLnBrk="1" hangingPunct="1"/>
            <a:endParaRPr lang="zh-CN" altLang="en-US" smtClean="0">
              <a:ea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blinds(horizontal)">
                                      <p:cBhvr>
                                        <p:cTn id="12" dur="500"/>
                                        <p:tgtEl>
                                          <p:spTgt spid="20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
                                            <p:txEl>
                                              <p:pRg st="1" end="1"/>
                                            </p:txEl>
                                          </p:spTgt>
                                        </p:tgtEl>
                                        <p:attrNameLst>
                                          <p:attrName>style.visibility</p:attrName>
                                        </p:attrNameLst>
                                      </p:cBhvr>
                                      <p:to>
                                        <p:strVal val="visible"/>
                                      </p:to>
                                    </p:set>
                                    <p:animEffect transition="in" filter="blinds(horizontal)">
                                      <p:cBhvr>
                                        <p:cTn id="17" dur="500"/>
                                        <p:tgtEl>
                                          <p:spTgt spid="20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1">
                                            <p:txEl>
                                              <p:pRg st="2" end="2"/>
                                            </p:txEl>
                                          </p:spTgt>
                                        </p:tgtEl>
                                        <p:attrNameLst>
                                          <p:attrName>style.visibility</p:attrName>
                                        </p:attrNameLst>
                                      </p:cBhvr>
                                      <p:to>
                                        <p:strVal val="visible"/>
                                      </p:to>
                                    </p:set>
                                    <p:animEffect transition="in" filter="blinds(horizontal)">
                                      <p:cBhvr>
                                        <p:cTn id="22" dur="500"/>
                                        <p:tgtEl>
                                          <p:spTgt spid="2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mtClean="0">
                <a:ea typeface="宋体" pitchFamily="2" charset="-122"/>
              </a:rPr>
              <a:t>The space-time tells mass how to move.</a:t>
            </a:r>
            <a:endParaRPr lang="zh-CN" altLang="en-US" smtClean="0">
              <a:ea typeface="宋体" pitchFamily="2" charset="-122"/>
            </a:endParaRPr>
          </a:p>
        </p:txBody>
      </p:sp>
      <p:sp>
        <p:nvSpPr>
          <p:cNvPr id="3" name="内容占位符 2"/>
          <p:cNvSpPr>
            <a:spLocks noGrp="1"/>
          </p:cNvSpPr>
          <p:nvPr>
            <p:ph idx="1"/>
          </p:nvPr>
        </p:nvSpPr>
        <p:spPr/>
        <p:txBody>
          <a:bodyPr/>
          <a:lstStyle/>
          <a:p>
            <a:pPr eaLnBrk="1" hangingPunct="1">
              <a:buFontTx/>
              <a:buNone/>
            </a:pPr>
            <a:r>
              <a:rPr lang="zh-CN" altLang="en-US" sz="1600" smtClean="0">
                <a:ea typeface="宋体" pitchFamily="2" charset="-122"/>
              </a:rPr>
              <a:t>弯曲的时空使得物体运动的测地线不再是传统意义上的直线，而当初始条件给定之后，物质的一切运动将完全由时空曲率决定。这也就是为什么说时空会告诉物质如何运动。</a:t>
            </a:r>
            <a:endParaRPr lang="en-US" altLang="zh-CN" sz="1600" smtClean="0">
              <a:ea typeface="宋体" pitchFamily="2" charset="-122"/>
            </a:endParaRPr>
          </a:p>
          <a:p>
            <a:pPr eaLnBrk="1" hangingPunct="1">
              <a:buFontTx/>
              <a:buNone/>
            </a:pPr>
            <a:r>
              <a:rPr lang="en-US" altLang="zh-CN" sz="1600" smtClean="0">
                <a:ea typeface="宋体" pitchFamily="2" charset="-122"/>
              </a:rPr>
              <a:t>【</a:t>
            </a:r>
            <a:r>
              <a:rPr lang="zh-CN" altLang="en-US" sz="1600" smtClean="0">
                <a:ea typeface="宋体" pitchFamily="2" charset="-122"/>
              </a:rPr>
              <a:t>同样的道理，这一点我们也可以从场方程中很明显地看出来，只需要我们从左往右看即可</a:t>
            </a:r>
            <a:r>
              <a:rPr lang="en-US" altLang="zh-CN" sz="1600" smtClean="0">
                <a:ea typeface="宋体" pitchFamily="2" charset="-122"/>
              </a:rPr>
              <a:t>】</a:t>
            </a:r>
          </a:p>
          <a:p>
            <a:pPr eaLnBrk="1" hangingPunct="1">
              <a:buFontTx/>
              <a:buNone/>
            </a:pPr>
            <a:endParaRPr lang="en-US" altLang="zh-CN" sz="1600" smtClean="0">
              <a:ea typeface="宋体" pitchFamily="2" charset="-122"/>
            </a:endParaRPr>
          </a:p>
          <a:p>
            <a:pPr eaLnBrk="1" hangingPunct="1">
              <a:buFontTx/>
              <a:buNone/>
            </a:pPr>
            <a:endParaRPr lang="en-US" altLang="zh-CN" sz="1600" smtClean="0">
              <a:ea typeface="宋体" pitchFamily="2" charset="-122"/>
            </a:endParaRPr>
          </a:p>
          <a:p>
            <a:pPr eaLnBrk="1" hangingPunct="1">
              <a:buFontTx/>
              <a:buNone/>
            </a:pPr>
            <a:endParaRPr lang="en-US" altLang="zh-CN" sz="1600" smtClean="0">
              <a:ea typeface="宋体" pitchFamily="2" charset="-122"/>
            </a:endParaRPr>
          </a:p>
          <a:p>
            <a:pPr eaLnBrk="1" hangingPunct="1">
              <a:buFontTx/>
              <a:buNone/>
            </a:pPr>
            <a:endParaRPr lang="en-US" altLang="zh-CN" sz="1600" smtClean="0">
              <a:ea typeface="宋体" pitchFamily="2" charset="-122"/>
            </a:endParaRPr>
          </a:p>
          <a:p>
            <a:pPr eaLnBrk="1" hangingPunct="1">
              <a:buFontTx/>
              <a:buNone/>
            </a:pPr>
            <a:r>
              <a:rPr lang="zh-CN" altLang="en-US" sz="1600" smtClean="0">
                <a:ea typeface="宋体" pitchFamily="2" charset="-122"/>
              </a:rPr>
              <a:t>右图为无限静态的闵可夫斯基四维时空的</a:t>
            </a:r>
            <a:r>
              <a:rPr lang="en-US" altLang="zh-CN" sz="1600" smtClean="0">
                <a:ea typeface="宋体" pitchFamily="2" charset="-122"/>
              </a:rPr>
              <a:t>                                                                          </a:t>
            </a:r>
            <a:r>
              <a:rPr lang="zh-CN" altLang="en-US" sz="1600" smtClean="0">
                <a:ea typeface="宋体" pitchFamily="2" charset="-122"/>
              </a:rPr>
              <a:t>彭罗斯</a:t>
            </a:r>
            <a:r>
              <a:rPr lang="en-US" altLang="zh-CN" sz="1600" smtClean="0">
                <a:ea typeface="宋体" pitchFamily="2" charset="-122"/>
              </a:rPr>
              <a:t>-</a:t>
            </a:r>
            <a:r>
              <a:rPr lang="zh-CN" altLang="en-US" sz="1600" smtClean="0">
                <a:ea typeface="宋体" pitchFamily="2" charset="-122"/>
              </a:rPr>
              <a:t>卡特图（图文无关系列）</a:t>
            </a:r>
            <a:endParaRPr lang="en-US" altLang="zh-CN" sz="1600" smtClean="0">
              <a:ea typeface="宋体" pitchFamily="2" charset="-122"/>
            </a:endParaRPr>
          </a:p>
        </p:txBody>
      </p:sp>
      <p:pic>
        <p:nvPicPr>
          <p:cNvPr id="4" name="图片 3" descr="6159252dd42a28340d8d19785bb5c9ea15cebf9d.jpg"/>
          <p:cNvPicPr>
            <a:picLocks noChangeAspect="1"/>
          </p:cNvPicPr>
          <p:nvPr/>
        </p:nvPicPr>
        <p:blipFill>
          <a:blip r:embed="rId2" cstate="print"/>
          <a:srcRect/>
          <a:stretch>
            <a:fillRect/>
          </a:stretch>
        </p:blipFill>
        <p:spPr bwMode="auto">
          <a:xfrm>
            <a:off x="4648200" y="2667000"/>
            <a:ext cx="3719513" cy="3360738"/>
          </a:xfrm>
          <a:prstGeom prst="rect">
            <a:avLst/>
          </a:prstGeom>
          <a:noFill/>
          <a:ln w="9525">
            <a:noFill/>
            <a:miter lim="800000"/>
            <a:headEnd/>
            <a:tailEnd/>
          </a:ln>
        </p:spPr>
      </p:pic>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4)">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cap="none" smtClean="0">
                <a:ea typeface="宋体" pitchFamily="2" charset="-122"/>
              </a:rPr>
              <a:t>WHAT IS OUR COSMOS LIKE?</a:t>
            </a:r>
            <a:endParaRPr lang="zh-CN" altLang="en-US" cap="none" smtClean="0">
              <a:ea typeface="宋体" pitchFamily="2" charset="-122"/>
            </a:endParaRPr>
          </a:p>
        </p:txBody>
      </p:sp>
      <p:sp>
        <p:nvSpPr>
          <p:cNvPr id="3" name="文本占位符 2"/>
          <p:cNvSpPr>
            <a:spLocks noGrp="1"/>
          </p:cNvSpPr>
          <p:nvPr>
            <p:ph type="body" idx="1"/>
          </p:nvPr>
        </p:nvSpPr>
        <p:spPr/>
        <p:txBody>
          <a:bodyPr/>
          <a:lstStyle/>
          <a:p>
            <a:pPr eaLnBrk="1" hangingPunct="1"/>
            <a:r>
              <a:rPr lang="zh-CN" altLang="en-US" smtClean="0">
                <a:ea typeface="宋体" pitchFamily="2" charset="-122"/>
              </a:rPr>
              <a:t>前面已经谈论过了广义相对论下的时空模样，那么我们现在不妨再谈谈现代物理学认为的我们的宇宙究竟是个怎样的情况。</a:t>
            </a:r>
          </a:p>
        </p:txBody>
      </p:sp>
      <p:pic>
        <p:nvPicPr>
          <p:cNvPr id="4" name="图片 3" descr="184549kV.jpg"/>
          <p:cNvPicPr>
            <a:picLocks noChangeAspect="1"/>
          </p:cNvPicPr>
          <p:nvPr/>
        </p:nvPicPr>
        <p:blipFill>
          <a:blip r:embed="rId2" cstate="print"/>
          <a:srcRect/>
          <a:stretch>
            <a:fillRect/>
          </a:stretch>
        </p:blipFill>
        <p:spPr bwMode="auto">
          <a:xfrm>
            <a:off x="1752600" y="609600"/>
            <a:ext cx="5686425" cy="3038475"/>
          </a:xfrm>
          <a:prstGeom prst="rect">
            <a:avLst/>
          </a:prstGeom>
          <a:noFill/>
          <a:ln w="9525">
            <a:noFill/>
            <a:miter lim="800000"/>
            <a:headEnd/>
            <a:tailEnd/>
          </a:ln>
        </p:spPr>
      </p:pic>
    </p:spTree>
  </p:cSld>
  <p:clrMapOvr>
    <a:masterClrMapping/>
  </p:clrMapOvr>
  <p:transition spd="med">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ea typeface="宋体" pitchFamily="2" charset="-122"/>
              </a:rPr>
              <a:t>What is our cosmos like?</a:t>
            </a:r>
            <a:endParaRPr lang="zh-CN" altLang="en-US" smtClean="0">
              <a:ea typeface="宋体" pitchFamily="2" charset="-122"/>
            </a:endParaRPr>
          </a:p>
        </p:txBody>
      </p:sp>
      <p:sp>
        <p:nvSpPr>
          <p:cNvPr id="13315" name="文本占位符 2"/>
          <p:cNvSpPr>
            <a:spLocks noGrp="1"/>
          </p:cNvSpPr>
          <p:nvPr>
            <p:ph type="body" idx="1"/>
          </p:nvPr>
        </p:nvSpPr>
        <p:spPr/>
        <p:txBody>
          <a:bodyPr/>
          <a:lstStyle/>
          <a:p>
            <a:pPr algn="ctr" eaLnBrk="1" hangingPunct="1"/>
            <a:r>
              <a:rPr lang="zh-CN" altLang="en-US" smtClean="0">
                <a:ea typeface="宋体" pitchFamily="2" charset="-122"/>
              </a:rPr>
              <a:t>宇观尺度</a:t>
            </a:r>
          </a:p>
        </p:txBody>
      </p:sp>
      <p:sp>
        <p:nvSpPr>
          <p:cNvPr id="13316" name="内容占位符 3"/>
          <p:cNvSpPr>
            <a:spLocks noGrp="1"/>
          </p:cNvSpPr>
          <p:nvPr>
            <p:ph sz="half" idx="2"/>
          </p:nvPr>
        </p:nvSpPr>
        <p:spPr/>
        <p:txBody>
          <a:bodyPr/>
          <a:lstStyle/>
          <a:p>
            <a:pPr eaLnBrk="1" hangingPunct="1"/>
            <a:r>
              <a:rPr lang="zh-CN" altLang="en-US" sz="1600" smtClean="0">
                <a:ea typeface="宋体" pitchFamily="2" charset="-122"/>
              </a:rPr>
              <a:t>现代物理学认为，宇宙的诞生经历过一个称之为暴涨的物理过程，在这一过程中，宇宙在短短的不到</a:t>
            </a:r>
            <a:r>
              <a:rPr lang="en-US" altLang="zh-CN" sz="1600" smtClean="0">
                <a:ea typeface="宋体" pitchFamily="2" charset="-122"/>
              </a:rPr>
              <a:t>10^-34</a:t>
            </a:r>
            <a:r>
              <a:rPr lang="zh-CN" altLang="en-US" sz="1600" smtClean="0">
                <a:ea typeface="宋体" pitchFamily="2" charset="-122"/>
              </a:rPr>
              <a:t>秒内扩大了</a:t>
            </a:r>
            <a:r>
              <a:rPr lang="en-US" altLang="zh-CN" sz="1600" smtClean="0">
                <a:ea typeface="宋体" pitchFamily="2" charset="-122"/>
              </a:rPr>
              <a:t>10^78</a:t>
            </a:r>
            <a:r>
              <a:rPr lang="zh-CN" altLang="en-US" sz="1600" smtClean="0">
                <a:ea typeface="宋体" pitchFamily="2" charset="-122"/>
              </a:rPr>
              <a:t>倍。这样堪称恐怖的膨胀速度下，宇宙初期所可能具有的一切不均匀都会被强行抹平，使得我们今天看到的宇宙在大尺度下各项同性的状况完美到可怕。这一点可以很清楚地从宇宙微波辐射背景图中看到。</a:t>
            </a:r>
          </a:p>
        </p:txBody>
      </p:sp>
      <p:sp>
        <p:nvSpPr>
          <p:cNvPr id="13317" name="文本占位符 4"/>
          <p:cNvSpPr>
            <a:spLocks noGrp="1"/>
          </p:cNvSpPr>
          <p:nvPr>
            <p:ph type="body" sz="quarter" idx="3"/>
          </p:nvPr>
        </p:nvSpPr>
        <p:spPr/>
        <p:txBody>
          <a:bodyPr/>
          <a:lstStyle/>
          <a:p>
            <a:pPr algn="ctr" eaLnBrk="1" hangingPunct="1"/>
            <a:r>
              <a:rPr lang="zh-CN" altLang="en-US" smtClean="0">
                <a:ea typeface="宋体" pitchFamily="2" charset="-122"/>
              </a:rPr>
              <a:t>微观尺度</a:t>
            </a:r>
          </a:p>
        </p:txBody>
      </p:sp>
      <p:sp>
        <p:nvSpPr>
          <p:cNvPr id="8" name="内容占位符 7"/>
          <p:cNvSpPr>
            <a:spLocks noGrp="1"/>
          </p:cNvSpPr>
          <p:nvPr>
            <p:ph sz="quarter" idx="4"/>
          </p:nvPr>
        </p:nvSpPr>
        <p:spPr>
          <a:xfrm>
            <a:off x="4645025" y="2174875"/>
            <a:ext cx="4041775" cy="4530725"/>
          </a:xfrm>
        </p:spPr>
        <p:txBody>
          <a:bodyPr/>
          <a:lstStyle/>
          <a:p>
            <a:pPr eaLnBrk="1" hangingPunct="1"/>
            <a:r>
              <a:rPr lang="zh-CN" altLang="en-US" sz="1600" smtClean="0">
                <a:ea typeface="宋体" pitchFamily="2" charset="-122"/>
              </a:rPr>
              <a:t>物理学界关于大统一的终极理论的讨论从未有过停止，上个世纪诞生了一种被称为最接近万物终极理论的新理论，</a:t>
            </a:r>
            <a:r>
              <a:rPr lang="en-US" altLang="zh-CN" sz="1600" smtClean="0">
                <a:ea typeface="宋体" pitchFamily="2" charset="-122"/>
              </a:rPr>
              <a:t>string theory</a:t>
            </a:r>
            <a:r>
              <a:rPr lang="zh-CN" altLang="en-US" sz="1600" smtClean="0">
                <a:ea typeface="宋体" pitchFamily="2" charset="-122"/>
              </a:rPr>
              <a:t>，后来又发展成更深一步的</a:t>
            </a:r>
            <a:r>
              <a:rPr lang="en-US" altLang="zh-CN" sz="1600" smtClean="0">
                <a:ea typeface="宋体" pitchFamily="2" charset="-122"/>
              </a:rPr>
              <a:t>superstring theory</a:t>
            </a:r>
            <a:r>
              <a:rPr lang="zh-CN" altLang="en-US" sz="1600" smtClean="0">
                <a:ea typeface="宋体" pitchFamily="2" charset="-122"/>
              </a:rPr>
              <a:t>。</a:t>
            </a:r>
            <a:r>
              <a:rPr lang="en-US" altLang="zh-CN" sz="1600" smtClean="0">
                <a:ea typeface="宋体" pitchFamily="2" charset="-122"/>
              </a:rPr>
              <a:t>Superstring theory</a:t>
            </a:r>
            <a:r>
              <a:rPr lang="zh-CN" altLang="en-US" sz="1600" smtClean="0">
                <a:ea typeface="宋体" pitchFamily="2" charset="-122"/>
              </a:rPr>
              <a:t>中认为，宇宙中物质的最基本形式不是所谓基本粒子，因为基本粒子无法统一，也不是所谓数学上的点，因为这会导致无穷大的能量密度，该理论构建了这样的一种模型，即一切物质均是由尺度小于普朗克长度的数学弦构成的，她们不同的振动状态决定了物质的组成和相互作用的形式。这种理论成功的解决了相当多的难题，但是却由于其极其繁琐的数学运算且几乎无法做出可被实验观测到的预言而又渐渐淡化出世人的眼球。</a:t>
            </a:r>
          </a:p>
        </p:txBody>
      </p:sp>
      <p:pic>
        <p:nvPicPr>
          <p:cNvPr id="9" name="图片 8" descr="287336_201110041416361QHMc.jpg"/>
          <p:cNvPicPr>
            <a:picLocks noChangeAspect="1"/>
          </p:cNvPicPr>
          <p:nvPr/>
        </p:nvPicPr>
        <p:blipFill>
          <a:blip r:embed="rId2" cstate="print"/>
          <a:srcRect/>
          <a:stretch>
            <a:fillRect/>
          </a:stretch>
        </p:blipFill>
        <p:spPr bwMode="auto">
          <a:xfrm>
            <a:off x="762000" y="4572000"/>
            <a:ext cx="3733800" cy="1873250"/>
          </a:xfrm>
          <a:prstGeom prst="rect">
            <a:avLst/>
          </a:prstGeom>
          <a:noFill/>
          <a:ln w="9525">
            <a:noFill/>
            <a:miter lim="800000"/>
            <a:headEnd/>
            <a:tailEnd/>
          </a:ln>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11" dur="500"/>
                                        <p:tgtEl>
                                          <p:spTgt spid="133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3316">
                                            <p:txEl>
                                              <p:pRg st="0" end="0"/>
                                            </p:txEl>
                                          </p:spTgt>
                                        </p:tgtEl>
                                        <p:attrNameLst>
                                          <p:attrName>style.visibility</p:attrName>
                                        </p:attrNameLst>
                                      </p:cBhvr>
                                      <p:to>
                                        <p:strVal val="visible"/>
                                      </p:to>
                                    </p:set>
                                    <p:animEffect transition="in" filter="box(in)">
                                      <p:cBhvr>
                                        <p:cTn id="16" dur="500"/>
                                        <p:tgtEl>
                                          <p:spTgt spid="133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4)">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317">
                                            <p:txEl>
                                              <p:pRg st="0" end="0"/>
                                            </p:txEl>
                                          </p:spTgt>
                                        </p:tgtEl>
                                        <p:attrNameLst>
                                          <p:attrName>style.visibility</p:attrName>
                                        </p:attrNameLst>
                                      </p:cBhvr>
                                      <p:to>
                                        <p:strVal val="visible"/>
                                      </p:to>
                                    </p:set>
                                    <p:animEffect transition="in" filter="blinds(horizontal)">
                                      <p:cBhvr>
                                        <p:cTn id="26" dur="500"/>
                                        <p:tgtEl>
                                          <p:spTgt spid="1331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box(in)">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3316" grpId="0" build="p"/>
      <p:bldP spid="13317"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mtClean="0">
                <a:ea typeface="宋体" pitchFamily="2" charset="-122"/>
              </a:rPr>
              <a:t>What is our cosmos like?</a:t>
            </a:r>
            <a:endParaRPr lang="zh-CN" altLang="en-US" smtClean="0">
              <a:ea typeface="宋体" pitchFamily="2" charset="-122"/>
            </a:endParaRP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4)">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mtClean="0">
                <a:ea typeface="宋体" pitchFamily="2" charset="-122"/>
              </a:rPr>
              <a:t>What is our cosmos like?</a:t>
            </a:r>
            <a:endParaRPr lang="zh-CN" altLang="en-US" smtClean="0">
              <a:ea typeface="宋体" pitchFamily="2" charset="-122"/>
            </a:endParaRPr>
          </a:p>
        </p:txBody>
      </p:sp>
      <p:sp>
        <p:nvSpPr>
          <p:cNvPr id="3" name="内容占位符 2"/>
          <p:cNvSpPr>
            <a:spLocks noGrp="1"/>
          </p:cNvSpPr>
          <p:nvPr>
            <p:ph sz="half" idx="1"/>
          </p:nvPr>
        </p:nvSpPr>
        <p:spPr/>
        <p:txBody>
          <a:bodyPr/>
          <a:lstStyle/>
          <a:p>
            <a:pPr eaLnBrk="1" hangingPunct="1"/>
            <a:r>
              <a:rPr lang="en-US" altLang="zh-CN" sz="1600" smtClean="0">
                <a:ea typeface="宋体" pitchFamily="2" charset="-122"/>
              </a:rPr>
              <a:t>ⅡA </a:t>
            </a:r>
            <a:r>
              <a:rPr lang="zh-CN" altLang="en-US" sz="1600" smtClean="0">
                <a:ea typeface="宋体" pitchFamily="2" charset="-122"/>
              </a:rPr>
              <a:t>与 </a:t>
            </a:r>
            <a:r>
              <a:rPr lang="en-US" altLang="zh-CN" sz="1600" smtClean="0">
                <a:ea typeface="宋体" pitchFamily="2" charset="-122"/>
              </a:rPr>
              <a:t>ⅡB </a:t>
            </a:r>
            <a:r>
              <a:rPr lang="zh-CN" altLang="en-US" sz="1600" smtClean="0">
                <a:ea typeface="宋体" pitchFamily="2" charset="-122"/>
              </a:rPr>
              <a:t>型理论中的弦是闭合、 有向，并且是绝缘的。</a:t>
            </a:r>
            <a:endParaRPr lang="en-US" altLang="zh-CN" sz="1600" smtClean="0">
              <a:ea typeface="宋体" pitchFamily="2" charset="-122"/>
            </a:endParaRPr>
          </a:p>
          <a:p>
            <a:pPr eaLnBrk="1" hangingPunct="1"/>
            <a:r>
              <a:rPr lang="en-US" altLang="zh-CN" sz="1600" smtClean="0">
                <a:ea typeface="宋体" pitchFamily="2" charset="-122"/>
              </a:rPr>
              <a:t>Ⅰ</a:t>
            </a:r>
            <a:r>
              <a:rPr lang="zh-CN" altLang="en-US" sz="1600" smtClean="0">
                <a:ea typeface="宋体" pitchFamily="2" charset="-122"/>
              </a:rPr>
              <a:t>型理论中的弦是绝缘的，可以是开弦也可以是闭弦：开</a:t>
            </a:r>
            <a:r>
              <a:rPr lang="en-US" altLang="zh-CN" sz="1600" smtClean="0">
                <a:ea typeface="宋体" pitchFamily="2" charset="-122"/>
              </a:rPr>
              <a:t>Ⅰ</a:t>
            </a:r>
            <a:r>
              <a:rPr lang="zh-CN" altLang="en-US" sz="1600" smtClean="0">
                <a:ea typeface="宋体" pitchFamily="2" charset="-122"/>
              </a:rPr>
              <a:t>型弦的端点带有电荷。</a:t>
            </a:r>
            <a:r>
              <a:rPr lang="en-US" altLang="zh-CN" sz="1600" smtClean="0">
                <a:ea typeface="宋体" pitchFamily="2" charset="-122"/>
              </a:rPr>
              <a:t>(</a:t>
            </a:r>
            <a:r>
              <a:rPr lang="zh-CN" altLang="en-US" sz="1600" smtClean="0">
                <a:ea typeface="宋体" pitchFamily="2" charset="-122"/>
              </a:rPr>
              <a:t>这类理论与强相互作用理论有一定的类比性，其中开弦和闭弦分别对应于介子和胶球；这种类比性在弦论的发现中起过作用，并且仍在启发着新的研究方向。</a:t>
            </a:r>
            <a:r>
              <a:rPr lang="en-US" altLang="zh-CN" sz="1600" smtClean="0">
                <a:ea typeface="宋体" pitchFamily="2" charset="-122"/>
              </a:rPr>
              <a:t>) </a:t>
            </a:r>
          </a:p>
          <a:p>
            <a:pPr eaLnBrk="1" hangingPunct="1"/>
            <a:r>
              <a:rPr lang="zh-CN" altLang="en-US" sz="1600" smtClean="0">
                <a:ea typeface="宋体" pitchFamily="2" charset="-122"/>
              </a:rPr>
              <a:t>最后，</a:t>
            </a:r>
            <a:r>
              <a:rPr lang="en-US" altLang="zh-CN" sz="1600" smtClean="0">
                <a:ea typeface="宋体" pitchFamily="2" charset="-122"/>
              </a:rPr>
              <a:t>O-</a:t>
            </a:r>
            <a:r>
              <a:rPr lang="zh-CN" altLang="en-US" sz="1600" smtClean="0">
                <a:ea typeface="宋体" pitchFamily="2" charset="-122"/>
              </a:rPr>
              <a:t>杂化型和 </a:t>
            </a:r>
            <a:r>
              <a:rPr lang="en-US" altLang="zh-CN" sz="1600" smtClean="0">
                <a:ea typeface="宋体" pitchFamily="2" charset="-122"/>
              </a:rPr>
              <a:t>E-</a:t>
            </a:r>
            <a:r>
              <a:rPr lang="zh-CN" altLang="en-US" sz="1600" smtClean="0">
                <a:ea typeface="宋体" pitchFamily="2" charset="-122"/>
              </a:rPr>
              <a:t>杂化型弦是闭合、 有向，并且是超导电性的。</a:t>
            </a:r>
            <a:endParaRPr lang="en-US" altLang="zh-CN" sz="1600" smtClean="0">
              <a:ea typeface="宋体" pitchFamily="2" charset="-122"/>
            </a:endParaRPr>
          </a:p>
          <a:p>
            <a:pPr eaLnBrk="1" hangingPunct="1"/>
            <a:r>
              <a:rPr lang="zh-CN" altLang="en-US" sz="1600" smtClean="0">
                <a:ea typeface="宋体" pitchFamily="2" charset="-122"/>
              </a:rPr>
              <a:t>五种超弦理论，每一种都包含引力，这有别于先前大量无法囊括引力的量子理论。</a:t>
            </a:r>
          </a:p>
        </p:txBody>
      </p:sp>
      <p:sp>
        <p:nvSpPr>
          <p:cNvPr id="4" name="内容占位符 3"/>
          <p:cNvSpPr>
            <a:spLocks noGrp="1"/>
          </p:cNvSpPr>
          <p:nvPr>
            <p:ph sz="half" idx="2"/>
          </p:nvPr>
        </p:nvSpPr>
        <p:spPr/>
        <p:txBody>
          <a:bodyPr/>
          <a:lstStyle/>
          <a:p>
            <a:pPr eaLnBrk="1" hangingPunct="1"/>
            <a:r>
              <a:rPr lang="en-US" altLang="zh-CN" sz="1600" smtClean="0">
                <a:ea typeface="宋体" pitchFamily="2" charset="-122"/>
              </a:rPr>
              <a:t>M</a:t>
            </a:r>
            <a:r>
              <a:rPr lang="zh-CN" altLang="en-US" sz="1600" smtClean="0">
                <a:ea typeface="宋体" pitchFamily="2" charset="-122"/>
              </a:rPr>
              <a:t>理论在一定程度上统一了相对论和量子理论，并且为统一四大基本力提供了可能。在相对论中，世界是四维的，而在</a:t>
            </a:r>
            <a:r>
              <a:rPr lang="en-US" altLang="zh-CN" sz="1600" smtClean="0">
                <a:ea typeface="宋体" pitchFamily="2" charset="-122"/>
              </a:rPr>
              <a:t>M</a:t>
            </a:r>
            <a:r>
              <a:rPr lang="zh-CN" altLang="en-US" sz="1600" smtClean="0">
                <a:ea typeface="宋体" pitchFamily="2" charset="-122"/>
              </a:rPr>
              <a:t>理论中，除了三维的空间坐标和一维的时间伪坐标外，还有七个被极度卷曲的维度，其尺度甚至小于普朗克长度。</a:t>
            </a:r>
            <a:endParaRPr lang="en-US" altLang="zh-CN" sz="1600" smtClean="0">
              <a:ea typeface="宋体" pitchFamily="2" charset="-122"/>
            </a:endParaRPr>
          </a:p>
          <a:p>
            <a:pPr eaLnBrk="1" hangingPunct="1"/>
            <a:r>
              <a:rPr lang="zh-CN" altLang="en-US" sz="1600" smtClean="0">
                <a:ea typeface="宋体" pitchFamily="2" charset="-122"/>
              </a:rPr>
              <a:t>然而，超弦理论由于数学过于复杂，且暂时无法做出任何有实验价值的预测，因而仅仅活跃在小部分（相对的）物理学家的圈子里。</a:t>
            </a:r>
            <a:endParaRPr lang="en-US" altLang="zh-CN" sz="1600" smtClean="0">
              <a:ea typeface="宋体" pitchFamily="2" charset="-122"/>
            </a:endParaRPr>
          </a:p>
          <a:p>
            <a:pPr eaLnBrk="1" hangingPunct="1"/>
            <a:r>
              <a:rPr lang="en-US" altLang="zh-CN" sz="1600" b="1" smtClean="0">
                <a:ea typeface="宋体" pitchFamily="2" charset="-122"/>
              </a:rPr>
              <a:t>【</a:t>
            </a:r>
            <a:r>
              <a:rPr lang="zh-CN" altLang="en-US" sz="1600" b="1" smtClean="0">
                <a:ea typeface="宋体" pitchFamily="2" charset="-122"/>
              </a:rPr>
              <a:t>关于</a:t>
            </a:r>
            <a:r>
              <a:rPr lang="en-US" altLang="zh-CN" sz="1600" b="1" smtClean="0">
                <a:ea typeface="宋体" pitchFamily="2" charset="-122"/>
              </a:rPr>
              <a:t>M</a:t>
            </a:r>
            <a:r>
              <a:rPr lang="zh-CN" altLang="en-US" sz="1600" b="1" smtClean="0">
                <a:ea typeface="宋体" pitchFamily="2" charset="-122"/>
              </a:rPr>
              <a:t>理论和</a:t>
            </a:r>
            <a:r>
              <a:rPr lang="en-US" altLang="zh-CN" sz="1600" b="1" smtClean="0">
                <a:ea typeface="宋体" pitchFamily="2" charset="-122"/>
              </a:rPr>
              <a:t>superstring theory</a:t>
            </a:r>
            <a:r>
              <a:rPr lang="zh-CN" altLang="en-US" sz="1600" b="1" smtClean="0">
                <a:ea typeface="宋体" pitchFamily="2" charset="-122"/>
              </a:rPr>
              <a:t>，笔者所知甚少，并且最想说的是，如果想要进行真正有价值的讨论，最好老老实实把一大堆数学和物理知识学透再说</a:t>
            </a:r>
            <a:r>
              <a:rPr lang="en-US" altLang="zh-CN" sz="1600" b="1" smtClean="0">
                <a:ea typeface="宋体" pitchFamily="2" charset="-122"/>
              </a:rPr>
              <a:t>】</a:t>
            </a:r>
            <a:endParaRPr lang="zh-CN" altLang="en-US" sz="1600" b="1" smtClean="0">
              <a:ea typeface="宋体" pitchFamily="2"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 calcmode="lin" valueType="num">
                                      <p:cBhvr additive="base">
                                        <p:cTn id="4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 calcmode="lin" valueType="num">
                                      <p:cBhvr additive="base">
                                        <p:cTn id="47"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0" y="304800"/>
            <a:ext cx="3008313" cy="1162050"/>
          </a:xfrm>
        </p:spPr>
        <p:txBody>
          <a:bodyPr/>
          <a:lstStyle/>
          <a:p>
            <a:pPr eaLnBrk="1" hangingPunct="1"/>
            <a:r>
              <a:rPr lang="en-US" altLang="zh-CN" smtClean="0">
                <a:ea typeface="宋体" pitchFamily="2" charset="-122"/>
              </a:rPr>
              <a:t>What is our cosmos like?</a:t>
            </a:r>
            <a:endParaRPr lang="zh-CN" altLang="en-US" smtClean="0">
              <a:ea typeface="宋体" pitchFamily="2" charset="-122"/>
            </a:endParaRPr>
          </a:p>
        </p:txBody>
      </p:sp>
      <p:sp>
        <p:nvSpPr>
          <p:cNvPr id="3" name="内容占位符 2"/>
          <p:cNvSpPr>
            <a:spLocks noGrp="1"/>
          </p:cNvSpPr>
          <p:nvPr>
            <p:ph idx="1"/>
          </p:nvPr>
        </p:nvSpPr>
        <p:spPr>
          <a:xfrm>
            <a:off x="152400" y="304800"/>
            <a:ext cx="5111750" cy="5853113"/>
          </a:xfrm>
        </p:spPr>
        <p:txBody>
          <a:bodyPr/>
          <a:lstStyle/>
          <a:p>
            <a:pPr eaLnBrk="1" hangingPunct="1">
              <a:buFont typeface="Wingdings" pitchFamily="2" charset="2"/>
              <a:buNone/>
            </a:pPr>
            <a:r>
              <a:rPr lang="zh-CN" altLang="en-US" sz="1600" smtClean="0">
                <a:ea typeface="宋体" pitchFamily="2" charset="-122"/>
              </a:rPr>
              <a:t>现代物理学认为，当具有负的能量密度时，时空曲率可以是负的，这样的时空下将允许出现爱因斯坦</a:t>
            </a:r>
            <a:r>
              <a:rPr lang="en-US" altLang="zh-CN" sz="1600" smtClean="0">
                <a:ea typeface="宋体" pitchFamily="2" charset="-122"/>
              </a:rPr>
              <a:t>-</a:t>
            </a:r>
            <a:r>
              <a:rPr lang="zh-CN" altLang="en-US" sz="1600" smtClean="0">
                <a:ea typeface="宋体" pitchFamily="2" charset="-122"/>
              </a:rPr>
              <a:t>罗森桥，即虫洞。关于虫洞是黑洞和白洞之间的部分这样的讨论并不严谨，首先一点就是并不是所有黑洞在所有情况下都可以有可供飞船穿梭的稳定通道，比如静止的施瓦西黑洞，奇异部分是奇点，任何物质一旦落入其中，将毫无例外地撞向奇点，然后被强大的引力撕碎（实际可能比撕碎更</a:t>
            </a:r>
            <a:r>
              <a:rPr lang="en-US" altLang="zh-CN" sz="1600" smtClean="0">
                <a:ea typeface="宋体" pitchFamily="2" charset="-122"/>
              </a:rPr>
              <a:t>****</a:t>
            </a:r>
            <a:r>
              <a:rPr lang="zh-CN" altLang="en-US" sz="1600" smtClean="0">
                <a:ea typeface="宋体" pitchFamily="2" charset="-122"/>
              </a:rPr>
              <a:t>一点）。而旋转的克尔黑洞则具有拓扑学上的环状奇异部分，这样的结构允许存在稳定的时空通道。另外，关于白洞，这还只是一种假设，目前并没有证据表明存在白洞这种天体，甚至连黑洞也仅仅存在于理论和实践的初期。</a:t>
            </a:r>
            <a:endParaRPr lang="en-US" altLang="zh-CN" sz="1600" smtClean="0">
              <a:ea typeface="宋体" pitchFamily="2" charset="-122"/>
            </a:endParaRPr>
          </a:p>
          <a:p>
            <a:pPr eaLnBrk="1" hangingPunct="1">
              <a:buFont typeface="Wingdings" pitchFamily="2" charset="2"/>
              <a:buNone/>
            </a:pPr>
            <a:r>
              <a:rPr lang="en-US" altLang="zh-CN" sz="1600" smtClean="0">
                <a:ea typeface="宋体" pitchFamily="2" charset="-122"/>
              </a:rPr>
              <a:t>【</a:t>
            </a:r>
            <a:r>
              <a:rPr lang="zh-CN" altLang="en-US" sz="1600" smtClean="0">
                <a:ea typeface="宋体" pitchFamily="2" charset="-122"/>
              </a:rPr>
              <a:t>一个看上去诡异但却十分必要的思想</a:t>
            </a:r>
            <a:r>
              <a:rPr lang="en-US" altLang="zh-CN" sz="1600" smtClean="0">
                <a:ea typeface="宋体" pitchFamily="2" charset="-122"/>
              </a:rPr>
              <a:t>】</a:t>
            </a:r>
            <a:r>
              <a:rPr lang="zh-CN" altLang="en-US" sz="1600" smtClean="0">
                <a:ea typeface="宋体" pitchFamily="2" charset="-122"/>
              </a:rPr>
              <a:t>即“宇宙的总能量应当是守恒且为零的”。这样一看仿佛是在说我们都是不存在的一样，其实不然，现代物理学相信，宇宙诞生于无，那么当出现了这么多的正能量之后，必定存在着等量的负能量与之中和，使得总能量依旧为零。而这些负能量则推动了时空的延展，也就是说，时空连续体具有的能量是负的。</a:t>
            </a:r>
            <a:endParaRPr lang="en-US" altLang="zh-CN" sz="1600" smtClean="0">
              <a:ea typeface="宋体" pitchFamily="2" charset="-122"/>
            </a:endParaRPr>
          </a:p>
        </p:txBody>
      </p:sp>
      <p:sp>
        <p:nvSpPr>
          <p:cNvPr id="4" name="文本占位符 3"/>
          <p:cNvSpPr>
            <a:spLocks noGrp="1"/>
          </p:cNvSpPr>
          <p:nvPr>
            <p:ph type="body" sz="half" idx="2"/>
          </p:nvPr>
        </p:nvSpPr>
        <p:spPr>
          <a:xfrm>
            <a:off x="5334000" y="1600200"/>
            <a:ext cx="3008313" cy="4691063"/>
          </a:xfrm>
        </p:spPr>
        <p:txBody>
          <a:bodyPr/>
          <a:lstStyle/>
          <a:p>
            <a:pPr eaLnBrk="1" hangingPunct="1"/>
            <a:r>
              <a:rPr lang="zh-CN" altLang="en-US" smtClean="0">
                <a:ea typeface="宋体" pitchFamily="2" charset="-122"/>
              </a:rPr>
              <a:t>根据现代宇宙学观点，宇宙初始经历过一段时间的暴涨，而在这之前，对于宇宙“诞生时”的研究则众说纷纭，最流行也是广为认可的一种是著名的大爆炸理论，</a:t>
            </a:r>
            <a:r>
              <a:rPr lang="en-US" altLang="zh-CN" smtClean="0">
                <a:ea typeface="宋体" pitchFamily="2" charset="-122"/>
              </a:rPr>
              <a:t>The Big Bang Theory</a:t>
            </a:r>
            <a:r>
              <a:rPr lang="zh-CN" altLang="en-US" smtClean="0">
                <a:ea typeface="宋体" pitchFamily="2" charset="-122"/>
              </a:rPr>
              <a:t>，认为宇宙起源于一个具有无限密度的奇点。</a:t>
            </a:r>
            <a:endParaRPr lang="en-US" altLang="zh-CN" smtClean="0">
              <a:ea typeface="宋体" pitchFamily="2" charset="-122"/>
            </a:endParaRPr>
          </a:p>
          <a:p>
            <a:pPr eaLnBrk="1" hangingPunct="1"/>
            <a:r>
              <a:rPr lang="zh-CN" altLang="en-US" smtClean="0">
                <a:ea typeface="宋体" pitchFamily="2" charset="-122"/>
              </a:rPr>
              <a:t>然而这种理论用于解释宇宙诞生之后的状况十分完美，却在宇宙诞生这个事件上出了一些问题。暂且不考虑包括相对论在内的物理学定律在这个事件点上不成立的状况，单单是对于“大爆炸之前”这个名词的提问就非常敏感，无法定义的时空让物理学家们觉得非常尴尬。</a:t>
            </a:r>
            <a:endParaRPr lang="en-US" altLang="zh-CN" smtClean="0">
              <a:ea typeface="宋体" pitchFamily="2" charset="-122"/>
            </a:endParaRPr>
          </a:p>
          <a:p>
            <a:pPr eaLnBrk="1" hangingPunct="1"/>
            <a:r>
              <a:rPr lang="zh-CN" altLang="en-US" smtClean="0">
                <a:ea typeface="宋体" pitchFamily="2" charset="-122"/>
              </a:rPr>
              <a:t>不过，很大一部分物理学家认为，如果考虑量子效应，认为宇宙大爆炸仅仅只是具有极小量子涨落效应的虚空中的一个偶然事件，那么在一定程度上宇宙的诞生也不是不可理解的。</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p:cTn id="21" dur="5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p:cTn id="30" dur="5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3">
                                            <p:txEl>
                                              <p:pRg st="0" end="0"/>
                                            </p:txEl>
                                          </p:spTgt>
                                        </p:tgtEl>
                                        <p:attrNameLst>
                                          <p:attrName>style.visibility</p:attrName>
                                        </p:attrNameLst>
                                      </p:cBhvr>
                                      <p:to>
                                        <p:strVal val="visible"/>
                                      </p:to>
                                    </p:set>
                                    <p:anim calcmode="lin" valueType="num">
                                      <p:cBhvr>
                                        <p:cTn id="39"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41"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1" presetClass="entr" presetSubtype="0" fill="hold" grpId="0" nodeType="clickEffect">
                                  <p:stCondLst>
                                    <p:cond delay="0"/>
                                  </p:stCondLst>
                                  <p:iterate type="lt">
                                    <p:tmPct val="10000"/>
                                  </p:iterate>
                                  <p:childTnLst>
                                    <p:set>
                                      <p:cBhvr>
                                        <p:cTn id="47" dur="1" fill="hold">
                                          <p:stCondLst>
                                            <p:cond delay="0"/>
                                          </p:stCondLst>
                                        </p:cTn>
                                        <p:tgtEl>
                                          <p:spTgt spid="3">
                                            <p:txEl>
                                              <p:pRg st="1" end="1"/>
                                            </p:txEl>
                                          </p:spTgt>
                                        </p:tgtEl>
                                        <p:attrNameLst>
                                          <p:attrName>style.visibility</p:attrName>
                                        </p:attrNameLst>
                                      </p:cBhvr>
                                      <p:to>
                                        <p:strVal val="visible"/>
                                      </p:to>
                                    </p:set>
                                    <p:anim calcmode="lin" valueType="num">
                                      <p:cBhvr>
                                        <p:cTn id="48"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50"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3200400"/>
            <a:ext cx="7772400" cy="1362075"/>
          </a:xfrm>
        </p:spPr>
        <p:txBody>
          <a:bodyPr/>
          <a:lstStyle/>
          <a:p>
            <a:pPr algn="ctr" eaLnBrk="1" hangingPunct="1"/>
            <a:r>
              <a:rPr lang="zh-CN" altLang="en-US" cap="none" smtClean="0">
                <a:ea typeface="宋体" pitchFamily="2" charset="-122"/>
              </a:rPr>
              <a:t>谢谢观赏！</a:t>
            </a:r>
          </a:p>
        </p:txBody>
      </p:sp>
      <p:sp>
        <p:nvSpPr>
          <p:cNvPr id="3" name="文本占位符 2"/>
          <p:cNvSpPr>
            <a:spLocks noGrp="1"/>
          </p:cNvSpPr>
          <p:nvPr>
            <p:ph type="body" idx="1"/>
          </p:nvPr>
        </p:nvSpPr>
        <p:spPr>
          <a:xfrm>
            <a:off x="685800" y="3581400"/>
            <a:ext cx="7772400" cy="1500188"/>
          </a:xfrm>
        </p:spPr>
        <p:txBody>
          <a:bodyPr/>
          <a:lstStyle/>
          <a:p>
            <a:pPr algn="ctr" eaLnBrk="1" hangingPunct="1"/>
            <a:r>
              <a:rPr lang="zh-CN" altLang="en-US" smtClean="0">
                <a:ea typeface="宋体" pitchFamily="2" charset="-122"/>
              </a:rPr>
              <a:t>以上。</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en-US" altLang="zh-CN" smtClean="0">
                <a:ea typeface="宋体" pitchFamily="2" charset="-122"/>
              </a:rPr>
              <a:t>I am not a specialist.</a:t>
            </a:r>
            <a:endParaRPr lang="zh-CN" altLang="en-US" smtClean="0">
              <a:ea typeface="宋体" pitchFamily="2" charset="-122"/>
            </a:endParaRPr>
          </a:p>
        </p:txBody>
      </p:sp>
      <p:sp>
        <p:nvSpPr>
          <p:cNvPr id="3075" name="内容占位符 2"/>
          <p:cNvSpPr>
            <a:spLocks noGrp="1"/>
          </p:cNvSpPr>
          <p:nvPr>
            <p:ph idx="1"/>
          </p:nvPr>
        </p:nvSpPr>
        <p:spPr>
          <a:xfrm>
            <a:off x="457200" y="1371600"/>
            <a:ext cx="8229600" cy="4525963"/>
          </a:xfrm>
        </p:spPr>
        <p:txBody>
          <a:bodyPr/>
          <a:lstStyle/>
          <a:p>
            <a:pPr algn="ctr" eaLnBrk="1" hangingPunct="1">
              <a:buFontTx/>
              <a:buNone/>
            </a:pPr>
            <a:r>
              <a:rPr lang="zh-CN" altLang="en-US" sz="2000" b="1" smtClean="0">
                <a:ea typeface="宋体" pitchFamily="2" charset="-122"/>
              </a:rPr>
              <a:t>谢邀。</a:t>
            </a:r>
            <a:r>
              <a:rPr lang="en-US" altLang="zh-CN" sz="2000" b="1" smtClean="0">
                <a:ea typeface="宋体" pitchFamily="2" charset="-122"/>
              </a:rPr>
              <a:t>【</a:t>
            </a:r>
            <a:r>
              <a:rPr lang="zh-CN" altLang="en-US" sz="2000" b="1" smtClean="0">
                <a:ea typeface="宋体" pitchFamily="2" charset="-122"/>
              </a:rPr>
              <a:t>请原谅，惯得我这个臭毛病</a:t>
            </a:r>
            <a:r>
              <a:rPr lang="en-US" altLang="zh-CN" sz="2000" b="1" smtClean="0">
                <a:ea typeface="宋体" pitchFamily="2" charset="-122"/>
              </a:rPr>
              <a:t>】</a:t>
            </a:r>
          </a:p>
          <a:p>
            <a:pPr algn="ctr" eaLnBrk="1" hangingPunct="1">
              <a:buFontTx/>
              <a:buNone/>
            </a:pPr>
            <a:r>
              <a:rPr lang="en-US" altLang="zh-CN" sz="2000" b="1" smtClean="0">
                <a:ea typeface="宋体" pitchFamily="2" charset="-122"/>
              </a:rPr>
              <a:t>【</a:t>
            </a:r>
            <a:r>
              <a:rPr lang="zh-CN" altLang="en-US" sz="2000" b="1" smtClean="0">
                <a:ea typeface="宋体" pitchFamily="2" charset="-122"/>
              </a:rPr>
              <a:t>多图杀猫</a:t>
            </a:r>
            <a:r>
              <a:rPr lang="en-US" altLang="zh-CN" sz="2000" b="1" smtClean="0">
                <a:ea typeface="宋体" pitchFamily="2" charset="-122"/>
              </a:rPr>
              <a:t>】</a:t>
            </a:r>
            <a:r>
              <a:rPr lang="zh-CN" altLang="en-US" sz="2000" b="1" smtClean="0">
                <a:ea typeface="宋体" pitchFamily="2" charset="-122"/>
              </a:rPr>
              <a:t>所以我尽量采取最朴素的形式制作了这个</a:t>
            </a:r>
            <a:r>
              <a:rPr lang="en-US" altLang="zh-CN" sz="2000" b="1" smtClean="0">
                <a:ea typeface="宋体" pitchFamily="2" charset="-122"/>
              </a:rPr>
              <a:t>PPT</a:t>
            </a:r>
            <a:r>
              <a:rPr lang="zh-CN" altLang="en-US" sz="2000" b="1" smtClean="0">
                <a:ea typeface="宋体" pitchFamily="2" charset="-122"/>
              </a:rPr>
              <a:t>，图片什么的比较少，至于这种诡异的简约画风，习惯就好。</a:t>
            </a:r>
            <a:endParaRPr lang="en-US" altLang="zh-CN" sz="2000" b="1" smtClean="0">
              <a:ea typeface="宋体" pitchFamily="2" charset="-122"/>
            </a:endParaRPr>
          </a:p>
          <a:p>
            <a:pPr algn="ctr" eaLnBrk="1" hangingPunct="1">
              <a:buFontTx/>
              <a:buNone/>
            </a:pPr>
            <a:r>
              <a:rPr lang="zh-CN" altLang="en-US" sz="2000" b="1" smtClean="0">
                <a:ea typeface="宋体" pitchFamily="2" charset="-122"/>
              </a:rPr>
              <a:t>关于天体物理，也算是术业有专攻，中学以来一直和周围人生活在不同频率的世界里（日常中二），也算是少见的“除了物理啥都不上心”的那种货。</a:t>
            </a:r>
            <a:endParaRPr lang="en-US" altLang="zh-CN" sz="2000" b="1" smtClean="0">
              <a:ea typeface="宋体" pitchFamily="2" charset="-122"/>
            </a:endParaRPr>
          </a:p>
          <a:p>
            <a:pPr algn="ctr" eaLnBrk="1" hangingPunct="1">
              <a:buFontTx/>
              <a:buNone/>
            </a:pPr>
            <a:r>
              <a:rPr lang="zh-CN" altLang="en-US" sz="2000" b="1" smtClean="0">
                <a:ea typeface="宋体" pitchFamily="2" charset="-122"/>
              </a:rPr>
              <a:t>鉴于上一次讲课准备不充分而草草了事，这一次我尽量用最通俗易懂的语言为大家科普一部分物理学爱好者和研究者必须了解的物理学</a:t>
            </a:r>
            <a:r>
              <a:rPr lang="en-US" altLang="zh-CN" sz="2000" b="1" smtClean="0">
                <a:ea typeface="宋体" pitchFamily="2" charset="-122"/>
              </a:rPr>
              <a:t>【</a:t>
            </a:r>
            <a:r>
              <a:rPr lang="zh-CN" altLang="en-US" sz="2000" b="1" smtClean="0">
                <a:ea typeface="宋体" pitchFamily="2" charset="-122"/>
              </a:rPr>
              <a:t>常识</a:t>
            </a:r>
            <a:r>
              <a:rPr lang="en-US" altLang="zh-CN" sz="2000" b="1" smtClean="0">
                <a:ea typeface="宋体" pitchFamily="2" charset="-122"/>
              </a:rPr>
              <a:t>】</a:t>
            </a:r>
            <a:r>
              <a:rPr lang="zh-CN" altLang="en-US" sz="2000" b="1" smtClean="0">
                <a:ea typeface="宋体" pitchFamily="2" charset="-122"/>
              </a:rPr>
              <a:t>。虽然，</a:t>
            </a:r>
            <a:endParaRPr lang="en-US" altLang="zh-CN" sz="2000" b="1" smtClean="0">
              <a:ea typeface="宋体" pitchFamily="2" charset="-122"/>
            </a:endParaRPr>
          </a:p>
          <a:p>
            <a:pPr algn="ctr" eaLnBrk="1" hangingPunct="1">
              <a:buFontTx/>
              <a:buNone/>
            </a:pPr>
            <a:r>
              <a:rPr lang="zh-CN" altLang="en-US" b="1" smtClean="0">
                <a:ea typeface="宋体" pitchFamily="2" charset="-122"/>
              </a:rPr>
              <a:t>没有数学的物理讨论纯粹是在耍流氓啊有木有！！</a:t>
            </a:r>
            <a:endParaRPr lang="en-US" altLang="zh-CN" b="1" smtClean="0">
              <a:ea typeface="宋体" pitchFamily="2" charset="-122"/>
            </a:endParaRPr>
          </a:p>
          <a:p>
            <a:pPr algn="ctr" eaLnBrk="1" hangingPunct="1">
              <a:buFontTx/>
              <a:buNone/>
            </a:pPr>
            <a:r>
              <a:rPr lang="zh-CN" altLang="en-US" sz="1800" b="1" smtClean="0">
                <a:ea typeface="宋体" pitchFamily="2" charset="-122"/>
              </a:rPr>
              <a:t>咳咳，话不多说，就让我开始耍流氓吧</a:t>
            </a:r>
            <a:r>
              <a:rPr lang="en-US" altLang="zh-CN" sz="1800" b="1" smtClean="0">
                <a:ea typeface="宋体" pitchFamily="2" charset="-122"/>
              </a:rPr>
              <a:t>……</a:t>
            </a:r>
            <a:endParaRPr lang="zh-CN" altLang="en-US" sz="1800" b="1" smtClean="0">
              <a:ea typeface="宋体"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 calcmode="lin" valueType="num">
                                      <p:cBhvr additive="base">
                                        <p:cTn id="12"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75">
                                            <p:txEl>
                                              <p:pRg st="1" end="1"/>
                                            </p:txEl>
                                          </p:spTgt>
                                        </p:tgtEl>
                                        <p:attrNameLst>
                                          <p:attrName>style.visibility</p:attrName>
                                        </p:attrNameLst>
                                      </p:cBhvr>
                                      <p:to>
                                        <p:strVal val="visible"/>
                                      </p:to>
                                    </p:set>
                                    <p:anim calcmode="lin" valueType="num">
                                      <p:cBhvr additive="base">
                                        <p:cTn id="18"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75">
                                            <p:txEl>
                                              <p:pRg st="2" end="2"/>
                                            </p:txEl>
                                          </p:spTgt>
                                        </p:tgtEl>
                                        <p:attrNameLst>
                                          <p:attrName>style.visibility</p:attrName>
                                        </p:attrNameLst>
                                      </p:cBhvr>
                                      <p:to>
                                        <p:strVal val="visible"/>
                                      </p:to>
                                    </p:set>
                                    <p:anim calcmode="lin" valueType="num">
                                      <p:cBhvr additive="base">
                                        <p:cTn id="24"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075">
                                            <p:txEl>
                                              <p:pRg st="3" end="3"/>
                                            </p:txEl>
                                          </p:spTgt>
                                        </p:tgtEl>
                                        <p:attrNameLst>
                                          <p:attrName>style.visibility</p:attrName>
                                        </p:attrNameLst>
                                      </p:cBhvr>
                                      <p:to>
                                        <p:strVal val="visible"/>
                                      </p:to>
                                    </p:set>
                                    <p:anim calcmode="lin" valueType="num">
                                      <p:cBhvr additive="base">
                                        <p:cTn id="30"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075">
                                            <p:txEl>
                                              <p:pRg st="4" end="4"/>
                                            </p:txEl>
                                          </p:spTgt>
                                        </p:tgtEl>
                                        <p:attrNameLst>
                                          <p:attrName>style.visibility</p:attrName>
                                        </p:attrNameLst>
                                      </p:cBhvr>
                                      <p:to>
                                        <p:strVal val="visible"/>
                                      </p:to>
                                    </p:set>
                                    <p:anim calcmode="lin" valueType="num">
                                      <p:cBhvr additive="base">
                                        <p:cTn id="36"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075">
                                            <p:txEl>
                                              <p:pRg st="5" end="5"/>
                                            </p:txEl>
                                          </p:spTgt>
                                        </p:tgtEl>
                                        <p:attrNameLst>
                                          <p:attrName>style.visibility</p:attrName>
                                        </p:attrNameLst>
                                      </p:cBhvr>
                                      <p:to>
                                        <p:strVal val="visible"/>
                                      </p:to>
                                    </p:set>
                                    <p:anim calcmode="lin" valueType="num">
                                      <p:cBhvr additive="base">
                                        <p:cTn id="42" dur="500" fill="hold"/>
                                        <p:tgtEl>
                                          <p:spTgt spid="307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609600" y="457200"/>
            <a:ext cx="3124200" cy="708025"/>
          </a:xfrm>
          <a:prstGeom prst="rect">
            <a:avLst/>
          </a:prstGeom>
          <a:noFill/>
          <a:ln w="9525">
            <a:noFill/>
            <a:miter lim="800000"/>
            <a:headEnd/>
            <a:tailEnd/>
          </a:ln>
        </p:spPr>
        <p:txBody>
          <a:bodyPr>
            <a:spAutoFit/>
          </a:bodyPr>
          <a:lstStyle/>
          <a:p>
            <a:pPr eaLnBrk="0" hangingPunct="0"/>
            <a:r>
              <a:rPr lang="en-US" altLang="zh-CN" sz="4000"/>
              <a:t>The list.</a:t>
            </a:r>
            <a:endParaRPr lang="zh-CN" altLang="en-US" sz="4000"/>
          </a:p>
        </p:txBody>
      </p:sp>
      <p:sp>
        <p:nvSpPr>
          <p:cNvPr id="4099" name="TextBox 2"/>
          <p:cNvSpPr txBox="1">
            <a:spLocks noChangeArrowheads="1"/>
          </p:cNvSpPr>
          <p:nvPr/>
        </p:nvSpPr>
        <p:spPr bwMode="auto">
          <a:xfrm>
            <a:off x="1828800" y="1828800"/>
            <a:ext cx="2590800" cy="400050"/>
          </a:xfrm>
          <a:prstGeom prst="rect">
            <a:avLst/>
          </a:prstGeom>
          <a:noFill/>
          <a:ln w="9525">
            <a:noFill/>
            <a:miter lim="800000"/>
            <a:headEnd/>
            <a:tailEnd/>
          </a:ln>
        </p:spPr>
        <p:txBody>
          <a:bodyPr>
            <a:spAutoFit/>
          </a:bodyPr>
          <a:lstStyle/>
          <a:p>
            <a:pPr eaLnBrk="0" hangingPunct="0"/>
            <a:r>
              <a:rPr lang="en-US" altLang="zh-CN" sz="2000"/>
              <a:t>What is gravity?</a:t>
            </a:r>
            <a:endParaRPr lang="zh-CN" altLang="en-US" sz="2000"/>
          </a:p>
        </p:txBody>
      </p:sp>
      <p:sp>
        <p:nvSpPr>
          <p:cNvPr id="4100" name="TextBox 3"/>
          <p:cNvSpPr txBox="1">
            <a:spLocks noChangeArrowheads="1"/>
          </p:cNvSpPr>
          <p:nvPr/>
        </p:nvSpPr>
        <p:spPr bwMode="auto">
          <a:xfrm>
            <a:off x="2743200" y="2667000"/>
            <a:ext cx="6096000" cy="400050"/>
          </a:xfrm>
          <a:prstGeom prst="rect">
            <a:avLst/>
          </a:prstGeom>
          <a:noFill/>
          <a:ln w="9525">
            <a:noFill/>
            <a:miter lim="800000"/>
            <a:headEnd/>
            <a:tailEnd/>
          </a:ln>
        </p:spPr>
        <p:txBody>
          <a:bodyPr>
            <a:spAutoFit/>
          </a:bodyPr>
          <a:lstStyle/>
          <a:p>
            <a:pPr eaLnBrk="0" hangingPunct="0"/>
            <a:r>
              <a:rPr lang="en-US" altLang="zh-CN" sz="2000"/>
              <a:t>What is the connection between gravity and mass?</a:t>
            </a:r>
            <a:endParaRPr lang="zh-CN" altLang="en-US" sz="2000"/>
          </a:p>
        </p:txBody>
      </p:sp>
      <p:sp>
        <p:nvSpPr>
          <p:cNvPr id="4101" name="TextBox 5"/>
          <p:cNvSpPr txBox="1">
            <a:spLocks noChangeArrowheads="1"/>
          </p:cNvSpPr>
          <p:nvPr/>
        </p:nvSpPr>
        <p:spPr bwMode="auto">
          <a:xfrm>
            <a:off x="1447800" y="3352800"/>
            <a:ext cx="5181600" cy="400050"/>
          </a:xfrm>
          <a:prstGeom prst="rect">
            <a:avLst/>
          </a:prstGeom>
          <a:noFill/>
          <a:ln w="9525">
            <a:noFill/>
            <a:miter lim="800000"/>
            <a:headEnd/>
            <a:tailEnd/>
          </a:ln>
        </p:spPr>
        <p:txBody>
          <a:bodyPr>
            <a:spAutoFit/>
          </a:bodyPr>
          <a:lstStyle/>
          <a:p>
            <a:pPr eaLnBrk="0" hangingPunct="0"/>
            <a:r>
              <a:rPr lang="en-US" altLang="zh-CN" sz="2000"/>
              <a:t>The mass tells space-time how to curve.</a:t>
            </a:r>
            <a:endParaRPr lang="zh-CN" altLang="en-US" sz="2000"/>
          </a:p>
        </p:txBody>
      </p:sp>
      <p:sp>
        <p:nvSpPr>
          <p:cNvPr id="4102" name="TextBox 6"/>
          <p:cNvSpPr txBox="1">
            <a:spLocks noChangeArrowheads="1"/>
          </p:cNvSpPr>
          <p:nvPr/>
        </p:nvSpPr>
        <p:spPr bwMode="auto">
          <a:xfrm>
            <a:off x="3581400" y="4114800"/>
            <a:ext cx="5257800" cy="400050"/>
          </a:xfrm>
          <a:prstGeom prst="rect">
            <a:avLst/>
          </a:prstGeom>
          <a:noFill/>
          <a:ln w="9525">
            <a:noFill/>
            <a:miter lim="800000"/>
            <a:headEnd/>
            <a:tailEnd/>
          </a:ln>
        </p:spPr>
        <p:txBody>
          <a:bodyPr>
            <a:spAutoFit/>
          </a:bodyPr>
          <a:lstStyle/>
          <a:p>
            <a:pPr eaLnBrk="0" hangingPunct="0"/>
            <a:r>
              <a:rPr lang="en-US" altLang="zh-CN" sz="2000"/>
              <a:t>The space-time tells mass how to move.</a:t>
            </a:r>
            <a:endParaRPr lang="zh-CN" altLang="en-US" sz="2000"/>
          </a:p>
        </p:txBody>
      </p:sp>
      <p:sp>
        <p:nvSpPr>
          <p:cNvPr id="4103" name="TextBox 8"/>
          <p:cNvSpPr txBox="1">
            <a:spLocks noChangeArrowheads="1"/>
          </p:cNvSpPr>
          <p:nvPr/>
        </p:nvSpPr>
        <p:spPr bwMode="auto">
          <a:xfrm>
            <a:off x="1371600" y="4876800"/>
            <a:ext cx="4114800" cy="400050"/>
          </a:xfrm>
          <a:prstGeom prst="rect">
            <a:avLst/>
          </a:prstGeom>
          <a:noFill/>
          <a:ln w="9525">
            <a:noFill/>
            <a:miter lim="800000"/>
            <a:headEnd/>
            <a:tailEnd/>
          </a:ln>
        </p:spPr>
        <p:txBody>
          <a:bodyPr>
            <a:spAutoFit/>
          </a:bodyPr>
          <a:lstStyle/>
          <a:p>
            <a:pPr eaLnBrk="0" hangingPunct="0"/>
            <a:r>
              <a:rPr lang="en-US" altLang="zh-CN" sz="2000"/>
              <a:t>What is our cosmos like?</a:t>
            </a:r>
            <a:endParaRPr lang="zh-CN" altLang="en-US" sz="200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 calcmode="lin" valueType="num">
                                      <p:cBhvr additive="base">
                                        <p:cTn id="12" dur="500" fill="hold"/>
                                        <p:tgtEl>
                                          <p:spTgt spid="4099"/>
                                        </p:tgtEl>
                                        <p:attrNameLst>
                                          <p:attrName>ppt_x</p:attrName>
                                        </p:attrNameLst>
                                      </p:cBhvr>
                                      <p:tavLst>
                                        <p:tav tm="0">
                                          <p:val>
                                            <p:strVal val="0-#ppt_w/2"/>
                                          </p:val>
                                        </p:tav>
                                        <p:tav tm="100000">
                                          <p:val>
                                            <p:strVal val="#ppt_x"/>
                                          </p:val>
                                        </p:tav>
                                      </p:tavLst>
                                    </p:anim>
                                    <p:anim calcmode="lin" valueType="num">
                                      <p:cBhvr additive="base">
                                        <p:cTn id="13"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100"/>
                                        </p:tgtEl>
                                        <p:attrNameLst>
                                          <p:attrName>style.visibility</p:attrName>
                                        </p:attrNameLst>
                                      </p:cBhvr>
                                      <p:to>
                                        <p:strVal val="visible"/>
                                      </p:to>
                                    </p:set>
                                    <p:anim calcmode="lin" valueType="num">
                                      <p:cBhvr additive="base">
                                        <p:cTn id="18" dur="500" fill="hold"/>
                                        <p:tgtEl>
                                          <p:spTgt spid="4100"/>
                                        </p:tgtEl>
                                        <p:attrNameLst>
                                          <p:attrName>ppt_x</p:attrName>
                                        </p:attrNameLst>
                                      </p:cBhvr>
                                      <p:tavLst>
                                        <p:tav tm="0">
                                          <p:val>
                                            <p:strVal val="1+#ppt_w/2"/>
                                          </p:val>
                                        </p:tav>
                                        <p:tav tm="100000">
                                          <p:val>
                                            <p:strVal val="#ppt_x"/>
                                          </p:val>
                                        </p:tav>
                                      </p:tavLst>
                                    </p:anim>
                                    <p:anim calcmode="lin" valueType="num">
                                      <p:cBhvr additive="base">
                                        <p:cTn id="19"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01"/>
                                        </p:tgtEl>
                                        <p:attrNameLst>
                                          <p:attrName>style.visibility</p:attrName>
                                        </p:attrNameLst>
                                      </p:cBhvr>
                                      <p:to>
                                        <p:strVal val="visible"/>
                                      </p:to>
                                    </p:set>
                                    <p:anim calcmode="lin" valueType="num">
                                      <p:cBhvr additive="base">
                                        <p:cTn id="24" dur="500" fill="hold"/>
                                        <p:tgtEl>
                                          <p:spTgt spid="4101"/>
                                        </p:tgtEl>
                                        <p:attrNameLst>
                                          <p:attrName>ppt_x</p:attrName>
                                        </p:attrNameLst>
                                      </p:cBhvr>
                                      <p:tavLst>
                                        <p:tav tm="0">
                                          <p:val>
                                            <p:strVal val="0-#ppt_w/2"/>
                                          </p:val>
                                        </p:tav>
                                        <p:tav tm="100000">
                                          <p:val>
                                            <p:strVal val="#ppt_x"/>
                                          </p:val>
                                        </p:tav>
                                      </p:tavLst>
                                    </p:anim>
                                    <p:anim calcmode="lin" valueType="num">
                                      <p:cBhvr additive="base">
                                        <p:cTn id="25" dur="500" fill="hold"/>
                                        <p:tgtEl>
                                          <p:spTgt spid="410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102"/>
                                        </p:tgtEl>
                                        <p:attrNameLst>
                                          <p:attrName>style.visibility</p:attrName>
                                        </p:attrNameLst>
                                      </p:cBhvr>
                                      <p:to>
                                        <p:strVal val="visible"/>
                                      </p:to>
                                    </p:set>
                                    <p:anim calcmode="lin" valueType="num">
                                      <p:cBhvr additive="base">
                                        <p:cTn id="30" dur="500" fill="hold"/>
                                        <p:tgtEl>
                                          <p:spTgt spid="4102"/>
                                        </p:tgtEl>
                                        <p:attrNameLst>
                                          <p:attrName>ppt_x</p:attrName>
                                        </p:attrNameLst>
                                      </p:cBhvr>
                                      <p:tavLst>
                                        <p:tav tm="0">
                                          <p:val>
                                            <p:strVal val="1+#ppt_w/2"/>
                                          </p:val>
                                        </p:tav>
                                        <p:tav tm="100000">
                                          <p:val>
                                            <p:strVal val="#ppt_x"/>
                                          </p:val>
                                        </p:tav>
                                      </p:tavLst>
                                    </p:anim>
                                    <p:anim calcmode="lin" valueType="num">
                                      <p:cBhvr additive="base">
                                        <p:cTn id="31" dur="500" fill="hold"/>
                                        <p:tgtEl>
                                          <p:spTgt spid="410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103"/>
                                        </p:tgtEl>
                                        <p:attrNameLst>
                                          <p:attrName>style.visibility</p:attrName>
                                        </p:attrNameLst>
                                      </p:cBhvr>
                                      <p:to>
                                        <p:strVal val="visible"/>
                                      </p:to>
                                    </p:set>
                                    <p:anim calcmode="lin" valueType="num">
                                      <p:cBhvr additive="base">
                                        <p:cTn id="36" dur="500" fill="hold"/>
                                        <p:tgtEl>
                                          <p:spTgt spid="4103"/>
                                        </p:tgtEl>
                                        <p:attrNameLst>
                                          <p:attrName>ppt_x</p:attrName>
                                        </p:attrNameLst>
                                      </p:cBhvr>
                                      <p:tavLst>
                                        <p:tav tm="0">
                                          <p:val>
                                            <p:strVal val="0-#ppt_w/2"/>
                                          </p:val>
                                        </p:tav>
                                        <p:tav tm="100000">
                                          <p:val>
                                            <p:strVal val="#ppt_x"/>
                                          </p:val>
                                        </p:tav>
                                      </p:tavLst>
                                    </p:anim>
                                    <p:anim calcmode="lin" valueType="num">
                                      <p:cBhvr additive="base">
                                        <p:cTn id="37" dur="500" fill="hold"/>
                                        <p:tgtEl>
                                          <p:spTgt spid="4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P spid="4100" grpId="0"/>
      <p:bldP spid="4101" grpId="0"/>
      <p:bldP spid="4102" grpId="0"/>
      <p:bldP spid="41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mtClean="0">
                <a:ea typeface="宋体" pitchFamily="2" charset="-122"/>
              </a:rPr>
              <a:t>What is gravity?</a:t>
            </a:r>
            <a:endParaRPr lang="zh-CN" altLang="en-US" smtClean="0">
              <a:ea typeface="宋体" pitchFamily="2" charset="-122"/>
            </a:endParaRPr>
          </a:p>
        </p:txBody>
      </p:sp>
      <p:sp>
        <p:nvSpPr>
          <p:cNvPr id="5123" name="文本占位符 2"/>
          <p:cNvSpPr>
            <a:spLocks noGrp="1"/>
          </p:cNvSpPr>
          <p:nvPr>
            <p:ph type="body" idx="1"/>
          </p:nvPr>
        </p:nvSpPr>
        <p:spPr/>
        <p:txBody>
          <a:bodyPr/>
          <a:lstStyle/>
          <a:p>
            <a:pPr eaLnBrk="1" hangingPunct="1"/>
            <a:r>
              <a:rPr lang="en-US" altLang="zh-CN" smtClean="0">
                <a:ea typeface="宋体" pitchFamily="2" charset="-122"/>
              </a:rPr>
              <a:t>In Newtonian mechanics</a:t>
            </a:r>
            <a:endParaRPr lang="zh-CN" altLang="en-US" smtClean="0">
              <a:ea typeface="宋体" pitchFamily="2" charset="-122"/>
            </a:endParaRPr>
          </a:p>
        </p:txBody>
      </p:sp>
      <p:sp>
        <p:nvSpPr>
          <p:cNvPr id="5124" name="内容占位符 3"/>
          <p:cNvSpPr>
            <a:spLocks noGrp="1"/>
          </p:cNvSpPr>
          <p:nvPr>
            <p:ph sz="half" idx="2"/>
          </p:nvPr>
        </p:nvSpPr>
        <p:spPr/>
        <p:txBody>
          <a:bodyPr/>
          <a:lstStyle/>
          <a:p>
            <a:pPr eaLnBrk="1" hangingPunct="1"/>
            <a:r>
              <a:rPr lang="zh-CN" altLang="en-US" sz="1600" smtClean="0">
                <a:ea typeface="宋体" pitchFamily="2" charset="-122"/>
              </a:rPr>
              <a:t>牛顿认为重力是一种自然界的基本力，万有引力的一部分，而万有引力，根据牛顿的理论，应当是一种长程的平方反比力，且与两物体质量的乘积成正比。比例系数</a:t>
            </a:r>
            <a:r>
              <a:rPr lang="en-US" altLang="zh-CN" sz="1600" smtClean="0">
                <a:ea typeface="宋体" pitchFamily="2" charset="-122"/>
              </a:rPr>
              <a:t>G</a:t>
            </a:r>
            <a:r>
              <a:rPr lang="zh-CN" altLang="en-US" sz="1600" smtClean="0">
                <a:ea typeface="宋体" pitchFamily="2" charset="-122"/>
              </a:rPr>
              <a:t>，我们称之为万有引力常量（事实上，现代许多理论乃至实验怀疑并在一定程度上证明出，</a:t>
            </a:r>
            <a:r>
              <a:rPr lang="en-US" altLang="zh-CN" sz="1600" smtClean="0">
                <a:ea typeface="宋体" pitchFamily="2" charset="-122"/>
              </a:rPr>
              <a:t>G</a:t>
            </a:r>
            <a:r>
              <a:rPr lang="zh-CN" altLang="en-US" sz="1600" smtClean="0">
                <a:ea typeface="宋体" pitchFamily="2" charset="-122"/>
              </a:rPr>
              <a:t>并非定值，而是一个和距离有关的函数）。</a:t>
            </a:r>
            <a:endParaRPr lang="en-US" altLang="zh-CN" sz="1600" smtClean="0">
              <a:ea typeface="宋体" pitchFamily="2" charset="-122"/>
            </a:endParaRPr>
          </a:p>
          <a:p>
            <a:pPr eaLnBrk="1" hangingPunct="1"/>
            <a:r>
              <a:rPr lang="zh-CN" altLang="en-US" sz="1600" smtClean="0">
                <a:ea typeface="宋体" pitchFamily="2" charset="-122"/>
              </a:rPr>
              <a:t>在牛顿力学中，万有引力没有介质，完全依靠真空传播，是一种超距作用。并且，根据牛顿万有引力公式可知，牛顿万有引力定律在施力的质点处不成立。</a:t>
            </a:r>
            <a:endParaRPr lang="en-US" altLang="zh-CN" sz="1600" smtClean="0">
              <a:ea typeface="宋体" pitchFamily="2" charset="-122"/>
            </a:endParaRPr>
          </a:p>
          <a:p>
            <a:pPr eaLnBrk="1" hangingPunct="1"/>
            <a:r>
              <a:rPr lang="zh-CN" altLang="en-US" sz="1600" smtClean="0">
                <a:ea typeface="宋体" pitchFamily="2" charset="-122"/>
              </a:rPr>
              <a:t>最重要的是，牛顿引力定律无法解释水星近日点每世纪</a:t>
            </a:r>
            <a:r>
              <a:rPr lang="en-US" altLang="zh-CN" sz="1600" smtClean="0">
                <a:ea typeface="宋体" pitchFamily="2" charset="-122"/>
              </a:rPr>
              <a:t>43.11’’</a:t>
            </a:r>
            <a:r>
              <a:rPr lang="zh-CN" altLang="en-US" sz="1600" smtClean="0">
                <a:ea typeface="宋体" pitchFamily="2" charset="-122"/>
              </a:rPr>
              <a:t>的进动。</a:t>
            </a:r>
            <a:endParaRPr lang="en-US" altLang="zh-CN" sz="1600" smtClean="0">
              <a:ea typeface="宋体" pitchFamily="2" charset="-122"/>
            </a:endParaRPr>
          </a:p>
        </p:txBody>
      </p:sp>
      <p:sp>
        <p:nvSpPr>
          <p:cNvPr id="5125" name="文本占位符 4"/>
          <p:cNvSpPr>
            <a:spLocks noGrp="1"/>
          </p:cNvSpPr>
          <p:nvPr>
            <p:ph type="body" sz="quarter" idx="3"/>
          </p:nvPr>
        </p:nvSpPr>
        <p:spPr/>
        <p:txBody>
          <a:bodyPr/>
          <a:lstStyle/>
          <a:p>
            <a:pPr eaLnBrk="1" hangingPunct="1"/>
            <a:r>
              <a:rPr lang="en-US" altLang="zh-CN" smtClean="0">
                <a:ea typeface="宋体" pitchFamily="2" charset="-122"/>
              </a:rPr>
              <a:t>In general relativity</a:t>
            </a:r>
            <a:endParaRPr lang="zh-CN" altLang="en-US" smtClean="0">
              <a:ea typeface="宋体" pitchFamily="2" charset="-122"/>
            </a:endParaRPr>
          </a:p>
        </p:txBody>
      </p:sp>
      <p:sp>
        <p:nvSpPr>
          <p:cNvPr id="5126" name="内容占位符 5"/>
          <p:cNvSpPr>
            <a:spLocks noGrp="1"/>
          </p:cNvSpPr>
          <p:nvPr>
            <p:ph sz="quarter" idx="4"/>
          </p:nvPr>
        </p:nvSpPr>
        <p:spPr/>
        <p:txBody>
          <a:bodyPr/>
          <a:lstStyle/>
          <a:p>
            <a:pPr eaLnBrk="1" hangingPunct="1"/>
            <a:r>
              <a:rPr lang="en-US" altLang="zh-CN" sz="1600" smtClean="0">
                <a:ea typeface="宋体" pitchFamily="2" charset="-122"/>
              </a:rPr>
              <a:t>1915</a:t>
            </a:r>
            <a:r>
              <a:rPr lang="zh-CN" altLang="en-US" sz="1600" smtClean="0">
                <a:ea typeface="宋体" pitchFamily="2" charset="-122"/>
              </a:rPr>
              <a:t>年，爱因斯坦提出广义相对论引力场方程的完整形式，并于</a:t>
            </a:r>
            <a:r>
              <a:rPr lang="en-US" altLang="zh-CN" sz="1600" smtClean="0">
                <a:ea typeface="宋体" pitchFamily="2" charset="-122"/>
              </a:rPr>
              <a:t>1916</a:t>
            </a:r>
            <a:r>
              <a:rPr lang="zh-CN" altLang="en-US" sz="1600" smtClean="0">
                <a:ea typeface="宋体" pitchFamily="2" charset="-122"/>
              </a:rPr>
              <a:t>年发表总结性论文</a:t>
            </a:r>
            <a:r>
              <a:rPr lang="en-US" altLang="zh-CN" sz="1600" smtClean="0">
                <a:ea typeface="宋体" pitchFamily="2" charset="-122"/>
              </a:rPr>
              <a:t>《</a:t>
            </a:r>
            <a:r>
              <a:rPr lang="zh-CN" altLang="en-US" sz="1600" smtClean="0">
                <a:ea typeface="宋体" pitchFamily="2" charset="-122"/>
              </a:rPr>
              <a:t>广义相对论的基础</a:t>
            </a:r>
            <a:r>
              <a:rPr lang="en-US" altLang="zh-CN" sz="1600" smtClean="0">
                <a:ea typeface="宋体" pitchFamily="2" charset="-122"/>
              </a:rPr>
              <a:t>》</a:t>
            </a:r>
            <a:r>
              <a:rPr lang="zh-CN" altLang="en-US" sz="1600" smtClean="0">
                <a:ea typeface="宋体" pitchFamily="2" charset="-122"/>
              </a:rPr>
              <a:t>，彻底提出了广义相对论这一堪称完美的引力理论。</a:t>
            </a:r>
            <a:endParaRPr lang="en-US" altLang="zh-CN" sz="1600" smtClean="0">
              <a:ea typeface="宋体" pitchFamily="2" charset="-122"/>
            </a:endParaRPr>
          </a:p>
          <a:p>
            <a:pPr eaLnBrk="1" hangingPunct="1"/>
            <a:r>
              <a:rPr lang="zh-CN" altLang="en-US" sz="1600" smtClean="0">
                <a:ea typeface="宋体" pitchFamily="2" charset="-122"/>
              </a:rPr>
              <a:t>爱因斯坦认为，万有引力实际上并不是类似于库仑力那样的平方反比力，更不可能是超距作用（人们已经证明力的传递必需要介质），而是一种更加复杂的时空曲率的表象。</a:t>
            </a:r>
            <a:endParaRPr lang="en-US" altLang="zh-CN" sz="1600" smtClean="0">
              <a:ea typeface="宋体" pitchFamily="2" charset="-122"/>
            </a:endParaRPr>
          </a:p>
          <a:p>
            <a:pPr eaLnBrk="1" hangingPunct="1"/>
            <a:r>
              <a:rPr lang="zh-CN" altLang="en-US" sz="1600" smtClean="0">
                <a:ea typeface="宋体" pitchFamily="2" charset="-122"/>
              </a:rPr>
              <a:t>同时，广义相对论继承了狭义相对论的结论，进一步否定了质点和绝对刚体的存在，并沿用了场的概念，解决了牛顿引力理论所不能解释的难题。</a:t>
            </a: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diamond(in)">
                                      <p:cBhvr>
                                        <p:cTn id="12" dur="20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124">
                                            <p:txEl>
                                              <p:pRg st="0" end="0"/>
                                            </p:txEl>
                                          </p:spTgt>
                                        </p:tgtEl>
                                        <p:attrNameLst>
                                          <p:attrName>style.visibility</p:attrName>
                                        </p:attrNameLst>
                                      </p:cBhvr>
                                      <p:to>
                                        <p:strVal val="visible"/>
                                      </p:to>
                                    </p:set>
                                    <p:animEffect transition="in" filter="barn(inHorizontal)">
                                      <p:cBhvr>
                                        <p:cTn id="17" dur="500"/>
                                        <p:tgtEl>
                                          <p:spTgt spid="51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124">
                                            <p:txEl>
                                              <p:pRg st="1" end="1"/>
                                            </p:txEl>
                                          </p:spTgt>
                                        </p:tgtEl>
                                        <p:attrNameLst>
                                          <p:attrName>style.visibility</p:attrName>
                                        </p:attrNameLst>
                                      </p:cBhvr>
                                      <p:to>
                                        <p:strVal val="visible"/>
                                      </p:to>
                                    </p:set>
                                    <p:animEffect transition="in" filter="barn(inHorizontal)">
                                      <p:cBhvr>
                                        <p:cTn id="22" dur="500"/>
                                        <p:tgtEl>
                                          <p:spTgt spid="512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124">
                                            <p:txEl>
                                              <p:pRg st="2" end="2"/>
                                            </p:txEl>
                                          </p:spTgt>
                                        </p:tgtEl>
                                        <p:attrNameLst>
                                          <p:attrName>style.visibility</p:attrName>
                                        </p:attrNameLst>
                                      </p:cBhvr>
                                      <p:to>
                                        <p:strVal val="visible"/>
                                      </p:to>
                                    </p:set>
                                    <p:animEffect transition="in" filter="barn(inHorizontal)">
                                      <p:cBhvr>
                                        <p:cTn id="27" dur="500"/>
                                        <p:tgtEl>
                                          <p:spTgt spid="512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125">
                                            <p:txEl>
                                              <p:pRg st="0" end="0"/>
                                            </p:txEl>
                                          </p:spTgt>
                                        </p:tgtEl>
                                        <p:attrNameLst>
                                          <p:attrName>style.visibility</p:attrName>
                                        </p:attrNameLst>
                                      </p:cBhvr>
                                      <p:to>
                                        <p:strVal val="visible"/>
                                      </p:to>
                                    </p:set>
                                    <p:animEffect transition="in" filter="diamond(in)">
                                      <p:cBhvr>
                                        <p:cTn id="32" dur="2000"/>
                                        <p:tgtEl>
                                          <p:spTgt spid="51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5126">
                                            <p:txEl>
                                              <p:pRg st="0" end="0"/>
                                            </p:txEl>
                                          </p:spTgt>
                                        </p:tgtEl>
                                        <p:attrNameLst>
                                          <p:attrName>style.visibility</p:attrName>
                                        </p:attrNameLst>
                                      </p:cBhvr>
                                      <p:to>
                                        <p:strVal val="visible"/>
                                      </p:to>
                                    </p:set>
                                    <p:animEffect transition="in" filter="barn(inHorizontal)">
                                      <p:cBhvr>
                                        <p:cTn id="37" dur="500"/>
                                        <p:tgtEl>
                                          <p:spTgt spid="512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5126">
                                            <p:txEl>
                                              <p:pRg st="1" end="1"/>
                                            </p:txEl>
                                          </p:spTgt>
                                        </p:tgtEl>
                                        <p:attrNameLst>
                                          <p:attrName>style.visibility</p:attrName>
                                        </p:attrNameLst>
                                      </p:cBhvr>
                                      <p:to>
                                        <p:strVal val="visible"/>
                                      </p:to>
                                    </p:set>
                                    <p:animEffect transition="in" filter="barn(inHorizontal)">
                                      <p:cBhvr>
                                        <p:cTn id="42" dur="500"/>
                                        <p:tgtEl>
                                          <p:spTgt spid="512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5126">
                                            <p:txEl>
                                              <p:pRg st="2" end="2"/>
                                            </p:txEl>
                                          </p:spTgt>
                                        </p:tgtEl>
                                        <p:attrNameLst>
                                          <p:attrName>style.visibility</p:attrName>
                                        </p:attrNameLst>
                                      </p:cBhvr>
                                      <p:to>
                                        <p:strVal val="visible"/>
                                      </p:to>
                                    </p:set>
                                    <p:animEffect transition="in" filter="barn(inHorizontal)">
                                      <p:cBhvr>
                                        <p:cTn id="47" dur="500"/>
                                        <p:tgtEl>
                                          <p:spTgt spid="51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P spid="5124" grpId="0" build="p"/>
      <p:bldP spid="5125" grpId="0" build="p"/>
      <p:bldP spid="51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z="4000" smtClean="0">
                <a:ea typeface="宋体" pitchFamily="2" charset="-122"/>
              </a:rPr>
              <a:t>师傅，能不能再说得明白点啊</a:t>
            </a:r>
            <a:r>
              <a:rPr lang="en-US" altLang="zh-CN" sz="4000" smtClean="0">
                <a:ea typeface="宋体" pitchFamily="2" charset="-122"/>
              </a:rPr>
              <a:t>……</a:t>
            </a:r>
            <a:endParaRPr lang="zh-CN" altLang="en-US" sz="4000" smtClean="0">
              <a:ea typeface="宋体" pitchFamily="2" charset="-122"/>
            </a:endParaRPr>
          </a:p>
        </p:txBody>
      </p:sp>
      <p:sp>
        <p:nvSpPr>
          <p:cNvPr id="6147" name="内容占位符 2"/>
          <p:cNvSpPr>
            <a:spLocks noGrp="1"/>
          </p:cNvSpPr>
          <p:nvPr>
            <p:ph idx="1"/>
          </p:nvPr>
        </p:nvSpPr>
        <p:spPr/>
        <p:txBody>
          <a:bodyPr/>
          <a:lstStyle/>
          <a:p>
            <a:pPr eaLnBrk="1" hangingPunct="1"/>
            <a:r>
              <a:rPr lang="en-US" altLang="zh-CN" sz="2000" smtClean="0">
                <a:ea typeface="宋体" pitchFamily="2" charset="-122"/>
              </a:rPr>
              <a:t>……</a:t>
            </a:r>
            <a:r>
              <a:rPr lang="zh-CN" altLang="en-US" sz="2000" smtClean="0">
                <a:ea typeface="宋体" pitchFamily="2" charset="-122"/>
              </a:rPr>
              <a:t>好，这里我们需要借助一些开脑洞的手段。</a:t>
            </a:r>
            <a:endParaRPr lang="en-US" altLang="zh-CN" sz="2000" smtClean="0">
              <a:ea typeface="宋体" pitchFamily="2" charset="-122"/>
            </a:endParaRPr>
          </a:p>
          <a:p>
            <a:pPr eaLnBrk="1" hangingPunct="1"/>
            <a:r>
              <a:rPr lang="zh-CN" altLang="en-US" sz="2000" smtClean="0">
                <a:ea typeface="宋体" pitchFamily="2" charset="-122"/>
              </a:rPr>
              <a:t>首先我们要这样想象，假设我们从里面彻底封死这个教室的门窗，使得整个教室根本无法和教室外取得任何联系</a:t>
            </a:r>
            <a:r>
              <a:rPr lang="en-US" altLang="zh-CN" sz="2000" smtClean="0">
                <a:ea typeface="宋体" pitchFamily="2" charset="-122"/>
              </a:rPr>
              <a:t>【</a:t>
            </a:r>
            <a:r>
              <a:rPr lang="zh-CN" altLang="en-US" sz="2000" smtClean="0">
                <a:ea typeface="宋体" pitchFamily="2" charset="-122"/>
              </a:rPr>
              <a:t>都是套路啊</a:t>
            </a:r>
            <a:r>
              <a:rPr lang="en-US" altLang="zh-CN" sz="2000" smtClean="0">
                <a:ea typeface="宋体" pitchFamily="2" charset="-122"/>
              </a:rPr>
              <a:t>】</a:t>
            </a:r>
            <a:r>
              <a:rPr lang="zh-CN" altLang="en-US" sz="2000" smtClean="0">
                <a:ea typeface="宋体" pitchFamily="2" charset="-122"/>
              </a:rPr>
              <a:t>，当然我们不是猫的薛定谔，所以这个思维实验和外头人怎么看我们没啥关系。</a:t>
            </a:r>
            <a:endParaRPr lang="en-US" altLang="zh-CN" sz="2000" smtClean="0">
              <a:ea typeface="宋体" pitchFamily="2" charset="-122"/>
            </a:endParaRPr>
          </a:p>
          <a:p>
            <a:pPr eaLnBrk="1" hangingPunct="1"/>
            <a:r>
              <a:rPr lang="zh-CN" altLang="en-US" sz="2000" smtClean="0">
                <a:ea typeface="宋体" pitchFamily="2" charset="-122"/>
              </a:rPr>
              <a:t>我们可以清楚感受到的是，我们能够踩到坚实的地板，如果你尝试直接倒下，你会摔得很疼。所以我们会认为，我们在地球上，我们很安全（尽管氧气很快就会耗尽）。</a:t>
            </a:r>
            <a:endParaRPr lang="en-US" altLang="zh-CN" sz="2000" smtClean="0">
              <a:ea typeface="宋体" pitchFamily="2" charset="-122"/>
            </a:endParaRPr>
          </a:p>
          <a:p>
            <a:pPr eaLnBrk="1" hangingPunct="1"/>
            <a:r>
              <a:rPr lang="zh-CN" altLang="en-US" sz="2000" smtClean="0">
                <a:ea typeface="宋体" pitchFamily="2" charset="-122"/>
              </a:rPr>
              <a:t>那么，如果在那么短短的一瞬间（远远小于人类所能感觉到的时间间隔极限）内，我们和教室一起被传送到没有任何物质存在的宇宙真空中，并且具有了稳定的加速度，设为</a:t>
            </a:r>
            <a:r>
              <a:rPr lang="en-US" altLang="zh-CN" sz="2000" smtClean="0">
                <a:ea typeface="宋体" pitchFamily="2" charset="-122"/>
              </a:rPr>
              <a:t>g</a:t>
            </a:r>
            <a:r>
              <a:rPr lang="zh-CN" altLang="en-US" sz="2000" smtClean="0">
                <a:ea typeface="宋体" pitchFamily="2" charset="-122"/>
              </a:rPr>
              <a:t>（</a:t>
            </a:r>
            <a:r>
              <a:rPr lang="en-US" altLang="zh-CN" sz="2000" smtClean="0">
                <a:ea typeface="宋体" pitchFamily="2" charset="-122"/>
              </a:rPr>
              <a:t>=9.8m/s^2</a:t>
            </a:r>
            <a:r>
              <a:rPr lang="zh-CN" altLang="en-US" sz="2000" smtClean="0">
                <a:ea typeface="宋体" pitchFamily="2" charset="-122"/>
              </a:rPr>
              <a:t>）且方向向上。根据牛顿力学，我们实际上是在一个非惯性系中，考虑惯性力，我们依旧能够踩到坚实的地板，而不会脑袋撞到天花板，所以我们依旧可以认为，我们仍然在地球上。</a:t>
            </a:r>
            <a:endParaRPr lang="en-US" altLang="zh-CN" sz="2000" smtClean="0">
              <a:ea typeface="宋体" pitchFamily="2" charset="-122"/>
            </a:endParaRPr>
          </a:p>
          <a:p>
            <a:pPr eaLnBrk="1" hangingPunct="1"/>
            <a:r>
              <a:rPr lang="en-US" altLang="zh-CN" sz="2000" smtClean="0">
                <a:ea typeface="宋体" pitchFamily="2" charset="-122"/>
              </a:rPr>
              <a:t>【</a:t>
            </a:r>
            <a:r>
              <a:rPr lang="zh-CN" altLang="en-US" sz="2000" smtClean="0">
                <a:ea typeface="宋体" pitchFamily="2" charset="-122"/>
              </a:rPr>
              <a:t>至少在我们违反规则打开门看到外面究竟是哪里之前，可以这么想</a:t>
            </a:r>
            <a:r>
              <a:rPr lang="en-US" altLang="zh-CN" sz="2000" smtClean="0">
                <a:ea typeface="宋体" pitchFamily="2" charset="-122"/>
              </a:rPr>
              <a:t>】</a:t>
            </a:r>
            <a:endParaRPr lang="zh-CN" altLang="en-US" sz="2000" smtClean="0">
              <a:ea typeface="宋体" pitchFamily="2"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Effect transition="in" filter="circle(in)">
                                      <p:cBhvr>
                                        <p:cTn id="13" dur="2000"/>
                                        <p:tgtEl>
                                          <p:spTgt spid="614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147">
                                            <p:txEl>
                                              <p:pRg st="1" end="1"/>
                                            </p:txEl>
                                          </p:spTgt>
                                        </p:tgtEl>
                                        <p:attrNameLst>
                                          <p:attrName>style.visibility</p:attrName>
                                        </p:attrNameLst>
                                      </p:cBhvr>
                                      <p:to>
                                        <p:strVal val="visible"/>
                                      </p:to>
                                    </p:set>
                                    <p:animEffect transition="in" filter="circle(in)">
                                      <p:cBhvr>
                                        <p:cTn id="18" dur="2000"/>
                                        <p:tgtEl>
                                          <p:spTgt spid="614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6147">
                                            <p:txEl>
                                              <p:pRg st="2" end="2"/>
                                            </p:txEl>
                                          </p:spTgt>
                                        </p:tgtEl>
                                        <p:attrNameLst>
                                          <p:attrName>style.visibility</p:attrName>
                                        </p:attrNameLst>
                                      </p:cBhvr>
                                      <p:to>
                                        <p:strVal val="visible"/>
                                      </p:to>
                                    </p:set>
                                    <p:animEffect transition="in" filter="circle(in)">
                                      <p:cBhvr>
                                        <p:cTn id="23" dur="2000"/>
                                        <p:tgtEl>
                                          <p:spTgt spid="614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circle(in)">
                                      <p:cBhvr>
                                        <p:cTn id="28" dur="2000"/>
                                        <p:tgtEl>
                                          <p:spTgt spid="614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6147">
                                            <p:txEl>
                                              <p:pRg st="4" end="4"/>
                                            </p:txEl>
                                          </p:spTgt>
                                        </p:tgtEl>
                                        <p:attrNameLst>
                                          <p:attrName>style.visibility</p:attrName>
                                        </p:attrNameLst>
                                      </p:cBhvr>
                                      <p:to>
                                        <p:strVal val="visible"/>
                                      </p:to>
                                    </p:set>
                                    <p:animEffect transition="in" filter="circle(in)">
                                      <p:cBhvr>
                                        <p:cTn id="33"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z="2400" smtClean="0">
                <a:ea typeface="宋体" pitchFamily="2" charset="-122"/>
              </a:rPr>
              <a:t>关于广义相对论</a:t>
            </a:r>
          </a:p>
        </p:txBody>
      </p:sp>
      <p:sp>
        <p:nvSpPr>
          <p:cNvPr id="7171" name="内容占位符 2"/>
          <p:cNvSpPr>
            <a:spLocks noGrp="1"/>
          </p:cNvSpPr>
          <p:nvPr>
            <p:ph idx="1"/>
          </p:nvPr>
        </p:nvSpPr>
        <p:spPr/>
        <p:txBody>
          <a:bodyPr/>
          <a:lstStyle/>
          <a:p>
            <a:pPr eaLnBrk="1" hangingPunct="1"/>
            <a:r>
              <a:rPr lang="zh-CN" altLang="en-US" sz="1800" b="1" smtClean="0">
                <a:ea typeface="宋体" pitchFamily="2" charset="-122"/>
              </a:rPr>
              <a:t>欧几里得几何学：</a:t>
            </a:r>
            <a:r>
              <a:rPr lang="zh-CN" altLang="en-US" sz="1800" smtClean="0">
                <a:ea typeface="宋体" pitchFamily="2" charset="-122"/>
              </a:rPr>
              <a:t>平直空间的几何学，        我们所熟知的生活中的一切都满足这个        几何学规律，即“过直线外一点有且只        有一条直线与之平行”。欧几里得几何         中，圆周率等于</a:t>
            </a:r>
            <a:r>
              <a:rPr lang="en-US" altLang="zh-CN" sz="1800" smtClean="0">
                <a:ea typeface="宋体" pitchFamily="2" charset="-122"/>
              </a:rPr>
              <a:t>π</a:t>
            </a:r>
            <a:r>
              <a:rPr lang="zh-CN" altLang="en-US" sz="1800" smtClean="0">
                <a:ea typeface="宋体" pitchFamily="2" charset="-122"/>
              </a:rPr>
              <a:t>。空间曲率等于零，         是无限的开放空间。</a:t>
            </a:r>
            <a:endParaRPr lang="en-US" altLang="zh-CN" sz="1800" smtClean="0">
              <a:ea typeface="宋体" pitchFamily="2" charset="-122"/>
            </a:endParaRPr>
          </a:p>
          <a:p>
            <a:pPr eaLnBrk="1" hangingPunct="1"/>
            <a:r>
              <a:rPr lang="zh-CN" altLang="en-US" sz="1800" b="1" smtClean="0">
                <a:ea typeface="宋体" pitchFamily="2" charset="-122"/>
              </a:rPr>
              <a:t>黎曼几何学：</a:t>
            </a:r>
            <a:r>
              <a:rPr lang="zh-CN" altLang="en-US" sz="1800" smtClean="0">
                <a:ea typeface="宋体" pitchFamily="2" charset="-122"/>
              </a:rPr>
              <a:t>弯曲空间的几何学，可以类比在地球仪上画出的图案，你画出的三角形内角和总大于九十度。几何学规律为“空间中任意两条直线必定相交”。圆周率小于</a:t>
            </a:r>
            <a:r>
              <a:rPr lang="en-US" altLang="zh-CN" sz="1800" smtClean="0">
                <a:ea typeface="宋体" pitchFamily="2" charset="-122"/>
              </a:rPr>
              <a:t>π</a:t>
            </a:r>
            <a:r>
              <a:rPr lang="zh-CN" altLang="en-US" sz="1800" smtClean="0">
                <a:ea typeface="宋体" pitchFamily="2" charset="-122"/>
              </a:rPr>
              <a:t>。空间曲率大于零，是有限的闭合空间。</a:t>
            </a:r>
            <a:endParaRPr lang="en-US" altLang="zh-CN" sz="1800" smtClean="0">
              <a:ea typeface="宋体" pitchFamily="2" charset="-122"/>
            </a:endParaRPr>
          </a:p>
          <a:p>
            <a:pPr eaLnBrk="1" hangingPunct="1"/>
            <a:r>
              <a:rPr lang="zh-CN" altLang="en-US" sz="1800" b="1" smtClean="0">
                <a:ea typeface="宋体" pitchFamily="2" charset="-122"/>
              </a:rPr>
              <a:t>罗巴切夫斯基几何学：</a:t>
            </a:r>
            <a:r>
              <a:rPr lang="zh-CN" altLang="en-US" sz="1800" smtClean="0">
                <a:ea typeface="宋体" pitchFamily="2" charset="-122"/>
              </a:rPr>
              <a:t>弯曲空间的几何学，类比高数学过的所谓“马鞍面”，你画出的三角形内角和总小于九十度。几何规律为“过直线外一点可以做两条直线与之平行”。圆周率大于</a:t>
            </a:r>
            <a:r>
              <a:rPr lang="en-US" altLang="zh-CN" sz="1800" smtClean="0">
                <a:ea typeface="宋体" pitchFamily="2" charset="-122"/>
              </a:rPr>
              <a:t>π</a:t>
            </a:r>
            <a:r>
              <a:rPr lang="zh-CN" altLang="en-US" sz="1800" smtClean="0">
                <a:ea typeface="宋体" pitchFamily="2" charset="-122"/>
              </a:rPr>
              <a:t>。空间曲率小于零，是无限的开放空间。</a:t>
            </a:r>
            <a:endParaRPr lang="en-US" altLang="zh-CN" sz="1800" smtClean="0">
              <a:ea typeface="宋体" pitchFamily="2" charset="-122"/>
            </a:endParaRPr>
          </a:p>
          <a:p>
            <a:pPr eaLnBrk="1" hangingPunct="1"/>
            <a:r>
              <a:rPr lang="zh-CN" altLang="en-US" sz="2400" smtClean="0">
                <a:ea typeface="宋体" pitchFamily="2" charset="-122"/>
              </a:rPr>
              <a:t>后两种被称为非欧几何，其中黎曼几何即广义相对论中大尺度下我们的世界所遵循的几何学规律。</a:t>
            </a:r>
          </a:p>
        </p:txBody>
      </p:sp>
      <p:sp>
        <p:nvSpPr>
          <p:cNvPr id="7172" name="文本占位符 3"/>
          <p:cNvSpPr>
            <a:spLocks noGrp="1"/>
          </p:cNvSpPr>
          <p:nvPr>
            <p:ph type="body" sz="half" idx="2"/>
          </p:nvPr>
        </p:nvSpPr>
        <p:spPr/>
        <p:txBody>
          <a:bodyPr/>
          <a:lstStyle/>
          <a:p>
            <a:pPr eaLnBrk="1" hangingPunct="1"/>
            <a:r>
              <a:rPr lang="zh-CN" altLang="en-US" smtClean="0">
                <a:ea typeface="宋体" pitchFamily="2" charset="-122"/>
              </a:rPr>
              <a:t>刚刚我们进行了一个诡异的思维实验，也许你没有觉得有什么不对的地方，所以我们不妨深层次地讨论一下。</a:t>
            </a:r>
            <a:endParaRPr lang="en-US" altLang="zh-CN" smtClean="0">
              <a:ea typeface="宋体" pitchFamily="2" charset="-122"/>
            </a:endParaRPr>
          </a:p>
          <a:p>
            <a:pPr eaLnBrk="1" hangingPunct="1"/>
            <a:r>
              <a:rPr lang="zh-CN" altLang="en-US" smtClean="0">
                <a:ea typeface="宋体" pitchFamily="2" charset="-122"/>
              </a:rPr>
              <a:t>首先，这个实验的结论称之为等效原理，如果我们将其术语话，就是</a:t>
            </a:r>
            <a:r>
              <a:rPr lang="zh-CN" altLang="en-US" b="1" smtClean="0">
                <a:ea typeface="宋体" pitchFamily="2" charset="-122"/>
              </a:rPr>
              <a:t>引力场和加速场的动力学效应是局部不可分辨的</a:t>
            </a:r>
            <a:r>
              <a:rPr lang="zh-CN" altLang="en-US" smtClean="0">
                <a:ea typeface="宋体" pitchFamily="2" charset="-122"/>
              </a:rPr>
              <a:t>。换言之，你无法凭借在参考点附近进行的动力学实验来证明你是否处于一个引力场中，还是仅仅只是在一个不断加速的上升火箭里。</a:t>
            </a:r>
            <a:endParaRPr lang="en-US" altLang="zh-CN" smtClean="0">
              <a:ea typeface="宋体" pitchFamily="2" charset="-122"/>
            </a:endParaRPr>
          </a:p>
          <a:p>
            <a:pPr eaLnBrk="1" hangingPunct="1"/>
            <a:r>
              <a:rPr lang="zh-CN" altLang="en-US" smtClean="0">
                <a:ea typeface="宋体" pitchFamily="2" charset="-122"/>
              </a:rPr>
              <a:t>但是，如果我们不研究动力学，而是研究空间的几何学性质，那么我们将很容易地发现这两种场的差异。</a:t>
            </a:r>
            <a:endParaRPr lang="en-US" altLang="zh-CN" smtClean="0">
              <a:ea typeface="宋体" pitchFamily="2" charset="-122"/>
            </a:endParaRPr>
          </a:p>
          <a:p>
            <a:pPr eaLnBrk="1" hangingPunct="1"/>
            <a:r>
              <a:rPr lang="zh-CN" altLang="en-US" smtClean="0">
                <a:ea typeface="宋体" pitchFamily="2" charset="-122"/>
              </a:rPr>
              <a:t>谈到广义相对论，我实在是没办法不谈几何，不仅是我，就连我的偶像理查德</a:t>
            </a:r>
            <a:r>
              <a:rPr lang="en-US" altLang="zh-CN" smtClean="0">
                <a:ea typeface="宋体" pitchFamily="2" charset="-122"/>
              </a:rPr>
              <a:t>·</a:t>
            </a:r>
            <a:r>
              <a:rPr lang="zh-CN" altLang="en-US" smtClean="0">
                <a:ea typeface="宋体" pitchFamily="2" charset="-122"/>
              </a:rPr>
              <a:t>费曼也只得如此。</a:t>
            </a:r>
            <a:endParaRPr lang="en-US" altLang="zh-CN" smtClean="0">
              <a:ea typeface="宋体" pitchFamily="2" charset="-122"/>
            </a:endParaRPr>
          </a:p>
          <a:p>
            <a:pPr eaLnBrk="1" hangingPunct="1"/>
            <a:r>
              <a:rPr lang="en-US" altLang="zh-CN" smtClean="0">
                <a:ea typeface="宋体" pitchFamily="2" charset="-122"/>
              </a:rPr>
              <a:t>【</a:t>
            </a:r>
            <a:r>
              <a:rPr lang="zh-CN" altLang="en-US" smtClean="0">
                <a:ea typeface="宋体" pitchFamily="2" charset="-122"/>
              </a:rPr>
              <a:t>沉痛悼念逝去的理查德</a:t>
            </a:r>
            <a:r>
              <a:rPr lang="en-US" altLang="zh-CN" smtClean="0">
                <a:ea typeface="宋体" pitchFamily="2" charset="-122"/>
              </a:rPr>
              <a:t>·</a:t>
            </a:r>
            <a:r>
              <a:rPr lang="zh-CN" altLang="en-US" smtClean="0">
                <a:ea typeface="宋体" pitchFamily="2" charset="-122"/>
              </a:rPr>
              <a:t>费曼大神</a:t>
            </a:r>
            <a:r>
              <a:rPr lang="en-US" altLang="zh-CN" smtClean="0">
                <a:ea typeface="宋体" pitchFamily="2" charset="-122"/>
              </a:rPr>
              <a:t>】</a:t>
            </a:r>
            <a:endParaRPr lang="zh-CN" altLang="en-US" smtClean="0">
              <a:ea typeface="宋体"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172">
                                            <p:txEl>
                                              <p:pRg st="0" end="0"/>
                                            </p:txEl>
                                          </p:spTgt>
                                        </p:tgtEl>
                                        <p:attrNameLst>
                                          <p:attrName>style.visibility</p:attrName>
                                        </p:attrNameLst>
                                      </p:cBhvr>
                                      <p:to>
                                        <p:strVal val="visible"/>
                                      </p:to>
                                    </p:set>
                                    <p:anim calcmode="lin" valueType="num">
                                      <p:cBhvr>
                                        <p:cTn id="12" dur="500" fill="hold"/>
                                        <p:tgtEl>
                                          <p:spTgt spid="717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172">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717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17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17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7172">
                                            <p:txEl>
                                              <p:pRg st="1" end="1"/>
                                            </p:txEl>
                                          </p:spTgt>
                                        </p:tgtEl>
                                        <p:attrNameLst>
                                          <p:attrName>style.visibility</p:attrName>
                                        </p:attrNameLst>
                                      </p:cBhvr>
                                      <p:to>
                                        <p:strVal val="visible"/>
                                      </p:to>
                                    </p:set>
                                    <p:anim calcmode="lin" valueType="num">
                                      <p:cBhvr>
                                        <p:cTn id="21" dur="500" fill="hold"/>
                                        <p:tgtEl>
                                          <p:spTgt spid="717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172">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717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17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17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7172">
                                            <p:txEl>
                                              <p:pRg st="2" end="2"/>
                                            </p:txEl>
                                          </p:spTgt>
                                        </p:tgtEl>
                                        <p:attrNameLst>
                                          <p:attrName>style.visibility</p:attrName>
                                        </p:attrNameLst>
                                      </p:cBhvr>
                                      <p:to>
                                        <p:strVal val="visible"/>
                                      </p:to>
                                    </p:set>
                                    <p:anim calcmode="lin" valueType="num">
                                      <p:cBhvr>
                                        <p:cTn id="30" dur="500" fill="hold"/>
                                        <p:tgtEl>
                                          <p:spTgt spid="717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172">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717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17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17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7172">
                                            <p:txEl>
                                              <p:pRg st="3" end="3"/>
                                            </p:txEl>
                                          </p:spTgt>
                                        </p:tgtEl>
                                        <p:attrNameLst>
                                          <p:attrName>style.visibility</p:attrName>
                                        </p:attrNameLst>
                                      </p:cBhvr>
                                      <p:to>
                                        <p:strVal val="visible"/>
                                      </p:to>
                                    </p:set>
                                    <p:anim calcmode="lin" valueType="num">
                                      <p:cBhvr>
                                        <p:cTn id="39" dur="500" fill="hold"/>
                                        <p:tgtEl>
                                          <p:spTgt spid="717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7172">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717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717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717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1" presetClass="entr" presetSubtype="0" fill="hold" grpId="0" nodeType="clickEffect">
                                  <p:stCondLst>
                                    <p:cond delay="0"/>
                                  </p:stCondLst>
                                  <p:iterate type="lt">
                                    <p:tmPct val="10000"/>
                                  </p:iterate>
                                  <p:childTnLst>
                                    <p:set>
                                      <p:cBhvr>
                                        <p:cTn id="47" dur="1" fill="hold">
                                          <p:stCondLst>
                                            <p:cond delay="0"/>
                                          </p:stCondLst>
                                        </p:cTn>
                                        <p:tgtEl>
                                          <p:spTgt spid="7172">
                                            <p:txEl>
                                              <p:pRg st="4" end="4"/>
                                            </p:txEl>
                                          </p:spTgt>
                                        </p:tgtEl>
                                        <p:attrNameLst>
                                          <p:attrName>style.visibility</p:attrName>
                                        </p:attrNameLst>
                                      </p:cBhvr>
                                      <p:to>
                                        <p:strVal val="visible"/>
                                      </p:to>
                                    </p:set>
                                    <p:anim calcmode="lin" valueType="num">
                                      <p:cBhvr>
                                        <p:cTn id="48" dur="500" fill="hold"/>
                                        <p:tgtEl>
                                          <p:spTgt spid="7172">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7172">
                                            <p:txEl>
                                              <p:pRg st="4" end="4"/>
                                            </p:txEl>
                                          </p:spTgt>
                                        </p:tgtEl>
                                        <p:attrNameLst>
                                          <p:attrName>ppt_y</p:attrName>
                                        </p:attrNameLst>
                                      </p:cBhvr>
                                      <p:tavLst>
                                        <p:tav tm="0">
                                          <p:val>
                                            <p:strVal val="#ppt_y"/>
                                          </p:val>
                                        </p:tav>
                                        <p:tav tm="100000">
                                          <p:val>
                                            <p:strVal val="#ppt_y"/>
                                          </p:val>
                                        </p:tav>
                                      </p:tavLst>
                                    </p:anim>
                                    <p:anim calcmode="lin" valueType="num">
                                      <p:cBhvr>
                                        <p:cTn id="50" dur="500" fill="hold"/>
                                        <p:tgtEl>
                                          <p:spTgt spid="7172">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7172">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717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1" presetClass="entr" presetSubtype="0" fill="hold" grpId="0" nodeType="clickEffect">
                                  <p:stCondLst>
                                    <p:cond delay="0"/>
                                  </p:stCondLst>
                                  <p:iterate type="lt">
                                    <p:tmPct val="10000"/>
                                  </p:iterate>
                                  <p:childTnLst>
                                    <p:set>
                                      <p:cBhvr>
                                        <p:cTn id="56" dur="1" fill="hold">
                                          <p:stCondLst>
                                            <p:cond delay="0"/>
                                          </p:stCondLst>
                                        </p:cTn>
                                        <p:tgtEl>
                                          <p:spTgt spid="7171">
                                            <p:txEl>
                                              <p:pRg st="0" end="0"/>
                                            </p:txEl>
                                          </p:spTgt>
                                        </p:tgtEl>
                                        <p:attrNameLst>
                                          <p:attrName>style.visibility</p:attrName>
                                        </p:attrNameLst>
                                      </p:cBhvr>
                                      <p:to>
                                        <p:strVal val="visible"/>
                                      </p:to>
                                    </p:set>
                                    <p:anim calcmode="lin" valueType="num">
                                      <p:cBhvr>
                                        <p:cTn id="57" dur="500" fill="hold"/>
                                        <p:tgtEl>
                                          <p:spTgt spid="717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7171">
                                            <p:txEl>
                                              <p:pRg st="0" end="0"/>
                                            </p:txEl>
                                          </p:spTgt>
                                        </p:tgtEl>
                                        <p:attrNameLst>
                                          <p:attrName>ppt_y</p:attrName>
                                        </p:attrNameLst>
                                      </p:cBhvr>
                                      <p:tavLst>
                                        <p:tav tm="0">
                                          <p:val>
                                            <p:strVal val="#ppt_y"/>
                                          </p:val>
                                        </p:tav>
                                        <p:tav tm="100000">
                                          <p:val>
                                            <p:strVal val="#ppt_y"/>
                                          </p:val>
                                        </p:tav>
                                      </p:tavLst>
                                    </p:anim>
                                    <p:anim calcmode="lin" valueType="num">
                                      <p:cBhvr>
                                        <p:cTn id="59" dur="500" fill="hold"/>
                                        <p:tgtEl>
                                          <p:spTgt spid="717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717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717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1" presetClass="entr" presetSubtype="0" fill="hold" grpId="0" nodeType="clickEffect">
                                  <p:stCondLst>
                                    <p:cond delay="0"/>
                                  </p:stCondLst>
                                  <p:iterate type="lt">
                                    <p:tmPct val="10000"/>
                                  </p:iterate>
                                  <p:childTnLst>
                                    <p:set>
                                      <p:cBhvr>
                                        <p:cTn id="65" dur="1" fill="hold">
                                          <p:stCondLst>
                                            <p:cond delay="0"/>
                                          </p:stCondLst>
                                        </p:cTn>
                                        <p:tgtEl>
                                          <p:spTgt spid="7171">
                                            <p:txEl>
                                              <p:pRg st="1" end="1"/>
                                            </p:txEl>
                                          </p:spTgt>
                                        </p:tgtEl>
                                        <p:attrNameLst>
                                          <p:attrName>style.visibility</p:attrName>
                                        </p:attrNameLst>
                                      </p:cBhvr>
                                      <p:to>
                                        <p:strVal val="visible"/>
                                      </p:to>
                                    </p:set>
                                    <p:anim calcmode="lin" valueType="num">
                                      <p:cBhvr>
                                        <p:cTn id="66" dur="500" fill="hold"/>
                                        <p:tgtEl>
                                          <p:spTgt spid="717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7171">
                                            <p:txEl>
                                              <p:pRg st="1" end="1"/>
                                            </p:txEl>
                                          </p:spTgt>
                                        </p:tgtEl>
                                        <p:attrNameLst>
                                          <p:attrName>ppt_y</p:attrName>
                                        </p:attrNameLst>
                                      </p:cBhvr>
                                      <p:tavLst>
                                        <p:tav tm="0">
                                          <p:val>
                                            <p:strVal val="#ppt_y"/>
                                          </p:val>
                                        </p:tav>
                                        <p:tav tm="100000">
                                          <p:val>
                                            <p:strVal val="#ppt_y"/>
                                          </p:val>
                                        </p:tav>
                                      </p:tavLst>
                                    </p:anim>
                                    <p:anim calcmode="lin" valueType="num">
                                      <p:cBhvr>
                                        <p:cTn id="68" dur="500" fill="hold"/>
                                        <p:tgtEl>
                                          <p:spTgt spid="717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717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7171">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grpId="0" nodeType="clickEffect">
                                  <p:stCondLst>
                                    <p:cond delay="0"/>
                                  </p:stCondLst>
                                  <p:iterate type="lt">
                                    <p:tmPct val="10000"/>
                                  </p:iterate>
                                  <p:childTnLst>
                                    <p:set>
                                      <p:cBhvr>
                                        <p:cTn id="74" dur="1" fill="hold">
                                          <p:stCondLst>
                                            <p:cond delay="0"/>
                                          </p:stCondLst>
                                        </p:cTn>
                                        <p:tgtEl>
                                          <p:spTgt spid="7171">
                                            <p:txEl>
                                              <p:pRg st="2" end="2"/>
                                            </p:txEl>
                                          </p:spTgt>
                                        </p:tgtEl>
                                        <p:attrNameLst>
                                          <p:attrName>style.visibility</p:attrName>
                                        </p:attrNameLst>
                                      </p:cBhvr>
                                      <p:to>
                                        <p:strVal val="visible"/>
                                      </p:to>
                                    </p:set>
                                    <p:anim calcmode="lin" valueType="num">
                                      <p:cBhvr>
                                        <p:cTn id="75" dur="500" fill="hold"/>
                                        <p:tgtEl>
                                          <p:spTgt spid="717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7171">
                                            <p:txEl>
                                              <p:pRg st="2" end="2"/>
                                            </p:txEl>
                                          </p:spTgt>
                                        </p:tgtEl>
                                        <p:attrNameLst>
                                          <p:attrName>ppt_y</p:attrName>
                                        </p:attrNameLst>
                                      </p:cBhvr>
                                      <p:tavLst>
                                        <p:tav tm="0">
                                          <p:val>
                                            <p:strVal val="#ppt_y"/>
                                          </p:val>
                                        </p:tav>
                                        <p:tav tm="100000">
                                          <p:val>
                                            <p:strVal val="#ppt_y"/>
                                          </p:val>
                                        </p:tav>
                                      </p:tavLst>
                                    </p:anim>
                                    <p:anim calcmode="lin" valueType="num">
                                      <p:cBhvr>
                                        <p:cTn id="77" dur="500" fill="hold"/>
                                        <p:tgtEl>
                                          <p:spTgt spid="717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717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7171">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1" presetClass="entr" presetSubtype="0" fill="hold" grpId="0" nodeType="clickEffect">
                                  <p:stCondLst>
                                    <p:cond delay="0"/>
                                  </p:stCondLst>
                                  <p:iterate type="lt">
                                    <p:tmPct val="10000"/>
                                  </p:iterate>
                                  <p:childTnLst>
                                    <p:set>
                                      <p:cBhvr>
                                        <p:cTn id="83" dur="1" fill="hold">
                                          <p:stCondLst>
                                            <p:cond delay="0"/>
                                          </p:stCondLst>
                                        </p:cTn>
                                        <p:tgtEl>
                                          <p:spTgt spid="7171">
                                            <p:txEl>
                                              <p:pRg st="3" end="3"/>
                                            </p:txEl>
                                          </p:spTgt>
                                        </p:tgtEl>
                                        <p:attrNameLst>
                                          <p:attrName>style.visibility</p:attrName>
                                        </p:attrNameLst>
                                      </p:cBhvr>
                                      <p:to>
                                        <p:strVal val="visible"/>
                                      </p:to>
                                    </p:set>
                                    <p:anim calcmode="lin" valueType="num">
                                      <p:cBhvr>
                                        <p:cTn id="84" dur="500" fill="hold"/>
                                        <p:tgtEl>
                                          <p:spTgt spid="7171">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7171">
                                            <p:txEl>
                                              <p:pRg st="3" end="3"/>
                                            </p:txEl>
                                          </p:spTgt>
                                        </p:tgtEl>
                                        <p:attrNameLst>
                                          <p:attrName>ppt_y</p:attrName>
                                        </p:attrNameLst>
                                      </p:cBhvr>
                                      <p:tavLst>
                                        <p:tav tm="0">
                                          <p:val>
                                            <p:strVal val="#ppt_y"/>
                                          </p:val>
                                        </p:tav>
                                        <p:tav tm="100000">
                                          <p:val>
                                            <p:strVal val="#ppt_y"/>
                                          </p:val>
                                        </p:tav>
                                      </p:tavLst>
                                    </p:anim>
                                    <p:anim calcmode="lin" valueType="num">
                                      <p:cBhvr>
                                        <p:cTn id="86" dur="500" fill="hold"/>
                                        <p:tgtEl>
                                          <p:spTgt spid="7171">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7171">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P spid="71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z="3200" smtClean="0">
                <a:ea typeface="宋体" pitchFamily="2" charset="-122"/>
              </a:rPr>
              <a:t>What is the connection between gravity and mass?</a:t>
            </a:r>
            <a:endParaRPr lang="zh-CN" altLang="en-US" sz="3200" smtClean="0">
              <a:ea typeface="宋体" pitchFamily="2" charset="-122"/>
            </a:endParaRPr>
          </a:p>
        </p:txBody>
      </p:sp>
      <p:sp>
        <p:nvSpPr>
          <p:cNvPr id="3" name="竖排文字占位符 2"/>
          <p:cNvSpPr>
            <a:spLocks noGrp="1"/>
          </p:cNvSpPr>
          <p:nvPr>
            <p:ph type="body" orient="vert" idx="1"/>
          </p:nvPr>
        </p:nvSpPr>
        <p:spPr/>
        <p:txBody>
          <a:bodyPr/>
          <a:lstStyle/>
          <a:p>
            <a:pPr eaLnBrk="1" hangingPunct="1"/>
            <a:r>
              <a:rPr lang="zh-CN" altLang="en-US" sz="1600" smtClean="0">
                <a:ea typeface="宋体" pitchFamily="2" charset="-122"/>
              </a:rPr>
              <a:t>有人问我，广义相对论是关于什么的理论，答案就是引力。广义相对论几乎完美地阐释了引力的形成原理和作用机制，即物质质量对时空曲率造成的影响。</a:t>
            </a:r>
            <a:endParaRPr lang="en-US" altLang="zh-CN" sz="1600" smtClean="0">
              <a:ea typeface="宋体" pitchFamily="2" charset="-122"/>
            </a:endParaRPr>
          </a:p>
          <a:p>
            <a:pPr eaLnBrk="1" hangingPunct="1"/>
            <a:r>
              <a:rPr lang="zh-CN" altLang="en-US" sz="1600" smtClean="0">
                <a:ea typeface="宋体" pitchFamily="2" charset="-122"/>
              </a:rPr>
              <a:t>那么，何为时空曲率？</a:t>
            </a:r>
            <a:endParaRPr lang="en-US" altLang="zh-CN" sz="1600" smtClean="0">
              <a:ea typeface="宋体" pitchFamily="2" charset="-122"/>
            </a:endParaRPr>
          </a:p>
          <a:p>
            <a:pPr eaLnBrk="1" hangingPunct="1"/>
            <a:r>
              <a:rPr lang="en-US" altLang="zh-CN" sz="1600" b="1" smtClean="0">
                <a:ea typeface="宋体" pitchFamily="2" charset="-122"/>
              </a:rPr>
              <a:t>【</a:t>
            </a:r>
            <a:r>
              <a:rPr lang="zh-CN" altLang="en-US" sz="1600" b="1" smtClean="0">
                <a:ea typeface="宋体" pitchFamily="2" charset="-122"/>
              </a:rPr>
              <a:t>接下来的讨论仅在欧几里得几何学范畴</a:t>
            </a:r>
            <a:r>
              <a:rPr lang="en-US" altLang="zh-CN" sz="1600" b="1" smtClean="0">
                <a:ea typeface="宋体" pitchFamily="2" charset="-122"/>
              </a:rPr>
              <a:t>】</a:t>
            </a:r>
            <a:r>
              <a:rPr lang="zh-CN" altLang="en-US" sz="1600" smtClean="0">
                <a:ea typeface="宋体" pitchFamily="2" charset="-122"/>
              </a:rPr>
              <a:t>类比到二维平面，一条曲线的曲率，相信大家并不陌生，那是曲率半径的倒数。曲率半径可以理解为曲线切圆的半径。同样，延伸到三维空间中，对一张曲面来说，我可以在任意一点画出两条相互垂直（在这一点上）的直线，则这两条直线垂直于平面方向均有曲率，则曲面在这一点的曲率就可以定义为两个曲率的乘积。</a:t>
            </a:r>
            <a:endParaRPr lang="en-US" altLang="zh-CN" sz="1600" smtClean="0">
              <a:ea typeface="宋体" pitchFamily="2" charset="-122"/>
            </a:endParaRPr>
          </a:p>
          <a:p>
            <a:pPr eaLnBrk="1" hangingPunct="1"/>
            <a:r>
              <a:rPr lang="en-US" altLang="zh-CN" sz="1600" b="1" smtClean="0">
                <a:ea typeface="宋体" pitchFamily="2" charset="-122"/>
              </a:rPr>
              <a:t>【</a:t>
            </a:r>
            <a:r>
              <a:rPr lang="zh-CN" altLang="en-US" sz="1600" b="1" smtClean="0">
                <a:ea typeface="宋体" pitchFamily="2" charset="-122"/>
              </a:rPr>
              <a:t>考虑一下非欧几何的空间</a:t>
            </a:r>
            <a:r>
              <a:rPr lang="en-US" altLang="zh-CN" sz="1600" b="1" smtClean="0">
                <a:ea typeface="宋体" pitchFamily="2" charset="-122"/>
              </a:rPr>
              <a:t>】</a:t>
            </a:r>
            <a:r>
              <a:rPr lang="zh-CN" altLang="en-US" sz="1600" smtClean="0">
                <a:ea typeface="宋体" pitchFamily="2" charset="-122"/>
              </a:rPr>
              <a:t>在黎曼空间中，空间本身就是弯曲的，这时候用地球表面的世界去理解非欧几何并不理想，因为这在本质上并不相同。举个栗子，在欧氏几何中，不论曲面有多么曲，一个向量沿着一条曲线平移一定距离之后，其空间指向必定不变（和曲线切线的夹角改变），而在非欧几何中，向量平移的结果仅仅是其大小不变，空间指向是改变了的。所以我们暂且不用费力想象其真实模样，只需要知道，在黎曼空间中，物体的运动遵循的不再是平常我们熟知的正交坐标变换即可。</a:t>
            </a:r>
            <a:endParaRPr lang="en-US" altLang="zh-CN" sz="1600" smtClean="0">
              <a:ea typeface="宋体" pitchFamily="2" charset="-122"/>
            </a:endParaRPr>
          </a:p>
          <a:p>
            <a:pPr eaLnBrk="1" hangingPunct="1"/>
            <a:r>
              <a:rPr lang="zh-CN" altLang="en-US" sz="1600" smtClean="0">
                <a:ea typeface="宋体" pitchFamily="2" charset="-122"/>
              </a:rPr>
              <a:t>但是，由于传统的坐标变换不再适用，我们也就无法在黎曼空间中顺利地使用向量来进行运算，这里我们采用的是更高级一点的东西，张量。</a:t>
            </a:r>
            <a:endParaRPr lang="en-US" altLang="zh-CN" sz="1600" smtClean="0">
              <a:ea typeface="宋体" pitchFamily="2" charset="-122"/>
            </a:endParaRPr>
          </a:p>
          <a:p>
            <a:pPr eaLnBrk="1" hangingPunct="1"/>
            <a:r>
              <a:rPr lang="en-US" altLang="zh-CN" sz="2000" b="1" smtClean="0">
                <a:ea typeface="宋体" pitchFamily="2" charset="-122"/>
              </a:rPr>
              <a:t>【</a:t>
            </a:r>
            <a:r>
              <a:rPr lang="zh-CN" altLang="en-US" sz="2000" b="1" smtClean="0">
                <a:ea typeface="宋体" pitchFamily="2" charset="-122"/>
              </a:rPr>
              <a:t>关于张量，本文不做过多描述，大家只需要知道一阶张量为向量，零阶张量为标量即可</a:t>
            </a:r>
            <a:r>
              <a:rPr lang="en-US" altLang="zh-CN" sz="2000" b="1" smtClean="0">
                <a:ea typeface="宋体" pitchFamily="2" charset="-122"/>
              </a:rPr>
              <a:t>】</a:t>
            </a:r>
            <a:endParaRPr lang="zh-CN" altLang="en-US" sz="2000" b="1" smtClean="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z="3200" smtClean="0">
                <a:ea typeface="宋体" pitchFamily="2" charset="-122"/>
              </a:rPr>
              <a:t>What is the connection between gravity and mass?</a:t>
            </a:r>
            <a:endParaRPr lang="zh-CN" altLang="en-US" sz="3200" smtClean="0">
              <a:ea typeface="宋体" pitchFamily="2" charset="-122"/>
            </a:endParaRPr>
          </a:p>
        </p:txBody>
      </p:sp>
      <p:sp>
        <p:nvSpPr>
          <p:cNvPr id="3" name="竖排文字占位符 2"/>
          <p:cNvSpPr>
            <a:spLocks noGrp="1"/>
          </p:cNvSpPr>
          <p:nvPr>
            <p:ph type="body" orient="vert" idx="1"/>
          </p:nvPr>
        </p:nvSpPr>
        <p:spPr/>
        <p:txBody>
          <a:bodyPr/>
          <a:lstStyle/>
          <a:p>
            <a:pPr eaLnBrk="1" hangingPunct="1"/>
            <a:r>
              <a:rPr lang="zh-CN" altLang="en-US" sz="1600" smtClean="0">
                <a:ea typeface="宋体" pitchFamily="2" charset="-122"/>
              </a:rPr>
              <a:t>广义相对论还有一个十分迷人的地方就是，爱因斯坦认为我们生活的空间不是三维的，而应当是四维。当然这里大家务必记清楚，</a:t>
            </a:r>
            <a:r>
              <a:rPr lang="zh-CN" altLang="en-US" sz="1600" b="1" smtClean="0">
                <a:ea typeface="宋体" pitchFamily="2" charset="-122"/>
              </a:rPr>
              <a:t>时空就是时空，不是时间和空间（</a:t>
            </a:r>
            <a:r>
              <a:rPr lang="en-US" altLang="zh-CN" sz="1600" b="1" smtClean="0">
                <a:ea typeface="宋体" pitchFamily="2" charset="-122"/>
              </a:rPr>
              <a:t>space-time, not space and time!</a:t>
            </a:r>
            <a:r>
              <a:rPr lang="zh-CN" altLang="en-US" sz="1600" b="1" smtClean="0">
                <a:ea typeface="宋体" pitchFamily="2" charset="-122"/>
              </a:rPr>
              <a:t>）</a:t>
            </a:r>
            <a:r>
              <a:rPr lang="zh-CN" altLang="en-US" sz="1600" smtClean="0">
                <a:ea typeface="宋体" pitchFamily="2" charset="-122"/>
              </a:rPr>
              <a:t>，只要涉及到了相对论效应下的世界，二者不再有任何理由可以分开讨论。</a:t>
            </a:r>
            <a:endParaRPr lang="en-US" altLang="zh-CN" sz="1600" smtClean="0">
              <a:ea typeface="宋体" pitchFamily="2" charset="-122"/>
            </a:endParaRPr>
          </a:p>
          <a:p>
            <a:pPr eaLnBrk="1" hangingPunct="1"/>
            <a:r>
              <a:rPr lang="zh-CN" altLang="en-US" sz="1600" smtClean="0">
                <a:ea typeface="宋体" pitchFamily="2" charset="-122"/>
              </a:rPr>
              <a:t>很多科普书籍上都会沿用闵可夫斯基四维空间模型来类比广相的时空，并且将三个空间坐标投影到二维平面上，称为超平面（更多时候称为超曲面），而将时间作为第三个坐标轴存在。这样的类比仅仅是为了方便理解，并没有什么可以用于实际计算的物理意义。</a:t>
            </a:r>
            <a:endParaRPr lang="en-US" altLang="zh-CN" sz="1600" smtClean="0">
              <a:ea typeface="宋体" pitchFamily="2" charset="-122"/>
            </a:endParaRPr>
          </a:p>
          <a:p>
            <a:pPr eaLnBrk="1" hangingPunct="1"/>
            <a:r>
              <a:rPr lang="zh-CN" altLang="en-US" sz="1600" smtClean="0">
                <a:ea typeface="宋体" pitchFamily="2" charset="-122"/>
              </a:rPr>
              <a:t>对于时空这一连续体，其本身具有的曲率导致了放置在其中的物质沿着测地线运动，同时，存在于时空中的物质也会挤压时空，造成时空的弯曲。而这就是我们生活的世界的宇观实质。</a:t>
            </a:r>
            <a:endParaRPr lang="en-US" altLang="zh-CN" sz="1600" smtClean="0">
              <a:ea typeface="宋体" pitchFamily="2" charset="-122"/>
            </a:endParaRPr>
          </a:p>
          <a:p>
            <a:pPr eaLnBrk="1" hangingPunct="1"/>
            <a:r>
              <a:rPr lang="zh-CN" altLang="en-US" sz="1600" smtClean="0">
                <a:ea typeface="宋体" pitchFamily="2" charset="-122"/>
              </a:rPr>
              <a:t>众所周知，根据惯性定律，不受外力的物体总会沿着原本的方向进行匀速直线运动，推广到广义相对论的时空中也是如此。只不过，这样的几何学规律下，所谓直线不再是直的，而是一条具有局部最短距离的曲线，即测地线。因此，当物体沿着测地线运动时，如果没有外力的作用，物体本事的运动将不再是“直线”。比如地球，太阳周围的时空大范围弯曲，使得地球等天体运行轨道的测地线变成环绕太阳的圆，这也就是为什么行星会绕着恒星运动的原因。</a:t>
            </a:r>
            <a:endParaRPr lang="en-US" altLang="zh-CN" sz="1600" smtClean="0">
              <a:ea typeface="宋体" pitchFamily="2" charset="-122"/>
            </a:endParaRPr>
          </a:p>
          <a:p>
            <a:pPr eaLnBrk="1" hangingPunct="1"/>
            <a:r>
              <a:rPr lang="zh-CN" altLang="en-US" sz="1600" smtClean="0">
                <a:ea typeface="宋体" pitchFamily="2" charset="-122"/>
              </a:rPr>
              <a:t>由此观之，在广义相对论中，引力严格来说并不算是一种力，而仅仅是时空曲率罢了，也即那样一句非常经典的话：</a:t>
            </a:r>
            <a:r>
              <a:rPr lang="zh-CN" altLang="en-US" sz="1600" b="1" smtClean="0">
                <a:ea typeface="宋体" pitchFamily="2" charset="-122"/>
              </a:rPr>
              <a:t>物质告诉时空应该如何弯曲，时空则告诉物质应当如何运动。</a:t>
            </a: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mtClean="0">
                <a:ea typeface="宋体" pitchFamily="2" charset="-122"/>
              </a:rPr>
              <a:t>The mass tells space-time how to curve.</a:t>
            </a:r>
            <a:endParaRPr lang="zh-CN" altLang="en-US" smtClean="0">
              <a:ea typeface="宋体" pitchFamily="2" charset="-122"/>
            </a:endParaRPr>
          </a:p>
        </p:txBody>
      </p:sp>
      <p:sp>
        <p:nvSpPr>
          <p:cNvPr id="3" name="内容占位符 2"/>
          <p:cNvSpPr>
            <a:spLocks noGrp="1"/>
          </p:cNvSpPr>
          <p:nvPr>
            <p:ph idx="1"/>
          </p:nvPr>
        </p:nvSpPr>
        <p:spPr/>
        <p:txBody>
          <a:bodyPr/>
          <a:lstStyle/>
          <a:p>
            <a:pPr eaLnBrk="1" hangingPunct="1"/>
            <a:r>
              <a:rPr lang="zh-CN" altLang="en-US" sz="1600" smtClean="0">
                <a:ea typeface="宋体" pitchFamily="2" charset="-122"/>
              </a:rPr>
              <a:t>物质的存在是改变时空曲率的最大手段。</a:t>
            </a:r>
            <a:r>
              <a:rPr lang="en-US" altLang="zh-CN" sz="1600" b="1" smtClean="0">
                <a:ea typeface="宋体" pitchFamily="2" charset="-122"/>
              </a:rPr>
              <a:t>【</a:t>
            </a:r>
            <a:r>
              <a:rPr lang="zh-CN" altLang="en-US" sz="1600" b="1" smtClean="0">
                <a:ea typeface="宋体" pitchFamily="2" charset="-122"/>
              </a:rPr>
              <a:t>由于在相对论中能量和质量很少进行区别，故分开讨论并没有太大意义</a:t>
            </a:r>
            <a:r>
              <a:rPr lang="en-US" altLang="zh-CN" sz="1600" b="1" smtClean="0">
                <a:ea typeface="宋体" pitchFamily="2" charset="-122"/>
              </a:rPr>
              <a:t>】</a:t>
            </a:r>
          </a:p>
          <a:p>
            <a:pPr eaLnBrk="1" hangingPunct="1"/>
            <a:r>
              <a:rPr lang="zh-CN" altLang="en-US" sz="1600" smtClean="0">
                <a:ea typeface="宋体" pitchFamily="2" charset="-122"/>
              </a:rPr>
              <a:t>“科普学家们”经常会举的一个栗子是，假设有一张铺在柔软垫子上的床单，我们可以将它展平，代表着没有物质存在的真空。然后我们可以在床单上放上一个网球，可以清楚地看到，网球将床单挤压地凹下一部分，这就是有物质存在的弯曲时空的模样。</a:t>
            </a:r>
            <a:endParaRPr lang="en-US" altLang="zh-CN" sz="1600" smtClean="0">
              <a:ea typeface="宋体" pitchFamily="2" charset="-122"/>
            </a:endParaRPr>
          </a:p>
          <a:p>
            <a:pPr eaLnBrk="1" hangingPunct="1"/>
            <a:r>
              <a:rPr lang="zh-CN" altLang="en-US" sz="1600" smtClean="0">
                <a:ea typeface="宋体" pitchFamily="2" charset="-122"/>
              </a:rPr>
              <a:t>所以说，我们基本可以摒弃这种想象了，因为网球能够压弯床单依靠的是重力，地球“压弯”时空靠的可不是什么鬼力。现代物理学认为，所谓引力场可以分为两部分，一是宇宙真空场，另一个是物质场，二者交错并相互作用形成了引力场，也即时空曲率。宇宙真空场是一个量子效应显著的场，这种微观世界的主宰级效应不允许出现完全真空，因而在所谓真空的区域，总是会有微小的量子涨落，使得不确定性原理依旧成立。而物质场则是物质与能量本身形成的场，可以单纯而又萌萌哒地认为就是一坨物质和能量。</a:t>
            </a:r>
            <a:endParaRPr lang="en-US" altLang="zh-CN" sz="1600" smtClean="0">
              <a:ea typeface="宋体" pitchFamily="2" charset="-122"/>
            </a:endParaRPr>
          </a:p>
          <a:p>
            <a:pPr eaLnBrk="1" hangingPunct="1"/>
            <a:r>
              <a:rPr lang="zh-CN" altLang="en-US" sz="1600" smtClean="0">
                <a:ea typeface="宋体" pitchFamily="2" charset="-122"/>
              </a:rPr>
              <a:t>所以，物质的存在改变了时空的模样，我们定义为“弯曲的”，并通过广义相对论计算出了曲率。这一点，我们可以很明显地从爱因斯坦场方程中看出来。</a:t>
            </a:r>
            <a:r>
              <a:rPr lang="en-US" altLang="zh-CN" sz="1600" smtClean="0">
                <a:ea typeface="宋体" pitchFamily="2" charset="-122"/>
              </a:rPr>
              <a:t>【</a:t>
            </a:r>
            <a:r>
              <a:rPr lang="zh-CN" altLang="en-US" sz="1600" smtClean="0">
                <a:ea typeface="宋体" pitchFamily="2" charset="-122"/>
              </a:rPr>
              <a:t>只需要从右往左看即可</a:t>
            </a:r>
            <a:r>
              <a:rPr lang="en-US" altLang="zh-CN" sz="1600" smtClean="0">
                <a:ea typeface="宋体" pitchFamily="2" charset="-122"/>
              </a:rPr>
              <a:t>】</a:t>
            </a:r>
            <a:endParaRPr lang="zh-CN" altLang="en-US" sz="1600" smtClean="0">
              <a:ea typeface="宋体" pitchFamily="2" charset="-122"/>
            </a:endParaRPr>
          </a:p>
        </p:txBody>
      </p:sp>
      <p:pic>
        <p:nvPicPr>
          <p:cNvPr id="5" name="图片 4" descr="dab44aed2e738bd475bacbf5a18b87d6267ff95f.gif"/>
          <p:cNvPicPr>
            <a:picLocks noChangeAspect="1"/>
          </p:cNvPicPr>
          <p:nvPr/>
        </p:nvPicPr>
        <p:blipFill>
          <a:blip r:embed="rId2" cstate="print"/>
          <a:srcRect/>
          <a:stretch>
            <a:fillRect/>
          </a:stretch>
        </p:blipFill>
        <p:spPr bwMode="auto">
          <a:xfrm>
            <a:off x="2971800" y="5394325"/>
            <a:ext cx="3298825" cy="1082675"/>
          </a:xfrm>
          <a:prstGeom prst="rect">
            <a:avLst/>
          </a:prstGeom>
          <a:noFill/>
          <a:ln w="9525">
            <a:noFill/>
            <a:miter lim="800000"/>
            <a:headEnd/>
            <a:tailEnd/>
          </a:ln>
        </p:spPr>
      </p:pic>
    </p:spTree>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Network">
  <a:themeElements>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主题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主题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主题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主题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主题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主题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主题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主题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428</TotalTime>
  <Words>5188</Words>
  <Application>Microsoft Office PowerPoint</Application>
  <PresentationFormat>全屏显示(4:3)</PresentationFormat>
  <Paragraphs>99</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宋体</vt:lpstr>
      <vt:lpstr>Wingdings</vt:lpstr>
      <vt:lpstr>Calibri</vt:lpstr>
      <vt:lpstr>Network</vt:lpstr>
      <vt:lpstr>Something about mass and space-time</vt:lpstr>
      <vt:lpstr>I am not a specialist.</vt:lpstr>
      <vt:lpstr>幻灯片 3</vt:lpstr>
      <vt:lpstr>What is gravity?</vt:lpstr>
      <vt:lpstr>师傅，能不能再说得明白点啊……</vt:lpstr>
      <vt:lpstr>关于广义相对论</vt:lpstr>
      <vt:lpstr>What is the connection between gravity and mass?</vt:lpstr>
      <vt:lpstr>What is the connection between gravity and mass?</vt:lpstr>
      <vt:lpstr>The mass tells space-time how to curve.</vt:lpstr>
      <vt:lpstr>The space-time tells mass how to move.</vt:lpstr>
      <vt:lpstr>WHAT IS OUR COSMOS LIKE?</vt:lpstr>
      <vt:lpstr>What is our cosmos like?</vt:lpstr>
      <vt:lpstr>What is our cosmos like?</vt:lpstr>
      <vt:lpstr>What is our cosmos like?</vt:lpstr>
      <vt:lpstr>What is our cosmos like?</vt:lpstr>
      <vt:lpstr>谢谢观赏！</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75</cp:revision>
  <cp:lastPrinted>1601-01-01T00:00:00Z</cp:lastPrinted>
  <dcterms:created xsi:type="dcterms:W3CDTF">2016-04-12T16:01:00Z</dcterms:created>
  <dcterms:modified xsi:type="dcterms:W3CDTF">2016-06-07T06:05:13Z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