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D567A-5E6B-4639-B9D5-3011BCF8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43C969-2F41-45C5-90CB-5EBEDA557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F1734-B836-41CD-9E6F-552B7926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2CAB2-6877-4113-9642-61EE707F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19134-8BC7-4BDE-B54E-AEF4F6A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C7650-15F4-4A3D-80EB-82D5B9DB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A38877-92C0-4054-B5B3-755EBF54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99DD4-15ED-4116-B354-93720BE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026B6-FF02-41FF-A16B-5BDBDA26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9C949-9DB0-488F-AA46-8F27835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5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8968C2-AD69-462D-AC89-A8D533C8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78B814-2713-44D2-8FD0-E1C759D5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EFDE4-82EA-473A-9286-CA26659B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A4689-DEE6-4449-8CB6-2A2E2EE3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02DDE4-301F-4317-BAC7-4E4E3C7E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198C0-DCAE-4585-B632-439FCCB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00F4-CC2D-4EEC-9195-9E847D04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C6502-9DE4-4046-BBD5-A48E0C46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51E77-BA07-4BF2-ABB7-BAE0730A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936B1F-DA10-483E-B4E3-29F1081F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36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5CF7E-9F05-48A5-AE4E-0E9FC3E2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9AC2AD-738D-4EF8-8140-A97D3D43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519745-D797-4D15-91FC-E1C6E0A5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AEE30-017B-46DD-833D-CA878FB7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4F4EF-488F-44B7-B1F5-892214EF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1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CCA31-D1EE-40D2-B1AD-1A86BA61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F7A37-CC7A-4AA4-AC7C-B38FD5800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55C09-514B-4C30-A5CE-DF771230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2CE676-401A-432C-9262-B6E03391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19602C-2476-4B4C-AD0D-D258F19A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993A30-BB35-461B-AB85-207E0620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8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10995-E5F4-4A4F-90B6-CC24FBCA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3541E3-4BE2-4223-BADD-80043211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CE29CF-ACE2-478E-832A-D0B22686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13C8D2-BED2-44D8-A1F9-B11D7FC7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5B2DD3-3EFA-47A7-93FC-154E839C6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984963-7ABF-4FA2-9539-2DD4A719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11326A-44F9-43D2-B6D6-BF340B3C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C01384-D1BD-41F3-AD50-47EE0FA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72A49-463B-449C-AC0D-2A47F458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B1E8AE-8BBF-489A-AF37-C8CD4EDA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AE625D-00D5-4C1C-A46A-8BD41C3D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710630-BD99-4C41-AF36-15CC177E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BCE98D-4A96-4B54-B619-02C6D772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594D92-D75C-4296-AACC-9221322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14AC1F-B1AE-46C3-A76C-10D9B21B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72AAB-55A5-4DEB-8B38-CFDBA250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DC8F0-3B1C-4BFD-AEBE-D107ECA8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80286A-C8A2-4D09-AC30-046E2A49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105B9-A31F-437C-B9A3-CE580085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94DE7-4AF7-4565-8B7B-F11B3078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651848-4F15-4433-AEA4-41347CC2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5C881-E23B-426C-A48C-9A3ECC1F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F32832-5A34-4E8D-9906-33DD34325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E9BC9F-B2BF-4939-AC2C-24DC93D6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547C81-94B0-4735-BCA3-47B6DE9D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83446D-470B-45B8-8850-773B535A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E07B14-B148-4092-9FA0-CBE0C31C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7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511680-8999-4519-90DB-E72C22A9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64545A-9A59-4758-8C0E-2DC4E52C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666B3F-688B-450F-BAB7-79A6ED2C6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66CC-A5A8-4027-860E-BFD99C93B2CD}" type="datetimeFigureOut">
              <a:rPr lang="zh-TW" altLang="en-US" smtClean="0"/>
              <a:t>2025/8/19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28FE5D-E549-46ED-B491-91EE93AAB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52570A-0889-4C6E-921C-427ACA974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D381-DA06-4BEE-A5FF-DA6F0114A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5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B0664-5C8F-4CF2-9E52-D4C942E93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8/26</a:t>
            </a:r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F47BE6-03F8-429D-A90D-BDC96F6C7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憂鬱症預測重現</a:t>
            </a:r>
          </a:p>
        </p:txBody>
      </p:sp>
    </p:spTree>
    <p:extLst>
      <p:ext uri="{BB962C8B-B14F-4D97-AF65-F5344CB8AC3E}">
        <p14:creationId xmlns:p14="http://schemas.microsoft.com/office/powerpoint/2010/main" val="198417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E171E-53DB-4513-9D87-1C1B26D2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 vs 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10F000-C17F-433D-B64B-965F1025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LightGBM</a:t>
            </a:r>
            <a:r>
              <a:rPr lang="en-US" altLang="zh-TW" dirty="0"/>
              <a:t> </a:t>
            </a:r>
            <a:r>
              <a:rPr lang="zh-TW" altLang="en-US" dirty="0"/>
              <a:t>怎麼處理類別 </a:t>
            </a:r>
            <a:r>
              <a:rPr lang="en-US" altLang="zh-TW" dirty="0"/>
              <a:t>(categorical feature)</a:t>
            </a:r>
          </a:p>
          <a:p>
            <a:pPr>
              <a:lnSpc>
                <a:spcPct val="170000"/>
              </a:lnSpc>
            </a:pPr>
            <a:r>
              <a:rPr lang="zh-TW" altLang="en-US" dirty="0"/>
              <a:t>如果把 </a:t>
            </a:r>
            <a:r>
              <a:rPr lang="en-US" altLang="zh-TW" dirty="0"/>
              <a:t>0 / 1 / 2 </a:t>
            </a:r>
            <a:r>
              <a:rPr lang="zh-TW" altLang="en-US" dirty="0"/>
              <a:t>指定成 </a:t>
            </a:r>
            <a:r>
              <a:rPr lang="en-US" altLang="zh-TW" dirty="0" err="1"/>
              <a:t>categorical_feature</a:t>
            </a:r>
            <a:r>
              <a:rPr lang="zh-TW" altLang="en-US" dirty="0"/>
              <a:t>：</a:t>
            </a:r>
            <a:r>
              <a:rPr lang="en-US" altLang="zh-TW" dirty="0" err="1"/>
              <a:t>LightGBM</a:t>
            </a:r>
            <a:r>
              <a:rPr lang="en-US" altLang="zh-TW" dirty="0"/>
              <a:t> </a:t>
            </a:r>
            <a:r>
              <a:rPr lang="zh-TW" altLang="en-US" dirty="0"/>
              <a:t>不會直接當作連續數字。它會嘗試不同的「分組方式 </a:t>
            </a:r>
            <a:r>
              <a:rPr lang="en-US" altLang="zh-TW" dirty="0"/>
              <a:t>(partition)</a:t>
            </a:r>
            <a:r>
              <a:rPr lang="zh-TW" altLang="en-US" dirty="0"/>
              <a:t>」，例如：</a:t>
            </a:r>
            <a:r>
              <a:rPr lang="en-US" altLang="zh-TW" dirty="0">
                <a:highlight>
                  <a:srgbClr val="FFFF00"/>
                </a:highlight>
              </a:rPr>
              <a:t>split A: {0,1} vs {2}split B: {0,2} vs {1}split C: {1,2} vs {0}</a:t>
            </a:r>
            <a:r>
              <a:rPr lang="zh-TW" altLang="en-US" dirty="0"/>
              <a:t>然後計算哪種分組方式對 </a:t>
            </a:r>
            <a:r>
              <a:rPr lang="en-US" altLang="zh-TW" dirty="0"/>
              <a:t>loss </a:t>
            </a:r>
            <a:r>
              <a:rPr lang="zh-TW" altLang="en-US" dirty="0"/>
              <a:t>降低最多，選那個。</a:t>
            </a:r>
            <a:br>
              <a:rPr lang="en-US" altLang="zh-TW" dirty="0"/>
            </a:br>
            <a:r>
              <a:rPr lang="zh-TW" altLang="en-US" dirty="0"/>
              <a:t>好處是：可以自動找到「基因型組合」的最佳切法，而不是強制假設 </a:t>
            </a:r>
            <a:r>
              <a:rPr lang="en-US" altLang="zh-TW" dirty="0"/>
              <a:t>0 &lt; 1 &lt; 2 </a:t>
            </a:r>
            <a:r>
              <a:rPr lang="zh-TW" altLang="en-US" dirty="0"/>
              <a:t>有線性關係。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如果把 </a:t>
            </a:r>
            <a:r>
              <a:rPr lang="en-US" altLang="zh-TW" dirty="0"/>
              <a:t>0 / 1 / 2 </a:t>
            </a:r>
            <a:r>
              <a:rPr lang="zh-TW" altLang="en-US" dirty="0"/>
              <a:t>當作數值 </a:t>
            </a:r>
            <a:r>
              <a:rPr lang="en-US" altLang="zh-TW" dirty="0"/>
              <a:t>(int feature)</a:t>
            </a:r>
            <a:r>
              <a:rPr lang="zh-TW" altLang="en-US" dirty="0"/>
              <a:t>模型會假設 </a:t>
            </a:r>
            <a:r>
              <a:rPr lang="en-US" altLang="zh-TW" dirty="0"/>
              <a:t>0 &lt; 1 &lt; 2 </a:t>
            </a:r>
            <a:r>
              <a:rPr lang="zh-TW" altLang="en-US" dirty="0"/>
              <a:t>有順序。那它的切法就只能是：</a:t>
            </a:r>
            <a:r>
              <a:rPr lang="en-US" altLang="zh-TW" dirty="0"/>
              <a:t>value &lt;= 0.5 vs &gt;0.5 </a:t>
            </a:r>
            <a:r>
              <a:rPr lang="zh-TW" altLang="en-US" dirty="0"/>
              <a:t>（</a:t>
            </a:r>
            <a:r>
              <a:rPr lang="en-US" altLang="zh-TW" dirty="0"/>
              <a:t>0 vs 1+2</a:t>
            </a:r>
            <a:r>
              <a:rPr lang="zh-TW" altLang="en-US" dirty="0"/>
              <a:t>）</a:t>
            </a:r>
            <a:r>
              <a:rPr lang="en-US" altLang="zh-TW" dirty="0"/>
              <a:t>value &lt;= 1.5 vs &gt;1.5 </a:t>
            </a:r>
            <a:r>
              <a:rPr lang="zh-TW" altLang="en-US" dirty="0"/>
              <a:t>（</a:t>
            </a:r>
            <a:r>
              <a:rPr lang="en-US" altLang="zh-TW" dirty="0"/>
              <a:t>0+1 vs 2</a:t>
            </a:r>
            <a:r>
              <a:rPr lang="zh-TW" altLang="en-US" dirty="0"/>
              <a:t>）沒有辦法做「</a:t>
            </a:r>
            <a:r>
              <a:rPr lang="en-US" altLang="zh-TW" dirty="0"/>
              <a:t>0+2 vs 1</a:t>
            </a:r>
            <a:r>
              <a:rPr lang="zh-TW" altLang="en-US" dirty="0"/>
              <a:t>」這種分裂。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這相當於假設變異位點是「劑量效應」</a:t>
            </a:r>
            <a:r>
              <a:rPr lang="en-US" altLang="zh-TW" dirty="0"/>
              <a:t>(allele dosage)</a:t>
            </a:r>
            <a:r>
              <a:rPr lang="zh-TW" altLang="en-US" dirty="0"/>
              <a:t>，比如突變數量越多風險越高。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820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EB9F4-35FB-419E-AEAD-F51AB00C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documnet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4B77B-6409-4E43-9154-378F270A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官方網址</a:t>
            </a:r>
            <a:r>
              <a:rPr lang="en-US" altLang="zh-TW" sz="2000" dirty="0"/>
              <a:t>:https://lightgbm.readthedocs.io/</a:t>
            </a:r>
            <a:r>
              <a:rPr lang="en-US" altLang="zh-TW" sz="2000" dirty="0" err="1"/>
              <a:t>en</a:t>
            </a:r>
            <a:r>
              <a:rPr lang="en-US" altLang="zh-TW" sz="2000" dirty="0"/>
              <a:t>/stable/</a:t>
            </a:r>
            <a:r>
              <a:rPr lang="en-US" altLang="zh-TW" sz="2000" dirty="0" err="1"/>
              <a:t>Parameters.html#task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95E793-A139-4B2F-8320-4824B0D7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94" y="2125895"/>
            <a:ext cx="9241355" cy="41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A05ED-99D9-4611-BF20-DF7A56F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過往學長</a:t>
            </a:r>
            <a:r>
              <a:rPr lang="en-US" altLang="zh-TW" dirty="0" err="1"/>
              <a:t>lightgbm</a:t>
            </a:r>
            <a:r>
              <a:rPr lang="en-US" altLang="zh-TW" dirty="0"/>
              <a:t> </a:t>
            </a:r>
            <a:r>
              <a:rPr lang="zh-TW" altLang="en-US" dirty="0"/>
              <a:t>過程參考與參數設置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1F338-0E17-4AA5-B720-D37F2A44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{num_leaves:5</a:t>
            </a:r>
            <a:r>
              <a:rPr lang="zh-TW" altLang="en-US" dirty="0"/>
              <a:t>、</a:t>
            </a:r>
            <a:r>
              <a:rPr lang="en-US" altLang="zh-TW" dirty="0"/>
              <a:t>max_depth:5</a:t>
            </a:r>
            <a:r>
              <a:rPr lang="zh-TW" altLang="en-US" dirty="0"/>
              <a:t>、</a:t>
            </a:r>
            <a:r>
              <a:rPr lang="en-US" altLang="zh-TW" dirty="0"/>
              <a:t>min_data_in_leaf:10}</a:t>
            </a:r>
          </a:p>
          <a:p>
            <a:r>
              <a:rPr lang="zh-TW" altLang="en-US" dirty="0"/>
              <a:t>對照的訓練筆數是</a:t>
            </a:r>
            <a:r>
              <a:rPr lang="en-US" altLang="zh-TW" dirty="0"/>
              <a:t>:41954</a:t>
            </a:r>
          </a:p>
          <a:p>
            <a:r>
              <a:rPr lang="zh-TW" altLang="en-US" dirty="0"/>
              <a:t>對於整體筆數只有</a:t>
            </a:r>
            <a:r>
              <a:rPr lang="en-US" altLang="zh-TW" dirty="0"/>
              <a:t>70</a:t>
            </a:r>
            <a:r>
              <a:rPr lang="zh-TW" altLang="en-US" dirty="0"/>
              <a:t>筆的</a:t>
            </a:r>
            <a:r>
              <a:rPr lang="en-US" altLang="zh-TW" dirty="0"/>
              <a:t>dataset </a:t>
            </a:r>
            <a:r>
              <a:rPr lang="zh-TW" altLang="en-US" dirty="0"/>
              <a:t>我採取更淺層、更少</a:t>
            </a:r>
            <a:r>
              <a:rPr lang="en-US" altLang="zh-TW" dirty="0"/>
              <a:t>leaves</a:t>
            </a:r>
            <a:r>
              <a:rPr lang="zh-TW" altLang="en-US" dirty="0"/>
              <a:t>數量避免</a:t>
            </a:r>
            <a:r>
              <a:rPr lang="en-US" altLang="zh-TW" dirty="0"/>
              <a:t>overfit</a:t>
            </a:r>
            <a:r>
              <a:rPr lang="zh-TW" altLang="en-US" dirty="0"/>
              <a:t>、以及增加隨機性參數增加泛化性。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5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7ED88-65DE-4498-A916-00FD4500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CA7EE0-73B4-441B-B105-CCABFB77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389" y="2561541"/>
            <a:ext cx="2486372" cy="298174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843C64-EFC3-402B-8DE5-C9EDD417874D}"/>
              </a:ext>
            </a:extLst>
          </p:cNvPr>
          <p:cNvSpPr txBox="1"/>
          <p:nvPr/>
        </p:nvSpPr>
        <p:spPr>
          <a:xfrm>
            <a:off x="838200" y="2099876"/>
            <a:ext cx="9696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feature_fraction</a:t>
            </a:r>
            <a:r>
              <a:rPr lang="en-US" altLang="zh-TW" dirty="0"/>
              <a:t> = 0.7</a:t>
            </a:r>
            <a:r>
              <a:rPr lang="zh-TW" altLang="en-US" dirty="0"/>
              <a:t>意思：每次建樹時，隨機選擇 </a:t>
            </a:r>
            <a:r>
              <a:rPr lang="en-US" altLang="zh-TW" dirty="0"/>
              <a:t>70% </a:t>
            </a:r>
            <a:r>
              <a:rPr lang="zh-TW" altLang="en-US" dirty="0"/>
              <a:t>的特徵來使用。</a:t>
            </a:r>
            <a:endParaRPr lang="en-US" altLang="zh-TW" dirty="0"/>
          </a:p>
          <a:p>
            <a:r>
              <a:rPr lang="en-US" altLang="zh-TW" dirty="0" err="1"/>
              <a:t>bagging_fraction</a:t>
            </a:r>
            <a:r>
              <a:rPr lang="en-US" altLang="zh-TW" dirty="0"/>
              <a:t> = 0.7</a:t>
            </a:r>
            <a:r>
              <a:rPr lang="zh-TW" altLang="en-US" dirty="0"/>
              <a:t>意思：每次建樹時，隨機取 </a:t>
            </a:r>
            <a:r>
              <a:rPr lang="en-US" altLang="zh-TW" dirty="0"/>
              <a:t>70% </a:t>
            </a:r>
            <a:r>
              <a:rPr lang="zh-TW" altLang="en-US" dirty="0"/>
              <a:t>的樣本來訓練。</a:t>
            </a:r>
            <a:endParaRPr lang="en-US" altLang="zh-TW" dirty="0"/>
          </a:p>
          <a:p>
            <a:r>
              <a:rPr lang="en-US" altLang="zh-TW" dirty="0" err="1"/>
              <a:t>max_depth</a:t>
            </a:r>
            <a:r>
              <a:rPr lang="en-US" altLang="zh-TW" dirty="0"/>
              <a:t> = 3</a:t>
            </a:r>
            <a:r>
              <a:rPr lang="zh-TW" altLang="en-US" dirty="0"/>
              <a:t>意思：限制樹的最大深度為 </a:t>
            </a:r>
            <a:r>
              <a:rPr lang="en-US" altLang="zh-TW" dirty="0"/>
              <a:t>3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 err="1"/>
              <a:t>num_leaves</a:t>
            </a:r>
            <a:r>
              <a:rPr lang="en-US" altLang="zh-TW" dirty="0"/>
              <a:t> = 3</a:t>
            </a:r>
            <a:r>
              <a:rPr lang="zh-TW" altLang="en-US" dirty="0"/>
              <a:t>意思：每棵樹最多只能有 </a:t>
            </a:r>
            <a:r>
              <a:rPr lang="en-US" altLang="zh-TW" dirty="0"/>
              <a:t>3 </a:t>
            </a:r>
            <a:r>
              <a:rPr lang="zh-TW" altLang="en-US" dirty="0"/>
              <a:t>個葉子 </a:t>
            </a:r>
            <a:r>
              <a:rPr lang="en-US" altLang="zh-TW" dirty="0"/>
              <a:t>(leaf nodes)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 err="1"/>
              <a:t>min_data_in_leaf</a:t>
            </a:r>
            <a:r>
              <a:rPr lang="en-US" altLang="zh-TW" dirty="0"/>
              <a:t> = 20</a:t>
            </a:r>
            <a:r>
              <a:rPr lang="zh-TW" altLang="en-US" dirty="0"/>
              <a:t>意思：一個葉子節點裡至少要有 </a:t>
            </a:r>
            <a:r>
              <a:rPr lang="en-US" altLang="zh-TW" dirty="0"/>
              <a:t>20 </a:t>
            </a:r>
            <a:r>
              <a:rPr lang="zh-TW" altLang="en-US" dirty="0"/>
              <a:t>筆樣本。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6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8A8DF-BF87-4D44-A104-035F57AF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CBFD9-3A34-4302-B573-F2F71B5F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 feature count: 69</a:t>
            </a:r>
          </a:p>
          <a:p>
            <a:r>
              <a:rPr lang="en-US" altLang="zh-TW" dirty="0"/>
              <a:t>Categorical features: ['sex', '</a:t>
            </a:r>
            <a:r>
              <a:rPr lang="en-US" altLang="zh-TW" dirty="0" err="1"/>
              <a:t>BDNFgene</a:t>
            </a:r>
            <a:r>
              <a:rPr lang="en-US" altLang="zh-TW" dirty="0"/>
              <a:t>', 'GNB3', 'HTR2A’..]=17</a:t>
            </a:r>
          </a:p>
          <a:p>
            <a:r>
              <a:rPr lang="en-US" altLang="zh-TW" dirty="0"/>
              <a:t>Dropped ID-like columns: ['res_no_1’]</a:t>
            </a:r>
          </a:p>
          <a:p>
            <a:r>
              <a:rPr lang="en-US" altLang="zh-TW" dirty="0"/>
              <a:t>Numeric features: 51 columns</a:t>
            </a:r>
          </a:p>
          <a:p>
            <a:r>
              <a:rPr lang="en-US" altLang="zh-TW" dirty="0"/>
              <a:t>Targets: ['responderv41_LOCF', 'remissionv41_LOCF']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70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7F579-CED4-42D0-9B93-736F892D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2875E-3D67-4183-AB61-62A4114F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[responderv41_LOCF] CV Accuracy: 0.9714 ± 0.0571</a:t>
            </a:r>
          </a:p>
          <a:p>
            <a:r>
              <a:rPr lang="en-US" altLang="zh-TW" dirty="0"/>
              <a:t>[responderv41_LOCF] Top 10 Feature Importance</a:t>
            </a:r>
            <a:r>
              <a:rPr lang="en-US" altLang="zh-TW" dirty="0">
                <a:sym typeface="Wingdings" panose="05000000000000000000" pitchFamily="2" charset="2"/>
              </a:rPr>
              <a:t>: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importance_type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'gain’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1. HAMD_V4_LOCF: 256.78</a:t>
            </a:r>
          </a:p>
          <a:p>
            <a:r>
              <a:rPr lang="en-US" altLang="zh-TW" dirty="0"/>
              <a:t> 2. </a:t>
            </a:r>
            <a:r>
              <a:rPr lang="en-US" altLang="zh-TW" dirty="0" err="1"/>
              <a:t>SSS.ib_s</a:t>
            </a:r>
            <a:r>
              <a:rPr lang="en-US" altLang="zh-TW" dirty="0"/>
              <a:t>: 11.68</a:t>
            </a:r>
          </a:p>
          <a:p>
            <a:r>
              <a:rPr lang="en-US" altLang="zh-TW" dirty="0"/>
              <a:t> 3. </a:t>
            </a:r>
            <a:r>
              <a:rPr lang="en-US" altLang="zh-TW" dirty="0" err="1"/>
              <a:t>SSS.ia_s</a:t>
            </a:r>
            <a:r>
              <a:rPr lang="en-US" altLang="zh-TW" dirty="0"/>
              <a:t>: 8.28</a:t>
            </a:r>
          </a:p>
          <a:p>
            <a:r>
              <a:rPr lang="en-US" altLang="zh-TW" dirty="0"/>
              <a:t> 4. whoqol28_s: 5.29</a:t>
            </a:r>
          </a:p>
          <a:p>
            <a:r>
              <a:rPr lang="en-US" altLang="zh-TW" dirty="0"/>
              <a:t> 5. d1_corti_LOCF: 4.55</a:t>
            </a:r>
          </a:p>
          <a:p>
            <a:r>
              <a:rPr lang="en-US" altLang="zh-TW" dirty="0"/>
              <a:t> 6. </a:t>
            </a:r>
            <a:r>
              <a:rPr lang="en-US" altLang="zh-TW" dirty="0" err="1"/>
              <a:t>SSS.iib_s</a:t>
            </a:r>
            <a:r>
              <a:rPr lang="en-US" altLang="zh-TW" dirty="0"/>
              <a:t>: 3.50</a:t>
            </a:r>
          </a:p>
          <a:p>
            <a:r>
              <a:rPr lang="en-US" altLang="zh-TW" dirty="0"/>
              <a:t> 7. whoqol28_ph: 3.00</a:t>
            </a:r>
          </a:p>
          <a:p>
            <a:r>
              <a:rPr lang="en-US" altLang="zh-TW" dirty="0"/>
              <a:t> 8. whoqol28_ov: 2.67</a:t>
            </a:r>
          </a:p>
          <a:p>
            <a:r>
              <a:rPr lang="en-US" altLang="zh-TW" dirty="0"/>
              <a:t> 9. </a:t>
            </a:r>
            <a:r>
              <a:rPr lang="en-US" altLang="zh-TW" dirty="0" err="1"/>
              <a:t>ftt_l_LOCF</a:t>
            </a:r>
            <a:r>
              <a:rPr lang="en-US" altLang="zh-TW" dirty="0"/>
              <a:t>: 2.46</a:t>
            </a:r>
          </a:p>
          <a:p>
            <a:r>
              <a:rPr lang="en-US" altLang="zh-TW" dirty="0"/>
              <a:t>10. </a:t>
            </a:r>
            <a:r>
              <a:rPr lang="en-US" altLang="zh-TW" dirty="0" err="1"/>
              <a:t>d_b_LOCF</a:t>
            </a:r>
            <a:r>
              <a:rPr lang="en-US" altLang="zh-TW" dirty="0"/>
              <a:t>: 2.00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9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C940B-4070-405E-BB35-2B40CD14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ACA72-CB8F-4469-A9BD-38786D7D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[remissionv41_LOCF] CV Accuracy: 1.0000 ± 0.0000</a:t>
            </a:r>
          </a:p>
          <a:p>
            <a:r>
              <a:rPr lang="en-US" altLang="zh-TW" dirty="0"/>
              <a:t>[remissionv41_LOCF] Top 10 Feature Importance:</a:t>
            </a:r>
          </a:p>
          <a:p>
            <a:r>
              <a:rPr lang="en-US" altLang="zh-TW" dirty="0"/>
              <a:t> 1. HAMD_V4_LOCF: 233.55</a:t>
            </a:r>
          </a:p>
          <a:p>
            <a:r>
              <a:rPr lang="en-US" altLang="zh-TW" dirty="0"/>
              <a:t> 2. </a:t>
            </a:r>
            <a:r>
              <a:rPr lang="en-US" altLang="zh-TW" dirty="0" err="1"/>
              <a:t>SSS.iib_s</a:t>
            </a:r>
            <a:r>
              <a:rPr lang="en-US" altLang="zh-TW" dirty="0"/>
              <a:t>: 11.90</a:t>
            </a:r>
          </a:p>
          <a:p>
            <a:r>
              <a:rPr lang="en-US" altLang="zh-TW" dirty="0"/>
              <a:t> 3. whoqol28_s: 9.34</a:t>
            </a:r>
          </a:p>
          <a:p>
            <a:r>
              <a:rPr lang="en-US" altLang="zh-TW" dirty="0"/>
              <a:t> 4. whoqol28_ph: 8.83</a:t>
            </a:r>
          </a:p>
          <a:p>
            <a:r>
              <a:rPr lang="en-US" altLang="zh-TW" dirty="0"/>
              <a:t> 5. whoqol28_ov: 8.60</a:t>
            </a:r>
          </a:p>
          <a:p>
            <a:r>
              <a:rPr lang="en-US" altLang="zh-TW" dirty="0"/>
              <a:t> 6. </a:t>
            </a:r>
            <a:r>
              <a:rPr lang="en-US" altLang="zh-TW" dirty="0" err="1"/>
              <a:t>SSS.ib_s</a:t>
            </a:r>
            <a:r>
              <a:rPr lang="en-US" altLang="zh-TW" dirty="0"/>
              <a:t>: 7.00</a:t>
            </a:r>
          </a:p>
          <a:p>
            <a:r>
              <a:rPr lang="en-US" altLang="zh-TW" dirty="0"/>
              <a:t> 7. </a:t>
            </a:r>
            <a:r>
              <a:rPr lang="en-US" altLang="zh-TW" dirty="0" err="1"/>
              <a:t>SSS.ia_s</a:t>
            </a:r>
            <a:r>
              <a:rPr lang="en-US" altLang="zh-TW" dirty="0"/>
              <a:t>: 4.57</a:t>
            </a:r>
          </a:p>
          <a:p>
            <a:r>
              <a:rPr lang="en-US" altLang="zh-TW" dirty="0"/>
              <a:t> 8. </a:t>
            </a:r>
            <a:r>
              <a:rPr lang="en-US" altLang="zh-TW" dirty="0" err="1"/>
              <a:t>Chol_LOCF</a:t>
            </a:r>
            <a:r>
              <a:rPr lang="en-US" altLang="zh-TW" dirty="0"/>
              <a:t>: 4.19</a:t>
            </a:r>
          </a:p>
          <a:p>
            <a:r>
              <a:rPr lang="en-US" altLang="zh-TW" dirty="0"/>
              <a:t> 9. </a:t>
            </a:r>
            <a:r>
              <a:rPr lang="en-US" altLang="zh-TW" dirty="0" err="1"/>
              <a:t>sss_sum</a:t>
            </a:r>
            <a:r>
              <a:rPr lang="en-US" altLang="zh-TW" dirty="0"/>
              <a:t>: 2.60</a:t>
            </a:r>
          </a:p>
          <a:p>
            <a:r>
              <a:rPr lang="en-US" altLang="zh-TW" dirty="0"/>
              <a:t>10. </a:t>
            </a:r>
            <a:r>
              <a:rPr lang="en-US" altLang="zh-TW" dirty="0" err="1"/>
              <a:t>d_b_LOCF</a:t>
            </a:r>
            <a:r>
              <a:rPr lang="en-US" altLang="zh-TW" dirty="0"/>
              <a:t>: 1.15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87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2FC5A-BD58-4D96-950D-647DBE05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CEDE9-B0B6-4A84-9694-ECE0A473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[Drug-only] Target: responderv41_LOCF</a:t>
            </a:r>
          </a:p>
          <a:p>
            <a:r>
              <a:rPr lang="en-US" altLang="zh-TW" dirty="0"/>
              <a:t>Drug-only CV Accuracy: 0.5857 ± 0.0286</a:t>
            </a:r>
          </a:p>
          <a:p>
            <a:r>
              <a:rPr lang="en-US" altLang="zh-TW" dirty="0"/>
              <a:t>###########################################</a:t>
            </a:r>
          </a:p>
          <a:p>
            <a:r>
              <a:rPr lang="en-US" altLang="zh-TW" dirty="0"/>
              <a:t>[Drug-only] Target: remissionv41_LOCF</a:t>
            </a:r>
          </a:p>
          <a:p>
            <a:r>
              <a:rPr lang="en-US" altLang="zh-TW" dirty="0"/>
              <a:t>Drug-only CV Accuracy: 0.6429 ± 0.0000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03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717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8/26進度報告</vt:lpstr>
      <vt:lpstr>Int vs class</vt:lpstr>
      <vt:lpstr>documnet</vt:lpstr>
      <vt:lpstr>過往學長lightgbm 過程參考與參數設置</vt:lpstr>
      <vt:lpstr>PowerPoint 簡報</vt:lpstr>
      <vt:lpstr>PowerPoint 簡報</vt:lpstr>
      <vt:lpstr>result</vt:lpstr>
      <vt:lpstr>result</vt:lpstr>
      <vt:lpstr>drug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乙民 林</dc:creator>
  <cp:lastModifiedBy>乙民 林</cp:lastModifiedBy>
  <cp:revision>12</cp:revision>
  <dcterms:created xsi:type="dcterms:W3CDTF">2025-08-19T07:09:13Z</dcterms:created>
  <dcterms:modified xsi:type="dcterms:W3CDTF">2025-08-21T06:18:54Z</dcterms:modified>
</cp:coreProperties>
</file>