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335380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d335380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d335380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d335380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d3353804d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d3353804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d3353804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d3353804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d335380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d335380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335380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d335380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335380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335380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d335380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d335380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Churn Prediction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dissatisfaction to loyalty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458325" y="4506325"/>
            <a:ext cx="2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Andrea Pan - 514555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Explainability &amp; Strategies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35900" y="458200"/>
            <a:ext cx="74097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SHAP Explainability</a:t>
            </a:r>
            <a:endParaRPr sz="3000"/>
          </a:p>
        </p:txBody>
      </p:sp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335900" y="1050399"/>
            <a:ext cx="40452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SHAP</a:t>
            </a:r>
            <a:r>
              <a:rPr lang="en" sz="1400"/>
              <a:t> (SHapley Additive exPlanations) is a method used to explain how machine learning models make predictions.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it works: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feature is considered a player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player contributes to the prediction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payout is divided across players based on contribution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00" y="3028225"/>
            <a:ext cx="1355250" cy="18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000" y="677600"/>
            <a:ext cx="3244235" cy="3788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335900" y="3140500"/>
            <a:ext cx="210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SHAP works really well with Gradient Boosting Models.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Strategies</a:t>
            </a: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431917" y="1304875"/>
            <a:ext cx="1999297" cy="3416400"/>
            <a:chOff x="431925" y="1304875"/>
            <a:chExt cx="2628925" cy="3416400"/>
          </a:xfrm>
        </p:grpSpPr>
        <p:sp>
          <p:nvSpPr>
            <p:cNvPr id="187" name="Google Shape;187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At-Risk Segment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4"/>
          <p:cNvSpPr txBox="1"/>
          <p:nvPr>
            <p:ph idx="4294967295" type="body"/>
          </p:nvPr>
        </p:nvSpPr>
        <p:spPr>
          <a:xfrm>
            <a:off x="508325" y="1850300"/>
            <a:ext cx="1839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Low Tenure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/>
              <a:t>Onboarding </a:t>
            </a:r>
            <a:r>
              <a:rPr lang="en" sz="1400" u="sng"/>
              <a:t>campaign</a:t>
            </a:r>
            <a:r>
              <a:rPr lang="en" sz="1400" u="sng"/>
              <a:t> and loyalty programs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High Number of Addresses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Might be movers. Offers based on </a:t>
            </a:r>
            <a:r>
              <a:rPr lang="en" sz="1400" u="sng"/>
              <a:t>home utilities or free delivery service</a:t>
            </a:r>
            <a:r>
              <a:rPr lang="en" sz="1400"/>
              <a:t>.</a:t>
            </a:r>
            <a:endParaRPr sz="1400"/>
          </a:p>
        </p:txBody>
      </p:sp>
      <p:grpSp>
        <p:nvGrpSpPr>
          <p:cNvPr id="191" name="Google Shape;191;p24"/>
          <p:cNvGrpSpPr/>
          <p:nvPr/>
        </p:nvGrpSpPr>
        <p:grpSpPr>
          <a:xfrm>
            <a:off x="2469065" y="1304875"/>
            <a:ext cx="2064933" cy="3416400"/>
            <a:chOff x="3320450" y="1304875"/>
            <a:chExt cx="2632500" cy="3416400"/>
          </a:xfrm>
        </p:grpSpPr>
        <p:sp>
          <p:nvSpPr>
            <p:cNvPr id="192" name="Google Shape;192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4"/>
          <p:cNvSpPr txBox="1"/>
          <p:nvPr>
            <p:ph idx="4294967295" type="body"/>
          </p:nvPr>
        </p:nvSpPr>
        <p:spPr>
          <a:xfrm>
            <a:off x="2551588" y="1304875"/>
            <a:ext cx="1899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Complaints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4"/>
          <p:cNvSpPr txBox="1"/>
          <p:nvPr>
            <p:ph idx="4294967295" type="body"/>
          </p:nvPr>
        </p:nvSpPr>
        <p:spPr>
          <a:xfrm>
            <a:off x="2581738" y="1850300"/>
            <a:ext cx="1839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Complaint Resolution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Email focusing on </a:t>
            </a:r>
            <a:r>
              <a:rPr lang="en" sz="1400" u="sng"/>
              <a:t>empathy, accountability, and give offers</a:t>
            </a:r>
            <a:r>
              <a:rPr lang="en" sz="1400"/>
              <a:t> to turn dissatisfaction into loyalty.</a:t>
            </a:r>
            <a:endParaRPr sz="1400"/>
          </a:p>
        </p:txBody>
      </p:sp>
      <p:grpSp>
        <p:nvGrpSpPr>
          <p:cNvPr id="196" name="Google Shape;196;p24"/>
          <p:cNvGrpSpPr/>
          <p:nvPr/>
        </p:nvGrpSpPr>
        <p:grpSpPr>
          <a:xfrm>
            <a:off x="4571840" y="1304875"/>
            <a:ext cx="2064933" cy="3416400"/>
            <a:chOff x="3320450" y="1304875"/>
            <a:chExt cx="2632500" cy="3416400"/>
          </a:xfrm>
        </p:grpSpPr>
        <p:sp>
          <p:nvSpPr>
            <p:cNvPr id="197" name="Google Shape;197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4"/>
          <p:cNvSpPr txBox="1"/>
          <p:nvPr>
            <p:ph idx="4294967295" type="body"/>
          </p:nvPr>
        </p:nvSpPr>
        <p:spPr>
          <a:xfrm>
            <a:off x="4654363" y="1304875"/>
            <a:ext cx="1899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Personalization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/>
          <p:nvPr>
            <p:ph idx="4294967295" type="body"/>
          </p:nvPr>
        </p:nvSpPr>
        <p:spPr>
          <a:xfrm>
            <a:off x="4684513" y="1850300"/>
            <a:ext cx="1839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Based on Demography or Geographics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Singles and Tier 3 Cities are more likely to churn in our data.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Research about </a:t>
            </a:r>
            <a:r>
              <a:rPr lang="en" sz="1400" u="sng"/>
              <a:t>personal/regional preferences</a:t>
            </a:r>
            <a:r>
              <a:rPr lang="en" sz="1400"/>
              <a:t>, and give </a:t>
            </a:r>
            <a:r>
              <a:rPr lang="en" sz="1400" u="sng"/>
              <a:t>bonuses through referral</a:t>
            </a:r>
            <a:r>
              <a:rPr lang="en" sz="1400"/>
              <a:t>.</a:t>
            </a:r>
            <a:endParaRPr sz="1400"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6674615" y="1304875"/>
            <a:ext cx="2064933" cy="3416400"/>
            <a:chOff x="3320450" y="1304875"/>
            <a:chExt cx="2632500" cy="3416400"/>
          </a:xfrm>
        </p:grpSpPr>
        <p:sp>
          <p:nvSpPr>
            <p:cNvPr id="202" name="Google Shape;202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4"/>
          <p:cNvSpPr txBox="1"/>
          <p:nvPr>
            <p:ph idx="4294967295" type="body"/>
          </p:nvPr>
        </p:nvSpPr>
        <p:spPr>
          <a:xfrm>
            <a:off x="6757138" y="1304875"/>
            <a:ext cx="1899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Watch out!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4"/>
          <p:cNvSpPr txBox="1"/>
          <p:nvPr>
            <p:ph idx="4294967295" type="body"/>
          </p:nvPr>
        </p:nvSpPr>
        <p:spPr>
          <a:xfrm>
            <a:off x="6787288" y="1850300"/>
            <a:ext cx="1839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Cashback</a:t>
            </a:r>
            <a:r>
              <a:rPr lang="en" sz="1400"/>
              <a:t> has most SHAP </a:t>
            </a:r>
            <a:r>
              <a:rPr lang="en" sz="1400"/>
              <a:t>data points</a:t>
            </a:r>
            <a:r>
              <a:rPr lang="en" sz="1400"/>
              <a:t> on 0, but there’s a blue trail that leans into higher SHAP values.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High cashback: no churn reduction.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Low cashback: high chance of churn.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 u="sng"/>
              <a:t>Consider other strategies</a:t>
            </a:r>
            <a:r>
              <a:rPr b="1" lang="en" sz="1400"/>
              <a:t>.</a:t>
            </a:r>
            <a:endParaRPr b="1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the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company has reported </a:t>
            </a:r>
            <a:r>
              <a:rPr b="1" lang="en" sz="1600">
                <a:solidFill>
                  <a:schemeClr val="accent1"/>
                </a:solidFill>
              </a:rPr>
              <a:t>increasing risks of churning</a:t>
            </a:r>
            <a:r>
              <a:rPr lang="en" sz="1600"/>
              <a:t>, negatively impacting the order value and overall customer lifetime value. 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Identify </a:t>
            </a:r>
            <a:r>
              <a:rPr lang="en" sz="1600"/>
              <a:t>customers in </a:t>
            </a:r>
            <a:r>
              <a:rPr lang="en" sz="1600"/>
              <a:t>‘at-risk’ segment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Explain</a:t>
            </a:r>
            <a:r>
              <a:rPr lang="en" sz="1600"/>
              <a:t> the reasons</a:t>
            </a:r>
            <a:r>
              <a:rPr b="1" lang="en" sz="1600">
                <a:solidFill>
                  <a:schemeClr val="accent1"/>
                </a:solidFill>
              </a:rPr>
              <a:t> </a:t>
            </a:r>
            <a:r>
              <a:rPr lang="en" sz="1600"/>
              <a:t>behind the growing churn rate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1"/>
                </a:solidFill>
              </a:rPr>
              <a:t>Apply </a:t>
            </a:r>
            <a:r>
              <a:rPr lang="en" sz="1600"/>
              <a:t>strategies to turn unhappy customers to loyal ones</a:t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Imbalanced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Interpretability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Changing behavior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Actionability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propose a </a:t>
            </a:r>
            <a:r>
              <a:rPr b="1" lang="en" sz="1600">
                <a:solidFill>
                  <a:srgbClr val="C9DAF8"/>
                </a:solidFill>
              </a:rPr>
              <a:t>machine learning classification model</a:t>
            </a:r>
            <a:r>
              <a:rPr lang="en" sz="1600"/>
              <a:t>, capable of labeling customers in risk of churning with high consistency.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This approach is not only accurate, capturing non-linear relationships, but also </a:t>
            </a:r>
            <a:r>
              <a:rPr b="1" lang="en" sz="1600">
                <a:solidFill>
                  <a:srgbClr val="C9DAF8"/>
                </a:solidFill>
              </a:rPr>
              <a:t>explainable</a:t>
            </a:r>
            <a:r>
              <a:rPr lang="en" sz="1600"/>
              <a:t>: we can build strategies around the predictors of the model.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598100" y="2152350"/>
            <a:ext cx="31698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Exploratory Data Analysis (EDA)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4571988" y="2664450"/>
            <a:ext cx="123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Unexpected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812" y="1117375"/>
            <a:ext cx="2552475" cy="14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500" y="3329850"/>
            <a:ext cx="2531071" cy="14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6377275" y="2750750"/>
            <a:ext cx="262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 data relationships are non-linear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Overall weak linear correlation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Most significant features: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Tenure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DaySinceLastOrder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Complain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53" y="1074825"/>
            <a:ext cx="3260337" cy="375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6559075" y="1252000"/>
            <a:ext cx="2305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5630 entries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1860 total missing values 20 columns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Aliases merged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Exploratory Data Analysis (EDA)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975"/>
            <a:ext cx="40071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discovered a strong association between Churn and PreferredOrderCat. Thus, the question is: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200"/>
              <a:t>What categories of order are the most likely to churn? What about their tenure and order count?</a:t>
            </a:r>
            <a:endParaRPr i="1"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appears that we have many one-timers, with many of them buying a mobile phone or a laptop and then never returning.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375" y="1229975"/>
            <a:ext cx="4527599" cy="22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311700" y="3859450"/>
            <a:ext cx="7904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already make a suggestion for a strategy to take: Make offers for accessories on their recently bought mobile or laptop to retain engagement.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Workflow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Pipeline Definition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Structure: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52" name="Google Shape;152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Grid 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0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Performed for both </a:t>
            </a:r>
            <a:r>
              <a:rPr b="1" lang="en" sz="1400">
                <a:solidFill>
                  <a:schemeClr val="accent1"/>
                </a:solidFill>
              </a:rPr>
              <a:t>finding the best model</a:t>
            </a:r>
            <a:r>
              <a:rPr lang="en" sz="1400"/>
              <a:t>, and for </a:t>
            </a:r>
            <a:r>
              <a:rPr b="1" lang="en" sz="1400">
                <a:solidFill>
                  <a:schemeClr val="accent1"/>
                </a:solidFill>
              </a:rPr>
              <a:t>hyperparameter optimization</a:t>
            </a:r>
            <a:r>
              <a:rPr lang="en" sz="1400"/>
              <a:t>.</a:t>
            </a:r>
            <a:endParaRPr sz="1400"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We tested Random Forest, Linear Regression and Gradient Boosting.</a:t>
            </a:r>
            <a:endParaRPr sz="14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Linear Regression was discarded.</a:t>
            </a:r>
            <a:endParaRPr sz="1400"/>
          </a:p>
        </p:txBody>
      </p:sp>
      <p:sp>
        <p:nvSpPr>
          <p:cNvPr id="155" name="Google Shape;155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Hyperparameter Tuning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After much optimization of hyperparameters of both Random Forest and Gradient Boosting (a total of 3060+ fits!) we decided on the latter.</a:t>
            </a:r>
            <a:endParaRPr sz="1400"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Note: </a:t>
            </a:r>
            <a:r>
              <a:rPr b="1" lang="en" sz="1400">
                <a:solidFill>
                  <a:schemeClr val="accent1"/>
                </a:solidFill>
              </a:rPr>
              <a:t>Both performed flawlessly</a:t>
            </a:r>
            <a:r>
              <a:rPr lang="en" sz="1400"/>
              <a:t>, but Gradient Boosting was marginally better in training.</a:t>
            </a:r>
            <a:endParaRPr sz="1400"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49" y="2571750"/>
            <a:ext cx="2612424" cy="1449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50" y="1017800"/>
            <a:ext cx="8227500" cy="12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475" y="1926625"/>
            <a:ext cx="3250393" cy="25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539775" y="2482300"/>
            <a:ext cx="4278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classification report is based on the test set: we can be sure the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model is not overfitted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further prove it, we plotted the learning curve, and we can see the validation score keeps raising.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model's performance jumped 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dramatically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once the critical mass of around 3000 training size.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Any less data, and we’d have a suboptimal model.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