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DM Sans" pitchFamily="2" charset="0"/>
      <p:regular r:id="rId8"/>
    </p:embeddedFont>
    <p:embeddedFont>
      <p:font typeface="DM Sans Bold" pitchFamily="2" charset="0"/>
      <p:regular r:id="rId9"/>
      <p:bold r:id="rId10"/>
    </p:embeddedFont>
    <p:embeddedFont>
      <p:font typeface="Open Sans Bold" panose="020B0806030504020204" pitchFamily="34" charset="0"/>
      <p:regular r:id="rId11"/>
      <p:bold r:id="rId12"/>
    </p:embeddedFont>
    <p:embeddedFont>
      <p:font typeface="Open Sans Bold Italics" panose="020B0806030504020204" pitchFamily="34" charset="0"/>
      <p:regular r:id="rId13"/>
      <p:bold r:id="rId14"/>
      <p:italic r:id="rId15"/>
      <p:boldItalic r:id="rId16"/>
    </p:embeddedFont>
    <p:embeddedFont>
      <p:font typeface="Poppins" pitchFamily="2" charset="0"/>
      <p:regular r:id="rId17"/>
      <p:bold r:id="rId18"/>
      <p:italic r:id="rId19"/>
      <p:boldItalic r:id="rId20"/>
    </p:embeddedFont>
    <p:embeddedFont>
      <p:font typeface="Poppins Bold" pitchFamily="2" charset="0"/>
      <p:regular r:id="rId21"/>
      <p:bold r:id="rId22"/>
    </p:embeddedFont>
    <p:embeddedFont>
      <p:font typeface="Poppins Semi-Bold" pitchFamily="2" charset="0"/>
      <p:regular r:id="rId23"/>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4653" autoAdjust="0"/>
  </p:normalViewPr>
  <p:slideViewPr>
    <p:cSldViewPr>
      <p:cViewPr varScale="1">
        <p:scale>
          <a:sx n="75" d="100"/>
          <a:sy n="75" d="100"/>
        </p:scale>
        <p:origin x="6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那我先講動機</a:t>
            </a:r>
          </a:p>
          <a:p>
            <a:endParaRPr lang="en-US"/>
          </a:p>
          <a:p>
            <a:r>
              <a:rPr lang="en-US"/>
              <a:t>首先現代人越來越重視健康，所以健身的風氣也越來越常見，但自己健身的話很常會懶惰，動力比較低，現有的健身app也都是以記錄自己的健身狀況為主，缺乏缺乏互動性。</a:t>
            </a:r>
          </a:p>
          <a:p>
            <a:endParaRPr lang="en-US"/>
          </a:p>
          <a:p>
            <a:r>
              <a:rPr lang="en-US"/>
              <a:t>因此我希望打造一個平台，讓健康管理不再只是自我壓力，而是變成朋友之間的正向互動與習慣養成</a:t>
            </a:r>
          </a:p>
          <a:p>
            <a:endParaRPr lang="en-US"/>
          </a:p>
          <a:p>
            <a:r>
              <a:rPr lang="en-US"/>
              <a:t>這個系統會結合三種主要功能：</a:t>
            </a:r>
          </a:p>
          <a:p>
            <a:r>
              <a:rPr lang="en-US"/>
              <a:t>1.	個人健康紀錄，讓使用者可以每天可以記錄下自己的狀況。</a:t>
            </a:r>
          </a:p>
          <a:p>
            <a:r>
              <a:rPr lang="en-US"/>
              <a:t>2.	健身活動規劃與邀約，使用者可以建立或並查看所有人的運動行程，邀請朋友一起參與，也可以互相監督。</a:t>
            </a:r>
          </a:p>
          <a:p>
            <a:r>
              <a:rPr lang="en-US"/>
              <a:t>3.	排行榜系統，運動以外的自律也很重要，透過排行榜的方式讓健康管理更有趣。</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這一頁是我系統設計中所使用的主要工具，整體跟lab用到的東西蠻像的</a:t>
            </a:r>
          </a:p>
          <a:p>
            <a:endParaRPr lang="en-US"/>
          </a:p>
          <a:p>
            <a:r>
              <a:rPr lang="en-US"/>
              <a:t>前端部分我是用 MIT App Inventor 開發 App，提供使用者輸入介面，到時候demo我也預計會採用兩位使用者去做呈現</a:t>
            </a:r>
          </a:p>
          <a:p>
            <a:endParaRPr lang="en-US"/>
          </a:p>
          <a:p>
            <a:r>
              <a:rPr lang="en-US"/>
              <a:t>接下來是物聯網的架構，就使用 OM2M 去模擬真實的 IoT 環境，然後分為</a:t>
            </a:r>
          </a:p>
          <a:p>
            <a:r>
              <a:rPr lang="en-US"/>
              <a:t>	•	MN（Middle Node） 模擬手機或個人裝置端，負責上傳個人健康資料；</a:t>
            </a:r>
          </a:p>
          <a:p>
            <a:r>
              <a:rPr lang="en-US"/>
              <a:t>	•	IN（Infrastructure Node） 則是雲端資料中心，用來儲存共享的排行榜、健身活動等公共資訊。</a:t>
            </a:r>
          </a:p>
          <a:p>
            <a:endParaRPr lang="en-US"/>
          </a:p>
          <a:p>
            <a:r>
              <a:rPr lang="en-US"/>
              <a:t>整個系統的邏輯與資料串接，我是用 Node-RED 來設計流程。</a:t>
            </a:r>
          </a:p>
          <a:p>
            <a:endParaRPr lang="en-US"/>
          </a:p>
          <a:p>
            <a:r>
              <a:rPr lang="en-US"/>
              <a:t>最後，想要練習看看雲端運算的模擬，這部分我預計用 Python Flask 來模擬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細講一下剛剛提到的功能打算怎麼做，那個人紀錄跟群組活動我一起講</a:t>
            </a:r>
          </a:p>
          <a:p>
            <a:endParaRPr lang="en-US"/>
          </a:p>
          <a:p>
            <a:r>
              <a:rPr lang="en-US"/>
              <a:t>個人健康紀錄的資料剛有提到預計是有飲水量與熱量跟吃藥的紀錄，資料會儲存在使用者自己 MN 裡的容器中，不會傳到雲端，也不會跟別人分享，只有自己能看到。</a:t>
            </a:r>
          </a:p>
          <a:p>
            <a:endParaRPr lang="en-US"/>
          </a:p>
          <a:p>
            <a:r>
              <a:rPr lang="en-US"/>
              <a:t>再來是活動建立功能，是公開的健身計畫，所有人都可以看到。使用者可以建立像是說幾月幾號我要練什麼部位這樣。這筆資料一開始也是存在使用者的 MN，但我們會透過 OM2M 的 Subscribe/Notify 機制，自動把它同步一份到 IN端。</a:t>
            </a:r>
          </a:p>
          <a:p>
            <a:endParaRPr lang="en-US"/>
          </a:p>
          <a:p>
            <a:r>
              <a:rPr lang="en-US"/>
              <a:t>我們也會在活動資料中加入日期作為 label，這樣未來就可以用 OM2M 內建的 discovery 功能來篩選出特定日期的活動。</a:t>
            </a:r>
          </a:p>
          <a:p>
            <a:endParaRPr lang="en-US"/>
          </a:p>
          <a:p>
            <a:r>
              <a:rPr lang="en-US"/>
              <a:t>上述的架構可以讓使用者上傳完後，只要輸入日期就會顯示「自己的私有紀錄、群組的健身計畫」。</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然後要講排行榜打算怎麼做</a:t>
            </a:r>
          </a:p>
          <a:p>
            <a:endParaRPr lang="en-US"/>
          </a:p>
          <a:p>
            <a:r>
              <a:rPr lang="en-US"/>
              <a:t>首先先預設好使用者的身高體重去計算出該使用者每日應該要攝取的水分與卡路里。</a:t>
            </a:r>
          </a:p>
          <a:p>
            <a:endParaRPr lang="en-US"/>
          </a:p>
          <a:p>
            <a:r>
              <a:rPr lang="en-US"/>
              <a:t>剛剛有提到使用者會每天記錄自己的飲水量和熱量攝取之後，這些資料會由系統彙整，然後剛剛計算出的理想值做比較，算出健康表現的分數。</a:t>
            </a:r>
          </a:p>
          <a:p>
            <a:endParaRPr lang="en-US"/>
          </a:p>
          <a:p>
            <a:r>
              <a:rPr lang="en-US"/>
              <a:t>接著，系統會幫大家排出當日的健康排行榜，並把結果寫入 OM2M 的 in 端。APP 再從這裡讀取資料並顯示出來。</a:t>
            </a:r>
          </a:p>
          <a:p>
            <a:endParaRPr lang="en-US"/>
          </a:p>
          <a:p>
            <a:r>
              <a:rPr lang="en-US"/>
              <a:t>還沒確定要用什麼標準計算分數，但這邊的目地是想模擬雲端 AI 健康分析的運作邏輯。</a:t>
            </a:r>
          </a:p>
          <a:p>
            <a:endParaRPr lang="en-US"/>
          </a:p>
          <a:p>
            <a:r>
              <a:rPr lang="en-US"/>
              <a:t>大致想法的流程圖我有寫在旁邊。</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txBody>
          <a:bodyPr/>
          <a:lstStyle/>
          <a:p>
            <a:endParaRPr lang="zh-TW" altLang="en-US"/>
          </a:p>
        </p:txBody>
      </p:sp>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txBody>
            <a:bodyPr/>
            <a:lstStyle/>
            <a:p>
              <a:endParaRPr lang="zh-TW" altLang="en-US"/>
            </a:p>
          </p:txBody>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571132" y="6449964"/>
            <a:ext cx="6983181" cy="669188"/>
            <a:chOff x="0" y="0"/>
            <a:chExt cx="1839192" cy="176247"/>
          </a:xfrm>
        </p:grpSpPr>
        <p:sp>
          <p:nvSpPr>
            <p:cNvPr id="7" name="Freeform 7"/>
            <p:cNvSpPr/>
            <p:nvPr/>
          </p:nvSpPr>
          <p:spPr>
            <a:xfrm>
              <a:off x="0" y="0"/>
              <a:ext cx="1839192" cy="176247"/>
            </a:xfrm>
            <a:custGeom>
              <a:avLst/>
              <a:gdLst/>
              <a:ahLst/>
              <a:cxnLst/>
              <a:rect l="l" t="t" r="r" b="b"/>
              <a:pathLst>
                <a:path w="1839192" h="176247">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txBody>
            <a:bodyPr/>
            <a:lstStyle/>
            <a:p>
              <a:endParaRPr lang="zh-TW" altLang="en-US"/>
            </a:p>
          </p:txBody>
        </p:sp>
        <p:sp>
          <p:nvSpPr>
            <p:cNvPr id="8" name="TextBox 8"/>
            <p:cNvSpPr txBox="1"/>
            <p:nvPr/>
          </p:nvSpPr>
          <p:spPr>
            <a:xfrm>
              <a:off x="0" y="-38100"/>
              <a:ext cx="1839192" cy="2143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610563" y="4355190"/>
            <a:ext cx="13066873" cy="1219962"/>
          </a:xfrm>
          <a:prstGeom prst="rect">
            <a:avLst/>
          </a:prstGeom>
        </p:spPr>
        <p:txBody>
          <a:bodyPr lIns="0" tIns="0" rIns="0" bIns="0" rtlCol="0" anchor="t">
            <a:spAutoFit/>
          </a:bodyPr>
          <a:lstStyle/>
          <a:p>
            <a:pPr algn="ctr">
              <a:lnSpc>
                <a:spcPts val="8064"/>
              </a:lnSpc>
            </a:pPr>
            <a:r>
              <a:rPr lang="en-US" sz="9600" b="1" spc="-518">
                <a:solidFill>
                  <a:srgbClr val="1C2120"/>
                </a:solidFill>
                <a:latin typeface="Poppins Semi-Bold"/>
                <a:ea typeface="Poppins Semi-Bold"/>
                <a:cs typeface="Poppins Semi-Bold"/>
                <a:sym typeface="Poppins Semi-Bold"/>
              </a:rPr>
              <a:t>SOCIAL FITNESS  APP</a:t>
            </a:r>
          </a:p>
        </p:txBody>
      </p:sp>
      <p:sp>
        <p:nvSpPr>
          <p:cNvPr id="10" name="TextBox 10"/>
          <p:cNvSpPr txBox="1"/>
          <p:nvPr/>
        </p:nvSpPr>
        <p:spPr>
          <a:xfrm>
            <a:off x="5835016" y="6636813"/>
            <a:ext cx="6617965" cy="482339"/>
          </a:xfrm>
          <a:prstGeom prst="rect">
            <a:avLst/>
          </a:prstGeom>
        </p:spPr>
        <p:txBody>
          <a:bodyPr lIns="0" tIns="0" rIns="0" bIns="0" rtlCol="0" anchor="t">
            <a:spAutoFit/>
          </a:bodyPr>
          <a:lstStyle/>
          <a:p>
            <a:pPr algn="ctr">
              <a:lnSpc>
                <a:spcPts val="3445"/>
              </a:lnSpc>
            </a:pPr>
            <a:r>
              <a:rPr lang="en-US" sz="3445" spc="-68" dirty="0">
                <a:solidFill>
                  <a:srgbClr val="1C2120"/>
                </a:solidFill>
                <a:latin typeface="Poppins"/>
                <a:ea typeface="Poppins"/>
                <a:cs typeface="Poppins"/>
                <a:sym typeface="Poppins"/>
              </a:rPr>
              <a:t>PRESENTED BY 林以諾</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397042" y="1616740"/>
            <a:ext cx="8516806" cy="2128485"/>
            <a:chOff x="0" y="0"/>
            <a:chExt cx="2851071" cy="712528"/>
          </a:xfrm>
        </p:grpSpPr>
        <p:sp>
          <p:nvSpPr>
            <p:cNvPr id="3" name="Freeform 3"/>
            <p:cNvSpPr/>
            <p:nvPr/>
          </p:nvSpPr>
          <p:spPr>
            <a:xfrm>
              <a:off x="0" y="0"/>
              <a:ext cx="2851071" cy="712528"/>
            </a:xfrm>
            <a:custGeom>
              <a:avLst/>
              <a:gdLst/>
              <a:ahLst/>
              <a:cxnLst/>
              <a:rect l="l" t="t" r="r" b="b"/>
              <a:pathLst>
                <a:path w="2851071" h="712528">
                  <a:moveTo>
                    <a:pt x="45451" y="0"/>
                  </a:moveTo>
                  <a:lnTo>
                    <a:pt x="2805620" y="0"/>
                  </a:lnTo>
                  <a:cubicBezTo>
                    <a:pt x="2830722" y="0"/>
                    <a:pt x="2851071" y="20349"/>
                    <a:pt x="2851071" y="45451"/>
                  </a:cubicBezTo>
                  <a:lnTo>
                    <a:pt x="2851071" y="667077"/>
                  </a:lnTo>
                  <a:cubicBezTo>
                    <a:pt x="2851071" y="692179"/>
                    <a:pt x="2830722" y="712528"/>
                    <a:pt x="2805620" y="712528"/>
                  </a:cubicBezTo>
                  <a:lnTo>
                    <a:pt x="45451" y="712528"/>
                  </a:lnTo>
                  <a:cubicBezTo>
                    <a:pt x="20349" y="712528"/>
                    <a:pt x="0" y="692179"/>
                    <a:pt x="0" y="667077"/>
                  </a:cubicBezTo>
                  <a:lnTo>
                    <a:pt x="0" y="45451"/>
                  </a:lnTo>
                  <a:cubicBezTo>
                    <a:pt x="0" y="20349"/>
                    <a:pt x="20349" y="0"/>
                    <a:pt x="45451" y="0"/>
                  </a:cubicBezTo>
                  <a:close/>
                </a:path>
              </a:pathLst>
            </a:custGeom>
            <a:solidFill>
              <a:srgbClr val="AAD7D4"/>
            </a:solidFill>
          </p:spPr>
          <p:txBody>
            <a:bodyPr/>
            <a:lstStyle/>
            <a:p>
              <a:endParaRPr lang="zh-TW" altLang="en-US"/>
            </a:p>
          </p:txBody>
        </p:sp>
        <p:sp>
          <p:nvSpPr>
            <p:cNvPr id="4" name="TextBox 4"/>
            <p:cNvSpPr txBox="1"/>
            <p:nvPr/>
          </p:nvSpPr>
          <p:spPr>
            <a:xfrm>
              <a:off x="0" y="85725"/>
              <a:ext cx="2851071"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8397042" y="4079914"/>
            <a:ext cx="8516806" cy="2128485"/>
            <a:chOff x="0" y="0"/>
            <a:chExt cx="2851071" cy="712528"/>
          </a:xfrm>
        </p:grpSpPr>
        <p:sp>
          <p:nvSpPr>
            <p:cNvPr id="6" name="Freeform 6"/>
            <p:cNvSpPr/>
            <p:nvPr/>
          </p:nvSpPr>
          <p:spPr>
            <a:xfrm>
              <a:off x="0" y="0"/>
              <a:ext cx="2851071" cy="712528"/>
            </a:xfrm>
            <a:custGeom>
              <a:avLst/>
              <a:gdLst/>
              <a:ahLst/>
              <a:cxnLst/>
              <a:rect l="l" t="t" r="r" b="b"/>
              <a:pathLst>
                <a:path w="2851071" h="712528">
                  <a:moveTo>
                    <a:pt x="45451" y="0"/>
                  </a:moveTo>
                  <a:lnTo>
                    <a:pt x="2805620" y="0"/>
                  </a:lnTo>
                  <a:cubicBezTo>
                    <a:pt x="2830722" y="0"/>
                    <a:pt x="2851071" y="20349"/>
                    <a:pt x="2851071" y="45451"/>
                  </a:cubicBezTo>
                  <a:lnTo>
                    <a:pt x="2851071" y="667077"/>
                  </a:lnTo>
                  <a:cubicBezTo>
                    <a:pt x="2851071" y="692179"/>
                    <a:pt x="2830722" y="712528"/>
                    <a:pt x="2805620" y="712528"/>
                  </a:cubicBezTo>
                  <a:lnTo>
                    <a:pt x="45451" y="712528"/>
                  </a:lnTo>
                  <a:cubicBezTo>
                    <a:pt x="20349" y="712528"/>
                    <a:pt x="0" y="692179"/>
                    <a:pt x="0" y="667077"/>
                  </a:cubicBezTo>
                  <a:lnTo>
                    <a:pt x="0" y="45451"/>
                  </a:lnTo>
                  <a:cubicBezTo>
                    <a:pt x="0" y="20349"/>
                    <a:pt x="20349" y="0"/>
                    <a:pt x="45451" y="0"/>
                  </a:cubicBezTo>
                  <a:close/>
                </a:path>
              </a:pathLst>
            </a:custGeom>
            <a:solidFill>
              <a:srgbClr val="AAD7D4"/>
            </a:solidFill>
          </p:spPr>
          <p:txBody>
            <a:bodyPr/>
            <a:lstStyle/>
            <a:p>
              <a:endParaRPr lang="zh-TW" altLang="en-US"/>
            </a:p>
          </p:txBody>
        </p:sp>
        <p:sp>
          <p:nvSpPr>
            <p:cNvPr id="7" name="TextBox 7"/>
            <p:cNvSpPr txBox="1"/>
            <p:nvPr/>
          </p:nvSpPr>
          <p:spPr>
            <a:xfrm>
              <a:off x="0" y="85725"/>
              <a:ext cx="2851071" cy="626803"/>
            </a:xfrm>
            <a:prstGeom prst="rect">
              <a:avLst/>
            </a:prstGeom>
          </p:spPr>
          <p:txBody>
            <a:bodyPr lIns="50800" tIns="50800" rIns="50800" bIns="50800" rtlCol="0" anchor="ctr"/>
            <a:lstStyle/>
            <a:p>
              <a:pPr algn="ctr">
                <a:lnSpc>
                  <a:spcPts val="1925"/>
                </a:lnSpc>
              </a:pPr>
              <a:endParaRPr/>
            </a:p>
          </p:txBody>
        </p:sp>
      </p:grpSp>
      <p:grpSp>
        <p:nvGrpSpPr>
          <p:cNvPr id="8" name="Group 8"/>
          <p:cNvGrpSpPr/>
          <p:nvPr/>
        </p:nvGrpSpPr>
        <p:grpSpPr>
          <a:xfrm>
            <a:off x="8397042" y="6541774"/>
            <a:ext cx="8516806" cy="2128485"/>
            <a:chOff x="0" y="0"/>
            <a:chExt cx="2851071" cy="712528"/>
          </a:xfrm>
        </p:grpSpPr>
        <p:sp>
          <p:nvSpPr>
            <p:cNvPr id="9" name="Freeform 9"/>
            <p:cNvSpPr/>
            <p:nvPr/>
          </p:nvSpPr>
          <p:spPr>
            <a:xfrm>
              <a:off x="0" y="0"/>
              <a:ext cx="2851071" cy="712528"/>
            </a:xfrm>
            <a:custGeom>
              <a:avLst/>
              <a:gdLst/>
              <a:ahLst/>
              <a:cxnLst/>
              <a:rect l="l" t="t" r="r" b="b"/>
              <a:pathLst>
                <a:path w="2851071" h="712528">
                  <a:moveTo>
                    <a:pt x="45451" y="0"/>
                  </a:moveTo>
                  <a:lnTo>
                    <a:pt x="2805620" y="0"/>
                  </a:lnTo>
                  <a:cubicBezTo>
                    <a:pt x="2830722" y="0"/>
                    <a:pt x="2851071" y="20349"/>
                    <a:pt x="2851071" y="45451"/>
                  </a:cubicBezTo>
                  <a:lnTo>
                    <a:pt x="2851071" y="667077"/>
                  </a:lnTo>
                  <a:cubicBezTo>
                    <a:pt x="2851071" y="692179"/>
                    <a:pt x="2830722" y="712528"/>
                    <a:pt x="2805620" y="712528"/>
                  </a:cubicBezTo>
                  <a:lnTo>
                    <a:pt x="45451" y="712528"/>
                  </a:lnTo>
                  <a:cubicBezTo>
                    <a:pt x="20349" y="712528"/>
                    <a:pt x="0" y="692179"/>
                    <a:pt x="0" y="667077"/>
                  </a:cubicBezTo>
                  <a:lnTo>
                    <a:pt x="0" y="45451"/>
                  </a:lnTo>
                  <a:cubicBezTo>
                    <a:pt x="0" y="20349"/>
                    <a:pt x="20349" y="0"/>
                    <a:pt x="45451" y="0"/>
                  </a:cubicBezTo>
                  <a:close/>
                </a:path>
              </a:pathLst>
            </a:custGeom>
            <a:solidFill>
              <a:srgbClr val="AAD7D4"/>
            </a:solidFill>
          </p:spPr>
          <p:txBody>
            <a:bodyPr/>
            <a:lstStyle/>
            <a:p>
              <a:endParaRPr lang="zh-TW" altLang="en-US"/>
            </a:p>
          </p:txBody>
        </p:sp>
        <p:sp>
          <p:nvSpPr>
            <p:cNvPr id="10" name="TextBox 10"/>
            <p:cNvSpPr txBox="1"/>
            <p:nvPr/>
          </p:nvSpPr>
          <p:spPr>
            <a:xfrm>
              <a:off x="0" y="85725"/>
              <a:ext cx="2851071" cy="626803"/>
            </a:xfrm>
            <a:prstGeom prst="rect">
              <a:avLst/>
            </a:prstGeom>
          </p:spPr>
          <p:txBody>
            <a:bodyPr lIns="50800" tIns="50800" rIns="50800" bIns="50800" rtlCol="0" anchor="ctr"/>
            <a:lstStyle/>
            <a:p>
              <a:pPr algn="ctr">
                <a:lnSpc>
                  <a:spcPts val="1925"/>
                </a:lnSpc>
              </a:pPr>
              <a:endParaRPr/>
            </a:p>
          </p:txBody>
        </p:sp>
      </p:grpSp>
      <p:sp>
        <p:nvSpPr>
          <p:cNvPr id="11" name="TextBox 11"/>
          <p:cNvSpPr txBox="1"/>
          <p:nvPr/>
        </p:nvSpPr>
        <p:spPr>
          <a:xfrm>
            <a:off x="1218937" y="3473830"/>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Motivation</a:t>
            </a:r>
          </a:p>
        </p:txBody>
      </p:sp>
      <p:sp>
        <p:nvSpPr>
          <p:cNvPr id="12" name="TextBox 12"/>
          <p:cNvSpPr txBox="1"/>
          <p:nvPr/>
        </p:nvSpPr>
        <p:spPr>
          <a:xfrm>
            <a:off x="1218937" y="5080682"/>
            <a:ext cx="6613419" cy="2189583"/>
          </a:xfrm>
          <a:prstGeom prst="rect">
            <a:avLst/>
          </a:prstGeom>
        </p:spPr>
        <p:txBody>
          <a:bodyPr lIns="0" tIns="0" rIns="0" bIns="0" rtlCol="0" anchor="t">
            <a:spAutoFit/>
          </a:bodyPr>
          <a:lstStyle/>
          <a:p>
            <a:pPr marL="0" lvl="0" indent="0" algn="l">
              <a:lnSpc>
                <a:spcPts val="2541"/>
              </a:lnSpc>
              <a:spcBef>
                <a:spcPct val="0"/>
              </a:spcBef>
            </a:pPr>
            <a:r>
              <a:rPr lang="en-US" sz="1882" spc="112">
                <a:solidFill>
                  <a:srgbClr val="000000"/>
                </a:solidFill>
                <a:latin typeface="DM Sans"/>
                <a:ea typeface="DM Sans"/>
                <a:cs typeface="DM Sans"/>
                <a:sym typeface="DM Sans"/>
              </a:rPr>
              <a:t>a</a:t>
            </a:r>
            <a:r>
              <a:rPr lang="en-US" sz="1882" u="none" spc="112">
                <a:solidFill>
                  <a:srgbClr val="000000"/>
                </a:solidFill>
                <a:latin typeface="DM Sans"/>
                <a:ea typeface="DM Sans"/>
                <a:cs typeface="DM Sans"/>
                <a:sym typeface="DM Sans"/>
              </a:rPr>
              <a:t>im to transform personal health tracking into an engaging, social experience.</a:t>
            </a:r>
          </a:p>
          <a:p>
            <a:pPr marL="0" lvl="0" indent="0" algn="l">
              <a:lnSpc>
                <a:spcPts val="2541"/>
              </a:lnSpc>
              <a:spcBef>
                <a:spcPct val="0"/>
              </a:spcBef>
            </a:pPr>
            <a:r>
              <a:rPr lang="en-US" sz="1882" u="none" spc="112">
                <a:solidFill>
                  <a:srgbClr val="000000"/>
                </a:solidFill>
                <a:latin typeface="DM Sans"/>
                <a:ea typeface="DM Sans"/>
                <a:cs typeface="DM Sans"/>
                <a:sym typeface="DM Sans"/>
              </a:rPr>
              <a:t>The platform records daily wellness data, enables friends to co-organize workouts, and generates real-time leaderboards that turn healthy habits into friendly competition.</a:t>
            </a:r>
          </a:p>
          <a:p>
            <a:pPr marL="0" lvl="0" indent="0" algn="l">
              <a:lnSpc>
                <a:spcPts val="2541"/>
              </a:lnSpc>
              <a:spcBef>
                <a:spcPct val="0"/>
              </a:spcBef>
            </a:pPr>
            <a:endParaRPr lang="en-US" sz="1882" u="none" spc="112">
              <a:solidFill>
                <a:srgbClr val="000000"/>
              </a:solidFill>
              <a:latin typeface="DM Sans"/>
              <a:ea typeface="DM Sans"/>
              <a:cs typeface="DM Sans"/>
              <a:sym typeface="DM Sans"/>
            </a:endParaRPr>
          </a:p>
        </p:txBody>
      </p:sp>
      <p:sp>
        <p:nvSpPr>
          <p:cNvPr id="13" name="TextBox 13"/>
          <p:cNvSpPr txBox="1"/>
          <p:nvPr/>
        </p:nvSpPr>
        <p:spPr>
          <a:xfrm>
            <a:off x="11363530" y="2419178"/>
            <a:ext cx="4807294" cy="495300"/>
          </a:xfrm>
          <a:prstGeom prst="rect">
            <a:avLst/>
          </a:prstGeom>
        </p:spPr>
        <p:txBody>
          <a:bodyPr lIns="0" tIns="0" rIns="0" bIns="0" rtlCol="0" anchor="t">
            <a:spAutoFit/>
          </a:bodyPr>
          <a:lstStyle/>
          <a:p>
            <a:pPr marL="0" lvl="0" indent="0" algn="l">
              <a:lnSpc>
                <a:spcPts val="4049"/>
              </a:lnSpc>
              <a:spcBef>
                <a:spcPct val="0"/>
              </a:spcBef>
            </a:pPr>
            <a:r>
              <a:rPr lang="en-US" sz="2999" spc="47">
                <a:solidFill>
                  <a:srgbClr val="1C2120"/>
                </a:solidFill>
                <a:latin typeface="DM Sans"/>
                <a:ea typeface="DM Sans"/>
                <a:cs typeface="DM Sans"/>
                <a:sym typeface="DM Sans"/>
              </a:rPr>
              <a:t>P</a:t>
            </a:r>
            <a:r>
              <a:rPr lang="en-US" sz="2999" u="none" spc="47">
                <a:solidFill>
                  <a:srgbClr val="1C2120"/>
                </a:solidFill>
                <a:latin typeface="DM Sans"/>
                <a:ea typeface="DM Sans"/>
                <a:cs typeface="DM Sans"/>
                <a:sym typeface="DM Sans"/>
              </a:rPr>
              <a:t>ersonal Health Recording</a:t>
            </a:r>
          </a:p>
        </p:txBody>
      </p:sp>
      <p:sp>
        <p:nvSpPr>
          <p:cNvPr id="14" name="AutoShape 14"/>
          <p:cNvSpPr/>
          <p:nvPr/>
        </p:nvSpPr>
        <p:spPr>
          <a:xfrm flipV="1">
            <a:off x="10658422" y="2357689"/>
            <a:ext cx="0" cy="738797"/>
          </a:xfrm>
          <a:prstGeom prst="line">
            <a:avLst/>
          </a:prstGeom>
          <a:ln w="38100" cap="flat">
            <a:solidFill>
              <a:srgbClr val="000000"/>
            </a:solidFill>
            <a:prstDash val="solid"/>
            <a:headEnd type="none" w="sm" len="sm"/>
            <a:tailEnd type="none" w="sm" len="sm"/>
          </a:ln>
        </p:spPr>
        <p:txBody>
          <a:bodyPr/>
          <a:lstStyle/>
          <a:p>
            <a:endParaRPr lang="zh-TW" altLang="en-US"/>
          </a:p>
        </p:txBody>
      </p:sp>
      <p:sp>
        <p:nvSpPr>
          <p:cNvPr id="15" name="AutoShape 15"/>
          <p:cNvSpPr/>
          <p:nvPr/>
        </p:nvSpPr>
        <p:spPr>
          <a:xfrm flipV="1">
            <a:off x="10677472" y="4705546"/>
            <a:ext cx="0" cy="738797"/>
          </a:xfrm>
          <a:prstGeom prst="line">
            <a:avLst/>
          </a:prstGeom>
          <a:ln w="38100" cap="flat">
            <a:solidFill>
              <a:srgbClr val="000000"/>
            </a:solidFill>
            <a:prstDash val="solid"/>
            <a:headEnd type="none" w="sm" len="sm"/>
            <a:tailEnd type="none" w="sm" len="sm"/>
          </a:ln>
        </p:spPr>
        <p:txBody>
          <a:bodyPr/>
          <a:lstStyle/>
          <a:p>
            <a:endParaRPr lang="zh-TW" altLang="en-US"/>
          </a:p>
        </p:txBody>
      </p:sp>
      <p:sp>
        <p:nvSpPr>
          <p:cNvPr id="16" name="AutoShape 16"/>
          <p:cNvSpPr/>
          <p:nvPr/>
        </p:nvSpPr>
        <p:spPr>
          <a:xfrm flipV="1">
            <a:off x="10696522" y="7231697"/>
            <a:ext cx="0" cy="738797"/>
          </a:xfrm>
          <a:prstGeom prst="line">
            <a:avLst/>
          </a:prstGeom>
          <a:ln w="38100" cap="flat">
            <a:solidFill>
              <a:srgbClr val="000000"/>
            </a:solidFill>
            <a:prstDash val="solid"/>
            <a:headEnd type="none" w="sm" len="sm"/>
            <a:tailEnd type="none" w="sm" len="sm"/>
          </a:ln>
        </p:spPr>
        <p:txBody>
          <a:bodyPr/>
          <a:lstStyle/>
          <a:p>
            <a:endParaRPr lang="zh-TW" altLang="en-US"/>
          </a:p>
        </p:txBody>
      </p:sp>
      <p:grpSp>
        <p:nvGrpSpPr>
          <p:cNvPr id="17" name="Group 17"/>
          <p:cNvGrpSpPr/>
          <p:nvPr/>
        </p:nvGrpSpPr>
        <p:grpSpPr>
          <a:xfrm>
            <a:off x="1218937" y="7311864"/>
            <a:ext cx="5489459" cy="727236"/>
            <a:chOff x="0" y="-38100"/>
            <a:chExt cx="1445783" cy="191535"/>
          </a:xfrm>
        </p:grpSpPr>
        <p:sp>
          <p:nvSpPr>
            <p:cNvPr id="18" name="Freeform 18"/>
            <p:cNvSpPr/>
            <p:nvPr/>
          </p:nvSpPr>
          <p:spPr>
            <a:xfrm>
              <a:off x="0" y="-3623"/>
              <a:ext cx="1445783" cy="153435"/>
            </a:xfrm>
            <a:custGeom>
              <a:avLst/>
              <a:gdLst/>
              <a:ahLst/>
              <a:cxnLst/>
              <a:rect l="l" t="t" r="r" b="b"/>
              <a:pathLst>
                <a:path w="1445783" h="153435">
                  <a:moveTo>
                    <a:pt x="71927" y="0"/>
                  </a:moveTo>
                  <a:lnTo>
                    <a:pt x="1373857" y="0"/>
                  </a:lnTo>
                  <a:cubicBezTo>
                    <a:pt x="1413581" y="0"/>
                    <a:pt x="1445783" y="32203"/>
                    <a:pt x="1445783" y="71927"/>
                  </a:cubicBezTo>
                  <a:lnTo>
                    <a:pt x="1445783" y="81509"/>
                  </a:lnTo>
                  <a:cubicBezTo>
                    <a:pt x="1445783" y="100585"/>
                    <a:pt x="1438206" y="118880"/>
                    <a:pt x="1424717" y="132368"/>
                  </a:cubicBezTo>
                  <a:cubicBezTo>
                    <a:pt x="1411228" y="145857"/>
                    <a:pt x="1392933" y="153435"/>
                    <a:pt x="1373857" y="153435"/>
                  </a:cubicBezTo>
                  <a:lnTo>
                    <a:pt x="71927" y="153435"/>
                  </a:lnTo>
                  <a:cubicBezTo>
                    <a:pt x="32203" y="153435"/>
                    <a:pt x="0" y="121233"/>
                    <a:pt x="0" y="81509"/>
                  </a:cubicBezTo>
                  <a:lnTo>
                    <a:pt x="0" y="71927"/>
                  </a:lnTo>
                  <a:cubicBezTo>
                    <a:pt x="0" y="32203"/>
                    <a:pt x="32203" y="0"/>
                    <a:pt x="71927" y="0"/>
                  </a:cubicBezTo>
                  <a:close/>
                </a:path>
              </a:pathLst>
            </a:custGeom>
            <a:solidFill>
              <a:srgbClr val="AAD7D4"/>
            </a:solidFill>
          </p:spPr>
          <p:txBody>
            <a:bodyPr/>
            <a:lstStyle/>
            <a:p>
              <a:endParaRPr lang="zh-TW" altLang="en-US"/>
            </a:p>
          </p:txBody>
        </p:sp>
        <p:sp>
          <p:nvSpPr>
            <p:cNvPr id="19" name="TextBox 19"/>
            <p:cNvSpPr txBox="1"/>
            <p:nvPr/>
          </p:nvSpPr>
          <p:spPr>
            <a:xfrm>
              <a:off x="0" y="-38100"/>
              <a:ext cx="1445783" cy="191535"/>
            </a:xfrm>
            <a:prstGeom prst="rect">
              <a:avLst/>
            </a:prstGeom>
          </p:spPr>
          <p:txBody>
            <a:bodyPr lIns="50800" tIns="50800" rIns="50800" bIns="50800" rtlCol="0" anchor="ctr"/>
            <a:lstStyle/>
            <a:p>
              <a:pPr algn="ctr">
                <a:lnSpc>
                  <a:spcPts val="2659"/>
                </a:lnSpc>
              </a:pPr>
              <a:r>
                <a:rPr lang="en-US" sz="1899" b="1" dirty="0">
                  <a:solidFill>
                    <a:srgbClr val="000000"/>
                  </a:solidFill>
                  <a:latin typeface="Open Sans Bold"/>
                  <a:ea typeface="Open Sans Bold"/>
                  <a:cs typeface="Open Sans Bold"/>
                  <a:sym typeface="Open Sans Bold"/>
                </a:rPr>
                <a:t>mutual supervision through the platform</a:t>
              </a:r>
            </a:p>
          </p:txBody>
        </p:sp>
      </p:grpSp>
      <p:sp>
        <p:nvSpPr>
          <p:cNvPr id="20" name="TextBox 20"/>
          <p:cNvSpPr txBox="1"/>
          <p:nvPr/>
        </p:nvSpPr>
        <p:spPr>
          <a:xfrm>
            <a:off x="9144000" y="2193334"/>
            <a:ext cx="1141016" cy="1231375"/>
          </a:xfrm>
          <a:prstGeom prst="rect">
            <a:avLst/>
          </a:prstGeom>
        </p:spPr>
        <p:txBody>
          <a:bodyPr lIns="0" tIns="0" rIns="0" bIns="0" rtlCol="0" anchor="t">
            <a:spAutoFit/>
          </a:bodyPr>
          <a:lstStyle/>
          <a:p>
            <a:pPr algn="ctr">
              <a:lnSpc>
                <a:spcPts val="9049"/>
              </a:lnSpc>
            </a:pPr>
            <a:r>
              <a:rPr lang="en-US" sz="7938" b="1" dirty="0">
                <a:solidFill>
                  <a:srgbClr val="1C2120"/>
                </a:solidFill>
                <a:latin typeface="Poppins Bold"/>
                <a:ea typeface="Poppins Bold"/>
                <a:cs typeface="Poppins Bold"/>
                <a:sym typeface="Poppins Bold"/>
              </a:rPr>
              <a:t>1</a:t>
            </a:r>
          </a:p>
        </p:txBody>
      </p:sp>
      <p:sp>
        <p:nvSpPr>
          <p:cNvPr id="21" name="TextBox 21"/>
          <p:cNvSpPr txBox="1"/>
          <p:nvPr/>
        </p:nvSpPr>
        <p:spPr>
          <a:xfrm>
            <a:off x="9144000" y="4656508"/>
            <a:ext cx="1141016" cy="1231375"/>
          </a:xfrm>
          <a:prstGeom prst="rect">
            <a:avLst/>
          </a:prstGeom>
        </p:spPr>
        <p:txBody>
          <a:bodyPr lIns="0" tIns="0" rIns="0" bIns="0" rtlCol="0" anchor="t">
            <a:spAutoFit/>
          </a:bodyPr>
          <a:lstStyle/>
          <a:p>
            <a:pPr algn="ctr">
              <a:lnSpc>
                <a:spcPts val="9049"/>
              </a:lnSpc>
            </a:pPr>
            <a:r>
              <a:rPr lang="en-US" sz="7938" b="1" dirty="0">
                <a:solidFill>
                  <a:srgbClr val="1C2120"/>
                </a:solidFill>
                <a:latin typeface="Poppins Bold"/>
                <a:ea typeface="Poppins Bold"/>
                <a:cs typeface="Poppins Bold"/>
                <a:sym typeface="Poppins Bold"/>
              </a:rPr>
              <a:t>2</a:t>
            </a:r>
          </a:p>
        </p:txBody>
      </p:sp>
      <p:sp>
        <p:nvSpPr>
          <p:cNvPr id="22" name="TextBox 22"/>
          <p:cNvSpPr txBox="1"/>
          <p:nvPr/>
        </p:nvSpPr>
        <p:spPr>
          <a:xfrm>
            <a:off x="9144000" y="7118368"/>
            <a:ext cx="1141016" cy="1231375"/>
          </a:xfrm>
          <a:prstGeom prst="rect">
            <a:avLst/>
          </a:prstGeom>
        </p:spPr>
        <p:txBody>
          <a:bodyPr lIns="0" tIns="0" rIns="0" bIns="0" rtlCol="0" anchor="t">
            <a:spAutoFit/>
          </a:bodyPr>
          <a:lstStyle/>
          <a:p>
            <a:pPr algn="ctr">
              <a:lnSpc>
                <a:spcPts val="9049"/>
              </a:lnSpc>
            </a:pPr>
            <a:r>
              <a:rPr lang="en-US" sz="7938" b="1" dirty="0">
                <a:solidFill>
                  <a:srgbClr val="1C2120"/>
                </a:solidFill>
                <a:latin typeface="Poppins Bold"/>
                <a:ea typeface="Poppins Bold"/>
                <a:cs typeface="Poppins Bold"/>
                <a:sym typeface="Poppins Bold"/>
              </a:rPr>
              <a:t>3</a:t>
            </a:r>
          </a:p>
        </p:txBody>
      </p:sp>
      <p:sp>
        <p:nvSpPr>
          <p:cNvPr id="23" name="TextBox 23"/>
          <p:cNvSpPr txBox="1"/>
          <p:nvPr/>
        </p:nvSpPr>
        <p:spPr>
          <a:xfrm>
            <a:off x="11363530" y="4837795"/>
            <a:ext cx="4807294" cy="495300"/>
          </a:xfrm>
          <a:prstGeom prst="rect">
            <a:avLst/>
          </a:prstGeom>
        </p:spPr>
        <p:txBody>
          <a:bodyPr lIns="0" tIns="0" rIns="0" bIns="0" rtlCol="0" anchor="t">
            <a:spAutoFit/>
          </a:bodyPr>
          <a:lstStyle/>
          <a:p>
            <a:pPr marL="0" lvl="0" indent="0" algn="l">
              <a:lnSpc>
                <a:spcPts val="4049"/>
              </a:lnSpc>
              <a:spcBef>
                <a:spcPct val="0"/>
              </a:spcBef>
            </a:pPr>
            <a:r>
              <a:rPr lang="en-US" sz="2999" spc="47">
                <a:solidFill>
                  <a:srgbClr val="1C2120"/>
                </a:solidFill>
                <a:latin typeface="DM Sans"/>
                <a:ea typeface="DM Sans"/>
                <a:cs typeface="DM Sans"/>
                <a:sym typeface="DM Sans"/>
              </a:rPr>
              <a:t>Shar</a:t>
            </a:r>
            <a:r>
              <a:rPr lang="en-US" sz="2999" u="none" spc="47">
                <a:solidFill>
                  <a:srgbClr val="1C2120"/>
                </a:solidFill>
                <a:latin typeface="DM Sans"/>
                <a:ea typeface="DM Sans"/>
                <a:cs typeface="DM Sans"/>
                <a:sym typeface="DM Sans"/>
              </a:rPr>
              <a:t>ed Exercise Planning</a:t>
            </a:r>
          </a:p>
        </p:txBody>
      </p:sp>
      <p:sp>
        <p:nvSpPr>
          <p:cNvPr id="24" name="TextBox 24"/>
          <p:cNvSpPr txBox="1"/>
          <p:nvPr/>
        </p:nvSpPr>
        <p:spPr>
          <a:xfrm>
            <a:off x="11363530" y="7334554"/>
            <a:ext cx="5224080" cy="495300"/>
          </a:xfrm>
          <a:prstGeom prst="rect">
            <a:avLst/>
          </a:prstGeom>
        </p:spPr>
        <p:txBody>
          <a:bodyPr lIns="0" tIns="0" rIns="0" bIns="0" rtlCol="0" anchor="t">
            <a:spAutoFit/>
          </a:bodyPr>
          <a:lstStyle/>
          <a:p>
            <a:pPr marL="0" lvl="0" indent="0" algn="l">
              <a:lnSpc>
                <a:spcPts val="4049"/>
              </a:lnSpc>
              <a:spcBef>
                <a:spcPct val="0"/>
              </a:spcBef>
            </a:pPr>
            <a:r>
              <a:rPr lang="en-US" sz="2999" spc="47">
                <a:solidFill>
                  <a:srgbClr val="1C2120"/>
                </a:solidFill>
                <a:latin typeface="DM Sans"/>
                <a:ea typeface="DM Sans"/>
                <a:cs typeface="DM Sans"/>
                <a:sym typeface="DM Sans"/>
              </a:rPr>
              <a:t>Fu</a:t>
            </a:r>
            <a:r>
              <a:rPr lang="en-US" sz="2999" u="none" spc="47">
                <a:solidFill>
                  <a:srgbClr val="1C2120"/>
                </a:solidFill>
                <a:latin typeface="DM Sans"/>
                <a:ea typeface="DM Sans"/>
                <a:cs typeface="DM Sans"/>
                <a:sym typeface="DM Sans"/>
              </a:rPr>
              <a:t>n Health Ranking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55410" y="2932889"/>
            <a:ext cx="6982354" cy="5819980"/>
            <a:chOff x="0" y="0"/>
            <a:chExt cx="2111272" cy="1759802"/>
          </a:xfrm>
        </p:grpSpPr>
        <p:sp>
          <p:nvSpPr>
            <p:cNvPr id="3" name="Freeform 3"/>
            <p:cNvSpPr/>
            <p:nvPr/>
          </p:nvSpPr>
          <p:spPr>
            <a:xfrm>
              <a:off x="0" y="0"/>
              <a:ext cx="2111272" cy="1759802"/>
            </a:xfrm>
            <a:custGeom>
              <a:avLst/>
              <a:gdLst/>
              <a:ahLst/>
              <a:cxnLst/>
              <a:rect l="l" t="t" r="r" b="b"/>
              <a:pathLst>
                <a:path w="2111272" h="1759802">
                  <a:moveTo>
                    <a:pt x="0" y="0"/>
                  </a:moveTo>
                  <a:lnTo>
                    <a:pt x="2111272" y="0"/>
                  </a:lnTo>
                  <a:lnTo>
                    <a:pt x="2111272" y="1759802"/>
                  </a:lnTo>
                  <a:lnTo>
                    <a:pt x="0" y="1759802"/>
                  </a:lnTo>
                  <a:close/>
                </a:path>
              </a:pathLst>
            </a:custGeom>
            <a:solidFill>
              <a:srgbClr val="AAD7D4"/>
            </a:solidFill>
          </p:spPr>
          <p:txBody>
            <a:bodyPr/>
            <a:lstStyle/>
            <a:p>
              <a:endParaRPr lang="zh-TW" altLang="en-US"/>
            </a:p>
          </p:txBody>
        </p:sp>
        <p:sp>
          <p:nvSpPr>
            <p:cNvPr id="4" name="TextBox 4"/>
            <p:cNvSpPr txBox="1"/>
            <p:nvPr/>
          </p:nvSpPr>
          <p:spPr>
            <a:xfrm>
              <a:off x="0" y="-38100"/>
              <a:ext cx="2111272" cy="179790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797263" y="2932889"/>
            <a:ext cx="6982354" cy="5819980"/>
            <a:chOff x="0" y="0"/>
            <a:chExt cx="2111272" cy="1759802"/>
          </a:xfrm>
        </p:grpSpPr>
        <p:sp>
          <p:nvSpPr>
            <p:cNvPr id="6" name="Freeform 6"/>
            <p:cNvSpPr/>
            <p:nvPr/>
          </p:nvSpPr>
          <p:spPr>
            <a:xfrm>
              <a:off x="0" y="0"/>
              <a:ext cx="2111272" cy="1759802"/>
            </a:xfrm>
            <a:custGeom>
              <a:avLst/>
              <a:gdLst/>
              <a:ahLst/>
              <a:cxnLst/>
              <a:rect l="l" t="t" r="r" b="b"/>
              <a:pathLst>
                <a:path w="2111272" h="1759802">
                  <a:moveTo>
                    <a:pt x="0" y="0"/>
                  </a:moveTo>
                  <a:lnTo>
                    <a:pt x="2111272" y="0"/>
                  </a:lnTo>
                  <a:lnTo>
                    <a:pt x="2111272" y="1759802"/>
                  </a:lnTo>
                  <a:lnTo>
                    <a:pt x="0" y="1759802"/>
                  </a:lnTo>
                  <a:close/>
                </a:path>
              </a:pathLst>
            </a:custGeom>
            <a:solidFill>
              <a:srgbClr val="AAD7D4"/>
            </a:solidFill>
          </p:spPr>
          <p:txBody>
            <a:bodyPr/>
            <a:lstStyle/>
            <a:p>
              <a:endParaRPr lang="zh-TW" altLang="en-US"/>
            </a:p>
          </p:txBody>
        </p:sp>
        <p:sp>
          <p:nvSpPr>
            <p:cNvPr id="7" name="TextBox 7"/>
            <p:cNvSpPr txBox="1"/>
            <p:nvPr/>
          </p:nvSpPr>
          <p:spPr>
            <a:xfrm>
              <a:off x="0" y="-38100"/>
              <a:ext cx="2111272" cy="1797902"/>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912828" y="3338091"/>
            <a:ext cx="1345491" cy="1009119"/>
          </a:xfrm>
          <a:custGeom>
            <a:avLst/>
            <a:gdLst/>
            <a:ahLst/>
            <a:cxnLst/>
            <a:rect l="l" t="t" r="r" b="b"/>
            <a:pathLst>
              <a:path w="1345491" h="1009119">
                <a:moveTo>
                  <a:pt x="0" y="0"/>
                </a:moveTo>
                <a:lnTo>
                  <a:pt x="1345491" y="0"/>
                </a:lnTo>
                <a:lnTo>
                  <a:pt x="1345491" y="1009119"/>
                </a:lnTo>
                <a:lnTo>
                  <a:pt x="0" y="1009119"/>
                </a:lnTo>
                <a:lnTo>
                  <a:pt x="0" y="0"/>
                </a:lnTo>
                <a:close/>
              </a:path>
            </a:pathLst>
          </a:custGeom>
          <a:blipFill>
            <a:blip r:embed="rId3"/>
            <a:stretch>
              <a:fillRect/>
            </a:stretch>
          </a:blipFill>
        </p:spPr>
        <p:txBody>
          <a:bodyPr/>
          <a:lstStyle/>
          <a:p>
            <a:endParaRPr lang="zh-TW" altLang="en-US"/>
          </a:p>
        </p:txBody>
      </p:sp>
      <p:sp>
        <p:nvSpPr>
          <p:cNvPr id="9" name="Freeform 9"/>
          <p:cNvSpPr/>
          <p:nvPr/>
        </p:nvSpPr>
        <p:spPr>
          <a:xfrm>
            <a:off x="2003928" y="5851479"/>
            <a:ext cx="1163291" cy="1163291"/>
          </a:xfrm>
          <a:custGeom>
            <a:avLst/>
            <a:gdLst/>
            <a:ahLst/>
            <a:cxnLst/>
            <a:rect l="l" t="t" r="r" b="b"/>
            <a:pathLst>
              <a:path w="1163291" h="1163291">
                <a:moveTo>
                  <a:pt x="0" y="0"/>
                </a:moveTo>
                <a:lnTo>
                  <a:pt x="1163291" y="0"/>
                </a:lnTo>
                <a:lnTo>
                  <a:pt x="1163291" y="1163291"/>
                </a:lnTo>
                <a:lnTo>
                  <a:pt x="0" y="1163291"/>
                </a:lnTo>
                <a:lnTo>
                  <a:pt x="0" y="0"/>
                </a:lnTo>
                <a:close/>
              </a:path>
            </a:pathLst>
          </a:custGeom>
          <a:blipFill>
            <a:blip r:embed="rId4"/>
            <a:stretch>
              <a:fillRect/>
            </a:stretch>
          </a:blipFill>
        </p:spPr>
        <p:txBody>
          <a:bodyPr/>
          <a:lstStyle/>
          <a:p>
            <a:endParaRPr lang="zh-TW" altLang="en-US"/>
          </a:p>
        </p:txBody>
      </p:sp>
      <p:sp>
        <p:nvSpPr>
          <p:cNvPr id="10" name="Freeform 10"/>
          <p:cNvSpPr/>
          <p:nvPr/>
        </p:nvSpPr>
        <p:spPr>
          <a:xfrm>
            <a:off x="10268567" y="3383589"/>
            <a:ext cx="1046371" cy="1046371"/>
          </a:xfrm>
          <a:custGeom>
            <a:avLst/>
            <a:gdLst/>
            <a:ahLst/>
            <a:cxnLst/>
            <a:rect l="l" t="t" r="r" b="b"/>
            <a:pathLst>
              <a:path w="1046371" h="1046371">
                <a:moveTo>
                  <a:pt x="0" y="0"/>
                </a:moveTo>
                <a:lnTo>
                  <a:pt x="1046371" y="0"/>
                </a:lnTo>
                <a:lnTo>
                  <a:pt x="1046371" y="1046370"/>
                </a:lnTo>
                <a:lnTo>
                  <a:pt x="0" y="1046370"/>
                </a:lnTo>
                <a:lnTo>
                  <a:pt x="0" y="0"/>
                </a:lnTo>
                <a:close/>
              </a:path>
            </a:pathLst>
          </a:custGeom>
          <a:blipFill>
            <a:blip r:embed="rId5"/>
            <a:stretch>
              <a:fillRect/>
            </a:stretch>
          </a:blipFill>
        </p:spPr>
        <p:txBody>
          <a:bodyPr/>
          <a:lstStyle/>
          <a:p>
            <a:endParaRPr lang="zh-TW" altLang="en-US"/>
          </a:p>
        </p:txBody>
      </p:sp>
      <p:sp>
        <p:nvSpPr>
          <p:cNvPr id="11" name="Freeform 11"/>
          <p:cNvSpPr/>
          <p:nvPr/>
        </p:nvSpPr>
        <p:spPr>
          <a:xfrm>
            <a:off x="10268567" y="5907583"/>
            <a:ext cx="1051084" cy="1051084"/>
          </a:xfrm>
          <a:custGeom>
            <a:avLst/>
            <a:gdLst/>
            <a:ahLst/>
            <a:cxnLst/>
            <a:rect l="l" t="t" r="r" b="b"/>
            <a:pathLst>
              <a:path w="1051084" h="1051084">
                <a:moveTo>
                  <a:pt x="0" y="0"/>
                </a:moveTo>
                <a:lnTo>
                  <a:pt x="1051084" y="0"/>
                </a:lnTo>
                <a:lnTo>
                  <a:pt x="1051084" y="1051084"/>
                </a:lnTo>
                <a:lnTo>
                  <a:pt x="0" y="1051084"/>
                </a:lnTo>
                <a:lnTo>
                  <a:pt x="0" y="0"/>
                </a:lnTo>
                <a:close/>
              </a:path>
            </a:pathLst>
          </a:custGeom>
          <a:blipFill>
            <a:blip r:embed="rId6"/>
            <a:stretch>
              <a:fillRect/>
            </a:stretch>
          </a:blipFill>
        </p:spPr>
        <p:txBody>
          <a:bodyPr/>
          <a:lstStyle/>
          <a:p>
            <a:endParaRPr lang="zh-TW" altLang="en-US"/>
          </a:p>
        </p:txBody>
      </p:sp>
      <p:sp>
        <p:nvSpPr>
          <p:cNvPr id="12" name="TextBox 12"/>
          <p:cNvSpPr txBox="1"/>
          <p:nvPr/>
        </p:nvSpPr>
        <p:spPr>
          <a:xfrm>
            <a:off x="2209149" y="4309110"/>
            <a:ext cx="5561880" cy="1630680"/>
          </a:xfrm>
          <a:prstGeom prst="rect">
            <a:avLst/>
          </a:prstGeom>
        </p:spPr>
        <p:txBody>
          <a:bodyPr lIns="0" tIns="0" rIns="0" bIns="0" rtlCol="0" anchor="t">
            <a:spAutoFit/>
          </a:bodyPr>
          <a:lstStyle/>
          <a:p>
            <a:pPr algn="l">
              <a:lnSpc>
                <a:spcPts val="3240"/>
              </a:lnSpc>
            </a:pPr>
            <a:endParaRPr/>
          </a:p>
          <a:p>
            <a:pPr algn="l">
              <a:lnSpc>
                <a:spcPts val="3240"/>
              </a:lnSpc>
              <a:spcBef>
                <a:spcPct val="0"/>
              </a:spcBef>
            </a:pPr>
            <a:r>
              <a:rPr lang="en-US" sz="2400" spc="38">
                <a:solidFill>
                  <a:srgbClr val="1C2120"/>
                </a:solidFill>
                <a:latin typeface="DM Sans"/>
                <a:ea typeface="DM Sans"/>
                <a:cs typeface="DM Sans"/>
                <a:sym typeface="DM Sans"/>
              </a:rPr>
              <a:t>m</a:t>
            </a:r>
            <a:r>
              <a:rPr lang="en-US" sz="2400" u="none" spc="38">
                <a:solidFill>
                  <a:srgbClr val="1C2120"/>
                </a:solidFill>
                <a:latin typeface="DM Sans"/>
                <a:ea typeface="DM Sans"/>
                <a:cs typeface="DM Sans"/>
                <a:sym typeface="DM Sans"/>
              </a:rPr>
              <a:t>obile app interface for user interaction and data input</a:t>
            </a:r>
          </a:p>
          <a:p>
            <a:pPr marL="0" lvl="0" indent="0" algn="l">
              <a:lnSpc>
                <a:spcPts val="3240"/>
              </a:lnSpc>
              <a:spcBef>
                <a:spcPct val="0"/>
              </a:spcBef>
            </a:pPr>
            <a:endParaRPr lang="en-US" sz="2400" u="none" spc="38">
              <a:solidFill>
                <a:srgbClr val="1C2120"/>
              </a:solidFill>
              <a:latin typeface="DM Sans"/>
              <a:ea typeface="DM Sans"/>
              <a:cs typeface="DM Sans"/>
              <a:sym typeface="DM Sans"/>
            </a:endParaRPr>
          </a:p>
        </p:txBody>
      </p:sp>
      <p:sp>
        <p:nvSpPr>
          <p:cNvPr id="13" name="TextBox 13"/>
          <p:cNvSpPr txBox="1"/>
          <p:nvPr/>
        </p:nvSpPr>
        <p:spPr>
          <a:xfrm>
            <a:off x="3527006" y="3694938"/>
            <a:ext cx="4113413" cy="423672"/>
          </a:xfrm>
          <a:prstGeom prst="rect">
            <a:avLst/>
          </a:prstGeom>
        </p:spPr>
        <p:txBody>
          <a:bodyPr lIns="0" tIns="0" rIns="0" bIns="0" rtlCol="0" anchor="t">
            <a:spAutoFit/>
          </a:bodyPr>
          <a:lstStyle/>
          <a:p>
            <a:pPr algn="l">
              <a:lnSpc>
                <a:spcPts val="3023"/>
              </a:lnSpc>
            </a:pPr>
            <a:r>
              <a:rPr lang="en-US" sz="2799" b="1">
                <a:solidFill>
                  <a:srgbClr val="1C2120"/>
                </a:solidFill>
                <a:latin typeface="Poppins Bold"/>
                <a:ea typeface="Poppins Bold"/>
                <a:cs typeface="Poppins Bold"/>
                <a:sym typeface="Poppins Bold"/>
              </a:rPr>
              <a:t>MIT APP Inventor</a:t>
            </a:r>
          </a:p>
        </p:txBody>
      </p:sp>
      <p:sp>
        <p:nvSpPr>
          <p:cNvPr id="14" name="TextBox 14"/>
          <p:cNvSpPr txBox="1"/>
          <p:nvPr/>
        </p:nvSpPr>
        <p:spPr>
          <a:xfrm>
            <a:off x="2209149" y="7116960"/>
            <a:ext cx="5561880" cy="1221105"/>
          </a:xfrm>
          <a:prstGeom prst="rect">
            <a:avLst/>
          </a:prstGeom>
        </p:spPr>
        <p:txBody>
          <a:bodyPr lIns="0" tIns="0" rIns="0" bIns="0" rtlCol="0" anchor="t">
            <a:spAutoFit/>
          </a:bodyPr>
          <a:lstStyle/>
          <a:p>
            <a:pPr marL="0" lvl="0" indent="0" algn="l">
              <a:lnSpc>
                <a:spcPts val="3240"/>
              </a:lnSpc>
              <a:spcBef>
                <a:spcPct val="0"/>
              </a:spcBef>
            </a:pPr>
            <a:r>
              <a:rPr lang="en-US" sz="2400" u="none" spc="38">
                <a:solidFill>
                  <a:srgbClr val="1C2120"/>
                </a:solidFill>
                <a:latin typeface="DM Sans"/>
                <a:ea typeface="DM Sans"/>
                <a:cs typeface="DM Sans"/>
                <a:sym typeface="DM Sans"/>
              </a:rPr>
              <a:t>simulates real-world IoT infrastructure with edge node (MN) and cloud core (IN)</a:t>
            </a:r>
          </a:p>
        </p:txBody>
      </p:sp>
      <p:sp>
        <p:nvSpPr>
          <p:cNvPr id="15" name="TextBox 15"/>
          <p:cNvSpPr txBox="1"/>
          <p:nvPr/>
        </p:nvSpPr>
        <p:spPr>
          <a:xfrm>
            <a:off x="3527006" y="6172834"/>
            <a:ext cx="2408376" cy="423672"/>
          </a:xfrm>
          <a:prstGeom prst="rect">
            <a:avLst/>
          </a:prstGeom>
        </p:spPr>
        <p:txBody>
          <a:bodyPr lIns="0" tIns="0" rIns="0" bIns="0" rtlCol="0" anchor="t">
            <a:spAutoFit/>
          </a:bodyPr>
          <a:lstStyle/>
          <a:p>
            <a:pPr algn="l">
              <a:lnSpc>
                <a:spcPts val="3023"/>
              </a:lnSpc>
            </a:pPr>
            <a:r>
              <a:rPr lang="en-US" sz="2799" b="1">
                <a:solidFill>
                  <a:srgbClr val="1C2120"/>
                </a:solidFill>
                <a:latin typeface="Poppins Bold"/>
                <a:ea typeface="Poppins Bold"/>
                <a:cs typeface="Poppins Bold"/>
                <a:sym typeface="Poppins Bold"/>
              </a:rPr>
              <a:t>OM2M</a:t>
            </a:r>
          </a:p>
        </p:txBody>
      </p:sp>
      <p:sp>
        <p:nvSpPr>
          <p:cNvPr id="16" name="TextBox 16"/>
          <p:cNvSpPr txBox="1"/>
          <p:nvPr/>
        </p:nvSpPr>
        <p:spPr>
          <a:xfrm>
            <a:off x="3076118" y="1114425"/>
            <a:ext cx="12135763" cy="947854"/>
          </a:xfrm>
          <a:prstGeom prst="rect">
            <a:avLst/>
          </a:prstGeom>
        </p:spPr>
        <p:txBody>
          <a:bodyPr lIns="0" tIns="0" rIns="0" bIns="0" rtlCol="0" anchor="t">
            <a:spAutoFit/>
          </a:bodyPr>
          <a:lstStyle/>
          <a:p>
            <a:pPr algn="ctr">
              <a:lnSpc>
                <a:spcPts val="6596"/>
              </a:lnSpc>
            </a:pPr>
            <a:r>
              <a:rPr lang="en-US" sz="6800" b="1">
                <a:solidFill>
                  <a:srgbClr val="1C2120"/>
                </a:solidFill>
                <a:latin typeface="Poppins Bold"/>
                <a:ea typeface="Poppins Bold"/>
                <a:cs typeface="Poppins Bold"/>
                <a:sym typeface="Poppins Bold"/>
              </a:rPr>
              <a:t>Tools &amp; Components Used</a:t>
            </a:r>
          </a:p>
        </p:txBody>
      </p:sp>
      <p:sp>
        <p:nvSpPr>
          <p:cNvPr id="17" name="TextBox 17"/>
          <p:cNvSpPr txBox="1"/>
          <p:nvPr/>
        </p:nvSpPr>
        <p:spPr>
          <a:xfrm>
            <a:off x="10451002" y="4718685"/>
            <a:ext cx="5561880" cy="811530"/>
          </a:xfrm>
          <a:prstGeom prst="rect">
            <a:avLst/>
          </a:prstGeom>
        </p:spPr>
        <p:txBody>
          <a:bodyPr lIns="0" tIns="0" rIns="0" bIns="0" rtlCol="0" anchor="t">
            <a:spAutoFit/>
          </a:bodyPr>
          <a:lstStyle/>
          <a:p>
            <a:pPr algn="l">
              <a:lnSpc>
                <a:spcPts val="3240"/>
              </a:lnSpc>
              <a:spcBef>
                <a:spcPct val="0"/>
              </a:spcBef>
            </a:pPr>
            <a:r>
              <a:rPr lang="en-US" sz="2400" spc="38">
                <a:solidFill>
                  <a:srgbClr val="1C2120"/>
                </a:solidFill>
                <a:latin typeface="DM Sans"/>
                <a:ea typeface="DM Sans"/>
                <a:cs typeface="DM Sans"/>
                <a:sym typeface="DM Sans"/>
              </a:rPr>
              <a:t>wo</a:t>
            </a:r>
            <a:r>
              <a:rPr lang="en-US" sz="2400" u="none" spc="38">
                <a:solidFill>
                  <a:srgbClr val="1C2120"/>
                </a:solidFill>
                <a:latin typeface="DM Sans"/>
                <a:ea typeface="DM Sans"/>
                <a:cs typeface="DM Sans"/>
                <a:sym typeface="DM Sans"/>
              </a:rPr>
              <a:t>rkf</a:t>
            </a:r>
            <a:r>
              <a:rPr lang="en-US" sz="2400" spc="38">
                <a:solidFill>
                  <a:srgbClr val="1C2120"/>
                </a:solidFill>
                <a:latin typeface="DM Sans"/>
                <a:ea typeface="DM Sans"/>
                <a:cs typeface="DM Sans"/>
                <a:sym typeface="DM Sans"/>
              </a:rPr>
              <a:t>l</a:t>
            </a:r>
            <a:r>
              <a:rPr lang="en-US" sz="2400" u="none" spc="38">
                <a:solidFill>
                  <a:srgbClr val="1C2120"/>
                </a:solidFill>
                <a:latin typeface="DM Sans"/>
                <a:ea typeface="DM Sans"/>
                <a:cs typeface="DM Sans"/>
                <a:sym typeface="DM Sans"/>
              </a:rPr>
              <a:t>ow</a:t>
            </a:r>
            <a:r>
              <a:rPr lang="en-US" sz="2400" spc="38">
                <a:solidFill>
                  <a:srgbClr val="1C2120"/>
                </a:solidFill>
                <a:latin typeface="DM Sans"/>
                <a:ea typeface="DM Sans"/>
                <a:cs typeface="DM Sans"/>
                <a:sym typeface="DM Sans"/>
              </a:rPr>
              <a:t> </a:t>
            </a:r>
            <a:r>
              <a:rPr lang="en-US" sz="2400" u="none" spc="38">
                <a:solidFill>
                  <a:srgbClr val="1C2120"/>
                </a:solidFill>
                <a:latin typeface="DM Sans"/>
                <a:ea typeface="DM Sans"/>
                <a:cs typeface="DM Sans"/>
                <a:sym typeface="DM Sans"/>
              </a:rPr>
              <a:t>orchestr</a:t>
            </a:r>
            <a:r>
              <a:rPr lang="en-US" sz="2400" spc="38">
                <a:solidFill>
                  <a:srgbClr val="1C2120"/>
                </a:solidFill>
                <a:latin typeface="DM Sans"/>
                <a:ea typeface="DM Sans"/>
                <a:cs typeface="DM Sans"/>
                <a:sym typeface="DM Sans"/>
              </a:rPr>
              <a:t>at</a:t>
            </a:r>
            <a:r>
              <a:rPr lang="en-US" sz="2400" u="none" spc="38">
                <a:solidFill>
                  <a:srgbClr val="1C2120"/>
                </a:solidFill>
                <a:latin typeface="DM Sans"/>
                <a:ea typeface="DM Sans"/>
                <a:cs typeface="DM Sans"/>
                <a:sym typeface="DM Sans"/>
              </a:rPr>
              <a:t>o</a:t>
            </a:r>
            <a:r>
              <a:rPr lang="en-US" sz="2400" spc="38">
                <a:solidFill>
                  <a:srgbClr val="1C2120"/>
                </a:solidFill>
                <a:latin typeface="DM Sans"/>
                <a:ea typeface="DM Sans"/>
                <a:cs typeface="DM Sans"/>
                <a:sym typeface="DM Sans"/>
              </a:rPr>
              <a:t>r for </a:t>
            </a:r>
            <a:r>
              <a:rPr lang="en-US" sz="2400" u="none" spc="38">
                <a:solidFill>
                  <a:srgbClr val="1C2120"/>
                </a:solidFill>
                <a:latin typeface="DM Sans"/>
                <a:ea typeface="DM Sans"/>
                <a:cs typeface="DM Sans"/>
                <a:sym typeface="DM Sans"/>
              </a:rPr>
              <a:t>HTTP req</a:t>
            </a:r>
            <a:r>
              <a:rPr lang="en-US" sz="2400" spc="38">
                <a:solidFill>
                  <a:srgbClr val="1C2120"/>
                </a:solidFill>
                <a:latin typeface="DM Sans"/>
                <a:ea typeface="DM Sans"/>
                <a:cs typeface="DM Sans"/>
                <a:sym typeface="DM Sans"/>
              </a:rPr>
              <a:t>u</a:t>
            </a:r>
            <a:r>
              <a:rPr lang="en-US" sz="2400" u="none" spc="38">
                <a:solidFill>
                  <a:srgbClr val="1C2120"/>
                </a:solidFill>
                <a:latin typeface="DM Sans"/>
                <a:ea typeface="DM Sans"/>
                <a:cs typeface="DM Sans"/>
                <a:sym typeface="DM Sans"/>
              </a:rPr>
              <a:t>e</a:t>
            </a:r>
            <a:r>
              <a:rPr lang="en-US" sz="2400" spc="38">
                <a:solidFill>
                  <a:srgbClr val="1C2120"/>
                </a:solidFill>
                <a:latin typeface="DM Sans"/>
                <a:ea typeface="DM Sans"/>
                <a:cs typeface="DM Sans"/>
                <a:sym typeface="DM Sans"/>
              </a:rPr>
              <a:t>st</a:t>
            </a:r>
            <a:r>
              <a:rPr lang="en-US" sz="2400" u="none" spc="38">
                <a:solidFill>
                  <a:srgbClr val="1C2120"/>
                </a:solidFill>
                <a:latin typeface="DM Sans"/>
                <a:ea typeface="DM Sans"/>
                <a:cs typeface="DM Sans"/>
                <a:sym typeface="DM Sans"/>
              </a:rPr>
              <a:t>s, </a:t>
            </a:r>
            <a:r>
              <a:rPr lang="en-US" sz="2400" spc="38">
                <a:solidFill>
                  <a:srgbClr val="1C2120"/>
                </a:solidFill>
                <a:latin typeface="DM Sans"/>
                <a:ea typeface="DM Sans"/>
                <a:cs typeface="DM Sans"/>
                <a:sym typeface="DM Sans"/>
              </a:rPr>
              <a:t>r</a:t>
            </a:r>
            <a:r>
              <a:rPr lang="en-US" sz="2400" u="none" spc="38">
                <a:solidFill>
                  <a:srgbClr val="1C2120"/>
                </a:solidFill>
                <a:latin typeface="DM Sans"/>
                <a:ea typeface="DM Sans"/>
                <a:cs typeface="DM Sans"/>
                <a:sym typeface="DM Sans"/>
              </a:rPr>
              <a:t>ou</a:t>
            </a:r>
            <a:r>
              <a:rPr lang="en-US" sz="2400" spc="38">
                <a:solidFill>
                  <a:srgbClr val="1C2120"/>
                </a:solidFill>
                <a:latin typeface="DM Sans"/>
                <a:ea typeface="DM Sans"/>
                <a:cs typeface="DM Sans"/>
                <a:sym typeface="DM Sans"/>
              </a:rPr>
              <a:t>tin</a:t>
            </a:r>
            <a:r>
              <a:rPr lang="en-US" sz="2400" u="none" spc="38">
                <a:solidFill>
                  <a:srgbClr val="1C2120"/>
                </a:solidFill>
                <a:latin typeface="DM Sans"/>
                <a:ea typeface="DM Sans"/>
                <a:cs typeface="DM Sans"/>
                <a:sym typeface="DM Sans"/>
              </a:rPr>
              <a:t>g,</a:t>
            </a:r>
            <a:r>
              <a:rPr lang="en-US" sz="2400" spc="38">
                <a:solidFill>
                  <a:srgbClr val="1C2120"/>
                </a:solidFill>
                <a:latin typeface="DM Sans"/>
                <a:ea typeface="DM Sans"/>
                <a:cs typeface="DM Sans"/>
                <a:sym typeface="DM Sans"/>
              </a:rPr>
              <a:t> and </a:t>
            </a:r>
            <a:r>
              <a:rPr lang="en-US" sz="2400" u="none" spc="38">
                <a:solidFill>
                  <a:srgbClr val="1C2120"/>
                </a:solidFill>
                <a:latin typeface="DM Sans"/>
                <a:ea typeface="DM Sans"/>
                <a:cs typeface="DM Sans"/>
                <a:sym typeface="DM Sans"/>
              </a:rPr>
              <a:t>clou</a:t>
            </a:r>
            <a:r>
              <a:rPr lang="en-US" sz="2400" spc="38">
                <a:solidFill>
                  <a:srgbClr val="1C2120"/>
                </a:solidFill>
                <a:latin typeface="DM Sans"/>
                <a:ea typeface="DM Sans"/>
                <a:cs typeface="DM Sans"/>
                <a:sym typeface="DM Sans"/>
              </a:rPr>
              <a:t>d </a:t>
            </a:r>
            <a:r>
              <a:rPr lang="en-US" sz="2400" u="none" spc="38">
                <a:solidFill>
                  <a:srgbClr val="1C2120"/>
                </a:solidFill>
                <a:latin typeface="DM Sans"/>
                <a:ea typeface="DM Sans"/>
                <a:cs typeface="DM Sans"/>
                <a:sym typeface="DM Sans"/>
              </a:rPr>
              <a:t>log</a:t>
            </a:r>
            <a:r>
              <a:rPr lang="en-US" sz="2400" spc="38">
                <a:solidFill>
                  <a:srgbClr val="1C2120"/>
                </a:solidFill>
                <a:latin typeface="DM Sans"/>
                <a:ea typeface="DM Sans"/>
                <a:cs typeface="DM Sans"/>
                <a:sym typeface="DM Sans"/>
              </a:rPr>
              <a:t>i</a:t>
            </a:r>
            <a:r>
              <a:rPr lang="en-US" sz="2400" u="none" spc="38">
                <a:solidFill>
                  <a:srgbClr val="1C2120"/>
                </a:solidFill>
                <a:latin typeface="DM Sans"/>
                <a:ea typeface="DM Sans"/>
                <a:cs typeface="DM Sans"/>
                <a:sym typeface="DM Sans"/>
              </a:rPr>
              <a:t>c</a:t>
            </a:r>
          </a:p>
        </p:txBody>
      </p:sp>
      <p:sp>
        <p:nvSpPr>
          <p:cNvPr id="18" name="TextBox 18"/>
          <p:cNvSpPr txBox="1"/>
          <p:nvPr/>
        </p:nvSpPr>
        <p:spPr>
          <a:xfrm>
            <a:off x="11664715" y="3694938"/>
            <a:ext cx="4113413" cy="423672"/>
          </a:xfrm>
          <a:prstGeom prst="rect">
            <a:avLst/>
          </a:prstGeom>
        </p:spPr>
        <p:txBody>
          <a:bodyPr lIns="0" tIns="0" rIns="0" bIns="0" rtlCol="0" anchor="t">
            <a:spAutoFit/>
          </a:bodyPr>
          <a:lstStyle/>
          <a:p>
            <a:pPr algn="l">
              <a:lnSpc>
                <a:spcPts val="3023"/>
              </a:lnSpc>
            </a:pPr>
            <a:r>
              <a:rPr lang="en-US" sz="2799" b="1">
                <a:solidFill>
                  <a:srgbClr val="1C2120"/>
                </a:solidFill>
                <a:latin typeface="Poppins Bold"/>
                <a:ea typeface="Poppins Bold"/>
                <a:cs typeface="Poppins Bold"/>
                <a:sym typeface="Poppins Bold"/>
              </a:rPr>
              <a:t>Node-red</a:t>
            </a:r>
          </a:p>
        </p:txBody>
      </p:sp>
      <p:sp>
        <p:nvSpPr>
          <p:cNvPr id="19" name="TextBox 19"/>
          <p:cNvSpPr txBox="1"/>
          <p:nvPr/>
        </p:nvSpPr>
        <p:spPr>
          <a:xfrm>
            <a:off x="10451002" y="7116960"/>
            <a:ext cx="5561880" cy="811530"/>
          </a:xfrm>
          <a:prstGeom prst="rect">
            <a:avLst/>
          </a:prstGeom>
        </p:spPr>
        <p:txBody>
          <a:bodyPr lIns="0" tIns="0" rIns="0" bIns="0" rtlCol="0" anchor="t">
            <a:spAutoFit/>
          </a:bodyPr>
          <a:lstStyle/>
          <a:p>
            <a:pPr algn="l">
              <a:lnSpc>
                <a:spcPts val="3240"/>
              </a:lnSpc>
              <a:spcBef>
                <a:spcPct val="0"/>
              </a:spcBef>
            </a:pPr>
            <a:r>
              <a:rPr lang="en-US" sz="2400" u="none" spc="38">
                <a:solidFill>
                  <a:srgbClr val="1C2120"/>
                </a:solidFill>
                <a:latin typeface="DM Sans"/>
                <a:ea typeface="DM Sans"/>
                <a:cs typeface="DM Sans"/>
                <a:sym typeface="DM Sans"/>
              </a:rPr>
              <a:t>simulates AI backend to analyze and compute health rankings</a:t>
            </a:r>
          </a:p>
        </p:txBody>
      </p:sp>
      <p:sp>
        <p:nvSpPr>
          <p:cNvPr id="20" name="TextBox 20"/>
          <p:cNvSpPr txBox="1"/>
          <p:nvPr/>
        </p:nvSpPr>
        <p:spPr>
          <a:xfrm>
            <a:off x="11664715" y="6172834"/>
            <a:ext cx="2408376" cy="423672"/>
          </a:xfrm>
          <a:prstGeom prst="rect">
            <a:avLst/>
          </a:prstGeom>
        </p:spPr>
        <p:txBody>
          <a:bodyPr lIns="0" tIns="0" rIns="0" bIns="0" rtlCol="0" anchor="t">
            <a:spAutoFit/>
          </a:bodyPr>
          <a:lstStyle/>
          <a:p>
            <a:pPr algn="l">
              <a:lnSpc>
                <a:spcPts val="3023"/>
              </a:lnSpc>
            </a:pPr>
            <a:r>
              <a:rPr lang="en-US" sz="2799" b="1">
                <a:solidFill>
                  <a:srgbClr val="1C2120"/>
                </a:solidFill>
                <a:latin typeface="Poppins Bold"/>
                <a:ea typeface="Poppins Bold"/>
                <a:cs typeface="Poppins Bold"/>
                <a:sym typeface="Poppins Bold"/>
              </a:rPr>
              <a:t>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491764" y="2612405"/>
            <a:ext cx="8796236" cy="5706558"/>
          </a:xfrm>
          <a:custGeom>
            <a:avLst/>
            <a:gdLst/>
            <a:ahLst/>
            <a:cxnLst/>
            <a:rect l="l" t="t" r="r" b="b"/>
            <a:pathLst>
              <a:path w="8796236" h="5706558">
                <a:moveTo>
                  <a:pt x="0" y="0"/>
                </a:moveTo>
                <a:lnTo>
                  <a:pt x="8796236" y="0"/>
                </a:lnTo>
                <a:lnTo>
                  <a:pt x="8796236" y="5706559"/>
                </a:lnTo>
                <a:lnTo>
                  <a:pt x="0" y="5706559"/>
                </a:lnTo>
                <a:lnTo>
                  <a:pt x="0" y="0"/>
                </a:lnTo>
                <a:close/>
              </a:path>
            </a:pathLst>
          </a:custGeom>
          <a:blipFill>
            <a:blip r:embed="rId3"/>
            <a:stretch>
              <a:fillRect/>
            </a:stretch>
          </a:blipFill>
        </p:spPr>
        <p:txBody>
          <a:bodyPr/>
          <a:lstStyle/>
          <a:p>
            <a:endParaRPr lang="zh-TW" altLang="en-US"/>
          </a:p>
        </p:txBody>
      </p:sp>
      <p:sp>
        <p:nvSpPr>
          <p:cNvPr id="3" name="Freeform 3"/>
          <p:cNvSpPr/>
          <p:nvPr/>
        </p:nvSpPr>
        <p:spPr>
          <a:xfrm>
            <a:off x="10195247" y="3091199"/>
            <a:ext cx="3694635" cy="4205288"/>
          </a:xfrm>
          <a:custGeom>
            <a:avLst/>
            <a:gdLst/>
            <a:ahLst/>
            <a:cxnLst/>
            <a:rect l="l" t="t" r="r" b="b"/>
            <a:pathLst>
              <a:path w="3694635" h="4205288">
                <a:moveTo>
                  <a:pt x="0" y="0"/>
                </a:moveTo>
                <a:lnTo>
                  <a:pt x="3694635" y="0"/>
                </a:lnTo>
                <a:lnTo>
                  <a:pt x="3694635" y="4205289"/>
                </a:lnTo>
                <a:lnTo>
                  <a:pt x="0" y="4205289"/>
                </a:lnTo>
                <a:lnTo>
                  <a:pt x="0" y="0"/>
                </a:lnTo>
                <a:close/>
              </a:path>
            </a:pathLst>
          </a:custGeom>
          <a:blipFill>
            <a:blip r:embed="rId4"/>
            <a:stretch>
              <a:fillRect t="-25719" r="-77" b="-30591"/>
            </a:stretch>
          </a:blipFill>
        </p:spPr>
        <p:txBody>
          <a:bodyPr/>
          <a:lstStyle/>
          <a:p>
            <a:endParaRPr lang="zh-TW" altLang="en-US"/>
          </a:p>
        </p:txBody>
      </p:sp>
      <p:sp>
        <p:nvSpPr>
          <p:cNvPr id="4" name="Freeform 4"/>
          <p:cNvSpPr/>
          <p:nvPr/>
        </p:nvSpPr>
        <p:spPr>
          <a:xfrm>
            <a:off x="13889882" y="3091199"/>
            <a:ext cx="3554625" cy="4205288"/>
          </a:xfrm>
          <a:custGeom>
            <a:avLst/>
            <a:gdLst/>
            <a:ahLst/>
            <a:cxnLst/>
            <a:rect l="l" t="t" r="r" b="b"/>
            <a:pathLst>
              <a:path w="3554625" h="4205288">
                <a:moveTo>
                  <a:pt x="0" y="0"/>
                </a:moveTo>
                <a:lnTo>
                  <a:pt x="3554624" y="0"/>
                </a:lnTo>
                <a:lnTo>
                  <a:pt x="3554624" y="4205289"/>
                </a:lnTo>
                <a:lnTo>
                  <a:pt x="0" y="4205289"/>
                </a:lnTo>
                <a:lnTo>
                  <a:pt x="0" y="0"/>
                </a:lnTo>
                <a:close/>
              </a:path>
            </a:pathLst>
          </a:custGeom>
          <a:blipFill>
            <a:blip r:embed="rId5"/>
            <a:stretch>
              <a:fillRect t="-28145" r="-2868" b="-26435"/>
            </a:stretch>
          </a:blipFill>
        </p:spPr>
        <p:txBody>
          <a:bodyPr/>
          <a:lstStyle/>
          <a:p>
            <a:endParaRPr lang="zh-TW" altLang="en-US"/>
          </a:p>
        </p:txBody>
      </p:sp>
      <p:sp>
        <p:nvSpPr>
          <p:cNvPr id="5" name="TextBox 5"/>
          <p:cNvSpPr txBox="1"/>
          <p:nvPr/>
        </p:nvSpPr>
        <p:spPr>
          <a:xfrm>
            <a:off x="1426698" y="1104900"/>
            <a:ext cx="7717302" cy="1672844"/>
          </a:xfrm>
          <a:prstGeom prst="rect">
            <a:avLst/>
          </a:prstGeom>
        </p:spPr>
        <p:txBody>
          <a:bodyPr lIns="0" tIns="0" rIns="0" bIns="0" rtlCol="0" anchor="t">
            <a:spAutoFit/>
          </a:bodyPr>
          <a:lstStyle/>
          <a:p>
            <a:pPr algn="l">
              <a:lnSpc>
                <a:spcPts val="6207"/>
              </a:lnSpc>
            </a:pPr>
            <a:r>
              <a:rPr lang="en-US" sz="6399" b="1">
                <a:solidFill>
                  <a:srgbClr val="1C2120"/>
                </a:solidFill>
                <a:latin typeface="Poppins Bold"/>
                <a:ea typeface="Poppins Bold"/>
                <a:cs typeface="Poppins Bold"/>
                <a:sym typeface="Poppins Bold"/>
              </a:rPr>
              <a:t>Personal &amp; Group Recording</a:t>
            </a:r>
          </a:p>
        </p:txBody>
      </p:sp>
      <p:sp>
        <p:nvSpPr>
          <p:cNvPr id="6" name="TextBox 6"/>
          <p:cNvSpPr txBox="1"/>
          <p:nvPr/>
        </p:nvSpPr>
        <p:spPr>
          <a:xfrm>
            <a:off x="1275140" y="3084640"/>
            <a:ext cx="7717302" cy="6394323"/>
          </a:xfrm>
          <a:prstGeom prst="rect">
            <a:avLst/>
          </a:prstGeom>
        </p:spPr>
        <p:txBody>
          <a:bodyPr lIns="0" tIns="0" rIns="0" bIns="0" rtlCol="0" anchor="t">
            <a:spAutoFit/>
          </a:bodyPr>
          <a:lstStyle/>
          <a:p>
            <a:pPr algn="l">
              <a:lnSpc>
                <a:spcPts val="3132"/>
              </a:lnSpc>
            </a:pPr>
            <a:r>
              <a:rPr lang="en-US" sz="2900" b="1">
                <a:solidFill>
                  <a:srgbClr val="004AAD"/>
                </a:solidFill>
                <a:latin typeface="DM Sans Bold"/>
                <a:ea typeface="DM Sans Bold"/>
                <a:cs typeface="DM Sans Bold"/>
                <a:sym typeface="DM Sans Bold"/>
              </a:rPr>
              <a:t>Personal Health Records</a:t>
            </a:r>
          </a:p>
          <a:p>
            <a:pPr marL="539756" lvl="1" indent="-269878" algn="l">
              <a:lnSpc>
                <a:spcPts val="3450"/>
              </a:lnSpc>
              <a:buFont typeface="Arial"/>
              <a:buChar char="•"/>
            </a:pPr>
            <a:r>
              <a:rPr lang="en-US" sz="2500">
                <a:solidFill>
                  <a:srgbClr val="000000"/>
                </a:solidFill>
                <a:latin typeface="DM Sans"/>
                <a:ea typeface="DM Sans"/>
                <a:cs typeface="DM Sans"/>
                <a:sym typeface="DM Sans"/>
              </a:rPr>
              <a:t>Stored in user’s private MN container</a:t>
            </a:r>
          </a:p>
          <a:p>
            <a:pPr marL="539756" lvl="1" indent="-269878" algn="l">
              <a:lnSpc>
                <a:spcPts val="3450"/>
              </a:lnSpc>
              <a:buFont typeface="Arial"/>
              <a:buChar char="•"/>
            </a:pPr>
            <a:r>
              <a:rPr lang="en-US" sz="2500">
                <a:solidFill>
                  <a:srgbClr val="000000"/>
                </a:solidFill>
                <a:latin typeface="DM Sans"/>
                <a:ea typeface="DM Sans"/>
                <a:cs typeface="DM Sans"/>
                <a:sym typeface="DM Sans"/>
              </a:rPr>
              <a:t>Only visible to the user</a:t>
            </a:r>
          </a:p>
          <a:p>
            <a:pPr marL="539756" lvl="1" indent="-269878" algn="l">
              <a:lnSpc>
                <a:spcPts val="3450"/>
              </a:lnSpc>
              <a:buFont typeface="Arial"/>
              <a:buChar char="•"/>
            </a:pPr>
            <a:r>
              <a:rPr lang="en-US" sz="2500">
                <a:solidFill>
                  <a:srgbClr val="000000"/>
                </a:solidFill>
                <a:latin typeface="DM Sans"/>
                <a:ea typeface="DM Sans"/>
                <a:cs typeface="DM Sans"/>
                <a:sym typeface="DM Sans"/>
              </a:rPr>
              <a:t>Tracks water intake, calorie data, medication use</a:t>
            </a:r>
          </a:p>
          <a:p>
            <a:pPr marL="539756" lvl="1" indent="-269878" algn="l">
              <a:lnSpc>
                <a:spcPts val="3450"/>
              </a:lnSpc>
              <a:buFont typeface="Arial"/>
              <a:buChar char="•"/>
            </a:pPr>
            <a:r>
              <a:rPr lang="en-US" sz="2500">
                <a:solidFill>
                  <a:srgbClr val="000000"/>
                </a:solidFill>
                <a:latin typeface="DM Sans"/>
                <a:ea typeface="DM Sans"/>
                <a:cs typeface="DM Sans"/>
                <a:sym typeface="DM Sans"/>
              </a:rPr>
              <a:t>Used for habit formation and personal reference</a:t>
            </a:r>
          </a:p>
          <a:p>
            <a:pPr algn="l">
              <a:lnSpc>
                <a:spcPts val="3132"/>
              </a:lnSpc>
            </a:pPr>
            <a:endParaRPr lang="en-US" sz="2500">
              <a:solidFill>
                <a:srgbClr val="000000"/>
              </a:solidFill>
              <a:latin typeface="DM Sans"/>
              <a:ea typeface="DM Sans"/>
              <a:cs typeface="DM Sans"/>
              <a:sym typeface="DM Sans"/>
            </a:endParaRPr>
          </a:p>
          <a:p>
            <a:pPr algn="l">
              <a:lnSpc>
                <a:spcPts val="3132"/>
              </a:lnSpc>
            </a:pPr>
            <a:r>
              <a:rPr lang="en-US" sz="2900" b="1">
                <a:solidFill>
                  <a:srgbClr val="004AAD"/>
                </a:solidFill>
                <a:latin typeface="DM Sans Bold"/>
                <a:ea typeface="DM Sans Bold"/>
                <a:cs typeface="DM Sans Bold"/>
                <a:sym typeface="DM Sans Bold"/>
              </a:rPr>
              <a:t>Group Activity Planning</a:t>
            </a:r>
          </a:p>
          <a:p>
            <a:pPr marL="539756" lvl="1" indent="-269878" algn="l">
              <a:lnSpc>
                <a:spcPts val="3450"/>
              </a:lnSpc>
              <a:buFont typeface="Arial"/>
              <a:buChar char="•"/>
            </a:pPr>
            <a:r>
              <a:rPr lang="en-US" sz="2500">
                <a:solidFill>
                  <a:srgbClr val="000000"/>
                </a:solidFill>
                <a:latin typeface="DM Sans"/>
                <a:ea typeface="DM Sans"/>
                <a:cs typeface="DM Sans"/>
                <a:sym typeface="DM Sans"/>
              </a:rPr>
              <a:t>Stored in MN but synchronized to IN via subscription</a:t>
            </a:r>
          </a:p>
          <a:p>
            <a:pPr marL="539756" lvl="1" indent="-269878" algn="l">
              <a:lnSpc>
                <a:spcPts val="3450"/>
              </a:lnSpc>
              <a:buFont typeface="Arial"/>
              <a:buChar char="•"/>
            </a:pPr>
            <a:r>
              <a:rPr lang="en-US" sz="2500">
                <a:solidFill>
                  <a:srgbClr val="000000"/>
                </a:solidFill>
                <a:latin typeface="DM Sans"/>
                <a:ea typeface="DM Sans"/>
                <a:cs typeface="DM Sans"/>
                <a:sym typeface="DM Sans"/>
              </a:rPr>
              <a:t>Shared container enables all users to view group plans</a:t>
            </a:r>
          </a:p>
          <a:p>
            <a:pPr marL="539756" lvl="1" indent="-269878" algn="l">
              <a:lnSpc>
                <a:spcPts val="3450"/>
              </a:lnSpc>
              <a:buFont typeface="Arial"/>
              <a:buChar char="•"/>
            </a:pPr>
            <a:r>
              <a:rPr lang="en-US" sz="2500">
                <a:solidFill>
                  <a:srgbClr val="000000"/>
                </a:solidFill>
                <a:latin typeface="DM Sans"/>
                <a:ea typeface="DM Sans"/>
                <a:cs typeface="DM Sans"/>
                <a:sym typeface="DM Sans"/>
              </a:rPr>
              <a:t>Activities are tagged by date (as labels) for easy discovery</a:t>
            </a:r>
          </a:p>
          <a:p>
            <a:pPr marL="539756" lvl="1" indent="-269878" algn="l">
              <a:lnSpc>
                <a:spcPts val="3450"/>
              </a:lnSpc>
              <a:buFont typeface="Arial"/>
              <a:buChar char="•"/>
            </a:pPr>
            <a:r>
              <a:rPr lang="en-US" sz="2500">
                <a:solidFill>
                  <a:srgbClr val="000000"/>
                </a:solidFill>
                <a:latin typeface="DM Sans"/>
                <a:ea typeface="DM Sans"/>
                <a:cs typeface="DM Sans"/>
                <a:sym typeface="DM Sans"/>
              </a:rPr>
              <a:t>Enables community participation and mutual encouragement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7788" y="-177024"/>
            <a:ext cx="7097803" cy="11057957"/>
          </a:xfrm>
          <a:custGeom>
            <a:avLst/>
            <a:gdLst/>
            <a:ahLst/>
            <a:cxnLst/>
            <a:rect l="l" t="t" r="r" b="b"/>
            <a:pathLst>
              <a:path w="7097803" h="11057957">
                <a:moveTo>
                  <a:pt x="0" y="0"/>
                </a:moveTo>
                <a:lnTo>
                  <a:pt x="7097803" y="0"/>
                </a:lnTo>
                <a:lnTo>
                  <a:pt x="7097803" y="11057957"/>
                </a:lnTo>
                <a:lnTo>
                  <a:pt x="0" y="11057957"/>
                </a:lnTo>
                <a:lnTo>
                  <a:pt x="0" y="0"/>
                </a:lnTo>
                <a:close/>
              </a:path>
            </a:pathLst>
          </a:custGeom>
          <a:blipFill>
            <a:blip r:embed="rId3"/>
            <a:stretch>
              <a:fillRect l="-131569" r="-2267"/>
            </a:stretch>
          </a:blipFill>
        </p:spPr>
        <p:txBody>
          <a:bodyPr/>
          <a:lstStyle/>
          <a:p>
            <a:endParaRPr lang="zh-TW" altLang="en-US"/>
          </a:p>
        </p:txBody>
      </p:sp>
      <p:grpSp>
        <p:nvGrpSpPr>
          <p:cNvPr id="3" name="Group 3"/>
          <p:cNvGrpSpPr/>
          <p:nvPr/>
        </p:nvGrpSpPr>
        <p:grpSpPr>
          <a:xfrm>
            <a:off x="-514350" y="-177024"/>
            <a:ext cx="7454365" cy="10601584"/>
            <a:chOff x="0" y="0"/>
            <a:chExt cx="1963290" cy="2792187"/>
          </a:xfrm>
        </p:grpSpPr>
        <p:sp>
          <p:nvSpPr>
            <p:cNvPr id="4" name="Freeform 4"/>
            <p:cNvSpPr/>
            <p:nvPr/>
          </p:nvSpPr>
          <p:spPr>
            <a:xfrm>
              <a:off x="0" y="0"/>
              <a:ext cx="1963290" cy="2792187"/>
            </a:xfrm>
            <a:custGeom>
              <a:avLst/>
              <a:gdLst/>
              <a:ahLst/>
              <a:cxnLst/>
              <a:rect l="l" t="t" r="r" b="b"/>
              <a:pathLst>
                <a:path w="1963290" h="2792187">
                  <a:moveTo>
                    <a:pt x="0" y="0"/>
                  </a:moveTo>
                  <a:lnTo>
                    <a:pt x="1963290" y="0"/>
                  </a:lnTo>
                  <a:lnTo>
                    <a:pt x="1963290" y="2792187"/>
                  </a:lnTo>
                  <a:lnTo>
                    <a:pt x="0" y="2792187"/>
                  </a:lnTo>
                  <a:close/>
                </a:path>
              </a:pathLst>
            </a:custGeom>
            <a:solidFill>
              <a:srgbClr val="AAD7D4">
                <a:alpha val="87843"/>
              </a:srgbClr>
            </a:solidFill>
          </p:spPr>
          <p:txBody>
            <a:bodyPr/>
            <a:lstStyle/>
            <a:p>
              <a:endParaRPr lang="zh-TW" altLang="en-US"/>
            </a:p>
          </p:txBody>
        </p:sp>
        <p:sp>
          <p:nvSpPr>
            <p:cNvPr id="5" name="TextBox 5"/>
            <p:cNvSpPr txBox="1"/>
            <p:nvPr/>
          </p:nvSpPr>
          <p:spPr>
            <a:xfrm>
              <a:off x="0" y="-38100"/>
              <a:ext cx="1963290" cy="283028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63891" y="668474"/>
            <a:ext cx="3654446" cy="1465440"/>
            <a:chOff x="0" y="-34570"/>
            <a:chExt cx="962488" cy="385960"/>
          </a:xfrm>
        </p:grpSpPr>
        <p:sp>
          <p:nvSpPr>
            <p:cNvPr id="7" name="Freeform 7"/>
            <p:cNvSpPr/>
            <p:nvPr/>
          </p:nvSpPr>
          <p:spPr>
            <a:xfrm>
              <a:off x="0" y="0"/>
              <a:ext cx="962488" cy="328810"/>
            </a:xfrm>
            <a:custGeom>
              <a:avLst/>
              <a:gdLst/>
              <a:ahLst/>
              <a:cxnLst/>
              <a:rect l="l" t="t" r="r" b="b"/>
              <a:pathLst>
                <a:path w="962488" h="328810">
                  <a:moveTo>
                    <a:pt x="108043" y="0"/>
                  </a:moveTo>
                  <a:lnTo>
                    <a:pt x="854445" y="0"/>
                  </a:lnTo>
                  <a:cubicBezTo>
                    <a:pt x="883099" y="0"/>
                    <a:pt x="910581" y="11383"/>
                    <a:pt x="930843" y="31645"/>
                  </a:cubicBezTo>
                  <a:cubicBezTo>
                    <a:pt x="951105" y="51907"/>
                    <a:pt x="962488" y="79388"/>
                    <a:pt x="962488" y="108043"/>
                  </a:cubicBezTo>
                  <a:lnTo>
                    <a:pt x="962488" y="220766"/>
                  </a:lnTo>
                  <a:cubicBezTo>
                    <a:pt x="962488" y="280437"/>
                    <a:pt x="914115" y="328810"/>
                    <a:pt x="854445" y="328810"/>
                  </a:cubicBezTo>
                  <a:lnTo>
                    <a:pt x="108043" y="328810"/>
                  </a:lnTo>
                  <a:cubicBezTo>
                    <a:pt x="48373" y="328810"/>
                    <a:pt x="0" y="280437"/>
                    <a:pt x="0" y="220766"/>
                  </a:cubicBezTo>
                  <a:lnTo>
                    <a:pt x="0" y="108043"/>
                  </a:lnTo>
                  <a:cubicBezTo>
                    <a:pt x="0" y="48373"/>
                    <a:pt x="48373" y="0"/>
                    <a:pt x="108043" y="0"/>
                  </a:cubicBezTo>
                  <a:close/>
                </a:path>
              </a:pathLst>
            </a:custGeom>
            <a:solidFill>
              <a:srgbClr val="96B84B"/>
            </a:solidFill>
          </p:spPr>
          <p:txBody>
            <a:bodyPr/>
            <a:lstStyle/>
            <a:p>
              <a:endParaRPr lang="zh-TW" altLang="en-US"/>
            </a:p>
          </p:txBody>
        </p:sp>
        <p:sp>
          <p:nvSpPr>
            <p:cNvPr id="8" name="TextBox 8"/>
            <p:cNvSpPr txBox="1"/>
            <p:nvPr/>
          </p:nvSpPr>
          <p:spPr>
            <a:xfrm>
              <a:off x="0" y="-34570"/>
              <a:ext cx="962488" cy="385960"/>
            </a:xfrm>
            <a:prstGeom prst="rect">
              <a:avLst/>
            </a:prstGeom>
          </p:spPr>
          <p:txBody>
            <a:bodyPr lIns="50800" tIns="50800" rIns="50800" bIns="50800" rtlCol="0" anchor="ctr"/>
            <a:lstStyle/>
            <a:p>
              <a:pPr algn="ctr">
                <a:lnSpc>
                  <a:spcPts val="4479"/>
                </a:lnSpc>
              </a:pPr>
              <a:r>
                <a:rPr lang="en-US" sz="3199" b="1" dirty="0">
                  <a:solidFill>
                    <a:srgbClr val="000000"/>
                  </a:solidFill>
                  <a:latin typeface="Open Sans Bold"/>
                  <a:ea typeface="Open Sans Bold"/>
                  <a:cs typeface="Open Sans Bold"/>
                  <a:sym typeface="Open Sans Bold"/>
                </a:rPr>
                <a:t>OM2M MN </a:t>
              </a:r>
            </a:p>
          </p:txBody>
        </p:sp>
      </p:grpSp>
      <p:sp>
        <p:nvSpPr>
          <p:cNvPr id="9" name="TextBox 9"/>
          <p:cNvSpPr txBox="1"/>
          <p:nvPr/>
        </p:nvSpPr>
        <p:spPr>
          <a:xfrm>
            <a:off x="8595420" y="2754900"/>
            <a:ext cx="8788729" cy="891794"/>
          </a:xfrm>
          <a:prstGeom prst="rect">
            <a:avLst/>
          </a:prstGeom>
        </p:spPr>
        <p:txBody>
          <a:bodyPr lIns="0" tIns="0" rIns="0" bIns="0" rtlCol="0" anchor="t">
            <a:spAutoFit/>
          </a:bodyPr>
          <a:lstStyle/>
          <a:p>
            <a:pPr algn="l">
              <a:lnSpc>
                <a:spcPts val="6207"/>
              </a:lnSpc>
            </a:pPr>
            <a:r>
              <a:rPr lang="en-US" sz="6399" b="1">
                <a:solidFill>
                  <a:srgbClr val="1C2120"/>
                </a:solidFill>
                <a:latin typeface="Poppins Bold"/>
                <a:ea typeface="Poppins Bold"/>
                <a:cs typeface="Poppins Bold"/>
                <a:sym typeface="Poppins Bold"/>
              </a:rPr>
              <a:t>Ranking System</a:t>
            </a:r>
          </a:p>
        </p:txBody>
      </p:sp>
      <p:sp>
        <p:nvSpPr>
          <p:cNvPr id="10" name="TextBox 10"/>
          <p:cNvSpPr txBox="1"/>
          <p:nvPr/>
        </p:nvSpPr>
        <p:spPr>
          <a:xfrm>
            <a:off x="8595420" y="4195677"/>
            <a:ext cx="7898287" cy="4093845"/>
          </a:xfrm>
          <a:prstGeom prst="rect">
            <a:avLst/>
          </a:prstGeom>
        </p:spPr>
        <p:txBody>
          <a:bodyPr lIns="0" tIns="0" rIns="0" bIns="0" rtlCol="0" anchor="t">
            <a:spAutoFit/>
          </a:bodyPr>
          <a:lstStyle/>
          <a:p>
            <a:pPr marL="474979" lvl="1" indent="-237490" algn="l">
              <a:lnSpc>
                <a:spcPts val="3629"/>
              </a:lnSpc>
              <a:buFont typeface="Arial"/>
              <a:buChar char="•"/>
            </a:pPr>
            <a:r>
              <a:rPr lang="en-US" sz="2199" spc="131">
                <a:solidFill>
                  <a:srgbClr val="000000"/>
                </a:solidFill>
                <a:latin typeface="DM Sans"/>
                <a:ea typeface="DM Sans"/>
                <a:cs typeface="DM Sans"/>
                <a:sym typeface="DM Sans"/>
              </a:rPr>
              <a:t>Si</a:t>
            </a:r>
            <a:r>
              <a:rPr lang="en-US" sz="2199" u="none" spc="131">
                <a:solidFill>
                  <a:srgbClr val="000000"/>
                </a:solidFill>
                <a:latin typeface="DM Sans"/>
                <a:ea typeface="DM Sans"/>
                <a:cs typeface="DM Sans"/>
                <a:sym typeface="DM Sans"/>
              </a:rPr>
              <a:t>mulates cloud-based health analysis and scoring</a:t>
            </a:r>
          </a:p>
          <a:p>
            <a:pPr marL="474979" lvl="1" indent="-237490" algn="l">
              <a:lnSpc>
                <a:spcPts val="3629"/>
              </a:lnSpc>
              <a:buFont typeface="Arial"/>
              <a:buChar char="•"/>
            </a:pPr>
            <a:r>
              <a:rPr lang="en-US" sz="2199" u="none" spc="131">
                <a:solidFill>
                  <a:srgbClr val="000000"/>
                </a:solidFill>
                <a:latin typeface="DM Sans"/>
                <a:ea typeface="DM Sans"/>
                <a:cs typeface="DM Sans"/>
                <a:sym typeface="DM Sans"/>
              </a:rPr>
              <a:t>via uploads daily water intake and calorie consumption</a:t>
            </a:r>
          </a:p>
          <a:p>
            <a:pPr marL="474979" lvl="1" indent="-237490" algn="l">
              <a:lnSpc>
                <a:spcPts val="3629"/>
              </a:lnSpc>
              <a:buFont typeface="Arial"/>
              <a:buChar char="•"/>
            </a:pPr>
            <a:r>
              <a:rPr lang="en-US" sz="2199" u="none" spc="131">
                <a:solidFill>
                  <a:srgbClr val="000000"/>
                </a:solidFill>
                <a:latin typeface="DM Sans"/>
                <a:ea typeface="DM Sans"/>
                <a:cs typeface="DM Sans"/>
                <a:sym typeface="DM Sans"/>
              </a:rPr>
              <a:t>Cloud engine estimates ideal targets from height &amp; weight</a:t>
            </a:r>
          </a:p>
          <a:p>
            <a:pPr marL="474979" lvl="1" indent="-237490" algn="l">
              <a:lnSpc>
                <a:spcPts val="3629"/>
              </a:lnSpc>
              <a:buFont typeface="Arial"/>
              <a:buChar char="•"/>
            </a:pPr>
            <a:r>
              <a:rPr lang="en-US" sz="2199" u="none" spc="131">
                <a:solidFill>
                  <a:srgbClr val="000000"/>
                </a:solidFill>
                <a:latin typeface="DM Sans"/>
                <a:ea typeface="DM Sans"/>
                <a:cs typeface="DM Sans"/>
                <a:sym typeface="DM Sans"/>
              </a:rPr>
              <a:t>Compares actual vs ideal to compute health performance score</a:t>
            </a:r>
          </a:p>
          <a:p>
            <a:pPr marL="474979" lvl="1" indent="-237490" algn="l">
              <a:lnSpc>
                <a:spcPts val="3629"/>
              </a:lnSpc>
              <a:buFont typeface="Arial"/>
              <a:buChar char="•"/>
            </a:pPr>
            <a:r>
              <a:rPr lang="en-US" sz="2199" u="none" spc="131">
                <a:solidFill>
                  <a:srgbClr val="000000"/>
                </a:solidFill>
                <a:latin typeface="DM Sans"/>
                <a:ea typeface="DM Sans"/>
                <a:cs typeface="DM Sans"/>
                <a:sym typeface="DM Sans"/>
              </a:rPr>
              <a:t>Final rankings stored back into OM2M for app display</a:t>
            </a:r>
          </a:p>
        </p:txBody>
      </p:sp>
      <p:grpSp>
        <p:nvGrpSpPr>
          <p:cNvPr id="11" name="Group 11"/>
          <p:cNvGrpSpPr/>
          <p:nvPr/>
        </p:nvGrpSpPr>
        <p:grpSpPr>
          <a:xfrm>
            <a:off x="1563891" y="2537030"/>
            <a:ext cx="3654446" cy="1465440"/>
            <a:chOff x="0" y="-29814"/>
            <a:chExt cx="962488" cy="385960"/>
          </a:xfrm>
        </p:grpSpPr>
        <p:sp>
          <p:nvSpPr>
            <p:cNvPr id="12" name="Freeform 12"/>
            <p:cNvSpPr/>
            <p:nvPr/>
          </p:nvSpPr>
          <p:spPr>
            <a:xfrm>
              <a:off x="0" y="0"/>
              <a:ext cx="962488" cy="328810"/>
            </a:xfrm>
            <a:custGeom>
              <a:avLst/>
              <a:gdLst/>
              <a:ahLst/>
              <a:cxnLst/>
              <a:rect l="l" t="t" r="r" b="b"/>
              <a:pathLst>
                <a:path w="962488" h="328810">
                  <a:moveTo>
                    <a:pt x="108043" y="0"/>
                  </a:moveTo>
                  <a:lnTo>
                    <a:pt x="854445" y="0"/>
                  </a:lnTo>
                  <a:cubicBezTo>
                    <a:pt x="883099" y="0"/>
                    <a:pt x="910581" y="11383"/>
                    <a:pt x="930843" y="31645"/>
                  </a:cubicBezTo>
                  <a:cubicBezTo>
                    <a:pt x="951105" y="51907"/>
                    <a:pt x="962488" y="79388"/>
                    <a:pt x="962488" y="108043"/>
                  </a:cubicBezTo>
                  <a:lnTo>
                    <a:pt x="962488" y="220766"/>
                  </a:lnTo>
                  <a:cubicBezTo>
                    <a:pt x="962488" y="280437"/>
                    <a:pt x="914115" y="328810"/>
                    <a:pt x="854445" y="328810"/>
                  </a:cubicBezTo>
                  <a:lnTo>
                    <a:pt x="108043" y="328810"/>
                  </a:lnTo>
                  <a:cubicBezTo>
                    <a:pt x="48373" y="328810"/>
                    <a:pt x="0" y="280437"/>
                    <a:pt x="0" y="220766"/>
                  </a:cubicBezTo>
                  <a:lnTo>
                    <a:pt x="0" y="108043"/>
                  </a:lnTo>
                  <a:cubicBezTo>
                    <a:pt x="0" y="48373"/>
                    <a:pt x="48373" y="0"/>
                    <a:pt x="108043" y="0"/>
                  </a:cubicBezTo>
                  <a:close/>
                </a:path>
              </a:pathLst>
            </a:custGeom>
            <a:solidFill>
              <a:srgbClr val="96B84B"/>
            </a:solidFill>
          </p:spPr>
          <p:txBody>
            <a:bodyPr/>
            <a:lstStyle/>
            <a:p>
              <a:endParaRPr lang="zh-TW" altLang="en-US"/>
            </a:p>
          </p:txBody>
        </p:sp>
        <p:sp>
          <p:nvSpPr>
            <p:cNvPr id="13" name="TextBox 13"/>
            <p:cNvSpPr txBox="1"/>
            <p:nvPr/>
          </p:nvSpPr>
          <p:spPr>
            <a:xfrm>
              <a:off x="0" y="-29814"/>
              <a:ext cx="962488" cy="385960"/>
            </a:xfrm>
            <a:prstGeom prst="rect">
              <a:avLst/>
            </a:prstGeom>
          </p:spPr>
          <p:txBody>
            <a:bodyPr lIns="50800" tIns="50800" rIns="50800" bIns="50800" rtlCol="0" anchor="ctr"/>
            <a:lstStyle/>
            <a:p>
              <a:pPr algn="ctr">
                <a:lnSpc>
                  <a:spcPts val="4479"/>
                </a:lnSpc>
              </a:pPr>
              <a:r>
                <a:rPr lang="en-US" sz="3199" b="1" dirty="0">
                  <a:solidFill>
                    <a:srgbClr val="000000"/>
                  </a:solidFill>
                  <a:latin typeface="Open Sans Bold"/>
                  <a:ea typeface="Open Sans Bold"/>
                  <a:cs typeface="Open Sans Bold"/>
                  <a:sym typeface="Open Sans Bold"/>
                </a:rPr>
                <a:t>Node-red</a:t>
              </a:r>
            </a:p>
          </p:txBody>
        </p:sp>
      </p:grpSp>
      <p:grpSp>
        <p:nvGrpSpPr>
          <p:cNvPr id="14" name="Group 14"/>
          <p:cNvGrpSpPr/>
          <p:nvPr/>
        </p:nvGrpSpPr>
        <p:grpSpPr>
          <a:xfrm>
            <a:off x="1563891" y="4405586"/>
            <a:ext cx="3654446" cy="1465440"/>
            <a:chOff x="0" y="-24538"/>
            <a:chExt cx="962488" cy="385960"/>
          </a:xfrm>
        </p:grpSpPr>
        <p:sp>
          <p:nvSpPr>
            <p:cNvPr id="15" name="Freeform 15"/>
            <p:cNvSpPr/>
            <p:nvPr/>
          </p:nvSpPr>
          <p:spPr>
            <a:xfrm>
              <a:off x="0" y="0"/>
              <a:ext cx="962488" cy="328810"/>
            </a:xfrm>
            <a:custGeom>
              <a:avLst/>
              <a:gdLst/>
              <a:ahLst/>
              <a:cxnLst/>
              <a:rect l="l" t="t" r="r" b="b"/>
              <a:pathLst>
                <a:path w="962488" h="328810">
                  <a:moveTo>
                    <a:pt x="108043" y="0"/>
                  </a:moveTo>
                  <a:lnTo>
                    <a:pt x="854445" y="0"/>
                  </a:lnTo>
                  <a:cubicBezTo>
                    <a:pt x="883099" y="0"/>
                    <a:pt x="910581" y="11383"/>
                    <a:pt x="930843" y="31645"/>
                  </a:cubicBezTo>
                  <a:cubicBezTo>
                    <a:pt x="951105" y="51907"/>
                    <a:pt x="962488" y="79388"/>
                    <a:pt x="962488" y="108043"/>
                  </a:cubicBezTo>
                  <a:lnTo>
                    <a:pt x="962488" y="220766"/>
                  </a:lnTo>
                  <a:cubicBezTo>
                    <a:pt x="962488" y="280437"/>
                    <a:pt x="914115" y="328810"/>
                    <a:pt x="854445" y="328810"/>
                  </a:cubicBezTo>
                  <a:lnTo>
                    <a:pt x="108043" y="328810"/>
                  </a:lnTo>
                  <a:cubicBezTo>
                    <a:pt x="48373" y="328810"/>
                    <a:pt x="0" y="280437"/>
                    <a:pt x="0" y="220766"/>
                  </a:cubicBezTo>
                  <a:lnTo>
                    <a:pt x="0" y="108043"/>
                  </a:lnTo>
                  <a:cubicBezTo>
                    <a:pt x="0" y="48373"/>
                    <a:pt x="48373" y="0"/>
                    <a:pt x="108043" y="0"/>
                  </a:cubicBezTo>
                  <a:close/>
                </a:path>
              </a:pathLst>
            </a:custGeom>
            <a:solidFill>
              <a:srgbClr val="96B84B"/>
            </a:solidFill>
          </p:spPr>
          <p:txBody>
            <a:bodyPr/>
            <a:lstStyle/>
            <a:p>
              <a:endParaRPr lang="zh-TW" altLang="en-US"/>
            </a:p>
          </p:txBody>
        </p:sp>
        <p:sp>
          <p:nvSpPr>
            <p:cNvPr id="16" name="TextBox 16"/>
            <p:cNvSpPr txBox="1"/>
            <p:nvPr/>
          </p:nvSpPr>
          <p:spPr>
            <a:xfrm>
              <a:off x="0" y="-24538"/>
              <a:ext cx="962488" cy="385960"/>
            </a:xfrm>
            <a:prstGeom prst="rect">
              <a:avLst/>
            </a:prstGeom>
          </p:spPr>
          <p:txBody>
            <a:bodyPr lIns="50800" tIns="50800" rIns="50800" bIns="50800" rtlCol="0" anchor="ctr"/>
            <a:lstStyle/>
            <a:p>
              <a:pPr algn="ctr">
                <a:lnSpc>
                  <a:spcPts val="4479"/>
                </a:lnSpc>
              </a:pPr>
              <a:r>
                <a:rPr lang="en-US" sz="3199" b="1" dirty="0">
                  <a:solidFill>
                    <a:srgbClr val="000000"/>
                  </a:solidFill>
                  <a:latin typeface="Open Sans Bold"/>
                  <a:ea typeface="Open Sans Bold"/>
                  <a:cs typeface="Open Sans Bold"/>
                  <a:sym typeface="Open Sans Bold"/>
                </a:rPr>
                <a:t>Python</a:t>
              </a:r>
            </a:p>
            <a:p>
              <a:pPr algn="ctr">
                <a:lnSpc>
                  <a:spcPts val="2239"/>
                </a:lnSpc>
              </a:pPr>
              <a:r>
                <a:rPr lang="en-US" sz="1599" b="1" dirty="0">
                  <a:solidFill>
                    <a:srgbClr val="000000"/>
                  </a:solidFill>
                  <a:latin typeface="Open Sans Bold"/>
                  <a:ea typeface="Open Sans Bold"/>
                  <a:cs typeface="Open Sans Bold"/>
                  <a:sym typeface="Open Sans Bold"/>
                </a:rPr>
                <a:t>(Cloud AI Simulation)</a:t>
              </a:r>
            </a:p>
          </p:txBody>
        </p:sp>
      </p:grpSp>
      <p:grpSp>
        <p:nvGrpSpPr>
          <p:cNvPr id="17" name="Group 17"/>
          <p:cNvGrpSpPr/>
          <p:nvPr/>
        </p:nvGrpSpPr>
        <p:grpSpPr>
          <a:xfrm>
            <a:off x="1563891" y="6217274"/>
            <a:ext cx="3654446" cy="1465440"/>
            <a:chOff x="0" y="-34240"/>
            <a:chExt cx="962488" cy="385960"/>
          </a:xfrm>
        </p:grpSpPr>
        <p:sp>
          <p:nvSpPr>
            <p:cNvPr id="18" name="Freeform 18"/>
            <p:cNvSpPr/>
            <p:nvPr/>
          </p:nvSpPr>
          <p:spPr>
            <a:xfrm>
              <a:off x="0" y="0"/>
              <a:ext cx="962488" cy="328810"/>
            </a:xfrm>
            <a:custGeom>
              <a:avLst/>
              <a:gdLst/>
              <a:ahLst/>
              <a:cxnLst/>
              <a:rect l="l" t="t" r="r" b="b"/>
              <a:pathLst>
                <a:path w="962488" h="328810">
                  <a:moveTo>
                    <a:pt x="108043" y="0"/>
                  </a:moveTo>
                  <a:lnTo>
                    <a:pt x="854445" y="0"/>
                  </a:lnTo>
                  <a:cubicBezTo>
                    <a:pt x="883099" y="0"/>
                    <a:pt x="910581" y="11383"/>
                    <a:pt x="930843" y="31645"/>
                  </a:cubicBezTo>
                  <a:cubicBezTo>
                    <a:pt x="951105" y="51907"/>
                    <a:pt x="962488" y="79388"/>
                    <a:pt x="962488" y="108043"/>
                  </a:cubicBezTo>
                  <a:lnTo>
                    <a:pt x="962488" y="220766"/>
                  </a:lnTo>
                  <a:cubicBezTo>
                    <a:pt x="962488" y="280437"/>
                    <a:pt x="914115" y="328810"/>
                    <a:pt x="854445" y="328810"/>
                  </a:cubicBezTo>
                  <a:lnTo>
                    <a:pt x="108043" y="328810"/>
                  </a:lnTo>
                  <a:cubicBezTo>
                    <a:pt x="48373" y="328810"/>
                    <a:pt x="0" y="280437"/>
                    <a:pt x="0" y="220766"/>
                  </a:cubicBezTo>
                  <a:lnTo>
                    <a:pt x="0" y="108043"/>
                  </a:lnTo>
                  <a:cubicBezTo>
                    <a:pt x="0" y="48373"/>
                    <a:pt x="48373" y="0"/>
                    <a:pt x="108043" y="0"/>
                  </a:cubicBezTo>
                  <a:close/>
                </a:path>
              </a:pathLst>
            </a:custGeom>
            <a:solidFill>
              <a:srgbClr val="96B84B"/>
            </a:solidFill>
          </p:spPr>
          <p:txBody>
            <a:bodyPr/>
            <a:lstStyle/>
            <a:p>
              <a:endParaRPr lang="zh-TW" altLang="en-US"/>
            </a:p>
          </p:txBody>
        </p:sp>
        <p:sp>
          <p:nvSpPr>
            <p:cNvPr id="19" name="TextBox 19"/>
            <p:cNvSpPr txBox="1"/>
            <p:nvPr/>
          </p:nvSpPr>
          <p:spPr>
            <a:xfrm>
              <a:off x="0" y="-34240"/>
              <a:ext cx="962488" cy="385960"/>
            </a:xfrm>
            <a:prstGeom prst="rect">
              <a:avLst/>
            </a:prstGeom>
          </p:spPr>
          <p:txBody>
            <a:bodyPr lIns="50800" tIns="50800" rIns="50800" bIns="50800" rtlCol="0" anchor="ctr"/>
            <a:lstStyle/>
            <a:p>
              <a:pPr algn="ctr">
                <a:lnSpc>
                  <a:spcPts val="4479"/>
                </a:lnSpc>
              </a:pPr>
              <a:r>
                <a:rPr lang="en-US" sz="3199" b="1" dirty="0">
                  <a:solidFill>
                    <a:srgbClr val="000000"/>
                  </a:solidFill>
                  <a:latin typeface="Open Sans Bold"/>
                  <a:ea typeface="Open Sans Bold"/>
                  <a:cs typeface="Open Sans Bold"/>
                  <a:sym typeface="Open Sans Bold"/>
                </a:rPr>
                <a:t>OM2M IN </a:t>
              </a:r>
            </a:p>
          </p:txBody>
        </p:sp>
      </p:grpSp>
      <p:grpSp>
        <p:nvGrpSpPr>
          <p:cNvPr id="20" name="Group 20"/>
          <p:cNvGrpSpPr/>
          <p:nvPr/>
        </p:nvGrpSpPr>
        <p:grpSpPr>
          <a:xfrm>
            <a:off x="1563891" y="8079607"/>
            <a:ext cx="3654446" cy="1465440"/>
            <a:chOff x="0" y="-30603"/>
            <a:chExt cx="962488" cy="385960"/>
          </a:xfrm>
        </p:grpSpPr>
        <p:sp>
          <p:nvSpPr>
            <p:cNvPr id="21" name="Freeform 21"/>
            <p:cNvSpPr/>
            <p:nvPr/>
          </p:nvSpPr>
          <p:spPr>
            <a:xfrm>
              <a:off x="0" y="0"/>
              <a:ext cx="962488" cy="328810"/>
            </a:xfrm>
            <a:custGeom>
              <a:avLst/>
              <a:gdLst/>
              <a:ahLst/>
              <a:cxnLst/>
              <a:rect l="l" t="t" r="r" b="b"/>
              <a:pathLst>
                <a:path w="962488" h="328810">
                  <a:moveTo>
                    <a:pt x="108043" y="0"/>
                  </a:moveTo>
                  <a:lnTo>
                    <a:pt x="854445" y="0"/>
                  </a:lnTo>
                  <a:cubicBezTo>
                    <a:pt x="883099" y="0"/>
                    <a:pt x="910581" y="11383"/>
                    <a:pt x="930843" y="31645"/>
                  </a:cubicBezTo>
                  <a:cubicBezTo>
                    <a:pt x="951105" y="51907"/>
                    <a:pt x="962488" y="79388"/>
                    <a:pt x="962488" y="108043"/>
                  </a:cubicBezTo>
                  <a:lnTo>
                    <a:pt x="962488" y="220766"/>
                  </a:lnTo>
                  <a:cubicBezTo>
                    <a:pt x="962488" y="280437"/>
                    <a:pt x="914115" y="328810"/>
                    <a:pt x="854445" y="328810"/>
                  </a:cubicBezTo>
                  <a:lnTo>
                    <a:pt x="108043" y="328810"/>
                  </a:lnTo>
                  <a:cubicBezTo>
                    <a:pt x="48373" y="328810"/>
                    <a:pt x="0" y="280437"/>
                    <a:pt x="0" y="220766"/>
                  </a:cubicBezTo>
                  <a:lnTo>
                    <a:pt x="0" y="108043"/>
                  </a:lnTo>
                  <a:cubicBezTo>
                    <a:pt x="0" y="48373"/>
                    <a:pt x="48373" y="0"/>
                    <a:pt x="108043" y="0"/>
                  </a:cubicBezTo>
                  <a:close/>
                </a:path>
              </a:pathLst>
            </a:custGeom>
            <a:solidFill>
              <a:srgbClr val="96B84B"/>
            </a:solidFill>
          </p:spPr>
          <p:txBody>
            <a:bodyPr/>
            <a:lstStyle/>
            <a:p>
              <a:endParaRPr lang="zh-TW" altLang="en-US"/>
            </a:p>
          </p:txBody>
        </p:sp>
        <p:sp>
          <p:nvSpPr>
            <p:cNvPr id="22" name="TextBox 22"/>
            <p:cNvSpPr txBox="1"/>
            <p:nvPr/>
          </p:nvSpPr>
          <p:spPr>
            <a:xfrm>
              <a:off x="0" y="-30603"/>
              <a:ext cx="962488" cy="385960"/>
            </a:xfrm>
            <a:prstGeom prst="rect">
              <a:avLst/>
            </a:prstGeom>
          </p:spPr>
          <p:txBody>
            <a:bodyPr lIns="50800" tIns="50800" rIns="50800" bIns="50800" rtlCol="0" anchor="ctr"/>
            <a:lstStyle/>
            <a:p>
              <a:pPr algn="ctr">
                <a:lnSpc>
                  <a:spcPts val="4479"/>
                </a:lnSpc>
              </a:pPr>
              <a:r>
                <a:rPr lang="en-US" sz="3199" b="1" dirty="0">
                  <a:solidFill>
                    <a:srgbClr val="000000"/>
                  </a:solidFill>
                  <a:latin typeface="Open Sans Bold"/>
                  <a:ea typeface="Open Sans Bold"/>
                  <a:cs typeface="Open Sans Bold"/>
                  <a:sym typeface="Open Sans Bold"/>
                </a:rPr>
                <a:t>APP</a:t>
              </a:r>
            </a:p>
          </p:txBody>
        </p:sp>
      </p:grpSp>
      <p:sp>
        <p:nvSpPr>
          <p:cNvPr id="23" name="AutoShape 23"/>
          <p:cNvSpPr/>
          <p:nvPr/>
        </p:nvSpPr>
        <p:spPr>
          <a:xfrm flipH="1">
            <a:off x="3391113" y="3938750"/>
            <a:ext cx="0" cy="560004"/>
          </a:xfrm>
          <a:prstGeom prst="line">
            <a:avLst/>
          </a:prstGeom>
          <a:ln w="38100" cap="flat">
            <a:solidFill>
              <a:srgbClr val="000000"/>
            </a:solidFill>
            <a:prstDash val="solid"/>
            <a:headEnd type="none" w="sm" len="sm"/>
            <a:tailEnd type="arrow" w="med" len="sm"/>
          </a:ln>
        </p:spPr>
        <p:txBody>
          <a:bodyPr/>
          <a:lstStyle/>
          <a:p>
            <a:endParaRPr lang="zh-TW" altLang="en-US"/>
          </a:p>
        </p:txBody>
      </p:sp>
      <p:sp>
        <p:nvSpPr>
          <p:cNvPr id="24" name="AutoShape 24"/>
          <p:cNvSpPr/>
          <p:nvPr/>
        </p:nvSpPr>
        <p:spPr>
          <a:xfrm flipH="1">
            <a:off x="3391113" y="2048182"/>
            <a:ext cx="0" cy="602047"/>
          </a:xfrm>
          <a:prstGeom prst="line">
            <a:avLst/>
          </a:prstGeom>
          <a:ln w="38100" cap="flat">
            <a:solidFill>
              <a:srgbClr val="000000"/>
            </a:solidFill>
            <a:prstDash val="solid"/>
            <a:headEnd type="none" w="sm" len="sm"/>
            <a:tailEnd type="arrow" w="med" len="sm"/>
          </a:ln>
        </p:spPr>
        <p:txBody>
          <a:bodyPr/>
          <a:lstStyle/>
          <a:p>
            <a:endParaRPr lang="zh-TW" altLang="en-US"/>
          </a:p>
        </p:txBody>
      </p:sp>
      <p:sp>
        <p:nvSpPr>
          <p:cNvPr id="25" name="AutoShape 25"/>
          <p:cNvSpPr/>
          <p:nvPr/>
        </p:nvSpPr>
        <p:spPr>
          <a:xfrm flipH="1">
            <a:off x="3391112" y="5747205"/>
            <a:ext cx="1" cy="600074"/>
          </a:xfrm>
          <a:prstGeom prst="line">
            <a:avLst/>
          </a:prstGeom>
          <a:ln w="38100" cap="flat">
            <a:solidFill>
              <a:srgbClr val="000000"/>
            </a:solidFill>
            <a:prstDash val="solid"/>
            <a:headEnd type="none" w="sm" len="sm"/>
            <a:tailEnd type="arrow" w="med" len="sm"/>
          </a:ln>
        </p:spPr>
        <p:txBody>
          <a:bodyPr/>
          <a:lstStyle/>
          <a:p>
            <a:endParaRPr lang="zh-TW" altLang="en-US"/>
          </a:p>
        </p:txBody>
      </p:sp>
      <p:sp>
        <p:nvSpPr>
          <p:cNvPr id="26" name="AutoShape 26"/>
          <p:cNvSpPr/>
          <p:nvPr/>
        </p:nvSpPr>
        <p:spPr>
          <a:xfrm flipH="1">
            <a:off x="3391113" y="7595728"/>
            <a:ext cx="2" cy="643090"/>
          </a:xfrm>
          <a:prstGeom prst="line">
            <a:avLst/>
          </a:prstGeom>
          <a:ln w="38100" cap="flat">
            <a:solidFill>
              <a:srgbClr val="000000"/>
            </a:solidFill>
            <a:prstDash val="solid"/>
            <a:headEnd type="none" w="sm" len="sm"/>
            <a:tailEnd type="arrow" w="med" len="sm"/>
          </a:ln>
        </p:spPr>
        <p:txBody>
          <a:bodyPr/>
          <a:lstStyle/>
          <a:p>
            <a:endParaRPr lang="zh-TW" altLang="en-US"/>
          </a:p>
        </p:txBody>
      </p:sp>
      <p:sp>
        <p:nvSpPr>
          <p:cNvPr id="27" name="TextBox 27"/>
          <p:cNvSpPr txBox="1"/>
          <p:nvPr/>
        </p:nvSpPr>
        <p:spPr>
          <a:xfrm>
            <a:off x="3668937" y="2165090"/>
            <a:ext cx="1519095" cy="323215"/>
          </a:xfrm>
          <a:prstGeom prst="rect">
            <a:avLst/>
          </a:prstGeom>
        </p:spPr>
        <p:txBody>
          <a:bodyPr lIns="0" tIns="0" rIns="0" bIns="0" rtlCol="0" anchor="t">
            <a:spAutoFit/>
          </a:bodyPr>
          <a:lstStyle/>
          <a:p>
            <a:pPr algn="l">
              <a:lnSpc>
                <a:spcPts val="2659"/>
              </a:lnSpc>
              <a:spcBef>
                <a:spcPct val="0"/>
              </a:spcBef>
            </a:pPr>
            <a:r>
              <a:rPr lang="en-US" sz="1899" b="1" i="1">
                <a:solidFill>
                  <a:srgbClr val="000000"/>
                </a:solidFill>
                <a:latin typeface="Open Sans Bold Italics"/>
                <a:ea typeface="Open Sans Bold Italics"/>
                <a:cs typeface="Open Sans Bold Italics"/>
                <a:sym typeface="Open Sans Bold Italics"/>
              </a:rPr>
              <a:t>Fetch Data</a:t>
            </a:r>
          </a:p>
        </p:txBody>
      </p:sp>
      <p:sp>
        <p:nvSpPr>
          <p:cNvPr id="28" name="TextBox 28"/>
          <p:cNvSpPr txBox="1"/>
          <p:nvPr/>
        </p:nvSpPr>
        <p:spPr>
          <a:xfrm>
            <a:off x="3668937" y="4022504"/>
            <a:ext cx="2769456" cy="323215"/>
          </a:xfrm>
          <a:prstGeom prst="rect">
            <a:avLst/>
          </a:prstGeom>
        </p:spPr>
        <p:txBody>
          <a:bodyPr lIns="0" tIns="0" rIns="0" bIns="0" rtlCol="0" anchor="t">
            <a:spAutoFit/>
          </a:bodyPr>
          <a:lstStyle/>
          <a:p>
            <a:pPr algn="l">
              <a:lnSpc>
                <a:spcPts val="2659"/>
              </a:lnSpc>
              <a:spcBef>
                <a:spcPct val="0"/>
              </a:spcBef>
            </a:pPr>
            <a:r>
              <a:rPr lang="en-US" sz="1899" b="1" i="1">
                <a:solidFill>
                  <a:srgbClr val="000000"/>
                </a:solidFill>
                <a:latin typeface="Open Sans Bold Italics"/>
                <a:ea typeface="Open Sans Bold Italics"/>
                <a:cs typeface="Open Sans Bold Italics"/>
                <a:sym typeface="Open Sans Bold Italics"/>
              </a:rPr>
              <a:t>Format &amp; Upload Data</a:t>
            </a:r>
          </a:p>
        </p:txBody>
      </p:sp>
      <p:sp>
        <p:nvSpPr>
          <p:cNvPr id="29" name="TextBox 29"/>
          <p:cNvSpPr txBox="1"/>
          <p:nvPr/>
        </p:nvSpPr>
        <p:spPr>
          <a:xfrm>
            <a:off x="3668937" y="5871029"/>
            <a:ext cx="2769456" cy="323215"/>
          </a:xfrm>
          <a:prstGeom prst="rect">
            <a:avLst/>
          </a:prstGeom>
        </p:spPr>
        <p:txBody>
          <a:bodyPr lIns="0" tIns="0" rIns="0" bIns="0" rtlCol="0" anchor="t">
            <a:spAutoFit/>
          </a:bodyPr>
          <a:lstStyle/>
          <a:p>
            <a:pPr algn="l">
              <a:lnSpc>
                <a:spcPts val="2659"/>
              </a:lnSpc>
              <a:spcBef>
                <a:spcPct val="0"/>
              </a:spcBef>
            </a:pPr>
            <a:r>
              <a:rPr lang="en-US" sz="1899" b="1" i="1">
                <a:solidFill>
                  <a:srgbClr val="000000"/>
                </a:solidFill>
                <a:latin typeface="Open Sans Bold Italics"/>
                <a:ea typeface="Open Sans Bold Italics"/>
                <a:cs typeface="Open Sans Bold Italics"/>
                <a:sym typeface="Open Sans Bold Italics"/>
              </a:rPr>
              <a:t>Store Results</a:t>
            </a:r>
          </a:p>
        </p:txBody>
      </p:sp>
      <p:sp>
        <p:nvSpPr>
          <p:cNvPr id="30" name="TextBox 30"/>
          <p:cNvSpPr txBox="1"/>
          <p:nvPr/>
        </p:nvSpPr>
        <p:spPr>
          <a:xfrm>
            <a:off x="3668937" y="7719553"/>
            <a:ext cx="2409503" cy="323215"/>
          </a:xfrm>
          <a:prstGeom prst="rect">
            <a:avLst/>
          </a:prstGeom>
        </p:spPr>
        <p:txBody>
          <a:bodyPr lIns="0" tIns="0" rIns="0" bIns="0" rtlCol="0" anchor="t">
            <a:spAutoFit/>
          </a:bodyPr>
          <a:lstStyle/>
          <a:p>
            <a:pPr algn="l">
              <a:lnSpc>
                <a:spcPts val="2659"/>
              </a:lnSpc>
              <a:spcBef>
                <a:spcPct val="0"/>
              </a:spcBef>
            </a:pPr>
            <a:r>
              <a:rPr lang="en-US" sz="1899" b="1" i="1">
                <a:solidFill>
                  <a:srgbClr val="000000"/>
                </a:solidFill>
                <a:latin typeface="Open Sans Bold Italics"/>
                <a:ea typeface="Open Sans Bold Italics"/>
                <a:cs typeface="Open Sans Bold Italics"/>
                <a:sym typeface="Open Sans Bold Italics"/>
              </a:rPr>
              <a:t>Display Ranking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467</Words>
  <Application>Microsoft Macintosh PowerPoint</Application>
  <PresentationFormat>自訂</PresentationFormat>
  <Paragraphs>99</Paragraphs>
  <Slides>5</Slides>
  <Notes>4</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vt:i4>
      </vt:variant>
    </vt:vector>
  </HeadingPairs>
  <TitlesOfParts>
    <vt:vector size="15" baseType="lpstr">
      <vt:lpstr>Poppins Bold</vt:lpstr>
      <vt:lpstr>Poppins</vt:lpstr>
      <vt:lpstr>Open Sans Bold Italics</vt:lpstr>
      <vt:lpstr>Arial</vt:lpstr>
      <vt:lpstr>Poppins Semi-Bold</vt:lpstr>
      <vt:lpstr>Open Sans Bold</vt:lpstr>
      <vt:lpstr>DM Sans</vt:lpstr>
      <vt:lpstr>DM Sans Bold</vt:lpstr>
      <vt:lpstr>Calibri</vt:lpstr>
      <vt:lpstr>Office Theme</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Project Presentation</dc:title>
  <cp:lastModifiedBy>林以諾 YI-NUO LIN</cp:lastModifiedBy>
  <cp:revision>2</cp:revision>
  <dcterms:created xsi:type="dcterms:W3CDTF">2006-08-16T00:00:00Z</dcterms:created>
  <dcterms:modified xsi:type="dcterms:W3CDTF">2025-06-05T14:34:54Z</dcterms:modified>
  <dc:identifier>DAGovOu6Hzg</dc:identifier>
</cp:coreProperties>
</file>