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Semi-Bold" charset="1" panose="00000700000000000000"/>
      <p:regular r:id="rId15"/>
    </p:embeddedFont>
    <p:embeddedFont>
      <p:font typeface="Poppins" charset="1" panose="00000500000000000000"/>
      <p:regular r:id="rId16"/>
    </p:embeddedFont>
    <p:embeddedFont>
      <p:font typeface="DM Sans" charset="1" panose="00000000000000000000"/>
      <p:regular r:id="rId20"/>
    </p:embeddedFont>
    <p:embeddedFont>
      <p:font typeface="Poppins Bold" charset="1" panose="00000800000000000000"/>
      <p:regular r:id="rId21"/>
    </p:embeddedFont>
    <p:embeddedFont>
      <p:font typeface="Open Sans Bold" charset="1" panose="020B0806030504020204"/>
      <p:regular r:id="rId25"/>
    </p:embeddedFont>
    <p:embeddedFont>
      <p:font typeface="Open Sans Bold Italics" charset="1" panose="020B0806030504020204"/>
      <p:regular r:id="rId26"/>
    </p:embeddedFont>
    <p:embeddedFont>
      <p:font typeface="DM Sans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5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先簡單複習一下proposal有提到的動機</a:t>
            </a:r>
          </a:p>
          <a:p>
            <a:r>
              <a:rPr lang="en-US"/>
              <a:t/>
            </a:r>
          </a:p>
          <a:p>
            <a:r>
              <a:rPr lang="en-US"/>
              <a:t>此次專案是想解決在維持運動健身時觀察到幾個很普遍的痛點：</a:t>
            </a:r>
          </a:p>
          <a:p>
            <a:r>
              <a:rPr lang="en-US"/>
              <a:t>首先健身紀錄很難持續。很多人開始健身後因為自己一個人運動很常會怠惰。再來就是資料分散，有的在自己的行事曆、有的在 LINE 群組傳訊息，目前無app可以去做集中管理。</a:t>
            </a:r>
          </a:p>
          <a:p>
            <a:r>
              <a:rPr lang="en-US"/>
              <a:t/>
            </a:r>
          </a:p>
          <a:p>
            <a:r>
              <a:rPr lang="en-US"/>
              <a:t>那我的目標很明確，就是用 IoT 技術去解決這些問題：</a:t>
            </a:r>
          </a:p>
          <a:p>
            <a:r>
              <a:rPr lang="en-US"/>
              <a:t>第一，集中管理個人紀錄，所有資料存在自己私有空間，自己掌控。</a:t>
            </a:r>
          </a:p>
          <a:p>
            <a:r>
              <a:rPr lang="en-US"/>
              <a:t>第二，群組活動即時互動，讓好朋友間可以互相督促也可以約一約一起去健身。</a:t>
            </a:r>
          </a:p>
          <a:p>
            <a:r>
              <a:rPr lang="en-US"/>
              <a:t>第三，整體要做到輕量化、可擴展，即使是簡單的 App 或家用裝置也能參與。</a:t>
            </a:r>
          </a:p>
          <a:p>
            <a:r>
              <a:rPr lang="en-US"/>
              <a:t/>
            </a:r>
          </a:p>
          <a:p>
            <a:r>
              <a:rPr lang="en-US"/>
              <a:t>整體來說就是建立一個能夠讓人們之間可以互動交流的健身平台。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接下來，我們來看一下 MN-CSE 裡面的資料模型設計。</a:t>
            </a:r>
          </a:p>
          <a:p>
            <a:r>
              <a:rPr lang="en-US"/>
              <a:t/>
            </a:r>
          </a:p>
          <a:p>
            <a:r>
              <a:rPr lang="en-US"/>
              <a:t>在 MN 裡面，每位使用者對應到一個專屬的 AE 節點，也就是這裡看到的 user_&lt;user_id&gt;。</a:t>
            </a:r>
          </a:p>
          <a:p>
            <a:r>
              <a:rPr lang="en-US"/>
              <a:t/>
            </a:r>
          </a:p>
          <a:p>
            <a:r>
              <a:rPr lang="en-US"/>
              <a:t>這個 AE 底下有兩個 Container：</a:t>
            </a:r>
          </a:p>
          <a:p>
            <a:r>
              <a:rPr lang="en-US"/>
              <a:t/>
            </a:r>
          </a:p>
          <a:p>
            <a:r>
              <a:rPr lang="en-US"/>
              <a:t>第一個是 person，這是用來記錄個人的生活數據，目前設定有飲水量、藥品服用、卡路里攝取 。</a:t>
            </a:r>
          </a:p>
          <a:p>
            <a:r>
              <a:rPr lang="en-US"/>
              <a:t>每筆紀錄都會掛上一個 Label（lbl），這個 lbl 就是日期字串 yyyyMMdd，方便後續做快速查詢。</a:t>
            </a:r>
          </a:p>
          <a:p>
            <a:r>
              <a:rPr lang="en-US"/>
              <a:t>特別注意的是 person 這一層資料是完全不會同步到 IN 的，屬於個人私有資料，使用者可以放心儲存自己的生活紀錄。</a:t>
            </a:r>
          </a:p>
          <a:p>
            <a:r>
              <a:rPr lang="en-US"/>
              <a:t/>
            </a:r>
          </a:p>
          <a:p>
            <a:r>
              <a:rPr lang="en-US"/>
              <a:t>第二個 Container 是 activity_calendar，這邊則是用來記 健身相關的活動，例如預約了哪些課程、今天完成了哪些運動項目。</a:t>
            </a:r>
          </a:p>
          <a:p>
            <a:r>
              <a:rPr lang="en-US"/>
              <a:t>一樣每一筆活動紀錄也會有一個 lbl = yyyyMMdd，方便未來做日期篩選。</a:t>
            </a:r>
          </a:p>
          <a:p>
            <a:r>
              <a:rPr lang="en-US"/>
              <a:t>activity_calendar 這一層會透過 Subscription 同步到 IN-CSE，方便群組成員之間可以看到彼此的活動狀況。</a:t>
            </a:r>
          </a:p>
          <a:p>
            <a:r>
              <a:rPr lang="en-US"/>
              <a:t/>
            </a:r>
          </a:p>
          <a:p>
            <a:r>
              <a:rPr lang="en-US"/>
              <a:t>透過這樣的設計，我們能夠做到 個人資料 / 群組資料分離，該私有的就保留在 MN，該共享的就同步到 IN，。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接著我們來看一下 IN-CSE 的資料模型，以及 Subscription 的資料同步流程。</a:t>
            </a:r>
          </a:p>
          <a:p>
            <a:r>
              <a:rPr lang="en-US"/>
              <a:t/>
            </a:r>
          </a:p>
          <a:p>
            <a:r>
              <a:rPr lang="en-US"/>
              <a:t>剛有提到MN-CSE 使用者的 activity_calendar Container 都會設定一組 Subscription，目標是同步到 IN-CSE 裡的 group_activity/activity_calendar。</a:t>
            </a:r>
          </a:p>
          <a:p>
            <a:r>
              <a:rPr lang="en-US"/>
              <a:t/>
            </a:r>
          </a:p>
          <a:p>
            <a:r>
              <a:rPr lang="en-US"/>
              <a:t>一旦使用者在 App 裡輸入一筆活動紀錄，這筆資料會先寫入 MN-CSE 的 activity_calendar。</a:t>
            </a:r>
          </a:p>
          <a:p>
            <a:r>
              <a:rPr lang="en-US"/>
              <a:t>同時，Subscription 機制就會觸發，透過nu的設定提醒到IN-CSE 裡的 group_activity/activity_calendar Container，群組裡所有使用者的活動資料都會聚集在這裡。</a:t>
            </a:r>
          </a:p>
          <a:p>
            <a:r>
              <a:rPr lang="en-US"/>
              <a:t/>
            </a:r>
          </a:p>
          <a:p>
            <a:r>
              <a:rPr lang="en-US"/>
              <a:t>收到提醒的IN-CSE 這邊的 group_activity Container 設定了 POA到 Node-RED 觸發對應的post，就可以同步資料到in。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接下來我們看一下 App 裡面的流程設計。</a:t>
            </a:r>
          </a:p>
          <a:p>
            <a:r>
              <a:rPr lang="en-US"/>
              <a:t/>
            </a:r>
          </a:p>
          <a:p>
            <a:r>
              <a:rPr lang="en-US"/>
              <a:t>我們的 App 是用 MIT App Inventor 製作，採用 多畫面設計，讓使用者可以快速切換不同功能頁面。</a:t>
            </a:r>
          </a:p>
          <a:p>
            <a:r>
              <a:rPr lang="en-US"/>
              <a:t/>
            </a:r>
          </a:p>
          <a:p>
            <a:r>
              <a:rPr lang="en-US"/>
              <a:t>使用者在輸入名稱後即可登入，系統會把 user ID 存入一個 global user 變數。</a:t>
            </a:r>
          </a:p>
          <a:p>
            <a:r>
              <a:rPr lang="en-US"/>
              <a:t>這個變數會在畫面切換的時候持續傳遞，確保後續的資料讀寫 API 都能帶上正確的使用者 ID。</a:t>
            </a:r>
          </a:p>
          <a:p>
            <a:r>
              <a:rPr lang="en-US"/>
              <a:t/>
            </a:r>
          </a:p>
          <a:p>
            <a:r>
              <a:rPr lang="en-US"/>
              <a:t>登入完成後，進入 Home Screen，這裡是整個 App 的主選單，簡單來說使用者可以選擇兩功能去進入，看要查詢 或 上傳。</a:t>
            </a:r>
          </a:p>
          <a:p>
            <a:r>
              <a:rPr lang="en-US"/>
              <a:t>這部分等等demo的時候藉由看畫面我再來可以更細講</a:t>
            </a:r>
          </a:p>
          <a:p>
            <a:r>
              <a:rPr lang="en-US"/>
              <a:t/>
            </a:r>
          </a:p>
          <a:p>
            <a:r>
              <a:rPr lang="en-US"/>
              <a:t>另外我們也特別處理了 登出流程。當使用者按下登出按鈕時，系統會自動清除 global user 變數，確保後續不會誤用舊的 user 身份進行資料存取，維持 App 的一致性與安全性。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接下來我們看一下整個系統裡面的 POST 和 Discovery 機制，也就是資料的寫入與查詢流程。</a:t>
            </a:r>
          </a:p>
          <a:p>
            <a:r>
              <a:rPr lang="en-US"/>
              <a:t/>
            </a:r>
          </a:p>
          <a:p>
            <a:r>
              <a:rPr lang="en-US"/>
              <a:t>首先在 資料寫入（POST） 這一塊，當使用者在 App 裡輸入一筆活動紀錄，系統會產生一個 POST 請求，目標是 MN-CSE 裡的 user_&lt;user_id&gt;/activity_calendar Container。</a:t>
            </a:r>
          </a:p>
          <a:p>
            <a:r>
              <a:rPr lang="en-US"/>
              <a:t/>
            </a:r>
          </a:p>
          <a:p>
            <a:r>
              <a:rPr lang="en-US"/>
              <a:t>在 POST 的時候，我們特別設計了一個規則，就是 每一筆資料都會掛上一個 Label（lbl），這個 lbl 是日期字串 yyyyMMdd。</a:t>
            </a:r>
          </a:p>
          <a:p>
            <a:r>
              <a:rPr lang="en-US"/>
              <a:t>例如使用者在 2025/01/01 登記一筆活動，lbl 就是 “20250101”。</a:t>
            </a:r>
          </a:p>
          <a:p>
            <a:r>
              <a:rPr lang="en-US"/>
              <a:t>這樣做的好處是後續查詢時，我們只要針對 lbl 去做條件篩選，就可以快速定位到特定日期的資料，查詢效率非常高。</a:t>
            </a:r>
          </a:p>
          <a:p>
            <a:r>
              <a:rPr lang="en-US"/>
              <a:t/>
            </a:r>
          </a:p>
          <a:p>
            <a:r>
              <a:rPr lang="en-US"/>
              <a:t>接下來是 Discovery，也就是查詢。</a:t>
            </a:r>
          </a:p>
          <a:p>
            <a:r>
              <a:rPr lang="en-US"/>
              <a:t/>
            </a:r>
          </a:p>
          <a:p>
            <a:r>
              <a:rPr lang="en-US"/>
              <a:t>個人資料這邊，我們希望查的是「某一天的最新一筆資料」，所以在 GET 的時候我們會加上 fu=1 + lbl=20250101 + rs=1，rs=1 表示只取最新的一筆。</a:t>
            </a:r>
          </a:p>
          <a:p>
            <a:r>
              <a:rPr lang="en-US"/>
              <a:t>這樣例如使用者每天更新飲水量，當天如果有改過 3 次，查詢時只會看到最新版本。</a:t>
            </a:r>
          </a:p>
          <a:p>
            <a:r>
              <a:rPr lang="en-US"/>
              <a:t/>
            </a:r>
          </a:p>
          <a:p>
            <a:r>
              <a:rPr lang="en-US"/>
              <a:t>群組活動資料這邊則是希望能「看到當天所有使用者登記的活動」，所以 GET 時同樣加上 fu=1 + lbl=20250101，但是不加 rs，這樣可以把所有符合 lbl 條件的紀錄都取回來。</a:t>
            </a:r>
          </a:p>
          <a:p>
            <a:r>
              <a:rPr lang="en-US"/>
              <a:t/>
            </a:r>
          </a:p>
          <a:p>
            <a:r>
              <a:rPr lang="en-US"/>
              <a:t>最棒的是，我們使用了一套統一的 lbl 篩選邏輯，不論是 POST 還是 GET，不論是個人還是群組，全部都靠 lbl 作為關鍵字，查詢流程一致，維護起來也很方便。</a:t>
            </a:r>
          </a:p>
          <a:p>
            <a:r>
              <a:rPr lang="en-US"/>
              <a:t/>
            </a:r>
          </a:p>
          <a:p>
            <a:r>
              <a:rPr lang="en-US"/>
              <a:t>這樣一來，系統既能做到 快速查詢，又能 保證資料一致性。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這邊進一步說明一下我們在 Node-RED 裡 GET 群組活動資料時的實作流程。</a:t>
            </a:r>
          </a:p>
          <a:p>
            <a:r>
              <a:rPr lang="en-US"/>
              <a:t/>
            </a:r>
          </a:p>
          <a:p>
            <a:r>
              <a:rPr lang="en-US"/>
              <a:t>我們不是直接用 GET 取回 con，因為一開始要做的是 Discovery，先取得符合 lbl 條件下，Container 裡有哪些 contentInstance 存在。</a:t>
            </a:r>
          </a:p>
          <a:p>
            <a:r>
              <a:rPr lang="en-US"/>
              <a:t/>
            </a:r>
          </a:p>
          <a:p>
            <a:r>
              <a:rPr lang="en-US"/>
              <a:t>我們的 HTTP Request 節點會帶 fu=1 &amp; lbl=xxxxxx，這是一個 Discovery 請求 → 取得符合日期條件的 contentInstance 列表，包含 rn（resource name）與 metadata。</a:t>
            </a:r>
          </a:p>
          <a:p>
            <a:r>
              <a:rPr lang="en-US"/>
              <a:t/>
            </a:r>
          </a:p>
          <a:p>
            <a:r>
              <a:rPr lang="en-US"/>
              <a:t>接著透過 XML 轉 JSON，我們就能得到 contentInstance 的列表。</a:t>
            </a:r>
          </a:p>
          <a:p>
            <a:r>
              <a:rPr lang="en-US"/>
              <a:t/>
            </a:r>
          </a:p>
          <a:p>
            <a:r>
              <a:rPr lang="en-US"/>
              <a:t>這時候會用 Split 節點 把 contentInstance 切成一筆筆訊息。</a:t>
            </a:r>
          </a:p>
          <a:p>
            <a:r>
              <a:rPr lang="en-US"/>
              <a:t>每一筆訊息會進入 Function 節點，這裡會組成完整的 GET URL，針對該 contentInstance 做進一步 GET，真正取得 con 欄位的內容，並且用 JSON.parse 轉成 JSON 物件，方便後續處理。</a:t>
            </a:r>
          </a:p>
          <a:p>
            <a:r>
              <a:rPr lang="en-US"/>
              <a:t/>
            </a:r>
          </a:p>
          <a:p>
            <a:r>
              <a:rPr lang="en-US"/>
              <a:t>處理完成後，所有拆開處理的訊息會透過 Join 節點 重組成一個 JSON 陣列，這樣整個群組活動資料就可以完整正確地呈現在儀表板上，或者回傳給 App 顯示。</a:t>
            </a:r>
          </a:p>
          <a:p>
            <a:r>
              <a:rPr lang="en-US"/>
              <a:t/>
            </a:r>
          </a:p>
          <a:p>
            <a:r>
              <a:rPr lang="en-US"/>
              <a:t>這樣的流程設計可以確保即使一天有很多使用者同時登記活動，Dashboard 顯示的資料一定是完整且正確的。</a:t>
            </a:r>
          </a:p>
          <a:p>
            <a:r>
              <a:rPr lang="en-US"/>
              <a:t>而且透過這樣的拆分 → 處理 → 聚合流程，也讓整個 Node-RED Flow 保持高度模組化，後續維護和擴充都非常方便。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最後總結一下我們這套系統的conclusion，也是我們這次 Demo 最希望讓大家看到的價值。</a:t>
            </a:r>
          </a:p>
          <a:p>
            <a:r>
              <a:rPr lang="en-US"/>
              <a:t/>
            </a:r>
          </a:p>
          <a:p>
            <a:r>
              <a:rPr lang="en-US"/>
              <a:t>第一點是隱私架構的設計。</a:t>
            </a:r>
          </a:p>
          <a:p>
            <a:r>
              <a:rPr lang="en-US"/>
              <a:t>我們非常重視使用者的資料隱私，person Container 裡的個人生活紀錄，包含飲水量、藥品、卡路里等等，這些資料是只存放在 MN 端，不會同步到 IN 端，群組成員之間也看不到。</a:t>
            </a:r>
          </a:p>
          <a:p>
            <a:r>
              <a:rPr lang="en-US"/>
              <a:t/>
            </a:r>
          </a:p>
          <a:p>
            <a:r>
              <a:rPr lang="en-US"/>
              <a:t>只有群組需要共用的資料，例如 activity_calendar 裡面的群組活動紀錄，才會經由 Subscription 機制同步到 IN 端，並且顯示在群組 Dashboard 上。</a:t>
            </a:r>
          </a:p>
          <a:p>
            <a:r>
              <a:rPr lang="en-US"/>
              <a:t>這樣的分層設計確保了個人隱私，同時也保有社群互動功能，資料層級與使用場景是有清楚區分的。</a:t>
            </a:r>
          </a:p>
          <a:p>
            <a:r>
              <a:rPr lang="en-US"/>
              <a:t/>
            </a:r>
          </a:p>
          <a:p>
            <a:r>
              <a:rPr lang="en-US"/>
              <a:t>第二點是統一的 lbl 篩選邏輯。</a:t>
            </a:r>
          </a:p>
          <a:p>
            <a:r>
              <a:rPr lang="en-US"/>
              <a:t>我們的系統裡所有 POST / GET 的操作，全部都使用 lbl 作為篩選條件，lbl 掛的是 yyyyMMdd，也就是使用者選擇的日期。</a:t>
            </a:r>
          </a:p>
          <a:p>
            <a:r>
              <a:rPr lang="en-US"/>
              <a:t/>
            </a:r>
          </a:p>
          <a:p>
            <a:r>
              <a:rPr lang="en-US"/>
              <a:t>這樣設計的好處是，不管是個人資料還是群組活動，查詢邏輯都是一致的，程式碼好維護、系統查詢效</a:t>
            </a:r>
          </a:p>
          <a:p>
            <a:r>
              <a:rPr lang="en-US"/>
              <a:t/>
            </a:r>
          </a:p>
          <a:p>
            <a:r>
              <a:rPr lang="en-US"/>
              <a:t>第三點是差異化的 GET 設計。</a:t>
            </a:r>
          </a:p>
          <a:p>
            <a:r>
              <a:rPr lang="en-US"/>
              <a:t>	•	Person 資料：因為像飲水量、藥品這些資料一天內可能有多筆更新，但我們的應用場景是「只需要知道最新的那一筆」</a:t>
            </a:r>
          </a:p>
          <a:p>
            <a:r>
              <a:rPr lang="en-US"/>
              <a:t>	•	Activity_calendar 資料：群組活動紀錄的特性是「多人多筆」，我們希望呈現完整的群組活動狀態，完整顯示群組當天所有活動紀錄，做到資訊透明、互相激勵。</a:t>
            </a:r>
          </a:p>
          <a:p>
            <a:r>
              <a:rPr lang="en-US"/>
              <a:t/>
            </a:r>
          </a:p>
          <a:p>
            <a:r>
              <a:rPr lang="en-US"/>
              <a:t>第四點是 App 使用體驗設計。</a:t>
            </a:r>
          </a:p>
          <a:p>
            <a:r>
              <a:rPr lang="en-US"/>
              <a:t>在 App 的設計上，我們強調的是「方便使用者操作，不需要懂 IoT 架構」。</a:t>
            </a:r>
          </a:p>
          <a:p>
            <a:r>
              <a:rPr lang="en-US"/>
              <a:t>App 登入後，會把 user ID 存入 global user 變數，後續在畫面切換時，POST / GET 呼叫都會自動帶入正確的 user ID，不需要使用者重複輸入身份，使用流程非常順暢。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3517604"/>
            <a:ext cx="13066873" cy="2971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66"/>
              </a:lnSpc>
            </a:pPr>
            <a:r>
              <a:rPr lang="en-US" b="true" sz="12698" spc="-685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IOT FITNESS PLATFORM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35017" y="6562438"/>
            <a:ext cx="6617965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林以諾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1897" y="3905496"/>
            <a:ext cx="6982354" cy="4864845"/>
            <a:chOff x="0" y="0"/>
            <a:chExt cx="2111272" cy="14709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272" cy="1470996"/>
            </a:xfrm>
            <a:custGeom>
              <a:avLst/>
              <a:gdLst/>
              <a:ahLst/>
              <a:cxnLst/>
              <a:rect r="r" b="b" t="t" l="l"/>
              <a:pathLst>
                <a:path h="1470996" w="2111272">
                  <a:moveTo>
                    <a:pt x="0" y="0"/>
                  </a:moveTo>
                  <a:lnTo>
                    <a:pt x="2111272" y="0"/>
                  </a:lnTo>
                  <a:lnTo>
                    <a:pt x="2111272" y="1470996"/>
                  </a:lnTo>
                  <a:lnTo>
                    <a:pt x="0" y="1470996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11272" cy="1509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73749" y="3905496"/>
            <a:ext cx="6982354" cy="4864845"/>
            <a:chOff x="0" y="0"/>
            <a:chExt cx="2111272" cy="14709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1272" cy="1470996"/>
            </a:xfrm>
            <a:custGeom>
              <a:avLst/>
              <a:gdLst/>
              <a:ahLst/>
              <a:cxnLst/>
              <a:rect r="r" b="b" t="t" l="l"/>
              <a:pathLst>
                <a:path h="1470996" w="2111272">
                  <a:moveTo>
                    <a:pt x="0" y="0"/>
                  </a:moveTo>
                  <a:lnTo>
                    <a:pt x="2111272" y="0"/>
                  </a:lnTo>
                  <a:lnTo>
                    <a:pt x="2111272" y="1470996"/>
                  </a:lnTo>
                  <a:lnTo>
                    <a:pt x="0" y="1470996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11272" cy="1509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42134" y="4388841"/>
            <a:ext cx="5561880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Hard to 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ntain fitn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ss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tr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ck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g consis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ency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er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son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l re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ords ar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 fr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agm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ente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Manual t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rac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k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(pe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&amp;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per, no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es) is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in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convenien</a:t>
            </a: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Few interactive fitness tracking platforms</a:t>
            </a:r>
          </a:p>
          <a:p>
            <a:pPr algn="l">
              <a:lnSpc>
                <a:spcPts val="4424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2948564" y="3092861"/>
            <a:ext cx="4149019" cy="541690"/>
            <a:chOff x="0" y="0"/>
            <a:chExt cx="1388918" cy="181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88918" cy="181335"/>
            </a:xfrm>
            <a:custGeom>
              <a:avLst/>
              <a:gdLst/>
              <a:ahLst/>
              <a:cxnLst/>
              <a:rect r="r" b="b" t="t" l="l"/>
              <a:pathLst>
                <a:path h="181335" w="1388918">
                  <a:moveTo>
                    <a:pt x="90668" y="0"/>
                  </a:moveTo>
                  <a:lnTo>
                    <a:pt x="1298251" y="0"/>
                  </a:lnTo>
                  <a:cubicBezTo>
                    <a:pt x="1322297" y="0"/>
                    <a:pt x="1345359" y="9552"/>
                    <a:pt x="1362362" y="26556"/>
                  </a:cubicBezTo>
                  <a:cubicBezTo>
                    <a:pt x="1379366" y="43559"/>
                    <a:pt x="1388918" y="66621"/>
                    <a:pt x="1388918" y="90668"/>
                  </a:cubicBezTo>
                  <a:lnTo>
                    <a:pt x="1388918" y="90668"/>
                  </a:lnTo>
                  <a:cubicBezTo>
                    <a:pt x="1388918" y="140742"/>
                    <a:pt x="1348325" y="181335"/>
                    <a:pt x="1298251" y="181335"/>
                  </a:cubicBezTo>
                  <a:lnTo>
                    <a:pt x="90668" y="181335"/>
                  </a:lnTo>
                  <a:cubicBezTo>
                    <a:pt x="66621" y="181335"/>
                    <a:pt x="43559" y="171783"/>
                    <a:pt x="26556" y="154779"/>
                  </a:cubicBezTo>
                  <a:cubicBezTo>
                    <a:pt x="9552" y="137776"/>
                    <a:pt x="0" y="114714"/>
                    <a:pt x="0" y="90668"/>
                  </a:cubicBezTo>
                  <a:lnTo>
                    <a:pt x="0" y="90668"/>
                  </a:lnTo>
                  <a:cubicBezTo>
                    <a:pt x="0" y="66621"/>
                    <a:pt x="9552" y="43559"/>
                    <a:pt x="26556" y="26556"/>
                  </a:cubicBezTo>
                  <a:cubicBezTo>
                    <a:pt x="43559" y="9552"/>
                    <a:pt x="66621" y="0"/>
                    <a:pt x="90668" y="0"/>
                  </a:cubicBezTo>
                  <a:close/>
                </a:path>
              </a:pathLst>
            </a:custGeom>
            <a:solidFill>
              <a:srgbClr val="94B84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1388918" cy="95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66367" y="3151870"/>
            <a:ext cx="4113413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3"/>
              </a:lnSpc>
            </a:pPr>
            <a:r>
              <a:rPr lang="en-US" b="true" sz="27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Current Pain Points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190417" y="3092861"/>
            <a:ext cx="4149019" cy="541690"/>
            <a:chOff x="0" y="0"/>
            <a:chExt cx="1388918" cy="1813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88918" cy="181335"/>
            </a:xfrm>
            <a:custGeom>
              <a:avLst/>
              <a:gdLst/>
              <a:ahLst/>
              <a:cxnLst/>
              <a:rect r="r" b="b" t="t" l="l"/>
              <a:pathLst>
                <a:path h="181335" w="1388918">
                  <a:moveTo>
                    <a:pt x="90668" y="0"/>
                  </a:moveTo>
                  <a:lnTo>
                    <a:pt x="1298251" y="0"/>
                  </a:lnTo>
                  <a:cubicBezTo>
                    <a:pt x="1322297" y="0"/>
                    <a:pt x="1345359" y="9552"/>
                    <a:pt x="1362362" y="26556"/>
                  </a:cubicBezTo>
                  <a:cubicBezTo>
                    <a:pt x="1379366" y="43559"/>
                    <a:pt x="1388918" y="66621"/>
                    <a:pt x="1388918" y="90668"/>
                  </a:cubicBezTo>
                  <a:lnTo>
                    <a:pt x="1388918" y="90668"/>
                  </a:lnTo>
                  <a:cubicBezTo>
                    <a:pt x="1388918" y="140742"/>
                    <a:pt x="1348325" y="181335"/>
                    <a:pt x="1298251" y="181335"/>
                  </a:cubicBezTo>
                  <a:lnTo>
                    <a:pt x="90668" y="181335"/>
                  </a:lnTo>
                  <a:cubicBezTo>
                    <a:pt x="66621" y="181335"/>
                    <a:pt x="43559" y="171783"/>
                    <a:pt x="26556" y="154779"/>
                  </a:cubicBezTo>
                  <a:cubicBezTo>
                    <a:pt x="9552" y="137776"/>
                    <a:pt x="0" y="114714"/>
                    <a:pt x="0" y="90668"/>
                  </a:cubicBezTo>
                  <a:lnTo>
                    <a:pt x="0" y="90668"/>
                  </a:lnTo>
                  <a:cubicBezTo>
                    <a:pt x="0" y="66621"/>
                    <a:pt x="9552" y="43559"/>
                    <a:pt x="26556" y="26556"/>
                  </a:cubicBezTo>
                  <a:cubicBezTo>
                    <a:pt x="43559" y="9552"/>
                    <a:pt x="66621" y="0"/>
                    <a:pt x="90668" y="0"/>
                  </a:cubicBezTo>
                  <a:close/>
                </a:path>
              </a:pathLst>
            </a:custGeom>
            <a:solidFill>
              <a:srgbClr val="94B84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1388918" cy="95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672862" y="3151870"/>
            <a:ext cx="3184128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3"/>
              </a:lnSpc>
            </a:pPr>
            <a:r>
              <a:rPr lang="en-US" b="true" sz="27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Our Objectives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76118" y="1092658"/>
            <a:ext cx="12135763" cy="1000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4"/>
              </a:lnSpc>
            </a:pPr>
            <a:r>
              <a:rPr lang="en-US" b="true" sz="7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b="true" sz="7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otivation &amp; 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83986" y="4388841"/>
            <a:ext cx="5561880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entralized personal record management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Real-time group activity interaction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 spc="39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Lightweight &amp; scalable IoT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84737" y="3120608"/>
            <a:ext cx="6207555" cy="4795336"/>
          </a:xfrm>
          <a:custGeom>
            <a:avLst/>
            <a:gdLst/>
            <a:ahLst/>
            <a:cxnLst/>
            <a:rect r="r" b="b" t="t" l="l"/>
            <a:pathLst>
              <a:path h="4795336" w="6207555">
                <a:moveTo>
                  <a:pt x="0" y="0"/>
                </a:moveTo>
                <a:lnTo>
                  <a:pt x="6207555" y="0"/>
                </a:lnTo>
                <a:lnTo>
                  <a:pt x="6207555" y="4795337"/>
                </a:lnTo>
                <a:lnTo>
                  <a:pt x="0" y="479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5381" y="3056065"/>
            <a:ext cx="3159356" cy="4669181"/>
          </a:xfrm>
          <a:custGeom>
            <a:avLst/>
            <a:gdLst/>
            <a:ahLst/>
            <a:cxnLst/>
            <a:rect r="r" b="b" t="t" l="l"/>
            <a:pathLst>
              <a:path h="4669181" w="3159356">
                <a:moveTo>
                  <a:pt x="0" y="0"/>
                </a:moveTo>
                <a:lnTo>
                  <a:pt x="3159356" y="0"/>
                </a:lnTo>
                <a:lnTo>
                  <a:pt x="3159356" y="4669180"/>
                </a:lnTo>
                <a:lnTo>
                  <a:pt x="0" y="4669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39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1518" y="1047726"/>
            <a:ext cx="7717302" cy="126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</a:pPr>
            <a:r>
              <a:rPr lang="en-US" sz="63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sz="63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ata Model (MN)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1518" y="2960815"/>
            <a:ext cx="7508908" cy="552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5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Supporting Points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>
              <a:lnSpc>
                <a:spcPts val="3975"/>
              </a:lnSpc>
            </a:pP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ersonal data (person) is private, stored in MN only</a:t>
            </a: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Activity data (activity_calendar) is synced to IN</a:t>
            </a: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abel (lbl) uses date string yyyyMMdd for efficient search</a:t>
            </a: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 and group data separation ensures privacy</a:t>
            </a: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Subscription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 : in-name/group_activity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759674" y="2107423"/>
            <a:ext cx="11022547" cy="7150877"/>
          </a:xfrm>
          <a:custGeom>
            <a:avLst/>
            <a:gdLst/>
            <a:ahLst/>
            <a:cxnLst/>
            <a:rect r="r" b="b" t="t" l="l"/>
            <a:pathLst>
              <a:path h="7150877" w="11022547">
                <a:moveTo>
                  <a:pt x="0" y="0"/>
                </a:moveTo>
                <a:lnTo>
                  <a:pt x="11022546" y="0"/>
                </a:lnTo>
                <a:lnTo>
                  <a:pt x="11022546" y="7150877"/>
                </a:lnTo>
                <a:lnTo>
                  <a:pt x="0" y="7150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661657" y="5036996"/>
            <a:ext cx="1406895" cy="519381"/>
            <a:chOff x="0" y="0"/>
            <a:chExt cx="370540" cy="1367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0540" cy="136792"/>
            </a:xfrm>
            <a:custGeom>
              <a:avLst/>
              <a:gdLst/>
              <a:ahLst/>
              <a:cxnLst/>
              <a:rect r="r" b="b" t="t" l="l"/>
              <a:pathLst>
                <a:path h="136792" w="370540">
                  <a:moveTo>
                    <a:pt x="0" y="0"/>
                  </a:moveTo>
                  <a:lnTo>
                    <a:pt x="370540" y="0"/>
                  </a:lnTo>
                  <a:lnTo>
                    <a:pt x="370540" y="136792"/>
                  </a:lnTo>
                  <a:lnTo>
                    <a:pt x="0" y="1367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0540" cy="17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65134" y="7300589"/>
            <a:ext cx="2119603" cy="424656"/>
            <a:chOff x="0" y="0"/>
            <a:chExt cx="558249" cy="1118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8249" cy="111844"/>
            </a:xfrm>
            <a:custGeom>
              <a:avLst/>
              <a:gdLst/>
              <a:ahLst/>
              <a:cxnLst/>
              <a:rect r="r" b="b" t="t" l="l"/>
              <a:pathLst>
                <a:path h="111844" w="558249">
                  <a:moveTo>
                    <a:pt x="0" y="0"/>
                  </a:moveTo>
                  <a:lnTo>
                    <a:pt x="558249" y="0"/>
                  </a:lnTo>
                  <a:lnTo>
                    <a:pt x="558249" y="111844"/>
                  </a:lnTo>
                  <a:lnTo>
                    <a:pt x="0" y="111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58249" cy="149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59674" y="2107423"/>
            <a:ext cx="11022547" cy="7150877"/>
          </a:xfrm>
          <a:custGeom>
            <a:avLst/>
            <a:gdLst/>
            <a:ahLst/>
            <a:cxnLst/>
            <a:rect r="r" b="b" t="t" l="l"/>
            <a:pathLst>
              <a:path h="7150877" w="11022547">
                <a:moveTo>
                  <a:pt x="0" y="0"/>
                </a:moveTo>
                <a:lnTo>
                  <a:pt x="11022546" y="0"/>
                </a:lnTo>
                <a:lnTo>
                  <a:pt x="11022546" y="7150877"/>
                </a:lnTo>
                <a:lnTo>
                  <a:pt x="0" y="7150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26646" y="7350365"/>
            <a:ext cx="1406895" cy="519381"/>
            <a:chOff x="0" y="0"/>
            <a:chExt cx="370540" cy="136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540" cy="136792"/>
            </a:xfrm>
            <a:custGeom>
              <a:avLst/>
              <a:gdLst/>
              <a:ahLst/>
              <a:cxnLst/>
              <a:rect r="r" b="b" t="t" l="l"/>
              <a:pathLst>
                <a:path h="136792" w="370540">
                  <a:moveTo>
                    <a:pt x="0" y="0"/>
                  </a:moveTo>
                  <a:lnTo>
                    <a:pt x="370540" y="0"/>
                  </a:lnTo>
                  <a:lnTo>
                    <a:pt x="370540" y="136792"/>
                  </a:lnTo>
                  <a:lnTo>
                    <a:pt x="0" y="1367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0540" cy="17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53360" y="3409274"/>
            <a:ext cx="3266015" cy="4294205"/>
          </a:xfrm>
          <a:custGeom>
            <a:avLst/>
            <a:gdLst/>
            <a:ahLst/>
            <a:cxnLst/>
            <a:rect r="r" b="b" t="t" l="l"/>
            <a:pathLst>
              <a:path h="4294205" w="3266015">
                <a:moveTo>
                  <a:pt x="0" y="0"/>
                </a:moveTo>
                <a:lnTo>
                  <a:pt x="3266015" y="0"/>
                </a:lnTo>
                <a:lnTo>
                  <a:pt x="3266015" y="4294205"/>
                </a:lnTo>
                <a:lnTo>
                  <a:pt x="0" y="4294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19375" y="2998915"/>
            <a:ext cx="5955998" cy="4870831"/>
          </a:xfrm>
          <a:custGeom>
            <a:avLst/>
            <a:gdLst/>
            <a:ahLst/>
            <a:cxnLst/>
            <a:rect r="r" b="b" t="t" l="l"/>
            <a:pathLst>
              <a:path h="4870831" w="5955998">
                <a:moveTo>
                  <a:pt x="0" y="0"/>
                </a:moveTo>
                <a:lnTo>
                  <a:pt x="5955998" y="0"/>
                </a:lnTo>
                <a:lnTo>
                  <a:pt x="5955998" y="4870831"/>
                </a:lnTo>
                <a:lnTo>
                  <a:pt x="0" y="4870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59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1518" y="1047726"/>
            <a:ext cx="7717302" cy="126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</a:pPr>
            <a:r>
              <a:rPr lang="en-US" sz="63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sz="63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ata Model (IN)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1518" y="3886518"/>
            <a:ext cx="7205791" cy="300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5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Supporting Points:</a:t>
            </a:r>
          </a:p>
          <a:p>
            <a:pPr algn="l">
              <a:lnSpc>
                <a:spcPts val="3975"/>
              </a:lnSpc>
            </a:pP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Auto-sync activity records from MN to IN</a:t>
            </a: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IN-CSE group_activity uses POA to push data to Node-RED</a:t>
            </a:r>
          </a:p>
          <a:p>
            <a:pPr algn="l" marL="539756" indent="-269878" lvl="1">
              <a:lnSpc>
                <a:spcPts val="397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Event-driven → No polling → Instant update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851947" y="4902439"/>
            <a:ext cx="1331115" cy="367822"/>
            <a:chOff x="0" y="0"/>
            <a:chExt cx="350582" cy="968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0582" cy="96875"/>
            </a:xfrm>
            <a:custGeom>
              <a:avLst/>
              <a:gdLst/>
              <a:ahLst/>
              <a:cxnLst/>
              <a:rect r="r" b="b" t="t" l="l"/>
              <a:pathLst>
                <a:path h="96875" w="350582">
                  <a:moveTo>
                    <a:pt x="0" y="0"/>
                  </a:moveTo>
                  <a:lnTo>
                    <a:pt x="350582" y="0"/>
                  </a:lnTo>
                  <a:lnTo>
                    <a:pt x="350582" y="96875"/>
                  </a:lnTo>
                  <a:lnTo>
                    <a:pt x="0" y="96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50582" cy="1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726646" y="7426145"/>
            <a:ext cx="1331115" cy="367822"/>
            <a:chOff x="0" y="0"/>
            <a:chExt cx="350582" cy="968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0582" cy="96875"/>
            </a:xfrm>
            <a:custGeom>
              <a:avLst/>
              <a:gdLst/>
              <a:ahLst/>
              <a:cxnLst/>
              <a:rect r="r" b="b" t="t" l="l"/>
              <a:pathLst>
                <a:path h="96875" w="350582">
                  <a:moveTo>
                    <a:pt x="0" y="0"/>
                  </a:moveTo>
                  <a:lnTo>
                    <a:pt x="350582" y="0"/>
                  </a:lnTo>
                  <a:lnTo>
                    <a:pt x="350582" y="96875"/>
                  </a:lnTo>
                  <a:lnTo>
                    <a:pt x="0" y="96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50582" cy="1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0166"/>
            <a:ext cx="8799450" cy="10601584"/>
            <a:chOff x="0" y="0"/>
            <a:chExt cx="2317551" cy="27921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7551" cy="2792187"/>
            </a:xfrm>
            <a:custGeom>
              <a:avLst/>
              <a:gdLst/>
              <a:ahLst/>
              <a:cxnLst/>
              <a:rect r="r" b="b" t="t" l="l"/>
              <a:pathLst>
                <a:path h="2792187" w="2317551">
                  <a:moveTo>
                    <a:pt x="0" y="0"/>
                  </a:moveTo>
                  <a:lnTo>
                    <a:pt x="2317551" y="0"/>
                  </a:lnTo>
                  <a:lnTo>
                    <a:pt x="2317551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8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17551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91447" y="2074288"/>
            <a:ext cx="3654446" cy="1248449"/>
            <a:chOff x="0" y="0"/>
            <a:chExt cx="962488" cy="328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2488" cy="328810"/>
            </a:xfrm>
            <a:custGeom>
              <a:avLst/>
              <a:gdLst/>
              <a:ahLst/>
              <a:cxnLst/>
              <a:rect r="r" b="b" t="t" l="l"/>
              <a:pathLst>
                <a:path h="328810" w="962488">
                  <a:moveTo>
                    <a:pt x="108043" y="0"/>
                  </a:moveTo>
                  <a:lnTo>
                    <a:pt x="854445" y="0"/>
                  </a:lnTo>
                  <a:cubicBezTo>
                    <a:pt x="883099" y="0"/>
                    <a:pt x="910581" y="11383"/>
                    <a:pt x="930843" y="31645"/>
                  </a:cubicBezTo>
                  <a:cubicBezTo>
                    <a:pt x="951105" y="51907"/>
                    <a:pt x="962488" y="79388"/>
                    <a:pt x="962488" y="108043"/>
                  </a:cubicBezTo>
                  <a:lnTo>
                    <a:pt x="962488" y="220766"/>
                  </a:lnTo>
                  <a:cubicBezTo>
                    <a:pt x="962488" y="280437"/>
                    <a:pt x="914115" y="328810"/>
                    <a:pt x="854445" y="328810"/>
                  </a:cubicBezTo>
                  <a:lnTo>
                    <a:pt x="108043" y="328810"/>
                  </a:lnTo>
                  <a:cubicBezTo>
                    <a:pt x="48373" y="328810"/>
                    <a:pt x="0" y="280437"/>
                    <a:pt x="0" y="220766"/>
                  </a:cubicBezTo>
                  <a:lnTo>
                    <a:pt x="0" y="108043"/>
                  </a:lnTo>
                  <a:cubicBezTo>
                    <a:pt x="0" y="48373"/>
                    <a:pt x="48373" y="0"/>
                    <a:pt x="108043" y="0"/>
                  </a:cubicBezTo>
                  <a:close/>
                </a:path>
              </a:pathLst>
            </a:custGeom>
            <a:solidFill>
              <a:srgbClr val="96B8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62488" cy="385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[ Login Screen ]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372159" y="2740677"/>
            <a:ext cx="8788729" cy="8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sz="63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App Flow Design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72159" y="4443078"/>
            <a:ext cx="7898287" cy="317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62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Global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user variable is passed ac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ross screens</a:t>
            </a:r>
          </a:p>
          <a:p>
            <a:pPr algn="l" marL="474979" indent="-237490" lvl="1">
              <a:lnSpc>
                <a:spcPts val="3629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After login, global user is used for all POST / GET calls</a:t>
            </a:r>
          </a:p>
          <a:p>
            <a:pPr algn="l" marL="474979" indent="-237490" lvl="1">
              <a:lnSpc>
                <a:spcPts val="3629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Logout screen clears user to ensure correct session</a:t>
            </a:r>
          </a:p>
          <a:p>
            <a:pPr algn="l" marL="474979" indent="-237490" lvl="1">
              <a:lnSpc>
                <a:spcPts val="3629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Design ensures stable, consistent user experience</a:t>
            </a:r>
          </a:p>
          <a:p>
            <a:pPr algn="l">
              <a:lnSpc>
                <a:spcPts val="362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2591447" y="3982176"/>
            <a:ext cx="3654446" cy="1248449"/>
            <a:chOff x="0" y="0"/>
            <a:chExt cx="962488" cy="328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2488" cy="328810"/>
            </a:xfrm>
            <a:custGeom>
              <a:avLst/>
              <a:gdLst/>
              <a:ahLst/>
              <a:cxnLst/>
              <a:rect r="r" b="b" t="t" l="l"/>
              <a:pathLst>
                <a:path h="328810" w="962488">
                  <a:moveTo>
                    <a:pt x="108043" y="0"/>
                  </a:moveTo>
                  <a:lnTo>
                    <a:pt x="854445" y="0"/>
                  </a:lnTo>
                  <a:cubicBezTo>
                    <a:pt x="883099" y="0"/>
                    <a:pt x="910581" y="11383"/>
                    <a:pt x="930843" y="31645"/>
                  </a:cubicBezTo>
                  <a:cubicBezTo>
                    <a:pt x="951105" y="51907"/>
                    <a:pt x="962488" y="79388"/>
                    <a:pt x="962488" y="108043"/>
                  </a:cubicBezTo>
                  <a:lnTo>
                    <a:pt x="962488" y="220766"/>
                  </a:lnTo>
                  <a:cubicBezTo>
                    <a:pt x="962488" y="280437"/>
                    <a:pt x="914115" y="328810"/>
                    <a:pt x="854445" y="328810"/>
                  </a:cubicBezTo>
                  <a:lnTo>
                    <a:pt x="108043" y="328810"/>
                  </a:lnTo>
                  <a:cubicBezTo>
                    <a:pt x="48373" y="328810"/>
                    <a:pt x="0" y="280437"/>
                    <a:pt x="0" y="220766"/>
                  </a:cubicBezTo>
                  <a:lnTo>
                    <a:pt x="0" y="108043"/>
                  </a:lnTo>
                  <a:cubicBezTo>
                    <a:pt x="0" y="48373"/>
                    <a:pt x="48373" y="0"/>
                    <a:pt x="108043" y="0"/>
                  </a:cubicBezTo>
                  <a:close/>
                </a:path>
              </a:pathLst>
            </a:custGeom>
            <a:solidFill>
              <a:srgbClr val="96B84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62488" cy="385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[ Home Screen ]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97703" y="5836132"/>
            <a:ext cx="3654446" cy="1248449"/>
            <a:chOff x="0" y="0"/>
            <a:chExt cx="962488" cy="3288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62488" cy="328810"/>
            </a:xfrm>
            <a:custGeom>
              <a:avLst/>
              <a:gdLst/>
              <a:ahLst/>
              <a:cxnLst/>
              <a:rect r="r" b="b" t="t" l="l"/>
              <a:pathLst>
                <a:path h="328810" w="962488">
                  <a:moveTo>
                    <a:pt x="108043" y="0"/>
                  </a:moveTo>
                  <a:lnTo>
                    <a:pt x="854445" y="0"/>
                  </a:lnTo>
                  <a:cubicBezTo>
                    <a:pt x="883099" y="0"/>
                    <a:pt x="910581" y="11383"/>
                    <a:pt x="930843" y="31645"/>
                  </a:cubicBezTo>
                  <a:cubicBezTo>
                    <a:pt x="951105" y="51907"/>
                    <a:pt x="962488" y="79388"/>
                    <a:pt x="962488" y="108043"/>
                  </a:cubicBezTo>
                  <a:lnTo>
                    <a:pt x="962488" y="220766"/>
                  </a:lnTo>
                  <a:cubicBezTo>
                    <a:pt x="962488" y="280437"/>
                    <a:pt x="914115" y="328810"/>
                    <a:pt x="854445" y="328810"/>
                  </a:cubicBezTo>
                  <a:lnTo>
                    <a:pt x="108043" y="328810"/>
                  </a:lnTo>
                  <a:cubicBezTo>
                    <a:pt x="48373" y="328810"/>
                    <a:pt x="0" y="280437"/>
                    <a:pt x="0" y="220766"/>
                  </a:cubicBezTo>
                  <a:lnTo>
                    <a:pt x="0" y="108043"/>
                  </a:lnTo>
                  <a:cubicBezTo>
                    <a:pt x="0" y="48373"/>
                    <a:pt x="48373" y="0"/>
                    <a:pt x="108043" y="0"/>
                  </a:cubicBezTo>
                  <a:close/>
                </a:path>
              </a:pathLst>
            </a:custGeom>
            <a:solidFill>
              <a:srgbClr val="96B84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62488" cy="385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[Check Record </a:t>
              </a: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]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70229" y="5836132"/>
            <a:ext cx="3654446" cy="1248449"/>
            <a:chOff x="0" y="0"/>
            <a:chExt cx="962488" cy="3288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62488" cy="328810"/>
            </a:xfrm>
            <a:custGeom>
              <a:avLst/>
              <a:gdLst/>
              <a:ahLst/>
              <a:cxnLst/>
              <a:rect r="r" b="b" t="t" l="l"/>
              <a:pathLst>
                <a:path h="328810" w="962488">
                  <a:moveTo>
                    <a:pt x="108043" y="0"/>
                  </a:moveTo>
                  <a:lnTo>
                    <a:pt x="854445" y="0"/>
                  </a:lnTo>
                  <a:cubicBezTo>
                    <a:pt x="883099" y="0"/>
                    <a:pt x="910581" y="11383"/>
                    <a:pt x="930843" y="31645"/>
                  </a:cubicBezTo>
                  <a:cubicBezTo>
                    <a:pt x="951105" y="51907"/>
                    <a:pt x="962488" y="79388"/>
                    <a:pt x="962488" y="108043"/>
                  </a:cubicBezTo>
                  <a:lnTo>
                    <a:pt x="962488" y="220766"/>
                  </a:lnTo>
                  <a:cubicBezTo>
                    <a:pt x="962488" y="280437"/>
                    <a:pt x="914115" y="328810"/>
                    <a:pt x="854445" y="328810"/>
                  </a:cubicBezTo>
                  <a:lnTo>
                    <a:pt x="108043" y="328810"/>
                  </a:lnTo>
                  <a:cubicBezTo>
                    <a:pt x="48373" y="328810"/>
                    <a:pt x="0" y="280437"/>
                    <a:pt x="0" y="220766"/>
                  </a:cubicBezTo>
                  <a:lnTo>
                    <a:pt x="0" y="108043"/>
                  </a:lnTo>
                  <a:cubicBezTo>
                    <a:pt x="0" y="48373"/>
                    <a:pt x="48373" y="0"/>
                    <a:pt x="108043" y="0"/>
                  </a:cubicBezTo>
                  <a:close/>
                </a:path>
              </a:pathLst>
            </a:custGeom>
            <a:solidFill>
              <a:srgbClr val="96B84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62488" cy="385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[ Upload Record ]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H="true">
            <a:off x="2424926" y="5230625"/>
            <a:ext cx="1993744" cy="6055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4418670" y="3322738"/>
            <a:ext cx="0" cy="6594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4418670" y="5230625"/>
            <a:ext cx="1978782" cy="6055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4747496" y="3471799"/>
            <a:ext cx="329991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save global user variable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33942" y="7449441"/>
            <a:ext cx="2769456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↑ Logo</a:t>
            </a:r>
            <a:r>
              <a:rPr lang="en-US" b="true" sz="2199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ut clears user variable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3134" y="4079257"/>
            <a:ext cx="7308780" cy="2128485"/>
            <a:chOff x="0" y="0"/>
            <a:chExt cx="2446674" cy="712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6674" cy="712528"/>
            </a:xfrm>
            <a:custGeom>
              <a:avLst/>
              <a:gdLst/>
              <a:ahLst/>
              <a:cxnLst/>
              <a:rect r="r" b="b" t="t" l="l"/>
              <a:pathLst>
                <a:path h="712528" w="2446674">
                  <a:moveTo>
                    <a:pt x="52963" y="0"/>
                  </a:moveTo>
                  <a:lnTo>
                    <a:pt x="2393711" y="0"/>
                  </a:lnTo>
                  <a:cubicBezTo>
                    <a:pt x="2407758" y="0"/>
                    <a:pt x="2421229" y="5580"/>
                    <a:pt x="2431161" y="15513"/>
                  </a:cubicBezTo>
                  <a:cubicBezTo>
                    <a:pt x="2441094" y="25445"/>
                    <a:pt x="2446674" y="38916"/>
                    <a:pt x="2446674" y="52963"/>
                  </a:cubicBezTo>
                  <a:lnTo>
                    <a:pt x="2446674" y="659565"/>
                  </a:lnTo>
                  <a:cubicBezTo>
                    <a:pt x="2446674" y="688816"/>
                    <a:pt x="2422962" y="712528"/>
                    <a:pt x="2393711" y="712528"/>
                  </a:cubicBezTo>
                  <a:lnTo>
                    <a:pt x="52963" y="712528"/>
                  </a:lnTo>
                  <a:cubicBezTo>
                    <a:pt x="23712" y="712528"/>
                    <a:pt x="0" y="688816"/>
                    <a:pt x="0" y="659565"/>
                  </a:cubicBezTo>
                  <a:lnTo>
                    <a:pt x="0" y="52963"/>
                  </a:lnTo>
                  <a:cubicBezTo>
                    <a:pt x="0" y="23712"/>
                    <a:pt x="23712" y="0"/>
                    <a:pt x="5296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446674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05864" y="1538196"/>
            <a:ext cx="8537476" cy="254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POST &amp; GET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39335" y="9241103"/>
            <a:ext cx="13009329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Unified lbl-based mechanism, flexible for both single-user and multi-user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67188" y="4513897"/>
            <a:ext cx="4466286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us</a:t>
            </a: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e rs=1 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→ only fetch latest record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→ “e.g. today’s water intake”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2238563" y="4773445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582474" y="4923472"/>
            <a:ext cx="1230477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person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83134" y="6541118"/>
            <a:ext cx="7308780" cy="2128485"/>
            <a:chOff x="0" y="0"/>
            <a:chExt cx="2446674" cy="7125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46674" cy="712528"/>
            </a:xfrm>
            <a:custGeom>
              <a:avLst/>
              <a:gdLst/>
              <a:ahLst/>
              <a:cxnLst/>
              <a:rect r="r" b="b" t="t" l="l"/>
              <a:pathLst>
                <a:path h="712528" w="2446674">
                  <a:moveTo>
                    <a:pt x="52963" y="0"/>
                  </a:moveTo>
                  <a:lnTo>
                    <a:pt x="2393711" y="0"/>
                  </a:lnTo>
                  <a:cubicBezTo>
                    <a:pt x="2407758" y="0"/>
                    <a:pt x="2421229" y="5580"/>
                    <a:pt x="2431161" y="15513"/>
                  </a:cubicBezTo>
                  <a:cubicBezTo>
                    <a:pt x="2441094" y="25445"/>
                    <a:pt x="2446674" y="38916"/>
                    <a:pt x="2446674" y="52963"/>
                  </a:cubicBezTo>
                  <a:lnTo>
                    <a:pt x="2446674" y="659565"/>
                  </a:lnTo>
                  <a:cubicBezTo>
                    <a:pt x="2446674" y="688816"/>
                    <a:pt x="2422962" y="712528"/>
                    <a:pt x="2393711" y="712528"/>
                  </a:cubicBezTo>
                  <a:lnTo>
                    <a:pt x="52963" y="712528"/>
                  </a:lnTo>
                  <a:cubicBezTo>
                    <a:pt x="23712" y="712528"/>
                    <a:pt x="0" y="688816"/>
                    <a:pt x="0" y="659565"/>
                  </a:cubicBezTo>
                  <a:lnTo>
                    <a:pt x="0" y="52963"/>
                  </a:lnTo>
                  <a:cubicBezTo>
                    <a:pt x="0" y="23712"/>
                    <a:pt x="23712" y="0"/>
                    <a:pt x="5296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446674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613891" y="6770970"/>
            <a:ext cx="4519584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no rs 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→ fetch all 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→ “group activities across multiple users”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2238563" y="7235306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429819" y="7180545"/>
            <a:ext cx="153578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b="true" sz="2399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Activity</a:t>
            </a:r>
          </a:p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calendar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5195793"/>
            <a:ext cx="7289835" cy="2128485"/>
            <a:chOff x="0" y="0"/>
            <a:chExt cx="2440332" cy="7125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40332" cy="712528"/>
            </a:xfrm>
            <a:custGeom>
              <a:avLst/>
              <a:gdLst/>
              <a:ahLst/>
              <a:cxnLst/>
              <a:rect r="r" b="b" t="t" l="l"/>
              <a:pathLst>
                <a:path h="712528" w="2440332">
                  <a:moveTo>
                    <a:pt x="53101" y="0"/>
                  </a:moveTo>
                  <a:lnTo>
                    <a:pt x="2387231" y="0"/>
                  </a:lnTo>
                  <a:cubicBezTo>
                    <a:pt x="2401315" y="0"/>
                    <a:pt x="2414821" y="5595"/>
                    <a:pt x="2424779" y="15553"/>
                  </a:cubicBezTo>
                  <a:cubicBezTo>
                    <a:pt x="2434738" y="25511"/>
                    <a:pt x="2440332" y="39018"/>
                    <a:pt x="2440332" y="53101"/>
                  </a:cubicBezTo>
                  <a:lnTo>
                    <a:pt x="2440332" y="659427"/>
                  </a:lnTo>
                  <a:cubicBezTo>
                    <a:pt x="2440332" y="688754"/>
                    <a:pt x="2416558" y="712528"/>
                    <a:pt x="2387231" y="712528"/>
                  </a:cubicBezTo>
                  <a:lnTo>
                    <a:pt x="53101" y="712528"/>
                  </a:lnTo>
                  <a:cubicBezTo>
                    <a:pt x="23774" y="712528"/>
                    <a:pt x="0" y="688754"/>
                    <a:pt x="0" y="659427"/>
                  </a:cubicBezTo>
                  <a:lnTo>
                    <a:pt x="0" y="53101"/>
                  </a:lnTo>
                  <a:cubicBezTo>
                    <a:pt x="0" y="39018"/>
                    <a:pt x="5595" y="25511"/>
                    <a:pt x="15553" y="15553"/>
                  </a:cubicBezTo>
                  <a:cubicBezTo>
                    <a:pt x="25511" y="5595"/>
                    <a:pt x="39018" y="0"/>
                    <a:pt x="53101" y="0"/>
                  </a:cubicBezTo>
                  <a:close/>
                </a:path>
              </a:pathLst>
            </a:custGeom>
            <a:solidFill>
              <a:srgbClr val="94B84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85725"/>
              <a:ext cx="2440332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612754" y="5835221"/>
            <a:ext cx="446628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All data us</a:t>
            </a: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es lbl = yyyyMMdd → enables efficient filtering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3184129" y="5889981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528040" y="6040008"/>
            <a:ext cx="1230477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POST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020175" y="1631032"/>
            <a:ext cx="7308780" cy="2128485"/>
            <a:chOff x="0" y="0"/>
            <a:chExt cx="2446674" cy="71252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46674" cy="712528"/>
            </a:xfrm>
            <a:custGeom>
              <a:avLst/>
              <a:gdLst/>
              <a:ahLst/>
              <a:cxnLst/>
              <a:rect r="r" b="b" t="t" l="l"/>
              <a:pathLst>
                <a:path h="712528" w="2446674">
                  <a:moveTo>
                    <a:pt x="52963" y="0"/>
                  </a:moveTo>
                  <a:lnTo>
                    <a:pt x="2393711" y="0"/>
                  </a:lnTo>
                  <a:cubicBezTo>
                    <a:pt x="2407758" y="0"/>
                    <a:pt x="2421229" y="5580"/>
                    <a:pt x="2431161" y="15513"/>
                  </a:cubicBezTo>
                  <a:cubicBezTo>
                    <a:pt x="2441094" y="25445"/>
                    <a:pt x="2446674" y="38916"/>
                    <a:pt x="2446674" y="52963"/>
                  </a:cubicBezTo>
                  <a:lnTo>
                    <a:pt x="2446674" y="659565"/>
                  </a:lnTo>
                  <a:cubicBezTo>
                    <a:pt x="2446674" y="688816"/>
                    <a:pt x="2422962" y="712528"/>
                    <a:pt x="2393711" y="712528"/>
                  </a:cubicBezTo>
                  <a:lnTo>
                    <a:pt x="52963" y="712528"/>
                  </a:lnTo>
                  <a:cubicBezTo>
                    <a:pt x="23712" y="712528"/>
                    <a:pt x="0" y="688816"/>
                    <a:pt x="0" y="659565"/>
                  </a:cubicBezTo>
                  <a:lnTo>
                    <a:pt x="0" y="52963"/>
                  </a:lnTo>
                  <a:cubicBezTo>
                    <a:pt x="0" y="23712"/>
                    <a:pt x="23712" y="0"/>
                    <a:pt x="52963" y="0"/>
                  </a:cubicBezTo>
                  <a:close/>
                </a:path>
              </a:pathLst>
            </a:custGeom>
            <a:solidFill>
              <a:srgbClr val="94B84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85725"/>
              <a:ext cx="2446674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604229" y="2475248"/>
            <a:ext cx="4466286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400" spc="38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lbl-based Discovery first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11175604" y="2325220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9519515" y="2475247"/>
            <a:ext cx="1230477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38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GET</a:t>
            </a:r>
          </a:p>
        </p:txBody>
      </p:sp>
      <p:sp>
        <p:nvSpPr>
          <p:cNvPr name="AutoShape 28" id="28"/>
          <p:cNvSpPr/>
          <p:nvPr/>
        </p:nvSpPr>
        <p:spPr>
          <a:xfrm>
            <a:off x="9643340" y="3721618"/>
            <a:ext cx="0" cy="38837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9643340" y="5143500"/>
            <a:ext cx="43979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9643340" y="7586310"/>
            <a:ext cx="43979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57600" y="1825684"/>
            <a:ext cx="1463216" cy="14632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89208" y="3595063"/>
            <a:ext cx="3973853" cy="397385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2659" t="-22770" r="-33619" b="-31751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102722" y="2170806"/>
            <a:ext cx="772972" cy="772972"/>
          </a:xfrm>
          <a:custGeom>
            <a:avLst/>
            <a:gdLst/>
            <a:ahLst/>
            <a:cxnLst/>
            <a:rect r="r" b="b" t="t" l="l"/>
            <a:pathLst>
              <a:path h="772972" w="772972">
                <a:moveTo>
                  <a:pt x="0" y="0"/>
                </a:moveTo>
                <a:lnTo>
                  <a:pt x="772972" y="0"/>
                </a:lnTo>
                <a:lnTo>
                  <a:pt x="772972" y="772972"/>
                </a:lnTo>
                <a:lnTo>
                  <a:pt x="0" y="772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127101" y="1422939"/>
            <a:ext cx="1463216" cy="14632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424861" y="1720699"/>
            <a:ext cx="867696" cy="867696"/>
          </a:xfrm>
          <a:custGeom>
            <a:avLst/>
            <a:gdLst/>
            <a:ahLst/>
            <a:cxnLst/>
            <a:rect r="r" b="b" t="t" l="l"/>
            <a:pathLst>
              <a:path h="867696" w="867696">
                <a:moveTo>
                  <a:pt x="0" y="0"/>
                </a:moveTo>
                <a:lnTo>
                  <a:pt x="867696" y="0"/>
                </a:lnTo>
                <a:lnTo>
                  <a:pt x="867696" y="867697"/>
                </a:lnTo>
                <a:lnTo>
                  <a:pt x="0" y="867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354194" y="3675764"/>
            <a:ext cx="1463216" cy="146321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674391" y="3995961"/>
            <a:ext cx="822823" cy="822823"/>
          </a:xfrm>
          <a:custGeom>
            <a:avLst/>
            <a:gdLst/>
            <a:ahLst/>
            <a:cxnLst/>
            <a:rect r="r" b="b" t="t" l="l"/>
            <a:pathLst>
              <a:path h="822823" w="822823">
                <a:moveTo>
                  <a:pt x="0" y="0"/>
                </a:moveTo>
                <a:lnTo>
                  <a:pt x="822823" y="0"/>
                </a:lnTo>
                <a:lnTo>
                  <a:pt x="822823" y="822823"/>
                </a:lnTo>
                <a:lnTo>
                  <a:pt x="0" y="8228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760821" y="6705138"/>
            <a:ext cx="1463216" cy="146321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025974" y="7002561"/>
            <a:ext cx="868371" cy="868371"/>
          </a:xfrm>
          <a:custGeom>
            <a:avLst/>
            <a:gdLst/>
            <a:ahLst/>
            <a:cxnLst/>
            <a:rect r="r" b="b" t="t" l="l"/>
            <a:pathLst>
              <a:path h="868371" w="868371">
                <a:moveTo>
                  <a:pt x="0" y="0"/>
                </a:moveTo>
                <a:lnTo>
                  <a:pt x="868372" y="0"/>
                </a:lnTo>
                <a:lnTo>
                  <a:pt x="868372" y="868371"/>
                </a:lnTo>
                <a:lnTo>
                  <a:pt x="0" y="8683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769850" y="7959441"/>
            <a:ext cx="1463216" cy="1463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1963116" y="8257429"/>
            <a:ext cx="1076685" cy="1076685"/>
          </a:xfrm>
          <a:custGeom>
            <a:avLst/>
            <a:gdLst/>
            <a:ahLst/>
            <a:cxnLst/>
            <a:rect r="r" b="b" t="t" l="l"/>
            <a:pathLst>
              <a:path h="1076685" w="1076685">
                <a:moveTo>
                  <a:pt x="0" y="0"/>
                </a:moveTo>
                <a:lnTo>
                  <a:pt x="1076684" y="0"/>
                </a:lnTo>
                <a:lnTo>
                  <a:pt x="1076684" y="1076685"/>
                </a:lnTo>
                <a:lnTo>
                  <a:pt x="0" y="10766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38218" y="1741258"/>
            <a:ext cx="8537476" cy="2839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5"/>
              </a:lnSpc>
            </a:pPr>
            <a:r>
              <a:rPr lang="en-US" sz="63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Node-RED Split &amp; Join + Discovery Implementation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4852" y="5216066"/>
            <a:ext cx="6613419" cy="277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Disc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overy (fu=1, lbl=xxxxxx) first → get list of contentInstances</a:t>
            </a:r>
          </a:p>
          <a:p>
            <a:pPr algn="l"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Split → process each contentInstance</a:t>
            </a:r>
          </a:p>
          <a:p>
            <a:pPr algn="l"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Function → complete GET URL → GET contentInstance → parse con → to JSON</a:t>
            </a:r>
          </a:p>
          <a:p>
            <a:pPr algn="l"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Join → rebuild into array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93723" y="3385061"/>
            <a:ext cx="2990971" cy="29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6"/>
              </a:lnSpc>
            </a:pPr>
            <a:r>
              <a:rPr lang="en-US" b="true" sz="19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HTTP Request Node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63224" y="2942410"/>
            <a:ext cx="2990971" cy="29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6"/>
              </a:lnSpc>
            </a:pPr>
            <a:r>
              <a:rPr lang="en-US" sz="19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XML to JSON Node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674391" y="5114059"/>
            <a:ext cx="2990971" cy="29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6"/>
              </a:lnSpc>
            </a:pPr>
            <a:r>
              <a:rPr lang="en-US" sz="19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Split Node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68329" y="8225505"/>
            <a:ext cx="2990971" cy="29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6"/>
              </a:lnSpc>
            </a:pPr>
            <a:r>
              <a:rPr lang="en-US" sz="19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 Node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05973" y="9478912"/>
            <a:ext cx="2990971" cy="29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6"/>
              </a:lnSpc>
            </a:pPr>
            <a:r>
              <a:rPr lang="en-US" sz="19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Join Node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11171378" y="1903648"/>
            <a:ext cx="1999878" cy="388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>
            <a:off x="14560096" y="2363325"/>
            <a:ext cx="1525707" cy="13124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H="true">
            <a:off x="15894346" y="5143500"/>
            <a:ext cx="447407" cy="16400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flipH="true">
            <a:off x="13233066" y="7974133"/>
            <a:ext cx="1762904" cy="7169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68367" y="3654033"/>
            <a:ext cx="4812609" cy="4786358"/>
          </a:xfrm>
          <a:custGeom>
            <a:avLst/>
            <a:gdLst/>
            <a:ahLst/>
            <a:cxnLst/>
            <a:rect r="r" b="b" t="t" l="l"/>
            <a:pathLst>
              <a:path h="4786358" w="4812609">
                <a:moveTo>
                  <a:pt x="0" y="0"/>
                </a:moveTo>
                <a:lnTo>
                  <a:pt x="4812609" y="0"/>
                </a:lnTo>
                <a:lnTo>
                  <a:pt x="4812609" y="4786359"/>
                </a:lnTo>
                <a:lnTo>
                  <a:pt x="0" y="47863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95375"/>
            <a:ext cx="16521233" cy="8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3"/>
              </a:lnSpc>
            </a:pPr>
            <a:r>
              <a:rPr lang="en-US" b="true" sz="59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</a:t>
            </a:r>
            <a:r>
              <a:rPr lang="en-US" b="true" sz="59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STEM HIGHLIGHTS &amp; ACHIEVEMENTS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1724" y="7370380"/>
            <a:ext cx="3739422" cy="33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Unified lbl-based Filtering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54677" y="4099655"/>
            <a:ext cx="3739422" cy="33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Differential GET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1724" y="4099655"/>
            <a:ext cx="4071124" cy="6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Privacy-first Architecture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021543" y="7331137"/>
            <a:ext cx="4528390" cy="33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User-friendly App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1724" y="4507351"/>
            <a:ext cx="3431152" cy="141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858" indent="-181429" lvl="1">
              <a:lnSpc>
                <a:spcPts val="2268"/>
              </a:lnSpc>
              <a:buFont typeface="Arial"/>
              <a:buChar char="•"/>
            </a:pPr>
            <a:r>
              <a:rPr lang="en-US" sz="1680" spc="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erson data stored only in MN</a:t>
            </a:r>
          </a:p>
          <a:p>
            <a:pPr algn="l" marL="362858" indent="-181429" lvl="1">
              <a:lnSpc>
                <a:spcPts val="2268"/>
              </a:lnSpc>
              <a:spcBef>
                <a:spcPct val="0"/>
              </a:spcBef>
              <a:buFont typeface="Arial"/>
              <a:buChar char="•"/>
            </a:pP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data separated &amp; controlled</a:t>
            </a:r>
          </a:p>
          <a:p>
            <a:pPr algn="l" marL="0" indent="0" lvl="0">
              <a:lnSpc>
                <a:spcPts val="226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51724" y="2654358"/>
            <a:ext cx="1434243" cy="161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1724" y="7739386"/>
            <a:ext cx="3431152" cy="141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858" indent="-181429" lvl="1">
              <a:lnSpc>
                <a:spcPts val="2268"/>
              </a:lnSpc>
              <a:buFont typeface="Arial"/>
              <a:buChar char="•"/>
            </a:pPr>
            <a:r>
              <a:rPr lang="en-US" sz="1680" spc="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All</a:t>
            </a: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POST/GET operations use lbl = yyyyMMdd</a:t>
            </a:r>
          </a:p>
          <a:p>
            <a:pPr algn="l" marL="362858" indent="-181429" lvl="1">
              <a:lnSpc>
                <a:spcPts val="2268"/>
              </a:lnSpc>
              <a:spcBef>
                <a:spcPct val="0"/>
              </a:spcBef>
              <a:buFont typeface="Arial"/>
              <a:buChar char="•"/>
            </a:pP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Consistent, efficient data query</a:t>
            </a:r>
          </a:p>
          <a:p>
            <a:pPr algn="l" marL="0" indent="0" lvl="0">
              <a:lnSpc>
                <a:spcPts val="226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021543" y="7739386"/>
            <a:ext cx="3431152" cy="19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858" indent="-181429" lvl="1">
              <a:lnSpc>
                <a:spcPts val="2268"/>
              </a:lnSpc>
              <a:buFont typeface="Arial"/>
              <a:buChar char="•"/>
            </a:pPr>
            <a:r>
              <a:rPr lang="en-US" sz="1680" spc="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</a:t>
            </a: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 allows convenient data entry &amp; query</a:t>
            </a:r>
          </a:p>
          <a:p>
            <a:pPr algn="l" marL="362858" indent="-181429" lvl="1">
              <a:lnSpc>
                <a:spcPts val="2268"/>
              </a:lnSpc>
              <a:spcBef>
                <a:spcPct val="0"/>
              </a:spcBef>
              <a:buFont typeface="Arial"/>
              <a:buChar char="•"/>
            </a:pP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Global user variable ensures smooth multi-screen experience</a:t>
            </a:r>
          </a:p>
          <a:p>
            <a:pPr algn="l" marL="362858" indent="-181429" lvl="1">
              <a:lnSpc>
                <a:spcPts val="2268"/>
              </a:lnSpc>
              <a:spcBef>
                <a:spcPct val="0"/>
              </a:spcBef>
              <a:buFont typeface="Arial"/>
              <a:buChar char="•"/>
            </a:pP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One-click to view personal and group 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54677" y="4507351"/>
            <a:ext cx="3431152" cy="1130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858" indent="-181429" lvl="1">
              <a:lnSpc>
                <a:spcPts val="2268"/>
              </a:lnSpc>
              <a:buFont typeface="Arial"/>
              <a:buChar char="•"/>
            </a:pPr>
            <a:r>
              <a:rPr lang="en-US" sz="1680" spc="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erson → fetch latest (rs=1)</a:t>
            </a:r>
          </a:p>
          <a:p>
            <a:pPr algn="l" marL="362858" indent="-181429" lvl="1">
              <a:lnSpc>
                <a:spcPts val="2268"/>
              </a:lnSpc>
              <a:spcBef>
                <a:spcPct val="0"/>
              </a:spcBef>
              <a:buFont typeface="Arial"/>
              <a:buChar char="•"/>
            </a:pPr>
            <a:r>
              <a:rPr lang="en-US" sz="1680" spc="1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Activity_calendar → fetch all matching (multi-user)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2025" y="5925083"/>
            <a:ext cx="2187761" cy="161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60937" y="5885839"/>
            <a:ext cx="2110871" cy="161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22113" y="2595991"/>
            <a:ext cx="1872183" cy="161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52409" y="6483944"/>
            <a:ext cx="6983181" cy="669188"/>
            <a:chOff x="0" y="0"/>
            <a:chExt cx="1839192" cy="176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16295" y="6596419"/>
            <a:ext cx="6617965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DAGqBl7hBvw</dc:identifier>
  <dcterms:modified xsi:type="dcterms:W3CDTF">2011-08-01T06:04:30Z</dcterms:modified>
  <cp:revision>1</cp:revision>
  <dc:title>Blue Minimalist Project Presentation</dc:title>
</cp:coreProperties>
</file>