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21423313" cy="29200475"/>
  <p:notesSz cx="6858000" cy="9144000"/>
  <p:defaultTextStyle>
    <a:defPPr>
      <a:defRPr lang="zh-TW"/>
    </a:defPPr>
    <a:lvl1pPr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1438275" indent="-981075"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2878138" indent="-1963738"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4318000" indent="-2946400"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5757863" indent="-3929063" algn="l" defTabSz="2878138" rtl="0" fontAlgn="base">
      <a:spcBef>
        <a:spcPct val="0"/>
      </a:spcBef>
      <a:spcAft>
        <a:spcPct val="0"/>
      </a:spcAft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57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97">
          <p15:clr>
            <a:srgbClr val="A4A3A4"/>
          </p15:clr>
        </p15:guide>
        <p15:guide id="2" pos="67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99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8" autoAdjust="0"/>
  </p:normalViewPr>
  <p:slideViewPr>
    <p:cSldViewPr>
      <p:cViewPr varScale="1">
        <p:scale>
          <a:sx n="16" d="100"/>
          <a:sy n="16" d="100"/>
        </p:scale>
        <p:origin x="2100" y="40"/>
      </p:cViewPr>
      <p:guideLst>
        <p:guide orient="horz" pos="9197"/>
        <p:guide pos="6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06749" y="9071075"/>
            <a:ext cx="18209817" cy="6259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13498" y="16546936"/>
            <a:ext cx="14996319" cy="74623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39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8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18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57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97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36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7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515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3CBAD-5D81-4CC2-8DA3-A6B6CC5E77DA}" type="datetimeFigureOut">
              <a:rPr lang="zh-TW" altLang="en-US"/>
              <a:pPr>
                <a:defRPr/>
              </a:pPr>
              <a:t>2023/9/17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64DAC-06B8-470D-8A65-619115D7113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A165A-6724-4A46-81E2-58C98775EA11}" type="datetimeFigureOut">
              <a:rPr lang="zh-TW" altLang="en-US"/>
              <a:pPr>
                <a:defRPr/>
              </a:pPr>
              <a:t>2023/9/17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F9E36-003C-467F-B7D3-8264018AD0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5531902" y="1169375"/>
            <a:ext cx="4820245" cy="249150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071167" y="1169375"/>
            <a:ext cx="14103681" cy="2491503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C8ACC-4A2B-4851-84DD-2437B6082BE4}" type="datetimeFigureOut">
              <a:rPr lang="zh-TW" altLang="en-US"/>
              <a:pPr>
                <a:defRPr/>
              </a:pPr>
              <a:t>2023/9/17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DE4B3-A9DD-4AF3-B4A0-6E85D5E37C1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946DF-5F4D-477A-A076-EED38EF21AF3}" type="datetimeFigureOut">
              <a:rPr lang="zh-TW" altLang="en-US"/>
              <a:pPr>
                <a:defRPr/>
              </a:pPr>
              <a:t>2023/9/17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8B7D9-58BE-47D7-AEC8-A2CC40F659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2295" y="18764021"/>
            <a:ext cx="18209817" cy="5799539"/>
          </a:xfrm>
        </p:spPr>
        <p:txBody>
          <a:bodyPr anchor="t"/>
          <a:lstStyle>
            <a:lvl1pPr algn="l">
              <a:defRPr sz="126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92295" y="12376409"/>
            <a:ext cx="18209817" cy="6387602"/>
          </a:xfrm>
        </p:spPr>
        <p:txBody>
          <a:bodyPr anchor="b"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43948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78976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31846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4pPr>
            <a:lvl5pPr marL="5757958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5pPr>
            <a:lvl6pPr marL="7197446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6pPr>
            <a:lvl7pPr marL="8636934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7pPr>
            <a:lvl8pPr marL="10076422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8pPr>
            <a:lvl9pPr marL="11515910" indent="0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FC830-7836-44A9-84F5-BA46E548B5DA}" type="datetimeFigureOut">
              <a:rPr lang="zh-TW" altLang="en-US"/>
              <a:pPr>
                <a:defRPr/>
              </a:pPr>
              <a:t>2023/9/17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4103-A9FC-4AAB-99C3-7096402A1EE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071165" y="6813456"/>
            <a:ext cx="9461964" cy="19270964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890184" y="6813456"/>
            <a:ext cx="9461964" cy="19270964"/>
          </a:xfrm>
        </p:spPr>
        <p:txBody>
          <a:bodyPr/>
          <a:lstStyle>
            <a:lvl1pPr>
              <a:defRPr sz="8800"/>
            </a:lvl1pPr>
            <a:lvl2pPr>
              <a:defRPr sz="7500"/>
            </a:lvl2pPr>
            <a:lvl3pPr>
              <a:defRPr sz="63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CA256-EA2C-4785-AF83-F13B4D381935}" type="datetimeFigureOut">
              <a:rPr lang="zh-TW" altLang="en-US"/>
              <a:pPr>
                <a:defRPr/>
              </a:pPr>
              <a:t>2023/9/17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ED3A9-5A49-4CB9-A5C0-560468CD43B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71166" y="6536312"/>
            <a:ext cx="9465684" cy="2724024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9488" indent="0">
              <a:buNone/>
              <a:defRPr sz="6300" b="1"/>
            </a:lvl2pPr>
            <a:lvl3pPr marL="2878976" indent="0">
              <a:buNone/>
              <a:defRPr sz="5700" b="1"/>
            </a:lvl3pPr>
            <a:lvl4pPr marL="4318464" indent="0">
              <a:buNone/>
              <a:defRPr sz="5100" b="1"/>
            </a:lvl4pPr>
            <a:lvl5pPr marL="5757958" indent="0">
              <a:buNone/>
              <a:defRPr sz="5100" b="1"/>
            </a:lvl5pPr>
            <a:lvl6pPr marL="7197446" indent="0">
              <a:buNone/>
              <a:defRPr sz="5100" b="1"/>
            </a:lvl6pPr>
            <a:lvl7pPr marL="8636934" indent="0">
              <a:buNone/>
              <a:defRPr sz="5100" b="1"/>
            </a:lvl7pPr>
            <a:lvl8pPr marL="10076422" indent="0">
              <a:buNone/>
              <a:defRPr sz="5100" b="1"/>
            </a:lvl8pPr>
            <a:lvl9pPr marL="11515910" indent="0">
              <a:buNone/>
              <a:defRPr sz="5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071166" y="9260337"/>
            <a:ext cx="9465684" cy="16824072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0882747" y="6536312"/>
            <a:ext cx="9469401" cy="2724024"/>
          </a:xfrm>
        </p:spPr>
        <p:txBody>
          <a:bodyPr anchor="b"/>
          <a:lstStyle>
            <a:lvl1pPr marL="0" indent="0">
              <a:buNone/>
              <a:defRPr sz="7500" b="1"/>
            </a:lvl1pPr>
            <a:lvl2pPr marL="1439488" indent="0">
              <a:buNone/>
              <a:defRPr sz="6300" b="1"/>
            </a:lvl2pPr>
            <a:lvl3pPr marL="2878976" indent="0">
              <a:buNone/>
              <a:defRPr sz="5700" b="1"/>
            </a:lvl3pPr>
            <a:lvl4pPr marL="4318464" indent="0">
              <a:buNone/>
              <a:defRPr sz="5100" b="1"/>
            </a:lvl4pPr>
            <a:lvl5pPr marL="5757958" indent="0">
              <a:buNone/>
              <a:defRPr sz="5100" b="1"/>
            </a:lvl5pPr>
            <a:lvl6pPr marL="7197446" indent="0">
              <a:buNone/>
              <a:defRPr sz="5100" b="1"/>
            </a:lvl6pPr>
            <a:lvl7pPr marL="8636934" indent="0">
              <a:buNone/>
              <a:defRPr sz="5100" b="1"/>
            </a:lvl7pPr>
            <a:lvl8pPr marL="10076422" indent="0">
              <a:buNone/>
              <a:defRPr sz="5100" b="1"/>
            </a:lvl8pPr>
            <a:lvl9pPr marL="11515910" indent="0">
              <a:buNone/>
              <a:defRPr sz="5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0882747" y="9260337"/>
            <a:ext cx="9469401" cy="16824072"/>
          </a:xfrm>
        </p:spPr>
        <p:txBody>
          <a:bodyPr/>
          <a:lstStyle>
            <a:lvl1pPr>
              <a:defRPr sz="7500"/>
            </a:lvl1pPr>
            <a:lvl2pPr>
              <a:defRPr sz="6300"/>
            </a:lvl2pPr>
            <a:lvl3pPr>
              <a:defRPr sz="57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F2DB4-28BE-4516-B68B-B14878B43603}" type="datetimeFigureOut">
              <a:rPr lang="zh-TW" altLang="en-US"/>
              <a:pPr>
                <a:defRPr/>
              </a:pPr>
              <a:t>2023/9/17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7696E-7FDC-46AD-8493-F3643C58EC6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F5998-5217-4B32-9F1B-B46FF2259D41}" type="datetimeFigureOut">
              <a:rPr lang="zh-TW" altLang="en-US"/>
              <a:pPr>
                <a:defRPr/>
              </a:pPr>
              <a:t>2023/9/17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5C3D8-A7FB-4C0D-A26C-A93D16662A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68852-6EC2-41A3-B292-B53D6B893423}" type="datetimeFigureOut">
              <a:rPr lang="zh-TW" altLang="en-US"/>
              <a:pPr>
                <a:defRPr/>
              </a:pPr>
              <a:t>2023/9/17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170A8-277A-4C4F-A392-8D7AC872BD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1172" y="1162612"/>
            <a:ext cx="7048122" cy="4947858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75920" y="1162615"/>
            <a:ext cx="11976227" cy="24921796"/>
          </a:xfrm>
        </p:spPr>
        <p:txBody>
          <a:bodyPr/>
          <a:lstStyle>
            <a:lvl1pPr>
              <a:defRPr sz="10100"/>
            </a:lvl1pPr>
            <a:lvl2pPr>
              <a:defRPr sz="8800"/>
            </a:lvl2pPr>
            <a:lvl3pPr>
              <a:defRPr sz="750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071172" y="6110482"/>
            <a:ext cx="7048122" cy="19973938"/>
          </a:xfrm>
        </p:spPr>
        <p:txBody>
          <a:bodyPr/>
          <a:lstStyle>
            <a:lvl1pPr marL="0" indent="0">
              <a:buNone/>
              <a:defRPr sz="4400"/>
            </a:lvl1pPr>
            <a:lvl2pPr marL="1439488" indent="0">
              <a:buNone/>
              <a:defRPr sz="3800"/>
            </a:lvl2pPr>
            <a:lvl3pPr marL="2878976" indent="0">
              <a:buNone/>
              <a:defRPr sz="3100"/>
            </a:lvl3pPr>
            <a:lvl4pPr marL="4318464" indent="0">
              <a:buNone/>
              <a:defRPr sz="2900"/>
            </a:lvl4pPr>
            <a:lvl5pPr marL="5757958" indent="0">
              <a:buNone/>
              <a:defRPr sz="2900"/>
            </a:lvl5pPr>
            <a:lvl6pPr marL="7197446" indent="0">
              <a:buNone/>
              <a:defRPr sz="2900"/>
            </a:lvl6pPr>
            <a:lvl7pPr marL="8636934" indent="0">
              <a:buNone/>
              <a:defRPr sz="2900"/>
            </a:lvl7pPr>
            <a:lvl8pPr marL="10076422" indent="0">
              <a:buNone/>
              <a:defRPr sz="2900"/>
            </a:lvl8pPr>
            <a:lvl9pPr marL="11515910" indent="0">
              <a:buNone/>
              <a:defRPr sz="2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11E3B-1F84-448F-91D0-071AFC028736}" type="datetimeFigureOut">
              <a:rPr lang="zh-TW" altLang="en-US"/>
              <a:pPr>
                <a:defRPr/>
              </a:pPr>
              <a:t>2023/9/17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E2FC4-789F-4B73-B56F-F057DDC8825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9119" y="20440333"/>
            <a:ext cx="12853988" cy="2413097"/>
          </a:xfrm>
        </p:spPr>
        <p:txBody>
          <a:bodyPr anchor="b"/>
          <a:lstStyle>
            <a:lvl1pPr algn="l">
              <a:defRPr sz="63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199119" y="2609117"/>
            <a:ext cx="12853988" cy="17520285"/>
          </a:xfrm>
        </p:spPr>
        <p:txBody>
          <a:bodyPr rtlCol="0">
            <a:normAutofit/>
          </a:bodyPr>
          <a:lstStyle>
            <a:lvl1pPr marL="0" indent="0">
              <a:buNone/>
              <a:defRPr sz="10100"/>
            </a:lvl1pPr>
            <a:lvl2pPr marL="1439488" indent="0">
              <a:buNone/>
              <a:defRPr sz="8800"/>
            </a:lvl2pPr>
            <a:lvl3pPr marL="2878976" indent="0">
              <a:buNone/>
              <a:defRPr sz="7500"/>
            </a:lvl3pPr>
            <a:lvl4pPr marL="4318464" indent="0">
              <a:buNone/>
              <a:defRPr sz="6300"/>
            </a:lvl4pPr>
            <a:lvl5pPr marL="5757958" indent="0">
              <a:buNone/>
              <a:defRPr sz="6300"/>
            </a:lvl5pPr>
            <a:lvl6pPr marL="7197446" indent="0">
              <a:buNone/>
              <a:defRPr sz="6300"/>
            </a:lvl6pPr>
            <a:lvl7pPr marL="8636934" indent="0">
              <a:buNone/>
              <a:defRPr sz="6300"/>
            </a:lvl7pPr>
            <a:lvl8pPr marL="10076422" indent="0">
              <a:buNone/>
              <a:defRPr sz="6300"/>
            </a:lvl8pPr>
            <a:lvl9pPr marL="11515910" indent="0">
              <a:buNone/>
              <a:defRPr sz="63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199119" y="22853430"/>
            <a:ext cx="12853988" cy="3426998"/>
          </a:xfrm>
        </p:spPr>
        <p:txBody>
          <a:bodyPr/>
          <a:lstStyle>
            <a:lvl1pPr marL="0" indent="0">
              <a:buNone/>
              <a:defRPr sz="4400"/>
            </a:lvl1pPr>
            <a:lvl2pPr marL="1439488" indent="0">
              <a:buNone/>
              <a:defRPr sz="3800"/>
            </a:lvl2pPr>
            <a:lvl3pPr marL="2878976" indent="0">
              <a:buNone/>
              <a:defRPr sz="3100"/>
            </a:lvl3pPr>
            <a:lvl4pPr marL="4318464" indent="0">
              <a:buNone/>
              <a:defRPr sz="2900"/>
            </a:lvl4pPr>
            <a:lvl5pPr marL="5757958" indent="0">
              <a:buNone/>
              <a:defRPr sz="2900"/>
            </a:lvl5pPr>
            <a:lvl6pPr marL="7197446" indent="0">
              <a:buNone/>
              <a:defRPr sz="2900"/>
            </a:lvl6pPr>
            <a:lvl7pPr marL="8636934" indent="0">
              <a:buNone/>
              <a:defRPr sz="2900"/>
            </a:lvl7pPr>
            <a:lvl8pPr marL="10076422" indent="0">
              <a:buNone/>
              <a:defRPr sz="2900"/>
            </a:lvl8pPr>
            <a:lvl9pPr marL="11515910" indent="0">
              <a:buNone/>
              <a:defRPr sz="2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3A196-4649-43E2-9327-8EA0B8522E8D}" type="datetimeFigureOut">
              <a:rPr lang="zh-TW" altLang="en-US"/>
              <a:pPr>
                <a:defRPr/>
              </a:pPr>
              <a:t>2023/9/17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31519C-4BB6-406A-A926-DBABAC557BF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1071563" y="1169988"/>
            <a:ext cx="19280187" cy="486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7900" tIns="143947" rIns="287900" bIns="14394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1071563" y="6813550"/>
            <a:ext cx="19280187" cy="1927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7900" tIns="143947" rIns="287900" bIns="1439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071563" y="27065288"/>
            <a:ext cx="4999037" cy="1554162"/>
          </a:xfrm>
          <a:prstGeom prst="rect">
            <a:avLst/>
          </a:prstGeom>
        </p:spPr>
        <p:txBody>
          <a:bodyPr vert="horz" lIns="287900" tIns="143947" rIns="287900" bIns="143947" rtlCol="0" anchor="ctr"/>
          <a:lstStyle>
            <a:lvl1pPr algn="l" defTabSz="2879524" fontAlgn="auto">
              <a:spcBef>
                <a:spcPts val="0"/>
              </a:spcBef>
              <a:spcAft>
                <a:spcPts val="0"/>
              </a:spcAft>
              <a:defRPr kumimoji="0" sz="3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9B6C341-4327-419A-9C87-B14EDAF18665}" type="datetimeFigureOut">
              <a:rPr lang="zh-TW" altLang="en-US"/>
              <a:pPr>
                <a:defRPr/>
              </a:pPr>
              <a:t>2023/9/17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319963" y="27065288"/>
            <a:ext cx="6783387" cy="1554162"/>
          </a:xfrm>
          <a:prstGeom prst="rect">
            <a:avLst/>
          </a:prstGeom>
        </p:spPr>
        <p:txBody>
          <a:bodyPr vert="horz" lIns="287900" tIns="143947" rIns="287900" bIns="143947" rtlCol="0" anchor="ctr"/>
          <a:lstStyle>
            <a:lvl1pPr algn="ctr" defTabSz="2879524" fontAlgn="auto">
              <a:spcBef>
                <a:spcPts val="0"/>
              </a:spcBef>
              <a:spcAft>
                <a:spcPts val="0"/>
              </a:spcAft>
              <a:defRPr kumimoji="0" sz="3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5352713" y="27065288"/>
            <a:ext cx="4999037" cy="1554162"/>
          </a:xfrm>
          <a:prstGeom prst="rect">
            <a:avLst/>
          </a:prstGeom>
        </p:spPr>
        <p:txBody>
          <a:bodyPr vert="horz" lIns="287900" tIns="143947" rIns="287900" bIns="143947" rtlCol="0" anchor="ctr"/>
          <a:lstStyle>
            <a:lvl1pPr algn="r" defTabSz="2879524" fontAlgn="auto">
              <a:spcBef>
                <a:spcPts val="0"/>
              </a:spcBef>
              <a:spcAft>
                <a:spcPts val="0"/>
              </a:spcAft>
              <a:defRPr kumimoji="0" sz="3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5599393-DEBC-4882-976E-9291B6B7DC7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0" r:id="rId2"/>
    <p:sldLayoutId id="2147483789" r:id="rId3"/>
    <p:sldLayoutId id="2147483788" r:id="rId4"/>
    <p:sldLayoutId id="2147483787" r:id="rId5"/>
    <p:sldLayoutId id="2147483786" r:id="rId6"/>
    <p:sldLayoutId id="2147483785" r:id="rId7"/>
    <p:sldLayoutId id="2147483784" r:id="rId8"/>
    <p:sldLayoutId id="2147483783" r:id="rId9"/>
    <p:sldLayoutId id="2147483782" r:id="rId10"/>
    <p:sldLayoutId id="2147483781" r:id="rId11"/>
  </p:sldLayoutIdLst>
  <p:txStyles>
    <p:titleStyle>
      <a:lvl1pPr algn="ctr" defTabSz="2878138" rtl="0" eaLnBrk="0" fontAlgn="base" hangingPunct="0">
        <a:spcBef>
          <a:spcPct val="0"/>
        </a:spcBef>
        <a:spcAft>
          <a:spcPct val="0"/>
        </a:spcAft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2878138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defTabSz="2878138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defTabSz="2878138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defTabSz="2878138" rtl="0" eaLnBrk="0" fontAlgn="base" hangingPunct="0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defTabSz="2878138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defTabSz="2878138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defTabSz="2878138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defTabSz="2878138" rtl="0" fontAlgn="base">
        <a:spcBef>
          <a:spcPct val="0"/>
        </a:spcBef>
        <a:spcAft>
          <a:spcPct val="0"/>
        </a:spcAft>
        <a:defRPr sz="139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1079500" indent="-1079500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338388" indent="-898525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3597275" indent="-719138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5037138" indent="-719138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77000" indent="-719138" algn="l" defTabSz="287813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7917187" indent="-719747" algn="l" defTabSz="2878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356675" indent="-719747" algn="l" defTabSz="2878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6166" indent="-719747" algn="l" defTabSz="2878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235657" indent="-719747" algn="l" defTabSz="2878976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39488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78976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318464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757958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197446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636934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076422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515910" algn="l" defTabSz="2878976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圖片 104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238" y="1342282"/>
            <a:ext cx="3321050" cy="27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圖片 104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45150" y="1189187"/>
            <a:ext cx="2808288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935837" y="2105778"/>
            <a:ext cx="13393737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0" lang="zh-TW" altLang="zh-TW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專題</a:t>
            </a:r>
            <a:r>
              <a:rPr kumimoji="0" lang="zh-TW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名稱：                             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823371" y="3799037"/>
            <a:ext cx="1467431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kumimoji="0" lang="zh-TW" altLang="zh-TW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專題</a:t>
            </a:r>
            <a:r>
              <a:rPr kumimoji="0" lang="zh-TW" altLang="en-US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生 ：林以諾、鄭仲勛      指導教授：陳牧言</a:t>
            </a:r>
            <a:endParaRPr kumimoji="0" lang="en-US" altLang="zh-TW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654871" y="519063"/>
            <a:ext cx="14833649" cy="984865"/>
          </a:xfrm>
          <a:prstGeom prst="rect">
            <a:avLst/>
          </a:prstGeom>
          <a:noFill/>
        </p:spPr>
        <p:txBody>
          <a:bodyPr wrap="square" lIns="60943" tIns="30470" rIns="60943" bIns="30470">
            <a:spAutoFit/>
          </a:bodyPr>
          <a:lstStyle>
            <a:defPPr>
              <a:defRPr lang="zh-TW"/>
            </a:defPPr>
            <a:lvl1pPr algn="l" defTabSz="2878138" rtl="0" fontAlgn="base">
              <a:spcBef>
                <a:spcPct val="0"/>
              </a:spcBef>
              <a:spcAft>
                <a:spcPct val="0"/>
              </a:spcAft>
              <a:defRPr kumimoji="1" sz="5700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1pPr>
            <a:lvl2pPr marL="1438275" indent="-981075" algn="l" defTabSz="2878138" rtl="0" fontAlgn="base">
              <a:spcBef>
                <a:spcPct val="0"/>
              </a:spcBef>
              <a:spcAft>
                <a:spcPct val="0"/>
              </a:spcAft>
              <a:defRPr kumimoji="1" sz="5700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2878138" indent="-1963738" algn="l" defTabSz="2878138" rtl="0" fontAlgn="base">
              <a:spcBef>
                <a:spcPct val="0"/>
              </a:spcBef>
              <a:spcAft>
                <a:spcPct val="0"/>
              </a:spcAft>
              <a:defRPr kumimoji="1" sz="5700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4318000" indent="-2946400" algn="l" defTabSz="2878138" rtl="0" fontAlgn="base">
              <a:spcBef>
                <a:spcPct val="0"/>
              </a:spcBef>
              <a:spcAft>
                <a:spcPct val="0"/>
              </a:spcAft>
              <a:defRPr kumimoji="1" sz="5700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5757863" indent="-3929063" algn="l" defTabSz="2878138" rtl="0" fontAlgn="base">
              <a:spcBef>
                <a:spcPct val="0"/>
              </a:spcBef>
              <a:spcAft>
                <a:spcPct val="0"/>
              </a:spcAft>
              <a:defRPr kumimoji="1" sz="5700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sz="5700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sz="5700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sz="5700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sz="5700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pPr algn="ctr" defTabSz="287952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112</a:t>
            </a:r>
            <a:r>
              <a:rPr kumimoji="0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學年度工程科學系大學部專題研究競賽</a:t>
            </a:r>
            <a:endParaRPr kumimoji="0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E59E5B-3565-D62F-6060-0EA4FEC69A83}"/>
              </a:ext>
            </a:extLst>
          </p:cNvPr>
          <p:cNvSpPr txBox="1"/>
          <p:nvPr/>
        </p:nvSpPr>
        <p:spPr>
          <a:xfrm>
            <a:off x="7482020" y="1686365"/>
            <a:ext cx="105024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運用深度學習建置夜間路面坑洞辨識模型之探討與實作</a:t>
            </a:r>
            <a:endParaRPr lang="en-US" altLang="zh-TW" b="0" i="0" dirty="0">
              <a:solidFill>
                <a:srgbClr val="FF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E63401F-28B9-ED49-BA41-FB2FDFA3A7F4}"/>
              </a:ext>
            </a:extLst>
          </p:cNvPr>
          <p:cNvSpPr/>
          <p:nvPr/>
        </p:nvSpPr>
        <p:spPr>
          <a:xfrm>
            <a:off x="630238" y="11055868"/>
            <a:ext cx="9865394" cy="112735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二、使用之技術簡介</a:t>
            </a:r>
            <a:endParaRPr lang="en-US" altLang="zh-TW" sz="3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AutoNum type="arabicPeriod"/>
            </a:pPr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Faster-RCNN</a:t>
            </a:r>
          </a:p>
          <a:p>
            <a:r>
              <a:rPr lang="zh-TW" altLang="zh-TW" sz="320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相較於早期的</a:t>
            </a:r>
            <a:r>
              <a:rPr lang="zh-TW" altLang="zh-TW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RCNN</a:t>
            </a:r>
            <a:r>
              <a:rPr lang="zh-TW" altLang="zh-TW" sz="320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，引進了</a:t>
            </a:r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RPN</a:t>
            </a:r>
            <a:r>
              <a:rPr lang="zh-TW" altLang="zh-TW" sz="320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的技術，突破了過往因</a:t>
            </a:r>
            <a:r>
              <a:rPr lang="zh-TW" altLang="zh-TW" sz="320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區域建議的生成</a:t>
            </a:r>
            <a:r>
              <a:rPr lang="zh-TW" altLang="zh-TW" sz="320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和</a:t>
            </a:r>
            <a:r>
              <a:rPr lang="zh-TW" altLang="zh-TW" sz="320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模型預測步驟</a:t>
            </a:r>
            <a:r>
              <a:rPr lang="zh-TW" altLang="zh-TW" sz="320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分開的關係，將兩者整合進了網路架構中，讓檢測的速度比以往快上不少</a:t>
            </a:r>
            <a:endParaRPr lang="en-US" altLang="zh-TW" sz="3200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 Unicode MS"/>
            </a:endParaRPr>
          </a:p>
          <a:p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/>
            </a:endParaRPr>
          </a:p>
          <a:p>
            <a:endParaRPr lang="en-US" altLang="zh-TW" sz="3200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 Unicode MS"/>
            </a:endParaRPr>
          </a:p>
          <a:p>
            <a:endParaRPr lang="en-US" altLang="zh-TW" sz="3200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 Unicode MS"/>
            </a:endParaRPr>
          </a:p>
          <a:p>
            <a:endParaRPr lang="en-US" altLang="zh-TW" sz="3200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 Unicode MS"/>
            </a:endParaRPr>
          </a:p>
          <a:p>
            <a:endParaRPr lang="en-US" altLang="zh-TW" sz="3200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 Unicode MS"/>
            </a:endParaRPr>
          </a:p>
          <a:p>
            <a:pPr marL="514350" indent="-514350">
              <a:buAutoNum type="arabicPeriod" startAt="2"/>
            </a:pPr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RetinaNet</a:t>
            </a:r>
          </a:p>
          <a:p>
            <a:r>
              <a:rPr lang="zh-TW" altLang="zh-TW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RetinaNet</a:t>
            </a:r>
            <a:r>
              <a:rPr lang="zh-TW" altLang="zh-TW" sz="320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為一種密集檢測器</a:t>
            </a:r>
            <a:r>
              <a:rPr lang="zh-TW" altLang="en-US" sz="320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，</a:t>
            </a:r>
            <a:r>
              <a:rPr lang="zh-TW" altLang="zh-TW" sz="320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其中</a:t>
            </a:r>
            <a:r>
              <a:rPr lang="zh-TW" altLang="zh-TW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Focal Loss</a:t>
            </a:r>
            <a:r>
              <a:rPr lang="zh-TW" altLang="zh-TW" sz="320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 為</a:t>
            </a:r>
            <a:r>
              <a:rPr lang="zh-TW" altLang="zh-TW" sz="3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RetinaNet</a:t>
            </a:r>
            <a:r>
              <a:rPr lang="zh-TW" altLang="zh-TW" sz="320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的核心技術</a:t>
            </a:r>
            <a:r>
              <a:rPr lang="zh-TW" altLang="zh-TW" sz="320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，用於解決進行目標檢測任務時遇到的類別不平衡，導致模型在訓練時更關注於出現頻率高的類別，而忽略了出現頻率低的類別之情況。</a:t>
            </a: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/>
            </a:endParaRPr>
          </a:p>
          <a:p>
            <a:endParaRPr lang="en-US" altLang="zh-TW" sz="3200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 Unicode MS"/>
            </a:endParaRPr>
          </a:p>
          <a:p>
            <a:pPr marL="514350" indent="-514350" algn="ctr">
              <a:buAutoNum type="arabicPeriod"/>
            </a:pP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E80DA972-F4A4-A89B-95ED-AAB7E202701F}"/>
              </a:ext>
            </a:extLst>
          </p:cNvPr>
          <p:cNvSpPr/>
          <p:nvPr/>
        </p:nvSpPr>
        <p:spPr>
          <a:xfrm>
            <a:off x="10927680" y="12076828"/>
            <a:ext cx="9865394" cy="1025263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五、模型訓練結果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5BDB79E-943D-7C91-1083-CA537A42B3FB}"/>
              </a:ext>
            </a:extLst>
          </p:cNvPr>
          <p:cNvSpPr/>
          <p:nvPr/>
        </p:nvSpPr>
        <p:spPr>
          <a:xfrm>
            <a:off x="630237" y="4956976"/>
            <a:ext cx="9865395" cy="584072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一、研究動機與目的</a:t>
            </a:r>
            <a:endParaRPr lang="en-US" altLang="zh-TW" sz="3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indent="457200" algn="just">
              <a:spcBef>
                <a:spcPts val="1200"/>
              </a:spcBef>
              <a:spcAft>
                <a:spcPts val="1200"/>
              </a:spcAft>
            </a:pPr>
            <a:r>
              <a:rPr lang="zh-TW" altLang="zh-TW" sz="320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在深度學習領域中，影像辨識已成為一個極為熱門的應用範疇。在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本</a:t>
            </a:r>
            <a:r>
              <a:rPr lang="zh-TW" altLang="zh-TW" sz="320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專題研究中，目標是</a:t>
            </a:r>
            <a:r>
              <a:rPr lang="zh-TW" altLang="zh-TW" sz="320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運用影像辨識技術</a:t>
            </a:r>
            <a:r>
              <a:rPr lang="zh-TW" altLang="zh-TW" sz="320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，實現能</a:t>
            </a:r>
            <a:r>
              <a:rPr lang="zh-TW" altLang="zh-TW" sz="320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準確辨識路面坑洞</a:t>
            </a:r>
            <a:r>
              <a:rPr lang="zh-TW" altLang="zh-TW" sz="320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的解決方案。通過學習如何在黑夜中辨識路面坑洞，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本專題</a:t>
            </a:r>
            <a:r>
              <a:rPr lang="zh-TW" altLang="zh-TW" sz="320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希望能夠建立一個系統，</a:t>
            </a:r>
            <a:r>
              <a:rPr lang="zh-TW" altLang="zh-TW" sz="3200" dirty="0"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只需輸入具有坑洞的照片，即可精確識別坑洞的位置</a:t>
            </a:r>
            <a:r>
              <a:rPr lang="zh-TW" altLang="zh-TW" sz="320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。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本專題</a:t>
            </a:r>
            <a:r>
              <a:rPr lang="zh-TW" altLang="zh-TW" sz="320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/>
              </a:rPr>
              <a:t>的期望是未來能夠在汽車上應用這項技術，使汽車能夠根據路面坑洞的情況及時調整其避震器和其他相關設定，提高行車的舒適性和安全性。</a:t>
            </a:r>
            <a:endParaRPr lang="zh-TW" altLang="zh-TW" sz="3200" dirty="0"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4D3A1F1-3225-2CEE-D7BA-1FCE9DD9617B}"/>
              </a:ext>
            </a:extLst>
          </p:cNvPr>
          <p:cNvSpPr/>
          <p:nvPr/>
        </p:nvSpPr>
        <p:spPr>
          <a:xfrm>
            <a:off x="10927680" y="4954320"/>
            <a:ext cx="9865396" cy="679822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四、研究方法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2EAC76F-63F6-B435-44E5-1058070D752F}"/>
              </a:ext>
            </a:extLst>
          </p:cNvPr>
          <p:cNvSpPr/>
          <p:nvPr/>
        </p:nvSpPr>
        <p:spPr>
          <a:xfrm>
            <a:off x="630237" y="22587625"/>
            <a:ext cx="9865395" cy="641421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三、坑洞預測實測結果</a:t>
            </a:r>
          </a:p>
        </p:txBody>
      </p:sp>
      <p:pic>
        <p:nvPicPr>
          <p:cNvPr id="1026" name="Picture 2" descr="物件偵測- RetinaNet 介紹. RetinaNet是由Facebook AI Research… | by 22 12 | Medium">
            <a:extLst>
              <a:ext uri="{FF2B5EF4-FFF2-40B4-BE49-F238E27FC236}">
                <a16:creationId xmlns:a16="http://schemas.microsoft.com/office/drawing/2014/main" id="{33BBB78E-7688-2CA1-9F44-AEB51B42E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88" y="19840608"/>
            <a:ext cx="6984776" cy="219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F9D364CF-8945-4BF0-7968-ACC9C6586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101" y="13995911"/>
            <a:ext cx="2857950" cy="3423921"/>
          </a:xfrm>
          <a:prstGeom prst="rect">
            <a:avLst/>
          </a:prstGeom>
        </p:spPr>
      </p:pic>
      <p:pic>
        <p:nvPicPr>
          <p:cNvPr id="19" name="image2.png">
            <a:extLst>
              <a:ext uri="{FF2B5EF4-FFF2-40B4-BE49-F238E27FC236}">
                <a16:creationId xmlns:a16="http://schemas.microsoft.com/office/drawing/2014/main" id="{4BD0A30D-E436-FB6D-25E3-2F08289C7A70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3709109" y="13082941"/>
            <a:ext cx="6435595" cy="4818501"/>
          </a:xfrm>
          <a:prstGeom prst="rect">
            <a:avLst/>
          </a:prstGeom>
          <a:ln/>
        </p:spPr>
      </p:pic>
      <p:pic>
        <p:nvPicPr>
          <p:cNvPr id="20" name="image5.png">
            <a:extLst>
              <a:ext uri="{FF2B5EF4-FFF2-40B4-BE49-F238E27FC236}">
                <a16:creationId xmlns:a16="http://schemas.microsoft.com/office/drawing/2014/main" id="{8D01DBF4-618E-CD45-EF41-00D73C1CABC1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14124357" y="17989971"/>
            <a:ext cx="5705432" cy="3978639"/>
          </a:xfrm>
          <a:prstGeom prst="rect">
            <a:avLst/>
          </a:prstGeom>
          <a:ln/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FB887493-3477-FE51-EB03-8C83137C468A}"/>
              </a:ext>
            </a:extLst>
          </p:cNvPr>
          <p:cNvSpPr txBox="1"/>
          <p:nvPr/>
        </p:nvSpPr>
        <p:spPr>
          <a:xfrm>
            <a:off x="11217629" y="15248309"/>
            <a:ext cx="2635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Faster-RCNN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6BC58BF-7B8E-BA25-E370-CFFD9D354407}"/>
              </a:ext>
            </a:extLst>
          </p:cNvPr>
          <p:cNvSpPr txBox="1"/>
          <p:nvPr/>
        </p:nvSpPr>
        <p:spPr>
          <a:xfrm>
            <a:off x="11417045" y="19394515"/>
            <a:ext cx="2635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</a:p>
        </p:txBody>
      </p:sp>
      <p:pic>
        <p:nvPicPr>
          <p:cNvPr id="23" name="image6.png">
            <a:extLst>
              <a:ext uri="{FF2B5EF4-FFF2-40B4-BE49-F238E27FC236}">
                <a16:creationId xmlns:a16="http://schemas.microsoft.com/office/drawing/2014/main" id="{CBB1F54E-CBAA-D88B-420F-D681CCF5E129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932063" y="24469054"/>
            <a:ext cx="4337080" cy="3226530"/>
          </a:xfrm>
          <a:prstGeom prst="rect">
            <a:avLst/>
          </a:prstGeom>
          <a:ln/>
        </p:spPr>
      </p:pic>
      <p:pic>
        <p:nvPicPr>
          <p:cNvPr id="24" name="image10.png">
            <a:extLst>
              <a:ext uri="{FF2B5EF4-FFF2-40B4-BE49-F238E27FC236}">
                <a16:creationId xmlns:a16="http://schemas.microsoft.com/office/drawing/2014/main" id="{0E57BEDC-5D48-AC29-D64B-97137B20CFA6}"/>
              </a:ext>
            </a:extLst>
          </p:cNvPr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5706427" y="24457849"/>
            <a:ext cx="4306987" cy="3226530"/>
          </a:xfrm>
          <a:prstGeom prst="rect">
            <a:avLst/>
          </a:prstGeom>
          <a:ln/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FC6566E-5231-64CD-85AB-6023695F9BDB}"/>
              </a:ext>
            </a:extLst>
          </p:cNvPr>
          <p:cNvSpPr txBox="1"/>
          <p:nvPr/>
        </p:nvSpPr>
        <p:spPr>
          <a:xfrm>
            <a:off x="1782747" y="28056322"/>
            <a:ext cx="2635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Faster-RCNN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377F2C3-3FD3-7015-1FB8-851F479A64EE}"/>
              </a:ext>
            </a:extLst>
          </p:cNvPr>
          <p:cNvSpPr txBox="1"/>
          <p:nvPr/>
        </p:nvSpPr>
        <p:spPr>
          <a:xfrm>
            <a:off x="6542064" y="28035988"/>
            <a:ext cx="2635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85213EA1-D292-2BE3-24F2-78FD93B27F07}"/>
              </a:ext>
            </a:extLst>
          </p:cNvPr>
          <p:cNvSpPr/>
          <p:nvPr/>
        </p:nvSpPr>
        <p:spPr>
          <a:xfrm>
            <a:off x="10927678" y="22587657"/>
            <a:ext cx="9865396" cy="641417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TW" altLang="en-US" sz="3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六、結論</a:t>
            </a:r>
            <a:endParaRPr lang="en-US" altLang="zh-TW" sz="3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3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實際預測坑洞圖片，發現大部分情況下都能準確預測，但在燈光明顯不足時，仍較為吃力。</a:t>
            </a: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圖片較複雜時，</a:t>
            </a:r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two-stage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Faster-RCNN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表現較為優異。</a:t>
            </a: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圖片較簡單時，高</a:t>
            </a:r>
            <a:r>
              <a:rPr lang="en-US" altLang="zh-TW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mAP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值的</a:t>
            </a:r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RetinaNet</a:t>
            </a:r>
            <a:r>
              <a:rPr lang="zh-TW" altLang="en-US" sz="3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能有效減少誤報率。</a:t>
            </a:r>
            <a:endParaRPr lang="en-US" altLang="zh-TW" sz="3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3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3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3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9C236104-3BAF-D842-526B-96C6F90B14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9252" y="5928801"/>
            <a:ext cx="9602247" cy="50643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</TotalTime>
  <Words>373</Words>
  <Application>Microsoft Office PowerPoint</Application>
  <PresentationFormat>自訂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標楷體</vt:lpstr>
      <vt:lpstr>Arial</vt:lpstr>
      <vt:lpstr>Calibri</vt:lpstr>
      <vt:lpstr>Times New Roman</vt:lpstr>
      <vt:lpstr>Office 佈景主題</vt:lpstr>
      <vt:lpstr>PowerPoint 簡報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以諾 林</cp:lastModifiedBy>
  <cp:revision>96</cp:revision>
  <dcterms:created xsi:type="dcterms:W3CDTF">2013-09-23T04:55:57Z</dcterms:created>
  <dcterms:modified xsi:type="dcterms:W3CDTF">2023-09-17T15:19:27Z</dcterms:modified>
</cp:coreProperties>
</file>