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본문 첫 번째 줄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의제 주제</a:t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본문 첫 번째 줄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00"/>
            </a:lvl1pPr>
            <a:lvl2pPr marL="1041400" indent="-431800" defTabSz="784225">
              <a:lnSpc>
                <a:spcPct val="100000"/>
              </a:lnSpc>
              <a:spcBef>
                <a:spcPts val="0"/>
              </a:spcBef>
              <a:defRPr b="1" sz="3400"/>
            </a:lvl2pPr>
            <a:lvl3pPr marL="1651000" indent="-431800" defTabSz="784225">
              <a:lnSpc>
                <a:spcPct val="100000"/>
              </a:lnSpc>
              <a:spcBef>
                <a:spcPts val="0"/>
              </a:spcBef>
              <a:defRPr b="1" sz="3400"/>
            </a:lvl3pPr>
            <a:lvl4pPr marL="2260600" indent="-431800" defTabSz="784225">
              <a:lnSpc>
                <a:spcPct val="100000"/>
              </a:lnSpc>
              <a:spcBef>
                <a:spcPts val="0"/>
              </a:spcBef>
              <a:defRPr b="1" sz="3400"/>
            </a:lvl4pPr>
            <a:lvl5pPr marL="2870200" indent="-431800" defTabSz="784225">
              <a:lnSpc>
                <a:spcPct val="100000"/>
              </a:lnSpc>
              <a:spcBef>
                <a:spcPts val="0"/>
              </a:spcBef>
              <a:defRPr b="1" sz="3400"/>
            </a:lvl5pPr>
          </a:lstStyle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본문 첫 번째 줄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1270000" indent="-660400" defTabSz="792479">
              <a:lnSpc>
                <a:spcPct val="100000"/>
              </a:lnSpc>
              <a:spcBef>
                <a:spcPts val="0"/>
              </a:spcBef>
              <a:defRPr b="1" sz="5200"/>
            </a:lvl2pPr>
            <a:lvl3pPr marL="1879600" indent="-660400" defTabSz="792479">
              <a:lnSpc>
                <a:spcPct val="100000"/>
              </a:lnSpc>
              <a:spcBef>
                <a:spcPts val="0"/>
              </a:spcBef>
              <a:defRPr b="1" sz="5200"/>
            </a:lvl3pPr>
            <a:lvl4pPr marL="2489200" indent="-660400" defTabSz="792479">
              <a:lnSpc>
                <a:spcPct val="100000"/>
              </a:lnSpc>
              <a:spcBef>
                <a:spcPts val="0"/>
              </a:spcBef>
              <a:defRPr b="1" sz="5200"/>
            </a:lvl4pPr>
            <a:lvl5pPr marL="3098800" indent="-660400" defTabSz="792479">
              <a:lnSpc>
                <a:spcPct val="100000"/>
              </a:lnSpc>
              <a:spcBef>
                <a:spcPts val="0"/>
              </a:spcBef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본문 첫 번째 줄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슬라이드 구분점 텍스트</a:t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maum-sopoong.or.kr/adhd-self-diagnosis-test" TargetMode="External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Relationship Id="rId3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89;p1" descr="Google Shape;8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0"/>
            <a:ext cx="25628357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Google Shape;90;p1"/>
          <p:cNvSpPr txBox="1"/>
          <p:nvPr/>
        </p:nvSpPr>
        <p:spPr>
          <a:xfrm>
            <a:off x="5675742" y="5058597"/>
            <a:ext cx="13032518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000"/>
              </a:lnSpc>
              <a:defRPr sz="88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ADHD 음성 자가진단 시스템</a:t>
            </a:r>
          </a:p>
        </p:txBody>
      </p:sp>
      <p:sp>
        <p:nvSpPr>
          <p:cNvPr id="173" name="TextBox 2"/>
          <p:cNvSpPr txBox="1"/>
          <p:nvPr/>
        </p:nvSpPr>
        <p:spPr>
          <a:xfrm>
            <a:off x="6587711" y="7225014"/>
            <a:ext cx="1120857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lnSpc>
                <a:spcPct val="83000"/>
              </a:lnSpc>
              <a:defRPr spc="-332"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FastAPI · Whisper STT · MeloTTS · Docker · WebSocket</a:t>
            </a:r>
          </a:p>
        </p:txBody>
      </p:sp>
      <p:sp>
        <p:nvSpPr>
          <p:cNvPr id="174" name="TextBox 9"/>
          <p:cNvSpPr txBox="1"/>
          <p:nvPr/>
        </p:nvSpPr>
        <p:spPr>
          <a:xfrm>
            <a:off x="10425624" y="1536940"/>
            <a:ext cx="3532752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lnSpc>
                <a:spcPct val="141100"/>
              </a:lnSpc>
              <a:defRPr sz="45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한국 IT 교육원</a:t>
            </a:r>
          </a:p>
        </p:txBody>
      </p:sp>
      <p:sp>
        <p:nvSpPr>
          <p:cNvPr id="175" name="TextBox 9"/>
          <p:cNvSpPr txBox="1"/>
          <p:nvPr/>
        </p:nvSpPr>
        <p:spPr>
          <a:xfrm>
            <a:off x="8582375" y="2428744"/>
            <a:ext cx="721925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lnSpc>
                <a:spcPct val="141100"/>
              </a:lnSpc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융합 메디컬 AI with 스마트 웰니스</a:t>
            </a:r>
          </a:p>
        </p:txBody>
      </p:sp>
      <p:sp>
        <p:nvSpPr>
          <p:cNvPr id="176" name="TextBox 9"/>
          <p:cNvSpPr txBox="1"/>
          <p:nvPr/>
        </p:nvSpPr>
        <p:spPr>
          <a:xfrm>
            <a:off x="8754321" y="10261616"/>
            <a:ext cx="687535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828800">
              <a:lnSpc>
                <a:spcPct val="141100"/>
              </a:lnSpc>
              <a:defRPr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A팀 - 리진, 성용빈, 이유정</a:t>
            </a:r>
          </a:p>
        </p:txBody>
      </p:sp>
      <p:sp>
        <p:nvSpPr>
          <p:cNvPr id="177" name="TextBox 4"/>
          <p:cNvSpPr txBox="1"/>
          <p:nvPr/>
        </p:nvSpPr>
        <p:spPr>
          <a:xfrm>
            <a:off x="10610249" y="12904450"/>
            <a:ext cx="316350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9600"/>
              </a:lnSpc>
              <a:spcBef>
                <a:spcPts val="0"/>
              </a:spcBef>
              <a:defRPr sz="3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- 1 -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07;p2"/>
          <p:cNvSpPr txBox="1"/>
          <p:nvPr/>
        </p:nvSpPr>
        <p:spPr>
          <a:xfrm>
            <a:off x="752944" y="636045"/>
            <a:ext cx="11148328" cy="980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6000"/>
            </a:lvl1pPr>
          </a:lstStyle>
          <a:p>
            <a:pPr/>
            <a:r>
              <a:t>1. 프로젝트 목적 및 개요</a:t>
            </a:r>
          </a:p>
        </p:txBody>
      </p:sp>
      <p:sp>
        <p:nvSpPr>
          <p:cNvPr id="180" name="TextBox 4"/>
          <p:cNvSpPr txBox="1"/>
          <p:nvPr/>
        </p:nvSpPr>
        <p:spPr>
          <a:xfrm>
            <a:off x="10687050" y="12904451"/>
            <a:ext cx="30099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9600"/>
              </a:lnSpc>
              <a:spcBef>
                <a:spcPts val="0"/>
              </a:spcBef>
              <a:defRPr sz="3000">
                <a:solidFill>
                  <a:srgbClr val="404040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- 2 -</a:t>
            </a:r>
          </a:p>
        </p:txBody>
      </p:sp>
      <p:sp>
        <p:nvSpPr>
          <p:cNvPr id="181" name="TextBox 10"/>
          <p:cNvSpPr txBox="1"/>
          <p:nvPr/>
        </p:nvSpPr>
        <p:spPr>
          <a:xfrm>
            <a:off x="1548254" y="1906714"/>
            <a:ext cx="21287492" cy="824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▶︎ 프로젝트 목표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・</a:t>
            </a:r>
            <a:r>
              <a:rPr sz="3500"/>
              <a:t> 주의력결핍과잉행동장애(ADHD)에 대한 비대면 · 자동화된 자가진단 시스템 구현</a:t>
            </a:r>
            <a:endParaRPr sz="3500"/>
          </a:p>
          <a:p>
            <a:pPr>
              <a:lnSpc>
                <a:spcPct val="100000"/>
              </a:lnSpc>
              <a:spcBef>
                <a:spcPts val="0"/>
              </a:spcBef>
              <a:defRPr sz="35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・ 음성 기반 입력 방식으로 사용자의 접근성과 진단의 몰입도 향상</a:t>
            </a:r>
          </a:p>
          <a:p>
            <a:pPr marL="401052" indent="-401052">
              <a:lnSpc>
                <a:spcPct val="100000"/>
              </a:lnSpc>
              <a:spcBef>
                <a:spcPts val="0"/>
              </a:spcBef>
              <a:buSzPct val="100000"/>
              <a:buChar char="・"/>
              <a:defRPr sz="35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TTS/STT 기술을 활용해 사람과 대화하듯 자연스러운 검사 경험 제공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</a:p>
          <a:p>
            <a:pPr>
              <a:lnSpc>
                <a:spcPct val="1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▶︎ 왜 ‘음성 인식 기반’ ADHD 진단인가?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5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・ 기존 문항 기반 검사는 직접 읽고 체크해야 하는 불편함이 있음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5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・ 특히 주의력 결핍이 있는 사용자는 문항 집중 및 응답 지속이 어려움</a:t>
            </a:r>
          </a:p>
          <a:p>
            <a:pPr marL="401052" indent="-401052">
              <a:lnSpc>
                <a:spcPct val="100000"/>
              </a:lnSpc>
              <a:spcBef>
                <a:spcPts val="0"/>
              </a:spcBef>
              <a:buSzPct val="100000"/>
              <a:buChar char="・"/>
              <a:defRPr sz="35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음성 기반은 자동 재생 + 말로 답변하므로 몰입도↑ / 접근성↑ / 사용 피로도↓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</a:p>
          <a:p>
            <a:pPr>
              <a:lnSpc>
                <a:spcPct val="1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▶︎ ADHD 자가 진단 테스트 문항 출처</a:t>
            </a:r>
          </a:p>
        </p:txBody>
      </p:sp>
      <p:pic>
        <p:nvPicPr>
          <p:cNvPr id="182" name="붙여넣은 동영상.png" descr="붙여넣은 동영상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8425" y="10339677"/>
            <a:ext cx="4286300" cy="27851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01;p2"/>
          <p:cNvSpPr txBox="1"/>
          <p:nvPr/>
        </p:nvSpPr>
        <p:spPr>
          <a:xfrm>
            <a:off x="1590644" y="3769838"/>
            <a:ext cx="320912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3F3F3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▶︎ MeloTTS</a:t>
            </a:r>
          </a:p>
        </p:txBody>
      </p:sp>
      <p:sp>
        <p:nvSpPr>
          <p:cNvPr id="185" name="Google Shape;107;p2"/>
          <p:cNvSpPr txBox="1"/>
          <p:nvPr/>
        </p:nvSpPr>
        <p:spPr>
          <a:xfrm>
            <a:off x="752944" y="636045"/>
            <a:ext cx="11148328" cy="98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6000"/>
            </a:lvl1pPr>
          </a:lstStyle>
          <a:p>
            <a:pPr/>
            <a:r>
              <a:t>1. TTS 구현</a:t>
            </a:r>
          </a:p>
        </p:txBody>
      </p:sp>
      <p:sp>
        <p:nvSpPr>
          <p:cNvPr id="186" name="TextBox 4"/>
          <p:cNvSpPr txBox="1"/>
          <p:nvPr/>
        </p:nvSpPr>
        <p:spPr>
          <a:xfrm>
            <a:off x="1637720" y="4854948"/>
            <a:ext cx="10036692" cy="435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569" indent="-609569">
              <a:lnSpc>
                <a:spcPct val="110000"/>
              </a:lnSpc>
              <a:spcBef>
                <a:spcPts val="0"/>
              </a:spcBef>
              <a:buSzPct val="100000"/>
              <a:buChar char="-"/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고품질 텍스트-투-스피치(TTS) 라이브러리</a:t>
            </a:r>
          </a:p>
          <a:p>
            <a:pPr marL="609569" indent="-609569">
              <a:lnSpc>
                <a:spcPct val="110000"/>
              </a:lnSpc>
              <a:spcBef>
                <a:spcPts val="0"/>
              </a:spcBef>
              <a:buSzPct val="100000"/>
              <a:buChar char="-"/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토큰화로 다국어 지원</a:t>
            </a:r>
          </a:p>
          <a:p>
            <a:pPr marL="609569" indent="-609569">
              <a:lnSpc>
                <a:spcPct val="110000"/>
              </a:lnSpc>
              <a:spcBef>
                <a:spcPts val="0"/>
              </a:spcBef>
              <a:buSzPct val="100000"/>
              <a:buChar char="-"/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자가설치, 로컬 환경 실행</a:t>
            </a:r>
          </a:p>
          <a:p>
            <a:pPr marL="609569" indent="-609569">
              <a:lnSpc>
                <a:spcPct val="110000"/>
              </a:lnSpc>
              <a:spcBef>
                <a:spcPts val="0"/>
              </a:spcBef>
              <a:buSzPct val="100000"/>
              <a:buChar char="-"/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Unidic (언어 사전) 패키지 사용</a:t>
            </a:r>
          </a:p>
          <a:p>
            <a:pPr marL="609569" indent="-609569">
              <a:lnSpc>
                <a:spcPct val="110000"/>
              </a:lnSpc>
              <a:spcBef>
                <a:spcPts val="0"/>
              </a:spcBef>
              <a:buSzPct val="100000"/>
              <a:buChar char="-"/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python-mecab-ko (한국어 토큰화)</a:t>
            </a:r>
          </a:p>
        </p:txBody>
      </p:sp>
      <p:sp>
        <p:nvSpPr>
          <p:cNvPr id="187" name="TextBox 2"/>
          <p:cNvSpPr txBox="1"/>
          <p:nvPr/>
        </p:nvSpPr>
        <p:spPr>
          <a:xfrm>
            <a:off x="1808777" y="10573879"/>
            <a:ext cx="903666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백엔드 구현: Docker 환경 설치 및 실행 </a:t>
            </a:r>
          </a:p>
        </p:txBody>
      </p:sp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24377" y="58834"/>
            <a:ext cx="8843513" cy="1359833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4"/>
          <p:cNvSpPr txBox="1"/>
          <p:nvPr/>
        </p:nvSpPr>
        <p:spPr>
          <a:xfrm>
            <a:off x="10687050" y="12904451"/>
            <a:ext cx="30099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9600"/>
              </a:lnSpc>
              <a:spcBef>
                <a:spcPts val="0"/>
              </a:spcBef>
              <a:defRPr sz="3000">
                <a:solidFill>
                  <a:srgbClr val="404040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- 3 -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06;p2"/>
          <p:cNvSpPr txBox="1"/>
          <p:nvPr/>
        </p:nvSpPr>
        <p:spPr>
          <a:xfrm>
            <a:off x="15699345" y="682018"/>
            <a:ext cx="389494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3F3F3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STT 튜닝 비교</a:t>
            </a:r>
          </a:p>
        </p:txBody>
      </p:sp>
      <p:sp>
        <p:nvSpPr>
          <p:cNvPr id="192" name="Google Shape;107;p2"/>
          <p:cNvSpPr txBox="1"/>
          <p:nvPr/>
        </p:nvSpPr>
        <p:spPr>
          <a:xfrm>
            <a:off x="752946" y="636045"/>
            <a:ext cx="7997160" cy="98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6000"/>
            </a:lvl1pPr>
          </a:lstStyle>
          <a:p>
            <a:pPr/>
            <a:r>
              <a:t>2. STT 구현</a:t>
            </a:r>
          </a:p>
        </p:txBody>
      </p:sp>
      <p:pic>
        <p:nvPicPr>
          <p:cNvPr id="19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0" t="0" r="0" b="48233"/>
          <a:stretch>
            <a:fillRect/>
          </a:stretch>
        </p:blipFill>
        <p:spPr>
          <a:xfrm>
            <a:off x="10032372" y="1918246"/>
            <a:ext cx="12573880" cy="10400403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7"/>
          <p:cNvSpPr txBox="1"/>
          <p:nvPr/>
        </p:nvSpPr>
        <p:spPr>
          <a:xfrm>
            <a:off x="1021288" y="3967310"/>
            <a:ext cx="8973737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응답단어 리스트에 따라 튜닝:</a:t>
            </a:r>
          </a:p>
          <a:p>
            <a:pPr>
              <a:lnSpc>
                <a:spcPct val="10000"/>
              </a:lnSpc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아래 단어에 속하지 않는  단어 인식 제한</a:t>
            </a:r>
          </a:p>
        </p:txBody>
      </p:sp>
      <p:grpSp>
        <p:nvGrpSpPr>
          <p:cNvPr id="197" name="TextBox 8"/>
          <p:cNvGrpSpPr/>
          <p:nvPr/>
        </p:nvGrpSpPr>
        <p:grpSpPr>
          <a:xfrm>
            <a:off x="1021289" y="5581031"/>
            <a:ext cx="7620680" cy="7094589"/>
            <a:chOff x="0" y="0"/>
            <a:chExt cx="7620679" cy="7094587"/>
          </a:xfrm>
        </p:grpSpPr>
        <p:sp>
          <p:nvSpPr>
            <p:cNvPr id="195" name="직사각형"/>
            <p:cNvSpPr/>
            <p:nvPr/>
          </p:nvSpPr>
          <p:spPr>
            <a:xfrm>
              <a:off x="0" y="0"/>
              <a:ext cx="7620680" cy="709458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defRPr sz="32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96" name="korean_words =…"/>
            <p:cNvSpPr txBox="1"/>
            <p:nvPr/>
          </p:nvSpPr>
          <p:spPr>
            <a:xfrm>
              <a:off x="0" y="136905"/>
              <a:ext cx="7620680" cy="68207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9CDCFE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korean_words</a:t>
              </a:r>
              <a:r>
                <a:rPr>
                  <a:solidFill>
                    <a:srgbClr val="CCCCCC"/>
                  </a:solidFill>
                </a:rPr>
                <a:t> </a:t>
              </a:r>
              <a:r>
                <a:rPr>
                  <a:solidFill>
                    <a:srgbClr val="D4D4D4"/>
                  </a:solidFill>
                </a:rPr>
                <a:t>=</a:t>
              </a:r>
              <a:r>
                <a:rPr>
                  <a:solidFill>
                    <a:srgbClr val="CCCCCC"/>
                  </a:solidFill>
                </a:rPr>
                <a:t> </a:t>
              </a:r>
              <a:endParaRPr sz="3200"/>
            </a:p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CCCCCC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[</a:t>
              </a:r>
              <a:r>
                <a:rPr>
                  <a:solidFill>
                    <a:srgbClr val="CE9178"/>
                  </a:solidFill>
                </a:rPr>
                <a:t>"전혀 그렇지 않다"</a:t>
              </a:r>
              <a:r>
                <a:t>,</a:t>
              </a:r>
              <a:endParaRPr sz="3200"/>
            </a:p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CCCCCC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</a:t>
              </a:r>
              <a:r>
                <a:rPr>
                  <a:solidFill>
                    <a:srgbClr val="CE9178"/>
                  </a:solidFill>
                </a:rPr>
                <a:t>"1번"</a:t>
              </a:r>
              <a:r>
                <a:t>,</a:t>
              </a:r>
              <a:r>
                <a:rPr>
                  <a:solidFill>
                    <a:srgbClr val="CE9178"/>
                  </a:solidFill>
                </a:rPr>
                <a:t>"일번"</a:t>
              </a:r>
              <a:r>
                <a:t>,</a:t>
              </a:r>
              <a:r>
                <a:rPr>
                  <a:solidFill>
                    <a:srgbClr val="CE9178"/>
                  </a:solidFill>
                </a:rPr>
                <a:t>"1전"</a:t>
              </a:r>
              <a:r>
                <a:t>,</a:t>
              </a:r>
              <a:r>
                <a:rPr>
                  <a:solidFill>
                    <a:srgbClr val="CE9178"/>
                  </a:solidFill>
                </a:rPr>
                <a:t>"일전"</a:t>
              </a:r>
              <a:r>
                <a:t>,</a:t>
              </a:r>
              <a:endParaRPr sz="3200"/>
            </a:p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CCCCCC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 </a:t>
              </a:r>
              <a:r>
                <a:rPr>
                  <a:solidFill>
                    <a:srgbClr val="CE9178"/>
                  </a:solidFill>
                </a:rPr>
                <a:t>"약간 그렇다"</a:t>
              </a:r>
              <a:r>
                <a:t>, </a:t>
              </a:r>
              <a:endParaRPr sz="3200"/>
            </a:p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"2번"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"이번"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"2전"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"이전"</a:t>
              </a:r>
              <a:r>
                <a:rPr>
                  <a:solidFill>
                    <a:srgbClr val="CCCCCC"/>
                  </a:solidFill>
                </a:rPr>
                <a:t>,</a:t>
              </a:r>
              <a:endParaRPr sz="3200"/>
            </a:p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 "꽤 그렇다"</a:t>
              </a:r>
              <a:r>
                <a:rPr>
                  <a:solidFill>
                    <a:srgbClr val="CCCCCC"/>
                  </a:solidFill>
                </a:rPr>
                <a:t>,</a:t>
              </a:r>
              <a:endParaRPr sz="3200"/>
            </a:p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"3번"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"삼번"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"3전"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"삼전"</a:t>
              </a:r>
              <a:r>
                <a:rPr>
                  <a:solidFill>
                    <a:srgbClr val="CCCCCC"/>
                  </a:solidFill>
                </a:rPr>
                <a:t>,</a:t>
              </a:r>
              <a:endParaRPr sz="3200"/>
            </a:p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CCCCCC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 </a:t>
              </a:r>
              <a:r>
                <a:rPr>
                  <a:solidFill>
                    <a:srgbClr val="CE9178"/>
                  </a:solidFill>
                </a:rPr>
                <a:t>"아주 많이 그렇다"</a:t>
              </a:r>
              <a:r>
                <a:t>,</a:t>
              </a:r>
              <a:endParaRPr sz="3200"/>
            </a:p>
            <a:p>
              <a:pPr>
                <a:lnSpc>
                  <a:spcPct val="120000"/>
                </a:lnSpc>
                <a:spcBef>
                  <a:spcPts val="0"/>
                </a:spcBef>
                <a:defRPr sz="4000">
                  <a:solidFill>
                    <a:srgbClr val="CE9178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"4번"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"사번"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"4전"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"사전"</a:t>
              </a:r>
              <a:r>
                <a:rPr>
                  <a:solidFill>
                    <a:srgbClr val="CCCCCC"/>
                  </a:solidFill>
                </a:rPr>
                <a:t>,</a:t>
              </a:r>
              <a:r>
                <a:t>]</a:t>
              </a:r>
            </a:p>
          </p:txBody>
        </p:sp>
      </p:grpSp>
      <p:sp>
        <p:nvSpPr>
          <p:cNvPr id="198" name="TextBox 10"/>
          <p:cNvSpPr txBox="1"/>
          <p:nvPr/>
        </p:nvSpPr>
        <p:spPr>
          <a:xfrm>
            <a:off x="21917750" y="135917"/>
            <a:ext cx="207890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>
                <a:solidFill>
                  <a:srgbClr val="3F3F3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일반 STT</a:t>
            </a:r>
          </a:p>
        </p:txBody>
      </p:sp>
      <p:sp>
        <p:nvSpPr>
          <p:cNvPr id="199" name="Straight Arrow Connector 14"/>
          <p:cNvSpPr/>
          <p:nvPr/>
        </p:nvSpPr>
        <p:spPr>
          <a:xfrm flipH="1">
            <a:off x="20821121" y="1064046"/>
            <a:ext cx="951868" cy="951868"/>
          </a:xfrm>
          <a:prstGeom prst="line">
            <a:avLst/>
          </a:prstGeom>
          <a:ln w="76200">
            <a:solidFill>
              <a:srgbClr val="B71E4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TextBox 18"/>
          <p:cNvSpPr txBox="1"/>
          <p:nvPr/>
        </p:nvSpPr>
        <p:spPr>
          <a:xfrm>
            <a:off x="8427132" y="199417"/>
            <a:ext cx="2780250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4500">
                <a:solidFill>
                  <a:srgbClr val="3F3F3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튜닝 된 STT</a:t>
            </a:r>
          </a:p>
        </p:txBody>
      </p:sp>
      <p:sp>
        <p:nvSpPr>
          <p:cNvPr id="201" name="Straight Arrow Connector 19"/>
          <p:cNvSpPr/>
          <p:nvPr/>
        </p:nvSpPr>
        <p:spPr>
          <a:xfrm>
            <a:off x="10989367" y="1086519"/>
            <a:ext cx="5973705" cy="839972"/>
          </a:xfrm>
          <a:prstGeom prst="line">
            <a:avLst/>
          </a:prstGeom>
          <a:ln w="762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Straight Arrow Connector 22"/>
          <p:cNvSpPr/>
          <p:nvPr/>
        </p:nvSpPr>
        <p:spPr>
          <a:xfrm flipV="1">
            <a:off x="7668356" y="1661196"/>
            <a:ext cx="1105878" cy="2683464"/>
          </a:xfrm>
          <a:prstGeom prst="line">
            <a:avLst/>
          </a:prstGeom>
          <a:ln w="7620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TextBox 25"/>
          <p:cNvSpPr txBox="1"/>
          <p:nvPr/>
        </p:nvSpPr>
        <p:spPr>
          <a:xfrm>
            <a:off x="667172" y="2461210"/>
            <a:ext cx="7974798" cy="1518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>
              <a:lnSpc>
                <a:spcPct val="80000"/>
              </a:lnSpc>
              <a:spcBef>
                <a:spcPts val="0"/>
              </a:spcBef>
              <a:buSzPct val="123000"/>
              <a:buChar char="▶"/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Whisper STT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    </a:t>
            </a:r>
            <a:r>
              <a:rPr sz="3000"/>
              <a:t>(</a:t>
            </a:r>
            <a:r>
              <a:rPr sz="3000"/>
              <a:t>Docker + </a:t>
            </a:r>
            <a:r>
              <a:rPr sz="3000"/>
              <a:t>Pytorch</a:t>
            </a:r>
            <a:r>
              <a:rPr sz="3000"/>
              <a:t> </a:t>
            </a:r>
            <a:r>
              <a:rPr sz="3000"/>
              <a:t>+ torchaudio)</a:t>
            </a:r>
          </a:p>
        </p:txBody>
      </p:sp>
      <p:sp>
        <p:nvSpPr>
          <p:cNvPr id="204" name="TextBox 4"/>
          <p:cNvSpPr txBox="1"/>
          <p:nvPr/>
        </p:nvSpPr>
        <p:spPr>
          <a:xfrm>
            <a:off x="10687050" y="12904451"/>
            <a:ext cx="30099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9600"/>
              </a:lnSpc>
              <a:spcBef>
                <a:spcPts val="0"/>
              </a:spcBef>
              <a:defRPr sz="3000">
                <a:solidFill>
                  <a:srgbClr val="404040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- 4 -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101;p2"/>
          <p:cNvSpPr txBox="1"/>
          <p:nvPr/>
        </p:nvSpPr>
        <p:spPr>
          <a:xfrm>
            <a:off x="2330986" y="1829824"/>
            <a:ext cx="4354057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>
                <a:solidFill>
                  <a:srgbClr val="3F3F3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1. 정보 입력화면</a:t>
            </a:r>
          </a:p>
        </p:txBody>
      </p:sp>
      <p:grpSp>
        <p:nvGrpSpPr>
          <p:cNvPr id="210" name="그룹화"/>
          <p:cNvGrpSpPr/>
          <p:nvPr/>
        </p:nvGrpSpPr>
        <p:grpSpPr>
          <a:xfrm>
            <a:off x="-883615" y="1918187"/>
            <a:ext cx="11222825" cy="11235524"/>
            <a:chOff x="12700" y="0"/>
            <a:chExt cx="11222823" cy="11235523"/>
          </a:xfrm>
        </p:grpSpPr>
        <p:sp>
          <p:nvSpPr>
            <p:cNvPr id="207" name="모서리가 둥근 직사각형"/>
            <p:cNvSpPr/>
            <p:nvPr/>
          </p:nvSpPr>
          <p:spPr>
            <a:xfrm>
              <a:off x="3357845" y="923035"/>
              <a:ext cx="4469033" cy="9389462"/>
            </a:xfrm>
            <a:prstGeom prst="roundRect">
              <a:avLst>
                <a:gd name="adj" fmla="val 13428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651000">
                <a:lnSpc>
                  <a:spcPct val="80000"/>
                </a:lnSpc>
                <a:spcBef>
                  <a:spcPts val="0"/>
                </a:spcBef>
                <a:defRPr b="1" spc="-128" sz="64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8" name="스크린샷 2025-06-18 오후 12.32.21.png" descr="스크린샷 2025-06-18 오후 12.32.2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435" t="997" r="7435" b="998"/>
            <a:stretch>
              <a:fillRect/>
            </a:stretch>
          </p:blipFill>
          <p:spPr>
            <a:xfrm>
              <a:off x="3612947" y="1501576"/>
              <a:ext cx="4009629" cy="823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fill="norm" stroke="1" extrusionOk="0">
                  <a:moveTo>
                    <a:pt x="2091" y="0"/>
                  </a:moveTo>
                  <a:cubicBezTo>
                    <a:pt x="1478" y="0"/>
                    <a:pt x="1110" y="0"/>
                    <a:pt x="864" y="50"/>
                  </a:cubicBezTo>
                  <a:cubicBezTo>
                    <a:pt x="511" y="113"/>
                    <a:pt x="232" y="248"/>
                    <a:pt x="103" y="421"/>
                  </a:cubicBezTo>
                  <a:cubicBezTo>
                    <a:pt x="0" y="540"/>
                    <a:pt x="0" y="719"/>
                    <a:pt x="0" y="1018"/>
                  </a:cubicBezTo>
                  <a:lnTo>
                    <a:pt x="0" y="20582"/>
                  </a:lnTo>
                  <a:cubicBezTo>
                    <a:pt x="0" y="20881"/>
                    <a:pt x="0" y="21060"/>
                    <a:pt x="103" y="21179"/>
                  </a:cubicBezTo>
                  <a:cubicBezTo>
                    <a:pt x="232" y="21352"/>
                    <a:pt x="511" y="21487"/>
                    <a:pt x="864" y="21550"/>
                  </a:cubicBezTo>
                  <a:cubicBezTo>
                    <a:pt x="1110" y="21600"/>
                    <a:pt x="1478" y="21600"/>
                    <a:pt x="2091" y="21600"/>
                  </a:cubicBezTo>
                  <a:lnTo>
                    <a:pt x="19510" y="21600"/>
                  </a:lnTo>
                  <a:cubicBezTo>
                    <a:pt x="20123" y="21600"/>
                    <a:pt x="20490" y="21600"/>
                    <a:pt x="20735" y="21550"/>
                  </a:cubicBezTo>
                  <a:cubicBezTo>
                    <a:pt x="21089" y="21487"/>
                    <a:pt x="21369" y="21352"/>
                    <a:pt x="21498" y="21179"/>
                  </a:cubicBezTo>
                  <a:cubicBezTo>
                    <a:pt x="21600" y="21060"/>
                    <a:pt x="21598" y="20881"/>
                    <a:pt x="21598" y="20582"/>
                  </a:cubicBezTo>
                  <a:lnTo>
                    <a:pt x="21598" y="1018"/>
                  </a:lnTo>
                  <a:cubicBezTo>
                    <a:pt x="21598" y="719"/>
                    <a:pt x="21600" y="540"/>
                    <a:pt x="21498" y="421"/>
                  </a:cubicBezTo>
                  <a:cubicBezTo>
                    <a:pt x="21369" y="248"/>
                    <a:pt x="21089" y="113"/>
                    <a:pt x="20735" y="50"/>
                  </a:cubicBezTo>
                  <a:cubicBezTo>
                    <a:pt x="20490" y="0"/>
                    <a:pt x="20123" y="0"/>
                    <a:pt x="19510" y="0"/>
                  </a:cubicBezTo>
                  <a:lnTo>
                    <a:pt x="2091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09" name="realistic-front-view-smartphone-mockup-mobile-iphone-purple-frame-with-blank-white-display-vector.png" descr="realistic-front-view-smartphone-mockup-mobile-iphone-purple-frame-with-blank-white-display-vecto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113" b="0"/>
            <a:stretch>
              <a:fillRect/>
            </a:stretch>
          </p:blipFill>
          <p:spPr>
            <a:xfrm>
              <a:off x="12700" y="0"/>
              <a:ext cx="11222824" cy="11235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6" name="그룹화"/>
          <p:cNvGrpSpPr/>
          <p:nvPr/>
        </p:nvGrpSpPr>
        <p:grpSpPr>
          <a:xfrm>
            <a:off x="6539059" y="1829824"/>
            <a:ext cx="11235522" cy="11323886"/>
            <a:chOff x="0" y="0"/>
            <a:chExt cx="11235521" cy="11323884"/>
          </a:xfrm>
        </p:grpSpPr>
        <p:sp>
          <p:nvSpPr>
            <p:cNvPr id="211" name="Google Shape;102;p2"/>
            <p:cNvSpPr txBox="1"/>
            <p:nvPr/>
          </p:nvSpPr>
          <p:spPr>
            <a:xfrm>
              <a:off x="3310146" y="0"/>
              <a:ext cx="4685590" cy="850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>
                  <a:solidFill>
                    <a:srgbClr val="3F3F3F"/>
                  </a:solidFill>
                  <a:latin typeface="KoPubWorld돋움체 Medium"/>
                  <a:ea typeface="KoPubWorld돋움체 Medium"/>
                  <a:cs typeface="KoPubWorld돋움체 Medium"/>
                  <a:sym typeface="KoPubWorld돋움체 Medium"/>
                </a:defRPr>
              </a:lvl1pPr>
            </a:lstStyle>
            <a:p>
              <a:pPr/>
              <a:r>
                <a:t>2. TTS 재생 시작 화면</a:t>
              </a:r>
            </a:p>
          </p:txBody>
        </p:sp>
        <p:grpSp>
          <p:nvGrpSpPr>
            <p:cNvPr id="215" name="그룹화"/>
            <p:cNvGrpSpPr/>
            <p:nvPr/>
          </p:nvGrpSpPr>
          <p:grpSpPr>
            <a:xfrm>
              <a:off x="0" y="88362"/>
              <a:ext cx="11235522" cy="11235523"/>
              <a:chOff x="0" y="0"/>
              <a:chExt cx="11235521" cy="11235521"/>
            </a:xfrm>
          </p:grpSpPr>
          <p:sp>
            <p:nvSpPr>
              <p:cNvPr id="212" name="모서리가 둥근 직사각형"/>
              <p:cNvSpPr/>
              <p:nvPr/>
            </p:nvSpPr>
            <p:spPr>
              <a:xfrm>
                <a:off x="3383245" y="958663"/>
                <a:ext cx="4469032" cy="9318206"/>
              </a:xfrm>
              <a:prstGeom prst="roundRect">
                <a:avLst>
                  <a:gd name="adj" fmla="val 1342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651000">
                  <a:lnSpc>
                    <a:spcPct val="80000"/>
                  </a:lnSpc>
                  <a:spcBef>
                    <a:spcPts val="0"/>
                  </a:spcBef>
                  <a:defRPr b="1" spc="-128" sz="6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213" name="스크린샷 2025-06-18 오후 12.40.40.png" descr="스크린샷 2025-06-18 오후 12.40.40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447648" y="2085543"/>
                <a:ext cx="4340159" cy="74502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" y="0"/>
                    </a:moveTo>
                    <a:cubicBezTo>
                      <a:pt x="6" y="81"/>
                      <a:pt x="0" y="130"/>
                      <a:pt x="0" y="220"/>
                    </a:cubicBezTo>
                    <a:lnTo>
                      <a:pt x="0" y="21381"/>
                    </a:lnTo>
                    <a:cubicBezTo>
                      <a:pt x="0" y="21471"/>
                      <a:pt x="6" y="21520"/>
                      <a:pt x="6" y="21600"/>
                    </a:cubicBezTo>
                    <a:lnTo>
                      <a:pt x="21594" y="21600"/>
                    </a:lnTo>
                    <a:cubicBezTo>
                      <a:pt x="21594" y="21520"/>
                      <a:pt x="21600" y="21471"/>
                      <a:pt x="21600" y="21381"/>
                    </a:cubicBezTo>
                    <a:lnTo>
                      <a:pt x="21600" y="220"/>
                    </a:lnTo>
                    <a:cubicBezTo>
                      <a:pt x="21600" y="130"/>
                      <a:pt x="21594" y="81"/>
                      <a:pt x="21594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4" name="realistic-front-view-smartphone-mockup-mobile-iphone-purple-frame-with-blank-white-display-vector.png" descr="realistic-front-view-smartphone-mockup-mobile-iphone-purple-frame-with-blank-white-display-vecto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1235522" cy="112355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22" name="그룹화"/>
          <p:cNvGrpSpPr/>
          <p:nvPr/>
        </p:nvGrpSpPr>
        <p:grpSpPr>
          <a:xfrm>
            <a:off x="14070190" y="1829824"/>
            <a:ext cx="11235525" cy="11323886"/>
            <a:chOff x="0" y="0"/>
            <a:chExt cx="11235523" cy="11323884"/>
          </a:xfrm>
        </p:grpSpPr>
        <p:sp>
          <p:nvSpPr>
            <p:cNvPr id="217" name="Google Shape;106;p2"/>
            <p:cNvSpPr txBox="1"/>
            <p:nvPr/>
          </p:nvSpPr>
          <p:spPr>
            <a:xfrm>
              <a:off x="3172583" y="0"/>
              <a:ext cx="5169759" cy="850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3800">
                  <a:solidFill>
                    <a:srgbClr val="3F3F3F"/>
                  </a:solidFill>
                  <a:latin typeface="KoPubWorld돋움체 Medium"/>
                  <a:ea typeface="KoPubWorld돋움체 Medium"/>
                  <a:cs typeface="KoPubWorld돋움체 Medium"/>
                  <a:sym typeface="KoPubWorld돋움체 Medium"/>
                </a:defRPr>
              </a:lvl1pPr>
            </a:lstStyle>
            <a:p>
              <a:pPr/>
              <a:r>
                <a:t>3. STT 준비 및 음성 인식</a:t>
              </a:r>
            </a:p>
          </p:txBody>
        </p:sp>
        <p:grpSp>
          <p:nvGrpSpPr>
            <p:cNvPr id="221" name="그룹화"/>
            <p:cNvGrpSpPr/>
            <p:nvPr/>
          </p:nvGrpSpPr>
          <p:grpSpPr>
            <a:xfrm>
              <a:off x="0" y="88362"/>
              <a:ext cx="11235524" cy="11235523"/>
              <a:chOff x="0" y="0"/>
              <a:chExt cx="11235523" cy="11235521"/>
            </a:xfrm>
          </p:grpSpPr>
          <p:sp>
            <p:nvSpPr>
              <p:cNvPr id="218" name="모서리가 둥근 직사각형"/>
              <p:cNvSpPr/>
              <p:nvPr/>
            </p:nvSpPr>
            <p:spPr>
              <a:xfrm>
                <a:off x="3383244" y="779122"/>
                <a:ext cx="4469033" cy="9436716"/>
              </a:xfrm>
              <a:prstGeom prst="roundRect">
                <a:avLst>
                  <a:gd name="adj" fmla="val 1342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1651000">
                  <a:lnSpc>
                    <a:spcPct val="80000"/>
                  </a:lnSpc>
                  <a:spcBef>
                    <a:spcPts val="0"/>
                  </a:spcBef>
                  <a:defRPr b="1" spc="-128" sz="6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219" name="스크린샷 2025-06-18 오후 12.41.03.png" descr="스크린샷 2025-06-18 오후 12.41.03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3502590" y="1947498"/>
                <a:ext cx="4276259" cy="7340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" y="0"/>
                    </a:moveTo>
                    <a:cubicBezTo>
                      <a:pt x="6" y="81"/>
                      <a:pt x="0" y="131"/>
                      <a:pt x="0" y="221"/>
                    </a:cubicBezTo>
                    <a:lnTo>
                      <a:pt x="0" y="21380"/>
                    </a:lnTo>
                    <a:cubicBezTo>
                      <a:pt x="0" y="21470"/>
                      <a:pt x="6" y="21519"/>
                      <a:pt x="6" y="21600"/>
                    </a:cubicBezTo>
                    <a:lnTo>
                      <a:pt x="21594" y="21600"/>
                    </a:lnTo>
                    <a:cubicBezTo>
                      <a:pt x="21594" y="21519"/>
                      <a:pt x="21600" y="21470"/>
                      <a:pt x="21600" y="21380"/>
                    </a:cubicBezTo>
                    <a:lnTo>
                      <a:pt x="21600" y="221"/>
                    </a:lnTo>
                    <a:cubicBezTo>
                      <a:pt x="21600" y="131"/>
                      <a:pt x="21594" y="81"/>
                      <a:pt x="21594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0" name="realistic-front-view-smartphone-mockup-mobile-iphone-purple-frame-with-blank-white-display-vector.png" descr="realistic-front-view-smartphone-mockup-mobile-iphone-purple-frame-with-blank-white-display-vector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11235524" cy="112355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23" name="▶︎"/>
          <p:cNvSpPr txBox="1"/>
          <p:nvPr/>
        </p:nvSpPr>
        <p:spPr>
          <a:xfrm>
            <a:off x="8063886" y="6900948"/>
            <a:ext cx="75921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rgbClr val="3F3F3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▶︎</a:t>
            </a:r>
          </a:p>
        </p:txBody>
      </p:sp>
      <p:sp>
        <p:nvSpPr>
          <p:cNvPr id="224" name="▶︎"/>
          <p:cNvSpPr txBox="1"/>
          <p:nvPr/>
        </p:nvSpPr>
        <p:spPr>
          <a:xfrm>
            <a:off x="15548128" y="6900948"/>
            <a:ext cx="759213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>
                <a:solidFill>
                  <a:srgbClr val="3F3F3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▶︎</a:t>
            </a:r>
          </a:p>
        </p:txBody>
      </p:sp>
      <p:sp>
        <p:nvSpPr>
          <p:cNvPr id="225" name="👆…"/>
          <p:cNvSpPr txBox="1"/>
          <p:nvPr/>
        </p:nvSpPr>
        <p:spPr>
          <a:xfrm>
            <a:off x="4365197" y="10387828"/>
            <a:ext cx="1009929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6000">
                <a:solidFill>
                  <a:srgbClr val="3F3F3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👆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500">
                <a:solidFill>
                  <a:srgbClr val="3F3F3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클릭</a:t>
            </a:r>
          </a:p>
        </p:txBody>
      </p:sp>
      <p:sp>
        <p:nvSpPr>
          <p:cNvPr id="226" name="Google Shape;107;p2"/>
          <p:cNvSpPr txBox="1"/>
          <p:nvPr/>
        </p:nvSpPr>
        <p:spPr>
          <a:xfrm>
            <a:off x="752946" y="636045"/>
            <a:ext cx="9737571" cy="980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6000"/>
            </a:lvl1pPr>
          </a:lstStyle>
          <a:p>
            <a:pPr/>
            <a:r>
              <a:t>3. 시작 및 안내 페이지 구현</a:t>
            </a:r>
          </a:p>
        </p:txBody>
      </p:sp>
      <p:sp>
        <p:nvSpPr>
          <p:cNvPr id="227" name="TextBox 4"/>
          <p:cNvSpPr txBox="1"/>
          <p:nvPr/>
        </p:nvSpPr>
        <p:spPr>
          <a:xfrm>
            <a:off x="10687050" y="12904451"/>
            <a:ext cx="30099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9600"/>
              </a:lnSpc>
              <a:spcBef>
                <a:spcPts val="0"/>
              </a:spcBef>
              <a:defRPr sz="3000">
                <a:solidFill>
                  <a:srgbClr val="404040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- 5 -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3" grpId="2"/>
      <p:bldP build="whole" bldLvl="1" animBg="1" rev="0" advAuto="0" spid="224" grpId="4"/>
      <p:bldP build="whole" bldLvl="1" animBg="1" rev="0" advAuto="0" spid="216" grpId="3"/>
      <p:bldP build="whole" bldLvl="1" animBg="1" rev="0" advAuto="0" spid="222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4"/>
          <p:cNvSpPr txBox="1"/>
          <p:nvPr/>
        </p:nvSpPr>
        <p:spPr>
          <a:xfrm>
            <a:off x="10687050" y="12904451"/>
            <a:ext cx="30099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9600"/>
              </a:lnSpc>
              <a:spcBef>
                <a:spcPts val="0"/>
              </a:spcBef>
              <a:defRPr sz="3000">
                <a:solidFill>
                  <a:srgbClr val="404040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- 6 -</a:t>
            </a:r>
          </a:p>
        </p:txBody>
      </p:sp>
      <p:sp>
        <p:nvSpPr>
          <p:cNvPr id="230" name="1. 문제 음성 출력 → 타이머 UI + 자동 녹음"/>
          <p:cNvSpPr txBox="1"/>
          <p:nvPr/>
        </p:nvSpPr>
        <p:spPr>
          <a:xfrm>
            <a:off x="14904205" y="4094511"/>
            <a:ext cx="919734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 1. 문제 음성 출력 → 타이머 UI + 자동 녹음 </a:t>
            </a:r>
          </a:p>
        </p:txBody>
      </p:sp>
      <p:pic>
        <p:nvPicPr>
          <p:cNvPr id="231" name="laptop-realistic.png" descr="laptop-realist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8158" y="-1736671"/>
            <a:ext cx="17881228" cy="17881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스크린샷 2025-06-18 오후 2.11.26.png" descr="스크린샷 2025-06-18 오후 2.11.26.png"/>
          <p:cNvPicPr>
            <a:picLocks noChangeAspect="1"/>
          </p:cNvPicPr>
          <p:nvPr/>
        </p:nvPicPr>
        <p:blipFill>
          <a:blip r:embed="rId3">
            <a:extLst/>
          </a:blip>
          <a:srcRect l="1407" t="787" r="1733" b="1705"/>
          <a:stretch>
            <a:fillRect/>
          </a:stretch>
        </p:blipFill>
        <p:spPr>
          <a:xfrm>
            <a:off x="2324825" y="3325915"/>
            <a:ext cx="11875261" cy="7368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스크린샷 2025-06-18 오후 2.11.05.png" descr="스크린샷 2025-06-18 오후 2.11.05.png"/>
          <p:cNvPicPr>
            <a:picLocks noChangeAspect="1"/>
          </p:cNvPicPr>
          <p:nvPr/>
        </p:nvPicPr>
        <p:blipFill>
          <a:blip r:embed="rId4">
            <a:extLst/>
          </a:blip>
          <a:srcRect l="1395" t="754" r="1752" b="1747"/>
          <a:stretch>
            <a:fillRect/>
          </a:stretch>
        </p:blipFill>
        <p:spPr>
          <a:xfrm>
            <a:off x="2324100" y="3325915"/>
            <a:ext cx="11875260" cy="7368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스크린샷 2025-06-18 오후 2.11.42.png" descr="스크린샷 2025-06-18 오후 2.11.42.png"/>
          <p:cNvPicPr>
            <a:picLocks noChangeAspect="1"/>
          </p:cNvPicPr>
          <p:nvPr/>
        </p:nvPicPr>
        <p:blipFill>
          <a:blip r:embed="rId5">
            <a:extLst/>
          </a:blip>
          <a:srcRect l="1395" t="754" r="1749" b="1743"/>
          <a:stretch>
            <a:fillRect/>
          </a:stretch>
        </p:blipFill>
        <p:spPr>
          <a:xfrm>
            <a:off x="2324100" y="3325915"/>
            <a:ext cx="11875260" cy="736857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Google Shape;107;p2"/>
          <p:cNvSpPr txBox="1"/>
          <p:nvPr/>
        </p:nvSpPr>
        <p:spPr>
          <a:xfrm>
            <a:off x="752946" y="636045"/>
            <a:ext cx="15781020" cy="980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6000"/>
            </a:lvl1pPr>
          </a:lstStyle>
          <a:p>
            <a:pPr/>
            <a:r>
              <a:t>4. 진단 페이지: 음성 인터랙션 기반 UI 설계</a:t>
            </a:r>
          </a:p>
        </p:txBody>
      </p:sp>
      <p:sp>
        <p:nvSpPr>
          <p:cNvPr id="236" name="2. 응답 음성 인식 → 체크박스 자동 선택"/>
          <p:cNvSpPr txBox="1"/>
          <p:nvPr/>
        </p:nvSpPr>
        <p:spPr>
          <a:xfrm>
            <a:off x="14909800" y="5777771"/>
            <a:ext cx="853744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 2. 응답 음성 인식 → 체크박스 자동 선택 </a:t>
            </a:r>
          </a:p>
        </p:txBody>
      </p:sp>
      <p:sp>
        <p:nvSpPr>
          <p:cNvPr id="237" name="3. 정답일 경우 자동으로 다음 문제 이동"/>
          <p:cNvSpPr txBox="1"/>
          <p:nvPr/>
        </p:nvSpPr>
        <p:spPr>
          <a:xfrm>
            <a:off x="14909800" y="7461031"/>
            <a:ext cx="83759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 3. 정답일 경우 자동으로 다음 문제 이동 </a:t>
            </a:r>
          </a:p>
        </p:txBody>
      </p:sp>
      <p:pic>
        <p:nvPicPr>
          <p:cNvPr id="238" name="스크린샷 2025-06-18 오후 2.34.17.png" descr="스크린샷 2025-06-18 오후 2.34.17.png"/>
          <p:cNvPicPr>
            <a:picLocks noChangeAspect="1"/>
          </p:cNvPicPr>
          <p:nvPr/>
        </p:nvPicPr>
        <p:blipFill>
          <a:blip r:embed="rId6">
            <a:extLst/>
          </a:blip>
          <a:srcRect l="1347" t="836" r="1761" b="1652"/>
          <a:stretch>
            <a:fillRect/>
          </a:stretch>
        </p:blipFill>
        <p:spPr>
          <a:xfrm>
            <a:off x="2324100" y="3327105"/>
            <a:ext cx="11874500" cy="736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4. 20번 문항 진행 후 결과 보기 버튼 생성"/>
          <p:cNvSpPr txBox="1"/>
          <p:nvPr/>
        </p:nvSpPr>
        <p:spPr>
          <a:xfrm>
            <a:off x="14909799" y="9144290"/>
            <a:ext cx="879957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 4. 20번 문항 진행 후 결과 보기 버튼 생성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7"/>
      <p:bldP build="whole" bldLvl="1" animBg="1" rev="0" advAuto="0" spid="238" grpId="6"/>
      <p:bldP build="whole" bldLvl="1" animBg="1" rev="0" advAuto="0" spid="237" grpId="5"/>
      <p:bldP build="whole" bldLvl="1" animBg="1" rev="0" advAuto="0" spid="230" grpId="2"/>
      <p:bldP build="whole" bldLvl="1" animBg="1" rev="0" advAuto="0" spid="236" grpId="4"/>
      <p:bldP build="whole" bldLvl="1" animBg="1" rev="0" advAuto="0" spid="233" grpId="1"/>
      <p:bldP build="whole" bldLvl="1" animBg="1" rev="0" advAuto="0" spid="234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4"/>
          <p:cNvSpPr txBox="1"/>
          <p:nvPr/>
        </p:nvSpPr>
        <p:spPr>
          <a:xfrm>
            <a:off x="10687050" y="12904451"/>
            <a:ext cx="30099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9600"/>
              </a:lnSpc>
              <a:spcBef>
                <a:spcPts val="0"/>
              </a:spcBef>
              <a:defRPr sz="3000">
                <a:solidFill>
                  <a:srgbClr val="404040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- 7 -</a:t>
            </a:r>
          </a:p>
        </p:txBody>
      </p:sp>
      <p:sp>
        <p:nvSpPr>
          <p:cNvPr id="242" name="1. 모든 문제의 응답 총합 출력"/>
          <p:cNvSpPr txBox="1"/>
          <p:nvPr/>
        </p:nvSpPr>
        <p:spPr>
          <a:xfrm>
            <a:off x="14904204" y="4730240"/>
            <a:ext cx="645668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 1. 모든 문제의 응답 총합 출력 </a:t>
            </a:r>
          </a:p>
        </p:txBody>
      </p:sp>
      <p:pic>
        <p:nvPicPr>
          <p:cNvPr id="243" name="laptop-realistic.png" descr="laptop-realist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8158" y="-1736671"/>
            <a:ext cx="17881228" cy="17881228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Google Shape;107;p2"/>
          <p:cNvSpPr txBox="1"/>
          <p:nvPr/>
        </p:nvSpPr>
        <p:spPr>
          <a:xfrm>
            <a:off x="752946" y="636045"/>
            <a:ext cx="15781020" cy="980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6000"/>
            </a:lvl1pPr>
          </a:lstStyle>
          <a:p>
            <a:pPr/>
            <a:r>
              <a:t>5. 결과 페이지</a:t>
            </a:r>
          </a:p>
        </p:txBody>
      </p:sp>
      <p:sp>
        <p:nvSpPr>
          <p:cNvPr id="245" name="2. 이메일 입력 후 버튼 클릭 가능"/>
          <p:cNvSpPr txBox="1"/>
          <p:nvPr/>
        </p:nvSpPr>
        <p:spPr>
          <a:xfrm>
            <a:off x="14909800" y="6413499"/>
            <a:ext cx="704697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 2. 이메일 입력 후 버튼 클릭 가능 </a:t>
            </a:r>
          </a:p>
        </p:txBody>
      </p:sp>
      <p:sp>
        <p:nvSpPr>
          <p:cNvPr id="246" name="3. 이메일 전송 성공 팝업 노출"/>
          <p:cNvSpPr txBox="1"/>
          <p:nvPr/>
        </p:nvSpPr>
        <p:spPr>
          <a:xfrm>
            <a:off x="14909799" y="8096759"/>
            <a:ext cx="645668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Bold"/>
                <a:ea typeface="KoPubWorld돋움체 Bold"/>
                <a:cs typeface="KoPubWorld돋움체 Bold"/>
                <a:sym typeface="KoPubWorld돋움체 Bold"/>
              </a:defRPr>
            </a:lvl1pPr>
          </a:lstStyle>
          <a:p>
            <a:pPr/>
            <a:r>
              <a:t> 3. 이메일 전송 성공 팝업 노출 </a:t>
            </a:r>
          </a:p>
        </p:txBody>
      </p:sp>
      <p:pic>
        <p:nvPicPr>
          <p:cNvPr id="247" name="스크린샷 2025-06-18 오후 2.49.40.png" descr="스크린샷 2025-06-18 오후 2.49.40.png"/>
          <p:cNvPicPr>
            <a:picLocks noChangeAspect="1"/>
          </p:cNvPicPr>
          <p:nvPr/>
        </p:nvPicPr>
        <p:blipFill>
          <a:blip r:embed="rId3">
            <a:extLst/>
          </a:blip>
          <a:srcRect l="9829" t="9572" r="9829" b="9572"/>
          <a:stretch>
            <a:fillRect/>
          </a:stretch>
        </p:blipFill>
        <p:spPr>
          <a:xfrm>
            <a:off x="2325205" y="3327105"/>
            <a:ext cx="118745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3"/>
      <p:bldP build="whole" bldLvl="1" animBg="1" rev="0" advAuto="0" spid="242" grpId="1"/>
      <p:bldP build="whole" bldLvl="1" animBg="1" rev="0" advAuto="0" spid="245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60;p4"/>
          <p:cNvSpPr txBox="1"/>
          <p:nvPr/>
        </p:nvSpPr>
        <p:spPr>
          <a:xfrm>
            <a:off x="996231" y="6929941"/>
            <a:ext cx="12347261" cy="393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1" indent="457178">
              <a:lnSpc>
                <a:spcPct val="2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로컬 / 원격 환경에 따라 백엔드 경로 자동 설정</a:t>
            </a:r>
          </a:p>
          <a:p>
            <a:pPr lvl="1" indent="457178">
              <a:lnSpc>
                <a:spcPct val="2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- https://&lt;server-ip&gt;:11081/syhthesize</a:t>
            </a:r>
          </a:p>
          <a:p>
            <a:pPr lvl="1" indent="457178">
              <a:lnSpc>
                <a:spcPct val="2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- wss://://&lt;server-ip&gt;:11181/ws/adhd or /general</a:t>
            </a:r>
          </a:p>
        </p:txBody>
      </p:sp>
      <p:sp>
        <p:nvSpPr>
          <p:cNvPr id="250" name="Google Shape;159;p4"/>
          <p:cNvSpPr txBox="1"/>
          <p:nvPr/>
        </p:nvSpPr>
        <p:spPr>
          <a:xfrm>
            <a:off x="661543" y="6548704"/>
            <a:ext cx="71526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▶︎ .env 환경변수 로드</a:t>
            </a:r>
          </a:p>
        </p:txBody>
      </p:sp>
      <p:sp>
        <p:nvSpPr>
          <p:cNvPr id="251" name="Google Shape;134;p4"/>
          <p:cNvSpPr/>
          <p:nvPr/>
        </p:nvSpPr>
        <p:spPr>
          <a:xfrm>
            <a:off x="1331891" y="8666997"/>
            <a:ext cx="9590843" cy="758558"/>
          </a:xfrm>
          <a:prstGeom prst="roundRect">
            <a:avLst>
              <a:gd name="adj" fmla="val 37525"/>
            </a:avLst>
          </a:prstGeom>
          <a:solidFill>
            <a:srgbClr val="4EAC31">
              <a:alpha val="2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</a:p>
        </p:txBody>
      </p:sp>
      <p:sp>
        <p:nvSpPr>
          <p:cNvPr id="252" name="Google Shape;135;p4"/>
          <p:cNvSpPr/>
          <p:nvPr/>
        </p:nvSpPr>
        <p:spPr>
          <a:xfrm>
            <a:off x="1159440" y="9849831"/>
            <a:ext cx="12303810" cy="863163"/>
          </a:xfrm>
          <a:prstGeom prst="roundRect">
            <a:avLst>
              <a:gd name="adj" fmla="val 43941"/>
            </a:avLst>
          </a:prstGeom>
          <a:solidFill>
            <a:srgbClr val="B22C22">
              <a:alpha val="2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4000">
                <a:solidFill>
                  <a:srgbClr val="FFFFF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</a:p>
        </p:txBody>
      </p:sp>
      <p:sp>
        <p:nvSpPr>
          <p:cNvPr id="253" name="Google Shape;136;p4"/>
          <p:cNvSpPr/>
          <p:nvPr/>
        </p:nvSpPr>
        <p:spPr>
          <a:xfrm>
            <a:off x="16955882" y="5549465"/>
            <a:ext cx="4671654" cy="1676402"/>
          </a:xfrm>
          <a:prstGeom prst="roundRect">
            <a:avLst>
              <a:gd name="adj" fmla="val 47209"/>
            </a:avLst>
          </a:prstGeom>
          <a:solidFill>
            <a:srgbClr val="4EAC31">
              <a:alpha val="2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4" name="Google Shape;137;p4"/>
          <p:cNvSpPr/>
          <p:nvPr/>
        </p:nvSpPr>
        <p:spPr>
          <a:xfrm>
            <a:off x="16846320" y="10212702"/>
            <a:ext cx="4781217" cy="1676402"/>
          </a:xfrm>
          <a:prstGeom prst="roundRect">
            <a:avLst>
              <a:gd name="adj" fmla="val 47349"/>
            </a:avLst>
          </a:prstGeom>
          <a:solidFill>
            <a:srgbClr val="B22C22">
              <a:alpha val="2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5" name="Google Shape;138;p4"/>
          <p:cNvSpPr txBox="1"/>
          <p:nvPr/>
        </p:nvSpPr>
        <p:spPr>
          <a:xfrm>
            <a:off x="752944" y="694075"/>
            <a:ext cx="11979440" cy="86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5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6. 암호화 및 프론터엔드/ 백엔드 통신</a:t>
            </a:r>
          </a:p>
        </p:txBody>
      </p:sp>
      <p:sp>
        <p:nvSpPr>
          <p:cNvPr id="256" name="Google Shape;141;p4"/>
          <p:cNvSpPr txBox="1"/>
          <p:nvPr/>
        </p:nvSpPr>
        <p:spPr>
          <a:xfrm>
            <a:off x="661543" y="1817620"/>
            <a:ext cx="1402427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▶︎ </a:t>
            </a:r>
            <a:r>
              <a:t>프론터엔드 </a:t>
            </a:r>
            <a:r>
              <a:t>(HTML, Javascript, CSS )</a:t>
            </a:r>
          </a:p>
        </p:txBody>
      </p:sp>
      <p:sp>
        <p:nvSpPr>
          <p:cNvPr id="257" name="Google Shape;144;p4"/>
          <p:cNvSpPr txBox="1"/>
          <p:nvPr/>
        </p:nvSpPr>
        <p:spPr>
          <a:xfrm>
            <a:off x="661543" y="3608718"/>
            <a:ext cx="81448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▶︎ 백엔드 SSL 인증 및 암호화 적용</a:t>
            </a:r>
          </a:p>
        </p:txBody>
      </p:sp>
      <p:sp>
        <p:nvSpPr>
          <p:cNvPr id="258" name="Google Shape;147;p4"/>
          <p:cNvSpPr txBox="1"/>
          <p:nvPr/>
        </p:nvSpPr>
        <p:spPr>
          <a:xfrm>
            <a:off x="675428" y="11293336"/>
            <a:ext cx="753289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▶︎ config.js 라우트 생성 및 전달</a:t>
            </a:r>
          </a:p>
        </p:txBody>
      </p:sp>
      <p:sp>
        <p:nvSpPr>
          <p:cNvPr id="259" name="Google Shape;154;p4"/>
          <p:cNvSpPr txBox="1"/>
          <p:nvPr/>
        </p:nvSpPr>
        <p:spPr>
          <a:xfrm>
            <a:off x="17299871" y="5899411"/>
            <a:ext cx="401626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600">
                <a:solidFill>
                  <a:srgbClr val="3F3F3F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🟢 TTS 엔진</a:t>
            </a:r>
          </a:p>
        </p:txBody>
      </p:sp>
      <p:sp>
        <p:nvSpPr>
          <p:cNvPr id="260" name="Google Shape;156;p4"/>
          <p:cNvSpPr txBox="1"/>
          <p:nvPr/>
        </p:nvSpPr>
        <p:spPr>
          <a:xfrm>
            <a:off x="17119184" y="10543455"/>
            <a:ext cx="424331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🔴 STT 엔진</a:t>
            </a:r>
          </a:p>
        </p:txBody>
      </p:sp>
      <p:sp>
        <p:nvSpPr>
          <p:cNvPr id="261" name="Google Shape;170;p4"/>
          <p:cNvSpPr/>
          <p:nvPr/>
        </p:nvSpPr>
        <p:spPr>
          <a:xfrm flipH="1">
            <a:off x="11021303" y="6387667"/>
            <a:ext cx="5934581" cy="2443451"/>
          </a:xfrm>
          <a:prstGeom prst="line">
            <a:avLst/>
          </a:prstGeom>
          <a:ln w="101600">
            <a:solidFill>
              <a:srgbClr val="4EAC31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cxnSp>
        <p:nvCxnSpPr>
          <p:cNvPr id="262" name="Google Shape;171;p4"/>
          <p:cNvCxnSpPr>
            <a:stCxn id="254" idx="0"/>
            <a:endCxn id="252" idx="0"/>
          </p:cNvCxnSpPr>
          <p:nvPr/>
        </p:nvCxnSpPr>
        <p:spPr>
          <a:xfrm flipH="1" flipV="1">
            <a:off x="7311345" y="10281412"/>
            <a:ext cx="11925584" cy="769492"/>
          </a:xfrm>
          <a:prstGeom prst="straightConnector1">
            <a:avLst/>
          </a:prstGeom>
          <a:ln w="101600">
            <a:solidFill>
              <a:srgbClr val="B22C22"/>
            </a:solidFill>
            <a:miter lim="400000"/>
            <a:tailEnd type="triangle"/>
          </a:ln>
        </p:spPr>
      </p:cxnSp>
      <p:sp>
        <p:nvSpPr>
          <p:cNvPr id="263" name="TextBox 3"/>
          <p:cNvSpPr txBox="1"/>
          <p:nvPr/>
        </p:nvSpPr>
        <p:spPr>
          <a:xfrm>
            <a:off x="1159440" y="4240809"/>
            <a:ext cx="12020843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・NGINX Reverse Proxy로 HTTPS / WSS 요청 암호화</a:t>
            </a:r>
            <a:endParaRPr sz="5000"/>
          </a:p>
          <a:p>
            <a:pPr>
              <a:lnSpc>
                <a:spcPct val="15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・모든 사용자 요청은 보안 채널을 통해 안전하게 처리됨</a:t>
            </a:r>
          </a:p>
        </p:txBody>
      </p:sp>
      <p:sp>
        <p:nvSpPr>
          <p:cNvPr id="264" name="TextBox 4"/>
          <p:cNvSpPr txBox="1"/>
          <p:nvPr/>
        </p:nvSpPr>
        <p:spPr>
          <a:xfrm>
            <a:off x="10687050" y="12904451"/>
            <a:ext cx="30099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914400">
              <a:lnSpc>
                <a:spcPct val="99600"/>
              </a:lnSpc>
              <a:spcBef>
                <a:spcPts val="0"/>
              </a:spcBef>
              <a:defRPr sz="3000">
                <a:solidFill>
                  <a:srgbClr val="404040"/>
                </a:solidFill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lvl1pPr>
          </a:lstStyle>
          <a:p>
            <a:pPr/>
            <a:r>
              <a:t>- 8 -</a:t>
            </a:r>
          </a:p>
        </p:txBody>
      </p:sp>
      <p:grpSp>
        <p:nvGrpSpPr>
          <p:cNvPr id="267" name="Rectangle 1"/>
          <p:cNvGrpSpPr/>
          <p:nvPr/>
        </p:nvGrpSpPr>
        <p:grpSpPr>
          <a:xfrm>
            <a:off x="19743799" y="8063068"/>
            <a:ext cx="2777545" cy="1451489"/>
            <a:chOff x="0" y="0"/>
            <a:chExt cx="2777544" cy="1451488"/>
          </a:xfrm>
        </p:grpSpPr>
        <p:sp>
          <p:nvSpPr>
            <p:cNvPr id="265" name="직사각형"/>
            <p:cNvSpPr/>
            <p:nvPr/>
          </p:nvSpPr>
          <p:spPr>
            <a:xfrm>
              <a:off x="0" y="54087"/>
              <a:ext cx="2777545" cy="1343315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00446C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Docker, GPU"/>
            <p:cNvSpPr txBox="1"/>
            <p:nvPr/>
          </p:nvSpPr>
          <p:spPr>
            <a:xfrm>
              <a:off x="58419" y="0"/>
              <a:ext cx="2660706" cy="14514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Docker,</a:t>
              </a:r>
              <a:r>
                <a:t> </a:t>
              </a:r>
              <a:r>
                <a:t>GPU</a:t>
              </a:r>
            </a:p>
          </p:txBody>
        </p:sp>
      </p:grpSp>
      <p:sp>
        <p:nvSpPr>
          <p:cNvPr id="268" name="Straight Arrow Connector 8"/>
          <p:cNvSpPr/>
          <p:nvPr/>
        </p:nvSpPr>
        <p:spPr>
          <a:xfrm flipH="1" flipV="1">
            <a:off x="20232711" y="7289928"/>
            <a:ext cx="899861" cy="827228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9" name="Straight Arrow Connector 9"/>
          <p:cNvSpPr/>
          <p:nvPr/>
        </p:nvSpPr>
        <p:spPr>
          <a:xfrm flipH="1">
            <a:off x="20232710" y="9460469"/>
            <a:ext cx="772733" cy="752234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0" name="TextBox 3"/>
          <p:cNvSpPr txBox="1"/>
          <p:nvPr/>
        </p:nvSpPr>
        <p:spPr>
          <a:xfrm>
            <a:off x="1377611" y="2647034"/>
            <a:ext cx="1210056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4000">
                <a:latin typeface="KoPubWorld돋움체 Medium"/>
                <a:ea typeface="KoPubWorld돋움체 Medium"/>
                <a:cs typeface="KoPubWorld돋움체 Medium"/>
                <a:sym typeface="KoPubWorld돋움체 Medium"/>
              </a:defRPr>
            </a:pPr>
            <a:r>
              <a:t>HTTPS </a:t>
            </a:r>
            <a:r>
              <a:t>서버 실행 </a:t>
            </a:r>
            <a:r>
              <a:t>(SSL </a:t>
            </a:r>
            <a:r>
              <a:t>인증서</a:t>
            </a:r>
            <a:r>
              <a:t>)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마이크 권한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