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71" r:id="rId4"/>
    <p:sldId id="280" r:id="rId5"/>
    <p:sldId id="281" r:id="rId6"/>
    <p:sldId id="273" r:id="rId7"/>
    <p:sldId id="277" r:id="rId8"/>
    <p:sldId id="278" r:id="rId9"/>
    <p:sldId id="279" r:id="rId10"/>
    <p:sldId id="274" r:id="rId11"/>
    <p:sldId id="282" r:id="rId12"/>
    <p:sldId id="275" r:id="rId13"/>
    <p:sldId id="276"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80"/>
    <p:restoredTop sz="88311"/>
  </p:normalViewPr>
  <p:slideViewPr>
    <p:cSldViewPr snapToGrid="0" snapToObjects="1">
      <p:cViewPr varScale="1">
        <p:scale>
          <a:sx n="100" d="100"/>
          <a:sy n="100" d="100"/>
        </p:scale>
        <p:origin x="139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6CCBC-E862-9142-A3D2-332BCF0907C6}" type="datetimeFigureOut">
              <a:rPr lang="en-US" smtClean="0"/>
              <a:t>12/18/23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C12B53-23B0-5F42-BF63-288D03F6E171}" type="slidenum">
              <a:rPr lang="en-US" smtClean="0"/>
              <a:t>‹#›</a:t>
            </a:fld>
            <a:endParaRPr lang="en-US"/>
          </a:p>
        </p:txBody>
      </p:sp>
    </p:spTree>
    <p:extLst>
      <p:ext uri="{BB962C8B-B14F-4D97-AF65-F5344CB8AC3E}">
        <p14:creationId xmlns:p14="http://schemas.microsoft.com/office/powerpoint/2010/main" val="16641114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39BC1-59DC-CF49-93B5-869027C26D90}" type="datetimeFigureOut">
              <a:rPr lang="en-US" smtClean="0"/>
              <a:t>12/18/23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0DB38-7896-A948-93D6-DA553FAADA9A}" type="slidenum">
              <a:rPr lang="en-US" smtClean="0"/>
              <a:t>‹#›</a:t>
            </a:fld>
            <a:endParaRPr lang="en-US"/>
          </a:p>
        </p:txBody>
      </p:sp>
    </p:spTree>
    <p:extLst>
      <p:ext uri="{BB962C8B-B14F-4D97-AF65-F5344CB8AC3E}">
        <p14:creationId xmlns:p14="http://schemas.microsoft.com/office/powerpoint/2010/main" val="2470827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a:t>
            </a:fld>
            <a:endParaRPr lang="en-US"/>
          </a:p>
        </p:txBody>
      </p:sp>
    </p:spTree>
    <p:extLst>
      <p:ext uri="{BB962C8B-B14F-4D97-AF65-F5344CB8AC3E}">
        <p14:creationId xmlns:p14="http://schemas.microsoft.com/office/powerpoint/2010/main" val="1875394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10</a:t>
            </a:fld>
            <a:endParaRPr lang="en-US"/>
          </a:p>
        </p:txBody>
      </p:sp>
    </p:spTree>
    <p:extLst>
      <p:ext uri="{BB962C8B-B14F-4D97-AF65-F5344CB8AC3E}">
        <p14:creationId xmlns:p14="http://schemas.microsoft.com/office/powerpoint/2010/main" val="656224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11</a:t>
            </a:fld>
            <a:endParaRPr lang="en-US"/>
          </a:p>
        </p:txBody>
      </p:sp>
    </p:spTree>
    <p:extLst>
      <p:ext uri="{BB962C8B-B14F-4D97-AF65-F5344CB8AC3E}">
        <p14:creationId xmlns:p14="http://schemas.microsoft.com/office/powerpoint/2010/main" val="1406506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12</a:t>
            </a:fld>
            <a:endParaRPr lang="en-US"/>
          </a:p>
        </p:txBody>
      </p:sp>
    </p:spTree>
    <p:extLst>
      <p:ext uri="{BB962C8B-B14F-4D97-AF65-F5344CB8AC3E}">
        <p14:creationId xmlns:p14="http://schemas.microsoft.com/office/powerpoint/2010/main" val="2054426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13</a:t>
            </a:fld>
            <a:endParaRPr lang="en-US"/>
          </a:p>
        </p:txBody>
      </p:sp>
    </p:spTree>
    <p:extLst>
      <p:ext uri="{BB962C8B-B14F-4D97-AF65-F5344CB8AC3E}">
        <p14:creationId xmlns:p14="http://schemas.microsoft.com/office/powerpoint/2010/main" val="2075383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14</a:t>
            </a:fld>
            <a:endParaRPr lang="en-US"/>
          </a:p>
        </p:txBody>
      </p:sp>
    </p:spTree>
    <p:extLst>
      <p:ext uri="{BB962C8B-B14F-4D97-AF65-F5344CB8AC3E}">
        <p14:creationId xmlns:p14="http://schemas.microsoft.com/office/powerpoint/2010/main" val="661657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这是本次介绍的大纲，其中介绍重点的</a:t>
            </a:r>
            <a:r>
              <a:rPr lang="en-US" altLang="zh-CN" dirty="0" smtClean="0"/>
              <a:t>5</a:t>
            </a:r>
            <a:r>
              <a:rPr lang="zh-CN" altLang="en-US" dirty="0" smtClean="0"/>
              <a:t>和</a:t>
            </a:r>
            <a:r>
              <a:rPr lang="en-US" altLang="zh-CN" dirty="0" smtClean="0"/>
              <a:t>6</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2</a:t>
            </a:fld>
            <a:endParaRPr lang="en-US"/>
          </a:p>
        </p:txBody>
      </p:sp>
    </p:spTree>
    <p:extLst>
      <p:ext uri="{BB962C8B-B14F-4D97-AF65-F5344CB8AC3E}">
        <p14:creationId xmlns:p14="http://schemas.microsoft.com/office/powerpoint/2010/main" val="1653295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3</a:t>
            </a:fld>
            <a:endParaRPr lang="en-US"/>
          </a:p>
        </p:txBody>
      </p:sp>
    </p:spTree>
    <p:extLst>
      <p:ext uri="{BB962C8B-B14F-4D97-AF65-F5344CB8AC3E}">
        <p14:creationId xmlns:p14="http://schemas.microsoft.com/office/powerpoint/2010/main" val="945413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4</a:t>
            </a:fld>
            <a:endParaRPr lang="en-US"/>
          </a:p>
        </p:txBody>
      </p:sp>
    </p:spTree>
    <p:extLst>
      <p:ext uri="{BB962C8B-B14F-4D97-AF65-F5344CB8AC3E}">
        <p14:creationId xmlns:p14="http://schemas.microsoft.com/office/powerpoint/2010/main" val="242009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5</a:t>
            </a:fld>
            <a:endParaRPr lang="en-US"/>
          </a:p>
        </p:txBody>
      </p:sp>
    </p:spTree>
    <p:extLst>
      <p:ext uri="{BB962C8B-B14F-4D97-AF65-F5344CB8AC3E}">
        <p14:creationId xmlns:p14="http://schemas.microsoft.com/office/powerpoint/2010/main" val="151146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6</a:t>
            </a:fld>
            <a:endParaRPr lang="en-US"/>
          </a:p>
        </p:txBody>
      </p:sp>
    </p:spTree>
    <p:extLst>
      <p:ext uri="{BB962C8B-B14F-4D97-AF65-F5344CB8AC3E}">
        <p14:creationId xmlns:p14="http://schemas.microsoft.com/office/powerpoint/2010/main" val="1526665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7</a:t>
            </a:fld>
            <a:endParaRPr lang="en-US"/>
          </a:p>
        </p:txBody>
      </p:sp>
    </p:spTree>
    <p:extLst>
      <p:ext uri="{BB962C8B-B14F-4D97-AF65-F5344CB8AC3E}">
        <p14:creationId xmlns:p14="http://schemas.microsoft.com/office/powerpoint/2010/main" val="80196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8</a:t>
            </a:fld>
            <a:endParaRPr lang="en-US"/>
          </a:p>
        </p:txBody>
      </p:sp>
    </p:spTree>
    <p:extLst>
      <p:ext uri="{BB962C8B-B14F-4D97-AF65-F5344CB8AC3E}">
        <p14:creationId xmlns:p14="http://schemas.microsoft.com/office/powerpoint/2010/main" val="123012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9</a:t>
            </a:fld>
            <a:endParaRPr lang="en-US"/>
          </a:p>
        </p:txBody>
      </p:sp>
    </p:spTree>
    <p:extLst>
      <p:ext uri="{BB962C8B-B14F-4D97-AF65-F5344CB8AC3E}">
        <p14:creationId xmlns:p14="http://schemas.microsoft.com/office/powerpoint/2010/main" val="597112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92AE5D-0BDA-914E-8F64-DAC66633202A}" type="datetime1">
              <a:rPr lang="en-US" smtClean="0"/>
              <a:t>12/18/23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91006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B65E4-C261-7148-9802-2E5FBFA8D757}" type="datetime1">
              <a:rPr lang="en-US" smtClean="0"/>
              <a:t>12/18/23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54536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25608-B5B0-7E4F-9B78-25EABAEC0D47}" type="datetime1">
              <a:rPr lang="en-US" smtClean="0"/>
              <a:t>12/18/23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27130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D4E472-4A59-6540-98DA-F12CD024E22D}" type="datetime1">
              <a:rPr lang="en-US" smtClean="0"/>
              <a:t>12/18/23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03753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DE7A3-8A68-754A-84B9-56BDF9443F43}" type="datetime1">
              <a:rPr lang="en-US" smtClean="0"/>
              <a:t>12/18/23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26245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0F1C00-9177-4847-8566-6E9265F62C65}" type="datetime1">
              <a:rPr lang="en-US" smtClean="0"/>
              <a:t>12/18/23</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5619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5F0414-2047-D34B-82F0-4026415A62B2}" type="datetime1">
              <a:rPr lang="en-US" smtClean="0"/>
              <a:t>12/18/23</a:t>
            </a:fld>
            <a:endParaRPr lang="en-US"/>
          </a:p>
        </p:txBody>
      </p:sp>
      <p:sp>
        <p:nvSpPr>
          <p:cNvPr id="8" name="Footer Placeholder 7"/>
          <p:cNvSpPr>
            <a:spLocks noGrp="1"/>
          </p:cNvSpPr>
          <p:nvPr>
            <p:ph type="ftr" sz="quarter" idx="11"/>
          </p:nvPr>
        </p:nvSpPr>
        <p:spPr/>
        <p:txBody>
          <a:bodyPr/>
          <a:lstStyle/>
          <a:p>
            <a:r>
              <a:rPr lang="en-US" smtClean="0"/>
              <a:t>15</a:t>
            </a:r>
            <a:endParaRPr lang="en-US"/>
          </a:p>
        </p:txBody>
      </p:sp>
      <p:sp>
        <p:nvSpPr>
          <p:cNvPr id="9" name="Slide Number Placeholder 8"/>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93318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DF3687-6427-E342-B148-A257A3F79042}" type="datetime1">
              <a:rPr lang="en-US" smtClean="0"/>
              <a:t>12/18/23</a:t>
            </a:fld>
            <a:endParaRPr lang="en-US"/>
          </a:p>
        </p:txBody>
      </p:sp>
      <p:sp>
        <p:nvSpPr>
          <p:cNvPr id="4" name="Footer Placeholder 3"/>
          <p:cNvSpPr>
            <a:spLocks noGrp="1"/>
          </p:cNvSpPr>
          <p:nvPr>
            <p:ph type="ftr" sz="quarter" idx="11"/>
          </p:nvPr>
        </p:nvSpPr>
        <p:spPr/>
        <p:txBody>
          <a:bodyPr/>
          <a:lstStyle/>
          <a:p>
            <a:r>
              <a:rPr lang="en-US" smtClean="0"/>
              <a:t>15</a:t>
            </a:r>
            <a:endParaRPr lang="en-US"/>
          </a:p>
        </p:txBody>
      </p:sp>
      <p:sp>
        <p:nvSpPr>
          <p:cNvPr id="5" name="Slide Number Placeholder 4"/>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02634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9D092-8708-7E4F-BF2D-F185BFA26EFF}" type="datetime1">
              <a:rPr lang="en-US" smtClean="0"/>
              <a:t>12/18/23</a:t>
            </a:fld>
            <a:endParaRPr lang="en-US"/>
          </a:p>
        </p:txBody>
      </p:sp>
      <p:sp>
        <p:nvSpPr>
          <p:cNvPr id="3" name="Footer Placeholder 2"/>
          <p:cNvSpPr>
            <a:spLocks noGrp="1"/>
          </p:cNvSpPr>
          <p:nvPr>
            <p:ph type="ftr" sz="quarter" idx="11"/>
          </p:nvPr>
        </p:nvSpPr>
        <p:spPr/>
        <p:txBody>
          <a:bodyPr/>
          <a:lstStyle/>
          <a:p>
            <a:r>
              <a:rPr lang="en-US" smtClean="0"/>
              <a:t>15</a:t>
            </a:r>
            <a:endParaRPr lang="en-US"/>
          </a:p>
        </p:txBody>
      </p:sp>
      <p:sp>
        <p:nvSpPr>
          <p:cNvPr id="4" name="Slide Number Placeholder 3"/>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24193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3B8F7-D338-5E4D-8EC3-FB0FAA999A91}" type="datetime1">
              <a:rPr lang="en-US" smtClean="0"/>
              <a:t>12/18/23</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74396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03BFB-05E1-924B-ACCB-26B48584764B}" type="datetime1">
              <a:rPr lang="en-US" smtClean="0"/>
              <a:t>12/18/23</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9115785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88CE7-635A-5545-9D0B-9523CBE45E91}" type="datetime1">
              <a:rPr lang="en-US" smtClean="0"/>
              <a:t>12/18/23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E2825-DF48-3249-B736-AA9788CF77C4}" type="slidenum">
              <a:rPr lang="en-US" smtClean="0"/>
              <a:t>‹#›</a:t>
            </a:fld>
            <a:endParaRPr lang="en-US"/>
          </a:p>
        </p:txBody>
      </p:sp>
    </p:spTree>
    <p:extLst>
      <p:ext uri="{BB962C8B-B14F-4D97-AF65-F5344CB8AC3E}">
        <p14:creationId xmlns:p14="http://schemas.microsoft.com/office/powerpoint/2010/main" val="4260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cnblogs.com/chenny7/p/13705380.html" TargetMode="External"/><Relationship Id="rId5" Type="http://schemas.openxmlformats.org/officeDocument/2006/relationships/hyperlink" Target="https://blog.51cto.com/u_16175455/6597873"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4228"/>
            <a:ext cx="9144000" cy="2387600"/>
          </a:xfrm>
        </p:spPr>
        <p:txBody>
          <a:bodyPr/>
          <a:lstStyle/>
          <a:p>
            <a:r>
              <a:rPr lang="en-US" altLang="zh-CN" b="1" dirty="0" smtClean="0"/>
              <a:t>MySQL</a:t>
            </a:r>
            <a:r>
              <a:rPr lang="zh-CN" altLang="en-US" b="1" dirty="0" smtClean="0"/>
              <a:t>事务</a:t>
            </a:r>
            <a:endParaRPr lang="en-US" b="1" dirty="0"/>
          </a:p>
        </p:txBody>
      </p:sp>
      <p:sp>
        <p:nvSpPr>
          <p:cNvPr id="3" name="Subtitle 2"/>
          <p:cNvSpPr>
            <a:spLocks noGrp="1"/>
          </p:cNvSpPr>
          <p:nvPr>
            <p:ph type="subTitle" idx="1"/>
          </p:nvPr>
        </p:nvSpPr>
        <p:spPr>
          <a:xfrm>
            <a:off x="1524000" y="3619267"/>
            <a:ext cx="9144000" cy="1655762"/>
          </a:xfrm>
        </p:spPr>
        <p:txBody>
          <a:bodyPr>
            <a:normAutofit/>
          </a:bodyPr>
          <a:lstStyle/>
          <a:p>
            <a:endParaRPr lang="en-US" altLang="zh-CN" sz="2300" dirty="0" smtClean="0"/>
          </a:p>
          <a:p>
            <a:r>
              <a:rPr lang="zh-CN" altLang="en-US" sz="2300" dirty="0" smtClean="0"/>
              <a:t>王一平</a:t>
            </a:r>
            <a:endParaRPr lang="en-US" altLang="zh-CN" sz="2300" dirty="0" smtClean="0"/>
          </a:p>
          <a:p>
            <a:r>
              <a:rPr lang="en-US" altLang="zh-CN" sz="2300"/>
              <a:t>n</a:t>
            </a:r>
            <a:r>
              <a:rPr lang="en-US" altLang="zh-CN" sz="2300" smtClean="0"/>
              <a:t>ull/null/null</a:t>
            </a:r>
            <a:endParaRPr lang="en-US" altLang="zh-CN" sz="2300" dirty="0" smtClean="0"/>
          </a:p>
        </p:txBody>
      </p:sp>
      <p:pic>
        <p:nvPicPr>
          <p:cNvPr id="6" name="Picture 5"/>
          <p:cNvPicPr>
            <a:picLocks noChangeAspect="1"/>
          </p:cNvPicPr>
          <p:nvPr/>
        </p:nvPicPr>
        <p:blipFill>
          <a:blip r:embed="rId3"/>
          <a:stretch>
            <a:fillRect/>
          </a:stretch>
        </p:blipFill>
        <p:spPr>
          <a:xfrm>
            <a:off x="5475227" y="5752469"/>
            <a:ext cx="1241546" cy="391657"/>
          </a:xfrm>
          <a:prstGeom prst="rect">
            <a:avLst/>
          </a:prstGeom>
        </p:spPr>
      </p:pic>
    </p:spTree>
    <p:extLst>
      <p:ext uri="{BB962C8B-B14F-4D97-AF65-F5344CB8AC3E}">
        <p14:creationId xmlns:p14="http://schemas.microsoft.com/office/powerpoint/2010/main" val="1471187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pPr>
              <a:lnSpc>
                <a:spcPct val="120000"/>
              </a:lnSpc>
            </a:pPr>
            <a:r>
              <a:rPr lang="en-US" altLang="zh-CN" sz="3600" dirty="0" smtClean="0"/>
              <a:t>MySQL</a:t>
            </a:r>
            <a:r>
              <a:rPr lang="zh-CN" altLang="en-US" sz="3600" dirty="0" smtClean="0"/>
              <a:t>的事务写锁协议</a:t>
            </a:r>
            <a:endParaRPr lang="en-US" altLang="zh-CN" sz="3600" dirty="0"/>
          </a:p>
        </p:txBody>
      </p:sp>
      <p:sp>
        <p:nvSpPr>
          <p:cNvPr id="3" name="Content Placeholder 2"/>
          <p:cNvSpPr>
            <a:spLocks noGrp="1"/>
          </p:cNvSpPr>
          <p:nvPr>
            <p:ph idx="1"/>
          </p:nvPr>
        </p:nvSpPr>
        <p:spPr>
          <a:xfrm>
            <a:off x="838200" y="1616744"/>
            <a:ext cx="10515600" cy="4351338"/>
          </a:xfrm>
        </p:spPr>
        <p:txBody>
          <a:bodyPr>
            <a:normAutofit fontScale="85000" lnSpcReduction="20000"/>
          </a:bodyPr>
          <a:lstStyle/>
          <a:p>
            <a:pPr lvl="1">
              <a:lnSpc>
                <a:spcPct val="150000"/>
              </a:lnSpc>
            </a:pPr>
            <a:r>
              <a:rPr lang="en-US" altLang="zh-CN" sz="2000" dirty="0" smtClean="0"/>
              <a:t>MySQL</a:t>
            </a:r>
            <a:r>
              <a:rPr lang="zh-CN" altLang="en-US" sz="2000" dirty="0" smtClean="0"/>
              <a:t>在进行事务操作时，如果</a:t>
            </a:r>
            <a:r>
              <a:rPr lang="zh-CN" altLang="en-US" sz="2000" dirty="0" smtClean="0">
                <a:solidFill>
                  <a:srgbClr val="FF0000"/>
                </a:solidFill>
              </a:rPr>
              <a:t>出现写操作，就会触发当前读，申请互斥锁资源</a:t>
            </a:r>
            <a:r>
              <a:rPr lang="zh-CN" altLang="en-US" sz="2000" dirty="0" smtClean="0"/>
              <a:t>，</a:t>
            </a:r>
            <a:r>
              <a:rPr lang="zh-CN" altLang="en-US" sz="2000" dirty="0" smtClean="0">
                <a:solidFill>
                  <a:srgbClr val="FF0000"/>
                </a:solidFill>
              </a:rPr>
              <a:t>在事务结束的时候，会释放所有互斥锁</a:t>
            </a:r>
            <a:r>
              <a:rPr lang="zh-CN" altLang="en-US" sz="2000" dirty="0" smtClean="0"/>
              <a:t>，这里的锁是互斥锁。</a:t>
            </a:r>
            <a:endParaRPr lang="en-US" altLang="zh-CN" sz="2000" dirty="0" smtClean="0"/>
          </a:p>
          <a:p>
            <a:pPr lvl="1">
              <a:lnSpc>
                <a:spcPct val="150000"/>
              </a:lnSpc>
            </a:pPr>
            <a:r>
              <a:rPr lang="zh-CN" altLang="en-US" sz="2000" dirty="0" smtClean="0"/>
              <a:t>锁是事务相关的，将写的资源加锁解决了脏写问题。</a:t>
            </a:r>
            <a:endParaRPr lang="en-US" altLang="zh-CN" sz="2000" dirty="0" smtClean="0"/>
          </a:p>
          <a:p>
            <a:pPr lvl="1">
              <a:lnSpc>
                <a:spcPct val="150000"/>
              </a:lnSpc>
            </a:pPr>
            <a:r>
              <a:rPr lang="zh-CN" altLang="en-US" sz="2000" dirty="0">
                <a:sym typeface="Wingdings"/>
              </a:rPr>
              <a:t>事实上，在写操作的时候生成的锁结构中也会有</a:t>
            </a:r>
            <a:r>
              <a:rPr lang="en-US" altLang="zh-CN" sz="2000" dirty="0" err="1">
                <a:sym typeface="Wingdings"/>
              </a:rPr>
              <a:t>trx_id</a:t>
            </a:r>
            <a:r>
              <a:rPr lang="zh-CN" altLang="en-US" sz="2000" dirty="0">
                <a:sym typeface="Wingdings"/>
              </a:rPr>
              <a:t>，作为加锁的依据，如果使用乐观锁，就不断轮询减产字段如果使用悲观锁，则立即创建一个锁结构，排队等待系统通知上一个事务的锁的释放。</a:t>
            </a:r>
            <a:endParaRPr lang="en-US" altLang="zh-CN" sz="2000" dirty="0">
              <a:sym typeface="Wingdings"/>
            </a:endParaRPr>
          </a:p>
          <a:p>
            <a:pPr lvl="1">
              <a:lnSpc>
                <a:spcPct val="150000"/>
              </a:lnSpc>
            </a:pPr>
            <a:r>
              <a:rPr lang="zh-CN" altLang="en-US" sz="2000" dirty="0" smtClean="0"/>
              <a:t>我们可以显式的为数据加锁，同时，我们使用事务的时候系统会隐式的为我们的写操作所处理的数据加锁。</a:t>
            </a:r>
            <a:endParaRPr lang="en-US" altLang="zh-CN" sz="2000" dirty="0" smtClean="0"/>
          </a:p>
          <a:p>
            <a:pPr lvl="1">
              <a:lnSpc>
                <a:spcPct val="150000"/>
              </a:lnSpc>
            </a:pPr>
            <a:r>
              <a:rPr lang="en-US" altLang="zh-CN" sz="2000" dirty="0" smtClean="0"/>
              <a:t>MySQL</a:t>
            </a:r>
            <a:r>
              <a:rPr lang="zh-CN" altLang="en-US" sz="2000" dirty="0" smtClean="0"/>
              <a:t>的加锁方式是</a:t>
            </a:r>
            <a:r>
              <a:rPr lang="zh-CN" altLang="en-US" sz="2000" dirty="0" smtClean="0">
                <a:solidFill>
                  <a:srgbClr val="FF0000"/>
                </a:solidFill>
              </a:rPr>
              <a:t>为索引加锁，无索引上升为表级锁</a:t>
            </a:r>
            <a:r>
              <a:rPr lang="zh-CN" altLang="en-US" sz="2000" dirty="0" smtClean="0"/>
              <a:t>。</a:t>
            </a:r>
            <a:endParaRPr lang="en-US" altLang="zh-CN" sz="2000" dirty="0" smtClean="0"/>
          </a:p>
          <a:p>
            <a:pPr lvl="1">
              <a:lnSpc>
                <a:spcPct val="150000"/>
              </a:lnSpc>
            </a:pPr>
            <a:r>
              <a:rPr lang="en-US" altLang="zh-CN" sz="2000" dirty="0" smtClean="0"/>
              <a:t>Insert</a:t>
            </a:r>
            <a:r>
              <a:rPr lang="zh-CN" altLang="en-US" sz="2000" dirty="0" smtClean="0"/>
              <a:t> </a:t>
            </a:r>
            <a:r>
              <a:rPr lang="en-US" altLang="zh-CN" sz="2000" dirty="0" smtClean="0"/>
              <a:t>update</a:t>
            </a:r>
            <a:r>
              <a:rPr lang="zh-CN" altLang="en-US" sz="2000" dirty="0" smtClean="0"/>
              <a:t> 加的都是</a:t>
            </a:r>
            <a:r>
              <a:rPr lang="zh-CN" altLang="en-US" sz="2000" dirty="0" smtClean="0">
                <a:solidFill>
                  <a:srgbClr val="FF0000"/>
                </a:solidFill>
              </a:rPr>
              <a:t>行级锁，也就是说</a:t>
            </a:r>
            <a:r>
              <a:rPr lang="en-US" altLang="zh-CN" sz="2000" dirty="0" smtClean="0">
                <a:solidFill>
                  <a:srgbClr val="FF0000"/>
                </a:solidFill>
              </a:rPr>
              <a:t>insert</a:t>
            </a:r>
            <a:r>
              <a:rPr lang="zh-CN" altLang="en-US" sz="2000" dirty="0" smtClean="0">
                <a:solidFill>
                  <a:srgbClr val="FF0000"/>
                </a:solidFill>
              </a:rPr>
              <a:t>不同位置可以并发执行，但是</a:t>
            </a:r>
            <a:r>
              <a:rPr lang="en-US" altLang="zh-CN" sz="2000" dirty="0" smtClean="0">
                <a:solidFill>
                  <a:srgbClr val="FF0000"/>
                </a:solidFill>
              </a:rPr>
              <a:t>insert</a:t>
            </a:r>
            <a:r>
              <a:rPr lang="zh-CN" altLang="en-US" sz="2000" dirty="0" smtClean="0">
                <a:solidFill>
                  <a:srgbClr val="FF0000"/>
                </a:solidFill>
              </a:rPr>
              <a:t>同一个位置会阻塞，被阻塞的</a:t>
            </a:r>
            <a:r>
              <a:rPr lang="en-US" altLang="zh-CN" sz="2000" dirty="0" smtClean="0">
                <a:solidFill>
                  <a:srgbClr val="FF0000"/>
                </a:solidFill>
              </a:rPr>
              <a:t>insert</a:t>
            </a:r>
            <a:r>
              <a:rPr lang="zh-CN" altLang="en-US" sz="2000" dirty="0" smtClean="0">
                <a:solidFill>
                  <a:srgbClr val="FF0000"/>
                </a:solidFill>
              </a:rPr>
              <a:t>最终会执行失败</a:t>
            </a:r>
            <a:r>
              <a:rPr lang="zh-CN" altLang="en-US" sz="2000" dirty="0" smtClean="0"/>
              <a:t>。</a:t>
            </a:r>
            <a:endParaRPr lang="en-US" altLang="zh-CN" sz="2000" dirty="0" smtClean="0"/>
          </a:p>
          <a:p>
            <a:pPr lvl="1">
              <a:lnSpc>
                <a:spcPct val="150000"/>
              </a:lnSpc>
            </a:pPr>
            <a:r>
              <a:rPr lang="en-US" altLang="zh-CN" sz="2000" dirty="0" smtClean="0"/>
              <a:t>MySQL</a:t>
            </a:r>
            <a:r>
              <a:rPr lang="zh-CN" altLang="en-US" sz="2000" dirty="0" smtClean="0"/>
              <a:t>每个级别的锁都是有数量的，超出这个数量锁会升级。</a:t>
            </a:r>
            <a:endParaRPr lang="en-US" altLang="zh-CN" sz="20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1457930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pPr>
              <a:lnSpc>
                <a:spcPct val="120000"/>
              </a:lnSpc>
            </a:pPr>
            <a:r>
              <a:rPr lang="en-US" altLang="zh-CN" sz="3600" dirty="0" smtClean="0"/>
              <a:t>MySQL</a:t>
            </a:r>
            <a:r>
              <a:rPr lang="zh-CN" altLang="en-US" sz="3600" dirty="0" smtClean="0"/>
              <a:t>锁分类</a:t>
            </a:r>
            <a:endParaRPr lang="en-US" altLang="zh-CN" sz="3600" dirty="0"/>
          </a:p>
        </p:txBody>
      </p:sp>
      <p:sp>
        <p:nvSpPr>
          <p:cNvPr id="3" name="Content Placeholder 2"/>
          <p:cNvSpPr>
            <a:spLocks noGrp="1"/>
          </p:cNvSpPr>
          <p:nvPr>
            <p:ph idx="1"/>
          </p:nvPr>
        </p:nvSpPr>
        <p:spPr>
          <a:xfrm>
            <a:off x="838200" y="1616744"/>
            <a:ext cx="10515600" cy="4351338"/>
          </a:xfrm>
        </p:spPr>
        <p:txBody>
          <a:bodyPr>
            <a:normAutofit/>
          </a:bodyPr>
          <a:lstStyle/>
          <a:p>
            <a:pPr lvl="1">
              <a:lnSpc>
                <a:spcPct val="150000"/>
              </a:lnSpc>
            </a:pPr>
            <a:r>
              <a:rPr lang="zh-CN" altLang="en-US" sz="2000" dirty="0" smtClean="0"/>
              <a:t>记录锁：锁某条记录，在使用</a:t>
            </a:r>
            <a:r>
              <a:rPr lang="en-US" altLang="zh-CN" sz="2000" dirty="0" smtClean="0"/>
              <a:t>=</a:t>
            </a:r>
            <a:r>
              <a:rPr lang="zh-CN" altLang="en-US" sz="2000" dirty="0" smtClean="0"/>
              <a:t>判定条件时</a:t>
            </a:r>
            <a:endParaRPr lang="en-US" altLang="zh-CN" sz="2000" dirty="0" smtClean="0"/>
          </a:p>
          <a:p>
            <a:pPr lvl="1">
              <a:lnSpc>
                <a:spcPct val="150000"/>
              </a:lnSpc>
            </a:pPr>
            <a:r>
              <a:rPr lang="zh-CN" altLang="en-US" sz="2000" dirty="0" smtClean="0"/>
              <a:t>间隙锁：锁某个间隙，在使用</a:t>
            </a:r>
            <a:r>
              <a:rPr lang="en-US" altLang="zh-CN" sz="2000" dirty="0" smtClean="0"/>
              <a:t>=</a:t>
            </a:r>
            <a:r>
              <a:rPr lang="zh-CN" altLang="en-US" sz="2000" dirty="0" smtClean="0"/>
              <a:t>判定条件且</a:t>
            </a:r>
            <a:r>
              <a:rPr lang="en-US" altLang="zh-CN" sz="2000" dirty="0" smtClean="0"/>
              <a:t>=</a:t>
            </a:r>
            <a:r>
              <a:rPr lang="zh-CN" altLang="en-US" sz="2000" dirty="0" smtClean="0"/>
              <a:t>找不到时，锁住大于</a:t>
            </a:r>
            <a:r>
              <a:rPr lang="en-US" altLang="zh-CN" sz="2000" dirty="0" smtClean="0"/>
              <a:t>=</a:t>
            </a:r>
            <a:r>
              <a:rPr lang="zh-CN" altLang="en-US" sz="2000" dirty="0" smtClean="0"/>
              <a:t>小于</a:t>
            </a:r>
            <a:r>
              <a:rPr lang="en-US" altLang="zh-CN" sz="2000" dirty="0" smtClean="0"/>
              <a:t>=</a:t>
            </a:r>
            <a:r>
              <a:rPr lang="zh-CN" altLang="en-US" sz="2000" dirty="0" smtClean="0"/>
              <a:t>的第一个元素的间隙</a:t>
            </a:r>
            <a:endParaRPr lang="en-US" altLang="zh-CN" sz="2000" dirty="0" smtClean="0"/>
          </a:p>
          <a:p>
            <a:pPr lvl="1">
              <a:lnSpc>
                <a:spcPct val="150000"/>
              </a:lnSpc>
            </a:pPr>
            <a:r>
              <a:rPr lang="zh-CN" altLang="en-US" sz="2000" dirty="0" smtClean="0"/>
              <a:t>邻键锁：锁住间隙</a:t>
            </a:r>
            <a:r>
              <a:rPr lang="en-US" altLang="zh-CN" sz="2000" dirty="0" smtClean="0"/>
              <a:t>+</a:t>
            </a:r>
            <a:r>
              <a:rPr lang="zh-CN" altLang="en-US" sz="2000" dirty="0" smtClean="0"/>
              <a:t>记录，</a:t>
            </a:r>
            <a:r>
              <a:rPr lang="en-US" altLang="zh-CN" sz="2000" dirty="0" err="1" smtClean="0"/>
              <a:t>Innodb</a:t>
            </a:r>
            <a:r>
              <a:rPr lang="zh-CN" altLang="en-US" sz="2000" dirty="0" smtClean="0"/>
              <a:t>默认方式，在使用不等符号</a:t>
            </a:r>
            <a:r>
              <a:rPr lang="zh-CN" altLang="en-US" sz="2000" smtClean="0"/>
              <a:t>时会上锁。</a:t>
            </a:r>
            <a:endParaRPr lang="en-US" altLang="zh-CN" sz="20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1626763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pPr>
              <a:lnSpc>
                <a:spcPct val="120000"/>
              </a:lnSpc>
            </a:pPr>
            <a:r>
              <a:rPr lang="en-US" altLang="zh-CN" sz="3600" dirty="0" smtClean="0"/>
              <a:t>MVCC</a:t>
            </a:r>
            <a:r>
              <a:rPr lang="zh-CN" altLang="en-US" sz="3600" dirty="0" smtClean="0"/>
              <a:t>（多版本并发控制）</a:t>
            </a:r>
            <a:endParaRPr lang="en-US" altLang="zh-CN" sz="3600" dirty="0"/>
          </a:p>
        </p:txBody>
      </p:sp>
      <p:sp>
        <p:nvSpPr>
          <p:cNvPr id="3" name="Content Placeholder 2"/>
          <p:cNvSpPr>
            <a:spLocks noGrp="1"/>
          </p:cNvSpPr>
          <p:nvPr>
            <p:ph idx="1"/>
          </p:nvPr>
        </p:nvSpPr>
        <p:spPr>
          <a:xfrm>
            <a:off x="838200" y="1616744"/>
            <a:ext cx="10515600" cy="4351338"/>
          </a:xfrm>
        </p:spPr>
        <p:txBody>
          <a:bodyPr>
            <a:normAutofit/>
          </a:bodyPr>
          <a:lstStyle/>
          <a:p>
            <a:pPr lvl="1">
              <a:lnSpc>
                <a:spcPct val="150000"/>
              </a:lnSpc>
            </a:pPr>
            <a:r>
              <a:rPr lang="zh-CN" altLang="en-US" sz="2000" dirty="0" smtClean="0"/>
              <a:t>如果对于读操作不加锁，也就是忽视那个互斥锁，那么就可能发生脏写的问题。</a:t>
            </a:r>
            <a:endParaRPr lang="en-US" altLang="zh-CN" sz="2000" dirty="0" smtClean="0"/>
          </a:p>
          <a:p>
            <a:pPr lvl="1">
              <a:lnSpc>
                <a:spcPct val="150000"/>
              </a:lnSpc>
            </a:pPr>
            <a:r>
              <a:rPr lang="en-US" altLang="zh-CN" sz="2000" dirty="0" smtClean="0"/>
              <a:t>MySQL</a:t>
            </a:r>
            <a:r>
              <a:rPr lang="zh-CN" altLang="en-US" sz="2000" dirty="0" smtClean="0"/>
              <a:t>使用不同级别的</a:t>
            </a:r>
            <a:r>
              <a:rPr lang="en-US" altLang="zh-CN" sz="2000" dirty="0" smtClean="0"/>
              <a:t>MVCC</a:t>
            </a:r>
            <a:r>
              <a:rPr lang="zh-CN" altLang="en-US" sz="2000" dirty="0" smtClean="0"/>
              <a:t>可以解决脏读、不可重复读</a:t>
            </a:r>
            <a:r>
              <a:rPr lang="en-US" altLang="zh-CN" sz="2000" dirty="0" smtClean="0"/>
              <a:t>/</a:t>
            </a:r>
            <a:r>
              <a:rPr lang="zh-CN" altLang="en-US" sz="2000" dirty="0" smtClean="0"/>
              <a:t>幻读的效果。</a:t>
            </a:r>
            <a:endParaRPr lang="en-US" altLang="zh-CN" sz="2000" dirty="0" smtClean="0"/>
          </a:p>
          <a:p>
            <a:pPr lvl="1">
              <a:lnSpc>
                <a:spcPct val="150000"/>
              </a:lnSpc>
            </a:pPr>
            <a:r>
              <a:rPr lang="zh-CN" altLang="en-US" sz="2000" dirty="0" smtClean="0"/>
              <a:t>读操作分为快照读和当前读，快照读用于所有查询操作，当前读用于写操作，当前读每次都会重新请求一次数据，快照读是在事务开始的时候和事务中的关键节点创建视图，之后读取视图中的数据。具体的：</a:t>
            </a:r>
            <a:endParaRPr lang="en-US" altLang="zh-CN" sz="2000" dirty="0" smtClean="0"/>
          </a:p>
          <a:p>
            <a:pPr lvl="2">
              <a:lnSpc>
                <a:spcPct val="150000"/>
              </a:lnSpc>
            </a:pPr>
            <a:r>
              <a:rPr lang="zh-CN" altLang="en-US" sz="1600" dirty="0" smtClean="0"/>
              <a:t>每个涉及到写操作的事务都会建立一个事务</a:t>
            </a:r>
            <a:r>
              <a:rPr lang="en-US" altLang="zh-CN" sz="1600" dirty="0" smtClean="0"/>
              <a:t>ID</a:t>
            </a:r>
            <a:r>
              <a:rPr lang="zh-CN" altLang="en-US" sz="1600" dirty="0" smtClean="0"/>
              <a:t>。</a:t>
            </a:r>
            <a:endParaRPr lang="en-US" altLang="zh-CN" sz="1600" dirty="0" smtClean="0"/>
          </a:p>
          <a:p>
            <a:pPr lvl="2">
              <a:lnSpc>
                <a:spcPct val="150000"/>
              </a:lnSpc>
            </a:pPr>
            <a:r>
              <a:rPr lang="zh-CN" altLang="en-US" sz="1600" dirty="0" smtClean="0"/>
              <a:t>在事务开始的时候，会建立一个视图，存储当前时刻（建立快照的时刻）有哪些活跃的事务，同时保存下一个写事务会被分配的</a:t>
            </a:r>
            <a:r>
              <a:rPr lang="en-US" altLang="zh-CN" sz="1600" dirty="0" smtClean="0"/>
              <a:t>ID</a:t>
            </a:r>
            <a:r>
              <a:rPr lang="zh-CN" altLang="en-US" sz="1600" dirty="0" smtClean="0"/>
              <a:t>（意思是如果在当前时候有一个写事务到来，系统应该分配给它的事务</a:t>
            </a:r>
            <a:r>
              <a:rPr lang="en-US" altLang="zh-CN" sz="1600" dirty="0" smtClean="0"/>
              <a:t>ID</a:t>
            </a:r>
            <a:r>
              <a:rPr lang="zh-CN" altLang="en-US" sz="1600" dirty="0" smtClean="0"/>
              <a:t>）</a:t>
            </a:r>
            <a:endParaRPr lang="en-US" altLang="zh-CN" sz="1600" dirty="0" smtClean="0"/>
          </a:p>
          <a:p>
            <a:pPr lvl="2">
              <a:lnSpc>
                <a:spcPct val="150000"/>
              </a:lnSpc>
            </a:pPr>
            <a:r>
              <a:rPr lang="zh-CN" altLang="en-US" sz="1600" dirty="0" smtClean="0"/>
              <a:t>每当进行读操作的时候，都会根据这张视图和记录的版本链来选择应该读的记录。</a:t>
            </a:r>
            <a:endParaRPr lang="en-US" altLang="zh-CN" sz="16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49059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pPr>
              <a:lnSpc>
                <a:spcPct val="120000"/>
              </a:lnSpc>
            </a:pPr>
            <a:r>
              <a:rPr lang="en-US" altLang="zh-CN" sz="3600" dirty="0" smtClean="0"/>
              <a:t>MVCC</a:t>
            </a:r>
            <a:r>
              <a:rPr lang="zh-CN" altLang="en-US" sz="3600" dirty="0" smtClean="0"/>
              <a:t>（多版本并发控制）</a:t>
            </a:r>
            <a:endParaRPr lang="en-US" altLang="zh-CN" sz="3600" dirty="0"/>
          </a:p>
        </p:txBody>
      </p:sp>
      <p:sp>
        <p:nvSpPr>
          <p:cNvPr id="3" name="Content Placeholder 2"/>
          <p:cNvSpPr>
            <a:spLocks noGrp="1"/>
          </p:cNvSpPr>
          <p:nvPr>
            <p:ph idx="1"/>
          </p:nvPr>
        </p:nvSpPr>
        <p:spPr>
          <a:xfrm>
            <a:off x="838200" y="1616744"/>
            <a:ext cx="10515600" cy="4351338"/>
          </a:xfrm>
        </p:spPr>
        <p:txBody>
          <a:bodyPr>
            <a:normAutofit lnSpcReduction="10000"/>
          </a:bodyPr>
          <a:lstStyle/>
          <a:p>
            <a:pPr lvl="1">
              <a:lnSpc>
                <a:spcPct val="150000"/>
              </a:lnSpc>
            </a:pPr>
            <a:r>
              <a:rPr lang="zh-CN" altLang="en-US" sz="1600" dirty="0" smtClean="0"/>
              <a:t>从版本链首不断向下遍历，当</a:t>
            </a:r>
            <a:endParaRPr lang="en-US" altLang="zh-CN" sz="1600" dirty="0" smtClean="0"/>
          </a:p>
          <a:p>
            <a:pPr lvl="2">
              <a:lnSpc>
                <a:spcPct val="150000"/>
              </a:lnSpc>
            </a:pPr>
            <a:r>
              <a:rPr lang="zh-CN" altLang="en-US" sz="1200" dirty="0" smtClean="0"/>
              <a:t>自己的事务</a:t>
            </a:r>
            <a:r>
              <a:rPr lang="en-US" altLang="zh-CN" sz="1200" dirty="0" smtClean="0"/>
              <a:t>ID</a:t>
            </a:r>
            <a:r>
              <a:rPr lang="zh-CN" altLang="en-US" sz="1200" dirty="0" smtClean="0"/>
              <a:t>和当前版本链中的记录</a:t>
            </a:r>
            <a:r>
              <a:rPr lang="en-US" altLang="zh-CN" sz="1200" dirty="0" smtClean="0"/>
              <a:t>ID</a:t>
            </a:r>
            <a:r>
              <a:rPr lang="zh-CN" altLang="en-US" sz="1200" dirty="0" smtClean="0"/>
              <a:t>一致，返回这个记录。说明这一版本是自己提交的。</a:t>
            </a:r>
            <a:endParaRPr lang="en-US" altLang="zh-CN" sz="1200" dirty="0" smtClean="0"/>
          </a:p>
          <a:p>
            <a:pPr lvl="2">
              <a:lnSpc>
                <a:spcPct val="150000"/>
              </a:lnSpc>
            </a:pPr>
            <a:r>
              <a:rPr lang="zh-CN" altLang="en-US" sz="1200" dirty="0" smtClean="0"/>
              <a:t>版本链记录</a:t>
            </a:r>
            <a:r>
              <a:rPr lang="en-US" altLang="zh-CN" sz="1200" dirty="0" smtClean="0"/>
              <a:t>ID</a:t>
            </a:r>
            <a:r>
              <a:rPr lang="zh-CN" altLang="en-US" sz="1200" dirty="0" smtClean="0"/>
              <a:t>小于所有活跃事务</a:t>
            </a:r>
            <a:r>
              <a:rPr lang="en-US" altLang="zh-CN" sz="1200" dirty="0" smtClean="0"/>
              <a:t>ID</a:t>
            </a:r>
            <a:r>
              <a:rPr lang="zh-CN" altLang="en-US" sz="1200" dirty="0" smtClean="0"/>
              <a:t>，返回这个记录。说明这一版本已经被提交，且在我看起来是最新提交的一版。</a:t>
            </a:r>
            <a:endParaRPr lang="en-US" altLang="zh-CN" sz="1200" dirty="0" smtClean="0"/>
          </a:p>
          <a:p>
            <a:pPr lvl="2">
              <a:lnSpc>
                <a:spcPct val="150000"/>
              </a:lnSpc>
            </a:pPr>
            <a:r>
              <a:rPr lang="zh-CN" altLang="en-US" sz="1200" dirty="0" smtClean="0"/>
              <a:t>版本链记录</a:t>
            </a:r>
            <a:r>
              <a:rPr lang="en-US" altLang="zh-CN" sz="1200" dirty="0" smtClean="0"/>
              <a:t>ID</a:t>
            </a:r>
            <a:r>
              <a:rPr lang="zh-CN" altLang="en-US" sz="1200" dirty="0" smtClean="0"/>
              <a:t>大于当初确定的</a:t>
            </a:r>
            <a:r>
              <a:rPr lang="zh-CN" altLang="en-US" sz="1200" dirty="0"/>
              <a:t>下一个写事务会被分配的</a:t>
            </a:r>
            <a:r>
              <a:rPr lang="en-US" altLang="zh-CN" sz="1200" dirty="0" smtClean="0"/>
              <a:t>ID</a:t>
            </a:r>
            <a:r>
              <a:rPr lang="zh-CN" altLang="en-US" sz="1200" dirty="0" smtClean="0"/>
              <a:t>，立即沿着版本查看下一个版本。说明有其它的写事务提交了一版，我不应该修改。</a:t>
            </a:r>
            <a:endParaRPr lang="en-US" altLang="zh-CN" sz="1200" dirty="0" smtClean="0"/>
          </a:p>
          <a:p>
            <a:pPr lvl="2">
              <a:lnSpc>
                <a:spcPct val="150000"/>
              </a:lnSpc>
            </a:pPr>
            <a:r>
              <a:rPr lang="zh-CN" altLang="en-US" sz="1200" dirty="0" smtClean="0"/>
              <a:t>版本链记录</a:t>
            </a:r>
            <a:r>
              <a:rPr lang="en-US" altLang="zh-CN" sz="1200" dirty="0" smtClean="0"/>
              <a:t>ID</a:t>
            </a:r>
            <a:r>
              <a:rPr lang="zh-CN" altLang="en-US" sz="1200" dirty="0" smtClean="0"/>
              <a:t>不在活跃的事务</a:t>
            </a:r>
            <a:r>
              <a:rPr lang="en-US" altLang="zh-CN" sz="1200" dirty="0" smtClean="0"/>
              <a:t>ID</a:t>
            </a:r>
            <a:r>
              <a:rPr lang="zh-CN" altLang="en-US" sz="1200" dirty="0" smtClean="0"/>
              <a:t>中，返回这个记录。说明已经有一版提交了。</a:t>
            </a:r>
            <a:endParaRPr lang="en-US" altLang="zh-CN" sz="1200" dirty="0" smtClean="0"/>
          </a:p>
          <a:p>
            <a:pPr lvl="2">
              <a:lnSpc>
                <a:spcPct val="150000"/>
              </a:lnSpc>
            </a:pPr>
            <a:r>
              <a:rPr lang="zh-CN" altLang="en-US" sz="1200" dirty="0" smtClean="0"/>
              <a:t>版本链记录</a:t>
            </a:r>
            <a:r>
              <a:rPr lang="en-US" altLang="zh-CN" sz="1200" dirty="0" smtClean="0"/>
              <a:t>ID</a:t>
            </a:r>
            <a:r>
              <a:rPr lang="zh-CN" altLang="en-US" sz="1200" dirty="0" smtClean="0"/>
              <a:t>在活跃的事务</a:t>
            </a:r>
            <a:r>
              <a:rPr lang="en-US" altLang="zh-CN" sz="1200" dirty="0" smtClean="0"/>
              <a:t>ID</a:t>
            </a:r>
            <a:r>
              <a:rPr lang="zh-CN" altLang="en-US" sz="1200" dirty="0" smtClean="0"/>
              <a:t>中，立即沿着版本链查看下一个版本。说明这个事务正在被某个活跃事务修改。</a:t>
            </a:r>
            <a:endParaRPr lang="en-US" altLang="zh-CN" sz="1200" dirty="0" smtClean="0"/>
          </a:p>
          <a:p>
            <a:pPr lvl="1">
              <a:lnSpc>
                <a:spcPct val="150000"/>
              </a:lnSpc>
            </a:pPr>
            <a:r>
              <a:rPr lang="zh-CN" altLang="en-US" sz="1600" dirty="0" smtClean="0"/>
              <a:t>实现已提交读：</a:t>
            </a:r>
            <a:endParaRPr lang="en-US" altLang="zh-CN" sz="1600" dirty="0" smtClean="0"/>
          </a:p>
          <a:p>
            <a:pPr lvl="2">
              <a:lnSpc>
                <a:spcPct val="150000"/>
              </a:lnSpc>
            </a:pPr>
            <a:r>
              <a:rPr lang="zh-CN" altLang="en-US" sz="1200" dirty="0" smtClean="0"/>
              <a:t>每次读操作后都会更新一下视图。</a:t>
            </a:r>
            <a:endParaRPr lang="en-US" altLang="zh-CN" sz="1200" dirty="0" smtClean="0"/>
          </a:p>
          <a:p>
            <a:pPr lvl="1">
              <a:lnSpc>
                <a:spcPct val="150000"/>
              </a:lnSpc>
            </a:pPr>
            <a:r>
              <a:rPr lang="zh-CN" altLang="en-US" sz="1600" dirty="0" smtClean="0"/>
              <a:t>实现读操作无幻读：</a:t>
            </a:r>
            <a:endParaRPr lang="en-US" altLang="zh-CN" sz="1600" dirty="0" smtClean="0"/>
          </a:p>
          <a:p>
            <a:pPr lvl="2">
              <a:lnSpc>
                <a:spcPct val="150000"/>
              </a:lnSpc>
            </a:pPr>
            <a:r>
              <a:rPr lang="zh-CN" altLang="en-US" sz="1200" dirty="0" smtClean="0"/>
              <a:t>整个过程不会更新视图。视图是最开始保存的信息。</a:t>
            </a:r>
            <a:endParaRPr lang="en-US" altLang="zh-CN" sz="1200" dirty="0" smtClean="0"/>
          </a:p>
          <a:p>
            <a:pPr lvl="2">
              <a:lnSpc>
                <a:spcPct val="150000"/>
              </a:lnSpc>
            </a:pPr>
            <a:r>
              <a:rPr lang="en-US" altLang="zh-CN" sz="1200" dirty="0" smtClean="0"/>
              <a:t>MVCC</a:t>
            </a:r>
            <a:r>
              <a:rPr lang="zh-CN" altLang="en-US" sz="1200" dirty="0" smtClean="0"/>
              <a:t>和写锁无法保证可串行化，</a:t>
            </a:r>
            <a:r>
              <a:rPr lang="zh-CN" altLang="en-US" sz="1200" dirty="0" smtClean="0">
                <a:solidFill>
                  <a:srgbClr val="FF0000"/>
                </a:solidFill>
              </a:rPr>
              <a:t>写操作时的快照读依然可能产生幻读的情况</a:t>
            </a:r>
            <a:r>
              <a:rPr lang="zh-CN" altLang="en-US" sz="1200" dirty="0" smtClean="0"/>
              <a:t>，当前读每次都是给最新的资源加锁。例如一个事务要在某个时刻写所有</a:t>
            </a:r>
            <a:r>
              <a:rPr lang="en-US" altLang="zh-CN" sz="1200" dirty="0" smtClean="0"/>
              <a:t>ID&gt;1</a:t>
            </a:r>
            <a:r>
              <a:rPr lang="zh-CN" altLang="en-US" sz="1200" dirty="0" smtClean="0"/>
              <a:t>的记录，此时有一个后来的事务提交了一个</a:t>
            </a:r>
            <a:r>
              <a:rPr lang="en-US" altLang="zh-CN" sz="1200" dirty="0" smtClean="0"/>
              <a:t>ID=2</a:t>
            </a:r>
            <a:r>
              <a:rPr lang="zh-CN" altLang="en-US" sz="1200" dirty="0" smtClean="0"/>
              <a:t>的记录，此时这个记录也会被当前读搜索到。</a:t>
            </a:r>
            <a:endParaRPr lang="en-US" altLang="zh-CN" sz="12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1512063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0696575" y="369620"/>
            <a:ext cx="1219200" cy="342900"/>
          </a:xfrm>
          <a:prstGeom prst="rect">
            <a:avLst/>
          </a:prstGeom>
        </p:spPr>
      </p:pic>
      <p:sp>
        <p:nvSpPr>
          <p:cNvPr id="2" name="Title 1"/>
          <p:cNvSpPr>
            <a:spLocks noGrp="1"/>
          </p:cNvSpPr>
          <p:nvPr>
            <p:ph type="title"/>
          </p:nvPr>
        </p:nvSpPr>
        <p:spPr>
          <a:xfrm>
            <a:off x="525454" y="0"/>
            <a:ext cx="10515600" cy="1325563"/>
          </a:xfrm>
        </p:spPr>
        <p:txBody>
          <a:bodyPr>
            <a:normAutofit/>
          </a:bodyPr>
          <a:lstStyle/>
          <a:p>
            <a:r>
              <a:rPr lang="zh-CN" altLang="en-US" sz="3600" b="1" dirty="0" smtClean="0"/>
              <a:t>其它细节</a:t>
            </a:r>
            <a:endParaRPr lang="en-US" sz="3600" b="1" dirty="0"/>
          </a:p>
        </p:txBody>
      </p:sp>
      <p:sp>
        <p:nvSpPr>
          <p:cNvPr id="5" name="Content Placeholder 2"/>
          <p:cNvSpPr>
            <a:spLocks noGrp="1"/>
          </p:cNvSpPr>
          <p:nvPr>
            <p:ph idx="1"/>
          </p:nvPr>
        </p:nvSpPr>
        <p:spPr>
          <a:xfrm>
            <a:off x="257175" y="1616744"/>
            <a:ext cx="11096625" cy="4351338"/>
          </a:xfrm>
        </p:spPr>
        <p:txBody>
          <a:bodyPr>
            <a:normAutofit/>
          </a:bodyPr>
          <a:lstStyle/>
          <a:p>
            <a:pPr lvl="1">
              <a:lnSpc>
                <a:spcPct val="150000"/>
              </a:lnSpc>
            </a:pPr>
            <a:r>
              <a:rPr lang="en-US" altLang="zh-CN" sz="1800" dirty="0">
                <a:hlinkClick r:id="rId4"/>
              </a:rPr>
              <a:t>https://</a:t>
            </a:r>
            <a:r>
              <a:rPr lang="en-US" altLang="zh-CN" sz="1800" dirty="0" smtClean="0">
                <a:hlinkClick r:id="rId4"/>
              </a:rPr>
              <a:t>www.cnblogs.com/chenny7/p/13705380.html</a:t>
            </a:r>
            <a:endParaRPr lang="en-US" altLang="zh-CN" sz="1800" dirty="0" smtClean="0"/>
          </a:p>
          <a:p>
            <a:pPr lvl="1">
              <a:lnSpc>
                <a:spcPct val="150000"/>
              </a:lnSpc>
            </a:pPr>
            <a:r>
              <a:rPr lang="en-US" altLang="zh-CN" sz="1800">
                <a:hlinkClick r:id="rId5"/>
              </a:rPr>
              <a:t>https</a:t>
            </a:r>
            <a:r>
              <a:rPr lang="en-US" altLang="zh-CN" sz="1800">
                <a:hlinkClick r:id="rId5"/>
              </a:rPr>
              <a:t>://</a:t>
            </a:r>
            <a:r>
              <a:rPr lang="en-US" altLang="zh-CN" sz="1800" smtClean="0">
                <a:hlinkClick r:id="rId5"/>
              </a:rPr>
              <a:t>blog.51cto.com/u_16175455/6597873</a:t>
            </a:r>
            <a:endParaRPr lang="en-US" altLang="zh-CN" sz="1800" smtClean="0"/>
          </a:p>
          <a:p>
            <a:pPr lvl="1">
              <a:lnSpc>
                <a:spcPct val="150000"/>
              </a:lnSpc>
            </a:pPr>
            <a:endParaRPr lang="en-US" altLang="zh-CN" sz="1800" dirty="0" smtClean="0"/>
          </a:p>
        </p:txBody>
      </p:sp>
    </p:spTree>
    <p:extLst>
      <p:ext uri="{BB962C8B-B14F-4D97-AF65-F5344CB8AC3E}">
        <p14:creationId xmlns:p14="http://schemas.microsoft.com/office/powerpoint/2010/main" val="1357757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en-US" altLang="zh-CN" sz="3600" b="1" dirty="0" smtClean="0"/>
              <a:t>Outline</a:t>
            </a:r>
            <a:endParaRPr lang="en-US" sz="3600" b="1" dirty="0"/>
          </a:p>
        </p:txBody>
      </p:sp>
      <p:sp>
        <p:nvSpPr>
          <p:cNvPr id="3" name="Content Placeholder 2"/>
          <p:cNvSpPr>
            <a:spLocks noGrp="1"/>
          </p:cNvSpPr>
          <p:nvPr>
            <p:ph idx="1"/>
          </p:nvPr>
        </p:nvSpPr>
        <p:spPr>
          <a:xfrm>
            <a:off x="1287378" y="1087688"/>
            <a:ext cx="10515600" cy="4351338"/>
          </a:xfrm>
        </p:spPr>
        <p:txBody>
          <a:bodyPr>
            <a:noAutofit/>
          </a:bodyPr>
          <a:lstStyle/>
          <a:p>
            <a:pPr marL="514350" indent="-514350">
              <a:lnSpc>
                <a:spcPct val="120000"/>
              </a:lnSpc>
              <a:buFont typeface="+mj-lt"/>
              <a:buAutoNum type="arabicPeriod"/>
            </a:pPr>
            <a:r>
              <a:rPr lang="zh-CN" altLang="en-US" sz="2000" dirty="0" smtClean="0"/>
              <a:t>事务的划分等级</a:t>
            </a:r>
            <a:endParaRPr lang="en-US" altLang="zh-CN" sz="2000" dirty="0" smtClean="0"/>
          </a:p>
          <a:p>
            <a:pPr marL="514350" indent="-514350">
              <a:lnSpc>
                <a:spcPct val="120000"/>
              </a:lnSpc>
              <a:buFont typeface="+mj-lt"/>
              <a:buAutoNum type="arabicPeriod"/>
            </a:pPr>
            <a:r>
              <a:rPr lang="zh-CN" altLang="en-US" sz="2000" dirty="0" smtClean="0"/>
              <a:t>两阶段锁协议</a:t>
            </a:r>
            <a:endParaRPr lang="en-US" altLang="zh-CN" sz="2000" dirty="0" smtClean="0"/>
          </a:p>
          <a:p>
            <a:pPr marL="514350" indent="-514350">
              <a:lnSpc>
                <a:spcPct val="120000"/>
              </a:lnSpc>
              <a:buFont typeface="+mj-lt"/>
              <a:buAutoNum type="arabicPeriod"/>
            </a:pPr>
            <a:r>
              <a:rPr lang="zh-CN" altLang="en-US" sz="2000" dirty="0" smtClean="0"/>
              <a:t>意向锁</a:t>
            </a:r>
            <a:endParaRPr lang="en-US" altLang="zh-CN" sz="2000" dirty="0" smtClean="0"/>
          </a:p>
          <a:p>
            <a:pPr marL="514350" indent="-514350">
              <a:lnSpc>
                <a:spcPct val="120000"/>
              </a:lnSpc>
              <a:buFont typeface="+mj-lt"/>
              <a:buAutoNum type="arabicPeriod"/>
            </a:pPr>
            <a:r>
              <a:rPr lang="en-US" altLang="zh-CN" sz="2000" dirty="0"/>
              <a:t>MySQL</a:t>
            </a:r>
            <a:r>
              <a:rPr lang="zh-CN" altLang="en-US" sz="2000" dirty="0"/>
              <a:t>事务的</a:t>
            </a:r>
            <a:r>
              <a:rPr lang="zh-CN" altLang="en-US" sz="2000" dirty="0" smtClean="0"/>
              <a:t>划分</a:t>
            </a:r>
            <a:endParaRPr lang="en-US" altLang="zh-CN" sz="2000" dirty="0" smtClean="0"/>
          </a:p>
          <a:p>
            <a:pPr marL="514350" indent="-514350">
              <a:lnSpc>
                <a:spcPct val="120000"/>
              </a:lnSpc>
              <a:buFont typeface="+mj-lt"/>
              <a:buAutoNum type="arabicPeriod"/>
            </a:pPr>
            <a:r>
              <a:rPr lang="en-US" altLang="zh-CN" sz="2000" dirty="0" smtClean="0"/>
              <a:t>MySQL</a:t>
            </a:r>
            <a:r>
              <a:rPr lang="zh-CN" altLang="en-US" sz="2000" dirty="0" smtClean="0"/>
              <a:t>的</a:t>
            </a:r>
            <a:r>
              <a:rPr lang="en-US" altLang="zh-CN" sz="2000" dirty="0" smtClean="0"/>
              <a:t>redo</a:t>
            </a:r>
            <a:r>
              <a:rPr lang="zh-CN" altLang="en-US" sz="2000" dirty="0" smtClean="0"/>
              <a:t>日志</a:t>
            </a:r>
            <a:endParaRPr lang="en-US" altLang="zh-CN" sz="2000" dirty="0" smtClean="0"/>
          </a:p>
          <a:p>
            <a:pPr marL="514350" indent="-514350">
              <a:lnSpc>
                <a:spcPct val="120000"/>
              </a:lnSpc>
              <a:buFont typeface="+mj-lt"/>
              <a:buAutoNum type="arabicPeriod"/>
            </a:pPr>
            <a:r>
              <a:rPr lang="en-US" altLang="zh-CN" sz="2000" dirty="0" smtClean="0"/>
              <a:t>MySQL</a:t>
            </a:r>
            <a:r>
              <a:rPr lang="zh-CN" altLang="en-US" sz="2000" dirty="0" smtClean="0"/>
              <a:t>的</a:t>
            </a:r>
            <a:r>
              <a:rPr lang="en-US" altLang="zh-CN" sz="2000" dirty="0" smtClean="0"/>
              <a:t>undo</a:t>
            </a:r>
            <a:r>
              <a:rPr lang="zh-CN" altLang="en-US" sz="2000" dirty="0" smtClean="0"/>
              <a:t>日志</a:t>
            </a:r>
            <a:endParaRPr lang="en-US" altLang="zh-CN" sz="2000" dirty="0" smtClean="0"/>
          </a:p>
          <a:p>
            <a:pPr marL="514350" indent="-514350">
              <a:lnSpc>
                <a:spcPct val="120000"/>
              </a:lnSpc>
              <a:buFont typeface="+mj-lt"/>
              <a:buAutoNum type="arabicPeriod"/>
            </a:pPr>
            <a:r>
              <a:rPr lang="en-US" altLang="zh-CN" sz="2000" dirty="0" smtClean="0"/>
              <a:t>MySQL</a:t>
            </a:r>
            <a:r>
              <a:rPr lang="zh-CN" altLang="en-US" sz="2000" dirty="0" smtClean="0"/>
              <a:t>记录版本链</a:t>
            </a:r>
            <a:endParaRPr lang="en-US" altLang="zh-CN" sz="2000" dirty="0" smtClean="0"/>
          </a:p>
          <a:p>
            <a:pPr marL="514350" indent="-514350">
              <a:lnSpc>
                <a:spcPct val="120000"/>
              </a:lnSpc>
              <a:buFont typeface="+mj-lt"/>
              <a:buAutoNum type="arabicPeriod"/>
            </a:pPr>
            <a:r>
              <a:rPr lang="en-US" altLang="zh-CN" sz="2000" dirty="0" smtClean="0"/>
              <a:t>MySQL</a:t>
            </a:r>
            <a:r>
              <a:rPr lang="zh-CN" altLang="en-US" sz="2000" dirty="0" smtClean="0"/>
              <a:t>写锁协议</a:t>
            </a:r>
            <a:endParaRPr lang="en-US" altLang="zh-CN" sz="2000" dirty="0" smtClean="0"/>
          </a:p>
          <a:p>
            <a:pPr marL="514350" indent="-514350">
              <a:lnSpc>
                <a:spcPct val="120000"/>
              </a:lnSpc>
              <a:buFont typeface="+mj-lt"/>
              <a:buAutoNum type="arabicPeriod"/>
            </a:pPr>
            <a:r>
              <a:rPr lang="en-US" altLang="zh-CN" sz="2000" dirty="0" smtClean="0"/>
              <a:t>MVCC</a:t>
            </a:r>
          </a:p>
          <a:p>
            <a:pPr marL="514350" indent="-514350">
              <a:lnSpc>
                <a:spcPct val="120000"/>
              </a:lnSpc>
              <a:buFont typeface="+mj-lt"/>
              <a:buAutoNum type="arabicPeriod"/>
            </a:pPr>
            <a:r>
              <a:rPr lang="zh-CN" altLang="en-US" sz="2000" dirty="0" smtClean="0"/>
              <a:t>其它细节</a:t>
            </a:r>
            <a:endParaRPr lang="en-US" altLang="zh-CN" sz="20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625492" cy="369332"/>
          </a:xfrm>
          <a:prstGeom prst="rect">
            <a:avLst/>
          </a:prstGeom>
          <a:noFill/>
        </p:spPr>
        <p:txBody>
          <a:bodyPr wrap="none" rtlCol="0">
            <a:spAutoFit/>
          </a:bodyPr>
          <a:lstStyle/>
          <a:p>
            <a:r>
              <a:rPr lang="en-US" altLang="zh-CN" dirty="0" smtClean="0"/>
              <a:t>1/15</a:t>
            </a:r>
            <a:endParaRPr lang="en-US" dirty="0"/>
          </a:p>
        </p:txBody>
      </p:sp>
    </p:spTree>
    <p:extLst>
      <p:ext uri="{BB962C8B-B14F-4D97-AF65-F5344CB8AC3E}">
        <p14:creationId xmlns:p14="http://schemas.microsoft.com/office/powerpoint/2010/main" val="1877881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zh-CN" altLang="en-US" sz="3600" b="1" dirty="0" smtClean="0"/>
              <a:t>事务的划分等级</a:t>
            </a:r>
            <a:endParaRPr lang="en-US" sz="3600" b="1" dirty="0"/>
          </a:p>
        </p:txBody>
      </p:sp>
      <p:sp>
        <p:nvSpPr>
          <p:cNvPr id="3" name="Content Placeholder 2"/>
          <p:cNvSpPr>
            <a:spLocks noGrp="1"/>
          </p:cNvSpPr>
          <p:nvPr>
            <p:ph idx="1"/>
          </p:nvPr>
        </p:nvSpPr>
        <p:spPr>
          <a:xfrm>
            <a:off x="838200" y="1616744"/>
            <a:ext cx="10515600" cy="4351338"/>
          </a:xfrm>
        </p:spPr>
        <p:txBody>
          <a:bodyPr>
            <a:noAutofit/>
          </a:bodyPr>
          <a:lstStyle/>
          <a:p>
            <a:pPr lvl="1">
              <a:lnSpc>
                <a:spcPct val="150000"/>
              </a:lnSpc>
            </a:pPr>
            <a:r>
              <a:rPr lang="zh-CN" altLang="en-US" sz="2000" dirty="0" smtClean="0"/>
              <a:t>脏写：成功写入的数据丢失了。</a:t>
            </a:r>
            <a:endParaRPr lang="en-US" altLang="zh-CN" sz="2000" dirty="0" smtClean="0"/>
          </a:p>
          <a:p>
            <a:pPr lvl="1">
              <a:lnSpc>
                <a:spcPct val="150000"/>
              </a:lnSpc>
            </a:pPr>
            <a:r>
              <a:rPr lang="zh-CN" altLang="en-US" sz="2000" dirty="0" smtClean="0"/>
              <a:t>脏读：读到了临时数据，可能这些数据永远不会被持久化。</a:t>
            </a:r>
            <a:endParaRPr lang="en-US" altLang="zh-CN" sz="2000" dirty="0" smtClean="0"/>
          </a:p>
          <a:p>
            <a:pPr lvl="1">
              <a:lnSpc>
                <a:spcPct val="150000"/>
              </a:lnSpc>
            </a:pPr>
            <a:r>
              <a:rPr lang="zh-CN" altLang="en-US" sz="2000" dirty="0" smtClean="0"/>
              <a:t>读已提交：解决脏读、脏写，读到的数据一定是某个线程提交的。</a:t>
            </a:r>
            <a:endParaRPr lang="en-US" altLang="zh-CN" sz="2000" dirty="0" smtClean="0"/>
          </a:p>
          <a:p>
            <a:pPr lvl="1">
              <a:lnSpc>
                <a:spcPct val="150000"/>
              </a:lnSpc>
            </a:pPr>
            <a:r>
              <a:rPr lang="zh-CN" altLang="en-US" sz="2000" dirty="0" smtClean="0"/>
              <a:t>可重复读：解决不可重复读问题，读已提交无法保证两次读到的数据一致</a:t>
            </a:r>
            <a:endParaRPr lang="en-US" altLang="zh-CN" sz="2000" dirty="0" smtClean="0"/>
          </a:p>
          <a:p>
            <a:pPr lvl="1">
              <a:lnSpc>
                <a:spcPct val="150000"/>
              </a:lnSpc>
            </a:pPr>
            <a:r>
              <a:rPr lang="zh-CN" altLang="en-US" sz="2000" dirty="0" smtClean="0"/>
              <a:t>幻读：解决了可重复读，但是计数类数据可能会读到后添加的。</a:t>
            </a:r>
            <a:endParaRPr lang="en-US" altLang="zh-CN" sz="2000" dirty="0" smtClean="0"/>
          </a:p>
          <a:p>
            <a:pPr lvl="1">
              <a:lnSpc>
                <a:spcPct val="150000"/>
              </a:lnSpc>
            </a:pPr>
            <a:r>
              <a:rPr lang="zh-CN" altLang="en-US" sz="2000" dirty="0" smtClean="0"/>
              <a:t>可串行化：相当于所有操作都是串行执行的，执行结果等价于所有的事务按照某个顺序串行执行的效果。</a:t>
            </a:r>
            <a:endParaRPr lang="en-US" altLang="zh-CN" sz="20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125986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pPr>
              <a:lnSpc>
                <a:spcPct val="120000"/>
              </a:lnSpc>
            </a:pPr>
            <a:r>
              <a:rPr lang="zh-CN" altLang="en-US" sz="3600" dirty="0" smtClean="0"/>
              <a:t>两阶段锁协议</a:t>
            </a:r>
            <a:endParaRPr lang="en-US" altLang="zh-CN" sz="3600" dirty="0"/>
          </a:p>
        </p:txBody>
      </p:sp>
      <p:sp>
        <p:nvSpPr>
          <p:cNvPr id="3" name="Content Placeholder 2"/>
          <p:cNvSpPr>
            <a:spLocks noGrp="1"/>
          </p:cNvSpPr>
          <p:nvPr>
            <p:ph idx="1"/>
          </p:nvPr>
        </p:nvSpPr>
        <p:spPr>
          <a:xfrm>
            <a:off x="838200" y="1616744"/>
            <a:ext cx="10515600" cy="4351338"/>
          </a:xfrm>
        </p:spPr>
        <p:txBody>
          <a:bodyPr>
            <a:normAutofit fontScale="92500"/>
          </a:bodyPr>
          <a:lstStyle/>
          <a:p>
            <a:pPr lvl="1">
              <a:lnSpc>
                <a:spcPct val="150000"/>
              </a:lnSpc>
            </a:pPr>
            <a:r>
              <a:rPr lang="zh-CN" altLang="en-US" sz="2000" dirty="0" smtClean="0"/>
              <a:t>两阶段锁是读写锁协议，就是修改数据需要加写锁，读取数据需要加读锁。</a:t>
            </a:r>
            <a:endParaRPr lang="en-US" altLang="zh-CN" sz="2000" dirty="0" smtClean="0"/>
          </a:p>
          <a:p>
            <a:pPr lvl="1">
              <a:lnSpc>
                <a:spcPct val="150000"/>
              </a:lnSpc>
            </a:pPr>
            <a:r>
              <a:rPr lang="zh-CN" altLang="en-US" sz="2000" dirty="0" smtClean="0"/>
              <a:t>两阶段锁协议将整个事务分成两阶段，第一阶段只允许加写锁，不允许释放写锁，第二个阶段只允许释放写锁，不允许加写锁。读锁只在读语句前加，读完后立即释放。</a:t>
            </a:r>
            <a:endParaRPr lang="en-US" altLang="zh-CN" sz="2000" dirty="0" smtClean="0"/>
          </a:p>
          <a:p>
            <a:pPr lvl="1">
              <a:lnSpc>
                <a:spcPct val="150000"/>
              </a:lnSpc>
            </a:pPr>
            <a:r>
              <a:rPr lang="zh-CN" altLang="en-US" sz="2000" dirty="0" smtClean="0"/>
              <a:t>两阶段锁严格保证冲突可串行化。</a:t>
            </a:r>
            <a:endParaRPr lang="en-US" altLang="zh-CN" sz="2000" dirty="0" smtClean="0"/>
          </a:p>
          <a:p>
            <a:pPr lvl="1">
              <a:lnSpc>
                <a:spcPct val="150000"/>
              </a:lnSpc>
            </a:pPr>
            <a:r>
              <a:rPr lang="zh-CN" altLang="en-US" sz="2000" dirty="0" smtClean="0"/>
              <a:t>两阶段锁可能出现级联回滚。也就是说如果事务执行失败不回滚关联的读事务可能会读到脏数据。</a:t>
            </a:r>
            <a:endParaRPr lang="en-US" altLang="zh-CN" sz="2000" dirty="0" smtClean="0"/>
          </a:p>
          <a:p>
            <a:pPr lvl="1">
              <a:lnSpc>
                <a:spcPct val="150000"/>
              </a:lnSpc>
            </a:pPr>
            <a:r>
              <a:rPr lang="zh-CN" altLang="en-US" sz="2000" dirty="0" smtClean="0"/>
              <a:t>严格两阶段锁是将所有的写锁在执行操作结束后进行释放，它可以保证无级联回滚发生。</a:t>
            </a:r>
            <a:endParaRPr lang="en-US" altLang="zh-CN" sz="2000" dirty="0" smtClean="0"/>
          </a:p>
          <a:p>
            <a:pPr lvl="1">
              <a:lnSpc>
                <a:spcPct val="150000"/>
              </a:lnSpc>
            </a:pPr>
            <a:r>
              <a:rPr lang="zh-CN" altLang="en-US" sz="2000" dirty="0" smtClean="0"/>
              <a:t>两阶段锁对读取操作也需要加锁，是重量级的，工程上不经常使用，</a:t>
            </a:r>
            <a:r>
              <a:rPr lang="en-US" altLang="zh-CN" sz="2000" dirty="0" smtClean="0"/>
              <a:t>MySQL</a:t>
            </a:r>
            <a:r>
              <a:rPr lang="zh-CN" altLang="en-US" sz="2000" dirty="0" smtClean="0"/>
              <a:t>使用</a:t>
            </a:r>
            <a:r>
              <a:rPr lang="en-US" altLang="zh-CN" sz="2000" dirty="0" smtClean="0"/>
              <a:t>MVCC	</a:t>
            </a:r>
            <a:r>
              <a:rPr lang="zh-CN" altLang="en-US" sz="2000" dirty="0" smtClean="0"/>
              <a:t>实现读无锁化。</a:t>
            </a:r>
            <a:endParaRPr lang="en-US" altLang="zh-CN" sz="20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440448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pPr>
              <a:lnSpc>
                <a:spcPct val="120000"/>
              </a:lnSpc>
            </a:pPr>
            <a:r>
              <a:rPr lang="zh-CN" altLang="en-US" sz="3600" dirty="0" smtClean="0"/>
              <a:t>意向锁</a:t>
            </a:r>
            <a:endParaRPr lang="en-US" altLang="zh-CN" sz="3600" dirty="0"/>
          </a:p>
        </p:txBody>
      </p:sp>
      <p:sp>
        <p:nvSpPr>
          <p:cNvPr id="3" name="Content Placeholder 2"/>
          <p:cNvSpPr>
            <a:spLocks noGrp="1"/>
          </p:cNvSpPr>
          <p:nvPr>
            <p:ph idx="1"/>
          </p:nvPr>
        </p:nvSpPr>
        <p:spPr>
          <a:xfrm>
            <a:off x="838200" y="1616744"/>
            <a:ext cx="10515600" cy="4351338"/>
          </a:xfrm>
        </p:spPr>
        <p:txBody>
          <a:bodyPr>
            <a:normAutofit/>
          </a:bodyPr>
          <a:lstStyle/>
          <a:p>
            <a:pPr lvl="1">
              <a:lnSpc>
                <a:spcPct val="150000"/>
              </a:lnSpc>
            </a:pPr>
            <a:r>
              <a:rPr lang="en-US" altLang="zh-CN" sz="2000" dirty="0" smtClean="0"/>
              <a:t>MySQL</a:t>
            </a:r>
            <a:r>
              <a:rPr lang="zh-CN" altLang="en-US" sz="2000" dirty="0" smtClean="0"/>
              <a:t>中锁是有层级的，具体可以分为：表锁（元数据锁</a:t>
            </a:r>
            <a:r>
              <a:rPr lang="en-US" altLang="zh-CN" sz="2000" smtClean="0"/>
              <a:t>MDL</a:t>
            </a:r>
            <a:r>
              <a:rPr lang="zh-CN" altLang="en-US" sz="2000" smtClean="0"/>
              <a:t>）、</a:t>
            </a:r>
            <a:r>
              <a:rPr lang="zh-CN" altLang="en-US" sz="2000" dirty="0" smtClean="0"/>
              <a:t>页锁、记录</a:t>
            </a:r>
            <a:r>
              <a:rPr lang="en-US" altLang="zh-CN" sz="2000" dirty="0" smtClean="0"/>
              <a:t>/</a:t>
            </a:r>
            <a:r>
              <a:rPr lang="zh-CN" altLang="en-US" sz="2000" dirty="0" smtClean="0"/>
              <a:t>行锁。</a:t>
            </a:r>
            <a:endParaRPr lang="en-US" altLang="zh-CN" sz="2000" dirty="0" smtClean="0"/>
          </a:p>
          <a:p>
            <a:pPr lvl="1">
              <a:lnSpc>
                <a:spcPct val="150000"/>
              </a:lnSpc>
            </a:pPr>
            <a:r>
              <a:rPr lang="zh-CN" altLang="en-US" sz="2000" dirty="0" smtClean="0"/>
              <a:t>我们在读写某个数据的时候，会给这个数据所处级别以上的级别数据加意向锁，例如我要修改一条记录，那么就会：为这条记录加写锁，为这条记录所在的页加写意向锁，为这个页所在的表加意向写锁。</a:t>
            </a:r>
            <a:endParaRPr lang="en-US" altLang="zh-CN" sz="2000" dirty="0" smtClean="0"/>
          </a:p>
          <a:p>
            <a:pPr lvl="1">
              <a:lnSpc>
                <a:spcPct val="150000"/>
              </a:lnSpc>
            </a:pPr>
            <a:r>
              <a:rPr lang="zh-CN" altLang="en-US" sz="2000" dirty="0" smtClean="0"/>
              <a:t>关于锁和意向锁：锁代表的含义是为这个节点以及这个节点以下的所有节点加锁，意向锁的含义是这个节点以下的某个子节点存在一把锁。</a:t>
            </a:r>
            <a:endParaRPr lang="en-US" altLang="zh-CN" sz="20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2122785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pPr>
              <a:lnSpc>
                <a:spcPct val="120000"/>
              </a:lnSpc>
            </a:pPr>
            <a:r>
              <a:rPr lang="en-US" altLang="zh-CN" sz="3600" dirty="0"/>
              <a:t>MySQL</a:t>
            </a:r>
            <a:r>
              <a:rPr lang="zh-CN" altLang="en-US" sz="3600" dirty="0"/>
              <a:t>事务的划分</a:t>
            </a:r>
            <a:endParaRPr lang="en-US" altLang="zh-CN" sz="3600" dirty="0"/>
          </a:p>
        </p:txBody>
      </p:sp>
      <p:sp>
        <p:nvSpPr>
          <p:cNvPr id="3" name="Content Placeholder 2"/>
          <p:cNvSpPr>
            <a:spLocks noGrp="1"/>
          </p:cNvSpPr>
          <p:nvPr>
            <p:ph idx="1"/>
          </p:nvPr>
        </p:nvSpPr>
        <p:spPr>
          <a:xfrm>
            <a:off x="838200" y="1616744"/>
            <a:ext cx="10515600" cy="4351338"/>
          </a:xfrm>
        </p:spPr>
        <p:txBody>
          <a:bodyPr>
            <a:normAutofit/>
          </a:bodyPr>
          <a:lstStyle/>
          <a:p>
            <a:pPr lvl="1">
              <a:lnSpc>
                <a:spcPct val="150000"/>
              </a:lnSpc>
            </a:pPr>
            <a:r>
              <a:rPr lang="zh-CN" altLang="en-US" sz="2000" dirty="0" smtClean="0"/>
              <a:t>脏读</a:t>
            </a:r>
            <a:endParaRPr lang="en-US" altLang="zh-CN" sz="2000" dirty="0" smtClean="0"/>
          </a:p>
          <a:p>
            <a:pPr lvl="1">
              <a:lnSpc>
                <a:spcPct val="150000"/>
              </a:lnSpc>
            </a:pPr>
            <a:r>
              <a:rPr lang="zh-CN" altLang="en-US" sz="2000" dirty="0" smtClean="0"/>
              <a:t>读已提交</a:t>
            </a:r>
            <a:endParaRPr lang="en-US" altLang="zh-CN" sz="2000" dirty="0" smtClean="0"/>
          </a:p>
          <a:p>
            <a:pPr lvl="1">
              <a:lnSpc>
                <a:spcPct val="150000"/>
              </a:lnSpc>
            </a:pPr>
            <a:r>
              <a:rPr lang="zh-CN" altLang="en-US" sz="2000" dirty="0" smtClean="0"/>
              <a:t>可重复读</a:t>
            </a:r>
            <a:r>
              <a:rPr lang="en-US" altLang="zh-CN" sz="2000" dirty="0" smtClean="0"/>
              <a:t>+</a:t>
            </a:r>
            <a:r>
              <a:rPr lang="zh-CN" altLang="en-US" sz="2000" dirty="0" smtClean="0"/>
              <a:t>读操作无幻读（默认）</a:t>
            </a:r>
            <a:endParaRPr lang="en-US" altLang="zh-CN" sz="2000" dirty="0" smtClean="0"/>
          </a:p>
          <a:p>
            <a:pPr lvl="1">
              <a:lnSpc>
                <a:spcPct val="150000"/>
              </a:lnSpc>
            </a:pPr>
            <a:r>
              <a:rPr lang="zh-CN" altLang="en-US" sz="2000" dirty="0" smtClean="0"/>
              <a:t>可串行化</a:t>
            </a:r>
            <a:endParaRPr lang="en-US" altLang="zh-CN" sz="20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1258528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pPr>
              <a:lnSpc>
                <a:spcPct val="120000"/>
              </a:lnSpc>
            </a:pPr>
            <a:r>
              <a:rPr lang="en-US" altLang="zh-CN" sz="3600" dirty="0"/>
              <a:t>r</a:t>
            </a:r>
            <a:r>
              <a:rPr lang="en-US" altLang="zh-CN" sz="3600" dirty="0" smtClean="0"/>
              <a:t>edo</a:t>
            </a:r>
            <a:r>
              <a:rPr lang="zh-CN" altLang="en-US" sz="3600" dirty="0" smtClean="0"/>
              <a:t>日志</a:t>
            </a:r>
            <a:endParaRPr lang="en-US" altLang="zh-CN" sz="3600" dirty="0"/>
          </a:p>
        </p:txBody>
      </p:sp>
      <p:sp>
        <p:nvSpPr>
          <p:cNvPr id="3" name="Content Placeholder 2"/>
          <p:cNvSpPr>
            <a:spLocks noGrp="1"/>
          </p:cNvSpPr>
          <p:nvPr>
            <p:ph idx="1"/>
          </p:nvPr>
        </p:nvSpPr>
        <p:spPr>
          <a:xfrm>
            <a:off x="838200" y="1616744"/>
            <a:ext cx="10515600" cy="4351338"/>
          </a:xfrm>
        </p:spPr>
        <p:txBody>
          <a:bodyPr>
            <a:normAutofit/>
          </a:bodyPr>
          <a:lstStyle/>
          <a:p>
            <a:pPr lvl="1">
              <a:lnSpc>
                <a:spcPct val="150000"/>
              </a:lnSpc>
            </a:pPr>
            <a:r>
              <a:rPr lang="en-US" altLang="zh-CN" sz="1600" dirty="0" smtClean="0"/>
              <a:t>MySQL</a:t>
            </a:r>
            <a:r>
              <a:rPr lang="zh-CN" altLang="en-US" sz="1600" dirty="0" smtClean="0"/>
              <a:t>会先将修改数据存储在内存上，之后根据不同的操作进行刷盘处理，</a:t>
            </a:r>
            <a:r>
              <a:rPr lang="en-US" altLang="zh-CN" sz="1600" dirty="0" smtClean="0"/>
              <a:t>redo</a:t>
            </a:r>
            <a:r>
              <a:rPr lang="zh-CN" altLang="en-US" sz="1600" dirty="0" smtClean="0"/>
              <a:t>记录是应该要处理的刷盘操作，使用追加的方式处理日志，一旦刷盘结束，对应的</a:t>
            </a:r>
            <a:r>
              <a:rPr lang="en-US" altLang="zh-CN" sz="1600" dirty="0" smtClean="0"/>
              <a:t>redo</a:t>
            </a:r>
            <a:r>
              <a:rPr lang="zh-CN" altLang="en-US" sz="1600" dirty="0" smtClean="0"/>
              <a:t>日志可以删除，</a:t>
            </a:r>
            <a:r>
              <a:rPr lang="en-US" altLang="zh-CN" sz="1600" dirty="0" smtClean="0"/>
              <a:t>redo</a:t>
            </a:r>
            <a:r>
              <a:rPr lang="zh-CN" altLang="en-US" sz="1600" dirty="0" smtClean="0"/>
              <a:t>日志使用顺序写的方式存储在磁盘。</a:t>
            </a:r>
            <a:endParaRPr lang="en-US" altLang="zh-CN" sz="1600" dirty="0" smtClean="0"/>
          </a:p>
          <a:p>
            <a:pPr lvl="1">
              <a:lnSpc>
                <a:spcPct val="150000"/>
              </a:lnSpc>
            </a:pPr>
            <a:r>
              <a:rPr lang="en-US" altLang="zh-CN" sz="1600" dirty="0" smtClean="0"/>
              <a:t>redo</a:t>
            </a:r>
            <a:r>
              <a:rPr lang="zh-CN" altLang="en-US" sz="1600" dirty="0" smtClean="0"/>
              <a:t>刷盘的三种策略</a:t>
            </a:r>
            <a:endParaRPr lang="en-US" altLang="zh-CN" sz="1600" dirty="0" smtClean="0"/>
          </a:p>
          <a:p>
            <a:pPr lvl="2">
              <a:lnSpc>
                <a:spcPct val="150000"/>
              </a:lnSpc>
            </a:pPr>
            <a:r>
              <a:rPr lang="en-US" altLang="zh-CN" sz="1200" dirty="0" smtClean="0"/>
              <a:t>Redo</a:t>
            </a:r>
            <a:r>
              <a:rPr lang="zh-CN" altLang="en-US" sz="1200" dirty="0" smtClean="0"/>
              <a:t>写入日志缓存，手动控制写入</a:t>
            </a:r>
            <a:r>
              <a:rPr lang="en-US" altLang="zh-CN" sz="1200" dirty="0" err="1" smtClean="0"/>
              <a:t>pagecache</a:t>
            </a:r>
            <a:r>
              <a:rPr lang="zh-CN" altLang="en-US" sz="1200" dirty="0" smtClean="0"/>
              <a:t>，手动控制写入磁盘，返回并提交事务。</a:t>
            </a:r>
            <a:endParaRPr lang="en-US" altLang="zh-CN" sz="1200" dirty="0" smtClean="0"/>
          </a:p>
          <a:p>
            <a:pPr lvl="2">
              <a:lnSpc>
                <a:spcPct val="150000"/>
              </a:lnSpc>
            </a:pPr>
            <a:r>
              <a:rPr lang="en-US" altLang="zh-CN" sz="1200" dirty="0" smtClean="0"/>
              <a:t>Redo</a:t>
            </a:r>
            <a:r>
              <a:rPr lang="zh-CN" altLang="en-US" sz="1200" dirty="0" smtClean="0"/>
              <a:t>写入日志缓存，手动控制写入</a:t>
            </a:r>
            <a:r>
              <a:rPr lang="en-US" altLang="zh-CN" sz="1200" dirty="0" err="1" smtClean="0"/>
              <a:t>pagecache</a:t>
            </a:r>
            <a:r>
              <a:rPr lang="zh-CN" altLang="en-US" sz="1200" dirty="0" smtClean="0"/>
              <a:t>，返回并提交事务，硬件自动处理写入磁盘。</a:t>
            </a:r>
            <a:endParaRPr lang="en-US" altLang="zh-CN" sz="1200" dirty="0" smtClean="0"/>
          </a:p>
          <a:p>
            <a:pPr lvl="2">
              <a:lnSpc>
                <a:spcPct val="150000"/>
              </a:lnSpc>
            </a:pPr>
            <a:r>
              <a:rPr lang="en-US" altLang="zh-CN" sz="1200" dirty="0" smtClean="0"/>
              <a:t>Redo</a:t>
            </a:r>
            <a:r>
              <a:rPr lang="zh-CN" altLang="en-US" sz="1200" dirty="0" smtClean="0"/>
              <a:t>写入日志缓存，返回并提交事务，操作系统负责写入</a:t>
            </a:r>
            <a:r>
              <a:rPr lang="en-US" altLang="zh-CN" sz="1200" dirty="0" err="1" smtClean="0"/>
              <a:t>pagecache</a:t>
            </a:r>
            <a:r>
              <a:rPr lang="zh-CN" altLang="en-US" sz="1200" dirty="0" smtClean="0"/>
              <a:t>。</a:t>
            </a:r>
            <a:endParaRPr lang="en-US" altLang="zh-CN" sz="1200" dirty="0" smtClean="0"/>
          </a:p>
          <a:p>
            <a:pPr lvl="1">
              <a:lnSpc>
                <a:spcPct val="150000"/>
              </a:lnSpc>
            </a:pPr>
            <a:r>
              <a:rPr lang="zh-CN" altLang="en-US" sz="1600" dirty="0" smtClean="0"/>
              <a:t>注：数据的真正落盘由操作系统维护，我们需要做的就是将</a:t>
            </a:r>
            <a:r>
              <a:rPr lang="en-US" altLang="zh-CN" sz="1600" dirty="0" smtClean="0"/>
              <a:t>redo</a:t>
            </a:r>
            <a:r>
              <a:rPr lang="zh-CN" altLang="en-US" sz="1600" dirty="0" smtClean="0"/>
              <a:t>日志完美的保存好。</a:t>
            </a:r>
            <a:endParaRPr lang="en-US" altLang="zh-CN" sz="1600" dirty="0" smtClean="0"/>
          </a:p>
          <a:p>
            <a:pPr lvl="1">
              <a:lnSpc>
                <a:spcPct val="150000"/>
              </a:lnSpc>
            </a:pPr>
            <a:endParaRPr lang="en-US" altLang="zh-CN" sz="1600" dirty="0"/>
          </a:p>
          <a:p>
            <a:pPr lvl="1">
              <a:lnSpc>
                <a:spcPct val="150000"/>
              </a:lnSpc>
            </a:pPr>
            <a:endParaRPr lang="en-US" altLang="zh-CN" sz="16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2098338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pPr>
              <a:lnSpc>
                <a:spcPct val="120000"/>
              </a:lnSpc>
            </a:pPr>
            <a:r>
              <a:rPr lang="en-US" altLang="zh-CN" sz="3600" dirty="0" smtClean="0"/>
              <a:t>undo</a:t>
            </a:r>
            <a:r>
              <a:rPr lang="zh-CN" altLang="en-US" sz="3600" dirty="0" smtClean="0"/>
              <a:t>日志</a:t>
            </a:r>
            <a:endParaRPr lang="en-US" altLang="zh-CN" sz="3600" dirty="0"/>
          </a:p>
        </p:txBody>
      </p:sp>
      <p:sp>
        <p:nvSpPr>
          <p:cNvPr id="3" name="Content Placeholder 2"/>
          <p:cNvSpPr>
            <a:spLocks noGrp="1"/>
          </p:cNvSpPr>
          <p:nvPr>
            <p:ph idx="1"/>
          </p:nvPr>
        </p:nvSpPr>
        <p:spPr>
          <a:xfrm>
            <a:off x="838200" y="1616744"/>
            <a:ext cx="10515600" cy="4351338"/>
          </a:xfrm>
        </p:spPr>
        <p:txBody>
          <a:bodyPr>
            <a:normAutofit/>
          </a:bodyPr>
          <a:lstStyle/>
          <a:p>
            <a:pPr lvl="1">
              <a:lnSpc>
                <a:spcPct val="150000"/>
              </a:lnSpc>
            </a:pPr>
            <a:r>
              <a:rPr lang="en-US" altLang="zh-CN" sz="1600" dirty="0" smtClean="0"/>
              <a:t>Undo</a:t>
            </a:r>
            <a:r>
              <a:rPr lang="zh-CN" altLang="en-US" sz="1600" dirty="0" smtClean="0"/>
              <a:t>日志并不是</a:t>
            </a:r>
            <a:r>
              <a:rPr lang="en-US" altLang="zh-CN" sz="1600" dirty="0" smtClean="0"/>
              <a:t>redo</a:t>
            </a:r>
            <a:r>
              <a:rPr lang="zh-CN" altLang="en-US" sz="1600" dirty="0" smtClean="0"/>
              <a:t>日志的逆过程，事实上，它是一个可以被当作记录的东西，它同样需要</a:t>
            </a:r>
            <a:r>
              <a:rPr lang="en-US" altLang="zh-CN" sz="1600" dirty="0" smtClean="0"/>
              <a:t>redo</a:t>
            </a:r>
            <a:r>
              <a:rPr lang="zh-CN" altLang="en-US" sz="1600" dirty="0" smtClean="0"/>
              <a:t>的持久化。</a:t>
            </a:r>
            <a:endParaRPr lang="en-US" altLang="zh-CN" sz="1600" dirty="0" smtClean="0"/>
          </a:p>
          <a:p>
            <a:pPr lvl="1">
              <a:lnSpc>
                <a:spcPct val="150000"/>
              </a:lnSpc>
            </a:pPr>
            <a:r>
              <a:rPr lang="zh-CN" altLang="en-US" sz="1600" dirty="0" smtClean="0"/>
              <a:t>当事务开始时，为了回滚，会记录</a:t>
            </a:r>
            <a:r>
              <a:rPr lang="en-US" altLang="zh-CN" sz="1600" dirty="0" smtClean="0"/>
              <a:t>undo</a:t>
            </a:r>
            <a:r>
              <a:rPr lang="zh-CN" altLang="en-US" sz="1600" dirty="0" smtClean="0"/>
              <a:t>日志，它是事务操作的逆过程，这些过程被保存起来。</a:t>
            </a:r>
            <a:endParaRPr lang="en-US" altLang="zh-CN" sz="1600" dirty="0" smtClean="0"/>
          </a:p>
          <a:p>
            <a:pPr lvl="1">
              <a:lnSpc>
                <a:spcPct val="150000"/>
              </a:lnSpc>
            </a:pPr>
            <a:endParaRPr lang="en-US" altLang="zh-CN" sz="16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545920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pPr>
              <a:lnSpc>
                <a:spcPct val="120000"/>
              </a:lnSpc>
            </a:pPr>
            <a:r>
              <a:rPr lang="zh-CN" altLang="en-US" sz="3600" dirty="0" smtClean="0"/>
              <a:t>记录的版本链</a:t>
            </a:r>
            <a:endParaRPr lang="en-US" altLang="zh-CN" sz="3600" dirty="0"/>
          </a:p>
        </p:txBody>
      </p:sp>
      <p:sp>
        <p:nvSpPr>
          <p:cNvPr id="3" name="Content Placeholder 2"/>
          <p:cNvSpPr>
            <a:spLocks noGrp="1"/>
          </p:cNvSpPr>
          <p:nvPr>
            <p:ph idx="1"/>
          </p:nvPr>
        </p:nvSpPr>
        <p:spPr>
          <a:xfrm>
            <a:off x="838200" y="1616744"/>
            <a:ext cx="10515600" cy="4351338"/>
          </a:xfrm>
        </p:spPr>
        <p:txBody>
          <a:bodyPr>
            <a:normAutofit/>
          </a:bodyPr>
          <a:lstStyle/>
          <a:p>
            <a:pPr lvl="1">
              <a:lnSpc>
                <a:spcPct val="150000"/>
              </a:lnSpc>
            </a:pPr>
            <a:r>
              <a:rPr lang="zh-CN" altLang="en-US" sz="1600" dirty="0" smtClean="0"/>
              <a:t>每一个写事务中的修改都会在记录后面增加一个版本。所有版本从最新修改到最后修改形成一个版本链，不同版本通过事务的</a:t>
            </a:r>
            <a:r>
              <a:rPr lang="en-US" altLang="zh-CN" sz="1600" dirty="0" smtClean="0"/>
              <a:t>Id</a:t>
            </a:r>
            <a:r>
              <a:rPr lang="zh-CN" altLang="en-US" sz="1600" dirty="0" smtClean="0"/>
              <a:t>进行区分。</a:t>
            </a:r>
            <a:endParaRPr lang="en-US" altLang="zh-CN" sz="1600" dirty="0" smtClean="0"/>
          </a:p>
          <a:p>
            <a:pPr lvl="1">
              <a:lnSpc>
                <a:spcPct val="150000"/>
              </a:lnSpc>
            </a:pPr>
            <a:r>
              <a:rPr lang="zh-CN" altLang="en-US" sz="1600" dirty="0" smtClean="0"/>
              <a:t>在事务</a:t>
            </a:r>
            <a:r>
              <a:rPr lang="en-US" altLang="zh-CN" sz="1600" dirty="0" smtClean="0"/>
              <a:t>commit</a:t>
            </a:r>
            <a:r>
              <a:rPr lang="zh-CN" altLang="en-US" sz="1600" dirty="0" smtClean="0"/>
              <a:t>后，不会立即删除之前的版本，会将这些数据保留一段时间，这是为了</a:t>
            </a:r>
            <a:r>
              <a:rPr lang="en-US" altLang="zh-CN" sz="1600" dirty="0" smtClean="0"/>
              <a:t>MVCC</a:t>
            </a:r>
            <a:r>
              <a:rPr lang="zh-CN" altLang="en-US" sz="1600" dirty="0" smtClean="0"/>
              <a:t>机制，一旦所有的</a:t>
            </a:r>
            <a:r>
              <a:rPr lang="en-US" altLang="zh-CN" sz="1600" dirty="0" smtClean="0"/>
              <a:t>MVCC</a:t>
            </a:r>
            <a:r>
              <a:rPr lang="zh-CN" altLang="en-US" sz="1600" dirty="0" smtClean="0"/>
              <a:t>创建后需要读的最低版本都高于这个历史版本后，这个版本被证明是无意义的，可以被删除。</a:t>
            </a:r>
            <a:endParaRPr lang="en-US" altLang="zh-CN" sz="1600" dirty="0" smtClean="0"/>
          </a:p>
          <a:p>
            <a:pPr lvl="1">
              <a:lnSpc>
                <a:spcPct val="150000"/>
              </a:lnSpc>
            </a:pPr>
            <a:r>
              <a:rPr lang="en-US" altLang="zh-CN" sz="1600" dirty="0" smtClean="0"/>
              <a:t>MySQL</a:t>
            </a:r>
            <a:r>
              <a:rPr lang="zh-CN" altLang="en-US" sz="1600" dirty="0" smtClean="0"/>
              <a:t>记录中隐藏字段：</a:t>
            </a:r>
            <a:r>
              <a:rPr lang="en-US" altLang="zh-CN" sz="1600" dirty="0" err="1" smtClean="0"/>
              <a:t>trx_id</a:t>
            </a:r>
            <a:r>
              <a:rPr lang="zh-CN" altLang="en-US" sz="1600" dirty="0" smtClean="0">
                <a:sym typeface="Wingdings"/>
              </a:rPr>
              <a:t>（进行写事务的事务</a:t>
            </a:r>
            <a:r>
              <a:rPr lang="en-US" altLang="zh-CN" sz="1600" dirty="0" smtClean="0">
                <a:sym typeface="Wingdings"/>
              </a:rPr>
              <a:t>ID</a:t>
            </a:r>
            <a:r>
              <a:rPr lang="zh-CN" altLang="en-US" sz="1600" dirty="0" smtClean="0">
                <a:sym typeface="Wingdings"/>
              </a:rPr>
              <a:t>），</a:t>
            </a:r>
            <a:r>
              <a:rPr lang="en-US" altLang="zh-CN" sz="1600" dirty="0" err="1" smtClean="0">
                <a:sym typeface="Wingdings"/>
              </a:rPr>
              <a:t>roll_pointer</a:t>
            </a:r>
            <a:r>
              <a:rPr lang="zh-CN" altLang="en-US" sz="1600" dirty="0" smtClean="0">
                <a:sym typeface="Wingdings"/>
              </a:rPr>
              <a:t>（指向上一个版本记录的指针）</a:t>
            </a:r>
            <a:endParaRPr lang="en-US" altLang="zh-CN" sz="1600" dirty="0" smtClean="0">
              <a:sym typeface="Wingdings"/>
            </a:endParaRPr>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341828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1712</Words>
  <Application>Microsoft Macintosh PowerPoint</Application>
  <PresentationFormat>Widescreen</PresentationFormat>
  <Paragraphs>113</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Calibri Light</vt:lpstr>
      <vt:lpstr>DengXian</vt:lpstr>
      <vt:lpstr>DengXian Light</vt:lpstr>
      <vt:lpstr>Wingdings</vt:lpstr>
      <vt:lpstr>Arial</vt:lpstr>
      <vt:lpstr>Office Theme</vt:lpstr>
      <vt:lpstr>MySQL事务</vt:lpstr>
      <vt:lpstr>Outline</vt:lpstr>
      <vt:lpstr>事务的划分等级</vt:lpstr>
      <vt:lpstr>两阶段锁协议</vt:lpstr>
      <vt:lpstr>意向锁</vt:lpstr>
      <vt:lpstr>MySQL事务的划分</vt:lpstr>
      <vt:lpstr>redo日志</vt:lpstr>
      <vt:lpstr>undo日志</vt:lpstr>
      <vt:lpstr>记录的版本链</vt:lpstr>
      <vt:lpstr>MySQL的事务写锁协议</vt:lpstr>
      <vt:lpstr>MySQL锁分类</vt:lpstr>
      <vt:lpstr>MVCC（多版本并发控制）</vt:lpstr>
      <vt:lpstr>MVCC（多版本并发控制）</vt:lpstr>
      <vt:lpstr>其它细节</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LSM Tree</dc:title>
  <dc:creator>Microsoft Office User</dc:creator>
  <cp:lastModifiedBy>Microsoft Office User</cp:lastModifiedBy>
  <cp:revision>257</cp:revision>
  <dcterms:created xsi:type="dcterms:W3CDTF">2023-10-26T08:44:45Z</dcterms:created>
  <dcterms:modified xsi:type="dcterms:W3CDTF">2023-12-18T08:47:49Z</dcterms:modified>
</cp:coreProperties>
</file>