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6" r:id="rId2"/>
    <p:sldId id="257" r:id="rId3"/>
    <p:sldId id="271" r:id="rId4"/>
    <p:sldId id="258" r:id="rId5"/>
    <p:sldId id="259" r:id="rId6"/>
    <p:sldId id="260" r:id="rId7"/>
    <p:sldId id="261" r:id="rId8"/>
    <p:sldId id="262"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0"/>
    <p:restoredTop sz="88235"/>
  </p:normalViewPr>
  <p:slideViewPr>
    <p:cSldViewPr snapToGrid="0" snapToObjects="1">
      <p:cViewPr varScale="1">
        <p:scale>
          <a:sx n="100" d="100"/>
          <a:sy n="100" d="100"/>
        </p:scale>
        <p:origin x="125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6CCBC-E862-9142-A3D2-332BCF0907C6}" type="datetimeFigureOut">
              <a:rPr lang="en-US" smtClean="0"/>
              <a:t>12/28/23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12B53-23B0-5F42-BF63-288D03F6E171}" type="slidenum">
              <a:rPr lang="en-US" smtClean="0"/>
              <a:t>‹#›</a:t>
            </a:fld>
            <a:endParaRPr lang="en-US"/>
          </a:p>
        </p:txBody>
      </p:sp>
    </p:spTree>
    <p:extLst>
      <p:ext uri="{BB962C8B-B14F-4D97-AF65-F5344CB8AC3E}">
        <p14:creationId xmlns:p14="http://schemas.microsoft.com/office/powerpoint/2010/main" val="1664111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39BC1-59DC-CF49-93B5-869027C26D90}" type="datetimeFigureOut">
              <a:rPr lang="en-US" smtClean="0"/>
              <a:t>12/28/23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0DB38-7896-A948-93D6-DA553FAADA9A}" type="slidenum">
              <a:rPr lang="en-US" smtClean="0"/>
              <a:t>‹#›</a:t>
            </a:fld>
            <a:endParaRPr lang="en-US"/>
          </a:p>
        </p:txBody>
      </p:sp>
    </p:spTree>
    <p:extLst>
      <p:ext uri="{BB962C8B-B14F-4D97-AF65-F5344CB8AC3E}">
        <p14:creationId xmlns:p14="http://schemas.microsoft.com/office/powerpoint/2010/main" val="247082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a:t>
            </a:fld>
            <a:endParaRPr lang="en-US"/>
          </a:p>
        </p:txBody>
      </p:sp>
    </p:spTree>
    <p:extLst>
      <p:ext uri="{BB962C8B-B14F-4D97-AF65-F5344CB8AC3E}">
        <p14:creationId xmlns:p14="http://schemas.microsoft.com/office/powerpoint/2010/main" val="187539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这是本次介绍的大纲，其中介绍重点的</a:t>
            </a:r>
            <a:r>
              <a:rPr lang="en-US" altLang="zh-CN" dirty="0" smtClean="0"/>
              <a:t>5</a:t>
            </a:r>
            <a:r>
              <a:rPr lang="zh-CN" altLang="en-US" dirty="0" smtClean="0"/>
              <a:t>和</a:t>
            </a:r>
            <a:r>
              <a:rPr lang="en-US" altLang="zh-CN" dirty="0" smtClean="0"/>
              <a:t>6</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2</a:t>
            </a:fld>
            <a:endParaRPr lang="en-US"/>
          </a:p>
        </p:txBody>
      </p:sp>
    </p:spTree>
    <p:extLst>
      <p:ext uri="{BB962C8B-B14F-4D97-AF65-F5344CB8AC3E}">
        <p14:creationId xmlns:p14="http://schemas.microsoft.com/office/powerpoint/2010/main" val="165329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3</a:t>
            </a:fld>
            <a:endParaRPr lang="en-US"/>
          </a:p>
        </p:txBody>
      </p:sp>
    </p:spTree>
    <p:extLst>
      <p:ext uri="{BB962C8B-B14F-4D97-AF65-F5344CB8AC3E}">
        <p14:creationId xmlns:p14="http://schemas.microsoft.com/office/powerpoint/2010/main" val="94541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4</a:t>
            </a:fld>
            <a:endParaRPr lang="en-US"/>
          </a:p>
        </p:txBody>
      </p:sp>
    </p:spTree>
    <p:extLst>
      <p:ext uri="{BB962C8B-B14F-4D97-AF65-F5344CB8AC3E}">
        <p14:creationId xmlns:p14="http://schemas.microsoft.com/office/powerpoint/2010/main" val="163382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念</a:t>
            </a:r>
            <a:r>
              <a:rPr lang="en-US" altLang="zh-CN" dirty="0" smtClean="0"/>
              <a:t>PPT</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5</a:t>
            </a:fld>
            <a:endParaRPr lang="en-US"/>
          </a:p>
        </p:txBody>
      </p:sp>
    </p:spTree>
    <p:extLst>
      <p:ext uri="{BB962C8B-B14F-4D97-AF65-F5344CB8AC3E}">
        <p14:creationId xmlns:p14="http://schemas.microsoft.com/office/powerpoint/2010/main" val="33910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6</a:t>
            </a:fld>
            <a:endParaRPr lang="en-US"/>
          </a:p>
        </p:txBody>
      </p:sp>
    </p:spTree>
    <p:extLst>
      <p:ext uri="{BB962C8B-B14F-4D97-AF65-F5344CB8AC3E}">
        <p14:creationId xmlns:p14="http://schemas.microsoft.com/office/powerpoint/2010/main" val="115355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7</a:t>
            </a:fld>
            <a:endParaRPr lang="en-US"/>
          </a:p>
        </p:txBody>
      </p:sp>
    </p:spTree>
    <p:extLst>
      <p:ext uri="{BB962C8B-B14F-4D97-AF65-F5344CB8AC3E}">
        <p14:creationId xmlns:p14="http://schemas.microsoft.com/office/powerpoint/2010/main" val="112329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8</a:t>
            </a:fld>
            <a:endParaRPr lang="en-US"/>
          </a:p>
        </p:txBody>
      </p:sp>
    </p:spTree>
    <p:extLst>
      <p:ext uri="{BB962C8B-B14F-4D97-AF65-F5344CB8AC3E}">
        <p14:creationId xmlns:p14="http://schemas.microsoft.com/office/powerpoint/2010/main" val="1252479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9</a:t>
            </a:fld>
            <a:endParaRPr lang="en-US"/>
          </a:p>
        </p:txBody>
      </p:sp>
    </p:spTree>
    <p:extLst>
      <p:ext uri="{BB962C8B-B14F-4D97-AF65-F5344CB8AC3E}">
        <p14:creationId xmlns:p14="http://schemas.microsoft.com/office/powerpoint/2010/main" val="66165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2AE5D-0BDA-914E-8F64-DAC66633202A}" type="datetime1">
              <a:rPr lang="en-US" smtClean="0"/>
              <a:t>12/28/23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100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B65E4-C261-7148-9802-2E5FBFA8D757}" type="datetime1">
              <a:rPr lang="en-US" smtClean="0"/>
              <a:t>12/28/23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4536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25608-B5B0-7E4F-9B78-25EABAEC0D47}" type="datetime1">
              <a:rPr lang="en-US" smtClean="0"/>
              <a:t>12/28/23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7130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4E472-4A59-6540-98DA-F12CD024E22D}" type="datetime1">
              <a:rPr lang="en-US" smtClean="0"/>
              <a:t>12/28/23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375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E7A3-8A68-754A-84B9-56BDF9443F43}" type="datetime1">
              <a:rPr lang="en-US" smtClean="0"/>
              <a:t>12/28/23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2624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F1C00-9177-4847-8566-6E9265F62C65}" type="datetime1">
              <a:rPr lang="en-US" smtClean="0"/>
              <a:t>12/28/23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619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F0414-2047-D34B-82F0-4026415A62B2}" type="datetime1">
              <a:rPr lang="en-US" smtClean="0"/>
              <a:t>12/28/23</a:t>
            </a:fld>
            <a:endParaRPr lang="en-US"/>
          </a:p>
        </p:txBody>
      </p:sp>
      <p:sp>
        <p:nvSpPr>
          <p:cNvPr id="8" name="Footer Placeholder 7"/>
          <p:cNvSpPr>
            <a:spLocks noGrp="1"/>
          </p:cNvSpPr>
          <p:nvPr>
            <p:ph type="ftr" sz="quarter" idx="11"/>
          </p:nvPr>
        </p:nvSpPr>
        <p:spPr/>
        <p:txBody>
          <a:bodyPr/>
          <a:lstStyle/>
          <a:p>
            <a:r>
              <a:rPr lang="en-US" smtClean="0"/>
              <a:t>15</a:t>
            </a:r>
            <a:endParaRPr lang="en-US"/>
          </a:p>
        </p:txBody>
      </p:sp>
      <p:sp>
        <p:nvSpPr>
          <p:cNvPr id="9" name="Slide Number Placeholder 8"/>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3318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F3687-6427-E342-B148-A257A3F79042}" type="datetime1">
              <a:rPr lang="en-US" smtClean="0"/>
              <a:t>12/28/23</a:t>
            </a:fld>
            <a:endParaRPr lang="en-US"/>
          </a:p>
        </p:txBody>
      </p:sp>
      <p:sp>
        <p:nvSpPr>
          <p:cNvPr id="4" name="Footer Placeholder 3"/>
          <p:cNvSpPr>
            <a:spLocks noGrp="1"/>
          </p:cNvSpPr>
          <p:nvPr>
            <p:ph type="ftr" sz="quarter" idx="11"/>
          </p:nvPr>
        </p:nvSpPr>
        <p:spPr/>
        <p:txBody>
          <a:bodyPr/>
          <a:lstStyle/>
          <a:p>
            <a:r>
              <a:rPr lang="en-US" smtClean="0"/>
              <a:t>15</a:t>
            </a:r>
            <a:endParaRPr lang="en-US"/>
          </a:p>
        </p:txBody>
      </p:sp>
      <p:sp>
        <p:nvSpPr>
          <p:cNvPr id="5" name="Slide Number Placeholder 4"/>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263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9D092-8708-7E4F-BF2D-F185BFA26EFF}" type="datetime1">
              <a:rPr lang="en-US" smtClean="0"/>
              <a:t>12/28/23</a:t>
            </a:fld>
            <a:endParaRPr lang="en-US"/>
          </a:p>
        </p:txBody>
      </p:sp>
      <p:sp>
        <p:nvSpPr>
          <p:cNvPr id="3" name="Footer Placeholder 2"/>
          <p:cNvSpPr>
            <a:spLocks noGrp="1"/>
          </p:cNvSpPr>
          <p:nvPr>
            <p:ph type="ftr" sz="quarter" idx="11"/>
          </p:nvPr>
        </p:nvSpPr>
        <p:spPr/>
        <p:txBody>
          <a:bodyPr/>
          <a:lstStyle/>
          <a:p>
            <a:r>
              <a:rPr lang="en-US" smtClean="0"/>
              <a:t>15</a:t>
            </a:r>
            <a:endParaRPr lang="en-US"/>
          </a:p>
        </p:txBody>
      </p:sp>
      <p:sp>
        <p:nvSpPr>
          <p:cNvPr id="4" name="Slide Number Placeholder 3"/>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4193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B8F7-D338-5E4D-8EC3-FB0FAA999A91}" type="datetime1">
              <a:rPr lang="en-US" smtClean="0"/>
              <a:t>12/28/23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74396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3BFB-05E1-924B-ACCB-26B48584764B}" type="datetime1">
              <a:rPr lang="en-US" smtClean="0"/>
              <a:t>12/28/23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911578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88CE7-635A-5545-9D0B-9523CBE45E91}" type="datetime1">
              <a:rPr lang="en-US" smtClean="0"/>
              <a:t>12/28/23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E2825-DF48-3249-B736-AA9788CF77C4}" type="slidenum">
              <a:rPr lang="en-US" smtClean="0"/>
              <a:t>‹#›</a:t>
            </a:fld>
            <a:endParaRPr lang="en-US"/>
          </a:p>
        </p:txBody>
      </p:sp>
    </p:spTree>
    <p:extLst>
      <p:ext uri="{BB962C8B-B14F-4D97-AF65-F5344CB8AC3E}">
        <p14:creationId xmlns:p14="http://schemas.microsoft.com/office/powerpoint/2010/main" val="426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4228"/>
            <a:ext cx="9144000" cy="2387600"/>
          </a:xfrm>
        </p:spPr>
        <p:txBody>
          <a:bodyPr/>
          <a:lstStyle/>
          <a:p>
            <a:r>
              <a:rPr lang="en-US" altLang="zh-CN" b="1" dirty="0" smtClean="0"/>
              <a:t>GFS</a:t>
            </a:r>
            <a:endParaRPr lang="en-US" b="1" dirty="0"/>
          </a:p>
        </p:txBody>
      </p:sp>
      <p:sp>
        <p:nvSpPr>
          <p:cNvPr id="3" name="Subtitle 2"/>
          <p:cNvSpPr>
            <a:spLocks noGrp="1"/>
          </p:cNvSpPr>
          <p:nvPr>
            <p:ph type="subTitle" idx="1"/>
          </p:nvPr>
        </p:nvSpPr>
        <p:spPr>
          <a:xfrm>
            <a:off x="1524000" y="3619267"/>
            <a:ext cx="9144000" cy="1655762"/>
          </a:xfrm>
        </p:spPr>
        <p:txBody>
          <a:bodyPr>
            <a:normAutofit/>
          </a:bodyPr>
          <a:lstStyle/>
          <a:p>
            <a:endParaRPr lang="en-US" altLang="zh-CN" sz="2300" dirty="0" smtClean="0"/>
          </a:p>
          <a:p>
            <a:r>
              <a:rPr lang="zh-CN" altLang="en-US" sz="2300" dirty="0" smtClean="0"/>
              <a:t>王一平</a:t>
            </a:r>
            <a:endParaRPr lang="en-US" altLang="zh-CN" sz="2300" dirty="0" smtClean="0"/>
          </a:p>
          <a:p>
            <a:r>
              <a:rPr lang="en-US" altLang="zh-CN" sz="2300"/>
              <a:t>n</a:t>
            </a:r>
            <a:r>
              <a:rPr lang="en-US" altLang="zh-CN" sz="2300" smtClean="0"/>
              <a:t>ull/null/null</a:t>
            </a:r>
            <a:endParaRPr lang="en-US" altLang="zh-CN" sz="2300" dirty="0" smtClean="0"/>
          </a:p>
        </p:txBody>
      </p:sp>
      <p:pic>
        <p:nvPicPr>
          <p:cNvPr id="6" name="Picture 5"/>
          <p:cNvPicPr>
            <a:picLocks noChangeAspect="1"/>
          </p:cNvPicPr>
          <p:nvPr/>
        </p:nvPicPr>
        <p:blipFill>
          <a:blip r:embed="rId3"/>
          <a:stretch>
            <a:fillRect/>
          </a:stretch>
        </p:blipFill>
        <p:spPr>
          <a:xfrm>
            <a:off x="5475227" y="5752469"/>
            <a:ext cx="1241546" cy="391657"/>
          </a:xfrm>
          <a:prstGeom prst="rect">
            <a:avLst/>
          </a:prstGeom>
        </p:spPr>
      </p:pic>
    </p:spTree>
    <p:extLst>
      <p:ext uri="{BB962C8B-B14F-4D97-AF65-F5344CB8AC3E}">
        <p14:creationId xmlns:p14="http://schemas.microsoft.com/office/powerpoint/2010/main" val="147118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517525"/>
            <a:ext cx="10515600" cy="5946775"/>
          </a:xfrm>
        </p:spPr>
        <p:txBody>
          <a:bodyPr>
            <a:noAutofit/>
          </a:bodyPr>
          <a:lstStyle/>
          <a:p>
            <a:pPr>
              <a:lnSpc>
                <a:spcPct val="150000"/>
              </a:lnSpc>
            </a:pPr>
            <a:r>
              <a:rPr lang="zh-CN" altLang="en-US" sz="1400" dirty="0" smtClean="0"/>
              <a:t>          当</a:t>
            </a:r>
            <a:r>
              <a:rPr lang="en-US" altLang="zh-CN" sz="1400" dirty="0"/>
              <a:t>Chunk</a:t>
            </a:r>
            <a:r>
              <a:rPr lang="zh-CN" altLang="en-US" sz="1400" dirty="0"/>
              <a:t>服务器失效时，</a:t>
            </a:r>
            <a:r>
              <a:rPr lang="en-US" altLang="zh-CN" sz="1400" dirty="0"/>
              <a:t>Chunk</a:t>
            </a:r>
            <a:r>
              <a:rPr lang="zh-CN" altLang="en-US" sz="1400" dirty="0"/>
              <a:t>的副本有可能因错失了一些修改操作而过期失效。</a:t>
            </a:r>
            <a:r>
              <a:rPr lang="en-US" altLang="zh-CN" sz="1400" dirty="0"/>
              <a:t>Master</a:t>
            </a:r>
            <a:r>
              <a:rPr lang="zh-CN" altLang="en-US" sz="1400" dirty="0"/>
              <a:t>节点保存了每个</a:t>
            </a:r>
            <a:r>
              <a:rPr lang="en-US" altLang="zh-CN" sz="1400" dirty="0"/>
              <a:t>Chunk</a:t>
            </a:r>
            <a:r>
              <a:rPr lang="zh-CN" altLang="en-US" sz="1400" dirty="0"/>
              <a:t>的版本号，用来区分当前的副本和过期副本。无论何时，只要</a:t>
            </a:r>
            <a:r>
              <a:rPr lang="en-US" altLang="zh-CN" sz="1400" dirty="0"/>
              <a:t>Master</a:t>
            </a:r>
            <a:r>
              <a:rPr lang="zh-CN" altLang="en-US" sz="1400" dirty="0"/>
              <a:t>节点和</a:t>
            </a:r>
            <a:r>
              <a:rPr lang="en-US" altLang="zh-CN" sz="1400" dirty="0"/>
              <a:t>Chunk</a:t>
            </a:r>
            <a:r>
              <a:rPr lang="zh-CN" altLang="en-US" sz="1400" dirty="0"/>
              <a:t>签订一个新的租约，它就增加</a:t>
            </a:r>
            <a:r>
              <a:rPr lang="en-US" altLang="zh-CN" sz="1400" dirty="0"/>
              <a:t>Chunk</a:t>
            </a:r>
            <a:r>
              <a:rPr lang="zh-CN" altLang="en-US" sz="1400" dirty="0"/>
              <a:t>的版本号，然后通知最新的副本。</a:t>
            </a:r>
            <a:r>
              <a:rPr lang="en-US" altLang="zh-CN" sz="1400" dirty="0">
                <a:solidFill>
                  <a:srgbClr val="FF0000"/>
                </a:solidFill>
              </a:rPr>
              <a:t>Master</a:t>
            </a:r>
            <a:r>
              <a:rPr lang="zh-CN" altLang="en-US" sz="1400" dirty="0">
                <a:solidFill>
                  <a:srgbClr val="FF0000"/>
                </a:solidFill>
              </a:rPr>
              <a:t>节点和这些副本都把新的版本号记录在它们持久化存储的状态信息</a:t>
            </a:r>
            <a:r>
              <a:rPr lang="zh-CN" altLang="en-US" sz="1400" dirty="0" smtClean="0">
                <a:solidFill>
                  <a:srgbClr val="FF0000"/>
                </a:solidFill>
              </a:rPr>
              <a:t>中，但是不持久化每个</a:t>
            </a:r>
            <a:r>
              <a:rPr lang="en-US" altLang="zh-CN" sz="1400" dirty="0" smtClean="0">
                <a:solidFill>
                  <a:srgbClr val="FF0000"/>
                </a:solidFill>
              </a:rPr>
              <a:t>chunk</a:t>
            </a:r>
            <a:r>
              <a:rPr lang="zh-CN" altLang="en-US" sz="1400" dirty="0" smtClean="0">
                <a:solidFill>
                  <a:srgbClr val="FF0000"/>
                </a:solidFill>
              </a:rPr>
              <a:t>的</a:t>
            </a:r>
            <a:r>
              <a:rPr lang="en-US" altLang="zh-CN" sz="1400" dirty="0" smtClean="0">
                <a:solidFill>
                  <a:srgbClr val="FF0000"/>
                </a:solidFill>
              </a:rPr>
              <a:t>primary</a:t>
            </a:r>
            <a:r>
              <a:rPr lang="zh-CN" altLang="en-US" sz="1400" dirty="0" smtClean="0">
                <a:solidFill>
                  <a:srgbClr val="FF0000"/>
                </a:solidFill>
              </a:rPr>
              <a:t>和</a:t>
            </a:r>
            <a:r>
              <a:rPr lang="en-US" altLang="zh-CN" sz="1400" smtClean="0">
                <a:solidFill>
                  <a:srgbClr val="FF0000"/>
                </a:solidFill>
              </a:rPr>
              <a:t>replicas</a:t>
            </a:r>
            <a:r>
              <a:rPr lang="zh-CN" altLang="en-US" sz="1400" smtClean="0"/>
              <a:t>。</a:t>
            </a:r>
            <a:r>
              <a:rPr lang="zh-CN" altLang="en-US" sz="1400" dirty="0"/>
              <a:t>这个动作发生在任何客户机得到通知以前，因此也是对这个</a:t>
            </a:r>
            <a:r>
              <a:rPr lang="en-US" altLang="zh-CN" sz="1400" dirty="0"/>
              <a:t>Chunk</a:t>
            </a:r>
            <a:r>
              <a:rPr lang="zh-CN" altLang="en-US" sz="1400" dirty="0"/>
              <a:t>开始写之前。如果某个副本所在的</a:t>
            </a:r>
            <a:r>
              <a:rPr lang="en-US" altLang="zh-CN" sz="1400" dirty="0"/>
              <a:t>Chunk</a:t>
            </a:r>
            <a:r>
              <a:rPr lang="zh-CN" altLang="en-US" sz="1400" dirty="0"/>
              <a:t>服务器正好处于失效状态，那么副本的版本号就不会被增加。</a:t>
            </a:r>
            <a:r>
              <a:rPr lang="en-US" altLang="zh-CN" sz="1400" dirty="0"/>
              <a:t>Master</a:t>
            </a:r>
            <a:r>
              <a:rPr lang="zh-CN" altLang="en-US" sz="1400" dirty="0"/>
              <a:t>节点让这个</a:t>
            </a:r>
            <a:r>
              <a:rPr lang="en-US" altLang="zh-CN" sz="1400" dirty="0"/>
              <a:t>Chunk</a:t>
            </a:r>
            <a:r>
              <a:rPr lang="zh-CN" altLang="en-US" sz="1400" dirty="0"/>
              <a:t>服务器重新启动，并且向</a:t>
            </a:r>
            <a:r>
              <a:rPr lang="en-US" altLang="zh-CN" sz="1400" dirty="0"/>
              <a:t>Master</a:t>
            </a:r>
            <a:r>
              <a:rPr lang="zh-CN" altLang="en-US" sz="1400" dirty="0"/>
              <a:t>节点报告它拥有的</a:t>
            </a:r>
            <a:r>
              <a:rPr lang="en-US" altLang="zh-CN" sz="1400" dirty="0"/>
              <a:t>Chunk</a:t>
            </a:r>
            <a:r>
              <a:rPr lang="zh-CN" altLang="en-US" sz="1400" dirty="0"/>
              <a:t>的集合以及相应的版本号的时候，就会检测出它包含过期的</a:t>
            </a:r>
            <a:r>
              <a:rPr lang="en-US" altLang="zh-CN" sz="1400" dirty="0"/>
              <a:t>Chunk</a:t>
            </a:r>
            <a:r>
              <a:rPr lang="zh-CN" altLang="en-US" sz="1400" dirty="0"/>
              <a:t>。如果</a:t>
            </a:r>
            <a:r>
              <a:rPr lang="en-US" altLang="zh-CN" sz="1400" dirty="0"/>
              <a:t>Master</a:t>
            </a:r>
            <a:r>
              <a:rPr lang="zh-CN" altLang="en-US" sz="1400" dirty="0"/>
              <a:t>节点看到一个比它记录的版本号更高的版本号，</a:t>
            </a:r>
            <a:r>
              <a:rPr lang="en-US" altLang="zh-CN" sz="1400" dirty="0"/>
              <a:t>Master</a:t>
            </a:r>
            <a:r>
              <a:rPr lang="zh-CN" altLang="en-US" sz="1400" dirty="0"/>
              <a:t>节点会认为它和</a:t>
            </a:r>
            <a:r>
              <a:rPr lang="en-US" altLang="zh-CN" sz="1400" dirty="0"/>
              <a:t>Chunk</a:t>
            </a:r>
            <a:r>
              <a:rPr lang="zh-CN" altLang="en-US" sz="1400" dirty="0"/>
              <a:t>服务器签订租约的操作失败了，因此会选择更高的版本号作为当前的版本号。</a:t>
            </a:r>
            <a:r>
              <a:rPr lang="en-US" altLang="zh-CN" sz="1400" dirty="0"/>
              <a:t>Master</a:t>
            </a:r>
            <a:r>
              <a:rPr lang="zh-CN" altLang="en-US" sz="1400" dirty="0"/>
              <a:t>节点在例行的垃圾回收过程中移除所有的过期失效副本。在此之前，</a:t>
            </a:r>
            <a:r>
              <a:rPr lang="en-US" altLang="zh-CN" sz="1400" dirty="0"/>
              <a:t>Master</a:t>
            </a:r>
            <a:r>
              <a:rPr lang="zh-CN" altLang="en-US" sz="1400" dirty="0"/>
              <a:t>节点在回复客户机的</a:t>
            </a:r>
            <a:r>
              <a:rPr lang="en-US" altLang="zh-CN" sz="1400" dirty="0"/>
              <a:t>Chunk</a:t>
            </a:r>
            <a:r>
              <a:rPr lang="zh-CN" altLang="en-US" sz="1400" dirty="0"/>
              <a:t>信息请求的时候，简单的认为那些过期的块根本就不存在。另外一重保障措施是，</a:t>
            </a:r>
            <a:r>
              <a:rPr lang="en-US" altLang="zh-CN" sz="1400" dirty="0"/>
              <a:t>Master</a:t>
            </a:r>
            <a:r>
              <a:rPr lang="zh-CN" altLang="en-US" sz="1400" dirty="0"/>
              <a:t>节点在通知客户机哪个</a:t>
            </a:r>
            <a:r>
              <a:rPr lang="en-US" altLang="zh-CN" sz="1400" dirty="0"/>
              <a:t>Chunk</a:t>
            </a:r>
            <a:r>
              <a:rPr lang="zh-CN" altLang="en-US" sz="1400" dirty="0"/>
              <a:t>服务器持有租约、或者指示</a:t>
            </a:r>
            <a:r>
              <a:rPr lang="en-US" altLang="zh-CN" sz="1400" dirty="0"/>
              <a:t>Chunk</a:t>
            </a:r>
            <a:r>
              <a:rPr lang="zh-CN" altLang="en-US" sz="1400" dirty="0"/>
              <a:t>服务器从哪个</a:t>
            </a:r>
            <a:r>
              <a:rPr lang="en-US" altLang="zh-CN" sz="1400" dirty="0"/>
              <a:t>Chunk</a:t>
            </a:r>
            <a:r>
              <a:rPr lang="zh-CN" altLang="en-US" sz="1400" dirty="0"/>
              <a:t>服务器进行克隆时，消息中都附带了</a:t>
            </a:r>
            <a:r>
              <a:rPr lang="en-US" altLang="zh-CN" sz="1400" dirty="0"/>
              <a:t>Chunk</a:t>
            </a:r>
            <a:r>
              <a:rPr lang="zh-CN" altLang="en-US" sz="1400" dirty="0"/>
              <a:t>的版本号。客户机或者</a:t>
            </a:r>
            <a:r>
              <a:rPr lang="en-US" altLang="zh-CN" sz="1400" dirty="0"/>
              <a:t>Chunk</a:t>
            </a:r>
            <a:r>
              <a:rPr lang="zh-CN" altLang="en-US" sz="1400" dirty="0"/>
              <a:t>服务器在执行操作时都会验证版本号以确保总是访问当前版本的数据</a:t>
            </a:r>
            <a:r>
              <a:rPr lang="zh-CN" altLang="en-US" sz="1400" dirty="0" smtClean="0"/>
              <a:t>。</a:t>
            </a:r>
            <a:r>
              <a:rPr lang="en-US" altLang="zh-CN" sz="1400" dirty="0"/>
              <a:t/>
            </a:r>
            <a:br>
              <a:rPr lang="en-US" altLang="zh-CN" sz="1400" dirty="0"/>
            </a:br>
            <a:r>
              <a:rPr lang="zh-CN" altLang="en-US" sz="1400" dirty="0" smtClean="0"/>
              <a:t>       脑裂通常</a:t>
            </a:r>
            <a:r>
              <a:rPr lang="zh-CN" altLang="en-US" sz="1400" dirty="0"/>
              <a:t>是由网络分区引起的。比如说，</a:t>
            </a:r>
            <a:r>
              <a:rPr lang="en-US" altLang="zh-CN" sz="1400" dirty="0"/>
              <a:t>Master</a:t>
            </a:r>
            <a:r>
              <a:rPr lang="zh-CN" altLang="en-US" sz="1400" dirty="0"/>
              <a:t>无法与</a:t>
            </a:r>
            <a:r>
              <a:rPr lang="en-US" altLang="zh-CN" sz="1400" dirty="0"/>
              <a:t>Primary</a:t>
            </a:r>
            <a:r>
              <a:rPr lang="zh-CN" altLang="en-US" sz="1400" dirty="0"/>
              <a:t>通信，但是</a:t>
            </a:r>
            <a:r>
              <a:rPr lang="en-US" altLang="zh-CN" sz="1400" dirty="0"/>
              <a:t>Primary</a:t>
            </a:r>
            <a:r>
              <a:rPr lang="zh-CN" altLang="en-US" sz="1400" dirty="0"/>
              <a:t>又可以与客户端通信，这就是一种网络分区问题。网络故障是这类分布式存储系统中最难处理的问题之一。在某个时间点，</a:t>
            </a:r>
            <a:r>
              <a:rPr lang="en-US" altLang="zh-CN" sz="1400" dirty="0"/>
              <a:t>Master</a:t>
            </a:r>
            <a:r>
              <a:rPr lang="zh-CN" altLang="en-US" sz="1400" dirty="0"/>
              <a:t>指定了一个</a:t>
            </a:r>
            <a:r>
              <a:rPr lang="en-US" altLang="zh-CN" sz="1400" dirty="0"/>
              <a:t>Primary</a:t>
            </a:r>
            <a:r>
              <a:rPr lang="zh-CN" altLang="en-US" sz="1400" dirty="0"/>
              <a:t>，之后</a:t>
            </a:r>
            <a:r>
              <a:rPr lang="en-US" altLang="zh-CN" sz="1400" dirty="0"/>
              <a:t>Master</a:t>
            </a:r>
            <a:r>
              <a:rPr lang="zh-CN" altLang="en-US" sz="1400" dirty="0"/>
              <a:t>会一直通过定期的</a:t>
            </a:r>
            <a:r>
              <a:rPr lang="en-US" altLang="zh-CN" sz="1400" dirty="0"/>
              <a:t>ping</a:t>
            </a:r>
            <a:r>
              <a:rPr lang="zh-CN" altLang="en-US" sz="1400" dirty="0"/>
              <a:t>来检查它是否还存活。因为如果它挂了，</a:t>
            </a:r>
            <a:r>
              <a:rPr lang="en-US" altLang="zh-CN" sz="1400" dirty="0"/>
              <a:t>Master</a:t>
            </a:r>
            <a:r>
              <a:rPr lang="zh-CN" altLang="en-US" sz="1400" dirty="0"/>
              <a:t>需要选择一个新的</a:t>
            </a:r>
            <a:r>
              <a:rPr lang="en-US" altLang="zh-CN" sz="1400" dirty="0"/>
              <a:t>Primary</a:t>
            </a:r>
            <a:r>
              <a:rPr lang="zh-CN" altLang="en-US" sz="1400" dirty="0"/>
              <a:t>。</a:t>
            </a:r>
            <a:r>
              <a:rPr lang="en-US" altLang="zh-CN" sz="1400" dirty="0"/>
              <a:t>Master</a:t>
            </a:r>
            <a:r>
              <a:rPr lang="zh-CN" altLang="en-US" sz="1400" dirty="0"/>
              <a:t>发送了一些</a:t>
            </a:r>
            <a:r>
              <a:rPr lang="en-US" altLang="zh-CN" sz="1400" dirty="0"/>
              <a:t>ping</a:t>
            </a:r>
            <a:r>
              <a:rPr lang="zh-CN" altLang="en-US" sz="1400" dirty="0"/>
              <a:t>给</a:t>
            </a:r>
            <a:r>
              <a:rPr lang="en-US" altLang="zh-CN" sz="1400" dirty="0"/>
              <a:t>Primary</a:t>
            </a:r>
            <a:r>
              <a:rPr lang="zh-CN" altLang="en-US" sz="1400" dirty="0"/>
              <a:t>，并且</a:t>
            </a:r>
            <a:r>
              <a:rPr lang="en-US" altLang="zh-CN" sz="1400" dirty="0"/>
              <a:t>Primary</a:t>
            </a:r>
            <a:r>
              <a:rPr lang="zh-CN" altLang="en-US" sz="1400" dirty="0"/>
              <a:t>没有回应，你可能会认为</a:t>
            </a:r>
            <a:r>
              <a:rPr lang="en-US" altLang="zh-CN" sz="1400" dirty="0"/>
              <a:t>Master</a:t>
            </a:r>
            <a:r>
              <a:rPr lang="zh-CN" altLang="en-US" sz="1400" dirty="0"/>
              <a:t>会在那个时间立刻指定一个新的</a:t>
            </a:r>
            <a:r>
              <a:rPr lang="en-US" altLang="zh-CN" sz="1400" dirty="0"/>
              <a:t>Primary</a:t>
            </a:r>
            <a:r>
              <a:rPr lang="zh-CN" altLang="en-US" sz="1400" dirty="0"/>
              <a:t>。但事实是，这是一个错误的想法。为什么是一个错误的想法呢？因为可能是网络的原因导致</a:t>
            </a:r>
            <a:r>
              <a:rPr lang="en-US" altLang="zh-CN" sz="1400" dirty="0"/>
              <a:t>ping</a:t>
            </a:r>
            <a:r>
              <a:rPr lang="zh-CN" altLang="en-US" sz="1400" dirty="0"/>
              <a:t>没有成功，所以有可能</a:t>
            </a:r>
            <a:r>
              <a:rPr lang="en-US" altLang="zh-CN" sz="1400" dirty="0"/>
              <a:t>Primary</a:t>
            </a:r>
            <a:r>
              <a:rPr lang="zh-CN" altLang="en-US" sz="1400" dirty="0"/>
              <a:t>还活着，但是网络的原因导致</a:t>
            </a:r>
            <a:r>
              <a:rPr lang="en-US" altLang="zh-CN" sz="1400" dirty="0"/>
              <a:t>ping</a:t>
            </a:r>
            <a:r>
              <a:rPr lang="zh-CN" altLang="en-US" sz="1400" dirty="0"/>
              <a:t>失败了。但同时，</a:t>
            </a:r>
            <a:r>
              <a:rPr lang="en-US" altLang="zh-CN" sz="1400" dirty="0"/>
              <a:t>Primary</a:t>
            </a:r>
            <a:r>
              <a:rPr lang="zh-CN" altLang="en-US" sz="1400" dirty="0"/>
              <a:t>还可以与客户端交互，如果</a:t>
            </a:r>
            <a:r>
              <a:rPr lang="en-US" altLang="zh-CN" sz="1400" dirty="0"/>
              <a:t>Master</a:t>
            </a:r>
            <a:r>
              <a:rPr lang="zh-CN" altLang="en-US" sz="1400" dirty="0"/>
              <a:t>为</a:t>
            </a:r>
            <a:r>
              <a:rPr lang="en-US" altLang="zh-CN" sz="1400" dirty="0"/>
              <a:t>Chunk</a:t>
            </a:r>
            <a:r>
              <a:rPr lang="zh-CN" altLang="en-US" sz="1400" dirty="0"/>
              <a:t>指定了一个新的</a:t>
            </a:r>
            <a:r>
              <a:rPr lang="en-US" altLang="zh-CN" sz="1400" dirty="0"/>
              <a:t>Primary</a:t>
            </a:r>
            <a:r>
              <a:rPr lang="zh-CN" altLang="en-US" sz="1400" dirty="0"/>
              <a:t>，那么就会同时有两个</a:t>
            </a:r>
            <a:r>
              <a:rPr lang="en-US" altLang="zh-CN" sz="1400" dirty="0"/>
              <a:t>Primary</a:t>
            </a:r>
            <a:r>
              <a:rPr lang="zh-CN" altLang="en-US" sz="1400" dirty="0"/>
              <a:t>处理写请求，这两个</a:t>
            </a:r>
            <a:r>
              <a:rPr lang="en-US" altLang="zh-CN" sz="1400" dirty="0"/>
              <a:t>Primary</a:t>
            </a:r>
            <a:r>
              <a:rPr lang="zh-CN" altLang="en-US" sz="1400" dirty="0"/>
              <a:t>不知道彼此的存在，会分别处理不同的写请求，最终会导致有两个不同的数据拷贝。这被称为脑裂（</a:t>
            </a:r>
            <a:r>
              <a:rPr lang="en-US" altLang="zh-CN" sz="1400" dirty="0"/>
              <a:t>split-brain</a:t>
            </a:r>
            <a:r>
              <a:rPr lang="zh-CN" altLang="en-US" sz="1400" dirty="0"/>
              <a:t>）。所以在</a:t>
            </a:r>
            <a:r>
              <a:rPr lang="en-US" altLang="zh-CN" sz="1400" dirty="0"/>
              <a:t>master ping</a:t>
            </a:r>
            <a:r>
              <a:rPr lang="zh-CN" altLang="en-US" sz="1400" dirty="0"/>
              <a:t>不通</a:t>
            </a:r>
            <a:r>
              <a:rPr lang="en-US" altLang="zh-CN" sz="1400" dirty="0"/>
              <a:t>primary </a:t>
            </a:r>
            <a:r>
              <a:rPr lang="zh-CN" altLang="en-US" sz="1400" dirty="0"/>
              <a:t>时需要等</a:t>
            </a:r>
            <a:r>
              <a:rPr lang="en-US" altLang="zh-CN" sz="1400" dirty="0"/>
              <a:t>lease </a:t>
            </a:r>
            <a:r>
              <a:rPr lang="zh-CN" altLang="en-US" sz="1400" dirty="0"/>
              <a:t>过期后才能分配新的</a:t>
            </a:r>
            <a:r>
              <a:rPr lang="en-US" altLang="zh-CN" sz="1400" dirty="0"/>
              <a:t>primary</a:t>
            </a:r>
            <a:r>
              <a:rPr lang="zh-CN" altLang="en-US" sz="1400" dirty="0" smtClean="0"/>
              <a:t>。</a:t>
            </a:r>
            <a:r>
              <a:rPr lang="en-US" altLang="zh-CN" sz="1400" dirty="0" smtClean="0"/>
              <a:t/>
            </a:r>
            <a:br>
              <a:rPr lang="en-US" altLang="zh-CN" sz="1400" dirty="0" smtClean="0"/>
            </a:br>
            <a:r>
              <a:rPr lang="zh-CN" altLang="en-US" sz="1400" dirty="0" smtClean="0"/>
              <a:t>       </a:t>
            </a:r>
            <a:r>
              <a:rPr lang="zh-CN" altLang="en-US" sz="1400" dirty="0" smtClean="0">
                <a:solidFill>
                  <a:srgbClr val="FF0000"/>
                </a:solidFill>
              </a:rPr>
              <a:t>版本号和租约的关系一个租约对应一个版本号，一旦更新租约，那么这个</a:t>
            </a:r>
            <a:r>
              <a:rPr lang="en-US" altLang="zh-CN" sz="1400" dirty="0" smtClean="0">
                <a:solidFill>
                  <a:srgbClr val="FF0000"/>
                </a:solidFill>
              </a:rPr>
              <a:t>chunk</a:t>
            </a:r>
            <a:r>
              <a:rPr lang="zh-CN" altLang="en-US" sz="1400" dirty="0" smtClean="0">
                <a:solidFill>
                  <a:srgbClr val="FF0000"/>
                </a:solidFill>
              </a:rPr>
              <a:t>以及副本的版本号都必须更新，具体需要各个持有</a:t>
            </a:r>
            <a:r>
              <a:rPr lang="en-US" altLang="zh-CN" sz="1400" dirty="0" smtClean="0">
                <a:solidFill>
                  <a:srgbClr val="FF0000"/>
                </a:solidFill>
              </a:rPr>
              <a:t>chunk</a:t>
            </a:r>
            <a:r>
              <a:rPr lang="zh-CN" altLang="en-US" sz="1400" dirty="0" smtClean="0">
                <a:solidFill>
                  <a:srgbClr val="FF0000"/>
                </a:solidFill>
              </a:rPr>
              <a:t>及其副本的</a:t>
            </a:r>
            <a:r>
              <a:rPr lang="en-US" altLang="zh-CN" sz="1400" dirty="0" smtClean="0">
                <a:solidFill>
                  <a:srgbClr val="FF0000"/>
                </a:solidFill>
              </a:rPr>
              <a:t>chunk</a:t>
            </a:r>
            <a:r>
              <a:rPr lang="zh-CN" altLang="en-US" sz="1400" dirty="0" smtClean="0">
                <a:solidFill>
                  <a:srgbClr val="FF0000"/>
                </a:solidFill>
              </a:rPr>
              <a:t> </a:t>
            </a:r>
            <a:r>
              <a:rPr lang="en-US" altLang="zh-CN" sz="1400" dirty="0" smtClean="0">
                <a:solidFill>
                  <a:srgbClr val="FF0000"/>
                </a:solidFill>
              </a:rPr>
              <a:t>server</a:t>
            </a:r>
            <a:r>
              <a:rPr lang="zh-CN" altLang="en-US" sz="1400" dirty="0" smtClean="0">
                <a:solidFill>
                  <a:srgbClr val="FF0000"/>
                </a:solidFill>
              </a:rPr>
              <a:t>操作，这样做是为了追加数据的时候</a:t>
            </a:r>
            <a:r>
              <a:rPr lang="en-US" altLang="zh-CN" sz="1400" dirty="0" smtClean="0">
                <a:solidFill>
                  <a:srgbClr val="FF0000"/>
                </a:solidFill>
              </a:rPr>
              <a:t>primary</a:t>
            </a:r>
            <a:r>
              <a:rPr lang="zh-CN" altLang="en-US" sz="1400" dirty="0" smtClean="0">
                <a:solidFill>
                  <a:srgbClr val="FF0000"/>
                </a:solidFill>
              </a:rPr>
              <a:t>校验版本号的行为，只有符合最新版本号的才会被更新追加数据。对于客户端来说，没有必要关心租约，但是可以校验版本号，版本到期自动请求</a:t>
            </a:r>
            <a:r>
              <a:rPr lang="en-US" altLang="zh-CN" sz="1400" dirty="0" smtClean="0">
                <a:solidFill>
                  <a:srgbClr val="FF0000"/>
                </a:solidFill>
              </a:rPr>
              <a:t>master</a:t>
            </a:r>
            <a:r>
              <a:rPr lang="zh-CN" altLang="en-US" sz="1400" dirty="0" smtClean="0">
                <a:solidFill>
                  <a:srgbClr val="FF0000"/>
                </a:solidFill>
              </a:rPr>
              <a:t>防止自己读到过期数据。</a:t>
            </a:r>
            <a:r>
              <a:rPr lang="zh-CN" altLang="en-US" sz="1400" dirty="0">
                <a:solidFill>
                  <a:srgbClr val="FF0000"/>
                </a:solidFill>
              </a:rPr>
              <a:t/>
            </a:r>
            <a:br>
              <a:rPr lang="zh-CN" altLang="en-US" sz="1400" dirty="0">
                <a:solidFill>
                  <a:srgbClr val="FF0000"/>
                </a:solidFill>
              </a:rPr>
            </a:br>
            <a:endParaRPr lang="en-US" sz="1400" dirty="0">
              <a:solidFill>
                <a:srgbClr val="FF0000"/>
              </a:solidFill>
            </a:endParaRPr>
          </a:p>
        </p:txBody>
      </p:sp>
    </p:spTree>
    <p:extLst>
      <p:ext uri="{BB962C8B-B14F-4D97-AF65-F5344CB8AC3E}">
        <p14:creationId xmlns:p14="http://schemas.microsoft.com/office/powerpoint/2010/main" val="740038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Outline</a:t>
            </a:r>
            <a:endParaRPr lang="en-US" sz="3600" b="1" dirty="0"/>
          </a:p>
        </p:txBody>
      </p:sp>
      <p:sp>
        <p:nvSpPr>
          <p:cNvPr id="3" name="Content Placeholder 2"/>
          <p:cNvSpPr>
            <a:spLocks noGrp="1"/>
          </p:cNvSpPr>
          <p:nvPr>
            <p:ph idx="1"/>
          </p:nvPr>
        </p:nvSpPr>
        <p:spPr>
          <a:xfrm>
            <a:off x="1287378" y="1087688"/>
            <a:ext cx="10515600" cy="4351338"/>
          </a:xfrm>
        </p:spPr>
        <p:txBody>
          <a:bodyPr>
            <a:noAutofit/>
          </a:bodyPr>
          <a:lstStyle/>
          <a:p>
            <a:pPr marL="514350" indent="-514350">
              <a:lnSpc>
                <a:spcPct val="120000"/>
              </a:lnSpc>
              <a:buFont typeface="+mj-lt"/>
              <a:buAutoNum type="arabicPeriod"/>
            </a:pPr>
            <a:r>
              <a:rPr lang="en-US" altLang="zh-CN" dirty="0" smtClean="0"/>
              <a:t>GFS</a:t>
            </a:r>
            <a:r>
              <a:rPr lang="zh-CN" altLang="en-US" dirty="0" smtClean="0"/>
              <a:t>简介</a:t>
            </a:r>
            <a:endParaRPr lang="en-US" altLang="zh-CN" dirty="0" smtClean="0"/>
          </a:p>
          <a:p>
            <a:pPr marL="514350" indent="-514350">
              <a:lnSpc>
                <a:spcPct val="120000"/>
              </a:lnSpc>
              <a:buFont typeface="+mj-lt"/>
              <a:buAutoNum type="arabicPeriod"/>
            </a:pPr>
            <a:r>
              <a:rPr lang="zh-CN" altLang="en-US" dirty="0" smtClean="0"/>
              <a:t>写</a:t>
            </a:r>
            <a:r>
              <a:rPr lang="en-US" altLang="zh-CN" dirty="0" smtClean="0"/>
              <a:t>/</a:t>
            </a:r>
            <a:r>
              <a:rPr lang="zh-CN" altLang="en-US" smtClean="0"/>
              <a:t>读</a:t>
            </a:r>
            <a:endParaRPr lang="en-US" altLang="zh-CN" dirty="0" smtClean="0"/>
          </a:p>
          <a:p>
            <a:pPr marL="514350" indent="-514350">
              <a:lnSpc>
                <a:spcPct val="120000"/>
              </a:lnSpc>
              <a:buFont typeface="+mj-lt"/>
              <a:buAutoNum type="arabicPeriod"/>
            </a:pPr>
            <a:r>
              <a:rPr lang="zh-CN" altLang="en-US" dirty="0" smtClean="0"/>
              <a:t>写空间不足</a:t>
            </a:r>
            <a:endParaRPr lang="en-US" altLang="zh-CN" dirty="0" smtClean="0"/>
          </a:p>
          <a:p>
            <a:pPr marL="514350" indent="-514350">
              <a:lnSpc>
                <a:spcPct val="120000"/>
              </a:lnSpc>
              <a:buFont typeface="+mj-lt"/>
              <a:buAutoNum type="arabicPeriod"/>
            </a:pPr>
            <a:r>
              <a:rPr lang="zh-CN" altLang="en-US" dirty="0" smtClean="0"/>
              <a:t>负载均衡</a:t>
            </a:r>
            <a:endParaRPr lang="en-US" altLang="zh-CN" dirty="0" smtClean="0"/>
          </a:p>
          <a:p>
            <a:pPr marL="514350" indent="-514350">
              <a:lnSpc>
                <a:spcPct val="120000"/>
              </a:lnSpc>
              <a:buFont typeface="+mj-lt"/>
              <a:buAutoNum type="arabicPeriod"/>
            </a:pPr>
            <a:r>
              <a:rPr lang="zh-CN" altLang="en-US" dirty="0" smtClean="0"/>
              <a:t>惰性删除</a:t>
            </a:r>
            <a:endParaRPr lang="en-US" altLang="zh-CN" dirty="0" smtClean="0"/>
          </a:p>
          <a:p>
            <a:pPr marL="514350" indent="-514350">
              <a:lnSpc>
                <a:spcPct val="120000"/>
              </a:lnSpc>
              <a:buFont typeface="+mj-lt"/>
              <a:buAutoNum type="arabicPeriod"/>
            </a:pPr>
            <a:r>
              <a:rPr lang="zh-CN" altLang="en-US" dirty="0" smtClean="0"/>
              <a:t>创建快照</a:t>
            </a:r>
            <a:endParaRPr lang="en-US" altLang="zh-CN" dirty="0" smtClean="0"/>
          </a:p>
          <a:p>
            <a:pPr marL="514350" indent="-514350">
              <a:lnSpc>
                <a:spcPct val="120000"/>
              </a:lnSpc>
              <a:buFont typeface="+mj-lt"/>
              <a:buAutoNum type="arabicPeriod"/>
            </a:pPr>
            <a:r>
              <a:rPr lang="zh-CN" altLang="en-US" dirty="0" smtClean="0"/>
              <a:t>其它机制</a:t>
            </a:r>
            <a:endParaRPr lang="en-US" altLang="zh-CN"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1/15</a:t>
            </a:r>
            <a:endParaRPr lang="en-US" dirty="0"/>
          </a:p>
        </p:txBody>
      </p:sp>
    </p:spTree>
    <p:extLst>
      <p:ext uri="{BB962C8B-B14F-4D97-AF65-F5344CB8AC3E}">
        <p14:creationId xmlns:p14="http://schemas.microsoft.com/office/powerpoint/2010/main" val="187788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GFS</a:t>
            </a:r>
            <a:r>
              <a:rPr lang="zh-CN" altLang="en-US" sz="3600" b="1" dirty="0" smtClean="0"/>
              <a:t> 简介</a:t>
            </a:r>
            <a:endParaRPr lang="en-US" sz="3600" b="1" dirty="0"/>
          </a:p>
        </p:txBody>
      </p:sp>
      <p:sp>
        <p:nvSpPr>
          <p:cNvPr id="3" name="Content Placeholder 2"/>
          <p:cNvSpPr>
            <a:spLocks noGrp="1"/>
          </p:cNvSpPr>
          <p:nvPr>
            <p:ph idx="1"/>
          </p:nvPr>
        </p:nvSpPr>
        <p:spPr>
          <a:xfrm>
            <a:off x="838200" y="1616744"/>
            <a:ext cx="10515600" cy="4351338"/>
          </a:xfrm>
        </p:spPr>
        <p:txBody>
          <a:bodyPr>
            <a:normAutofit/>
          </a:bodyPr>
          <a:lstStyle/>
          <a:p>
            <a:pPr lvl="1">
              <a:lnSpc>
                <a:spcPct val="150000"/>
              </a:lnSpc>
            </a:pPr>
            <a:r>
              <a:rPr lang="en-US" altLang="zh-CN" dirty="0" smtClean="0"/>
              <a:t>GFS</a:t>
            </a:r>
            <a:r>
              <a:rPr lang="zh-CN" altLang="en-US" dirty="0" smtClean="0"/>
              <a:t>（</a:t>
            </a:r>
            <a:r>
              <a:rPr lang="en-US" altLang="zh-CN" dirty="0" smtClean="0"/>
              <a:t>Google</a:t>
            </a:r>
            <a:r>
              <a:rPr lang="zh-CN" altLang="en-US" dirty="0" smtClean="0"/>
              <a:t> </a:t>
            </a:r>
            <a:r>
              <a:rPr lang="en-US" altLang="zh-CN" dirty="0" smtClean="0"/>
              <a:t>File</a:t>
            </a:r>
            <a:r>
              <a:rPr lang="zh-CN" altLang="en-US" dirty="0" smtClean="0"/>
              <a:t> </a:t>
            </a:r>
            <a:r>
              <a:rPr lang="en-US" altLang="zh-CN" dirty="0" smtClean="0"/>
              <a:t>System</a:t>
            </a:r>
            <a:r>
              <a:rPr lang="zh-CN" altLang="en-US" dirty="0" smtClean="0"/>
              <a:t>）是</a:t>
            </a:r>
            <a:r>
              <a:rPr lang="en-US" altLang="zh-CN" dirty="0" smtClean="0"/>
              <a:t>Google</a:t>
            </a:r>
            <a:r>
              <a:rPr lang="zh-CN" altLang="en-US" dirty="0" smtClean="0"/>
              <a:t>三驾马车之一</a:t>
            </a:r>
            <a:endParaRPr lang="en-US" altLang="zh-CN" dirty="0" smtClean="0"/>
          </a:p>
          <a:p>
            <a:pPr lvl="1">
              <a:lnSpc>
                <a:spcPct val="150000"/>
              </a:lnSpc>
            </a:pPr>
            <a:r>
              <a:rPr lang="en-US" altLang="zh-CN" dirty="0" smtClean="0"/>
              <a:t>GFS</a:t>
            </a:r>
            <a:r>
              <a:rPr lang="zh-CN" altLang="en-US" dirty="0" smtClean="0"/>
              <a:t>设计是为了大量数据的分布式存储。</a:t>
            </a:r>
            <a:endParaRPr lang="en-US" altLang="zh-CN" dirty="0" smtClean="0"/>
          </a:p>
          <a:p>
            <a:pPr lvl="1">
              <a:lnSpc>
                <a:spcPct val="150000"/>
              </a:lnSpc>
            </a:pPr>
            <a:r>
              <a:rPr lang="en-US" altLang="zh-CN" dirty="0" smtClean="0"/>
              <a:t>GFS</a:t>
            </a:r>
            <a:r>
              <a:rPr lang="zh-CN" altLang="en-US" dirty="0" smtClean="0"/>
              <a:t>采用一主多从，数据流与控制流分离的策略。</a:t>
            </a:r>
            <a:endParaRPr lang="en-US" altLang="zh-CN" dirty="0" smtClean="0"/>
          </a:p>
          <a:p>
            <a:pPr lvl="1">
              <a:lnSpc>
                <a:spcPct val="150000"/>
              </a:lnSpc>
            </a:pPr>
            <a:r>
              <a:rPr lang="en-US" altLang="zh-CN" dirty="0" smtClean="0"/>
              <a:t>GFS</a:t>
            </a:r>
            <a:r>
              <a:rPr lang="zh-CN" altLang="en-US" dirty="0" smtClean="0"/>
              <a:t>有备份机制。</a:t>
            </a:r>
            <a:endParaRPr lang="en-US" altLang="zh-CN" dirty="0" smtClean="0"/>
          </a:p>
          <a:p>
            <a:pPr lvl="1">
              <a:lnSpc>
                <a:spcPct val="150000"/>
              </a:lnSpc>
            </a:pPr>
            <a:r>
              <a:rPr lang="en-US" altLang="zh-CN" dirty="0" smtClean="0"/>
              <a:t>GFS</a:t>
            </a:r>
            <a:r>
              <a:rPr lang="zh-CN" altLang="en-US" dirty="0" smtClean="0"/>
              <a:t>应对的是写多读少、追加写的场景。</a:t>
            </a:r>
            <a:endParaRPr lang="en-US" altLang="zh-CN"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2/15</a:t>
            </a:r>
            <a:endParaRPr lang="en-US" dirty="0"/>
          </a:p>
        </p:txBody>
      </p:sp>
    </p:spTree>
    <p:extLst>
      <p:ext uri="{BB962C8B-B14F-4D97-AF65-F5344CB8AC3E}">
        <p14:creationId xmlns:p14="http://schemas.microsoft.com/office/powerpoint/2010/main" val="12598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3/15</a:t>
            </a:r>
            <a:endParaRPr lang="en-US" dirty="0"/>
          </a:p>
        </p:txBody>
      </p:sp>
      <p:pic>
        <p:nvPicPr>
          <p:cNvPr id="11" name="Picture 10"/>
          <p:cNvPicPr>
            <a:picLocks noChangeAspect="1"/>
          </p:cNvPicPr>
          <p:nvPr/>
        </p:nvPicPr>
        <p:blipFill>
          <a:blip r:embed="rId3"/>
          <a:stretch>
            <a:fillRect/>
          </a:stretch>
        </p:blipFill>
        <p:spPr>
          <a:xfrm>
            <a:off x="0" y="166202"/>
            <a:ext cx="12192000" cy="6525596"/>
          </a:xfrm>
          <a:prstGeom prst="rect">
            <a:avLst/>
          </a:prstGeom>
        </p:spPr>
      </p:pic>
      <p:pic>
        <p:nvPicPr>
          <p:cNvPr id="9" name="Picture 8"/>
          <p:cNvPicPr>
            <a:picLocks noChangeAspect="1"/>
          </p:cNvPicPr>
          <p:nvPr/>
        </p:nvPicPr>
        <p:blipFill>
          <a:blip r:embed="rId4"/>
          <a:stretch>
            <a:fillRect/>
          </a:stretch>
        </p:blipFill>
        <p:spPr>
          <a:xfrm>
            <a:off x="10696575" y="369620"/>
            <a:ext cx="1219200" cy="342900"/>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写</a:t>
            </a:r>
            <a:r>
              <a:rPr lang="en-US" altLang="zh-CN" sz="3600" b="1" dirty="0" smtClean="0"/>
              <a:t>/</a:t>
            </a:r>
            <a:r>
              <a:rPr lang="zh-CN" altLang="en-US" sz="3600" b="1" dirty="0" smtClean="0"/>
              <a:t>读</a:t>
            </a:r>
            <a:endParaRPr lang="en-US" sz="3600" b="1" dirty="0"/>
          </a:p>
        </p:txBody>
      </p:sp>
      <p:sp>
        <p:nvSpPr>
          <p:cNvPr id="6" name="TextBox 5"/>
          <p:cNvSpPr txBox="1"/>
          <p:nvPr/>
        </p:nvSpPr>
        <p:spPr>
          <a:xfrm>
            <a:off x="0" y="2565817"/>
            <a:ext cx="4493539" cy="461665"/>
          </a:xfrm>
          <a:prstGeom prst="rect">
            <a:avLst/>
          </a:prstGeom>
          <a:noFill/>
        </p:spPr>
        <p:txBody>
          <a:bodyPr wrap="none" rtlCol="0">
            <a:spAutoFit/>
          </a:bodyPr>
          <a:lstStyle/>
          <a:p>
            <a:pPr algn="ctr"/>
            <a:r>
              <a:rPr lang="zh-CN" altLang="en-US" sz="2400" smtClean="0"/>
              <a:t>读逻辑：就近读会</a:t>
            </a:r>
            <a:r>
              <a:rPr lang="zh-CN" altLang="en-US" sz="2400" dirty="0" smtClean="0"/>
              <a:t>有版本号校验</a:t>
            </a:r>
            <a:endParaRPr lang="en-US" sz="2400" dirty="0"/>
          </a:p>
        </p:txBody>
      </p:sp>
    </p:spTree>
    <p:extLst>
      <p:ext uri="{BB962C8B-B14F-4D97-AF65-F5344CB8AC3E}">
        <p14:creationId xmlns:p14="http://schemas.microsoft.com/office/powerpoint/2010/main" val="737437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4/15</a:t>
            </a:r>
            <a:endParaRPr lang="en-US" dirty="0"/>
          </a:p>
        </p:txBody>
      </p:sp>
      <p:pic>
        <p:nvPicPr>
          <p:cNvPr id="8" name="Picture 7"/>
          <p:cNvPicPr>
            <a:picLocks noChangeAspect="1"/>
          </p:cNvPicPr>
          <p:nvPr/>
        </p:nvPicPr>
        <p:blipFill rotWithShape="1">
          <a:blip r:embed="rId4"/>
          <a:srcRect t="2611"/>
          <a:stretch/>
        </p:blipFill>
        <p:spPr>
          <a:xfrm>
            <a:off x="227460" y="914400"/>
            <a:ext cx="11574015" cy="5657672"/>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写时空间不够</a:t>
            </a:r>
            <a:endParaRPr lang="en-US" sz="3600" b="1" dirty="0"/>
          </a:p>
        </p:txBody>
      </p:sp>
    </p:spTree>
    <p:extLst>
      <p:ext uri="{BB962C8B-B14F-4D97-AF65-F5344CB8AC3E}">
        <p14:creationId xmlns:p14="http://schemas.microsoft.com/office/powerpoint/2010/main" val="56626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041054" y="6187075"/>
            <a:ext cx="625492" cy="369332"/>
          </a:xfrm>
          <a:prstGeom prst="rect">
            <a:avLst/>
          </a:prstGeom>
          <a:noFill/>
        </p:spPr>
        <p:txBody>
          <a:bodyPr wrap="none" rtlCol="0">
            <a:spAutoFit/>
          </a:bodyPr>
          <a:lstStyle/>
          <a:p>
            <a:r>
              <a:rPr lang="en-US" altLang="zh-CN" dirty="0" smtClean="0"/>
              <a:t>5/15</a:t>
            </a:r>
            <a:endParaRPr lang="en-US" dirty="0"/>
          </a:p>
        </p:txBody>
      </p:sp>
      <p:pic>
        <p:nvPicPr>
          <p:cNvPr id="5" name="Picture 4"/>
          <p:cNvPicPr>
            <a:picLocks noChangeAspect="1"/>
          </p:cNvPicPr>
          <p:nvPr/>
        </p:nvPicPr>
        <p:blipFill rotWithShape="1">
          <a:blip r:embed="rId3"/>
          <a:srcRect t="6531" r="2625"/>
          <a:stretch/>
        </p:blipFill>
        <p:spPr>
          <a:xfrm>
            <a:off x="306739" y="712520"/>
            <a:ext cx="11609036" cy="6145480"/>
          </a:xfrm>
          <a:prstGeom prst="rect">
            <a:avLst/>
          </a:prstGeom>
        </p:spPr>
      </p:pic>
      <p:pic>
        <p:nvPicPr>
          <p:cNvPr id="8" name="Picture 7"/>
          <p:cNvPicPr>
            <a:picLocks noChangeAspect="1"/>
          </p:cNvPicPr>
          <p:nvPr/>
        </p:nvPicPr>
        <p:blipFill>
          <a:blip r:embed="rId4"/>
          <a:stretch>
            <a:fillRect/>
          </a:stretch>
        </p:blipFill>
        <p:spPr>
          <a:xfrm>
            <a:off x="10696575" y="369620"/>
            <a:ext cx="1219200" cy="342900"/>
          </a:xfrm>
          <a:prstGeom prst="rect">
            <a:avLst/>
          </a:prstGeom>
        </p:spPr>
      </p:pic>
      <p:sp>
        <p:nvSpPr>
          <p:cNvPr id="2" name="Title 1"/>
          <p:cNvSpPr>
            <a:spLocks noGrp="1"/>
          </p:cNvSpPr>
          <p:nvPr>
            <p:ph type="title"/>
          </p:nvPr>
        </p:nvSpPr>
        <p:spPr>
          <a:xfrm>
            <a:off x="577925" y="0"/>
            <a:ext cx="10515600" cy="1325563"/>
          </a:xfrm>
        </p:spPr>
        <p:txBody>
          <a:bodyPr>
            <a:normAutofit/>
          </a:bodyPr>
          <a:lstStyle/>
          <a:p>
            <a:r>
              <a:rPr lang="zh-CN" altLang="en-US" sz="3600" b="1" dirty="0" smtClean="0"/>
              <a:t>负载均衡</a:t>
            </a:r>
            <a:endParaRPr lang="en-US" sz="3600" b="1" dirty="0"/>
          </a:p>
        </p:txBody>
      </p:sp>
    </p:spTree>
    <p:extLst>
      <p:ext uri="{BB962C8B-B14F-4D97-AF65-F5344CB8AC3E}">
        <p14:creationId xmlns:p14="http://schemas.microsoft.com/office/powerpoint/2010/main" val="119916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64306" y="473336"/>
            <a:ext cx="11863387" cy="6309694"/>
          </a:xfrm>
          <a:prstGeom prst="rect">
            <a:avLst/>
          </a:prstGeom>
        </p:spPr>
      </p:pic>
      <p:pic>
        <p:nvPicPr>
          <p:cNvPr id="8" name="Picture 7"/>
          <p:cNvPicPr>
            <a:picLocks noChangeAspect="1"/>
          </p:cNvPicPr>
          <p:nvPr/>
        </p:nvPicPr>
        <p:blipFill>
          <a:blip r:embed="rId4"/>
          <a:stretch>
            <a:fillRect/>
          </a:stretch>
        </p:blipFill>
        <p:spPr>
          <a:xfrm>
            <a:off x="10696575" y="369620"/>
            <a:ext cx="1219200" cy="342900"/>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惰性删除</a:t>
            </a:r>
            <a:endParaRPr lang="en-US" sz="3600" b="1" dirty="0"/>
          </a:p>
        </p:txBody>
      </p:sp>
    </p:spTree>
    <p:extLst>
      <p:ext uri="{BB962C8B-B14F-4D97-AF65-F5344CB8AC3E}">
        <p14:creationId xmlns:p14="http://schemas.microsoft.com/office/powerpoint/2010/main" val="73677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63504" y="369620"/>
            <a:ext cx="11239499" cy="6302290"/>
          </a:xfrm>
          <a:prstGeom prst="rect">
            <a:avLst/>
          </a:prstGeom>
        </p:spPr>
      </p:pic>
      <p:pic>
        <p:nvPicPr>
          <p:cNvPr id="8" name="Picture 7"/>
          <p:cNvPicPr>
            <a:picLocks noChangeAspect="1"/>
          </p:cNvPicPr>
          <p:nvPr/>
        </p:nvPicPr>
        <p:blipFill>
          <a:blip r:embed="rId4"/>
          <a:stretch>
            <a:fillRect/>
          </a:stretch>
        </p:blipFill>
        <p:spPr>
          <a:xfrm>
            <a:off x="10696575" y="369620"/>
            <a:ext cx="1219200" cy="342900"/>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创建快照</a:t>
            </a:r>
            <a:endParaRPr lang="en-US" sz="3600" b="1" dirty="0"/>
          </a:p>
        </p:txBody>
      </p:sp>
    </p:spTree>
    <p:extLst>
      <p:ext uri="{BB962C8B-B14F-4D97-AF65-F5344CB8AC3E}">
        <p14:creationId xmlns:p14="http://schemas.microsoft.com/office/powerpoint/2010/main" val="90792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2" name="Title 1"/>
          <p:cNvSpPr>
            <a:spLocks noGrp="1"/>
          </p:cNvSpPr>
          <p:nvPr>
            <p:ph type="title"/>
          </p:nvPr>
        </p:nvSpPr>
        <p:spPr>
          <a:xfrm>
            <a:off x="525454" y="0"/>
            <a:ext cx="10515600" cy="1325563"/>
          </a:xfrm>
        </p:spPr>
        <p:txBody>
          <a:bodyPr>
            <a:normAutofit/>
          </a:bodyPr>
          <a:lstStyle/>
          <a:p>
            <a:r>
              <a:rPr lang="zh-CN" altLang="en-US" sz="3600" b="1" dirty="0" smtClean="0"/>
              <a:t>其它细节</a:t>
            </a:r>
            <a:endParaRPr lang="en-US" sz="3600" b="1" dirty="0"/>
          </a:p>
        </p:txBody>
      </p:sp>
      <p:sp>
        <p:nvSpPr>
          <p:cNvPr id="5" name="Content Placeholder 2"/>
          <p:cNvSpPr>
            <a:spLocks noGrp="1"/>
          </p:cNvSpPr>
          <p:nvPr>
            <p:ph idx="1"/>
          </p:nvPr>
        </p:nvSpPr>
        <p:spPr>
          <a:xfrm>
            <a:off x="257175" y="1616744"/>
            <a:ext cx="11096625" cy="4351338"/>
          </a:xfrm>
        </p:spPr>
        <p:txBody>
          <a:bodyPr>
            <a:normAutofit fontScale="92500" lnSpcReduction="10000"/>
          </a:bodyPr>
          <a:lstStyle/>
          <a:p>
            <a:pPr lvl="1">
              <a:lnSpc>
                <a:spcPct val="150000"/>
              </a:lnSpc>
            </a:pPr>
            <a:r>
              <a:rPr lang="zh-CN" altLang="en-US" sz="1800" dirty="0" smtClean="0"/>
              <a:t>关于唯一</a:t>
            </a:r>
            <a:r>
              <a:rPr lang="en-US" altLang="zh-CN" sz="1800" dirty="0" smtClean="0"/>
              <a:t>ID</a:t>
            </a:r>
            <a:r>
              <a:rPr lang="zh-CN" altLang="en-US" sz="1800" dirty="0" smtClean="0"/>
              <a:t>，</a:t>
            </a:r>
            <a:r>
              <a:rPr lang="en-US" altLang="zh-CN" sz="1800" dirty="0" smtClean="0"/>
              <a:t>GFS</a:t>
            </a:r>
            <a:r>
              <a:rPr lang="zh-CN" altLang="en-US" sz="1800" dirty="0" smtClean="0"/>
              <a:t>为每个文件的每个</a:t>
            </a:r>
            <a:r>
              <a:rPr lang="en-US" altLang="zh-CN" sz="1800" dirty="0" smtClean="0"/>
              <a:t>chunk</a:t>
            </a:r>
            <a:r>
              <a:rPr lang="zh-CN" altLang="en-US" sz="1800" dirty="0" smtClean="0"/>
              <a:t>都分配了一个唯一</a:t>
            </a:r>
            <a:r>
              <a:rPr lang="en-US" altLang="zh-CN" sz="1800" dirty="0" smtClean="0"/>
              <a:t>ID</a:t>
            </a:r>
            <a:r>
              <a:rPr lang="zh-CN" altLang="en-US" sz="1800" dirty="0" smtClean="0"/>
              <a:t>。</a:t>
            </a:r>
            <a:endParaRPr lang="en-US" altLang="zh-CN" sz="1800" dirty="0"/>
          </a:p>
          <a:p>
            <a:pPr lvl="1">
              <a:lnSpc>
                <a:spcPct val="150000"/>
              </a:lnSpc>
            </a:pPr>
            <a:r>
              <a:rPr lang="zh-CN" altLang="en-US" sz="1800" dirty="0" smtClean="0"/>
              <a:t>关于</a:t>
            </a:r>
            <a:r>
              <a:rPr lang="en-US" altLang="zh-CN" sz="1800" dirty="0" smtClean="0"/>
              <a:t>master</a:t>
            </a:r>
            <a:r>
              <a:rPr lang="zh-CN" altLang="en-US" sz="1800" dirty="0" smtClean="0"/>
              <a:t>存储：</a:t>
            </a:r>
            <a:r>
              <a:rPr lang="en-US" altLang="zh-CN" sz="1800" dirty="0" smtClean="0"/>
              <a:t>master</a:t>
            </a:r>
            <a:r>
              <a:rPr lang="zh-CN" altLang="en-US" sz="1800" dirty="0" smtClean="0"/>
              <a:t>只持久化</a:t>
            </a:r>
            <a:r>
              <a:rPr lang="en-US" altLang="zh-CN" sz="1800" dirty="0" smtClean="0"/>
              <a:t>file</a:t>
            </a:r>
            <a:r>
              <a:rPr lang="zh-CN" altLang="en-US" sz="1800" dirty="0" smtClean="0"/>
              <a:t>和</a:t>
            </a:r>
            <a:r>
              <a:rPr lang="en-US" altLang="zh-CN" sz="1800" dirty="0" smtClean="0"/>
              <a:t>chunk</a:t>
            </a:r>
            <a:r>
              <a:rPr lang="zh-CN" altLang="en-US" sz="1800" dirty="0" smtClean="0"/>
              <a:t>的对应关系，</a:t>
            </a:r>
            <a:r>
              <a:rPr lang="en-US" altLang="zh-CN" sz="1800" dirty="0" smtClean="0"/>
              <a:t>chunk</a:t>
            </a:r>
            <a:r>
              <a:rPr lang="zh-CN" altLang="en-US" sz="1800" dirty="0" smtClean="0"/>
              <a:t>和</a:t>
            </a:r>
            <a:r>
              <a:rPr lang="en-US" altLang="zh-CN" sz="1800" dirty="0" smtClean="0"/>
              <a:t>chunk</a:t>
            </a:r>
            <a:r>
              <a:rPr lang="zh-CN" altLang="en-US" sz="1800" dirty="0" smtClean="0"/>
              <a:t> </a:t>
            </a:r>
            <a:r>
              <a:rPr lang="en-US" altLang="zh-CN" sz="1800" dirty="0" smtClean="0"/>
              <a:t>server</a:t>
            </a:r>
            <a:r>
              <a:rPr lang="zh-CN" altLang="en-US" sz="1800" dirty="0" smtClean="0"/>
              <a:t>的对应关系会在</a:t>
            </a:r>
            <a:r>
              <a:rPr lang="en-US" altLang="zh-CN" sz="1800" dirty="0" smtClean="0"/>
              <a:t>master</a:t>
            </a:r>
            <a:r>
              <a:rPr lang="zh-CN" altLang="en-US" sz="1800" dirty="0" smtClean="0"/>
              <a:t>上线时与各个</a:t>
            </a:r>
            <a:r>
              <a:rPr lang="en-US" altLang="zh-CN" sz="1800" dirty="0" smtClean="0"/>
              <a:t>chunk</a:t>
            </a:r>
            <a:r>
              <a:rPr lang="zh-CN" altLang="en-US" sz="1800" dirty="0" smtClean="0"/>
              <a:t> </a:t>
            </a:r>
            <a:r>
              <a:rPr lang="en-US" altLang="zh-CN" sz="1800" dirty="0" smtClean="0"/>
              <a:t>server</a:t>
            </a:r>
            <a:r>
              <a:rPr lang="zh-CN" altLang="en-US" sz="1800" dirty="0" smtClean="0"/>
              <a:t>通信时计算。</a:t>
            </a:r>
            <a:endParaRPr lang="en-US" altLang="zh-CN" sz="1800" dirty="0" smtClean="0"/>
          </a:p>
          <a:p>
            <a:pPr lvl="1">
              <a:lnSpc>
                <a:spcPct val="150000"/>
              </a:lnSpc>
            </a:pPr>
            <a:r>
              <a:rPr lang="zh-CN" altLang="en-US" sz="1800" dirty="0" smtClean="0"/>
              <a:t>关于租约：</a:t>
            </a:r>
            <a:r>
              <a:rPr lang="en-US" altLang="zh-CN" sz="1800" dirty="0" smtClean="0"/>
              <a:t>master</a:t>
            </a:r>
            <a:r>
              <a:rPr lang="zh-CN" altLang="en-US" sz="1800" dirty="0" smtClean="0"/>
              <a:t>为每个</a:t>
            </a:r>
            <a:r>
              <a:rPr lang="en-US" altLang="zh-CN" sz="1800" dirty="0" smtClean="0"/>
              <a:t>chunk</a:t>
            </a:r>
            <a:r>
              <a:rPr lang="zh-CN" altLang="en-US" sz="1800" dirty="0" smtClean="0"/>
              <a:t>的</a:t>
            </a:r>
            <a:r>
              <a:rPr lang="en-US" altLang="zh-CN" sz="1800" dirty="0" smtClean="0"/>
              <a:t>primary</a:t>
            </a:r>
            <a:r>
              <a:rPr lang="zh-CN" altLang="en-US" sz="1800" dirty="0" smtClean="0"/>
              <a:t> </a:t>
            </a:r>
            <a:r>
              <a:rPr lang="en-US" altLang="zh-CN" sz="1800" dirty="0" smtClean="0"/>
              <a:t>chunk</a:t>
            </a:r>
            <a:r>
              <a:rPr lang="zh-CN" altLang="en-US" sz="1800" dirty="0" smtClean="0"/>
              <a:t> </a:t>
            </a:r>
            <a:r>
              <a:rPr lang="en-US" altLang="zh-CN" sz="1800" dirty="0" smtClean="0"/>
              <a:t>server</a:t>
            </a:r>
            <a:r>
              <a:rPr lang="zh-CN" altLang="en-US" sz="1800" dirty="0" smtClean="0"/>
              <a:t> 分配一个租约（对应一个递增的版本号），</a:t>
            </a:r>
            <a:r>
              <a:rPr lang="en-US" altLang="zh-CN" sz="1800" dirty="0" smtClean="0"/>
              <a:t>client</a:t>
            </a:r>
            <a:r>
              <a:rPr lang="zh-CN" altLang="en-US" sz="1800" dirty="0" smtClean="0"/>
              <a:t>到来时会验证自己缓存的版本号和</a:t>
            </a:r>
            <a:r>
              <a:rPr lang="en-US" altLang="zh-CN" sz="1800" dirty="0" smtClean="0"/>
              <a:t>primary</a:t>
            </a:r>
            <a:r>
              <a:rPr lang="zh-CN" altLang="en-US" sz="1800" dirty="0" smtClean="0"/>
              <a:t> </a:t>
            </a:r>
            <a:r>
              <a:rPr lang="en-US" altLang="zh-CN" sz="1800" dirty="0" smtClean="0"/>
              <a:t>chunk</a:t>
            </a:r>
            <a:r>
              <a:rPr lang="zh-CN" altLang="en-US" sz="1800" dirty="0" smtClean="0"/>
              <a:t> </a:t>
            </a:r>
            <a:r>
              <a:rPr lang="en-US" altLang="zh-CN" sz="1800" dirty="0" smtClean="0"/>
              <a:t>server</a:t>
            </a:r>
            <a:r>
              <a:rPr lang="zh-CN" altLang="en-US" sz="1800" dirty="0" smtClean="0"/>
              <a:t>中该</a:t>
            </a:r>
            <a:r>
              <a:rPr lang="en-US" altLang="zh-CN" sz="1800" dirty="0" smtClean="0"/>
              <a:t>chunk</a:t>
            </a:r>
            <a:r>
              <a:rPr lang="zh-CN" altLang="en-US" sz="1800" dirty="0" smtClean="0"/>
              <a:t>的版本号。</a:t>
            </a:r>
            <a:r>
              <a:rPr lang="en-US" altLang="zh-CN" sz="1800" dirty="0" smtClean="0"/>
              <a:t>Master</a:t>
            </a:r>
            <a:r>
              <a:rPr lang="zh-CN" altLang="en-US" sz="1800" dirty="0" smtClean="0"/>
              <a:t>具有立即更新租约和立即回收租约的行为。</a:t>
            </a:r>
            <a:endParaRPr lang="en-US" altLang="zh-CN" sz="1800" dirty="0" smtClean="0"/>
          </a:p>
          <a:p>
            <a:pPr lvl="1">
              <a:lnSpc>
                <a:spcPct val="150000"/>
              </a:lnSpc>
            </a:pPr>
            <a:r>
              <a:rPr lang="en-US" altLang="zh-CN" sz="1800" dirty="0" smtClean="0"/>
              <a:t>master</a:t>
            </a:r>
            <a:r>
              <a:rPr lang="zh-CN" altLang="en-US" sz="1800" dirty="0" smtClean="0"/>
              <a:t>和</a:t>
            </a:r>
            <a:r>
              <a:rPr lang="en-US" altLang="zh-CN" sz="1800" dirty="0" smtClean="0"/>
              <a:t>chunk</a:t>
            </a:r>
            <a:r>
              <a:rPr lang="zh-CN" altLang="en-US" sz="1800" dirty="0" smtClean="0"/>
              <a:t> </a:t>
            </a:r>
            <a:r>
              <a:rPr lang="en-US" altLang="zh-CN" sz="1800" dirty="0" smtClean="0"/>
              <a:t>server</a:t>
            </a:r>
            <a:r>
              <a:rPr lang="zh-CN" altLang="en-US" sz="1800" dirty="0" smtClean="0"/>
              <a:t>通过心跳判断存活，某个</a:t>
            </a:r>
            <a:r>
              <a:rPr lang="en-US" altLang="zh-CN" sz="1800" dirty="0" smtClean="0"/>
              <a:t>chunk server</a:t>
            </a:r>
            <a:r>
              <a:rPr lang="zh-CN" altLang="en-US" sz="1800" dirty="0" smtClean="0"/>
              <a:t>死亡后，</a:t>
            </a:r>
            <a:r>
              <a:rPr lang="en-US" altLang="zh-CN" sz="1800" dirty="0" smtClean="0"/>
              <a:t>master</a:t>
            </a:r>
            <a:r>
              <a:rPr lang="zh-CN" altLang="en-US" sz="1800" dirty="0" smtClean="0"/>
              <a:t>会立即找出备份并分配新的租约。</a:t>
            </a:r>
            <a:endParaRPr lang="en-US" altLang="zh-CN" sz="1800" dirty="0" smtClean="0"/>
          </a:p>
          <a:p>
            <a:pPr lvl="1">
              <a:lnSpc>
                <a:spcPct val="150000"/>
              </a:lnSpc>
            </a:pPr>
            <a:r>
              <a:rPr lang="en-US" altLang="zh-CN" sz="1800" dirty="0" smtClean="0"/>
              <a:t>GFS</a:t>
            </a:r>
            <a:r>
              <a:rPr lang="zh-CN" altLang="en-US" sz="1800" dirty="0" smtClean="0"/>
              <a:t>有幂等验证。</a:t>
            </a:r>
            <a:endParaRPr lang="en-US" altLang="zh-CN" sz="1800" dirty="0" smtClean="0"/>
          </a:p>
          <a:p>
            <a:pPr lvl="1">
              <a:lnSpc>
                <a:spcPct val="150000"/>
              </a:lnSpc>
            </a:pPr>
            <a:r>
              <a:rPr lang="zh-CN" altLang="en-US" sz="1800" dirty="0" smtClean="0"/>
              <a:t>数据块传输的时候会进行校验。</a:t>
            </a:r>
            <a:endParaRPr lang="en-US" altLang="zh-CN" sz="1800" dirty="0" smtClean="0"/>
          </a:p>
          <a:p>
            <a:pPr lvl="1">
              <a:lnSpc>
                <a:spcPct val="150000"/>
              </a:lnSpc>
            </a:pPr>
            <a:r>
              <a:rPr lang="en-US" altLang="zh-CN" sz="1800" dirty="0" smtClean="0"/>
              <a:t>Master</a:t>
            </a:r>
            <a:r>
              <a:rPr lang="zh-CN" altLang="en-US" sz="1800" dirty="0" smtClean="0"/>
              <a:t>会有备份节点，防止</a:t>
            </a:r>
            <a:r>
              <a:rPr lang="en-US" altLang="zh-CN" sz="1800" dirty="0" smtClean="0"/>
              <a:t>master</a:t>
            </a:r>
            <a:r>
              <a:rPr lang="zh-CN" altLang="en-US" sz="1800" dirty="0" smtClean="0"/>
              <a:t>宕机后系统不可用的情况</a:t>
            </a:r>
            <a:r>
              <a:rPr lang="zh-CN" altLang="en-US" sz="1800" smtClean="0"/>
              <a:t>发生。</a:t>
            </a:r>
            <a:endParaRPr lang="en-US" altLang="zh-CN" sz="1800" dirty="0" smtClean="0"/>
          </a:p>
        </p:txBody>
      </p:sp>
    </p:spTree>
    <p:extLst>
      <p:ext uri="{BB962C8B-B14F-4D97-AF65-F5344CB8AC3E}">
        <p14:creationId xmlns:p14="http://schemas.microsoft.com/office/powerpoint/2010/main" val="1357757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650</Words>
  <Application>Microsoft Macintosh PowerPoint</Application>
  <PresentationFormat>Widescreen</PresentationFormat>
  <Paragraphs>49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DengXian</vt:lpstr>
      <vt:lpstr>DengXian Light</vt:lpstr>
      <vt:lpstr>Arial</vt:lpstr>
      <vt:lpstr>Office Theme</vt:lpstr>
      <vt:lpstr>GFS</vt:lpstr>
      <vt:lpstr>Outline</vt:lpstr>
      <vt:lpstr>GFS 简介</vt:lpstr>
      <vt:lpstr>写/读</vt:lpstr>
      <vt:lpstr>写时空间不够</vt:lpstr>
      <vt:lpstr>负载均衡</vt:lpstr>
      <vt:lpstr>惰性删除</vt:lpstr>
      <vt:lpstr>创建快照</vt:lpstr>
      <vt:lpstr>其它细节</vt:lpstr>
      <vt:lpstr>          当Chunk服务器失效时，Chunk的副本有可能因错失了一些修改操作而过期失效。Master节点保存了每个Chunk的版本号，用来区分当前的副本和过期副本。无论何时，只要Master节点和Chunk签订一个新的租约，它就增加Chunk的版本号，然后通知最新的副本。Master节点和这些副本都把新的版本号记录在它们持久化存储的状态信息中，但是不持久化每个chunk的primary和replicas。这个动作发生在任何客户机得到通知以前，因此也是对这个Chunk开始写之前。如果某个副本所在的Chunk服务器正好处于失效状态，那么副本的版本号就不会被增加。Master节点让这个Chunk服务器重新启动，并且向Master节点报告它拥有的Chunk的集合以及相应的版本号的时候，就会检测出它包含过期的Chunk。如果Master节点看到一个比它记录的版本号更高的版本号，Master节点会认为它和Chunk服务器签订租约的操作失败了，因此会选择更高的版本号作为当前的版本号。Master节点在例行的垃圾回收过程中移除所有的过期失效副本。在此之前，Master节点在回复客户机的Chunk信息请求的时候，简单的认为那些过期的块根本就不存在。另外一重保障措施是，Master节点在通知客户机哪个Chunk服务器持有租约、或者指示Chunk服务器从哪个Chunk服务器进行克隆时，消息中都附带了Chunk的版本号。客户机或者Chunk服务器在执行操作时都会验证版本号以确保总是访问当前版本的数据。        脑裂通常是由网络分区引起的。比如说，Master无法与Primary通信，但是Primary又可以与客户端通信，这就是一种网络分区问题。网络故障是这类分布式存储系统中最难处理的问题之一。在某个时间点，Master指定了一个Primary，之后Master会一直通过定期的ping来检查它是否还存活。因为如果它挂了，Master需要选择一个新的Primary。Master发送了一些ping给Primary，并且Primary没有回应，你可能会认为Master会在那个时间立刻指定一个新的Primary。但事实是，这是一个错误的想法。为什么是一个错误的想法呢？因为可能是网络的原因导致ping没有成功，所以有可能Primary还活着，但是网络的原因导致ping失败了。但同时，Primary还可以与客户端交互，如果Master为Chunk指定了一个新的Primary，那么就会同时有两个Primary处理写请求，这两个Primary不知道彼此的存在，会分别处理不同的写请求，最终会导致有两个不同的数据拷贝。这被称为脑裂（split-brain）。所以在master ping不通primary 时需要等lease 过期后才能分配新的primary。        版本号和租约的关系一个租约对应一个版本号，一旦更新租约，那么这个chunk以及副本的版本号都必须更新，具体需要各个持有chunk及其副本的chunk server操作，这样做是为了追加数据的时候primary校验版本号的行为，只有符合最新版本号的才会被更新追加数据。对于客户端来说，没有必要关心租约，但是可以校验版本号，版本到期自动请求master防止自己读到过期数据。 </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Tree</dc:title>
  <dc:creator>Microsoft Office User</dc:creator>
  <cp:lastModifiedBy>Microsoft Office User</cp:lastModifiedBy>
  <cp:revision>220</cp:revision>
  <dcterms:created xsi:type="dcterms:W3CDTF">2023-10-26T08:44:45Z</dcterms:created>
  <dcterms:modified xsi:type="dcterms:W3CDTF">2023-12-28T09:26:15Z</dcterms:modified>
</cp:coreProperties>
</file>