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1" r:id="rId4"/>
    <p:sldId id="258" r:id="rId5"/>
    <p:sldId id="275" r:id="rId6"/>
    <p:sldId id="259" r:id="rId7"/>
    <p:sldId id="260" r:id="rId8"/>
    <p:sldId id="26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66968"/>
  </p:normalViewPr>
  <p:slideViewPr>
    <p:cSldViewPr snapToGrid="0" snapToObjects="1">
      <p:cViewPr>
        <p:scale>
          <a:sx n="114" d="100"/>
          <a:sy n="114" d="100"/>
        </p:scale>
        <p:origin x="320" y="-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CCBC-E862-9142-A3D2-332BCF0907C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12B53-23B0-5F42-BF63-288D03F6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1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39BC1-59DC-CF49-93B5-869027C26D90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0DB38-7896-A948-93D6-DA553FAA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2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9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首先介绍一下什么是分布式锁，在分布式系统中，各个节点访问临界资源时需要加的锁，是不同主机或者不同服务访问临界资源时的保护机制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分布式锁的实现需要借助一个所有节点都可以访问到的结构，也就是分布式数据库，节点通过监视数据库中某个数据的状态来判断是否临界资源被上锁，相当于操作系统中</a:t>
            </a:r>
            <a:r>
              <a:rPr lang="en-US" altLang="zh-CN" dirty="0" err="1" smtClean="0"/>
              <a:t>checkandswap</a:t>
            </a:r>
            <a:r>
              <a:rPr lang="zh-CN" altLang="en-US" dirty="0" smtClean="0"/>
              <a:t>方式，只不过原子量在数据库中而不是操作系统中。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分布式锁和操作系统中的锁的性质一样，都分为乐观和悲观两种，乐观则一直轮询直到加锁成功，悲观则等待系统通知才尝试加锁，加锁失败继续等待系统通知。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具体实现为 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下面是数据库的一些属性，或者说只有有这些功能的数据库才能实现分布式锁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这里再强调一下，我们使用分布式锁的节点是多个的，我之后会把它们称为节点或用户，分布式锁所依赖的分布式数据库中也会有多个节点，我之后称为数据库节点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上面提出了分布式锁的基本实现方法，即设置数据库中的一个值来表示加锁状态，那么看一下会有什么问题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首先就是一致性的问题，我们没法保证数据在所有的节点维持一致，会出现这个值在不同数据库节点中不一致的状态，也就是上文的那个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字段在不同的数据库节点中不一致</a:t>
            </a:r>
            <a:endParaRPr lang="en-US" altLang="zh-CN" dirty="0" smtClean="0"/>
          </a:p>
          <a:p>
            <a:r>
              <a:rPr lang="zh-CN" altLang="en-US" dirty="0" smtClean="0"/>
              <a:t>这里有一个反例。。。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之后是资源浪费，这个乐观锁不用多说，对于悲观锁，也可能存在资源浪费，比如说惊群效应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最后，节点宕机可能导致锁无法被释放导致死锁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下面会解决这三个问题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等待链机制主要解决的是惊群效应，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首先这个不一致的问题，不一致是数据库设计的问题，之后使用的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这两种会保证顺序一致性，可以解决不一致的问题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等待链设计的思路是将所有等待锁的节点排成一列，列首的节点表示成功获取了锁，可以操作临界资源，其余的节点必须等待自己前面的节点加锁并释放后才可以加锁。</a:t>
            </a:r>
            <a:endParaRPr lang="en-US" altLang="zh-CN" dirty="0" smtClean="0"/>
          </a:p>
          <a:p>
            <a:r>
              <a:rPr lang="zh-CN" altLang="en-US" dirty="0" smtClean="0"/>
              <a:t>这种方式就避免了惊群现象，因为每个节点只需要监控前一个节点是否是否释放锁的行为就可以，因为如果前面的节点没有释放锁，那么永远也不会轮到自己。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下面是一个具体过程，念</a:t>
            </a:r>
            <a:endParaRPr lang="en-US" altLang="zh-CN" dirty="0" smtClean="0"/>
          </a:p>
          <a:p>
            <a:r>
              <a:rPr lang="zh-CN" altLang="en-US" dirty="0" smtClean="0"/>
              <a:t>举例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看门狗机制主要解决节点意外死亡导致资源无法释放的问题，只有可以提供租约机制的数据库才能使用这个算法。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租约指的是数据库中一比记录的存活时长，当租约到期后，系统会自动清除这个记录，用户可以在创建这条记录的时候设置租约，也可以在这条记录到期之前给它续约。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看门狗机制实现非常简单，要求节点为插入的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记录设置过期时间，同时如果事务没有处理完，就通知服务器续约，主要的做法是。。。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官方为我们实现了一个悲观锁，主要靠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的两个机制，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允许我们创建临时顺序节点，这是</a:t>
            </a:r>
            <a:r>
              <a:rPr lang="en-US" altLang="zh-CN" dirty="0" err="1" smtClean="0"/>
              <a:t>Znode</a:t>
            </a:r>
            <a:r>
              <a:rPr lang="zh-CN" altLang="en-US" dirty="0" smtClean="0"/>
              <a:t>的一种（</a:t>
            </a:r>
            <a:r>
              <a:rPr lang="en-US" altLang="zh-CN" dirty="0" err="1" smtClean="0"/>
              <a:t>Znode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的数据存储结构，类似于目录结构），这种节点在客户端和服务端结束连接后被自动释放。主要。。。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因为我没读过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关于锁这部分的的源码，所以这里暂时没有细节介绍，但我觉得他和后面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的实现方式差不多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5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也实现了基于等待链的分布式锁机制，它主要通过以上三点完成该功能，读。。。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因为读过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的源码，所以这里有一些实现细节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首先就是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协议，但是出于效率考虑，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也会提供读操作服务，那么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就会被降级为顺序一致性，此时如果和一个从节点相连要求数据的话，这个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必须完成和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的同步，这里是为了确保获取完整的等待链。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第二，就是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没有实现临时节点这种东西，它会使用看门狗机制来解决节点宕机的问题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最后，就是预先监视，读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这种情况基本不会发生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红锁是基于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实现的一种分布式锁，这个是一个社区实现，利用的思想主要是多数派协议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DB38-7896-A948-93D6-DA553FAAD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5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E5D-0BDA-914E-8F64-DAC66633202A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65E4-C261-7148-9802-2E5FBFA8D757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5608-B5B0-7E4F-9B78-25EABAEC0D47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E472-4A59-6540-98DA-F12CD024E22D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E7A3-8A68-754A-84B9-56BDF9443F43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1C00-9177-4847-8566-6E9265F62C65}" type="datetime1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0414-2047-D34B-82F0-4026415A62B2}" type="datetime1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3687-6427-E342-B148-A257A3F79042}" type="datetime1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D092-8708-7E4F-BF2D-F185BFA26EFF}" type="datetime1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B8F7-D338-5E4D-8EC3-FB0FAA999A91}" type="datetime1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3BFB-05E1-924B-ACCB-26B48584764B}" type="datetime1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8CE7-635A-5545-9D0B-9523CBE45E91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2825-DF48-3249-B736-AA9788CF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etcd-io/etcd,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22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分布式锁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9267"/>
            <a:ext cx="9144000" cy="1655762"/>
          </a:xfrm>
        </p:spPr>
        <p:txBody>
          <a:bodyPr>
            <a:normAutofit/>
          </a:bodyPr>
          <a:lstStyle/>
          <a:p>
            <a:endParaRPr lang="en-US" altLang="zh-CN" sz="2300" dirty="0" smtClean="0"/>
          </a:p>
          <a:p>
            <a:r>
              <a:rPr lang="zh-CN" altLang="en-US" sz="2300" dirty="0" smtClean="0"/>
              <a:t>王一平</a:t>
            </a:r>
            <a:endParaRPr lang="en-US" altLang="zh-CN" sz="2300" dirty="0" smtClean="0"/>
          </a:p>
          <a:p>
            <a:r>
              <a:rPr lang="en-US" altLang="zh-CN" sz="2300" smtClean="0"/>
              <a:t>12/01/23</a:t>
            </a:r>
            <a:endParaRPr lang="en-US" sz="2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27" y="5752469"/>
            <a:ext cx="1241546" cy="3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150946" y="1580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9/9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7792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总结</a:t>
            </a: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7925" y="10821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sz="160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7925" y="1309051"/>
            <a:ext cx="9711892" cy="4606425"/>
          </a:xfrm>
        </p:spPr>
        <p:txBody>
          <a:bodyPr>
            <a:noAutofit/>
          </a:bodyPr>
          <a:lstStyle/>
          <a:p>
            <a:pPr marL="285750" lvl="1" indent="-285750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 smtClean="0"/>
              <a:t>大致了解主流的分布式协议后，开始研究分布式协议的实现的功能。</a:t>
            </a:r>
            <a:endParaRPr lang="en-US" altLang="zh-CN" sz="1800" dirty="0" smtClean="0"/>
          </a:p>
          <a:p>
            <a:pPr marL="285750" lvl="1" indent="-285750">
              <a:lnSpc>
                <a:spcPct val="200000"/>
              </a:lnSpc>
              <a:spcBef>
                <a:spcPts val="0"/>
              </a:spcBef>
            </a:pP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Raft</a:t>
            </a:r>
            <a:r>
              <a:rPr lang="zh-CN" altLang="en-US" sz="1800" dirty="0" smtClean="0"/>
              <a:t>的定位并不是海量数据的存储问题，主要的应用场景是提供分布式服务可靠的一致性维护（分布式锁，配置文件维护，服务节点信息维护），强调</a:t>
            </a:r>
            <a:r>
              <a:rPr lang="en-US" altLang="zh-CN" sz="1800" dirty="0" smtClean="0"/>
              <a:t>(CP)</a:t>
            </a:r>
            <a:r>
              <a:rPr lang="zh-CN" altLang="en-US" sz="1800" dirty="0" smtClean="0"/>
              <a:t>而不是</a:t>
            </a:r>
            <a:r>
              <a:rPr lang="en-US" altLang="zh-CN" sz="1800" dirty="0" smtClean="0"/>
              <a:t>(AP)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lvl="1" indent="-285750">
              <a:lnSpc>
                <a:spcPct val="200000"/>
              </a:lnSpc>
              <a:spcBef>
                <a:spcPts val="0"/>
              </a:spcBef>
            </a:pPr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作为内存数据库，主要实现海量数据的缓存。</a:t>
            </a:r>
            <a:endParaRPr lang="en-US" altLang="zh-CN" sz="1800" dirty="0" smtClean="0"/>
          </a:p>
          <a:p>
            <a:pPr marL="285750" lvl="1" indent="-285750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 smtClean="0"/>
              <a:t>近一周都在学习</a:t>
            </a:r>
            <a:r>
              <a:rPr lang="en-US" altLang="zh-CN" sz="1800" dirty="0" smtClean="0"/>
              <a:t>MySQL</a:t>
            </a:r>
            <a:r>
              <a:rPr lang="zh-CN" altLang="en-US" sz="1800" dirty="0" smtClean="0"/>
              <a:t>代码和原理。</a:t>
            </a:r>
            <a:endParaRPr lang="en-US" altLang="zh-CN" sz="1800" dirty="0" smtClean="0"/>
          </a:p>
          <a:p>
            <a:pPr marL="285750" lvl="1" indent="-285750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 smtClean="0"/>
              <a:t>下周介绍内容，事务、消息队列、</a:t>
            </a:r>
            <a:r>
              <a:rPr lang="en-US" altLang="zh-CN" sz="1800" dirty="0" smtClean="0"/>
              <a:t>TCC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682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Outline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15" y="1274128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 smtClean="0"/>
              <a:t>分布式锁的简单实现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 smtClean="0"/>
              <a:t>存在的问题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 smtClean="0"/>
              <a:t>等待链机制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 smtClean="0"/>
              <a:t>看门狗机制</a:t>
            </a:r>
            <a:endParaRPr lang="en-US" altLang="zh-CN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 smtClean="0"/>
              <a:t>Zookeeper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 smtClean="0"/>
              <a:t>ETCD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红锁</a:t>
            </a:r>
            <a:endParaRPr lang="en-US" altLang="zh-CN" sz="2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 smtClean="0"/>
              <a:t>总结</a:t>
            </a:r>
            <a:endParaRPr lang="en-US" altLang="zh-C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分布式锁的简单实现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54" y="1325563"/>
            <a:ext cx="10515600" cy="5230844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主要思想：使用分布式数据库实现分布式锁，所有的服务节点和分布式数据库建立连接，通过修改某个特定字实现加锁功能。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乐观锁（主动轮询型）：节点不断尝试添加记录</a:t>
            </a:r>
            <a:r>
              <a:rPr lang="en-US" altLang="zh-CN" sz="2000" dirty="0" smtClean="0"/>
              <a:t>&lt;lock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location_id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，如果成功，表示加锁成功，如果失败再次</a:t>
            </a:r>
            <a:r>
              <a:rPr lang="zh-CN" altLang="en-US" sz="2000" dirty="0"/>
              <a:t>尝试。解锁直接删除字段</a:t>
            </a:r>
            <a:r>
              <a:rPr lang="en-US" altLang="zh-CN" sz="2000" dirty="0"/>
              <a:t>&lt;lock, </a:t>
            </a:r>
            <a:r>
              <a:rPr lang="en-US" altLang="zh-CN" sz="2000" dirty="0" err="1"/>
              <a:t>location_id</a:t>
            </a:r>
            <a:r>
              <a:rPr lang="en-US" altLang="zh-CN" sz="2000" dirty="0"/>
              <a:t>&gt;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悲观锁（阻塞等待型）：利用数据库提供的</a:t>
            </a:r>
            <a:r>
              <a:rPr lang="en-US" altLang="zh-CN" sz="2000" dirty="0" smtClean="0"/>
              <a:t>watch</a:t>
            </a:r>
            <a:r>
              <a:rPr lang="zh-CN" altLang="en-US" sz="2000" dirty="0" smtClean="0"/>
              <a:t>机制，节点委托数据库监视键为</a:t>
            </a:r>
            <a:r>
              <a:rPr lang="en-US" altLang="zh-CN" sz="2000" dirty="0" smtClean="0"/>
              <a:t>lock</a:t>
            </a:r>
            <a:r>
              <a:rPr lang="zh-CN" altLang="en-US" sz="2000" dirty="0" smtClean="0"/>
              <a:t>字段的存在性，如果</a:t>
            </a:r>
            <a:r>
              <a:rPr lang="en-US" altLang="zh-CN" sz="2000" dirty="0" smtClean="0"/>
              <a:t>lock</a:t>
            </a:r>
            <a:r>
              <a:rPr lang="zh-CN" altLang="en-US" sz="2000" dirty="0" smtClean="0"/>
              <a:t>字段消失，尝试添加记录</a:t>
            </a:r>
            <a:r>
              <a:rPr lang="en-US" altLang="zh-CN" sz="2000" dirty="0" smtClean="0"/>
              <a:t>&lt;lock, </a:t>
            </a:r>
            <a:r>
              <a:rPr lang="en-US" altLang="zh-CN" sz="2000" dirty="0" err="1" smtClean="0"/>
              <a:t>location_id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，添加成功则表示加锁成功，否则为加锁失败，继续委托数据库监视。解锁直接删除字段</a:t>
            </a:r>
            <a:r>
              <a:rPr lang="en-US" altLang="zh-CN" sz="2000" dirty="0" smtClean="0"/>
              <a:t>&lt;lock, </a:t>
            </a:r>
            <a:r>
              <a:rPr lang="en-US" altLang="zh-CN" sz="2000" dirty="0" err="1" smtClean="0"/>
              <a:t>location_id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注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：每个数据库服务节点的数据库中每个记录的键必须唯一且不能重复，两次插入相同键的记录第二次会插入失败。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注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：用户可以向数据库注册对某个记录的</a:t>
            </a:r>
            <a:r>
              <a:rPr lang="en-US" altLang="zh-CN" sz="1600" dirty="0" smtClean="0"/>
              <a:t>watcher</a:t>
            </a:r>
            <a:r>
              <a:rPr lang="zh-CN" altLang="en-US" sz="1600" dirty="0" smtClean="0"/>
              <a:t>，该</a:t>
            </a:r>
            <a:r>
              <a:rPr lang="en-US" altLang="zh-CN" sz="1600" dirty="0" smtClean="0"/>
              <a:t>watcher</a:t>
            </a:r>
            <a:r>
              <a:rPr lang="zh-CN" altLang="en-US" sz="1600" dirty="0" smtClean="0"/>
              <a:t>负责监听数据库中该字段的改变（新建、修改、删除），一旦字段发生变化，该</a:t>
            </a:r>
            <a:r>
              <a:rPr lang="en-US" altLang="zh-CN" sz="1600" dirty="0" smtClean="0"/>
              <a:t>watcher</a:t>
            </a:r>
            <a:r>
              <a:rPr lang="zh-CN" altLang="en-US" sz="1600" dirty="0" smtClean="0"/>
              <a:t>会通知客户端，通常客户端会执行特定的回调函数。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注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location_id</a:t>
            </a:r>
            <a:r>
              <a:rPr lang="zh-CN" altLang="en-US" sz="1600" dirty="0" smtClean="0"/>
              <a:t>存储不限于节点的信息，加锁信息，锁住的数据索引。</a:t>
            </a:r>
            <a:endParaRPr lang="en-US" altLang="zh-CN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1054" y="6187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36573"/>
            <a:ext cx="10515600" cy="100899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dirty="0" smtClean="0">
                <a:latin typeface="+mn-ea"/>
                <a:ea typeface="+mn-ea"/>
              </a:rPr>
              <a:t>存在的问题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50" y="959542"/>
            <a:ext cx="10515600" cy="435133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强一致性问题（泛用型数据库）：</a:t>
            </a:r>
            <a:endParaRPr lang="en-US" altLang="zh-CN" sz="18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对于</a:t>
            </a:r>
            <a:r>
              <a:rPr lang="en-US" altLang="zh-CN" sz="1600" dirty="0" smtClean="0">
                <a:latin typeface="+mn-ea"/>
              </a:rPr>
              <a:t>lock</a:t>
            </a:r>
            <a:r>
              <a:rPr lang="zh-CN" altLang="en-US" sz="1600" dirty="0" smtClean="0">
                <a:latin typeface="+mn-ea"/>
              </a:rPr>
              <a:t>记录，数据库必须提供强一致性存储，要求写入或删除该字段后，所有的数据库节点必须保证该字段的一致性。</a:t>
            </a:r>
            <a:endParaRPr lang="en-US" altLang="zh-CN" sz="16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反例：数据库系统中存在名为</a:t>
            </a:r>
            <a:r>
              <a:rPr lang="en-US" altLang="zh-CN" sz="1600" dirty="0" err="1" smtClean="0">
                <a:latin typeface="+mn-ea"/>
              </a:rPr>
              <a:t>i</a:t>
            </a:r>
            <a:r>
              <a:rPr lang="en-US" altLang="zh-CN" sz="1600" dirty="0" smtClean="0">
                <a:latin typeface="+mn-ea"/>
              </a:rPr>
              <a:t>, ii, iii</a:t>
            </a:r>
            <a:r>
              <a:rPr lang="zh-CN" altLang="en-US" sz="1600" dirty="0" smtClean="0">
                <a:latin typeface="+mn-ea"/>
              </a:rPr>
              <a:t>的三台服务器，现有节点</a:t>
            </a:r>
            <a:r>
              <a:rPr lang="en-US" altLang="zh-CN" sz="1600" dirty="0" smtClean="0">
                <a:latin typeface="+mn-ea"/>
              </a:rPr>
              <a:t>A, B</a:t>
            </a:r>
            <a:r>
              <a:rPr lang="zh-CN" altLang="en-US" sz="1600" dirty="0" smtClean="0">
                <a:latin typeface="+mn-ea"/>
              </a:rPr>
              <a:t>尝试加锁，</a:t>
            </a:r>
            <a:r>
              <a:rPr lang="en-US" altLang="zh-CN" sz="1600" dirty="0" smtClean="0">
                <a:latin typeface="+mn-ea"/>
              </a:rPr>
              <a:t>A</a:t>
            </a:r>
            <a:r>
              <a:rPr lang="zh-CN" altLang="en-US" sz="1600" dirty="0" smtClean="0">
                <a:latin typeface="+mn-ea"/>
              </a:rPr>
              <a:t>向数据库系统写入</a:t>
            </a:r>
            <a:r>
              <a:rPr lang="en-US" altLang="zh-CN" sz="1600" dirty="0" smtClean="0">
                <a:latin typeface="+mn-ea"/>
              </a:rPr>
              <a:t>&lt;lock, A&gt;</a:t>
            </a:r>
            <a:r>
              <a:rPr lang="zh-CN" altLang="en-US" sz="1600" dirty="0" smtClean="0">
                <a:latin typeface="+mn-ea"/>
              </a:rPr>
              <a:t>成功，数据同步到了</a:t>
            </a:r>
            <a:r>
              <a:rPr lang="en-US" altLang="zh-CN" sz="1600" dirty="0" err="1" smtClean="0">
                <a:latin typeface="+mn-ea"/>
              </a:rPr>
              <a:t>i</a:t>
            </a:r>
            <a:r>
              <a:rPr lang="en-US" altLang="zh-CN" sz="1600" dirty="0" smtClean="0">
                <a:latin typeface="+mn-ea"/>
              </a:rPr>
              <a:t>, ii</a:t>
            </a:r>
            <a:r>
              <a:rPr lang="zh-CN" altLang="en-US" sz="1600" dirty="0" smtClean="0">
                <a:latin typeface="+mn-ea"/>
              </a:rPr>
              <a:t>两台服务器，</a:t>
            </a:r>
            <a:r>
              <a:rPr lang="en-US" altLang="zh-CN" sz="1600" dirty="0" smtClean="0">
                <a:latin typeface="+mn-ea"/>
              </a:rPr>
              <a:t>B</a:t>
            </a:r>
            <a:r>
              <a:rPr lang="zh-CN" altLang="en-US" sz="1600" dirty="0" smtClean="0">
                <a:latin typeface="+mn-ea"/>
              </a:rPr>
              <a:t>向数据库系统写入</a:t>
            </a:r>
            <a:r>
              <a:rPr lang="en-US" altLang="zh-CN" sz="1600" dirty="0" smtClean="0">
                <a:latin typeface="+mn-ea"/>
              </a:rPr>
              <a:t>&lt;lock, B&gt;</a:t>
            </a:r>
            <a:r>
              <a:rPr lang="zh-CN" altLang="en-US" sz="1600" dirty="0" smtClean="0">
                <a:latin typeface="+mn-ea"/>
              </a:rPr>
              <a:t> 成功，数据同步到了</a:t>
            </a:r>
            <a:r>
              <a:rPr lang="en-US" altLang="zh-CN" sz="1600" dirty="0" smtClean="0">
                <a:latin typeface="+mn-ea"/>
              </a:rPr>
              <a:t>iii</a:t>
            </a:r>
            <a:r>
              <a:rPr lang="zh-CN" altLang="en-US" sz="1600" dirty="0" smtClean="0">
                <a:latin typeface="+mn-ea"/>
              </a:rPr>
              <a:t>服务器，没有发生冲突，此时锁被重入了。</a:t>
            </a:r>
            <a:endParaRPr lang="en-US" altLang="zh-CN" sz="1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乐观锁导致耗费资源</a:t>
            </a:r>
            <a:endParaRPr lang="en-US" altLang="zh-CN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悲观锁的惊群效应：</a:t>
            </a:r>
            <a:endParaRPr lang="en-US" altLang="zh-CN" sz="18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当记录</a:t>
            </a:r>
            <a:r>
              <a:rPr lang="en-US" altLang="zh-CN" sz="1600" dirty="0" smtClean="0">
                <a:latin typeface="+mn-ea"/>
              </a:rPr>
              <a:t>&lt;lock, </a:t>
            </a:r>
            <a:r>
              <a:rPr lang="en-US" altLang="zh-CN" sz="1600" dirty="0" err="1" smtClean="0">
                <a:latin typeface="+mn-ea"/>
              </a:rPr>
              <a:t>location_id</a:t>
            </a:r>
            <a:r>
              <a:rPr lang="en-US" altLang="zh-CN" sz="1600" dirty="0" smtClean="0">
                <a:latin typeface="+mn-ea"/>
              </a:rPr>
              <a:t>&gt;</a:t>
            </a:r>
            <a:r>
              <a:rPr lang="zh-CN" altLang="en-US" sz="1600" dirty="0" smtClean="0">
                <a:latin typeface="+mn-ea"/>
              </a:rPr>
              <a:t>被删除后，所有的</a:t>
            </a:r>
            <a:r>
              <a:rPr lang="en-US" altLang="zh-CN" sz="1600" dirty="0" smtClean="0">
                <a:latin typeface="+mn-ea"/>
              </a:rPr>
              <a:t>watcher</a:t>
            </a:r>
            <a:r>
              <a:rPr lang="zh-CN" altLang="en-US" sz="1600" dirty="0" smtClean="0">
                <a:latin typeface="+mn-ea"/>
              </a:rPr>
              <a:t>都会发现这一修正，所有的节点都会从阻塞中醒来并开始尝试插入数据</a:t>
            </a:r>
            <a:r>
              <a:rPr lang="en-US" altLang="zh-CN" sz="1600" dirty="0" smtClean="0"/>
              <a:t>&lt;</a:t>
            </a:r>
            <a:r>
              <a:rPr lang="en-US" altLang="zh-CN" sz="1600" dirty="0"/>
              <a:t>lock, </a:t>
            </a:r>
            <a:r>
              <a:rPr lang="en-US" altLang="zh-CN" sz="1600" dirty="0" err="1"/>
              <a:t>location_id</a:t>
            </a:r>
            <a:r>
              <a:rPr lang="en-US" altLang="zh-CN" sz="1600" dirty="0" smtClean="0"/>
              <a:t>&gt;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但是最终只有一个节点可以加锁成功。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节点宕机导致的死锁问题：</a:t>
            </a:r>
            <a:endParaRPr lang="en-US" altLang="zh-CN" sz="18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一个节点</a:t>
            </a:r>
            <a:r>
              <a:rPr lang="en-US" altLang="zh-CN" sz="1600" dirty="0" smtClean="0">
                <a:latin typeface="+mn-ea"/>
              </a:rPr>
              <a:t>A</a:t>
            </a:r>
            <a:r>
              <a:rPr lang="zh-CN" altLang="en-US" sz="1600" dirty="0" smtClean="0">
                <a:latin typeface="+mn-ea"/>
              </a:rPr>
              <a:t>在加锁成功后死亡，则数据库中永远都保留着</a:t>
            </a:r>
            <a:r>
              <a:rPr lang="en-US" altLang="zh-CN" sz="1600" dirty="0" smtClean="0">
                <a:latin typeface="+mn-ea"/>
              </a:rPr>
              <a:t>&lt;lock, A&gt;</a:t>
            </a:r>
            <a:r>
              <a:rPr lang="zh-CN" altLang="en-US" sz="1600" dirty="0" smtClean="0">
                <a:latin typeface="+mn-ea"/>
              </a:rPr>
              <a:t>，所有节点都不可能再次添加</a:t>
            </a:r>
            <a:r>
              <a:rPr lang="en-US" altLang="zh-CN" sz="1600" dirty="0" smtClean="0">
                <a:latin typeface="+mn-ea"/>
              </a:rPr>
              <a:t>lock</a:t>
            </a:r>
            <a:r>
              <a:rPr lang="zh-CN" altLang="en-US" sz="1600" dirty="0" smtClean="0">
                <a:latin typeface="+mn-ea"/>
              </a:rPr>
              <a:t>记录。</a:t>
            </a:r>
            <a:endParaRPr lang="en-US" altLang="zh-CN" sz="1600" dirty="0" smtClean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36573"/>
            <a:ext cx="10515600" cy="100899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dirty="0" smtClean="0">
                <a:latin typeface="+mn-ea"/>
                <a:ea typeface="+mn-ea"/>
              </a:rPr>
              <a:t>等待链机制</a:t>
            </a:r>
            <a:r>
              <a:rPr lang="zh-CN" altLang="en-US" dirty="0" smtClean="0">
                <a:latin typeface="+mn-ea"/>
                <a:ea typeface="+mn-ea"/>
              </a:rPr>
              <a:t>（解决不一致和惊群效应，技术实现：</a:t>
            </a:r>
            <a:r>
              <a:rPr lang="en-US" altLang="zh-CN" dirty="0" smtClean="0">
                <a:latin typeface="+mn-ea"/>
                <a:ea typeface="+mn-ea"/>
              </a:rPr>
              <a:t>Zookeeper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altLang="zh-CN" dirty="0" smtClean="0">
                <a:latin typeface="+mn-ea"/>
                <a:ea typeface="+mn-ea"/>
              </a:rPr>
              <a:t>ETCD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723" y="3634441"/>
            <a:ext cx="3895287" cy="3180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398" y="3550633"/>
            <a:ext cx="3918942" cy="32639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07" y="3550633"/>
            <a:ext cx="3512912" cy="2260289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5750" y="959542"/>
            <a:ext cx="10515600" cy="2519638"/>
          </a:xfrm>
        </p:spPr>
        <p:txBody>
          <a:bodyPr>
            <a:no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节点创建记录</a:t>
            </a:r>
            <a:r>
              <a:rPr lang="en-US" altLang="zh-CN" sz="1600" dirty="0" smtClean="0">
                <a:latin typeface="+mn-ea"/>
              </a:rPr>
              <a:t>&lt;lock/term, </a:t>
            </a:r>
            <a:r>
              <a:rPr lang="en-US" altLang="zh-CN" sz="1600" dirty="0" err="1" smtClean="0">
                <a:latin typeface="+mn-ea"/>
              </a:rPr>
              <a:t>location_id</a:t>
            </a:r>
            <a:r>
              <a:rPr lang="en-US" altLang="zh-CN" sz="1600" dirty="0" smtClean="0">
                <a:latin typeface="+mn-ea"/>
              </a:rPr>
              <a:t>&gt;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smtClean="0">
                <a:latin typeface="+mn-ea"/>
              </a:rPr>
              <a:t>term</a:t>
            </a:r>
            <a:r>
              <a:rPr lang="zh-CN" altLang="en-US" sz="1600" dirty="0" smtClean="0">
                <a:latin typeface="+mn-ea"/>
              </a:rPr>
              <a:t>是数据库为我们生成的顺序递增</a:t>
            </a:r>
            <a:r>
              <a:rPr lang="zh-CN" altLang="en-US" sz="1600" smtClean="0">
                <a:latin typeface="+mn-ea"/>
              </a:rPr>
              <a:t>的序号，</a:t>
            </a:r>
            <a:r>
              <a:rPr lang="zh-CN" altLang="en-US" sz="1600" dirty="0" smtClean="0">
                <a:latin typeface="+mn-ea"/>
              </a:rPr>
              <a:t>由于所有的节点插入数据的时候都必须写</a:t>
            </a:r>
            <a:r>
              <a:rPr lang="en-US" altLang="zh-CN" sz="1600" dirty="0" smtClean="0">
                <a:latin typeface="+mn-ea"/>
              </a:rPr>
              <a:t>leader</a:t>
            </a:r>
            <a:r>
              <a:rPr lang="zh-CN" altLang="en-US" sz="1600" dirty="0" smtClean="0">
                <a:latin typeface="+mn-ea"/>
              </a:rPr>
              <a:t>，在</a:t>
            </a:r>
            <a:r>
              <a:rPr lang="en-US" altLang="zh-CN" sz="1600" dirty="0" smtClean="0">
                <a:latin typeface="+mn-ea"/>
              </a:rPr>
              <a:t>leader</a:t>
            </a:r>
            <a:r>
              <a:rPr lang="zh-CN" altLang="en-US" sz="1600" dirty="0" smtClean="0">
                <a:latin typeface="+mn-ea"/>
              </a:rPr>
              <a:t>处保证</a:t>
            </a:r>
            <a:r>
              <a:rPr lang="en-US" altLang="zh-CN" sz="1600" dirty="0" smtClean="0">
                <a:latin typeface="+mn-ea"/>
              </a:rPr>
              <a:t>term</a:t>
            </a:r>
            <a:r>
              <a:rPr lang="zh-CN" altLang="en-US" sz="1600" dirty="0" smtClean="0">
                <a:latin typeface="+mn-ea"/>
              </a:rPr>
              <a:t>的顺序递增和唯一性。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节点查看是否自己拥有最小的</a:t>
            </a:r>
            <a:r>
              <a:rPr lang="en-US" altLang="zh-CN" sz="1600" dirty="0" smtClean="0">
                <a:latin typeface="+mn-ea"/>
              </a:rPr>
              <a:t>term</a:t>
            </a:r>
            <a:r>
              <a:rPr lang="zh-CN" altLang="en-US" sz="1600" dirty="0" smtClean="0">
                <a:latin typeface="+mn-ea"/>
              </a:rPr>
              <a:t>号</a:t>
            </a:r>
            <a:endParaRPr lang="en-US" altLang="zh-CN" sz="1600" dirty="0" smtClean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zh-CN" altLang="en-US" sz="1500" dirty="0" smtClean="0">
                <a:latin typeface="+mn-ea"/>
              </a:rPr>
              <a:t>有 看</a:t>
            </a:r>
            <a:r>
              <a:rPr lang="zh-CN" altLang="en-US" sz="1500" dirty="0">
                <a:latin typeface="+mn-ea"/>
              </a:rPr>
              <a:t>自己上一个</a:t>
            </a:r>
            <a:r>
              <a:rPr lang="en-US" altLang="zh-CN" sz="1500" dirty="0">
                <a:latin typeface="+mn-ea"/>
              </a:rPr>
              <a:t>term</a:t>
            </a:r>
            <a:r>
              <a:rPr lang="zh-CN" altLang="en-US" sz="1500" dirty="0">
                <a:latin typeface="+mn-ea"/>
              </a:rPr>
              <a:t>为</a:t>
            </a:r>
            <a:r>
              <a:rPr lang="en-US" altLang="zh-CN" sz="1500" dirty="0" err="1">
                <a:latin typeface="+mn-ea"/>
              </a:rPr>
              <a:t>term_l</a:t>
            </a:r>
            <a:r>
              <a:rPr lang="en-US" altLang="zh-CN" sz="1500" dirty="0">
                <a:latin typeface="+mn-ea"/>
              </a:rPr>
              <a:t>, </a:t>
            </a:r>
            <a:r>
              <a:rPr lang="zh-CN" altLang="en-US" sz="1500" dirty="0">
                <a:latin typeface="+mn-ea"/>
              </a:rPr>
              <a:t>向服务器注册监听事件</a:t>
            </a:r>
            <a:r>
              <a:rPr lang="en-US" altLang="zh-CN" sz="1500" dirty="0">
                <a:latin typeface="+mn-ea"/>
              </a:rPr>
              <a:t>watcher(lock/</a:t>
            </a:r>
            <a:r>
              <a:rPr lang="en-US" altLang="zh-CN" sz="1500" dirty="0" err="1">
                <a:latin typeface="+mn-ea"/>
              </a:rPr>
              <a:t>term_l</a:t>
            </a:r>
            <a:r>
              <a:rPr lang="en-US" altLang="zh-CN" sz="1500" dirty="0"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被唤醒，转到</a:t>
            </a:r>
            <a:r>
              <a:rPr lang="en-US" altLang="zh-CN" sz="1600" dirty="0" smtClean="0">
                <a:latin typeface="+mn-ea"/>
              </a:rPr>
              <a:t>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处理业务完成后，删除记录</a:t>
            </a:r>
            <a:r>
              <a:rPr lang="en-US" altLang="zh-CN" sz="1600" dirty="0" smtClean="0">
                <a:latin typeface="+mn-ea"/>
              </a:rPr>
              <a:t>&lt;lock/term, </a:t>
            </a:r>
            <a:r>
              <a:rPr lang="en-US" altLang="zh-CN" sz="1600" dirty="0" err="1" smtClean="0">
                <a:latin typeface="+mn-ea"/>
              </a:rPr>
              <a:t>location_id</a:t>
            </a:r>
            <a:r>
              <a:rPr lang="en-US" altLang="zh-CN" sz="1600" dirty="0" smtClean="0">
                <a:latin typeface="+mn-ea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41054" y="6187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804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n-ea"/>
                <a:ea typeface="+mn-ea"/>
              </a:rPr>
              <a:t>看门狗机制</a:t>
            </a:r>
            <a:r>
              <a:rPr lang="zh-CN" altLang="en-US" sz="1800" dirty="0" smtClean="0">
                <a:latin typeface="+mn-ea"/>
                <a:ea typeface="+mn-ea"/>
              </a:rPr>
              <a:t>（解决节点死亡导致的死锁，技术实现：</a:t>
            </a:r>
            <a:r>
              <a:rPr lang="en-US" altLang="zh-CN" sz="1800" dirty="0" smtClean="0">
                <a:latin typeface="+mn-ea"/>
                <a:ea typeface="+mn-ea"/>
              </a:rPr>
              <a:t>ETCD</a:t>
            </a:r>
            <a:r>
              <a:rPr lang="zh-CN" altLang="en-US" sz="1800" dirty="0" smtClean="0">
                <a:latin typeface="+mn-ea"/>
                <a:ea typeface="+mn-ea"/>
              </a:rPr>
              <a:t>，</a:t>
            </a:r>
            <a:r>
              <a:rPr lang="en-US" altLang="zh-CN" sz="1800" dirty="0" err="1" smtClean="0">
                <a:latin typeface="+mn-ea"/>
                <a:ea typeface="+mn-ea"/>
              </a:rPr>
              <a:t>Redis</a:t>
            </a:r>
            <a:r>
              <a:rPr lang="zh-CN" altLang="en-US" sz="1800" dirty="0" smtClean="0">
                <a:latin typeface="+mn-ea"/>
                <a:ea typeface="+mn-ea"/>
              </a:rPr>
              <a:t>）</a:t>
            </a:r>
            <a:endParaRPr lang="en-US" sz="1800" dirty="0">
              <a:latin typeface="+mn-ea"/>
              <a:ea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1054" y="6187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5/9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470" y="2046730"/>
            <a:ext cx="6569330" cy="2806135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48033" y="1595160"/>
            <a:ext cx="4591235" cy="4315367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数据库提供记录过期机制，一旦某条记录到期，数据库会自动销毁该记录。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数据库提供续约功能。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节点在数据库创建一个临时记录（有过期时间）并创建一个守护线程</a:t>
            </a:r>
            <a:r>
              <a:rPr lang="en-US" altLang="zh-CN" sz="1600" dirty="0" smtClean="0">
                <a:latin typeface="+mn-ea"/>
              </a:rPr>
              <a:t>Doge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+mn-ea"/>
              </a:rPr>
              <a:t>Doge</a:t>
            </a:r>
            <a:r>
              <a:rPr lang="zh-CN" altLang="en-US" sz="1600" dirty="0" smtClean="0">
                <a:latin typeface="+mn-ea"/>
              </a:rPr>
              <a:t>在临时记录过期前执行续约行为。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节点释放临界资源后删除临时记录，之后</a:t>
            </a:r>
            <a:r>
              <a:rPr lang="en-US" altLang="zh-CN" sz="1600" dirty="0" smtClean="0">
                <a:latin typeface="+mn-ea"/>
              </a:rPr>
              <a:t>Doge</a:t>
            </a:r>
            <a:r>
              <a:rPr lang="zh-CN" altLang="en-US" sz="1600" dirty="0" smtClean="0">
                <a:latin typeface="+mn-ea"/>
              </a:rPr>
              <a:t>不再提供续约行为。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节点宕机后</a:t>
            </a:r>
            <a:r>
              <a:rPr lang="en-US" altLang="zh-CN" sz="1600" dirty="0" smtClean="0">
                <a:latin typeface="+mn-ea"/>
              </a:rPr>
              <a:t>Doge</a:t>
            </a:r>
            <a:r>
              <a:rPr lang="zh-CN" altLang="en-US" sz="1600" dirty="0" smtClean="0">
                <a:latin typeface="+mn-ea"/>
              </a:rPr>
              <a:t>也会宕机。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62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54" y="0"/>
            <a:ext cx="10515600" cy="1005681"/>
          </a:xfrm>
        </p:spPr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sz="3200" dirty="0" smtClean="0">
                <a:latin typeface="+mn-ea"/>
                <a:ea typeface="+mn-ea"/>
              </a:rPr>
              <a:t>Zookeeper</a:t>
            </a:r>
            <a:r>
              <a:rPr lang="zh-CN" altLang="en-US" sz="3200" dirty="0" smtClean="0">
                <a:latin typeface="+mn-ea"/>
                <a:ea typeface="+mn-ea"/>
              </a:rPr>
              <a:t>实现</a:t>
            </a:r>
            <a:r>
              <a:rPr lang="zh-CN" altLang="en-US" sz="1800" dirty="0" smtClean="0">
                <a:latin typeface="+mn-ea"/>
                <a:ea typeface="+mn-ea"/>
              </a:rPr>
              <a:t>（悲观锁，官方代码）</a:t>
            </a:r>
            <a:endParaRPr lang="en-US" altLang="zh-CN" sz="1800" dirty="0">
              <a:latin typeface="+mn-ea"/>
              <a:ea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6/9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2070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临时顺序节点：</a:t>
            </a:r>
            <a:r>
              <a:rPr lang="en-US" altLang="zh-CN" sz="1800" dirty="0"/>
              <a:t>Zookeeper</a:t>
            </a:r>
            <a:r>
              <a:rPr lang="zh-CN" altLang="en-US" sz="1800" dirty="0"/>
              <a:t>提供创建临时顺序节点的功能。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临时性：一旦用户断连，则创建的节点会被系统删除。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顺序性：多次插入键相同的记录，都会成功插入，但系统会为每个记录顺序递增的生成唯一的标记号</a:t>
            </a:r>
            <a:r>
              <a:rPr lang="zh-CN" altLang="en-US" sz="16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细节（未看源码）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99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150946" y="1580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7/9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325563"/>
            <a:ext cx="10515600" cy="5230844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altLang="zh-CN" sz="1900" dirty="0" smtClean="0">
                <a:latin typeface="+mn-ea"/>
              </a:rPr>
              <a:t>ETCD</a:t>
            </a:r>
            <a:r>
              <a:rPr lang="zh-CN" altLang="en-US" sz="1900" dirty="0" smtClean="0">
                <a:latin typeface="+mn-ea"/>
              </a:rPr>
              <a:t>提供租约机制：用户可以对插入的每条记录设置租约，也可以更改某条记录的租约时限。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900" dirty="0" smtClean="0">
                <a:latin typeface="+mn-ea"/>
              </a:rPr>
              <a:t>ETCD</a:t>
            </a:r>
            <a:r>
              <a:rPr lang="zh-CN" altLang="en-US" sz="1900" dirty="0" smtClean="0">
                <a:latin typeface="+mn-ea"/>
              </a:rPr>
              <a:t>允许通过前缀找到记录。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900" dirty="0" smtClean="0">
                <a:latin typeface="+mn-ea"/>
              </a:rPr>
              <a:t>ETCD</a:t>
            </a:r>
            <a:r>
              <a:rPr lang="zh-CN" altLang="en-US" sz="1900" dirty="0" smtClean="0">
                <a:latin typeface="+mn-ea"/>
              </a:rPr>
              <a:t>提供</a:t>
            </a:r>
            <a:r>
              <a:rPr lang="en-US" altLang="zh-CN" sz="1900" dirty="0" smtClean="0">
                <a:latin typeface="+mn-ea"/>
              </a:rPr>
              <a:t>Watch</a:t>
            </a:r>
            <a:r>
              <a:rPr lang="zh-CN" altLang="en-US" sz="1900" dirty="0" smtClean="0">
                <a:latin typeface="+mn-ea"/>
              </a:rPr>
              <a:t>机制。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900" dirty="0" smtClean="0">
                <a:latin typeface="+mn-ea"/>
              </a:rPr>
              <a:t>细节</a:t>
            </a:r>
            <a:r>
              <a:rPr lang="zh-CN" altLang="en-US" sz="1800" dirty="0" smtClean="0">
                <a:latin typeface="+mn-ea"/>
              </a:rPr>
              <a:t>：</a:t>
            </a:r>
            <a:endParaRPr lang="en-US" altLang="zh-CN" sz="18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1700" dirty="0" smtClean="0">
                <a:latin typeface="+mn-ea"/>
              </a:rPr>
              <a:t>ETCD</a:t>
            </a:r>
            <a:r>
              <a:rPr lang="zh-CN" altLang="en-US" sz="1700" dirty="0" smtClean="0">
                <a:latin typeface="+mn-ea"/>
              </a:rPr>
              <a:t>内部使用</a:t>
            </a:r>
            <a:r>
              <a:rPr lang="en-US" altLang="zh-CN" sz="1700" dirty="0" smtClean="0">
                <a:latin typeface="+mn-ea"/>
              </a:rPr>
              <a:t>Raft</a:t>
            </a:r>
            <a:r>
              <a:rPr lang="zh-CN" altLang="en-US" sz="1700" dirty="0" smtClean="0">
                <a:latin typeface="+mn-ea"/>
              </a:rPr>
              <a:t>协议，是强一致性协议，协议要求</a:t>
            </a:r>
            <a:r>
              <a:rPr lang="en-US" altLang="zh-CN" sz="1700" dirty="0" smtClean="0">
                <a:latin typeface="+mn-ea"/>
              </a:rPr>
              <a:t>follower</a:t>
            </a:r>
            <a:r>
              <a:rPr lang="zh-CN" altLang="en-US" sz="1700" dirty="0" smtClean="0">
                <a:latin typeface="+mn-ea"/>
              </a:rPr>
              <a:t>只承担数据备份的功能，不提供数据的读操作，但为了效率考虑，</a:t>
            </a:r>
            <a:r>
              <a:rPr lang="en-US" altLang="zh-CN" sz="1700" dirty="0" smtClean="0">
                <a:latin typeface="+mn-ea"/>
              </a:rPr>
              <a:t>ETCD</a:t>
            </a:r>
            <a:r>
              <a:rPr lang="zh-CN" altLang="en-US" sz="1700" dirty="0" smtClean="0">
                <a:latin typeface="+mn-ea"/>
              </a:rPr>
              <a:t>允许使用从节点读操作，但是只保证数据的顺序一致性（最终一致性）。</a:t>
            </a:r>
            <a:endParaRPr lang="en-US" altLang="zh-CN" sz="17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1700" dirty="0" smtClean="0">
                <a:latin typeface="+mn-ea"/>
              </a:rPr>
              <a:t>ETCD</a:t>
            </a:r>
            <a:r>
              <a:rPr lang="zh-CN" altLang="en-US" sz="1700" dirty="0" smtClean="0">
                <a:latin typeface="+mn-ea"/>
              </a:rPr>
              <a:t>允许节点和</a:t>
            </a:r>
            <a:r>
              <a:rPr lang="en-US" altLang="zh-CN" sz="1700" dirty="0" smtClean="0">
                <a:latin typeface="+mn-ea"/>
              </a:rPr>
              <a:t>follower</a:t>
            </a:r>
            <a:r>
              <a:rPr lang="zh-CN" altLang="en-US" sz="1700" dirty="0" smtClean="0">
                <a:latin typeface="+mn-ea"/>
              </a:rPr>
              <a:t>建立连接，在</a:t>
            </a:r>
            <a:r>
              <a:rPr lang="en-US" altLang="zh-CN" sz="1700" dirty="0" smtClean="0">
                <a:latin typeface="+mn-ea"/>
              </a:rPr>
              <a:t>follower</a:t>
            </a:r>
            <a:r>
              <a:rPr lang="zh-CN" altLang="en-US" sz="1700" dirty="0" smtClean="0">
                <a:latin typeface="+mn-ea"/>
              </a:rPr>
              <a:t>注册</a:t>
            </a:r>
            <a:r>
              <a:rPr lang="en-US" altLang="zh-CN" sz="1700" dirty="0" smtClean="0">
                <a:latin typeface="+mn-ea"/>
              </a:rPr>
              <a:t>watcher</a:t>
            </a:r>
            <a:r>
              <a:rPr lang="zh-CN" altLang="en-US" sz="1700" dirty="0" smtClean="0">
                <a:latin typeface="+mn-ea"/>
              </a:rPr>
              <a:t>以监视数据，所以在每次建立</a:t>
            </a:r>
            <a:r>
              <a:rPr lang="en-US" altLang="zh-CN" sz="1700" dirty="0" smtClean="0">
                <a:latin typeface="+mn-ea"/>
              </a:rPr>
              <a:t>watcher</a:t>
            </a:r>
            <a:r>
              <a:rPr lang="zh-CN" altLang="en-US" sz="1700" dirty="0" smtClean="0">
                <a:latin typeface="+mn-ea"/>
              </a:rPr>
              <a:t>之前，</a:t>
            </a:r>
            <a:r>
              <a:rPr lang="en-US" altLang="zh-CN" sz="1700" dirty="0" smtClean="0">
                <a:latin typeface="+mn-ea"/>
              </a:rPr>
              <a:t>follower</a:t>
            </a:r>
            <a:r>
              <a:rPr lang="zh-CN" altLang="en-US" sz="1700" dirty="0" smtClean="0">
                <a:latin typeface="+mn-ea"/>
              </a:rPr>
              <a:t>必须拿到</a:t>
            </a:r>
            <a:r>
              <a:rPr lang="en-US" altLang="zh-CN" sz="1700" dirty="0" smtClean="0">
                <a:latin typeface="+mn-ea"/>
              </a:rPr>
              <a:t>leader</a:t>
            </a:r>
            <a:r>
              <a:rPr lang="zh-CN" altLang="en-US" sz="1700" dirty="0" smtClean="0">
                <a:latin typeface="+mn-ea"/>
              </a:rPr>
              <a:t>关于有关属性的全部数据（一般设置为同步</a:t>
            </a:r>
            <a:r>
              <a:rPr lang="en-US" altLang="zh-CN" sz="1700" dirty="0" smtClean="0">
                <a:latin typeface="+mn-ea"/>
              </a:rPr>
              <a:t>leader</a:t>
            </a:r>
            <a:r>
              <a:rPr lang="zh-CN" altLang="en-US" sz="1700" dirty="0" smtClean="0">
                <a:latin typeface="+mn-ea"/>
              </a:rPr>
              <a:t>的所有数据），之后再创建</a:t>
            </a:r>
            <a:r>
              <a:rPr lang="en-US" altLang="zh-CN" sz="1700" dirty="0" smtClean="0">
                <a:latin typeface="+mn-ea"/>
              </a:rPr>
              <a:t>watcher</a:t>
            </a:r>
            <a:r>
              <a:rPr lang="zh-CN" altLang="en-US" sz="1700" dirty="0" smtClean="0">
                <a:latin typeface="+mn-ea"/>
              </a:rPr>
              <a:t>实现监测。</a:t>
            </a:r>
            <a:endParaRPr lang="en-US" altLang="zh-CN" sz="17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700" dirty="0" smtClean="0">
                <a:latin typeface="+mn-ea"/>
              </a:rPr>
              <a:t>当</a:t>
            </a:r>
            <a:r>
              <a:rPr lang="en-US" altLang="zh-CN" sz="1700" dirty="0" smtClean="0">
                <a:latin typeface="+mn-ea"/>
              </a:rPr>
              <a:t>follower</a:t>
            </a:r>
            <a:r>
              <a:rPr lang="zh-CN" altLang="en-US" sz="1700" dirty="0" smtClean="0">
                <a:latin typeface="+mn-ea"/>
              </a:rPr>
              <a:t>的节点宕机后，所有</a:t>
            </a:r>
            <a:r>
              <a:rPr lang="en-US" altLang="zh-CN" sz="1700" dirty="0" smtClean="0">
                <a:latin typeface="+mn-ea"/>
              </a:rPr>
              <a:t>watcher</a:t>
            </a:r>
            <a:r>
              <a:rPr lang="zh-CN" altLang="en-US" sz="1700" dirty="0" smtClean="0">
                <a:latin typeface="+mn-ea"/>
              </a:rPr>
              <a:t>失效。</a:t>
            </a:r>
            <a:endParaRPr lang="en-US" altLang="zh-CN" sz="17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1700" dirty="0" smtClean="0">
                <a:latin typeface="+mn-ea"/>
              </a:rPr>
              <a:t>ETCD</a:t>
            </a:r>
            <a:r>
              <a:rPr lang="zh-CN" altLang="en-US" sz="1700" dirty="0" smtClean="0">
                <a:latin typeface="+mn-ea"/>
              </a:rPr>
              <a:t>允许“预先监视”，即可以通过已提交日志监视之前的该条目的记录变更，并触发回调。这个机制为了解决在第</a:t>
            </a:r>
            <a:r>
              <a:rPr lang="en-US" altLang="zh-CN" sz="1700" dirty="0" smtClean="0">
                <a:latin typeface="+mn-ea"/>
              </a:rPr>
              <a:t>4</a:t>
            </a:r>
            <a:r>
              <a:rPr lang="zh-CN" altLang="en-US" sz="1700" dirty="0" smtClean="0">
                <a:latin typeface="+mn-ea"/>
              </a:rPr>
              <a:t>页第</a:t>
            </a:r>
            <a:r>
              <a:rPr lang="en-US" altLang="zh-CN" sz="1700" dirty="0" smtClean="0">
                <a:latin typeface="+mn-ea"/>
              </a:rPr>
              <a:t>2</a:t>
            </a:r>
            <a:r>
              <a:rPr lang="zh-CN" altLang="en-US" sz="1700" dirty="0" smtClean="0">
                <a:latin typeface="+mn-ea"/>
              </a:rPr>
              <a:t>点中查看和启用监视这一空档期发生的不一致问题，例如</a:t>
            </a:r>
            <a:r>
              <a:rPr lang="en-US" altLang="zh-CN" sz="1700" dirty="0" smtClean="0">
                <a:latin typeface="+mn-ea"/>
              </a:rPr>
              <a:t>A</a:t>
            </a:r>
            <a:r>
              <a:rPr lang="zh-CN" altLang="en-US" sz="1700" dirty="0" smtClean="0">
                <a:latin typeface="+mn-ea"/>
              </a:rPr>
              <a:t>查看发现自己不是最小的</a:t>
            </a:r>
            <a:r>
              <a:rPr lang="en-US" altLang="zh-CN" sz="1700" dirty="0" smtClean="0">
                <a:latin typeface="+mn-ea"/>
              </a:rPr>
              <a:t>term</a:t>
            </a:r>
            <a:r>
              <a:rPr lang="zh-CN" altLang="en-US" sz="1700" dirty="0" smtClean="0">
                <a:latin typeface="+mn-ea"/>
              </a:rPr>
              <a:t>，</a:t>
            </a:r>
            <a:r>
              <a:rPr lang="en-US" altLang="zh-CN" sz="1700" dirty="0" smtClean="0">
                <a:latin typeface="+mn-ea"/>
              </a:rPr>
              <a:t>B</a:t>
            </a:r>
            <a:r>
              <a:rPr lang="zh-CN" altLang="en-US" sz="1700" dirty="0" smtClean="0">
                <a:latin typeface="+mn-ea"/>
              </a:rPr>
              <a:t>是最小的</a:t>
            </a:r>
            <a:r>
              <a:rPr lang="en-US" altLang="zh-CN" sz="1700" dirty="0" smtClean="0">
                <a:latin typeface="+mn-ea"/>
              </a:rPr>
              <a:t>term</a:t>
            </a:r>
            <a:r>
              <a:rPr lang="zh-CN" altLang="en-US" sz="1700" dirty="0" smtClean="0">
                <a:latin typeface="+mn-ea"/>
              </a:rPr>
              <a:t>，此时</a:t>
            </a:r>
            <a:r>
              <a:rPr lang="en-US" altLang="zh-CN" sz="1700" dirty="0" smtClean="0">
                <a:latin typeface="+mn-ea"/>
              </a:rPr>
              <a:t>B</a:t>
            </a:r>
            <a:r>
              <a:rPr lang="zh-CN" altLang="en-US" sz="1700" dirty="0" smtClean="0">
                <a:latin typeface="+mn-ea"/>
              </a:rPr>
              <a:t>删除了记录，之后</a:t>
            </a:r>
            <a:r>
              <a:rPr lang="en-US" altLang="zh-CN" sz="1700" dirty="0" smtClean="0">
                <a:latin typeface="+mn-ea"/>
              </a:rPr>
              <a:t>A</a:t>
            </a:r>
            <a:r>
              <a:rPr lang="zh-CN" altLang="en-US" sz="1700" dirty="0" smtClean="0">
                <a:latin typeface="+mn-ea"/>
              </a:rPr>
              <a:t>才创建监听</a:t>
            </a:r>
            <a:r>
              <a:rPr lang="en-US" altLang="zh-CN" sz="1700" dirty="0" smtClean="0">
                <a:latin typeface="+mn-ea"/>
              </a:rPr>
              <a:t>B</a:t>
            </a:r>
            <a:r>
              <a:rPr lang="zh-CN" altLang="en-US" sz="1700" dirty="0" smtClean="0">
                <a:latin typeface="+mn-ea"/>
              </a:rPr>
              <a:t>记录删除的</a:t>
            </a:r>
            <a:r>
              <a:rPr lang="en-US" altLang="zh-CN" sz="1700" dirty="0" smtClean="0">
                <a:latin typeface="+mn-ea"/>
              </a:rPr>
              <a:t>watcher</a:t>
            </a:r>
            <a:r>
              <a:rPr lang="zh-CN" altLang="en-US" sz="1700" dirty="0" smtClean="0">
                <a:latin typeface="+mn-ea"/>
              </a:rPr>
              <a:t>，那么这个</a:t>
            </a:r>
            <a:r>
              <a:rPr lang="en-US" altLang="zh-CN" sz="1700" dirty="0" smtClean="0">
                <a:latin typeface="+mn-ea"/>
              </a:rPr>
              <a:t>watcher</a:t>
            </a:r>
            <a:r>
              <a:rPr lang="zh-CN" altLang="en-US" sz="1700" dirty="0" smtClean="0">
                <a:latin typeface="+mn-ea"/>
              </a:rPr>
              <a:t>永远不会触发。</a:t>
            </a:r>
            <a:endParaRPr lang="en-US" altLang="zh-CN" sz="1700" dirty="0" smtClean="0">
              <a:latin typeface="+mn-ea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7792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+mn-ea"/>
                <a:ea typeface="+mn-ea"/>
              </a:rPr>
              <a:t>ETCD</a:t>
            </a:r>
            <a:r>
              <a:rPr lang="zh-CN" altLang="en-US" sz="3200" dirty="0" smtClean="0">
                <a:latin typeface="+mn-ea"/>
                <a:ea typeface="+mn-ea"/>
              </a:rPr>
              <a:t>实现</a:t>
            </a:r>
            <a:r>
              <a:rPr lang="zh-CN" altLang="en-US" sz="1800" dirty="0" smtClean="0">
                <a:latin typeface="+mn-ea"/>
                <a:ea typeface="+mn-ea"/>
              </a:rPr>
              <a:t>（悲观锁，官方代码 </a:t>
            </a:r>
            <a:r>
              <a:rPr lang="en-US" altLang="zh-CN" sz="1800" dirty="0" smtClean="0">
                <a:latin typeface="+mn-ea"/>
                <a:ea typeface="+mn-ea"/>
                <a:hlinkClick r:id="rId4"/>
              </a:rPr>
              <a:t>https://github.com/etcd-io/etcd,</a:t>
            </a:r>
            <a:r>
              <a:rPr lang="en-US" altLang="zh-CN" sz="1800" dirty="0" smtClean="0">
                <a:latin typeface="+mn-ea"/>
                <a:ea typeface="+mn-ea"/>
              </a:rPr>
              <a:t> concurrency</a:t>
            </a:r>
            <a:r>
              <a:rPr lang="zh-CN" altLang="en-US" sz="1800" dirty="0" smtClean="0">
                <a:latin typeface="+mn-ea"/>
                <a:ea typeface="+mn-ea"/>
              </a:rPr>
              <a:t>包）</a:t>
            </a:r>
            <a:endParaRPr 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7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150946" y="1580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5" y="369620"/>
            <a:ext cx="1219200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1054" y="6187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8/9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0975" y="49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latin typeface="+mn-ea"/>
              <a:ea typeface="+mn-e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32633" y="1580650"/>
            <a:ext cx="6441379" cy="435133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分布式数据库</a:t>
            </a:r>
            <a:r>
              <a:rPr lang="en-US" altLang="zh-CN" sz="1600" dirty="0" smtClean="0"/>
              <a:t>(IA)</a:t>
            </a:r>
            <a:r>
              <a:rPr lang="zh-CN" altLang="en-US" sz="1600" dirty="0" smtClean="0"/>
              <a:t>不提供强一致性，数据通过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分片保存在不同的数据库节点，主从结构只维护数据的最终一致性。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节点的每个服务器的数据库要求同一键的记录不会出现两次。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实现分布式锁需要使用多个数据库服务器，其中这些服务器互相独立，无数据联系。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在访问一临时变量时，节点需要向这些服务器插入同一条记录</a:t>
            </a:r>
            <a:r>
              <a:rPr lang="en-US" altLang="zh-CN" sz="1600" dirty="0" smtClean="0"/>
              <a:t>&lt;lock, </a:t>
            </a:r>
            <a:r>
              <a:rPr lang="en-US" altLang="zh-CN" sz="1600" dirty="0" err="1" smtClean="0"/>
              <a:t>location_id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，只有大于一半的节点成功插入，才定义加锁成功。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加锁失败删除所有已经插入键值为</a:t>
            </a:r>
            <a:r>
              <a:rPr lang="en-US" altLang="zh-CN" sz="1600" dirty="0"/>
              <a:t>&lt;lock, </a:t>
            </a:r>
            <a:r>
              <a:rPr lang="en-US" altLang="zh-CN" sz="1600" dirty="0" err="1"/>
              <a:t>location_id</a:t>
            </a:r>
            <a:r>
              <a:rPr lang="en-US" altLang="zh-CN" sz="1600" dirty="0"/>
              <a:t>&gt;</a:t>
            </a:r>
            <a:r>
              <a:rPr lang="zh-CN" altLang="en-US" sz="1600" dirty="0" smtClean="0"/>
              <a:t>数据。休眠一段时间后再次尝试加锁。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解锁则删除所有键值为</a:t>
            </a:r>
            <a:r>
              <a:rPr lang="en-US" altLang="zh-CN" sz="1600" dirty="0"/>
              <a:t>&lt;lock, </a:t>
            </a:r>
            <a:r>
              <a:rPr lang="en-US" altLang="zh-CN" sz="1600" dirty="0" err="1"/>
              <a:t>location_id</a:t>
            </a:r>
            <a:r>
              <a:rPr lang="en-US" altLang="zh-CN" sz="1600" dirty="0"/>
              <a:t>&gt;</a:t>
            </a:r>
            <a:r>
              <a:rPr lang="zh-CN" altLang="en-US" sz="1600" dirty="0" smtClean="0"/>
              <a:t>的记录。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endParaRPr lang="en-US" altLang="zh-CN" sz="1600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25454" y="497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 smtClean="0">
                <a:latin typeface="+mn-ea"/>
                <a:ea typeface="+mn-ea"/>
              </a:rPr>
              <a:t>Redis</a:t>
            </a:r>
            <a:r>
              <a:rPr lang="zh-CN" altLang="en-US" sz="3200" dirty="0" smtClean="0">
                <a:latin typeface="+mn-ea"/>
                <a:ea typeface="+mn-ea"/>
              </a:rPr>
              <a:t>红锁</a:t>
            </a:r>
            <a:r>
              <a:rPr lang="zh-CN" altLang="en-US" sz="1800" dirty="0" smtClean="0">
                <a:latin typeface="+mn-ea"/>
                <a:ea typeface="+mn-ea"/>
              </a:rPr>
              <a:t>（乐观锁，社区实现，简单但效率低）</a:t>
            </a:r>
            <a:endParaRPr lang="en-US" sz="1800" dirty="0">
              <a:latin typeface="+mn-ea"/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513" y="1839951"/>
            <a:ext cx="5111033" cy="348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2226</Words>
  <Application>Microsoft Macintosh PowerPoint</Application>
  <PresentationFormat>Widescreen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DengXian</vt:lpstr>
      <vt:lpstr>DengXian Light</vt:lpstr>
      <vt:lpstr>Arial</vt:lpstr>
      <vt:lpstr>Office Theme</vt:lpstr>
      <vt:lpstr>分布式锁</vt:lpstr>
      <vt:lpstr>Outline</vt:lpstr>
      <vt:lpstr>分布式锁的简单实现</vt:lpstr>
      <vt:lpstr>存在的问题</vt:lpstr>
      <vt:lpstr>等待链机制（解决不一致和惊群效应，技术实现：Zookeeper和ETCD）</vt:lpstr>
      <vt:lpstr>看门狗机制（解决节点死亡导致的死锁，技术实现：ETCD，Redis）</vt:lpstr>
      <vt:lpstr>Zookeeper实现（悲观锁，官方代码）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 Tree</dc:title>
  <dc:creator>Microsoft Office User</dc:creator>
  <cp:lastModifiedBy>Microsoft Office User</cp:lastModifiedBy>
  <cp:revision>587</cp:revision>
  <dcterms:created xsi:type="dcterms:W3CDTF">2023-10-26T08:44:45Z</dcterms:created>
  <dcterms:modified xsi:type="dcterms:W3CDTF">2023-12-01T07:05:58Z</dcterms:modified>
</cp:coreProperties>
</file>