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71" r:id="rId4"/>
    <p:sldId id="275" r:id="rId5"/>
    <p:sldId id="259" r:id="rId6"/>
    <p:sldId id="276" r:id="rId7"/>
    <p:sldId id="277" r:id="rId8"/>
    <p:sldId id="279" r:id="rId9"/>
    <p:sldId id="27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9"/>
    <p:restoredTop sz="70814"/>
  </p:normalViewPr>
  <p:slideViewPr>
    <p:cSldViewPr snapToGrid="0" snapToObjects="1">
      <p:cViewPr>
        <p:scale>
          <a:sx n="114" d="100"/>
          <a:sy n="114" d="100"/>
        </p:scale>
        <p:origin x="776" y="-11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6CCBC-E862-9142-A3D2-332BCF0907C6}" type="datetimeFigureOut">
              <a:rPr lang="en-US" smtClean="0"/>
              <a:t>1/6/24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12B53-23B0-5F42-BF63-288D03F6E171}" type="slidenum">
              <a:rPr lang="en-US" smtClean="0"/>
              <a:t>‹#›</a:t>
            </a:fld>
            <a:endParaRPr lang="en-US"/>
          </a:p>
        </p:txBody>
      </p:sp>
    </p:spTree>
    <p:extLst>
      <p:ext uri="{BB962C8B-B14F-4D97-AF65-F5344CB8AC3E}">
        <p14:creationId xmlns:p14="http://schemas.microsoft.com/office/powerpoint/2010/main" val="1664111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39BC1-59DC-CF49-93B5-869027C26D90}" type="datetimeFigureOut">
              <a:rPr lang="en-US" smtClean="0"/>
              <a:t>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0DB38-7896-A948-93D6-DA553FAADA9A}" type="slidenum">
              <a:rPr lang="en-US" smtClean="0"/>
              <a:t>‹#›</a:t>
            </a:fld>
            <a:endParaRPr lang="en-US"/>
          </a:p>
        </p:txBody>
      </p:sp>
    </p:spTree>
    <p:extLst>
      <p:ext uri="{BB962C8B-B14F-4D97-AF65-F5344CB8AC3E}">
        <p14:creationId xmlns:p14="http://schemas.microsoft.com/office/powerpoint/2010/main" val="2470827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a:t>
            </a:fld>
            <a:endParaRPr lang="en-US"/>
          </a:p>
        </p:txBody>
      </p:sp>
    </p:spTree>
    <p:extLst>
      <p:ext uri="{BB962C8B-B14F-4D97-AF65-F5344CB8AC3E}">
        <p14:creationId xmlns:p14="http://schemas.microsoft.com/office/powerpoint/2010/main" val="1875394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zh-CN" altLang="en-US" dirty="0" smtClean="0"/>
              <a:t>第一个是零拷贝技术，传统的消息发送</a:t>
            </a:r>
            <a:r>
              <a:rPr lang="en-US" altLang="zh-CN" dirty="0" smtClean="0"/>
              <a:t>read</a:t>
            </a:r>
            <a:r>
              <a:rPr lang="zh-CN" altLang="en-US" dirty="0" smtClean="0"/>
              <a:t> </a:t>
            </a:r>
            <a:r>
              <a:rPr lang="en-US" altLang="zh-CN" dirty="0" smtClean="0"/>
              <a:t>write</a:t>
            </a:r>
            <a:r>
              <a:rPr lang="zh-CN" altLang="en-US" dirty="0" smtClean="0"/>
              <a:t>操作系统为我们做的是：将磁盘中的数据写入内核缓冲区，之后我们调用</a:t>
            </a:r>
            <a:r>
              <a:rPr lang="en-US" altLang="zh-CN" dirty="0" smtClean="0"/>
              <a:t>read</a:t>
            </a:r>
            <a:r>
              <a:rPr lang="zh-CN" altLang="en-US" dirty="0" smtClean="0"/>
              <a:t>将内核缓冲区的数据拷贝到用户缓冲区（</a:t>
            </a:r>
            <a:r>
              <a:rPr lang="en-US" altLang="zh-CN" dirty="0" smtClean="0"/>
              <a:t>Kafka</a:t>
            </a:r>
            <a:r>
              <a:rPr lang="zh-CN" altLang="en-US" dirty="0" smtClean="0"/>
              <a:t>进程缓冲区），之后我们调用</a:t>
            </a:r>
            <a:r>
              <a:rPr lang="en-US" altLang="zh-CN" dirty="0" smtClean="0"/>
              <a:t>write</a:t>
            </a:r>
            <a:r>
              <a:rPr lang="zh-CN" altLang="en-US" dirty="0" smtClean="0"/>
              <a:t>将用户缓冲区的数据拷贝到</a:t>
            </a:r>
            <a:r>
              <a:rPr lang="en-US" altLang="zh-CN" dirty="0" smtClean="0"/>
              <a:t>Socket</a:t>
            </a:r>
            <a:r>
              <a:rPr lang="zh-CN" altLang="en-US" dirty="0" smtClean="0"/>
              <a:t>缓存，操作系统将</a:t>
            </a:r>
            <a:r>
              <a:rPr lang="en-US" altLang="zh-CN" dirty="0" smtClean="0"/>
              <a:t>Socket</a:t>
            </a:r>
            <a:r>
              <a:rPr lang="zh-CN" altLang="en-US" dirty="0" smtClean="0"/>
              <a:t>缓存拷贝到网卡</a:t>
            </a:r>
            <a:endParaRPr lang="en-US" altLang="zh-CN" dirty="0" smtClean="0"/>
          </a:p>
          <a:p>
            <a:endParaRPr lang="en-US" altLang="zh-CN" dirty="0" smtClean="0"/>
          </a:p>
          <a:p>
            <a:r>
              <a:rPr lang="zh-CN" altLang="en-US" dirty="0" smtClean="0"/>
              <a:t>零拷贝技术实现的方法有两种，一种是除去和用户缓冲区交互的两次拷贝，通过调用</a:t>
            </a:r>
            <a:r>
              <a:rPr lang="en-US" altLang="zh-CN" dirty="0" err="1" smtClean="0"/>
              <a:t>mmap</a:t>
            </a:r>
            <a:r>
              <a:rPr lang="zh-CN" altLang="en-US" dirty="0" smtClean="0"/>
              <a:t>操作，建立用户缓冲区和内核缓冲区的映射，直接将内核缓冲区的数据写入到</a:t>
            </a:r>
            <a:r>
              <a:rPr lang="en-US" altLang="zh-CN" dirty="0" smtClean="0"/>
              <a:t>Socket</a:t>
            </a:r>
            <a:r>
              <a:rPr lang="zh-CN" altLang="en-US" dirty="0" smtClean="0"/>
              <a:t>缓冲区</a:t>
            </a:r>
            <a:endParaRPr lang="en-US" altLang="zh-CN" dirty="0" smtClean="0"/>
          </a:p>
          <a:p>
            <a:endParaRPr lang="en-US" altLang="zh-CN" dirty="0" smtClean="0"/>
          </a:p>
          <a:p>
            <a:r>
              <a:rPr lang="zh-CN" altLang="en-US" dirty="0" smtClean="0"/>
              <a:t>第二种技术更加高效，在支持</a:t>
            </a:r>
            <a:r>
              <a:rPr lang="en-US" altLang="zh-CN" dirty="0" smtClean="0"/>
              <a:t>SG-DMA</a:t>
            </a:r>
            <a:r>
              <a:rPr lang="zh-CN" altLang="en-US" dirty="0" smtClean="0"/>
              <a:t>的机器上直接将内核缓冲区的数据拷贝到网卡中</a:t>
            </a:r>
            <a:endParaRPr lang="en-US" altLang="zh-CN" dirty="0" smtClean="0"/>
          </a:p>
          <a:p>
            <a:endParaRPr lang="en-US" altLang="zh-CN" dirty="0" smtClean="0"/>
          </a:p>
          <a:p>
            <a:r>
              <a:rPr lang="zh-CN" altLang="en-US" dirty="0" smtClean="0"/>
              <a:t>第二点是顺序写入磁盘，不管是</a:t>
            </a:r>
            <a:r>
              <a:rPr lang="en-US" altLang="zh-CN" dirty="0" smtClean="0"/>
              <a:t>SSD</a:t>
            </a:r>
            <a:r>
              <a:rPr lang="zh-CN" altLang="en-US" dirty="0" smtClean="0"/>
              <a:t>还是传统磁盘，顺序写的及其快速的，</a:t>
            </a:r>
            <a:r>
              <a:rPr lang="en-US" altLang="zh-CN" dirty="0" smtClean="0"/>
              <a:t>Kafka</a:t>
            </a:r>
            <a:r>
              <a:rPr lang="zh-CN" altLang="en-US" dirty="0" smtClean="0"/>
              <a:t>是消息队列，只会在队首写入数据，对尾读取（删除）数据，所以访问效率很高</a:t>
            </a:r>
            <a:endParaRPr lang="en-US" altLang="zh-CN" dirty="0" smtClean="0"/>
          </a:p>
          <a:p>
            <a:endParaRPr lang="en-US" altLang="zh-CN" dirty="0" smtClean="0"/>
          </a:p>
          <a:p>
            <a:r>
              <a:rPr lang="zh-CN" altLang="en-US" dirty="0" smtClean="0"/>
              <a:t>最后是批量读写，</a:t>
            </a:r>
            <a:r>
              <a:rPr lang="en-US" altLang="zh-CN" dirty="0" smtClean="0"/>
              <a:t>Kafka</a:t>
            </a:r>
            <a:r>
              <a:rPr lang="zh-CN" altLang="en-US" dirty="0" smtClean="0"/>
              <a:t>追求的是大量数据的传输，形象一点的比喻是一条大河而不是一个高压水枪，更在乎的是一段时间内海量数据的传输而不是实时的高速传输，使用批量读写操作，可以减少传输成本，减少</a:t>
            </a:r>
            <a:r>
              <a:rPr lang="en-US" altLang="zh-CN" dirty="0" smtClean="0"/>
              <a:t>Kafka</a:t>
            </a:r>
            <a:r>
              <a:rPr lang="zh-CN" altLang="en-US" dirty="0" smtClean="0"/>
              <a:t>集群内部的管理成本</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10</a:t>
            </a:fld>
            <a:endParaRPr lang="en-US"/>
          </a:p>
        </p:txBody>
      </p:sp>
    </p:spTree>
    <p:extLst>
      <p:ext uri="{BB962C8B-B14F-4D97-AF65-F5344CB8AC3E}">
        <p14:creationId xmlns:p14="http://schemas.microsoft.com/office/powerpoint/2010/main" val="200820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2</a:t>
            </a:fld>
            <a:endParaRPr lang="en-US"/>
          </a:p>
        </p:txBody>
      </p:sp>
    </p:spTree>
    <p:extLst>
      <p:ext uri="{BB962C8B-B14F-4D97-AF65-F5344CB8AC3E}">
        <p14:creationId xmlns:p14="http://schemas.microsoft.com/office/powerpoint/2010/main" val="165329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有关消息队列的定义，消息队列是进程异步通信的中间件，主要应用在大型业务场景中不同业务之间的通信，是连接上下游的桥梁，下面这张图展示了中间件的作用，他将一个庞大的多业务的单机系统拆分成一块一块的业务模块，模块间通过消息中间件进行通信，这么做有利于上下游服务的解耦，在面对高并发场景下有天然的优势，假设一个秒杀系统的场景，反馈成功和创建订单就是上下游服务，前者要求及时反馈，后者要求精确执行，如果把这两部分功能全部设置在一个系统里，在多机同步情况下，那么因为有订单的强一致性要求，很难做到对用户的及时反馈，此时使用消息队列，秒杀成功即给用户一个反馈，之后将消息丢到消息队列中，等待下游创建订单服务慢慢处理。</a:t>
            </a:r>
            <a:endParaRPr lang="en-US" altLang="zh-CN"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3</a:t>
            </a:fld>
            <a:endParaRPr lang="en-US"/>
          </a:p>
        </p:txBody>
      </p:sp>
    </p:spTree>
    <p:extLst>
      <p:ext uri="{BB962C8B-B14F-4D97-AF65-F5344CB8AC3E}">
        <p14:creationId xmlns:p14="http://schemas.microsoft.com/office/powerpoint/2010/main" val="94541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这是业界一款常用的消息队列，</a:t>
            </a:r>
            <a:r>
              <a:rPr lang="en-US" altLang="zh-CN" dirty="0" smtClean="0"/>
              <a:t>Kafka</a:t>
            </a:r>
            <a:r>
              <a:rPr lang="zh-CN" altLang="en-US" dirty="0" smtClean="0"/>
              <a:t>，</a:t>
            </a:r>
            <a:r>
              <a:rPr lang="en-US" altLang="zh-CN" dirty="0" smtClean="0"/>
              <a:t>Kafka</a:t>
            </a:r>
            <a:r>
              <a:rPr lang="zh-CN" altLang="en-US" dirty="0" smtClean="0"/>
              <a:t>的模型如图，其中有几个核心概念，生产者，生产者负责生产消息，并主动将消息推动到消息队列，</a:t>
            </a:r>
            <a:endParaRPr lang="en-US" altLang="zh-CN" dirty="0" smtClean="0"/>
          </a:p>
          <a:p>
            <a:r>
              <a:rPr lang="zh-CN" altLang="en-US" dirty="0" smtClean="0"/>
              <a:t>消费者，消费者负责从消息队列拉取消息，在本地完成消费。</a:t>
            </a:r>
            <a:endParaRPr lang="en-US" altLang="zh-CN" dirty="0" smtClean="0"/>
          </a:p>
          <a:p>
            <a:r>
              <a:rPr lang="zh-CN" altLang="en-US" dirty="0" smtClean="0"/>
              <a:t>之后</a:t>
            </a:r>
            <a:r>
              <a:rPr lang="zh-CN" altLang="en-US" smtClean="0"/>
              <a:t>是</a:t>
            </a:r>
            <a:r>
              <a:rPr lang="en-US" altLang="zh-CN" smtClean="0"/>
              <a:t>Kafka</a:t>
            </a:r>
            <a:r>
              <a:rPr lang="zh-CN" altLang="en-US" smtClean="0"/>
              <a:t>集群</a:t>
            </a:r>
            <a:endParaRPr lang="en-US" altLang="zh-CN" dirty="0" smtClean="0"/>
          </a:p>
          <a:p>
            <a:r>
              <a:rPr lang="en-US" altLang="zh-CN" dirty="0" smtClean="0"/>
              <a:t>Kafka</a:t>
            </a:r>
            <a:r>
              <a:rPr lang="zh-CN" altLang="en-US" dirty="0" smtClean="0"/>
              <a:t>中也会存在一个</a:t>
            </a:r>
            <a:r>
              <a:rPr lang="en-US" altLang="zh-CN" dirty="0" smtClean="0"/>
              <a:t>Zookeeper</a:t>
            </a:r>
            <a:r>
              <a:rPr lang="zh-CN" altLang="en-US" dirty="0" smtClean="0"/>
              <a:t>集群，负责关键数据的记录</a:t>
            </a:r>
            <a:endParaRPr lang="en-US" altLang="zh-CN" dirty="0" smtClean="0"/>
          </a:p>
          <a:p>
            <a:r>
              <a:rPr lang="en-US" altLang="zh-CN" dirty="0" smtClean="0"/>
              <a:t>Kafka</a:t>
            </a:r>
            <a:r>
              <a:rPr lang="zh-CN" altLang="en-US" dirty="0" smtClean="0"/>
              <a:t>将消息区分成不同的</a:t>
            </a:r>
            <a:r>
              <a:rPr lang="en-US" altLang="zh-CN" dirty="0" smtClean="0"/>
              <a:t>topic</a:t>
            </a:r>
            <a:r>
              <a:rPr lang="zh-CN" altLang="en-US" dirty="0" smtClean="0"/>
              <a:t>主题，主题是逻辑概念，生产者和消费者消费的数据必须有一个明确的主题，来确保消息正确的发送与接收，</a:t>
            </a:r>
            <a:endParaRPr lang="en-US" altLang="zh-CN" dirty="0" smtClean="0"/>
          </a:p>
          <a:p>
            <a:r>
              <a:rPr lang="en-US" altLang="zh-CN" dirty="0" smtClean="0"/>
              <a:t>partition</a:t>
            </a:r>
            <a:r>
              <a:rPr lang="zh-CN" altLang="en-US" dirty="0" smtClean="0"/>
              <a:t>是主题的物理实体，用于存储这个主题下的所有消息，一个主题可以有多个</a:t>
            </a:r>
            <a:r>
              <a:rPr lang="en-US" altLang="zh-CN" dirty="0" smtClean="0"/>
              <a:t>partition</a:t>
            </a:r>
            <a:r>
              <a:rPr lang="zh-CN" altLang="en-US" dirty="0" smtClean="0"/>
              <a:t>，</a:t>
            </a:r>
            <a:endParaRPr lang="en-US" altLang="zh-CN" dirty="0" smtClean="0"/>
          </a:p>
          <a:p>
            <a:r>
              <a:rPr lang="zh-CN" altLang="en-US" dirty="0" smtClean="0"/>
              <a:t>最后</a:t>
            </a:r>
            <a:r>
              <a:rPr lang="en-US" altLang="zh-CN" dirty="0" smtClean="0"/>
              <a:t>broker</a:t>
            </a:r>
            <a:r>
              <a:rPr lang="zh-CN" altLang="en-US" dirty="0" smtClean="0"/>
              <a:t>是物理概念，指的是一个消息队列的处理机，可以是主机中的一个进程，负责接受</a:t>
            </a:r>
            <a:r>
              <a:rPr lang="en-US" altLang="zh-CN" dirty="0" smtClean="0"/>
              <a:t>producer</a:t>
            </a:r>
            <a:r>
              <a:rPr lang="zh-CN" altLang="en-US" dirty="0" smtClean="0"/>
              <a:t>的消息，接受</a:t>
            </a:r>
            <a:r>
              <a:rPr lang="en-US" altLang="zh-CN" dirty="0" smtClean="0"/>
              <a:t>consumer</a:t>
            </a:r>
            <a:r>
              <a:rPr lang="zh-CN" altLang="en-US" dirty="0" smtClean="0"/>
              <a:t>的消息请求。每个</a:t>
            </a:r>
            <a:r>
              <a:rPr lang="en-US" altLang="zh-CN" dirty="0" smtClean="0"/>
              <a:t>broker</a:t>
            </a:r>
            <a:r>
              <a:rPr lang="zh-CN" altLang="en-US" dirty="0" smtClean="0"/>
              <a:t>中可以存储不同</a:t>
            </a:r>
            <a:r>
              <a:rPr lang="en-US" altLang="zh-CN" dirty="0" smtClean="0"/>
              <a:t>topic</a:t>
            </a:r>
            <a:r>
              <a:rPr lang="zh-CN" altLang="en-US" dirty="0" smtClean="0"/>
              <a:t>的不同</a:t>
            </a:r>
            <a:r>
              <a:rPr lang="en-US" altLang="zh-CN" dirty="0" smtClean="0"/>
              <a:t>partition</a:t>
            </a:r>
            <a:r>
              <a:rPr lang="zh-CN" altLang="en-US" dirty="0" smtClean="0"/>
              <a:t>。</a:t>
            </a:r>
            <a:endParaRPr lang="en-US" altLang="zh-CN" dirty="0" smtClean="0"/>
          </a:p>
          <a:p>
            <a:endParaRPr lang="en-US" dirty="0" smtClean="0"/>
          </a:p>
          <a:p>
            <a:r>
              <a:rPr lang="zh-CN" altLang="en-US" dirty="0" smtClean="0"/>
              <a:t>最后一个概念是消费者组，每个消费者组中的消费者不能重复消费一个</a:t>
            </a:r>
            <a:r>
              <a:rPr lang="en-US" altLang="zh-CN" dirty="0" smtClean="0"/>
              <a:t>topic</a:t>
            </a:r>
            <a:r>
              <a:rPr lang="zh-CN" altLang="en-US" dirty="0" smtClean="0"/>
              <a:t>中的同一条消息，对应就是不允许消费一个</a:t>
            </a:r>
            <a:r>
              <a:rPr lang="en-US" altLang="zh-CN" dirty="0" smtClean="0"/>
              <a:t>topic</a:t>
            </a:r>
            <a:r>
              <a:rPr lang="zh-CN" altLang="en-US" dirty="0" smtClean="0"/>
              <a:t>组中相同的</a:t>
            </a:r>
            <a:r>
              <a:rPr lang="en-US" altLang="zh-CN" dirty="0" smtClean="0"/>
              <a:t>partition</a:t>
            </a:r>
            <a:r>
              <a:rPr lang="zh-CN" altLang="en-US" dirty="0" smtClean="0"/>
              <a:t>。</a:t>
            </a:r>
            <a:endParaRPr lang="en-US" altLang="zh-CN" dirty="0" smtClean="0"/>
          </a:p>
          <a:p>
            <a:r>
              <a:rPr lang="zh-CN" altLang="en-US" dirty="0" smtClean="0"/>
              <a:t>下面是</a:t>
            </a:r>
            <a:r>
              <a:rPr lang="en-US" altLang="zh-CN" dirty="0" smtClean="0"/>
              <a:t>Kafka</a:t>
            </a:r>
            <a:r>
              <a:rPr lang="zh-CN" altLang="en-US" dirty="0" smtClean="0"/>
              <a:t>具体的执行逻辑</a:t>
            </a:r>
            <a:endParaRPr lang="en-US" altLang="zh-CN" dirty="0" smtClean="0"/>
          </a:p>
          <a:p>
            <a:endParaRPr lang="en-US"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4</a:t>
            </a:fld>
            <a:endParaRPr lang="en-US"/>
          </a:p>
        </p:txBody>
      </p:sp>
    </p:spTree>
    <p:extLst>
      <p:ext uri="{BB962C8B-B14F-4D97-AF65-F5344CB8AC3E}">
        <p14:creationId xmlns:p14="http://schemas.microsoft.com/office/powerpoint/2010/main" val="28022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生产者到</a:t>
            </a:r>
            <a:r>
              <a:rPr lang="en-US" altLang="zh-CN" dirty="0" smtClean="0"/>
              <a:t>Kafka</a:t>
            </a:r>
            <a:r>
              <a:rPr lang="zh-CN" altLang="en-US" dirty="0" smtClean="0"/>
              <a:t>集群的逻辑，生产者需要注册一个主题，代表要生产这个主题的消息，对于生产者到底发送到这个主题的哪个分区，可以生产者自定义也可以随机分配。</a:t>
            </a:r>
            <a:endParaRPr lang="en-US" altLang="zh-CN" dirty="0" smtClean="0"/>
          </a:p>
          <a:p>
            <a:r>
              <a:rPr lang="zh-CN" altLang="en-US" dirty="0" smtClean="0"/>
              <a:t>首先生产者将生产的消息放在本地的</a:t>
            </a:r>
            <a:r>
              <a:rPr lang="en-US" altLang="zh-CN" dirty="0" err="1" smtClean="0"/>
              <a:t>Dqueue</a:t>
            </a:r>
            <a:r>
              <a:rPr lang="zh-CN" altLang="en-US" dirty="0" smtClean="0"/>
              <a:t>中，每个</a:t>
            </a:r>
            <a:r>
              <a:rPr lang="en-US" altLang="zh-CN" dirty="0" err="1" smtClean="0"/>
              <a:t>Dequeue</a:t>
            </a:r>
            <a:r>
              <a:rPr lang="zh-CN" altLang="en-US" dirty="0" smtClean="0"/>
              <a:t>代表一个</a:t>
            </a:r>
            <a:r>
              <a:rPr lang="en-US" altLang="zh-CN" dirty="0" smtClean="0"/>
              <a:t>partition</a:t>
            </a:r>
            <a:r>
              <a:rPr lang="zh-CN" altLang="en-US" dirty="0" smtClean="0"/>
              <a:t>，一但队列满了或者定时器到了就会发送数据给</a:t>
            </a:r>
            <a:r>
              <a:rPr lang="en-US" altLang="zh-CN" dirty="0" smtClean="0"/>
              <a:t>Kafka</a:t>
            </a:r>
            <a:r>
              <a:rPr lang="zh-CN" altLang="en-US" dirty="0" smtClean="0"/>
              <a:t>集群对应的</a:t>
            </a:r>
            <a:r>
              <a:rPr lang="en-US" altLang="zh-CN" dirty="0" smtClean="0"/>
              <a:t>broker</a:t>
            </a:r>
          </a:p>
          <a:p>
            <a:r>
              <a:rPr lang="en-US" altLang="zh-CN" dirty="0" smtClean="0"/>
              <a:t>Kafka</a:t>
            </a:r>
            <a:r>
              <a:rPr lang="zh-CN" altLang="en-US" dirty="0" smtClean="0"/>
              <a:t>集群会回复，当生产者收到回复会删除队列中的消息并继续等待新消息到来，如果收不到</a:t>
            </a:r>
            <a:r>
              <a:rPr lang="en-US" altLang="zh-CN" dirty="0" smtClean="0"/>
              <a:t>ACK</a:t>
            </a:r>
            <a:r>
              <a:rPr lang="zh-CN" altLang="en-US" dirty="0" smtClean="0"/>
              <a:t>则重试，重试很多次都失败后（这里用户可以定义重试多少次）放弃发送，删除数据</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5</a:t>
            </a:fld>
            <a:endParaRPr lang="en-US"/>
          </a:p>
        </p:txBody>
      </p:sp>
    </p:spTree>
    <p:extLst>
      <p:ext uri="{BB962C8B-B14F-4D97-AF65-F5344CB8AC3E}">
        <p14:creationId xmlns:p14="http://schemas.microsoft.com/office/powerpoint/2010/main" val="33910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下面是</a:t>
            </a:r>
            <a:r>
              <a:rPr lang="en-US" altLang="zh-CN" dirty="0" smtClean="0"/>
              <a:t>Kafka</a:t>
            </a:r>
            <a:r>
              <a:rPr lang="zh-CN" altLang="en-US" dirty="0" smtClean="0"/>
              <a:t>集群收到</a:t>
            </a:r>
            <a:r>
              <a:rPr lang="en-US" altLang="zh-CN" dirty="0" smtClean="0"/>
              <a:t>producer</a:t>
            </a:r>
            <a:r>
              <a:rPr lang="zh-CN" altLang="en-US" dirty="0" smtClean="0"/>
              <a:t>的消息所做的动作</a:t>
            </a:r>
            <a:endParaRPr lang="en-US" altLang="zh-CN" dirty="0" smtClean="0"/>
          </a:p>
          <a:p>
            <a:r>
              <a:rPr lang="zh-CN" altLang="en-US" dirty="0" smtClean="0"/>
              <a:t>他回复</a:t>
            </a:r>
            <a:r>
              <a:rPr lang="en-US" altLang="zh-CN" dirty="0" smtClean="0"/>
              <a:t>ACK</a:t>
            </a:r>
            <a:r>
              <a:rPr lang="zh-CN" altLang="en-US" dirty="0" smtClean="0"/>
              <a:t>有三个级别，第一个级别是收到即应答，数据还在自己的内存中</a:t>
            </a:r>
            <a:endParaRPr lang="en-US" altLang="zh-CN" dirty="0" smtClean="0"/>
          </a:p>
          <a:p>
            <a:r>
              <a:rPr lang="zh-CN" altLang="en-US" dirty="0" smtClean="0"/>
              <a:t>第二种是落盘即应答，即将数据写入磁盘在回</a:t>
            </a:r>
            <a:r>
              <a:rPr lang="en-US" altLang="zh-CN" dirty="0" smtClean="0"/>
              <a:t>ACK</a:t>
            </a:r>
          </a:p>
          <a:p>
            <a:r>
              <a:rPr lang="zh-CN" altLang="en-US" dirty="0" smtClean="0"/>
              <a:t>第三种是同步</a:t>
            </a:r>
            <a:r>
              <a:rPr lang="en-US" altLang="zh-CN" dirty="0" smtClean="0"/>
              <a:t>ISR</a:t>
            </a:r>
            <a:r>
              <a:rPr lang="zh-CN" altLang="en-US" dirty="0" smtClean="0"/>
              <a:t>后即应答，这里的</a:t>
            </a:r>
            <a:r>
              <a:rPr lang="en-US" altLang="zh-CN" dirty="0" smtClean="0"/>
              <a:t>ISR</a:t>
            </a:r>
            <a:r>
              <a:rPr lang="zh-CN" altLang="en-US" dirty="0" smtClean="0"/>
              <a:t>后面再说，主要是</a:t>
            </a:r>
            <a:r>
              <a:rPr lang="en-US" altLang="zh-CN" dirty="0" smtClean="0"/>
              <a:t>Kafka</a:t>
            </a:r>
            <a:r>
              <a:rPr lang="zh-CN" altLang="en-US" dirty="0" smtClean="0"/>
              <a:t>具有备份机制，这里的操作是同步数据给副本</a:t>
            </a:r>
            <a:endParaRPr lang="en-US" altLang="zh-CN" dirty="0" smtClean="0"/>
          </a:p>
          <a:p>
            <a:endParaRPr lang="en-US"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6</a:t>
            </a:fld>
            <a:endParaRPr lang="en-US"/>
          </a:p>
        </p:txBody>
      </p:sp>
    </p:spTree>
    <p:extLst>
      <p:ext uri="{BB962C8B-B14F-4D97-AF65-F5344CB8AC3E}">
        <p14:creationId xmlns:p14="http://schemas.microsoft.com/office/powerpoint/2010/main" val="9810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下面是消费者和</a:t>
            </a:r>
            <a:r>
              <a:rPr lang="en-US" altLang="zh-CN" dirty="0" smtClean="0"/>
              <a:t>Kafka</a:t>
            </a:r>
            <a:r>
              <a:rPr lang="zh-CN" altLang="en-US" dirty="0" smtClean="0"/>
              <a:t>集群的逻辑</a:t>
            </a:r>
            <a:endParaRPr lang="en-US" altLang="zh-CN" dirty="0" smtClean="0"/>
          </a:p>
          <a:p>
            <a:endParaRPr lang="en-US" altLang="zh-CN" dirty="0" smtClean="0"/>
          </a:p>
          <a:p>
            <a:r>
              <a:rPr lang="zh-CN" altLang="en-US" dirty="0" smtClean="0"/>
              <a:t>消费者按照自己的</a:t>
            </a:r>
            <a:r>
              <a:rPr lang="en-US" altLang="zh-CN" dirty="0" smtClean="0"/>
              <a:t>Topic</a:t>
            </a:r>
            <a:r>
              <a:rPr lang="zh-CN" altLang="en-US" dirty="0" smtClean="0"/>
              <a:t>消费</a:t>
            </a:r>
            <a:r>
              <a:rPr lang="en-US" altLang="zh-CN" dirty="0" smtClean="0"/>
              <a:t>Kafka</a:t>
            </a:r>
            <a:r>
              <a:rPr lang="zh-CN" altLang="en-US" dirty="0" smtClean="0"/>
              <a:t>集群中的消息</a:t>
            </a:r>
            <a:endParaRPr lang="en-US" altLang="zh-CN" dirty="0" smtClean="0"/>
          </a:p>
          <a:p>
            <a:endParaRPr lang="en-US" altLang="zh-CN" dirty="0" smtClean="0"/>
          </a:p>
          <a:p>
            <a:r>
              <a:rPr lang="zh-CN" altLang="en-US" dirty="0" smtClean="0"/>
              <a:t>消费者需要消费某个数据，需要指明</a:t>
            </a:r>
            <a:r>
              <a:rPr lang="en-US" altLang="zh-CN" dirty="0" smtClean="0"/>
              <a:t>Topic</a:t>
            </a:r>
            <a:r>
              <a:rPr lang="zh-CN" altLang="en-US" dirty="0" smtClean="0"/>
              <a:t>，之后会根据自己的组</a:t>
            </a:r>
            <a:r>
              <a:rPr lang="en-US" altLang="zh-CN" dirty="0" smtClean="0"/>
              <a:t>Id</a:t>
            </a:r>
            <a:r>
              <a:rPr lang="zh-CN" altLang="en-US" dirty="0" smtClean="0"/>
              <a:t>联系一个</a:t>
            </a:r>
            <a:r>
              <a:rPr lang="en-US" altLang="zh-CN" dirty="0" smtClean="0"/>
              <a:t>broker</a:t>
            </a:r>
            <a:r>
              <a:rPr lang="zh-CN" altLang="en-US" dirty="0" smtClean="0"/>
              <a:t>的</a:t>
            </a:r>
            <a:r>
              <a:rPr lang="en-US" altLang="zh-CN" dirty="0" smtClean="0"/>
              <a:t>coordinator</a:t>
            </a:r>
            <a:r>
              <a:rPr lang="zh-CN" altLang="en-US" dirty="0" smtClean="0"/>
              <a:t>，这个协调者负责协调这个消费者所属的消费者组中所有的消费者实例，</a:t>
            </a:r>
            <a:endParaRPr lang="en-US" altLang="zh-CN" dirty="0" smtClean="0"/>
          </a:p>
          <a:p>
            <a:r>
              <a:rPr lang="zh-CN" altLang="en-US" dirty="0" smtClean="0"/>
              <a:t>协调指的是让消息被正常的一次消费同时帮助其存储消费阶段，防止消费者宕机后想找回原进度的要求。而不是负责数据的推送。</a:t>
            </a:r>
            <a:endParaRPr lang="en-US" altLang="zh-CN" dirty="0" smtClean="0"/>
          </a:p>
          <a:p>
            <a:r>
              <a:rPr lang="zh-CN" altLang="en-US" dirty="0" smtClean="0"/>
              <a:t>因为上文提到过，同一个组的消费者不能消费同一个</a:t>
            </a:r>
            <a:r>
              <a:rPr lang="en-US" altLang="zh-CN" dirty="0" smtClean="0"/>
              <a:t>topic</a:t>
            </a:r>
            <a:r>
              <a:rPr lang="zh-CN" altLang="en-US" dirty="0" smtClean="0"/>
              <a:t>中的同一个</a:t>
            </a:r>
            <a:r>
              <a:rPr lang="en-US" altLang="zh-CN" dirty="0" smtClean="0"/>
              <a:t>partition</a:t>
            </a:r>
            <a:r>
              <a:rPr lang="zh-CN" altLang="en-US" dirty="0" smtClean="0"/>
              <a:t>，事实上，一个消费者组中会有一个领导者，他负责给其它消费者分配任务，</a:t>
            </a:r>
            <a:endParaRPr lang="en-US" altLang="zh-CN" dirty="0" smtClean="0"/>
          </a:p>
          <a:p>
            <a:r>
              <a:rPr lang="zh-CN" altLang="en-US" dirty="0" smtClean="0"/>
              <a:t>在一个消费者组中的消费者连接到</a:t>
            </a:r>
            <a:r>
              <a:rPr lang="en-US" altLang="zh-CN" dirty="0" smtClean="0"/>
              <a:t>Kafka</a:t>
            </a:r>
            <a:r>
              <a:rPr lang="zh-CN" altLang="en-US" dirty="0" smtClean="0"/>
              <a:t>的时候，</a:t>
            </a:r>
            <a:r>
              <a:rPr lang="en-US" altLang="zh-CN" dirty="0" smtClean="0"/>
              <a:t>broker</a:t>
            </a:r>
            <a:r>
              <a:rPr lang="zh-CN" altLang="en-US" dirty="0" smtClean="0"/>
              <a:t>会判定是否有一个已经存在的这个组的组长，如果没有，则任命这个进程为组长，一旦有新的消费者进来</a:t>
            </a:r>
            <a:endParaRPr lang="en-US" altLang="zh-CN" dirty="0" smtClean="0"/>
          </a:p>
          <a:p>
            <a:r>
              <a:rPr lang="en-US" altLang="zh-CN" dirty="0" smtClean="0"/>
              <a:t>Kafka</a:t>
            </a:r>
            <a:r>
              <a:rPr lang="zh-CN" altLang="en-US" dirty="0" smtClean="0"/>
              <a:t>都会将其高速组长，组长为其分配一个</a:t>
            </a:r>
            <a:r>
              <a:rPr lang="en-US" altLang="zh-CN" dirty="0" smtClean="0"/>
              <a:t>partition</a:t>
            </a:r>
            <a:r>
              <a:rPr lang="zh-CN" altLang="en-US" dirty="0" smtClean="0"/>
              <a:t>或实现负载均衡，之后组长将这个提案发送给</a:t>
            </a:r>
            <a:r>
              <a:rPr lang="en-US" altLang="zh-CN" dirty="0" smtClean="0"/>
              <a:t>Kafka</a:t>
            </a:r>
            <a:r>
              <a:rPr lang="zh-CN" altLang="en-US" dirty="0" smtClean="0"/>
              <a:t>中的负责这组的</a:t>
            </a:r>
            <a:r>
              <a:rPr lang="en-US" altLang="zh-CN" dirty="0" smtClean="0"/>
              <a:t>broker</a:t>
            </a:r>
            <a:r>
              <a:rPr lang="zh-CN" altLang="en-US" dirty="0" smtClean="0"/>
              <a:t>，这个</a:t>
            </a:r>
            <a:r>
              <a:rPr lang="en-US" altLang="zh-CN" dirty="0" smtClean="0"/>
              <a:t>broker</a:t>
            </a:r>
            <a:r>
              <a:rPr lang="zh-CN" altLang="en-US" dirty="0" smtClean="0"/>
              <a:t>负责通知其它的消费者进程变更通知</a:t>
            </a:r>
            <a:endParaRPr lang="en-US" altLang="zh-CN" dirty="0" smtClean="0"/>
          </a:p>
          <a:p>
            <a:endParaRPr lang="en-US" altLang="zh-CN" dirty="0" smtClean="0"/>
          </a:p>
          <a:p>
            <a:r>
              <a:rPr lang="zh-CN" altLang="en-US" dirty="0" smtClean="0"/>
              <a:t>对于</a:t>
            </a:r>
            <a:r>
              <a:rPr lang="en-US" altLang="zh-CN" dirty="0" smtClean="0"/>
              <a:t>Offset</a:t>
            </a:r>
            <a:r>
              <a:rPr lang="zh-CN" altLang="en-US" dirty="0" smtClean="0"/>
              <a:t>，每个消费者消费一个消息后会向自己组的代理</a:t>
            </a:r>
            <a:r>
              <a:rPr lang="en-US" altLang="zh-CN" dirty="0" smtClean="0"/>
              <a:t>broker</a:t>
            </a:r>
            <a:r>
              <a:rPr lang="zh-CN" altLang="en-US" dirty="0" smtClean="0"/>
              <a:t>发送提交偏移量的请求，这个代理</a:t>
            </a:r>
            <a:r>
              <a:rPr lang="en-US" altLang="zh-CN" dirty="0" smtClean="0"/>
              <a:t>broker</a:t>
            </a:r>
            <a:r>
              <a:rPr lang="zh-CN" altLang="en-US" dirty="0" smtClean="0"/>
              <a:t>会记录所有消费者提交</a:t>
            </a:r>
            <a:r>
              <a:rPr lang="en-US" altLang="zh-CN" dirty="0" smtClean="0"/>
              <a:t>offset</a:t>
            </a:r>
            <a:r>
              <a:rPr lang="zh-CN" altLang="en-US" dirty="0" smtClean="0"/>
              <a:t>信息，以防未来消费者故障或自己故障后消费者仍然会按照之前的顺序进行消费</a:t>
            </a:r>
            <a:endParaRPr lang="en-US" altLang="zh-CN" dirty="0" smtClean="0"/>
          </a:p>
          <a:p>
            <a:endParaRPr lang="en-US" altLang="zh-CN" dirty="0" smtClean="0"/>
          </a:p>
          <a:p>
            <a:r>
              <a:rPr lang="zh-CN" altLang="en-US" dirty="0" smtClean="0"/>
              <a:t>对于</a:t>
            </a:r>
            <a:r>
              <a:rPr lang="en-US" altLang="zh-CN" dirty="0" smtClean="0"/>
              <a:t>Offset</a:t>
            </a:r>
            <a:r>
              <a:rPr lang="zh-CN" altLang="en-US" dirty="0" smtClean="0"/>
              <a:t>，第一</a:t>
            </a:r>
            <a:r>
              <a:rPr lang="zh-CN" altLang="en-US" dirty="0" smtClean="0"/>
              <a:t>点，最新的</a:t>
            </a:r>
            <a:r>
              <a:rPr lang="en-US" altLang="zh-CN" dirty="0" smtClean="0"/>
              <a:t>Offset</a:t>
            </a:r>
            <a:r>
              <a:rPr lang="zh-CN" altLang="en-US" dirty="0" smtClean="0"/>
              <a:t>数据保存在消费者的内存空间，可以选择每段时间</a:t>
            </a:r>
            <a:r>
              <a:rPr lang="en-US" altLang="zh-CN" dirty="0" smtClean="0"/>
              <a:t>Kafka</a:t>
            </a:r>
            <a:r>
              <a:rPr lang="zh-CN" altLang="en-US" dirty="0" smtClean="0"/>
              <a:t>向</a:t>
            </a:r>
            <a:r>
              <a:rPr lang="en-US" altLang="zh-CN" dirty="0" smtClean="0"/>
              <a:t>consumer</a:t>
            </a:r>
            <a:r>
              <a:rPr lang="zh-CN" altLang="en-US" dirty="0" smtClean="0"/>
              <a:t>请求一次</a:t>
            </a:r>
            <a:r>
              <a:rPr lang="en-US" altLang="zh-CN" dirty="0" smtClean="0"/>
              <a:t>Offset</a:t>
            </a:r>
            <a:r>
              <a:rPr lang="zh-CN" altLang="en-US" dirty="0" smtClean="0"/>
              <a:t>来同步数据，也可以在消费者侧，消费者每消费一份数据就提交一个偏移量，具体的提交方式分成三种</a:t>
            </a:r>
            <a:endParaRPr lang="en-US" altLang="zh-CN" dirty="0" smtClean="0"/>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7</a:t>
            </a:fld>
            <a:endParaRPr lang="en-US"/>
          </a:p>
        </p:txBody>
      </p:sp>
    </p:spTree>
    <p:extLst>
      <p:ext uri="{BB962C8B-B14F-4D97-AF65-F5344CB8AC3E}">
        <p14:creationId xmlns:p14="http://schemas.microsoft.com/office/powerpoint/2010/main" val="1019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8</a:t>
            </a:fld>
            <a:endParaRPr lang="en-US"/>
          </a:p>
        </p:txBody>
      </p:sp>
    </p:spTree>
    <p:extLst>
      <p:ext uri="{BB962C8B-B14F-4D97-AF65-F5344CB8AC3E}">
        <p14:creationId xmlns:p14="http://schemas.microsoft.com/office/powerpoint/2010/main" val="10218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Kafka</a:t>
            </a:r>
            <a:r>
              <a:rPr lang="zh-CN" altLang="en-US" dirty="0" smtClean="0"/>
              <a:t>集群内部的</a:t>
            </a:r>
            <a:r>
              <a:rPr lang="en-US" altLang="zh-CN" dirty="0" smtClean="0"/>
              <a:t>broker</a:t>
            </a:r>
            <a:r>
              <a:rPr lang="zh-CN" altLang="en-US" dirty="0" smtClean="0"/>
              <a:t>的逻辑，为了保证消息的一致性和持久化存储，每个</a:t>
            </a:r>
            <a:r>
              <a:rPr lang="en-US" altLang="zh-CN" dirty="0" smtClean="0"/>
              <a:t>partition</a:t>
            </a:r>
            <a:r>
              <a:rPr lang="zh-CN" altLang="en-US" dirty="0" smtClean="0"/>
              <a:t>都会被保留多份，默认是</a:t>
            </a:r>
            <a:r>
              <a:rPr lang="en-US" altLang="zh-CN" dirty="0" smtClean="0"/>
              <a:t>3</a:t>
            </a:r>
            <a:r>
              <a:rPr lang="zh-CN" altLang="en-US" dirty="0" smtClean="0"/>
              <a:t>份，其中有一份是</a:t>
            </a:r>
            <a:r>
              <a:rPr lang="en-US" altLang="zh-CN" dirty="0" smtClean="0"/>
              <a:t>leader</a:t>
            </a:r>
            <a:r>
              <a:rPr lang="zh-CN" altLang="en-US" dirty="0" smtClean="0"/>
              <a:t>，所有数据的写入，读取都需要找这个</a:t>
            </a:r>
            <a:endParaRPr lang="en-US" altLang="zh-CN" dirty="0" smtClean="0"/>
          </a:p>
          <a:p>
            <a:r>
              <a:rPr lang="zh-CN" altLang="en-US" dirty="0" smtClean="0"/>
              <a:t>之后在</a:t>
            </a:r>
            <a:r>
              <a:rPr lang="en-US" altLang="zh-CN" dirty="0" smtClean="0"/>
              <a:t>Zookeeper</a:t>
            </a:r>
            <a:r>
              <a:rPr lang="zh-CN" altLang="en-US" dirty="0" smtClean="0"/>
              <a:t>集群中会记录</a:t>
            </a:r>
            <a:r>
              <a:rPr lang="en-US" altLang="zh-CN" dirty="0" smtClean="0"/>
              <a:t>partition</a:t>
            </a:r>
            <a:r>
              <a:rPr lang="zh-CN" altLang="en-US" dirty="0" smtClean="0"/>
              <a:t>的</a:t>
            </a:r>
            <a:r>
              <a:rPr lang="en-US" altLang="zh-CN" dirty="0" smtClean="0"/>
              <a:t>leader</a:t>
            </a:r>
            <a:r>
              <a:rPr lang="zh-CN" altLang="en-US" dirty="0" smtClean="0"/>
              <a:t>和副本所在的位置，同时每个</a:t>
            </a:r>
            <a:r>
              <a:rPr lang="en-US" altLang="zh-CN" dirty="0" smtClean="0"/>
              <a:t>leader</a:t>
            </a:r>
            <a:r>
              <a:rPr lang="zh-CN" altLang="en-US" dirty="0" smtClean="0"/>
              <a:t>都会维护一个</a:t>
            </a:r>
            <a:r>
              <a:rPr lang="en-US" altLang="zh-CN" dirty="0" smtClean="0"/>
              <a:t>ISR</a:t>
            </a:r>
            <a:r>
              <a:rPr lang="zh-CN" altLang="en-US" dirty="0" smtClean="0"/>
              <a:t>和一个</a:t>
            </a:r>
            <a:r>
              <a:rPr lang="en-US" altLang="zh-CN" dirty="0" smtClean="0"/>
              <a:t>OSR</a:t>
            </a:r>
            <a:r>
              <a:rPr lang="zh-CN" altLang="en-US" dirty="0" smtClean="0"/>
              <a:t>，表示紧紧追上自己的副本位置和远没有追上或者宕机的</a:t>
            </a:r>
            <a:r>
              <a:rPr lang="en-US" altLang="zh-CN" dirty="0" smtClean="0"/>
              <a:t>partition</a:t>
            </a:r>
            <a:r>
              <a:rPr lang="zh-CN" altLang="en-US" dirty="0" smtClean="0"/>
              <a:t>位置</a:t>
            </a:r>
            <a:endParaRPr lang="en-US" altLang="zh-CN" dirty="0" smtClean="0"/>
          </a:p>
          <a:p>
            <a:endParaRPr lang="en-US" dirty="0" smtClean="0"/>
          </a:p>
          <a:p>
            <a:r>
              <a:rPr lang="zh-CN" altLang="en-US" dirty="0" smtClean="0"/>
              <a:t>当然</a:t>
            </a:r>
            <a:r>
              <a:rPr lang="en-US" altLang="zh-CN" dirty="0" smtClean="0"/>
              <a:t>leader</a:t>
            </a:r>
            <a:r>
              <a:rPr lang="zh-CN" altLang="en-US" dirty="0" smtClean="0"/>
              <a:t>所在的</a:t>
            </a:r>
            <a:r>
              <a:rPr lang="en-US" altLang="zh-CN" dirty="0" smtClean="0"/>
              <a:t>broker</a:t>
            </a:r>
            <a:r>
              <a:rPr lang="zh-CN" altLang="en-US" dirty="0" smtClean="0"/>
              <a:t>也会出现宕机的情况，此时需要重新选举，所以这些</a:t>
            </a:r>
            <a:r>
              <a:rPr lang="en-US" altLang="zh-CN" dirty="0" err="1" smtClean="0"/>
              <a:t>partitione</a:t>
            </a:r>
            <a:r>
              <a:rPr lang="zh-CN" altLang="en-US" dirty="0" smtClean="0"/>
              <a:t>的信息也会保存在</a:t>
            </a:r>
            <a:r>
              <a:rPr lang="en-US" altLang="zh-CN" dirty="0" smtClean="0"/>
              <a:t>zookeeper</a:t>
            </a:r>
            <a:r>
              <a:rPr lang="zh-CN" altLang="en-US" dirty="0" smtClean="0"/>
              <a:t>集群中，一旦</a:t>
            </a:r>
            <a:r>
              <a:rPr lang="en-US" altLang="zh-CN" dirty="0" smtClean="0"/>
              <a:t>leader</a:t>
            </a:r>
            <a:r>
              <a:rPr lang="zh-CN" altLang="en-US" dirty="0" smtClean="0"/>
              <a:t>宕机，</a:t>
            </a:r>
            <a:r>
              <a:rPr lang="en-US" altLang="zh-CN" dirty="0" smtClean="0"/>
              <a:t>zookeeper</a:t>
            </a:r>
            <a:r>
              <a:rPr lang="zh-CN" altLang="en-US" dirty="0" smtClean="0"/>
              <a:t>帮助其选主，</a:t>
            </a:r>
            <a:endParaRPr lang="en-US" altLang="zh-CN" dirty="0" smtClean="0"/>
          </a:p>
          <a:p>
            <a:endParaRPr lang="en-US" altLang="zh-CN" dirty="0" smtClean="0"/>
          </a:p>
          <a:p>
            <a:r>
              <a:rPr lang="en-US" altLang="zh-CN" dirty="0" smtClean="0"/>
              <a:t>Kafka</a:t>
            </a:r>
            <a:r>
              <a:rPr lang="zh-CN" altLang="en-US" dirty="0" smtClean="0"/>
              <a:t>集群中使用强制所有</a:t>
            </a:r>
            <a:r>
              <a:rPr lang="en-US" altLang="zh-CN" dirty="0" smtClean="0"/>
              <a:t>ISR</a:t>
            </a:r>
            <a:r>
              <a:rPr lang="zh-CN" altLang="en-US" dirty="0" smtClean="0"/>
              <a:t>落盘同时可以无限重试的机制可以维护生产者生产的消息不回丢失，但可以重复；其它所有策略都存在消息丢失的可能性</a:t>
            </a:r>
            <a:endParaRPr lang="en-US" altLang="zh-CN" dirty="0" smtClean="0"/>
          </a:p>
          <a:p>
            <a:r>
              <a:rPr lang="zh-CN" altLang="en-US" dirty="0" smtClean="0"/>
              <a:t>这个策略加上使用幂等操作，可以维护数据的强一致性（线性一致性），但是效率极低，其它任何策略都无法维护消息在生产方和</a:t>
            </a:r>
            <a:r>
              <a:rPr lang="en-US" altLang="zh-CN" dirty="0" smtClean="0"/>
              <a:t>Kafka</a:t>
            </a:r>
            <a:r>
              <a:rPr lang="zh-CN" altLang="en-US" dirty="0" smtClean="0"/>
              <a:t>集群中间传输的最终一致性</a:t>
            </a:r>
            <a:endParaRPr lang="en-US" altLang="zh-CN" dirty="0" smtClean="0"/>
          </a:p>
          <a:p>
            <a:endParaRPr lang="en-US" dirty="0" smtClean="0"/>
          </a:p>
          <a:p>
            <a:r>
              <a:rPr lang="zh-CN" altLang="en-US" dirty="0" smtClean="0"/>
              <a:t>对于消费方，消费方无法保证消费的精确一次性，如果先提交</a:t>
            </a:r>
            <a:r>
              <a:rPr lang="en-US" altLang="zh-CN" dirty="0" smtClean="0"/>
              <a:t>Offset</a:t>
            </a:r>
            <a:r>
              <a:rPr lang="zh-CN" altLang="en-US" dirty="0" smtClean="0"/>
              <a:t>可能导致消息没消费成功，如果后提交，无法保证这个提交是否被</a:t>
            </a:r>
            <a:r>
              <a:rPr lang="en-US" altLang="zh-CN" dirty="0" smtClean="0"/>
              <a:t>Kafka</a:t>
            </a:r>
            <a:r>
              <a:rPr lang="zh-CN" altLang="en-US" dirty="0" smtClean="0"/>
              <a:t>集群充分保存了。</a:t>
            </a:r>
            <a:endParaRPr lang="en-US" altLang="zh-CN" dirty="0" smtClean="0"/>
          </a:p>
          <a:p>
            <a:endParaRPr lang="en-US" dirty="0" smtClean="0"/>
          </a:p>
          <a:p>
            <a:r>
              <a:rPr lang="zh-CN" altLang="en-US" dirty="0" smtClean="0"/>
              <a:t>如果追求这种精确一致性，应该使用</a:t>
            </a:r>
            <a:r>
              <a:rPr lang="en-US" altLang="zh-CN" dirty="0" smtClean="0"/>
              <a:t>Kafka</a:t>
            </a:r>
            <a:r>
              <a:rPr lang="zh-CN" altLang="en-US" dirty="0" smtClean="0"/>
              <a:t>为我们提供的事务操作，但这个不是</a:t>
            </a:r>
            <a:r>
              <a:rPr lang="en-US" altLang="zh-CN" dirty="0" smtClean="0"/>
              <a:t>Kafka</a:t>
            </a:r>
            <a:r>
              <a:rPr lang="zh-CN" altLang="en-US" dirty="0" smtClean="0"/>
              <a:t>的重点</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9</a:t>
            </a:fld>
            <a:endParaRPr lang="en-US"/>
          </a:p>
        </p:txBody>
      </p:sp>
    </p:spTree>
    <p:extLst>
      <p:ext uri="{BB962C8B-B14F-4D97-AF65-F5344CB8AC3E}">
        <p14:creationId xmlns:p14="http://schemas.microsoft.com/office/powerpoint/2010/main" val="207669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2AE5D-0BDA-914E-8F64-DAC66633202A}" type="datetime1">
              <a:rPr lang="en-US" smtClean="0"/>
              <a:t>1/6/24</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100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B65E4-C261-7148-9802-2E5FBFA8D757}" type="datetime1">
              <a:rPr lang="en-US" smtClean="0"/>
              <a:t>1/6/24</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4536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25608-B5B0-7E4F-9B78-25EABAEC0D47}" type="datetime1">
              <a:rPr lang="en-US" smtClean="0"/>
              <a:t>1/6/24</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7130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4E472-4A59-6540-98DA-F12CD024E22D}" type="datetime1">
              <a:rPr lang="en-US" smtClean="0"/>
              <a:t>1/6/24</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3753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E7A3-8A68-754A-84B9-56BDF9443F43}" type="datetime1">
              <a:rPr lang="en-US" smtClean="0"/>
              <a:t>1/6/24</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26245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F1C00-9177-4847-8566-6E9265F62C65}" type="datetime1">
              <a:rPr lang="en-US" smtClean="0"/>
              <a:t>1/6/24</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619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F0414-2047-D34B-82F0-4026415A62B2}" type="datetime1">
              <a:rPr lang="en-US" smtClean="0"/>
              <a:t>1/6/24</a:t>
            </a:fld>
            <a:endParaRPr lang="en-US"/>
          </a:p>
        </p:txBody>
      </p:sp>
      <p:sp>
        <p:nvSpPr>
          <p:cNvPr id="8" name="Footer Placeholder 7"/>
          <p:cNvSpPr>
            <a:spLocks noGrp="1"/>
          </p:cNvSpPr>
          <p:nvPr>
            <p:ph type="ftr" sz="quarter" idx="11"/>
          </p:nvPr>
        </p:nvSpPr>
        <p:spPr/>
        <p:txBody>
          <a:bodyPr/>
          <a:lstStyle/>
          <a:p>
            <a:r>
              <a:rPr lang="en-US" smtClean="0"/>
              <a:t>15</a:t>
            </a:r>
            <a:endParaRPr lang="en-US"/>
          </a:p>
        </p:txBody>
      </p:sp>
      <p:sp>
        <p:nvSpPr>
          <p:cNvPr id="9" name="Slide Number Placeholder 8"/>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3318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F3687-6427-E342-B148-A257A3F79042}" type="datetime1">
              <a:rPr lang="en-US" smtClean="0"/>
              <a:t>1/6/24</a:t>
            </a:fld>
            <a:endParaRPr lang="en-US"/>
          </a:p>
        </p:txBody>
      </p:sp>
      <p:sp>
        <p:nvSpPr>
          <p:cNvPr id="4" name="Footer Placeholder 3"/>
          <p:cNvSpPr>
            <a:spLocks noGrp="1"/>
          </p:cNvSpPr>
          <p:nvPr>
            <p:ph type="ftr" sz="quarter" idx="11"/>
          </p:nvPr>
        </p:nvSpPr>
        <p:spPr/>
        <p:txBody>
          <a:bodyPr/>
          <a:lstStyle/>
          <a:p>
            <a:r>
              <a:rPr lang="en-US" smtClean="0"/>
              <a:t>15</a:t>
            </a:r>
            <a:endParaRPr lang="en-US"/>
          </a:p>
        </p:txBody>
      </p:sp>
      <p:sp>
        <p:nvSpPr>
          <p:cNvPr id="5" name="Slide Number Placeholder 4"/>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263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9D092-8708-7E4F-BF2D-F185BFA26EFF}" type="datetime1">
              <a:rPr lang="en-US" smtClean="0"/>
              <a:t>1/6/24</a:t>
            </a:fld>
            <a:endParaRPr lang="en-US"/>
          </a:p>
        </p:txBody>
      </p:sp>
      <p:sp>
        <p:nvSpPr>
          <p:cNvPr id="3" name="Footer Placeholder 2"/>
          <p:cNvSpPr>
            <a:spLocks noGrp="1"/>
          </p:cNvSpPr>
          <p:nvPr>
            <p:ph type="ftr" sz="quarter" idx="11"/>
          </p:nvPr>
        </p:nvSpPr>
        <p:spPr/>
        <p:txBody>
          <a:bodyPr/>
          <a:lstStyle/>
          <a:p>
            <a:r>
              <a:rPr lang="en-US" smtClean="0"/>
              <a:t>15</a:t>
            </a:r>
            <a:endParaRPr lang="en-US"/>
          </a:p>
        </p:txBody>
      </p:sp>
      <p:sp>
        <p:nvSpPr>
          <p:cNvPr id="4" name="Slide Number Placeholder 3"/>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4193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3B8F7-D338-5E4D-8EC3-FB0FAA999A91}" type="datetime1">
              <a:rPr lang="en-US" smtClean="0"/>
              <a:t>1/6/24</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74396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3BFB-05E1-924B-ACCB-26B48584764B}" type="datetime1">
              <a:rPr lang="en-US" smtClean="0"/>
              <a:t>1/6/24</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9115785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88CE7-635A-5545-9D0B-9523CBE45E91}" type="datetime1">
              <a:rPr lang="en-US" smtClean="0"/>
              <a:t>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E2825-DF48-3249-B736-AA9788CF77C4}" type="slidenum">
              <a:rPr lang="en-US" smtClean="0"/>
              <a:t>‹#›</a:t>
            </a:fld>
            <a:endParaRPr lang="en-US"/>
          </a:p>
        </p:txBody>
      </p:sp>
    </p:spTree>
    <p:extLst>
      <p:ext uri="{BB962C8B-B14F-4D97-AF65-F5344CB8AC3E}">
        <p14:creationId xmlns:p14="http://schemas.microsoft.com/office/powerpoint/2010/main" val="426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4228"/>
            <a:ext cx="9144000" cy="2387600"/>
          </a:xfrm>
        </p:spPr>
        <p:txBody>
          <a:bodyPr>
            <a:normAutofit/>
          </a:bodyPr>
          <a:lstStyle/>
          <a:p>
            <a:r>
              <a:rPr lang="zh-CN" altLang="en-US" sz="5400" b="1" dirty="0" smtClean="0"/>
              <a:t>消息队列</a:t>
            </a:r>
            <a:endParaRPr lang="en-US" sz="5400" b="1" dirty="0"/>
          </a:p>
        </p:txBody>
      </p:sp>
      <p:sp>
        <p:nvSpPr>
          <p:cNvPr id="3" name="Subtitle 2"/>
          <p:cNvSpPr>
            <a:spLocks noGrp="1"/>
          </p:cNvSpPr>
          <p:nvPr>
            <p:ph type="subTitle" idx="1"/>
          </p:nvPr>
        </p:nvSpPr>
        <p:spPr>
          <a:xfrm>
            <a:off x="1524000" y="3619267"/>
            <a:ext cx="9144000" cy="1655762"/>
          </a:xfrm>
        </p:spPr>
        <p:txBody>
          <a:bodyPr>
            <a:normAutofit/>
          </a:bodyPr>
          <a:lstStyle/>
          <a:p>
            <a:endParaRPr lang="en-US" altLang="zh-CN" sz="2300" dirty="0" smtClean="0"/>
          </a:p>
          <a:p>
            <a:r>
              <a:rPr lang="zh-CN" altLang="en-US" sz="2300" dirty="0" smtClean="0"/>
              <a:t>王一平</a:t>
            </a:r>
            <a:endParaRPr lang="en-US" altLang="zh-CN" sz="2300" dirty="0" smtClean="0"/>
          </a:p>
          <a:p>
            <a:r>
              <a:rPr lang="en-US" altLang="zh-CN" sz="2300" dirty="0" smtClean="0"/>
              <a:t>12/15/23</a:t>
            </a:r>
            <a:endParaRPr lang="en-US" sz="2300" dirty="0"/>
          </a:p>
        </p:txBody>
      </p:sp>
      <p:pic>
        <p:nvPicPr>
          <p:cNvPr id="6" name="Picture 5"/>
          <p:cNvPicPr>
            <a:picLocks noChangeAspect="1"/>
          </p:cNvPicPr>
          <p:nvPr/>
        </p:nvPicPr>
        <p:blipFill>
          <a:blip r:embed="rId3"/>
          <a:stretch>
            <a:fillRect/>
          </a:stretch>
        </p:blipFill>
        <p:spPr>
          <a:xfrm>
            <a:off x="5475227" y="5752469"/>
            <a:ext cx="1241546" cy="391657"/>
          </a:xfrm>
          <a:prstGeom prst="rect">
            <a:avLst/>
          </a:prstGeom>
        </p:spPr>
      </p:pic>
    </p:spTree>
    <p:extLst>
      <p:ext uri="{BB962C8B-B14F-4D97-AF65-F5344CB8AC3E}">
        <p14:creationId xmlns:p14="http://schemas.microsoft.com/office/powerpoint/2010/main" val="147118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8047"/>
            <a:ext cx="10515600" cy="1325563"/>
          </a:xfrm>
        </p:spPr>
        <p:txBody>
          <a:bodyPr>
            <a:normAutofit/>
          </a:bodyPr>
          <a:lstStyle/>
          <a:p>
            <a:r>
              <a:rPr lang="en-US" altLang="zh-CN" sz="3200" dirty="0" smtClean="0">
                <a:latin typeface="+mn-ea"/>
                <a:ea typeface="+mn-ea"/>
              </a:rPr>
              <a:t>Kafka-</a:t>
            </a:r>
            <a:r>
              <a:rPr lang="zh-CN" altLang="en-US" sz="3200" dirty="0" smtClean="0">
                <a:latin typeface="+mn-ea"/>
                <a:ea typeface="+mn-ea"/>
              </a:rPr>
              <a:t>其它</a:t>
            </a:r>
            <a:endParaRPr lang="en-US" sz="1800" dirty="0">
              <a:latin typeface="+mn-ea"/>
              <a:ea typeface="+mn-ea"/>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a:t>9</a:t>
            </a:r>
            <a:r>
              <a:rPr lang="en-US" altLang="zh-CN" dirty="0" smtClean="0"/>
              <a:t>/9</a:t>
            </a:r>
            <a:endParaRPr lang="en-US" dirty="0"/>
          </a:p>
        </p:txBody>
      </p:sp>
      <p:sp>
        <p:nvSpPr>
          <p:cNvPr id="6" name="Content Placeholder 2"/>
          <p:cNvSpPr>
            <a:spLocks noGrp="1"/>
          </p:cNvSpPr>
          <p:nvPr>
            <p:ph idx="1"/>
          </p:nvPr>
        </p:nvSpPr>
        <p:spPr>
          <a:xfrm>
            <a:off x="525454" y="1325563"/>
            <a:ext cx="10515600" cy="5230844"/>
          </a:xfrm>
        </p:spPr>
        <p:txBody>
          <a:bodyPr>
            <a:normAutofit/>
          </a:bodyPr>
          <a:lstStyle/>
          <a:p>
            <a:pPr lvl="1">
              <a:lnSpc>
                <a:spcPct val="150000"/>
              </a:lnSpc>
            </a:pPr>
            <a:r>
              <a:rPr lang="zh-CN" altLang="en-US" sz="2000" dirty="0" smtClean="0"/>
              <a:t>零拷贝技术</a:t>
            </a:r>
            <a:endParaRPr lang="en-US" altLang="zh-CN" sz="2000" dirty="0" smtClean="0"/>
          </a:p>
          <a:p>
            <a:pPr lvl="2">
              <a:lnSpc>
                <a:spcPct val="150000"/>
              </a:lnSpc>
            </a:pPr>
            <a:r>
              <a:rPr lang="en-US" altLang="zh-CN" sz="1600" dirty="0" err="1" smtClean="0"/>
              <a:t>mmap</a:t>
            </a:r>
            <a:r>
              <a:rPr lang="zh-CN" altLang="en-US" sz="1600" dirty="0" smtClean="0"/>
              <a:t>（</a:t>
            </a:r>
            <a:r>
              <a:rPr lang="en-US" altLang="zh-CN" sz="1600" dirty="0" smtClean="0"/>
              <a:t>Kafka</a:t>
            </a:r>
            <a:r>
              <a:rPr lang="zh-CN" altLang="en-US" sz="1600" dirty="0" smtClean="0"/>
              <a:t>进程可以使用</a:t>
            </a:r>
            <a:r>
              <a:rPr lang="en-US" altLang="zh-CN" sz="1600" dirty="0" err="1" smtClean="0"/>
              <a:t>mmap</a:t>
            </a:r>
            <a:r>
              <a:rPr lang="zh-CN" altLang="en-US" sz="1600" dirty="0" smtClean="0"/>
              <a:t>映射内核空间，减少数据从内核缓冲区到用户缓冲区的拷贝以及从用户缓冲区到</a:t>
            </a:r>
            <a:r>
              <a:rPr lang="en-US" altLang="zh-CN" sz="1600" dirty="0" smtClean="0"/>
              <a:t>socket</a:t>
            </a:r>
            <a:r>
              <a:rPr lang="zh-CN" altLang="en-US" sz="1600" dirty="0" smtClean="0"/>
              <a:t>缓冲区的拷贝）</a:t>
            </a:r>
            <a:endParaRPr lang="en-US" altLang="zh-CN" sz="1600" dirty="0" smtClean="0"/>
          </a:p>
          <a:p>
            <a:pPr lvl="2">
              <a:lnSpc>
                <a:spcPct val="150000"/>
              </a:lnSpc>
            </a:pPr>
            <a:r>
              <a:rPr lang="en-US" altLang="zh-CN" sz="1600" dirty="0" err="1" smtClean="0"/>
              <a:t>sendfile</a:t>
            </a:r>
            <a:r>
              <a:rPr lang="zh-CN" altLang="en-US" sz="1600" dirty="0" smtClean="0"/>
              <a:t>（在</a:t>
            </a:r>
            <a:r>
              <a:rPr lang="en-US" altLang="zh-CN" sz="1600" dirty="0" err="1" smtClean="0"/>
              <a:t>mmap</a:t>
            </a:r>
            <a:r>
              <a:rPr lang="zh-CN" altLang="en-US" sz="1600" dirty="0" smtClean="0"/>
              <a:t>基础上，该函数作用相当于使用</a:t>
            </a:r>
            <a:r>
              <a:rPr lang="en-US" altLang="zh-CN" sz="1600" dirty="0" smtClean="0"/>
              <a:t>read</a:t>
            </a:r>
            <a:r>
              <a:rPr lang="zh-CN" altLang="en-US" sz="1600" dirty="0" smtClean="0"/>
              <a:t>后</a:t>
            </a:r>
            <a:r>
              <a:rPr lang="en-US" altLang="zh-CN" sz="1600" dirty="0" smtClean="0"/>
              <a:t>write</a:t>
            </a:r>
            <a:r>
              <a:rPr lang="zh-CN" altLang="en-US" sz="1600" dirty="0" smtClean="0"/>
              <a:t>，减少两次系统调用）</a:t>
            </a:r>
            <a:endParaRPr lang="en-US" altLang="zh-CN" sz="1600" dirty="0" smtClean="0"/>
          </a:p>
          <a:p>
            <a:pPr lvl="2">
              <a:lnSpc>
                <a:spcPct val="150000"/>
              </a:lnSpc>
            </a:pPr>
            <a:r>
              <a:rPr lang="en-US" altLang="zh-CN" sz="1600" dirty="0" smtClean="0"/>
              <a:t>SG-DMA</a:t>
            </a:r>
            <a:r>
              <a:rPr lang="zh-CN" altLang="en-US" sz="1600" dirty="0" smtClean="0"/>
              <a:t>（允许数据从内核缓冲区直接发送到网卡缓冲区，节省三次拷贝）</a:t>
            </a:r>
            <a:endParaRPr lang="en-US" altLang="zh-CN" sz="1600" dirty="0" smtClean="0"/>
          </a:p>
          <a:p>
            <a:pPr lvl="1">
              <a:lnSpc>
                <a:spcPct val="150000"/>
              </a:lnSpc>
            </a:pPr>
            <a:r>
              <a:rPr lang="zh-CN" altLang="en-US" sz="2000" dirty="0" smtClean="0"/>
              <a:t>顺序读写磁盘</a:t>
            </a:r>
            <a:endParaRPr lang="en-US" altLang="zh-CN" sz="2000" dirty="0" smtClean="0"/>
          </a:p>
          <a:p>
            <a:pPr lvl="2">
              <a:lnSpc>
                <a:spcPct val="150000"/>
              </a:lnSpc>
            </a:pPr>
            <a:r>
              <a:rPr lang="en-US" altLang="zh-CN" sz="1600" dirty="0" smtClean="0"/>
              <a:t>Kafka</a:t>
            </a:r>
            <a:r>
              <a:rPr lang="zh-CN" altLang="en-US" sz="1600" dirty="0" smtClean="0"/>
              <a:t>采用顺序读写磁盘技术。</a:t>
            </a:r>
            <a:endParaRPr lang="en-US" altLang="zh-CN" sz="1600" dirty="0" smtClean="0"/>
          </a:p>
          <a:p>
            <a:pPr lvl="1">
              <a:lnSpc>
                <a:spcPct val="150000"/>
              </a:lnSpc>
            </a:pPr>
            <a:r>
              <a:rPr lang="zh-CN" altLang="en-US" sz="2000" dirty="0" smtClean="0"/>
              <a:t>批量读写</a:t>
            </a:r>
            <a:endParaRPr lang="en-US" altLang="zh-CN" sz="2000" dirty="0" smtClean="0"/>
          </a:p>
          <a:p>
            <a:pPr lvl="2">
              <a:lnSpc>
                <a:spcPct val="150000"/>
              </a:lnSpc>
            </a:pPr>
            <a:r>
              <a:rPr lang="en-US" altLang="zh-CN" sz="1600" dirty="0" smtClean="0"/>
              <a:t>Producer</a:t>
            </a:r>
            <a:r>
              <a:rPr lang="zh-CN" altLang="en-US" sz="1600" dirty="0" smtClean="0"/>
              <a:t>批量发送数据，</a:t>
            </a:r>
            <a:r>
              <a:rPr lang="en-US" altLang="zh-CN" sz="1600" dirty="0" smtClean="0"/>
              <a:t>consumer</a:t>
            </a:r>
            <a:r>
              <a:rPr lang="zh-CN" altLang="en-US" sz="1600" dirty="0" smtClean="0"/>
              <a:t>批量拉取数据。</a:t>
            </a:r>
            <a:endParaRPr lang="en-US" altLang="zh-CN" sz="1600" dirty="0" smtClean="0"/>
          </a:p>
          <a:p>
            <a:pPr lvl="1">
              <a:lnSpc>
                <a:spcPct val="150000"/>
              </a:lnSpc>
            </a:pPr>
            <a:endParaRPr lang="en-US" altLang="zh-CN" sz="2000" dirty="0" smtClean="0"/>
          </a:p>
        </p:txBody>
      </p:sp>
    </p:spTree>
    <p:extLst>
      <p:ext uri="{BB962C8B-B14F-4D97-AF65-F5344CB8AC3E}">
        <p14:creationId xmlns:p14="http://schemas.microsoft.com/office/powerpoint/2010/main" val="919958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Outline</a:t>
            </a:r>
            <a:endParaRPr lang="en-US" sz="3600" b="1" dirty="0"/>
          </a:p>
        </p:txBody>
      </p:sp>
      <p:sp>
        <p:nvSpPr>
          <p:cNvPr id="3" name="Content Placeholder 2"/>
          <p:cNvSpPr>
            <a:spLocks noGrp="1"/>
          </p:cNvSpPr>
          <p:nvPr>
            <p:ph idx="1"/>
          </p:nvPr>
        </p:nvSpPr>
        <p:spPr>
          <a:xfrm>
            <a:off x="962815" y="1274128"/>
            <a:ext cx="10515600" cy="4351338"/>
          </a:xfrm>
        </p:spPr>
        <p:txBody>
          <a:bodyPr>
            <a:noAutofit/>
          </a:bodyPr>
          <a:lstStyle/>
          <a:p>
            <a:pPr marL="514350" indent="-514350">
              <a:lnSpc>
                <a:spcPct val="120000"/>
              </a:lnSpc>
              <a:buFont typeface="+mj-lt"/>
              <a:buAutoNum type="arabicPeriod"/>
            </a:pPr>
            <a:r>
              <a:rPr lang="zh-CN" altLang="en-US" sz="2400" dirty="0" smtClean="0"/>
              <a:t>消息队列简介</a:t>
            </a:r>
            <a:endParaRPr lang="en-US" altLang="zh-CN" sz="2400" dirty="0" smtClean="0"/>
          </a:p>
          <a:p>
            <a:pPr marL="514350" indent="-514350">
              <a:lnSpc>
                <a:spcPct val="120000"/>
              </a:lnSpc>
              <a:buFont typeface="+mj-lt"/>
              <a:buAutoNum type="arabicPeriod"/>
            </a:pPr>
            <a:r>
              <a:rPr lang="en-US" altLang="zh-CN" sz="2400" dirty="0" smtClean="0"/>
              <a:t>Kafka</a:t>
            </a:r>
            <a:r>
              <a:rPr lang="zh-CN" altLang="en-US" sz="2400" dirty="0" smtClean="0"/>
              <a:t>消息队列模型</a:t>
            </a:r>
            <a:endParaRPr lang="en-US" altLang="zh-CN" sz="2400" dirty="0"/>
          </a:p>
          <a:p>
            <a:pPr marL="514350" indent="-514350">
              <a:lnSpc>
                <a:spcPct val="120000"/>
              </a:lnSpc>
              <a:buFont typeface="+mj-lt"/>
              <a:buAutoNum type="arabicPeriod"/>
            </a:pPr>
            <a:r>
              <a:rPr lang="en-US" altLang="zh-CN" sz="2400" dirty="0" smtClean="0"/>
              <a:t>Producer</a:t>
            </a:r>
            <a:r>
              <a:rPr lang="zh-CN" altLang="en-US" sz="2400" dirty="0" smtClean="0"/>
              <a:t> </a:t>
            </a:r>
            <a:r>
              <a:rPr lang="en-US" altLang="zh-CN" sz="2400" dirty="0" smtClean="0"/>
              <a:t>–</a:t>
            </a:r>
            <a:r>
              <a:rPr lang="zh-CN" altLang="en-US" sz="2400" dirty="0" smtClean="0"/>
              <a:t> </a:t>
            </a:r>
            <a:r>
              <a:rPr lang="en-US" altLang="zh-CN" sz="2400" dirty="0" smtClean="0"/>
              <a:t>broker</a:t>
            </a:r>
            <a:r>
              <a:rPr lang="zh-CN" altLang="en-US" sz="2400" dirty="0" smtClean="0"/>
              <a:t>逻辑</a:t>
            </a:r>
            <a:endParaRPr lang="en-US" altLang="zh-CN" sz="2400" dirty="0" smtClean="0"/>
          </a:p>
          <a:p>
            <a:pPr marL="514350" indent="-514350">
              <a:lnSpc>
                <a:spcPct val="120000"/>
              </a:lnSpc>
              <a:buFont typeface="+mj-lt"/>
              <a:buAutoNum type="arabicPeriod"/>
            </a:pPr>
            <a:r>
              <a:rPr lang="en-US" altLang="zh-CN" sz="2400" dirty="0" smtClean="0"/>
              <a:t>Broker</a:t>
            </a:r>
            <a:r>
              <a:rPr lang="zh-CN" altLang="en-US" sz="2400" dirty="0" smtClean="0"/>
              <a:t> </a:t>
            </a:r>
            <a:r>
              <a:rPr lang="en-US" altLang="zh-CN" sz="2400" dirty="0" smtClean="0"/>
              <a:t>–</a:t>
            </a:r>
            <a:r>
              <a:rPr lang="zh-CN" altLang="en-US" sz="2400" dirty="0" smtClean="0"/>
              <a:t> </a:t>
            </a:r>
            <a:r>
              <a:rPr lang="en-US" altLang="zh-CN" sz="2400" dirty="0" smtClean="0"/>
              <a:t>consumer</a:t>
            </a:r>
            <a:r>
              <a:rPr lang="zh-CN" altLang="en-US" sz="2400" dirty="0" smtClean="0"/>
              <a:t>逻辑</a:t>
            </a:r>
            <a:endParaRPr lang="en-US" altLang="zh-CN" sz="2400" dirty="0" smtClean="0"/>
          </a:p>
          <a:p>
            <a:pPr marL="514350" indent="-514350">
              <a:lnSpc>
                <a:spcPct val="120000"/>
              </a:lnSpc>
              <a:buFont typeface="+mj-lt"/>
              <a:buAutoNum type="arabicPeriod"/>
            </a:pPr>
            <a:r>
              <a:rPr lang="en-US" altLang="zh-CN" sz="2400" dirty="0" smtClean="0"/>
              <a:t>Broker</a:t>
            </a:r>
            <a:r>
              <a:rPr lang="zh-CN" altLang="en-US" sz="2400" dirty="0" smtClean="0"/>
              <a:t>内部逻辑</a:t>
            </a:r>
            <a:endParaRPr lang="en-US" altLang="zh-CN" sz="2400" dirty="0" smtClean="0"/>
          </a:p>
          <a:p>
            <a:pPr marL="514350" indent="-514350">
              <a:lnSpc>
                <a:spcPct val="120000"/>
              </a:lnSpc>
              <a:buFont typeface="+mj-lt"/>
              <a:buAutoNum type="arabicPeriod"/>
            </a:pPr>
            <a:r>
              <a:rPr lang="en-US" altLang="zh-CN" sz="2400" dirty="0" smtClean="0"/>
              <a:t>Kafka-</a:t>
            </a:r>
            <a:r>
              <a:rPr lang="zh-CN" altLang="en-US" sz="2400" dirty="0" smtClean="0"/>
              <a:t>其它</a:t>
            </a:r>
            <a:endParaRPr lang="en-US" altLang="zh-CN" sz="24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smtClean="0"/>
              <a:t>1/9</a:t>
            </a:r>
            <a:endParaRPr lang="en-US" dirty="0"/>
          </a:p>
        </p:txBody>
      </p:sp>
    </p:spTree>
    <p:extLst>
      <p:ext uri="{BB962C8B-B14F-4D97-AF65-F5344CB8AC3E}">
        <p14:creationId xmlns:p14="http://schemas.microsoft.com/office/powerpoint/2010/main" val="1877881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zh-CN" altLang="en-US" sz="3200" b="1" dirty="0" smtClean="0"/>
              <a:t>消息队列简介</a:t>
            </a:r>
            <a:endParaRPr lang="en-US" sz="3200" b="1" dirty="0"/>
          </a:p>
        </p:txBody>
      </p:sp>
      <p:sp>
        <p:nvSpPr>
          <p:cNvPr id="3" name="Content Placeholder 2"/>
          <p:cNvSpPr>
            <a:spLocks noGrp="1"/>
          </p:cNvSpPr>
          <p:nvPr>
            <p:ph idx="1"/>
          </p:nvPr>
        </p:nvSpPr>
        <p:spPr>
          <a:xfrm>
            <a:off x="525454" y="1325563"/>
            <a:ext cx="10515600" cy="5230844"/>
          </a:xfrm>
        </p:spPr>
        <p:txBody>
          <a:bodyPr>
            <a:normAutofit/>
          </a:bodyPr>
          <a:lstStyle/>
          <a:p>
            <a:pPr lvl="1">
              <a:lnSpc>
                <a:spcPct val="150000"/>
              </a:lnSpc>
            </a:pPr>
            <a:r>
              <a:rPr lang="zh-CN" altLang="en-US" sz="1800" dirty="0" smtClean="0"/>
              <a:t>消息队列是进程间或主机间实现</a:t>
            </a:r>
            <a:r>
              <a:rPr lang="zh-CN" altLang="en-US" sz="1800" dirty="0" smtClean="0">
                <a:solidFill>
                  <a:srgbClr val="FF0000"/>
                </a:solidFill>
              </a:rPr>
              <a:t>异步通信</a:t>
            </a:r>
            <a:r>
              <a:rPr lang="zh-CN" altLang="en-US" sz="1800" dirty="0" smtClean="0"/>
              <a:t>的重要中间件，具有</a:t>
            </a:r>
            <a:r>
              <a:rPr lang="zh-CN" altLang="en-US" sz="1800" dirty="0" smtClean="0">
                <a:solidFill>
                  <a:srgbClr val="FF0000"/>
                </a:solidFill>
              </a:rPr>
              <a:t>存储消息、传递消息</a:t>
            </a:r>
            <a:r>
              <a:rPr lang="zh-CN" altLang="en-US" sz="1800" dirty="0" smtClean="0"/>
              <a:t>（接收消息与发送消息）的功能。</a:t>
            </a:r>
            <a:endParaRPr lang="en-US" altLang="zh-CN" sz="1800" dirty="0" smtClean="0"/>
          </a:p>
          <a:p>
            <a:pPr lvl="1">
              <a:lnSpc>
                <a:spcPct val="150000"/>
              </a:lnSpc>
            </a:pPr>
            <a:r>
              <a:rPr lang="zh-CN" altLang="en-US" sz="1800" dirty="0" smtClean="0"/>
              <a:t>消息队列实现的功能包括：</a:t>
            </a:r>
            <a:endParaRPr lang="en-US" altLang="zh-CN" sz="1800" dirty="0" smtClean="0"/>
          </a:p>
          <a:p>
            <a:pPr lvl="2">
              <a:lnSpc>
                <a:spcPct val="150000"/>
              </a:lnSpc>
            </a:pPr>
            <a:r>
              <a:rPr lang="zh-CN" altLang="en-US" sz="1400" dirty="0" smtClean="0"/>
              <a:t>异步通信</a:t>
            </a:r>
            <a:endParaRPr lang="en-US" altLang="zh-CN" sz="1400" dirty="0" smtClean="0"/>
          </a:p>
          <a:p>
            <a:pPr lvl="2">
              <a:lnSpc>
                <a:spcPct val="150000"/>
              </a:lnSpc>
            </a:pPr>
            <a:r>
              <a:rPr lang="zh-CN" altLang="en-US" sz="1400" dirty="0" smtClean="0"/>
              <a:t>缓冲瞬间高并发压力</a:t>
            </a:r>
            <a:endParaRPr lang="en-US" altLang="zh-CN" sz="1400" dirty="0" smtClean="0"/>
          </a:p>
          <a:p>
            <a:pPr lvl="2">
              <a:lnSpc>
                <a:spcPct val="150000"/>
              </a:lnSpc>
            </a:pPr>
            <a:r>
              <a:rPr lang="zh-CN" altLang="en-US" sz="1400" dirty="0" smtClean="0"/>
              <a:t>上下游服务解耦</a:t>
            </a:r>
            <a:endParaRPr lang="en-US" altLang="zh-CN" sz="1400" dirty="0"/>
          </a:p>
          <a:p>
            <a:pPr lvl="1">
              <a:lnSpc>
                <a:spcPct val="150000"/>
              </a:lnSpc>
            </a:pPr>
            <a:r>
              <a:rPr lang="zh-CN" altLang="en-US" sz="1800" dirty="0" smtClean="0"/>
              <a:t>消息队列对完整业务的拆分：</a:t>
            </a:r>
            <a:endParaRPr lang="en-US" altLang="zh-CN" sz="18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508473" cy="369332"/>
          </a:xfrm>
          <a:prstGeom prst="rect">
            <a:avLst/>
          </a:prstGeom>
          <a:noFill/>
        </p:spPr>
        <p:txBody>
          <a:bodyPr wrap="none" rtlCol="0">
            <a:spAutoFit/>
          </a:bodyPr>
          <a:lstStyle/>
          <a:p>
            <a:r>
              <a:rPr lang="en-US" altLang="zh-CN" dirty="0" smtClean="0"/>
              <a:t>2/9</a:t>
            </a:r>
            <a:endParaRPr lang="en-US" dirty="0"/>
          </a:p>
        </p:txBody>
      </p:sp>
      <p:pic>
        <p:nvPicPr>
          <p:cNvPr id="4" name="Picture 3"/>
          <p:cNvPicPr>
            <a:picLocks noChangeAspect="1"/>
          </p:cNvPicPr>
          <p:nvPr/>
        </p:nvPicPr>
        <p:blipFill>
          <a:blip r:embed="rId4"/>
          <a:stretch>
            <a:fillRect/>
          </a:stretch>
        </p:blipFill>
        <p:spPr>
          <a:xfrm>
            <a:off x="525454" y="4534484"/>
            <a:ext cx="3544033" cy="1652591"/>
          </a:xfrm>
          <a:prstGeom prst="rect">
            <a:avLst/>
          </a:prstGeom>
        </p:spPr>
      </p:pic>
      <p:pic>
        <p:nvPicPr>
          <p:cNvPr id="7" name="Picture 6"/>
          <p:cNvPicPr>
            <a:picLocks noChangeAspect="1"/>
          </p:cNvPicPr>
          <p:nvPr/>
        </p:nvPicPr>
        <p:blipFill>
          <a:blip r:embed="rId5"/>
          <a:stretch>
            <a:fillRect/>
          </a:stretch>
        </p:blipFill>
        <p:spPr>
          <a:xfrm>
            <a:off x="4362356" y="4534484"/>
            <a:ext cx="6678698" cy="2206589"/>
          </a:xfrm>
          <a:prstGeom prst="rect">
            <a:avLst/>
          </a:prstGeom>
        </p:spPr>
      </p:pic>
      <p:sp>
        <p:nvSpPr>
          <p:cNvPr id="8" name="TextBox 7"/>
          <p:cNvSpPr txBox="1"/>
          <p:nvPr/>
        </p:nvSpPr>
        <p:spPr>
          <a:xfrm>
            <a:off x="1541094" y="6033186"/>
            <a:ext cx="902811" cy="307777"/>
          </a:xfrm>
          <a:prstGeom prst="rect">
            <a:avLst/>
          </a:prstGeom>
          <a:noFill/>
        </p:spPr>
        <p:txBody>
          <a:bodyPr wrap="none" rtlCol="0">
            <a:spAutoFit/>
          </a:bodyPr>
          <a:lstStyle/>
          <a:p>
            <a:r>
              <a:rPr lang="zh-CN" altLang="en-US" sz="1400" dirty="0" smtClean="0"/>
              <a:t>一般业务</a:t>
            </a:r>
            <a:endParaRPr lang="en-US" sz="1400" dirty="0"/>
          </a:p>
        </p:txBody>
      </p:sp>
      <p:sp>
        <p:nvSpPr>
          <p:cNvPr id="9" name="TextBox 8"/>
          <p:cNvSpPr txBox="1"/>
          <p:nvPr/>
        </p:nvSpPr>
        <p:spPr>
          <a:xfrm>
            <a:off x="8491661" y="6033185"/>
            <a:ext cx="1261884" cy="307777"/>
          </a:xfrm>
          <a:prstGeom prst="rect">
            <a:avLst/>
          </a:prstGeom>
          <a:noFill/>
        </p:spPr>
        <p:txBody>
          <a:bodyPr wrap="none" rtlCol="0">
            <a:spAutoFit/>
          </a:bodyPr>
          <a:lstStyle/>
          <a:p>
            <a:r>
              <a:rPr lang="zh-CN" altLang="en-US" sz="1400" smtClean="0"/>
              <a:t>引入消息队列</a:t>
            </a:r>
            <a:endParaRPr lang="en-US" sz="1400" dirty="0"/>
          </a:p>
        </p:txBody>
      </p:sp>
    </p:spTree>
    <p:extLst>
      <p:ext uri="{BB962C8B-B14F-4D97-AF65-F5344CB8AC3E}">
        <p14:creationId xmlns:p14="http://schemas.microsoft.com/office/powerpoint/2010/main" val="12598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36573"/>
            <a:ext cx="10515600" cy="1008994"/>
          </a:xfrm>
        </p:spPr>
        <p:txBody>
          <a:bodyPr>
            <a:normAutofit/>
          </a:bodyPr>
          <a:lstStyle/>
          <a:p>
            <a:pPr lvl="1">
              <a:lnSpc>
                <a:spcPct val="150000"/>
              </a:lnSpc>
            </a:pPr>
            <a:r>
              <a:rPr lang="en-US" altLang="zh-CN" sz="3200" dirty="0" smtClean="0">
                <a:latin typeface="+mn-ea"/>
                <a:ea typeface="+mn-ea"/>
              </a:rPr>
              <a:t>Kafka</a:t>
            </a:r>
            <a:r>
              <a:rPr lang="zh-CN" altLang="en-US" sz="3200" dirty="0" smtClean="0">
                <a:latin typeface="+mn-ea"/>
                <a:ea typeface="+mn-ea"/>
              </a:rPr>
              <a:t>消息队列模型</a:t>
            </a:r>
            <a:endParaRPr lang="en-US" altLang="zh-CN" sz="3200" dirty="0" smtClean="0">
              <a:latin typeface="+mn-ea"/>
              <a:ea typeface="+mn-ea"/>
            </a:endParaRPr>
          </a:p>
        </p:txBody>
      </p:sp>
      <p:pic>
        <p:nvPicPr>
          <p:cNvPr id="9" name="Picture 8"/>
          <p:cNvPicPr>
            <a:picLocks noChangeAspect="1"/>
          </p:cNvPicPr>
          <p:nvPr/>
        </p:nvPicPr>
        <p:blipFill>
          <a:blip r:embed="rId3"/>
          <a:stretch>
            <a:fillRect/>
          </a:stretch>
        </p:blipFill>
        <p:spPr>
          <a:xfrm>
            <a:off x="10696575" y="369620"/>
            <a:ext cx="1219200" cy="342900"/>
          </a:xfrm>
          <a:prstGeom prst="rect">
            <a:avLst/>
          </a:prstGeom>
        </p:spPr>
      </p:pic>
      <p:sp>
        <p:nvSpPr>
          <p:cNvPr id="10" name="TextBox 9"/>
          <p:cNvSpPr txBox="1"/>
          <p:nvPr/>
        </p:nvSpPr>
        <p:spPr>
          <a:xfrm>
            <a:off x="11041054" y="6187075"/>
            <a:ext cx="508473" cy="369332"/>
          </a:xfrm>
          <a:prstGeom prst="rect">
            <a:avLst/>
          </a:prstGeom>
          <a:noFill/>
        </p:spPr>
        <p:txBody>
          <a:bodyPr wrap="none" rtlCol="0">
            <a:spAutoFit/>
          </a:bodyPr>
          <a:lstStyle/>
          <a:p>
            <a:r>
              <a:rPr lang="en-US" altLang="zh-CN" dirty="0"/>
              <a:t>3</a:t>
            </a:r>
            <a:r>
              <a:rPr lang="en-US" altLang="zh-CN" dirty="0" smtClean="0"/>
              <a:t>/9</a:t>
            </a:r>
            <a:endParaRPr lang="en-US" dirty="0"/>
          </a:p>
        </p:txBody>
      </p:sp>
      <p:sp>
        <p:nvSpPr>
          <p:cNvPr id="4" name="TextBox 3"/>
          <p:cNvSpPr txBox="1"/>
          <p:nvPr/>
        </p:nvSpPr>
        <p:spPr>
          <a:xfrm>
            <a:off x="324010" y="1109827"/>
            <a:ext cx="10100714" cy="5632311"/>
          </a:xfrm>
          <a:prstGeom prst="rect">
            <a:avLst/>
          </a:prstGeom>
          <a:noFill/>
        </p:spPr>
        <p:txBody>
          <a:bodyPr wrap="none" rtlCol="0">
            <a:spAutoFit/>
          </a:bodyPr>
          <a:lstStyle/>
          <a:p>
            <a:pPr marL="285750" indent="-285750">
              <a:lnSpc>
                <a:spcPct val="150000"/>
              </a:lnSpc>
              <a:buFont typeface="Arial" charset="0"/>
              <a:buChar char="•"/>
            </a:pPr>
            <a:r>
              <a:rPr lang="en-US" sz="1600" dirty="0" smtClean="0"/>
              <a:t>Producer</a:t>
            </a:r>
          </a:p>
          <a:p>
            <a:pPr lvl="1">
              <a:lnSpc>
                <a:spcPct val="150000"/>
              </a:lnSpc>
            </a:pPr>
            <a:r>
              <a:rPr lang="zh-CN" altLang="en-US" sz="1600" dirty="0" smtClean="0"/>
              <a:t>生产者负责推送消息到</a:t>
            </a:r>
            <a:r>
              <a:rPr lang="en-US" altLang="zh-CN" sz="1600" dirty="0" smtClean="0"/>
              <a:t>Kafka</a:t>
            </a:r>
            <a:r>
              <a:rPr lang="zh-CN" altLang="en-US" sz="1600" dirty="0" smtClean="0"/>
              <a:t>集群。</a:t>
            </a:r>
            <a:endParaRPr lang="en-US" sz="1600" dirty="0" smtClean="0"/>
          </a:p>
          <a:p>
            <a:pPr marL="285750" indent="-285750">
              <a:lnSpc>
                <a:spcPct val="150000"/>
              </a:lnSpc>
              <a:buFont typeface="Arial" charset="0"/>
              <a:buChar char="•"/>
            </a:pPr>
            <a:r>
              <a:rPr lang="en-US" sz="1600" dirty="0" smtClean="0"/>
              <a:t>Broker</a:t>
            </a:r>
          </a:p>
          <a:p>
            <a:pPr lvl="1">
              <a:lnSpc>
                <a:spcPct val="150000"/>
              </a:lnSpc>
            </a:pPr>
            <a:r>
              <a:rPr lang="en-US" altLang="zh-CN" sz="1600" dirty="0" smtClean="0"/>
              <a:t>Broker</a:t>
            </a:r>
            <a:r>
              <a:rPr lang="zh-CN" altLang="en-US" sz="1600" dirty="0" smtClean="0"/>
              <a:t>是</a:t>
            </a:r>
            <a:r>
              <a:rPr lang="en-US" altLang="zh-CN" sz="1600" dirty="0" smtClean="0"/>
              <a:t>Kafka</a:t>
            </a:r>
            <a:r>
              <a:rPr lang="zh-CN" altLang="en-US" sz="1600" dirty="0" smtClean="0"/>
              <a:t>集群的服务器。</a:t>
            </a:r>
            <a:endParaRPr lang="en-US" sz="1600" dirty="0" smtClean="0"/>
          </a:p>
          <a:p>
            <a:pPr marL="285750" indent="-285750">
              <a:lnSpc>
                <a:spcPct val="150000"/>
              </a:lnSpc>
              <a:buFont typeface="Arial" charset="0"/>
              <a:buChar char="•"/>
            </a:pPr>
            <a:r>
              <a:rPr lang="en-US" sz="1600" dirty="0" smtClean="0"/>
              <a:t>Topic</a:t>
            </a:r>
          </a:p>
          <a:p>
            <a:pPr lvl="1">
              <a:lnSpc>
                <a:spcPct val="150000"/>
              </a:lnSpc>
            </a:pPr>
            <a:r>
              <a:rPr lang="zh-CN" altLang="en-US" sz="1600" dirty="0" smtClean="0"/>
              <a:t>主题，消息按照主题分类，每个生</a:t>
            </a:r>
            <a:endParaRPr lang="en-US" altLang="zh-CN" sz="1600" dirty="0" smtClean="0"/>
          </a:p>
          <a:p>
            <a:pPr lvl="1">
              <a:lnSpc>
                <a:spcPct val="150000"/>
              </a:lnSpc>
            </a:pPr>
            <a:r>
              <a:rPr lang="zh-CN" altLang="en-US" sz="1600" dirty="0" smtClean="0"/>
              <a:t>产者可以将消息推送到不同的主题。</a:t>
            </a:r>
            <a:endParaRPr lang="en-US" altLang="zh-CN" sz="1600" dirty="0" smtClean="0"/>
          </a:p>
          <a:p>
            <a:pPr lvl="1">
              <a:lnSpc>
                <a:spcPct val="150000"/>
              </a:lnSpc>
            </a:pPr>
            <a:r>
              <a:rPr lang="zh-CN" altLang="en-US" sz="1600" dirty="0" smtClean="0"/>
              <a:t>属于逻辑概念。</a:t>
            </a:r>
            <a:endParaRPr lang="en-US" sz="1600" dirty="0" smtClean="0"/>
          </a:p>
          <a:p>
            <a:pPr marL="285750" indent="-285750">
              <a:lnSpc>
                <a:spcPct val="150000"/>
              </a:lnSpc>
              <a:buFont typeface="Arial" charset="0"/>
              <a:buChar char="•"/>
            </a:pPr>
            <a:r>
              <a:rPr lang="en-US" sz="1600" dirty="0" smtClean="0"/>
              <a:t>Partition</a:t>
            </a:r>
          </a:p>
          <a:p>
            <a:pPr lvl="1">
              <a:lnSpc>
                <a:spcPct val="150000"/>
              </a:lnSpc>
            </a:pPr>
            <a:r>
              <a:rPr lang="zh-CN" altLang="en-US" sz="1600" dirty="0" smtClean="0"/>
              <a:t>分区，主题的物理承载，每个主题可以设置多个分区。</a:t>
            </a:r>
            <a:endParaRPr lang="en-US" altLang="zh-CN" sz="1600" dirty="0" smtClean="0"/>
          </a:p>
          <a:p>
            <a:pPr lvl="1">
              <a:lnSpc>
                <a:spcPct val="150000"/>
              </a:lnSpc>
            </a:pPr>
            <a:r>
              <a:rPr lang="zh-CN" altLang="en-US" sz="1600" dirty="0" smtClean="0"/>
              <a:t>事实上，生产者将消息推送到具体</a:t>
            </a:r>
            <a:r>
              <a:rPr lang="en-US" altLang="zh-CN" sz="1600" dirty="0" smtClean="0"/>
              <a:t>Topic</a:t>
            </a:r>
            <a:r>
              <a:rPr lang="zh-CN" altLang="en-US" sz="1600" dirty="0" smtClean="0"/>
              <a:t>的某个分区。</a:t>
            </a:r>
            <a:endParaRPr lang="en-US" sz="1600" dirty="0" smtClean="0"/>
          </a:p>
          <a:p>
            <a:pPr marL="285750" indent="-285750">
              <a:lnSpc>
                <a:spcPct val="150000"/>
              </a:lnSpc>
              <a:buFont typeface="Arial" charset="0"/>
              <a:buChar char="•"/>
            </a:pPr>
            <a:r>
              <a:rPr lang="en-US" sz="1600" dirty="0" smtClean="0"/>
              <a:t>Consumer</a:t>
            </a:r>
          </a:p>
          <a:p>
            <a:pPr lvl="1">
              <a:lnSpc>
                <a:spcPct val="150000"/>
              </a:lnSpc>
            </a:pPr>
            <a:r>
              <a:rPr lang="zh-CN" altLang="en-US" sz="1600" dirty="0" smtClean="0"/>
              <a:t>消费者，负责从拉取</a:t>
            </a:r>
            <a:r>
              <a:rPr lang="en-US" altLang="zh-CN" sz="1600" dirty="0" smtClean="0"/>
              <a:t>Topic</a:t>
            </a:r>
            <a:r>
              <a:rPr lang="zh-CN" altLang="en-US" sz="1600" dirty="0" smtClean="0"/>
              <a:t>的数据，每个服务器可以消费不同</a:t>
            </a:r>
            <a:r>
              <a:rPr lang="en-US" altLang="zh-CN" sz="1600" dirty="0" smtClean="0"/>
              <a:t>Topic</a:t>
            </a:r>
            <a:r>
              <a:rPr lang="zh-CN" altLang="en-US" sz="1600" dirty="0" smtClean="0"/>
              <a:t>的数据。</a:t>
            </a:r>
            <a:endParaRPr lang="en-US" sz="1600" dirty="0" smtClean="0"/>
          </a:p>
          <a:p>
            <a:pPr marL="285750" indent="-285750">
              <a:lnSpc>
                <a:spcPct val="150000"/>
              </a:lnSpc>
              <a:buFont typeface="Arial" charset="0"/>
              <a:buChar char="•"/>
            </a:pPr>
            <a:r>
              <a:rPr lang="en-US" altLang="zh-CN" sz="1600" dirty="0" smtClean="0"/>
              <a:t>Consumer Group</a:t>
            </a:r>
          </a:p>
          <a:p>
            <a:pPr lvl="1">
              <a:lnSpc>
                <a:spcPct val="150000"/>
              </a:lnSpc>
            </a:pPr>
            <a:r>
              <a:rPr lang="zh-CN" altLang="en-US" sz="1600" dirty="0" smtClean="0"/>
              <a:t>消费者群，每个服务集群中有多个服务器，一个服务集群的服务器不能重复消费一个</a:t>
            </a:r>
            <a:r>
              <a:rPr lang="en-US" altLang="zh-CN" sz="1600" dirty="0" smtClean="0"/>
              <a:t>partition</a:t>
            </a:r>
            <a:r>
              <a:rPr lang="zh-CN" altLang="en-US" sz="1600" dirty="0" smtClean="0"/>
              <a:t>中的数据</a:t>
            </a:r>
            <a:endParaRPr lang="en-US" sz="1600" dirty="0" smtClean="0"/>
          </a:p>
        </p:txBody>
      </p:sp>
      <p:pic>
        <p:nvPicPr>
          <p:cNvPr id="5" name="Picture 4"/>
          <p:cNvPicPr>
            <a:picLocks noChangeAspect="1"/>
          </p:cNvPicPr>
          <p:nvPr/>
        </p:nvPicPr>
        <p:blipFill>
          <a:blip r:embed="rId4"/>
          <a:stretch>
            <a:fillRect/>
          </a:stretch>
        </p:blipFill>
        <p:spPr>
          <a:xfrm>
            <a:off x="4378896" y="683095"/>
            <a:ext cx="7536879" cy="3837178"/>
          </a:xfrm>
          <a:prstGeom prst="rect">
            <a:avLst/>
          </a:prstGeom>
        </p:spPr>
      </p:pic>
      <p:sp>
        <p:nvSpPr>
          <p:cNvPr id="3" name="TextBox 2"/>
          <p:cNvSpPr txBox="1"/>
          <p:nvPr/>
        </p:nvSpPr>
        <p:spPr>
          <a:xfrm>
            <a:off x="7186869" y="311058"/>
            <a:ext cx="957378" cy="307777"/>
          </a:xfrm>
          <a:prstGeom prst="rect">
            <a:avLst/>
          </a:prstGeom>
          <a:noFill/>
        </p:spPr>
        <p:txBody>
          <a:bodyPr wrap="none" rtlCol="0">
            <a:spAutoFit/>
          </a:bodyPr>
          <a:lstStyle/>
          <a:p>
            <a:r>
              <a:rPr lang="en-US" sz="1400" b="1" dirty="0" smtClean="0"/>
              <a:t>zookeeper</a:t>
            </a:r>
            <a:endParaRPr lang="en-US" sz="1400" b="1" dirty="0"/>
          </a:p>
        </p:txBody>
      </p:sp>
    </p:spTree>
    <p:extLst>
      <p:ext uri="{BB962C8B-B14F-4D97-AF65-F5344CB8AC3E}">
        <p14:creationId xmlns:p14="http://schemas.microsoft.com/office/powerpoint/2010/main" val="2122329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8047"/>
            <a:ext cx="10515600" cy="1325563"/>
          </a:xfrm>
        </p:spPr>
        <p:txBody>
          <a:bodyPr>
            <a:normAutofit/>
          </a:bodyPr>
          <a:lstStyle/>
          <a:p>
            <a:r>
              <a:rPr lang="en-US" altLang="zh-CN" sz="3200" dirty="0" smtClean="0">
                <a:latin typeface="+mn-ea"/>
                <a:ea typeface="+mn-ea"/>
              </a:rPr>
              <a:t>Producer</a:t>
            </a:r>
            <a:r>
              <a:rPr lang="zh-CN" altLang="en-US" sz="3200" dirty="0" smtClean="0">
                <a:latin typeface="+mn-ea"/>
                <a:ea typeface="+mn-ea"/>
              </a:rPr>
              <a:t> </a:t>
            </a:r>
            <a:r>
              <a:rPr lang="en-US" altLang="zh-CN" sz="3200" dirty="0" smtClean="0">
                <a:latin typeface="+mn-ea"/>
                <a:ea typeface="+mn-ea"/>
              </a:rPr>
              <a:t>-</a:t>
            </a:r>
            <a:r>
              <a:rPr lang="zh-CN" altLang="en-US" sz="3200" dirty="0" smtClean="0">
                <a:latin typeface="+mn-ea"/>
                <a:ea typeface="+mn-ea"/>
              </a:rPr>
              <a:t> </a:t>
            </a:r>
            <a:r>
              <a:rPr lang="en-US" altLang="zh-CN" sz="3200" dirty="0" smtClean="0">
                <a:latin typeface="+mn-ea"/>
                <a:ea typeface="+mn-ea"/>
              </a:rPr>
              <a:t>broker</a:t>
            </a:r>
            <a:r>
              <a:rPr lang="zh-CN" altLang="en-US" sz="3200" dirty="0" smtClean="0">
                <a:latin typeface="+mn-ea"/>
                <a:ea typeface="+mn-ea"/>
              </a:rPr>
              <a:t>逻辑</a:t>
            </a:r>
            <a:endParaRPr lang="en-US" sz="1800" dirty="0">
              <a:latin typeface="+mn-ea"/>
              <a:ea typeface="+mn-ea"/>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a:t>4</a:t>
            </a:r>
            <a:r>
              <a:rPr lang="en-US" altLang="zh-CN" dirty="0" smtClean="0"/>
              <a:t>/9</a:t>
            </a:r>
            <a:endParaRPr lang="en-US" dirty="0"/>
          </a:p>
        </p:txBody>
      </p:sp>
      <p:pic>
        <p:nvPicPr>
          <p:cNvPr id="9" name="Picture 8"/>
          <p:cNvPicPr>
            <a:picLocks noChangeAspect="1"/>
          </p:cNvPicPr>
          <p:nvPr/>
        </p:nvPicPr>
        <p:blipFill>
          <a:blip r:embed="rId4"/>
          <a:stretch>
            <a:fillRect/>
          </a:stretch>
        </p:blipFill>
        <p:spPr>
          <a:xfrm>
            <a:off x="4676768" y="1333610"/>
            <a:ext cx="7423544" cy="3271799"/>
          </a:xfrm>
          <a:prstGeom prst="rect">
            <a:avLst/>
          </a:prstGeom>
        </p:spPr>
      </p:pic>
      <p:sp>
        <p:nvSpPr>
          <p:cNvPr id="6" name="TextBox 5"/>
          <p:cNvSpPr txBox="1"/>
          <p:nvPr/>
        </p:nvSpPr>
        <p:spPr>
          <a:xfrm>
            <a:off x="233453" y="1044146"/>
            <a:ext cx="4526232" cy="5724644"/>
          </a:xfrm>
          <a:prstGeom prst="rect">
            <a:avLst/>
          </a:prstGeom>
          <a:noFill/>
        </p:spPr>
        <p:txBody>
          <a:bodyPr wrap="square" rtlCol="0">
            <a:spAutoFit/>
          </a:bodyPr>
          <a:lstStyle/>
          <a:p>
            <a:pPr marL="285750" indent="-285750">
              <a:lnSpc>
                <a:spcPct val="150000"/>
              </a:lnSpc>
              <a:buFont typeface="Arial" charset="0"/>
              <a:buChar char="•"/>
            </a:pPr>
            <a:r>
              <a:rPr lang="en-US" altLang="zh-CN" dirty="0" smtClean="0"/>
              <a:t>Producer</a:t>
            </a:r>
            <a:endParaRPr lang="en-US" altLang="zh-CN" sz="1600" dirty="0" smtClean="0"/>
          </a:p>
          <a:p>
            <a:pPr marL="742950" lvl="1" indent="-285750">
              <a:lnSpc>
                <a:spcPct val="150000"/>
              </a:lnSpc>
              <a:buFont typeface="Arial" charset="0"/>
              <a:buChar char="•"/>
            </a:pPr>
            <a:r>
              <a:rPr lang="en-US" altLang="zh-CN" sz="1600" dirty="0" smtClean="0"/>
              <a:t>Producer</a:t>
            </a:r>
            <a:r>
              <a:rPr lang="zh-CN" altLang="en-US" sz="1600" dirty="0" smtClean="0"/>
              <a:t>生产消息后会把消息放在内存</a:t>
            </a:r>
            <a:r>
              <a:rPr lang="en-US" altLang="zh-CN" sz="1600" dirty="0" smtClean="0"/>
              <a:t>buffer</a:t>
            </a:r>
            <a:r>
              <a:rPr lang="zh-CN" altLang="en-US" sz="1600" dirty="0" smtClean="0"/>
              <a:t>（又称</a:t>
            </a:r>
            <a:r>
              <a:rPr lang="en-US" altLang="zh-CN" sz="1600" dirty="0" err="1" smtClean="0">
                <a:solidFill>
                  <a:srgbClr val="FF0000"/>
                </a:solidFill>
              </a:rPr>
              <a:t>RecordAccumulator</a:t>
            </a:r>
            <a:r>
              <a:rPr lang="zh-CN" altLang="en-US" sz="1600" dirty="0" smtClean="0"/>
              <a:t>）中，</a:t>
            </a:r>
            <a:r>
              <a:rPr lang="en-US" altLang="zh-CN" sz="1600" dirty="0" smtClean="0"/>
              <a:t>buffer</a:t>
            </a:r>
            <a:r>
              <a:rPr lang="zh-CN" altLang="en-US" sz="1600" dirty="0" smtClean="0"/>
              <a:t>中的每一个</a:t>
            </a:r>
            <a:r>
              <a:rPr lang="en-US" altLang="zh-CN" sz="1600" dirty="0" err="1" smtClean="0">
                <a:solidFill>
                  <a:srgbClr val="FF0000"/>
                </a:solidFill>
              </a:rPr>
              <a:t>Dqueue</a:t>
            </a:r>
            <a:r>
              <a:rPr lang="zh-CN" altLang="en-US" sz="1600" dirty="0" smtClean="0"/>
              <a:t>都对应</a:t>
            </a:r>
            <a:r>
              <a:rPr lang="en-US" altLang="zh-CN" sz="1600" dirty="0" smtClean="0"/>
              <a:t>broker</a:t>
            </a:r>
            <a:r>
              <a:rPr lang="zh-CN" altLang="en-US" sz="1600" dirty="0" smtClean="0"/>
              <a:t>中的一个分区，一旦</a:t>
            </a:r>
            <a:r>
              <a:rPr lang="en-US" altLang="zh-CN" sz="1600" dirty="0" err="1" smtClean="0"/>
              <a:t>Dqueue</a:t>
            </a:r>
            <a:r>
              <a:rPr lang="zh-CN" altLang="en-US" sz="1600" dirty="0" smtClean="0"/>
              <a:t>满则会调用</a:t>
            </a:r>
            <a:r>
              <a:rPr lang="en-US" altLang="zh-CN" sz="1600" dirty="0" smtClean="0"/>
              <a:t>sender</a:t>
            </a:r>
            <a:r>
              <a:rPr lang="zh-CN" altLang="en-US" sz="1600" dirty="0" smtClean="0"/>
              <a:t>线程将数据发送到</a:t>
            </a:r>
            <a:r>
              <a:rPr lang="en-US" altLang="zh-CN" sz="1600" dirty="0" smtClean="0"/>
              <a:t>broker</a:t>
            </a:r>
            <a:r>
              <a:rPr lang="zh-CN" altLang="en-US" sz="1600" dirty="0" smtClean="0"/>
              <a:t>。</a:t>
            </a:r>
            <a:endParaRPr lang="en-US" altLang="zh-CN" sz="1600" dirty="0" smtClean="0"/>
          </a:p>
          <a:p>
            <a:pPr marL="742950" lvl="1" indent="-285750">
              <a:lnSpc>
                <a:spcPct val="150000"/>
              </a:lnSpc>
              <a:buFont typeface="Arial" charset="0"/>
              <a:buChar char="•"/>
            </a:pPr>
            <a:r>
              <a:rPr lang="en-US" altLang="zh-CN" sz="1600" dirty="0" smtClean="0"/>
              <a:t>Producer</a:t>
            </a:r>
            <a:r>
              <a:rPr lang="zh-CN" altLang="en-US" sz="1600" dirty="0" smtClean="0"/>
              <a:t>收到</a:t>
            </a:r>
            <a:r>
              <a:rPr lang="en-US" altLang="zh-CN" sz="1600" dirty="0" smtClean="0"/>
              <a:t>ACK</a:t>
            </a:r>
            <a:r>
              <a:rPr lang="zh-CN" altLang="en-US" sz="1600" dirty="0" smtClean="0"/>
              <a:t>会清理</a:t>
            </a:r>
            <a:r>
              <a:rPr lang="en-US" altLang="zh-CN" sz="1600" dirty="0" smtClean="0"/>
              <a:t>ret buffer</a:t>
            </a:r>
            <a:r>
              <a:rPr lang="zh-CN" altLang="en-US" sz="1600" dirty="0" smtClean="0"/>
              <a:t>和</a:t>
            </a:r>
            <a:r>
              <a:rPr lang="en-US" altLang="zh-CN" sz="1600" dirty="0" smtClean="0"/>
              <a:t>buffer</a:t>
            </a:r>
            <a:r>
              <a:rPr lang="zh-CN" altLang="en-US" sz="1600" dirty="0" smtClean="0"/>
              <a:t>中对应的</a:t>
            </a:r>
            <a:r>
              <a:rPr lang="en-US" altLang="zh-CN" sz="1600" dirty="0" err="1" smtClean="0"/>
              <a:t>Dequeue</a:t>
            </a:r>
            <a:r>
              <a:rPr lang="zh-CN" altLang="en-US" sz="1600" dirty="0" smtClean="0"/>
              <a:t>中数据，失败超时可选重试。</a:t>
            </a:r>
            <a:endParaRPr lang="en-US" altLang="zh-CN" sz="1600" dirty="0" smtClean="0"/>
          </a:p>
          <a:p>
            <a:pPr marL="285750" indent="-285750">
              <a:lnSpc>
                <a:spcPct val="150000"/>
              </a:lnSpc>
              <a:buFont typeface="Arial" charset="0"/>
              <a:buChar char="•"/>
            </a:pPr>
            <a:r>
              <a:rPr lang="en-US" altLang="zh-CN" dirty="0" smtClean="0"/>
              <a:t>Sender</a:t>
            </a:r>
            <a:r>
              <a:rPr lang="zh-CN" altLang="en-US" dirty="0" smtClean="0"/>
              <a:t>重试</a:t>
            </a:r>
            <a:endParaRPr lang="en-US" altLang="zh-CN" dirty="0" smtClean="0"/>
          </a:p>
          <a:p>
            <a:pPr marL="742950" lvl="1" indent="-285750">
              <a:lnSpc>
                <a:spcPct val="150000"/>
              </a:lnSpc>
              <a:buFont typeface="Arial" charset="0"/>
              <a:buChar char="•"/>
            </a:pPr>
            <a:r>
              <a:rPr lang="en-US" altLang="zh-CN" sz="1600" dirty="0" smtClean="0"/>
              <a:t>producer</a:t>
            </a:r>
            <a:r>
              <a:rPr lang="zh-CN" altLang="en-US" sz="1600" dirty="0" smtClean="0"/>
              <a:t>会接受</a:t>
            </a:r>
            <a:r>
              <a:rPr lang="en-US" altLang="zh-CN" sz="1600" dirty="0" smtClean="0"/>
              <a:t>broker</a:t>
            </a:r>
            <a:r>
              <a:rPr lang="zh-CN" altLang="en-US" sz="1600" dirty="0" smtClean="0"/>
              <a:t>的</a:t>
            </a:r>
            <a:r>
              <a:rPr lang="en-US" altLang="zh-CN" sz="1600" dirty="0" err="1" smtClean="0"/>
              <a:t>ack</a:t>
            </a:r>
            <a:r>
              <a:rPr lang="zh-CN" altLang="en-US" sz="1600" dirty="0" smtClean="0"/>
              <a:t>消息，一旦</a:t>
            </a:r>
            <a:r>
              <a:rPr lang="en-US" altLang="zh-CN" sz="1600" dirty="0" err="1" smtClean="0"/>
              <a:t>ack</a:t>
            </a:r>
            <a:r>
              <a:rPr lang="zh-CN" altLang="en-US" sz="1600" dirty="0" smtClean="0"/>
              <a:t>回复，会删除</a:t>
            </a:r>
            <a:r>
              <a:rPr lang="en-US" altLang="zh-CN" sz="1600" dirty="0" smtClean="0"/>
              <a:t>net buffer</a:t>
            </a:r>
            <a:r>
              <a:rPr lang="zh-CN" altLang="en-US" sz="1600" dirty="0" smtClean="0"/>
              <a:t>和</a:t>
            </a:r>
            <a:r>
              <a:rPr lang="en-US" altLang="zh-CN" sz="1600" dirty="0" smtClean="0"/>
              <a:t>buffer</a:t>
            </a:r>
            <a:r>
              <a:rPr lang="zh-CN" altLang="en-US" sz="1600" dirty="0" smtClean="0"/>
              <a:t>中的消息，表示发送成功，否则则重试指定的次数，仍不成功后删除数据（发生数据丢失）。</a:t>
            </a:r>
            <a:endParaRPr lang="en-US" altLang="zh-CN" sz="1600" dirty="0" smtClean="0"/>
          </a:p>
        </p:txBody>
      </p:sp>
      <p:sp>
        <p:nvSpPr>
          <p:cNvPr id="8" name="TextBox 7"/>
          <p:cNvSpPr txBox="1"/>
          <p:nvPr/>
        </p:nvSpPr>
        <p:spPr>
          <a:xfrm>
            <a:off x="4883696" y="4966982"/>
            <a:ext cx="6157358" cy="1569660"/>
          </a:xfrm>
          <a:prstGeom prst="rect">
            <a:avLst/>
          </a:prstGeom>
          <a:noFill/>
        </p:spPr>
        <p:txBody>
          <a:bodyPr wrap="square" rtlCol="0">
            <a:spAutoFit/>
          </a:bodyPr>
          <a:lstStyle/>
          <a:p>
            <a:pPr marL="285750" indent="-285750">
              <a:lnSpc>
                <a:spcPct val="150000"/>
              </a:lnSpc>
              <a:buFont typeface="Arial" charset="0"/>
              <a:buChar char="•"/>
            </a:pPr>
            <a:r>
              <a:rPr lang="zh-CN" altLang="en-US" sz="1600" dirty="0" smtClean="0"/>
              <a:t>异步发送：指产生的消息发送到</a:t>
            </a:r>
            <a:r>
              <a:rPr lang="en-US" altLang="zh-CN" sz="1600" dirty="0" smtClean="0"/>
              <a:t>buffer</a:t>
            </a:r>
            <a:r>
              <a:rPr lang="zh-CN" altLang="en-US" sz="1600" dirty="0" smtClean="0"/>
              <a:t>的过程是异步的，即不管</a:t>
            </a:r>
            <a:r>
              <a:rPr lang="en-US" altLang="zh-CN" sz="1600" dirty="0" smtClean="0"/>
              <a:t>sender</a:t>
            </a:r>
            <a:r>
              <a:rPr lang="zh-CN" altLang="en-US" sz="1600" dirty="0" smtClean="0"/>
              <a:t>是否处理完前一个消息产生轮次的数据（收到所有</a:t>
            </a:r>
            <a:r>
              <a:rPr lang="en-US" altLang="zh-CN" sz="1600" dirty="0" smtClean="0"/>
              <a:t>ACK</a:t>
            </a:r>
            <a:r>
              <a:rPr lang="zh-CN" altLang="en-US" sz="1600" dirty="0" smtClean="0"/>
              <a:t>）。</a:t>
            </a:r>
            <a:endParaRPr lang="en-US" altLang="zh-CN" sz="1600" dirty="0" smtClean="0"/>
          </a:p>
          <a:p>
            <a:pPr marL="285750" indent="-285750">
              <a:lnSpc>
                <a:spcPct val="150000"/>
              </a:lnSpc>
              <a:buFont typeface="Arial" charset="0"/>
              <a:buChar char="•"/>
            </a:pPr>
            <a:r>
              <a:rPr lang="zh-CN" altLang="en-US" sz="1600" dirty="0" smtClean="0"/>
              <a:t>同步发送：指产生的消息发送到</a:t>
            </a:r>
            <a:r>
              <a:rPr lang="en-US" altLang="zh-CN" sz="1600" dirty="0" smtClean="0"/>
              <a:t>buffer</a:t>
            </a:r>
            <a:r>
              <a:rPr lang="zh-CN" altLang="en-US" sz="1600" dirty="0" smtClean="0"/>
              <a:t>的过程是同步的，即</a:t>
            </a:r>
            <a:r>
              <a:rPr lang="en-US" altLang="zh-CN" sz="1600" dirty="0" smtClean="0"/>
              <a:t>buffer</a:t>
            </a:r>
            <a:r>
              <a:rPr lang="zh-CN" altLang="en-US" sz="1600" dirty="0" smtClean="0"/>
              <a:t>必须处理完前前一个消息轮次的数据，本阶段</a:t>
            </a:r>
            <a:r>
              <a:rPr lang="en-US" altLang="zh-CN" sz="1600" dirty="0" smtClean="0"/>
              <a:t>buffer</a:t>
            </a:r>
            <a:r>
              <a:rPr lang="zh-CN" altLang="en-US" sz="1600" dirty="0" smtClean="0"/>
              <a:t>为空。</a:t>
            </a:r>
            <a:endParaRPr lang="en-US" altLang="zh-CN" sz="1600" dirty="0"/>
          </a:p>
        </p:txBody>
      </p:sp>
    </p:spTree>
    <p:extLst>
      <p:ext uri="{BB962C8B-B14F-4D97-AF65-F5344CB8AC3E}">
        <p14:creationId xmlns:p14="http://schemas.microsoft.com/office/powerpoint/2010/main" val="56626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8047"/>
            <a:ext cx="10515600" cy="1325563"/>
          </a:xfrm>
        </p:spPr>
        <p:txBody>
          <a:bodyPr>
            <a:normAutofit/>
          </a:bodyPr>
          <a:lstStyle/>
          <a:p>
            <a:r>
              <a:rPr lang="en-US" altLang="zh-CN" sz="3200" dirty="0" smtClean="0">
                <a:latin typeface="+mn-ea"/>
                <a:ea typeface="+mn-ea"/>
              </a:rPr>
              <a:t>Producer</a:t>
            </a:r>
            <a:r>
              <a:rPr lang="zh-CN" altLang="en-US" sz="3200" dirty="0" smtClean="0">
                <a:latin typeface="+mn-ea"/>
                <a:ea typeface="+mn-ea"/>
              </a:rPr>
              <a:t> </a:t>
            </a:r>
            <a:r>
              <a:rPr lang="en-US" altLang="zh-CN" sz="3200" dirty="0" smtClean="0">
                <a:latin typeface="+mn-ea"/>
                <a:ea typeface="+mn-ea"/>
              </a:rPr>
              <a:t>-</a:t>
            </a:r>
            <a:r>
              <a:rPr lang="zh-CN" altLang="en-US" sz="3200" dirty="0" smtClean="0">
                <a:latin typeface="+mn-ea"/>
                <a:ea typeface="+mn-ea"/>
              </a:rPr>
              <a:t> </a:t>
            </a:r>
            <a:r>
              <a:rPr lang="en-US" altLang="zh-CN" sz="3200" dirty="0" smtClean="0">
                <a:latin typeface="+mn-ea"/>
                <a:ea typeface="+mn-ea"/>
              </a:rPr>
              <a:t>broker</a:t>
            </a:r>
            <a:r>
              <a:rPr lang="zh-CN" altLang="en-US" sz="3200" dirty="0" smtClean="0">
                <a:latin typeface="+mn-ea"/>
                <a:ea typeface="+mn-ea"/>
              </a:rPr>
              <a:t>逻辑 </a:t>
            </a:r>
            <a:r>
              <a:rPr lang="en-US" altLang="zh-CN" sz="3200" dirty="0" smtClean="0">
                <a:latin typeface="+mn-ea"/>
                <a:ea typeface="+mn-ea"/>
              </a:rPr>
              <a:t>/</a:t>
            </a:r>
            <a:r>
              <a:rPr lang="zh-CN" altLang="en-US" sz="3200" dirty="0" smtClean="0">
                <a:latin typeface="+mn-ea"/>
                <a:ea typeface="+mn-ea"/>
              </a:rPr>
              <a:t> 数据可靠（传递语意）</a:t>
            </a:r>
            <a:endParaRPr lang="en-US" sz="1800" dirty="0">
              <a:latin typeface="+mn-ea"/>
              <a:ea typeface="+mn-ea"/>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smtClean="0"/>
              <a:t>5/9</a:t>
            </a:r>
            <a:endParaRPr lang="en-US" dirty="0"/>
          </a:p>
        </p:txBody>
      </p:sp>
      <p:pic>
        <p:nvPicPr>
          <p:cNvPr id="9" name="Picture 8"/>
          <p:cNvPicPr>
            <a:picLocks noChangeAspect="1"/>
          </p:cNvPicPr>
          <p:nvPr/>
        </p:nvPicPr>
        <p:blipFill>
          <a:blip r:embed="rId4"/>
          <a:stretch>
            <a:fillRect/>
          </a:stretch>
        </p:blipFill>
        <p:spPr>
          <a:xfrm>
            <a:off x="4676768" y="1333610"/>
            <a:ext cx="7423544" cy="3271799"/>
          </a:xfrm>
          <a:prstGeom prst="rect">
            <a:avLst/>
          </a:prstGeom>
        </p:spPr>
      </p:pic>
      <p:sp>
        <p:nvSpPr>
          <p:cNvPr id="6" name="TextBox 5"/>
          <p:cNvSpPr txBox="1"/>
          <p:nvPr/>
        </p:nvSpPr>
        <p:spPr>
          <a:xfrm>
            <a:off x="357464" y="1244868"/>
            <a:ext cx="4319304" cy="4570482"/>
          </a:xfrm>
          <a:prstGeom prst="rect">
            <a:avLst/>
          </a:prstGeom>
          <a:noFill/>
        </p:spPr>
        <p:txBody>
          <a:bodyPr wrap="square" rtlCol="0">
            <a:spAutoFit/>
          </a:bodyPr>
          <a:lstStyle/>
          <a:p>
            <a:pPr marL="285750" indent="-285750">
              <a:lnSpc>
                <a:spcPct val="150000"/>
              </a:lnSpc>
              <a:buFont typeface="Arial" charset="0"/>
              <a:buChar char="•"/>
            </a:pPr>
            <a:r>
              <a:rPr lang="en-US" altLang="zh-CN" dirty="0" smtClean="0"/>
              <a:t>broker</a:t>
            </a:r>
            <a:r>
              <a:rPr lang="zh-CN" altLang="en-US" dirty="0" smtClean="0"/>
              <a:t>的</a:t>
            </a:r>
            <a:r>
              <a:rPr lang="en-US" altLang="zh-CN" dirty="0" smtClean="0"/>
              <a:t>ACK</a:t>
            </a:r>
            <a:r>
              <a:rPr lang="zh-CN" altLang="en-US" dirty="0" smtClean="0"/>
              <a:t>方式</a:t>
            </a:r>
            <a:endParaRPr lang="en-US" altLang="zh-CN" dirty="0" smtClean="0"/>
          </a:p>
          <a:p>
            <a:pPr marL="742950" lvl="1" indent="-285750">
              <a:lnSpc>
                <a:spcPct val="150000"/>
              </a:lnSpc>
              <a:buFont typeface="Arial" charset="0"/>
              <a:buChar char="•"/>
            </a:pPr>
            <a:r>
              <a:rPr lang="en-US" altLang="zh-CN" sz="1600" dirty="0"/>
              <a:t>broker</a:t>
            </a:r>
            <a:r>
              <a:rPr lang="zh-CN" altLang="en-US" sz="1600" dirty="0"/>
              <a:t>收到消息后一定会向</a:t>
            </a:r>
            <a:r>
              <a:rPr lang="en-US" altLang="zh-CN" sz="1600" dirty="0"/>
              <a:t>producer</a:t>
            </a:r>
            <a:r>
              <a:rPr lang="zh-CN" altLang="en-US" sz="1600" dirty="0"/>
              <a:t>发送应答</a:t>
            </a:r>
            <a:r>
              <a:rPr lang="en-US" altLang="zh-CN" sz="1600" dirty="0"/>
              <a:t>ACK</a:t>
            </a:r>
            <a:r>
              <a:rPr lang="zh-CN" altLang="en-US" sz="1600" dirty="0"/>
              <a:t>，主要有：</a:t>
            </a:r>
            <a:endParaRPr lang="en-US" altLang="zh-CN" sz="1600" dirty="0"/>
          </a:p>
          <a:p>
            <a:pPr marL="1257300" lvl="2" indent="-342900">
              <a:lnSpc>
                <a:spcPct val="150000"/>
              </a:lnSpc>
              <a:buFont typeface="+mj-lt"/>
              <a:buAutoNum type="arabicPeriod"/>
            </a:pPr>
            <a:r>
              <a:rPr lang="zh-CN" altLang="en-US" sz="1600" dirty="0"/>
              <a:t>数据收到即应答</a:t>
            </a:r>
            <a:r>
              <a:rPr lang="zh-CN" altLang="en-US" sz="1600" dirty="0" smtClean="0"/>
              <a:t>。（少）</a:t>
            </a:r>
            <a:endParaRPr lang="en-US" altLang="zh-CN" sz="1600" dirty="0"/>
          </a:p>
          <a:p>
            <a:pPr marL="1257300" lvl="2" indent="-342900">
              <a:lnSpc>
                <a:spcPct val="150000"/>
              </a:lnSpc>
              <a:buFont typeface="+mj-lt"/>
              <a:buAutoNum type="arabicPeriod"/>
            </a:pPr>
            <a:r>
              <a:rPr lang="zh-CN" altLang="en-US" sz="1600" dirty="0"/>
              <a:t>数据落盘</a:t>
            </a:r>
            <a:r>
              <a:rPr lang="en-US" altLang="zh-CN" sz="1600" dirty="0"/>
              <a:t>leader</a:t>
            </a:r>
            <a:r>
              <a:rPr lang="zh-CN" altLang="en-US" sz="1600" dirty="0"/>
              <a:t>即应答</a:t>
            </a:r>
            <a:r>
              <a:rPr lang="zh-CN" altLang="en-US" sz="1600" dirty="0" smtClean="0"/>
              <a:t>。（日志）</a:t>
            </a:r>
            <a:endParaRPr lang="en-US" altLang="zh-CN" sz="1600" dirty="0"/>
          </a:p>
          <a:p>
            <a:pPr marL="1257300" lvl="2" indent="-342900">
              <a:lnSpc>
                <a:spcPct val="150000"/>
              </a:lnSpc>
              <a:buFont typeface="+mj-lt"/>
              <a:buAutoNum type="arabicPeriod"/>
            </a:pPr>
            <a:r>
              <a:rPr lang="zh-CN" altLang="en-US" sz="1600" dirty="0"/>
              <a:t>数据</a:t>
            </a:r>
            <a:r>
              <a:rPr lang="zh-CN" altLang="en-US" sz="1600" dirty="0" smtClean="0"/>
              <a:t>同步的</a:t>
            </a:r>
            <a:r>
              <a:rPr lang="en-US" altLang="zh-CN" sz="1600" dirty="0" smtClean="0"/>
              <a:t>ISR</a:t>
            </a:r>
            <a:r>
              <a:rPr lang="zh-CN" altLang="en-US" sz="1600" dirty="0" smtClean="0"/>
              <a:t>中的</a:t>
            </a:r>
            <a:r>
              <a:rPr lang="en-US" altLang="zh-CN" sz="1600" dirty="0" smtClean="0"/>
              <a:t>follower</a:t>
            </a:r>
            <a:r>
              <a:rPr lang="zh-CN" altLang="en-US" sz="1600" dirty="0" smtClean="0"/>
              <a:t>落盘即</a:t>
            </a:r>
            <a:r>
              <a:rPr lang="zh-CN" altLang="en-US" sz="1600" dirty="0"/>
              <a:t>应答</a:t>
            </a:r>
            <a:r>
              <a:rPr lang="zh-CN" altLang="en-US" sz="1600" dirty="0" smtClean="0"/>
              <a:t>。（关键数据）</a:t>
            </a:r>
            <a:endParaRPr lang="en-US" altLang="zh-CN" sz="1600" dirty="0"/>
          </a:p>
          <a:p>
            <a:pPr marL="285750" indent="-285750">
              <a:lnSpc>
                <a:spcPct val="150000"/>
              </a:lnSpc>
              <a:buFont typeface="Arial" charset="0"/>
              <a:buChar char="•"/>
            </a:pPr>
            <a:endParaRPr lang="en-US" altLang="zh-CN" sz="1600" dirty="0"/>
          </a:p>
          <a:p>
            <a:pPr marL="285750" indent="-285750">
              <a:lnSpc>
                <a:spcPct val="150000"/>
              </a:lnSpc>
              <a:buFont typeface="Arial" charset="0"/>
              <a:buChar char="•"/>
            </a:pPr>
            <a:r>
              <a:rPr lang="en-US" altLang="zh-CN" sz="1600" dirty="0" smtClean="0"/>
              <a:t>3</a:t>
            </a:r>
            <a:r>
              <a:rPr lang="zh-CN" altLang="en-US" sz="1600" dirty="0" smtClean="0"/>
              <a:t>保证至少一次。网络失效且</a:t>
            </a:r>
            <a:r>
              <a:rPr lang="en-US" altLang="zh-CN" sz="1600" dirty="0" smtClean="0"/>
              <a:t>producer</a:t>
            </a:r>
            <a:r>
              <a:rPr lang="zh-CN" altLang="en-US" sz="1600" dirty="0" smtClean="0"/>
              <a:t>一直重试。</a:t>
            </a:r>
            <a:endParaRPr lang="en-US" altLang="zh-CN" sz="1600" dirty="0" smtClean="0"/>
          </a:p>
          <a:p>
            <a:pPr marL="285750" indent="-285750">
              <a:lnSpc>
                <a:spcPct val="150000"/>
              </a:lnSpc>
              <a:buFont typeface="Arial" charset="0"/>
              <a:buChar char="•"/>
            </a:pPr>
            <a:r>
              <a:rPr lang="en-US" altLang="zh-CN" sz="1600" dirty="0" smtClean="0"/>
              <a:t>1</a:t>
            </a:r>
            <a:r>
              <a:rPr lang="zh-CN" altLang="en-US" sz="1600" dirty="0" smtClean="0"/>
              <a:t>，</a:t>
            </a:r>
            <a:r>
              <a:rPr lang="en-US" altLang="zh-CN" sz="1600" dirty="0" smtClean="0"/>
              <a:t>2</a:t>
            </a:r>
            <a:r>
              <a:rPr lang="zh-CN" altLang="en-US" sz="1600" dirty="0" smtClean="0"/>
              <a:t>不确定，可能是至少一次也可能是最多一次。</a:t>
            </a:r>
            <a:endParaRPr lang="en-US" altLang="zh-CN" sz="1600" dirty="0"/>
          </a:p>
        </p:txBody>
      </p:sp>
      <p:sp>
        <p:nvSpPr>
          <p:cNvPr id="10" name="TextBox 9"/>
          <p:cNvSpPr txBox="1"/>
          <p:nvPr/>
        </p:nvSpPr>
        <p:spPr>
          <a:xfrm>
            <a:off x="357463" y="5725410"/>
            <a:ext cx="9433307" cy="830997"/>
          </a:xfrm>
          <a:prstGeom prst="rect">
            <a:avLst/>
          </a:prstGeom>
          <a:noFill/>
        </p:spPr>
        <p:txBody>
          <a:bodyPr wrap="square" rtlCol="0">
            <a:spAutoFit/>
          </a:bodyPr>
          <a:lstStyle/>
          <a:p>
            <a:pPr marL="285750" indent="-285750">
              <a:lnSpc>
                <a:spcPct val="150000"/>
              </a:lnSpc>
              <a:buFont typeface="Arial" charset="0"/>
              <a:buChar char="•"/>
            </a:pPr>
            <a:r>
              <a:rPr lang="zh-CN" altLang="en-US" sz="1600" dirty="0" smtClean="0"/>
              <a:t>实际情况复杂的多，对于要求不高的数据，</a:t>
            </a:r>
            <a:r>
              <a:rPr lang="en-US" altLang="zh-CN" sz="1600" dirty="0" smtClean="0"/>
              <a:t>1</a:t>
            </a:r>
            <a:r>
              <a:rPr lang="zh-CN" altLang="en-US" sz="1600" dirty="0" smtClean="0"/>
              <a:t>、</a:t>
            </a:r>
            <a:r>
              <a:rPr lang="en-US" altLang="zh-CN" sz="1600" dirty="0" smtClean="0"/>
              <a:t>2</a:t>
            </a:r>
            <a:r>
              <a:rPr lang="zh-CN" altLang="en-US" sz="1600" dirty="0" smtClean="0"/>
              <a:t>可以解决，对于关键数据，使用</a:t>
            </a:r>
            <a:r>
              <a:rPr lang="en-US" altLang="zh-CN" sz="1600" dirty="0" smtClean="0"/>
              <a:t>broker</a:t>
            </a:r>
            <a:r>
              <a:rPr lang="zh-CN" altLang="en-US" sz="1600" dirty="0" smtClean="0"/>
              <a:t>幂等 </a:t>
            </a:r>
            <a:r>
              <a:rPr lang="en-US" altLang="zh-CN" sz="1600" dirty="0" smtClean="0"/>
              <a:t>+</a:t>
            </a:r>
            <a:r>
              <a:rPr lang="zh-CN" altLang="en-US" sz="1600" dirty="0" smtClean="0"/>
              <a:t> </a:t>
            </a:r>
            <a:r>
              <a:rPr lang="en-US" altLang="zh-CN" sz="1600" dirty="0" smtClean="0"/>
              <a:t>3</a:t>
            </a:r>
            <a:r>
              <a:rPr lang="zh-CN" altLang="en-US" sz="1600" dirty="0" smtClean="0"/>
              <a:t>解决。更严格的情况下，使用事务解决，</a:t>
            </a:r>
            <a:r>
              <a:rPr lang="en-US" altLang="zh-CN" sz="1600" dirty="0" smtClean="0"/>
              <a:t>Kafka</a:t>
            </a:r>
            <a:r>
              <a:rPr lang="zh-CN" altLang="en-US" sz="1600" dirty="0" smtClean="0"/>
              <a:t>开启一个事务协调器协调不同</a:t>
            </a:r>
            <a:r>
              <a:rPr lang="en-US" altLang="zh-CN" sz="1600" dirty="0" smtClean="0"/>
              <a:t>broker</a:t>
            </a:r>
            <a:r>
              <a:rPr lang="zh-CN" altLang="en-US" sz="1600" dirty="0" smtClean="0"/>
              <a:t>事务消息。</a:t>
            </a:r>
            <a:endParaRPr lang="en-US" altLang="zh-CN" sz="1600" dirty="0"/>
          </a:p>
        </p:txBody>
      </p:sp>
      <p:sp>
        <p:nvSpPr>
          <p:cNvPr id="12" name="TextBox 11"/>
          <p:cNvSpPr txBox="1"/>
          <p:nvPr/>
        </p:nvSpPr>
        <p:spPr>
          <a:xfrm>
            <a:off x="5074116" y="4694151"/>
            <a:ext cx="5872975" cy="830997"/>
          </a:xfrm>
          <a:prstGeom prst="rect">
            <a:avLst/>
          </a:prstGeom>
          <a:noFill/>
        </p:spPr>
        <p:txBody>
          <a:bodyPr wrap="square" rtlCol="0">
            <a:spAutoFit/>
          </a:bodyPr>
          <a:lstStyle/>
          <a:p>
            <a:pPr marL="285750" indent="-285750">
              <a:lnSpc>
                <a:spcPct val="150000"/>
              </a:lnSpc>
              <a:buFont typeface="Arial" charset="0"/>
              <a:buChar char="•"/>
            </a:pPr>
            <a:r>
              <a:rPr lang="en-US" altLang="zh-CN" sz="1600" dirty="0" smtClean="0"/>
              <a:t>Kafka</a:t>
            </a:r>
            <a:r>
              <a:rPr lang="zh-CN" altLang="en-US" sz="1600" dirty="0" smtClean="0"/>
              <a:t>保证分区内有序，分区间无序，分区内有序只保证在滑动窗口内部有序。</a:t>
            </a:r>
            <a:endParaRPr lang="en-US" altLang="zh-CN" sz="1600" dirty="0"/>
          </a:p>
        </p:txBody>
      </p:sp>
    </p:spTree>
    <p:extLst>
      <p:ext uri="{BB962C8B-B14F-4D97-AF65-F5344CB8AC3E}">
        <p14:creationId xmlns:p14="http://schemas.microsoft.com/office/powerpoint/2010/main" val="1558327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8047"/>
            <a:ext cx="10515600" cy="1325563"/>
          </a:xfrm>
        </p:spPr>
        <p:txBody>
          <a:bodyPr>
            <a:normAutofit/>
          </a:bodyPr>
          <a:lstStyle/>
          <a:p>
            <a:r>
              <a:rPr lang="en-US" altLang="zh-CN" sz="3200" dirty="0" smtClean="0">
                <a:latin typeface="+mn-ea"/>
                <a:ea typeface="+mn-ea"/>
              </a:rPr>
              <a:t>Broker</a:t>
            </a:r>
            <a:r>
              <a:rPr lang="zh-CN" altLang="en-US" sz="3200" dirty="0" smtClean="0">
                <a:latin typeface="+mn-ea"/>
                <a:ea typeface="+mn-ea"/>
              </a:rPr>
              <a:t> </a:t>
            </a:r>
            <a:r>
              <a:rPr lang="en-US" altLang="zh-CN" sz="3200" dirty="0">
                <a:latin typeface="+mn-ea"/>
                <a:ea typeface="+mn-ea"/>
              </a:rPr>
              <a:t>-</a:t>
            </a:r>
            <a:r>
              <a:rPr lang="zh-CN" altLang="en-US" sz="3200" dirty="0" smtClean="0">
                <a:latin typeface="+mn-ea"/>
                <a:ea typeface="+mn-ea"/>
              </a:rPr>
              <a:t> </a:t>
            </a:r>
            <a:r>
              <a:rPr lang="en-US" altLang="zh-CN" sz="3200" dirty="0" smtClean="0">
                <a:latin typeface="+mn-ea"/>
                <a:ea typeface="+mn-ea"/>
              </a:rPr>
              <a:t>Consumer</a:t>
            </a:r>
            <a:r>
              <a:rPr lang="zh-CN" altLang="en-US" sz="3200" dirty="0" smtClean="0">
                <a:latin typeface="+mn-ea"/>
                <a:ea typeface="+mn-ea"/>
              </a:rPr>
              <a:t>逻辑</a:t>
            </a:r>
            <a:endParaRPr lang="en-US" sz="1800" dirty="0">
              <a:latin typeface="+mn-ea"/>
              <a:ea typeface="+mn-ea"/>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a:t>6</a:t>
            </a:r>
            <a:r>
              <a:rPr lang="en-US" altLang="zh-CN" dirty="0" smtClean="0"/>
              <a:t>/9</a:t>
            </a:r>
            <a:endParaRPr lang="en-US" dirty="0"/>
          </a:p>
        </p:txBody>
      </p:sp>
      <p:pic>
        <p:nvPicPr>
          <p:cNvPr id="4" name="Picture 3"/>
          <p:cNvPicPr>
            <a:picLocks noChangeAspect="1"/>
          </p:cNvPicPr>
          <p:nvPr/>
        </p:nvPicPr>
        <p:blipFill rotWithShape="1">
          <a:blip r:embed="rId4"/>
          <a:srcRect l="2222" r="2003"/>
          <a:stretch/>
        </p:blipFill>
        <p:spPr>
          <a:xfrm>
            <a:off x="4014439" y="858210"/>
            <a:ext cx="7839309" cy="4262044"/>
          </a:xfrm>
          <a:prstGeom prst="rect">
            <a:avLst/>
          </a:prstGeom>
        </p:spPr>
      </p:pic>
      <p:sp>
        <p:nvSpPr>
          <p:cNvPr id="8" name="TextBox 7"/>
          <p:cNvSpPr txBox="1"/>
          <p:nvPr/>
        </p:nvSpPr>
        <p:spPr>
          <a:xfrm>
            <a:off x="200723" y="1155190"/>
            <a:ext cx="3813716" cy="3000821"/>
          </a:xfrm>
          <a:prstGeom prst="rect">
            <a:avLst/>
          </a:prstGeom>
          <a:noFill/>
        </p:spPr>
        <p:txBody>
          <a:bodyPr wrap="square" rtlCol="0">
            <a:spAutoFit/>
          </a:bodyPr>
          <a:lstStyle/>
          <a:p>
            <a:pPr marL="285750" indent="-285750">
              <a:lnSpc>
                <a:spcPct val="150000"/>
              </a:lnSpc>
              <a:buFont typeface="Arial" charset="0"/>
              <a:buChar char="•"/>
            </a:pPr>
            <a:r>
              <a:rPr lang="zh-CN" altLang="en-US" sz="1400" dirty="0" smtClean="0"/>
              <a:t>每个</a:t>
            </a:r>
            <a:r>
              <a:rPr lang="en-US" altLang="zh-CN" sz="1400" dirty="0" smtClean="0"/>
              <a:t>consumer</a:t>
            </a:r>
            <a:r>
              <a:rPr lang="zh-CN" altLang="en-US" sz="1400" dirty="0" smtClean="0"/>
              <a:t>组都会唯一安排一个</a:t>
            </a:r>
            <a:r>
              <a:rPr lang="en-US" altLang="zh-CN" sz="1400" dirty="0" smtClean="0"/>
              <a:t>broker</a:t>
            </a:r>
            <a:r>
              <a:rPr lang="zh-CN" altLang="en-US" sz="1400" dirty="0" smtClean="0"/>
              <a:t>，里面的</a:t>
            </a:r>
            <a:r>
              <a:rPr lang="en-US" altLang="zh-CN" sz="1400" dirty="0" smtClean="0"/>
              <a:t>coordinator</a:t>
            </a:r>
            <a:r>
              <a:rPr lang="zh-CN" altLang="en-US" sz="1400" dirty="0" smtClean="0"/>
              <a:t>线程负责这个</a:t>
            </a:r>
            <a:r>
              <a:rPr lang="en-US" altLang="zh-CN" sz="1400" dirty="0" smtClean="0"/>
              <a:t>consumer</a:t>
            </a:r>
            <a:r>
              <a:rPr lang="zh-CN" altLang="en-US" sz="1400" dirty="0" smtClean="0"/>
              <a:t>组的状态监视。当多个新的</a:t>
            </a:r>
            <a:r>
              <a:rPr lang="en-US" altLang="zh-CN" sz="1400" dirty="0" smtClean="0"/>
              <a:t>group</a:t>
            </a:r>
            <a:r>
              <a:rPr lang="zh-CN" altLang="en-US" sz="1400" dirty="0" smtClean="0"/>
              <a:t>中的</a:t>
            </a:r>
            <a:r>
              <a:rPr lang="en-US" altLang="zh-CN" sz="1400" dirty="0" smtClean="0"/>
              <a:t>consumer</a:t>
            </a:r>
            <a:r>
              <a:rPr lang="zh-CN" altLang="en-US" sz="1400" dirty="0" smtClean="0"/>
              <a:t>进来后（监测到新</a:t>
            </a:r>
            <a:r>
              <a:rPr lang="en-US" altLang="zh-CN" sz="1400" dirty="0" smtClean="0"/>
              <a:t>group</a:t>
            </a:r>
            <a:r>
              <a:rPr lang="zh-CN" altLang="en-US" sz="1400" dirty="0" smtClean="0"/>
              <a:t> </a:t>
            </a:r>
            <a:r>
              <a:rPr lang="en-US" altLang="zh-CN" sz="1400" dirty="0" smtClean="0"/>
              <a:t>ID</a:t>
            </a:r>
            <a:r>
              <a:rPr lang="zh-CN" altLang="en-US" sz="1400" dirty="0" smtClean="0"/>
              <a:t>），</a:t>
            </a:r>
            <a:r>
              <a:rPr lang="en-US" altLang="zh-CN" sz="1400" dirty="0" smtClean="0"/>
              <a:t>coordinator</a:t>
            </a:r>
            <a:r>
              <a:rPr lang="zh-CN" altLang="en-US" sz="1400" dirty="0" smtClean="0"/>
              <a:t>会在这些新的</a:t>
            </a:r>
            <a:r>
              <a:rPr lang="en-US" altLang="zh-CN" sz="1400" dirty="0" smtClean="0"/>
              <a:t>consumer</a:t>
            </a:r>
            <a:r>
              <a:rPr lang="zh-CN" altLang="en-US" sz="1400" dirty="0" smtClean="0"/>
              <a:t>中选出一个</a:t>
            </a:r>
            <a:r>
              <a:rPr lang="en-US" altLang="zh-CN" sz="1400" dirty="0" smtClean="0"/>
              <a:t>leader</a:t>
            </a:r>
            <a:r>
              <a:rPr lang="zh-CN" altLang="en-US" sz="1400" dirty="0" smtClean="0"/>
              <a:t>，并把所有信息高速这个</a:t>
            </a:r>
            <a:r>
              <a:rPr lang="en-US" altLang="zh-CN" sz="1400" dirty="0" smtClean="0"/>
              <a:t>leader</a:t>
            </a:r>
            <a:r>
              <a:rPr lang="zh-CN" altLang="en-US" sz="1400" dirty="0" smtClean="0"/>
              <a:t>，</a:t>
            </a:r>
            <a:r>
              <a:rPr lang="en-US" altLang="zh-CN" sz="1400" dirty="0" smtClean="0"/>
              <a:t>leader</a:t>
            </a:r>
            <a:r>
              <a:rPr lang="zh-CN" altLang="en-US" sz="1400" dirty="0" smtClean="0"/>
              <a:t>负责生成一个拉取方案并返回</a:t>
            </a:r>
            <a:r>
              <a:rPr lang="en-US" altLang="zh-CN" sz="1400" dirty="0" smtClean="0"/>
              <a:t>coordinator</a:t>
            </a:r>
            <a:r>
              <a:rPr lang="zh-CN" altLang="en-US" sz="1400" dirty="0" smtClean="0"/>
              <a:t>，</a:t>
            </a:r>
            <a:r>
              <a:rPr lang="en-US" altLang="zh-CN" sz="1400" dirty="0" smtClean="0"/>
              <a:t>coordinator</a:t>
            </a:r>
            <a:r>
              <a:rPr lang="zh-CN" altLang="en-US" sz="1400" dirty="0" smtClean="0"/>
              <a:t>将之通知给其它</a:t>
            </a:r>
            <a:r>
              <a:rPr lang="en-US" altLang="zh-CN" sz="1400" dirty="0" smtClean="0"/>
              <a:t>consumer</a:t>
            </a:r>
            <a:r>
              <a:rPr lang="zh-CN" altLang="en-US" sz="1400" dirty="0" smtClean="0"/>
              <a:t>，完成初始化。</a:t>
            </a:r>
            <a:endParaRPr lang="en-US" altLang="zh-CN" sz="1400" dirty="0" smtClean="0"/>
          </a:p>
        </p:txBody>
      </p:sp>
      <p:sp>
        <p:nvSpPr>
          <p:cNvPr id="14" name="TextBox 13"/>
          <p:cNvSpPr txBox="1"/>
          <p:nvPr/>
        </p:nvSpPr>
        <p:spPr>
          <a:xfrm>
            <a:off x="200723" y="4123054"/>
            <a:ext cx="3813716" cy="1384995"/>
          </a:xfrm>
          <a:prstGeom prst="rect">
            <a:avLst/>
          </a:prstGeom>
          <a:noFill/>
        </p:spPr>
        <p:txBody>
          <a:bodyPr wrap="square" rtlCol="0">
            <a:spAutoFit/>
          </a:bodyPr>
          <a:lstStyle/>
          <a:p>
            <a:pPr marL="285750" indent="-285750">
              <a:lnSpc>
                <a:spcPct val="150000"/>
              </a:lnSpc>
              <a:buFont typeface="Arial" charset="0"/>
              <a:buChar char="•"/>
            </a:pPr>
            <a:r>
              <a:rPr lang="en-US" altLang="zh-CN" sz="1400" dirty="0" smtClean="0"/>
              <a:t>consumer</a:t>
            </a:r>
            <a:r>
              <a:rPr lang="zh-CN" altLang="en-US" sz="1400" dirty="0" smtClean="0"/>
              <a:t>在指定的</a:t>
            </a:r>
            <a:r>
              <a:rPr lang="en-US" altLang="zh-CN" sz="1400" dirty="0" smtClean="0"/>
              <a:t>broker</a:t>
            </a:r>
            <a:r>
              <a:rPr lang="zh-CN" altLang="en-US" sz="1400" dirty="0" smtClean="0"/>
              <a:t>的</a:t>
            </a:r>
            <a:r>
              <a:rPr lang="en-US" altLang="zh-CN" sz="1400" dirty="0" smtClean="0"/>
              <a:t>partition</a:t>
            </a:r>
            <a:r>
              <a:rPr lang="zh-CN" altLang="en-US" sz="1400" dirty="0" smtClean="0"/>
              <a:t>中拉取数据，之后同步</a:t>
            </a:r>
            <a:r>
              <a:rPr lang="en-US" altLang="zh-CN" sz="1400" dirty="0" smtClean="0"/>
              <a:t>offset</a:t>
            </a:r>
            <a:r>
              <a:rPr lang="zh-CN" altLang="en-US" sz="1400" dirty="0" smtClean="0"/>
              <a:t>给</a:t>
            </a:r>
            <a:r>
              <a:rPr lang="en-US" altLang="zh-CN" sz="1400" dirty="0" smtClean="0"/>
              <a:t>coordinator</a:t>
            </a:r>
            <a:r>
              <a:rPr lang="zh-CN" altLang="en-US" sz="1400" dirty="0" smtClean="0"/>
              <a:t>（最先交互的那个），之后</a:t>
            </a:r>
            <a:r>
              <a:rPr lang="en-US" altLang="zh-CN" sz="1400" dirty="0" smtClean="0"/>
              <a:t>coordinator</a:t>
            </a:r>
            <a:r>
              <a:rPr lang="zh-CN" altLang="en-US" sz="1400" dirty="0" smtClean="0"/>
              <a:t>将其记录在特别的</a:t>
            </a:r>
            <a:r>
              <a:rPr lang="en-US" altLang="zh-CN" sz="1400" dirty="0" smtClean="0"/>
              <a:t>partition</a:t>
            </a:r>
            <a:r>
              <a:rPr lang="zh-CN" altLang="en-US" sz="1400" dirty="0" smtClean="0"/>
              <a:t>（</a:t>
            </a:r>
            <a:r>
              <a:rPr lang="en-US" altLang="zh-CN" sz="1400" dirty="0" smtClean="0"/>
              <a:t>consumer</a:t>
            </a:r>
            <a:r>
              <a:rPr lang="zh-CN" altLang="en-US" sz="1400" dirty="0" smtClean="0"/>
              <a:t> </a:t>
            </a:r>
            <a:r>
              <a:rPr lang="en-US" altLang="zh-CN" sz="1400" dirty="0" smtClean="0"/>
              <a:t>offset</a:t>
            </a:r>
            <a:r>
              <a:rPr lang="zh-CN" altLang="en-US" sz="1400" dirty="0" smtClean="0"/>
              <a:t>）中。</a:t>
            </a:r>
            <a:endParaRPr lang="en-US" sz="1400" dirty="0"/>
          </a:p>
        </p:txBody>
      </p:sp>
      <p:sp>
        <p:nvSpPr>
          <p:cNvPr id="15" name="TextBox 14"/>
          <p:cNvSpPr txBox="1"/>
          <p:nvPr/>
        </p:nvSpPr>
        <p:spPr>
          <a:xfrm>
            <a:off x="200723" y="5494578"/>
            <a:ext cx="10682867" cy="1384995"/>
          </a:xfrm>
          <a:prstGeom prst="rect">
            <a:avLst/>
          </a:prstGeom>
          <a:noFill/>
        </p:spPr>
        <p:txBody>
          <a:bodyPr wrap="square" rtlCol="0">
            <a:spAutoFit/>
          </a:bodyPr>
          <a:lstStyle/>
          <a:p>
            <a:pPr marL="285750" indent="-285750">
              <a:lnSpc>
                <a:spcPct val="150000"/>
              </a:lnSpc>
              <a:buFont typeface="Arial" charset="0"/>
              <a:buChar char="•"/>
            </a:pPr>
            <a:r>
              <a:rPr lang="en-US" altLang="zh-CN" sz="1400" dirty="0" smtClean="0"/>
              <a:t>offset</a:t>
            </a:r>
            <a:r>
              <a:rPr lang="zh-CN" altLang="en-US" sz="1400" dirty="0" smtClean="0"/>
              <a:t>自动提交：</a:t>
            </a:r>
            <a:r>
              <a:rPr lang="en-US" altLang="zh-CN" sz="1400" dirty="0" smtClean="0"/>
              <a:t>coordinator</a:t>
            </a:r>
            <a:r>
              <a:rPr lang="zh-CN" altLang="en-US" sz="1400" dirty="0" smtClean="0"/>
              <a:t>每隔一段时间获取一下</a:t>
            </a:r>
            <a:r>
              <a:rPr lang="en-US" altLang="zh-CN" sz="1400" dirty="0" smtClean="0"/>
              <a:t>consumer</a:t>
            </a:r>
            <a:r>
              <a:rPr lang="zh-CN" altLang="en-US" sz="1400" dirty="0" smtClean="0"/>
              <a:t>的消费位置并更新一下。</a:t>
            </a:r>
            <a:endParaRPr lang="en-US" altLang="zh-CN" sz="1400" dirty="0" smtClean="0"/>
          </a:p>
          <a:p>
            <a:pPr marL="285750" indent="-285750">
              <a:lnSpc>
                <a:spcPct val="150000"/>
              </a:lnSpc>
              <a:buFont typeface="Arial" charset="0"/>
              <a:buChar char="•"/>
            </a:pPr>
            <a:r>
              <a:rPr lang="en-US" altLang="zh-CN" sz="1400" dirty="0" smtClean="0"/>
              <a:t>offset</a:t>
            </a:r>
            <a:r>
              <a:rPr lang="zh-CN" altLang="en-US" sz="1400" dirty="0" smtClean="0"/>
              <a:t>手动提交</a:t>
            </a:r>
            <a:r>
              <a:rPr lang="en-US" altLang="zh-CN" sz="1400" dirty="0" smtClean="0"/>
              <a:t>/</a:t>
            </a:r>
            <a:r>
              <a:rPr lang="zh-CN" altLang="en-US" sz="1400" dirty="0" smtClean="0"/>
              <a:t>同步提交：</a:t>
            </a:r>
            <a:r>
              <a:rPr lang="en-US" altLang="zh-CN" sz="1400" dirty="0" smtClean="0"/>
              <a:t>consumer</a:t>
            </a:r>
            <a:r>
              <a:rPr lang="zh-CN" altLang="en-US" sz="1400" dirty="0" smtClean="0"/>
              <a:t>根据自己本地的</a:t>
            </a:r>
            <a:r>
              <a:rPr lang="en-US" altLang="zh-CN" sz="1400" dirty="0" smtClean="0"/>
              <a:t>offset</a:t>
            </a:r>
            <a:r>
              <a:rPr lang="zh-CN" altLang="en-US" sz="1400" dirty="0" smtClean="0"/>
              <a:t>消费数据后主动向</a:t>
            </a:r>
            <a:r>
              <a:rPr lang="en-US" altLang="zh-CN" sz="1400" dirty="0" smtClean="0"/>
              <a:t>coordinator</a:t>
            </a:r>
            <a:r>
              <a:rPr lang="zh-CN" altLang="en-US" sz="1400" dirty="0" smtClean="0"/>
              <a:t>提交一次本地的</a:t>
            </a:r>
            <a:r>
              <a:rPr lang="en-US" altLang="zh-CN" sz="1400" dirty="0" smtClean="0"/>
              <a:t>offset</a:t>
            </a:r>
            <a:r>
              <a:rPr lang="zh-CN" altLang="en-US" sz="1400" dirty="0" smtClean="0"/>
              <a:t>，之后再进行下一组的消费。</a:t>
            </a:r>
            <a:endParaRPr lang="en-US" altLang="zh-CN" sz="1400" dirty="0" smtClean="0"/>
          </a:p>
          <a:p>
            <a:pPr marL="285750" indent="-285750">
              <a:lnSpc>
                <a:spcPct val="150000"/>
              </a:lnSpc>
              <a:buFont typeface="Arial" charset="0"/>
              <a:buChar char="•"/>
            </a:pPr>
            <a:r>
              <a:rPr lang="en-US" altLang="zh-CN" sz="1400" dirty="0" smtClean="0"/>
              <a:t>offset</a:t>
            </a:r>
            <a:r>
              <a:rPr lang="zh-CN" altLang="en-US" sz="1400" dirty="0" smtClean="0"/>
              <a:t>手动提交</a:t>
            </a:r>
            <a:r>
              <a:rPr lang="en-US" altLang="zh-CN" sz="1400" dirty="0" smtClean="0"/>
              <a:t>/</a:t>
            </a:r>
            <a:r>
              <a:rPr lang="zh-CN" altLang="en-US" sz="1400" dirty="0" smtClean="0"/>
              <a:t>异步提交：消费下一组不需要阻塞等待提交</a:t>
            </a:r>
            <a:r>
              <a:rPr lang="en-US" altLang="zh-CN" sz="1400" dirty="0" smtClean="0"/>
              <a:t>offset</a:t>
            </a:r>
            <a:r>
              <a:rPr lang="zh-CN" altLang="en-US" sz="1400" dirty="0" smtClean="0"/>
              <a:t>完成。</a:t>
            </a:r>
            <a:endParaRPr lang="en-US" sz="1400" dirty="0"/>
          </a:p>
        </p:txBody>
      </p:sp>
    </p:spTree>
    <p:extLst>
      <p:ext uri="{BB962C8B-B14F-4D97-AF65-F5344CB8AC3E}">
        <p14:creationId xmlns:p14="http://schemas.microsoft.com/office/powerpoint/2010/main" val="1769792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8047"/>
            <a:ext cx="10515600" cy="1325563"/>
          </a:xfrm>
        </p:spPr>
        <p:txBody>
          <a:bodyPr>
            <a:normAutofit/>
          </a:bodyPr>
          <a:lstStyle/>
          <a:p>
            <a:r>
              <a:rPr lang="en-US" altLang="zh-CN" sz="3200" dirty="0" smtClean="0">
                <a:latin typeface="+mn-ea"/>
                <a:ea typeface="+mn-ea"/>
              </a:rPr>
              <a:t>Broker</a:t>
            </a:r>
            <a:r>
              <a:rPr lang="zh-CN" altLang="en-US" sz="3200" dirty="0" smtClean="0">
                <a:latin typeface="+mn-ea"/>
                <a:ea typeface="+mn-ea"/>
              </a:rPr>
              <a:t> </a:t>
            </a:r>
            <a:r>
              <a:rPr lang="en-US" altLang="zh-CN" sz="3200" dirty="0">
                <a:latin typeface="+mn-ea"/>
                <a:ea typeface="+mn-ea"/>
              </a:rPr>
              <a:t>-</a:t>
            </a:r>
            <a:r>
              <a:rPr lang="zh-CN" altLang="en-US" sz="3200" dirty="0" smtClean="0">
                <a:latin typeface="+mn-ea"/>
                <a:ea typeface="+mn-ea"/>
              </a:rPr>
              <a:t> </a:t>
            </a:r>
            <a:r>
              <a:rPr lang="en-US" altLang="zh-CN" sz="3200" dirty="0" smtClean="0">
                <a:latin typeface="+mn-ea"/>
                <a:ea typeface="+mn-ea"/>
              </a:rPr>
              <a:t>Consumer</a:t>
            </a:r>
            <a:r>
              <a:rPr lang="zh-CN" altLang="en-US" sz="3200" dirty="0" smtClean="0">
                <a:latin typeface="+mn-ea"/>
                <a:ea typeface="+mn-ea"/>
              </a:rPr>
              <a:t>逻辑</a:t>
            </a:r>
            <a:endParaRPr lang="en-US" sz="1800" dirty="0">
              <a:latin typeface="+mn-ea"/>
              <a:ea typeface="+mn-ea"/>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smtClean="0"/>
              <a:t>7/9</a:t>
            </a:r>
            <a:endParaRPr lang="en-US" dirty="0"/>
          </a:p>
        </p:txBody>
      </p:sp>
      <p:sp>
        <p:nvSpPr>
          <p:cNvPr id="8" name="TextBox 7"/>
          <p:cNvSpPr txBox="1"/>
          <p:nvPr/>
        </p:nvSpPr>
        <p:spPr>
          <a:xfrm>
            <a:off x="122664" y="1054830"/>
            <a:ext cx="3813716" cy="5632311"/>
          </a:xfrm>
          <a:prstGeom prst="rect">
            <a:avLst/>
          </a:prstGeom>
          <a:noFill/>
        </p:spPr>
        <p:txBody>
          <a:bodyPr wrap="square" rtlCol="0">
            <a:spAutoFit/>
          </a:bodyPr>
          <a:lstStyle/>
          <a:p>
            <a:pPr marL="285750" indent="-285750">
              <a:lnSpc>
                <a:spcPct val="150000"/>
              </a:lnSpc>
              <a:buFont typeface="Arial" charset="0"/>
              <a:buChar char="•"/>
            </a:pPr>
            <a:r>
              <a:rPr lang="zh-CN" altLang="en-US" sz="1600" dirty="0" smtClean="0"/>
              <a:t>新加入</a:t>
            </a:r>
            <a:r>
              <a:rPr lang="en-US" altLang="zh-CN" sz="1600" dirty="0" smtClean="0"/>
              <a:t>consumer</a:t>
            </a:r>
            <a:r>
              <a:rPr lang="zh-CN" altLang="en-US" sz="1600" dirty="0" smtClean="0"/>
              <a:t>时，找到对应的</a:t>
            </a:r>
            <a:r>
              <a:rPr lang="en-US" altLang="zh-CN" sz="1600" dirty="0" smtClean="0"/>
              <a:t>coordinator</a:t>
            </a:r>
            <a:r>
              <a:rPr lang="zh-CN" altLang="en-US" sz="1600" dirty="0" smtClean="0"/>
              <a:t>，</a:t>
            </a:r>
            <a:r>
              <a:rPr lang="en-US" altLang="zh-CN" sz="1600" dirty="0" smtClean="0"/>
              <a:t>coordinator</a:t>
            </a:r>
            <a:r>
              <a:rPr lang="zh-CN" altLang="en-US" sz="1600" dirty="0" smtClean="0"/>
              <a:t>根据组信息重新进行负载均衡。</a:t>
            </a:r>
            <a:endParaRPr lang="en-US" altLang="zh-CN" sz="1600" dirty="0" smtClean="0"/>
          </a:p>
          <a:p>
            <a:pPr marL="285750" indent="-285750">
              <a:lnSpc>
                <a:spcPct val="150000"/>
              </a:lnSpc>
              <a:buFont typeface="Arial" charset="0"/>
              <a:buChar char="•"/>
            </a:pPr>
            <a:r>
              <a:rPr lang="zh-CN" altLang="en-US" sz="1600" dirty="0" smtClean="0"/>
              <a:t>如果一个</a:t>
            </a:r>
            <a:r>
              <a:rPr lang="en-US" altLang="zh-CN" sz="1600" dirty="0" smtClean="0"/>
              <a:t>consumer</a:t>
            </a:r>
            <a:r>
              <a:rPr lang="zh-CN" altLang="en-US" sz="1600" dirty="0" smtClean="0"/>
              <a:t>被分配消费其它的</a:t>
            </a:r>
            <a:r>
              <a:rPr lang="en-US" altLang="zh-CN" sz="1600" dirty="0" smtClean="0"/>
              <a:t>partition</a:t>
            </a:r>
            <a:r>
              <a:rPr lang="zh-CN" altLang="en-US" sz="1600" dirty="0" smtClean="0"/>
              <a:t>，它会尝试先获取之前的消费</a:t>
            </a:r>
            <a:r>
              <a:rPr lang="en-US" altLang="zh-CN" sz="1600" dirty="0" smtClean="0"/>
              <a:t>offset</a:t>
            </a:r>
            <a:r>
              <a:rPr lang="zh-CN" altLang="en-US" sz="1600" dirty="0" smtClean="0"/>
              <a:t>，之后接着消费。</a:t>
            </a:r>
            <a:endParaRPr lang="en-US" altLang="zh-CN" sz="1600" dirty="0" smtClean="0"/>
          </a:p>
          <a:p>
            <a:pPr marL="285750" indent="-285750">
              <a:lnSpc>
                <a:spcPct val="150000"/>
              </a:lnSpc>
              <a:buFont typeface="Arial" charset="0"/>
              <a:buChar char="•"/>
            </a:pPr>
            <a:r>
              <a:rPr lang="en-US" altLang="zh-CN" sz="1600" dirty="0" smtClean="0"/>
              <a:t>Consumer</a:t>
            </a:r>
            <a:r>
              <a:rPr lang="zh-CN" altLang="en-US" sz="1600" dirty="0" smtClean="0"/>
              <a:t>宕机后，也会触发</a:t>
            </a:r>
            <a:r>
              <a:rPr lang="en-US" altLang="zh-CN" sz="1600" dirty="0" smtClean="0"/>
              <a:t>coordinator</a:t>
            </a:r>
            <a:r>
              <a:rPr lang="zh-CN" altLang="en-US" sz="1600" dirty="0" smtClean="0"/>
              <a:t>负载均衡。</a:t>
            </a:r>
            <a:endParaRPr lang="en-US" altLang="zh-CN" sz="1600" dirty="0" smtClean="0"/>
          </a:p>
          <a:p>
            <a:pPr marL="285750" indent="-285750">
              <a:lnSpc>
                <a:spcPct val="150000"/>
              </a:lnSpc>
              <a:buFont typeface="Arial" charset="0"/>
              <a:buChar char="•"/>
            </a:pPr>
            <a:r>
              <a:rPr lang="en-US" altLang="zh-CN" sz="1600" dirty="0" smtClean="0"/>
              <a:t>coordinator</a:t>
            </a:r>
            <a:r>
              <a:rPr lang="zh-CN" altLang="en-US" sz="1600" dirty="0" smtClean="0"/>
              <a:t>的管理单位时</a:t>
            </a:r>
            <a:r>
              <a:rPr lang="en-US" altLang="zh-CN" sz="1600" dirty="0" smtClean="0"/>
              <a:t>consumer</a:t>
            </a:r>
            <a:r>
              <a:rPr lang="zh-CN" altLang="en-US" sz="1600" dirty="0" smtClean="0"/>
              <a:t> </a:t>
            </a:r>
            <a:r>
              <a:rPr lang="en-US" altLang="zh-CN" sz="1600" dirty="0" smtClean="0"/>
              <a:t>group</a:t>
            </a:r>
            <a:r>
              <a:rPr lang="zh-CN" altLang="en-US" sz="1600" dirty="0" smtClean="0"/>
              <a:t>，所以说消费不同</a:t>
            </a:r>
            <a:r>
              <a:rPr lang="en-US" altLang="zh-CN" sz="1600" dirty="0" smtClean="0"/>
              <a:t>topic</a:t>
            </a:r>
            <a:r>
              <a:rPr lang="zh-CN" altLang="en-US" sz="1600" dirty="0" smtClean="0"/>
              <a:t>的</a:t>
            </a:r>
            <a:r>
              <a:rPr lang="en-US" altLang="zh-CN" sz="1600" dirty="0" smtClean="0"/>
              <a:t>consumer</a:t>
            </a:r>
            <a:r>
              <a:rPr lang="zh-CN" altLang="en-US" sz="1600" dirty="0" smtClean="0"/>
              <a:t>也会被重新分配。</a:t>
            </a:r>
            <a:endParaRPr lang="en-US" altLang="zh-CN" sz="1600" dirty="0" smtClean="0"/>
          </a:p>
          <a:p>
            <a:pPr marL="285750" indent="-285750">
              <a:lnSpc>
                <a:spcPct val="150000"/>
              </a:lnSpc>
              <a:buFont typeface="Arial" charset="0"/>
              <a:buChar char="•"/>
            </a:pPr>
            <a:r>
              <a:rPr lang="zh-CN" altLang="en-US" sz="1600" dirty="0" smtClean="0"/>
              <a:t>拉取数据是批量的，更新</a:t>
            </a:r>
            <a:r>
              <a:rPr lang="en-US" altLang="zh-CN" sz="1600" dirty="0" smtClean="0"/>
              <a:t>offset</a:t>
            </a:r>
            <a:r>
              <a:rPr lang="zh-CN" altLang="en-US" sz="1600" dirty="0" smtClean="0"/>
              <a:t>也是跳跃的。</a:t>
            </a:r>
            <a:endParaRPr lang="en-US" altLang="zh-CN" sz="1600" dirty="0" smtClean="0"/>
          </a:p>
          <a:p>
            <a:pPr marL="285750" indent="-285750">
              <a:lnSpc>
                <a:spcPct val="150000"/>
              </a:lnSpc>
              <a:buFont typeface="Arial" charset="0"/>
              <a:buChar char="•"/>
            </a:pPr>
            <a:r>
              <a:rPr lang="en-US" altLang="zh-CN" sz="1600" dirty="0" smtClean="0"/>
              <a:t>Consumer</a:t>
            </a:r>
            <a:r>
              <a:rPr lang="zh-CN" altLang="en-US" sz="1600" dirty="0" smtClean="0"/>
              <a:t>发现</a:t>
            </a:r>
            <a:r>
              <a:rPr lang="en-US" altLang="zh-CN" sz="1600" dirty="0" smtClean="0"/>
              <a:t>broker</a:t>
            </a:r>
            <a:r>
              <a:rPr lang="zh-CN" altLang="en-US" sz="1600" dirty="0" smtClean="0"/>
              <a:t>宕机，请求</a:t>
            </a:r>
            <a:r>
              <a:rPr lang="en-US" altLang="zh-CN" sz="1600" dirty="0" smtClean="0"/>
              <a:t>zookeeper</a:t>
            </a:r>
          </a:p>
        </p:txBody>
      </p:sp>
      <p:pic>
        <p:nvPicPr>
          <p:cNvPr id="9" name="Picture 8"/>
          <p:cNvPicPr>
            <a:picLocks noChangeAspect="1"/>
          </p:cNvPicPr>
          <p:nvPr/>
        </p:nvPicPr>
        <p:blipFill rotWithShape="1">
          <a:blip r:embed="rId4"/>
          <a:srcRect l="2222" r="2003"/>
          <a:stretch/>
        </p:blipFill>
        <p:spPr>
          <a:xfrm>
            <a:off x="3936380" y="847059"/>
            <a:ext cx="7839309" cy="4262044"/>
          </a:xfrm>
          <a:prstGeom prst="rect">
            <a:avLst/>
          </a:prstGeom>
        </p:spPr>
      </p:pic>
    </p:spTree>
    <p:extLst>
      <p:ext uri="{BB962C8B-B14F-4D97-AF65-F5344CB8AC3E}">
        <p14:creationId xmlns:p14="http://schemas.microsoft.com/office/powerpoint/2010/main" val="795266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8047"/>
            <a:ext cx="10515600" cy="1325563"/>
          </a:xfrm>
        </p:spPr>
        <p:txBody>
          <a:bodyPr>
            <a:normAutofit/>
          </a:bodyPr>
          <a:lstStyle/>
          <a:p>
            <a:r>
              <a:rPr lang="en-US" altLang="zh-CN" sz="3200" dirty="0" smtClean="0">
                <a:latin typeface="+mn-ea"/>
                <a:ea typeface="+mn-ea"/>
              </a:rPr>
              <a:t>Broker</a:t>
            </a:r>
            <a:r>
              <a:rPr lang="zh-CN" altLang="en-US" sz="3200" dirty="0" smtClean="0">
                <a:latin typeface="+mn-ea"/>
                <a:ea typeface="+mn-ea"/>
              </a:rPr>
              <a:t> 内部逻辑 </a:t>
            </a:r>
            <a:r>
              <a:rPr lang="en-US" altLang="zh-CN" sz="3200" dirty="0" smtClean="0">
                <a:latin typeface="+mn-ea"/>
                <a:ea typeface="+mn-ea"/>
              </a:rPr>
              <a:t>/</a:t>
            </a:r>
            <a:r>
              <a:rPr lang="zh-CN" altLang="en-US" sz="3200" dirty="0" smtClean="0">
                <a:latin typeface="+mn-ea"/>
                <a:ea typeface="+mn-ea"/>
              </a:rPr>
              <a:t> 备份</a:t>
            </a:r>
            <a:endParaRPr lang="en-US" sz="1800" dirty="0">
              <a:latin typeface="+mn-ea"/>
              <a:ea typeface="+mn-ea"/>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508473" cy="369332"/>
          </a:xfrm>
          <a:prstGeom prst="rect">
            <a:avLst/>
          </a:prstGeom>
          <a:noFill/>
        </p:spPr>
        <p:txBody>
          <a:bodyPr wrap="none" rtlCol="0">
            <a:spAutoFit/>
          </a:bodyPr>
          <a:lstStyle/>
          <a:p>
            <a:r>
              <a:rPr lang="en-US" altLang="zh-CN" dirty="0"/>
              <a:t>8</a:t>
            </a:r>
            <a:r>
              <a:rPr lang="en-US" altLang="zh-CN" dirty="0" smtClean="0"/>
              <a:t>/9</a:t>
            </a:r>
            <a:endParaRPr lang="en-US" dirty="0"/>
          </a:p>
        </p:txBody>
      </p:sp>
      <p:pic>
        <p:nvPicPr>
          <p:cNvPr id="3" name="Picture 2"/>
          <p:cNvPicPr>
            <a:picLocks noChangeAspect="1"/>
          </p:cNvPicPr>
          <p:nvPr/>
        </p:nvPicPr>
        <p:blipFill>
          <a:blip r:embed="rId4"/>
          <a:stretch>
            <a:fillRect/>
          </a:stretch>
        </p:blipFill>
        <p:spPr>
          <a:xfrm>
            <a:off x="5018049" y="541070"/>
            <a:ext cx="5756832" cy="5718065"/>
          </a:xfrm>
          <a:prstGeom prst="rect">
            <a:avLst/>
          </a:prstGeom>
        </p:spPr>
      </p:pic>
      <p:sp>
        <p:nvSpPr>
          <p:cNvPr id="4" name="TextBox 3"/>
          <p:cNvSpPr txBox="1"/>
          <p:nvPr/>
        </p:nvSpPr>
        <p:spPr>
          <a:xfrm>
            <a:off x="525454" y="1133415"/>
            <a:ext cx="4492595" cy="6001643"/>
          </a:xfrm>
          <a:prstGeom prst="rect">
            <a:avLst/>
          </a:prstGeom>
          <a:noFill/>
        </p:spPr>
        <p:txBody>
          <a:bodyPr wrap="square" rtlCol="0">
            <a:spAutoFit/>
          </a:bodyPr>
          <a:lstStyle/>
          <a:p>
            <a:pPr marL="285750" indent="-285750">
              <a:lnSpc>
                <a:spcPct val="150000"/>
              </a:lnSpc>
              <a:buFont typeface="Arial" charset="0"/>
              <a:buChar char="•"/>
            </a:pPr>
            <a:r>
              <a:rPr lang="zh-CN" altLang="en-US" sz="1600" dirty="0" smtClean="0"/>
              <a:t>每个</a:t>
            </a:r>
            <a:r>
              <a:rPr lang="en-US" altLang="zh-CN" sz="1600" dirty="0" smtClean="0"/>
              <a:t>partition</a:t>
            </a:r>
            <a:r>
              <a:rPr lang="zh-CN" altLang="en-US" sz="1600" dirty="0" smtClean="0"/>
              <a:t>都有副本。</a:t>
            </a:r>
            <a:endParaRPr lang="en-US" altLang="zh-CN" sz="1600" dirty="0" smtClean="0"/>
          </a:p>
          <a:p>
            <a:pPr marL="285750" indent="-285750">
              <a:lnSpc>
                <a:spcPct val="150000"/>
              </a:lnSpc>
              <a:buFont typeface="Arial" charset="0"/>
              <a:buChar char="•"/>
            </a:pPr>
            <a:r>
              <a:rPr lang="zh-CN" altLang="en-US" sz="1600" dirty="0" smtClean="0"/>
              <a:t>一开始通过注册</a:t>
            </a:r>
            <a:r>
              <a:rPr lang="en-US" altLang="zh-CN" sz="1600" dirty="0" smtClean="0"/>
              <a:t>zookeeper</a:t>
            </a:r>
            <a:r>
              <a:rPr lang="zh-CN" altLang="en-US" sz="1600" dirty="0" smtClean="0"/>
              <a:t>中的临时顺序节点来抢占</a:t>
            </a:r>
            <a:r>
              <a:rPr lang="en-US" altLang="zh-CN" sz="1600" dirty="0" smtClean="0"/>
              <a:t>leader</a:t>
            </a:r>
            <a:r>
              <a:rPr lang="zh-CN" altLang="en-US" sz="1600" dirty="0" smtClean="0"/>
              <a:t>。</a:t>
            </a:r>
            <a:endParaRPr lang="en-US" altLang="zh-CN" sz="1600" dirty="0" smtClean="0"/>
          </a:p>
          <a:p>
            <a:pPr marL="285750" indent="-285750">
              <a:lnSpc>
                <a:spcPct val="150000"/>
              </a:lnSpc>
              <a:buFont typeface="Arial" charset="0"/>
              <a:buChar char="•"/>
            </a:pPr>
            <a:r>
              <a:rPr lang="en-US" altLang="zh-CN" sz="1600" dirty="0" smtClean="0"/>
              <a:t>Leader</a:t>
            </a:r>
            <a:r>
              <a:rPr lang="zh-CN" altLang="en-US" sz="1600" dirty="0" smtClean="0"/>
              <a:t>负责和外界通信同时同步数据到各个副本，所有的</a:t>
            </a:r>
            <a:r>
              <a:rPr lang="en-US" altLang="zh-CN" sz="1600" dirty="0" smtClean="0"/>
              <a:t>broker</a:t>
            </a:r>
            <a:r>
              <a:rPr lang="zh-CN" altLang="en-US" sz="1600" dirty="0" smtClean="0"/>
              <a:t>注册</a:t>
            </a:r>
            <a:r>
              <a:rPr lang="en-US" altLang="zh-CN" sz="1600" dirty="0" smtClean="0"/>
              <a:t>watcher</a:t>
            </a:r>
            <a:r>
              <a:rPr lang="zh-CN" altLang="en-US" sz="1600" dirty="0" smtClean="0"/>
              <a:t>事件，一旦某个</a:t>
            </a:r>
            <a:r>
              <a:rPr lang="en-US" altLang="zh-CN" sz="1600" dirty="0" smtClean="0"/>
              <a:t>leader</a:t>
            </a:r>
            <a:r>
              <a:rPr lang="zh-CN" altLang="en-US" sz="1600" dirty="0" smtClean="0"/>
              <a:t>死亡，触发事件进行选举。某个</a:t>
            </a:r>
            <a:r>
              <a:rPr lang="en-US" altLang="zh-CN" sz="1600" dirty="0" smtClean="0"/>
              <a:t>follower</a:t>
            </a:r>
            <a:r>
              <a:rPr lang="zh-CN" altLang="en-US" sz="1600" dirty="0" smtClean="0"/>
              <a:t>加入，</a:t>
            </a:r>
            <a:r>
              <a:rPr lang="en-US" altLang="zh-CN" sz="1600" dirty="0" smtClean="0"/>
              <a:t>leader</a:t>
            </a:r>
            <a:r>
              <a:rPr lang="zh-CN" altLang="en-US" sz="1600" dirty="0" smtClean="0"/>
              <a:t>会知道并开始向其同步数据。</a:t>
            </a:r>
            <a:endParaRPr lang="en-US" altLang="zh-CN" sz="1600" dirty="0" smtClean="0"/>
          </a:p>
          <a:p>
            <a:pPr marL="285750" indent="-285750">
              <a:lnSpc>
                <a:spcPct val="150000"/>
              </a:lnSpc>
              <a:buFont typeface="Arial" charset="0"/>
              <a:buChar char="•"/>
            </a:pPr>
            <a:r>
              <a:rPr lang="en-US" altLang="zh-CN" sz="1600" dirty="0" smtClean="0"/>
              <a:t>ISR</a:t>
            </a:r>
            <a:r>
              <a:rPr lang="zh-CN" altLang="en-US" sz="1600" dirty="0" smtClean="0"/>
              <a:t>维护着所有进度接近且存活的</a:t>
            </a:r>
            <a:r>
              <a:rPr lang="en-US" altLang="zh-CN" sz="1600" dirty="0" smtClean="0"/>
              <a:t>follower</a:t>
            </a:r>
            <a:r>
              <a:rPr lang="zh-CN" altLang="en-US" sz="1600" dirty="0" smtClean="0"/>
              <a:t>，如果</a:t>
            </a:r>
            <a:r>
              <a:rPr lang="en-US" altLang="zh-CN" sz="1600" dirty="0" smtClean="0"/>
              <a:t>follower</a:t>
            </a:r>
            <a:r>
              <a:rPr lang="zh-CN" altLang="en-US" sz="1600" dirty="0" smtClean="0"/>
              <a:t>进度过慢或宕机，则被踢出</a:t>
            </a:r>
            <a:r>
              <a:rPr lang="en-US" altLang="zh-CN" sz="1600" dirty="0" smtClean="0"/>
              <a:t>ISR</a:t>
            </a:r>
            <a:r>
              <a:rPr lang="zh-CN" altLang="en-US" sz="1600" dirty="0" smtClean="0"/>
              <a:t>，直到恢复差不多的进度，</a:t>
            </a:r>
            <a:r>
              <a:rPr lang="en-US" altLang="zh-CN" sz="1600" dirty="0" smtClean="0"/>
              <a:t>leader</a:t>
            </a:r>
            <a:r>
              <a:rPr lang="zh-CN" altLang="en-US" sz="1600" dirty="0" smtClean="0"/>
              <a:t>宕机后会在</a:t>
            </a:r>
            <a:r>
              <a:rPr lang="en-US" altLang="zh-CN" sz="1600" dirty="0" smtClean="0"/>
              <a:t>ISR</a:t>
            </a:r>
            <a:r>
              <a:rPr lang="zh-CN" altLang="en-US" sz="1600" dirty="0" smtClean="0"/>
              <a:t>中选择一个新的</a:t>
            </a:r>
            <a:r>
              <a:rPr lang="en-US" altLang="zh-CN" sz="1600" dirty="0" smtClean="0"/>
              <a:t>leader</a:t>
            </a:r>
            <a:r>
              <a:rPr lang="zh-CN" altLang="en-US" sz="1600" dirty="0" smtClean="0"/>
              <a:t>，该</a:t>
            </a:r>
            <a:r>
              <a:rPr lang="en-US" altLang="zh-CN" sz="1600" dirty="0" smtClean="0"/>
              <a:t>leader</a:t>
            </a:r>
            <a:r>
              <a:rPr lang="zh-CN" altLang="en-US" sz="1600" dirty="0" smtClean="0"/>
              <a:t>需要将所有</a:t>
            </a:r>
            <a:r>
              <a:rPr lang="en-US" altLang="zh-CN" sz="1600" dirty="0" smtClean="0"/>
              <a:t>follower</a:t>
            </a:r>
            <a:r>
              <a:rPr lang="zh-CN" altLang="en-US" sz="1600" dirty="0" smtClean="0"/>
              <a:t>的进度置成和自己一样。</a:t>
            </a:r>
            <a:endParaRPr lang="en-US" altLang="zh-CN" sz="1600" dirty="0" smtClean="0"/>
          </a:p>
          <a:p>
            <a:pPr marL="285750" indent="-285750">
              <a:lnSpc>
                <a:spcPct val="150000"/>
              </a:lnSpc>
              <a:buFont typeface="Arial" charset="0"/>
              <a:buChar char="•"/>
            </a:pPr>
            <a:r>
              <a:rPr lang="en-US" altLang="zh-CN" sz="1600" dirty="0" smtClean="0"/>
              <a:t>AR</a:t>
            </a:r>
            <a:r>
              <a:rPr lang="zh-CN" altLang="en-US" sz="1600" dirty="0" smtClean="0"/>
              <a:t>是所有副本，</a:t>
            </a:r>
            <a:r>
              <a:rPr lang="en-US" altLang="zh-CN" sz="1600" dirty="0" smtClean="0"/>
              <a:t>OSR</a:t>
            </a:r>
            <a:r>
              <a:rPr lang="zh-CN" altLang="en-US" sz="1600" dirty="0" smtClean="0"/>
              <a:t>是不被认可的副本，</a:t>
            </a:r>
            <a:r>
              <a:rPr lang="en-US" altLang="zh-CN" sz="1600" dirty="0" smtClean="0"/>
              <a:t>AR=ISR+OSR</a:t>
            </a:r>
          </a:p>
          <a:p>
            <a:pPr marL="285750" indent="-285750">
              <a:lnSpc>
                <a:spcPct val="150000"/>
              </a:lnSpc>
              <a:buFont typeface="Arial" charset="0"/>
              <a:buChar char="•"/>
            </a:pPr>
            <a:endParaRPr lang="en-US" sz="1600" dirty="0"/>
          </a:p>
        </p:txBody>
      </p:sp>
      <p:sp>
        <p:nvSpPr>
          <p:cNvPr id="6" name="TextBox 5"/>
          <p:cNvSpPr txBox="1"/>
          <p:nvPr/>
        </p:nvSpPr>
        <p:spPr>
          <a:xfrm>
            <a:off x="7439320" y="6191470"/>
            <a:ext cx="1338828" cy="253916"/>
          </a:xfrm>
          <a:prstGeom prst="rect">
            <a:avLst/>
          </a:prstGeom>
          <a:noFill/>
        </p:spPr>
        <p:txBody>
          <a:bodyPr wrap="none" rtlCol="0">
            <a:spAutoFit/>
          </a:bodyPr>
          <a:lstStyle/>
          <a:p>
            <a:r>
              <a:rPr lang="zh-CN" altLang="en-US" sz="1050" dirty="0" smtClean="0"/>
              <a:t>虚线为选</a:t>
            </a:r>
            <a:r>
              <a:rPr lang="en-US" altLang="zh-CN" sz="1050" dirty="0" smtClean="0"/>
              <a:t>leader</a:t>
            </a:r>
            <a:r>
              <a:rPr lang="zh-CN" altLang="en-US" sz="1050" dirty="0" smtClean="0"/>
              <a:t>失败</a:t>
            </a:r>
            <a:endParaRPr lang="en-US" sz="1050" dirty="0"/>
          </a:p>
        </p:txBody>
      </p:sp>
    </p:spTree>
    <p:extLst>
      <p:ext uri="{BB962C8B-B14F-4D97-AF65-F5344CB8AC3E}">
        <p14:creationId xmlns:p14="http://schemas.microsoft.com/office/powerpoint/2010/main" val="1773487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5461</TotalTime>
  <Words>2683</Words>
  <Application>Microsoft Macintosh PowerPoint</Application>
  <PresentationFormat>Widescreen</PresentationFormat>
  <Paragraphs>156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DengXian</vt:lpstr>
      <vt:lpstr>DengXian Light</vt:lpstr>
      <vt:lpstr>Office Theme</vt:lpstr>
      <vt:lpstr>消息队列</vt:lpstr>
      <vt:lpstr>Outline</vt:lpstr>
      <vt:lpstr>消息队列简介</vt:lpstr>
      <vt:lpstr>Kafka消息队列模型</vt:lpstr>
      <vt:lpstr>Producer - broker逻辑</vt:lpstr>
      <vt:lpstr>Producer - broker逻辑 / 数据可靠（传递语意）</vt:lpstr>
      <vt:lpstr>Broker - Consumer逻辑</vt:lpstr>
      <vt:lpstr>Broker - Consumer逻辑</vt:lpstr>
      <vt:lpstr>Broker 内部逻辑 / 备份</vt:lpstr>
      <vt:lpstr>Kafka-其它</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 Tree</dc:title>
  <dc:creator>Microsoft Office User</dc:creator>
  <cp:lastModifiedBy>Microsoft Office User</cp:lastModifiedBy>
  <cp:revision>695</cp:revision>
  <dcterms:created xsi:type="dcterms:W3CDTF">2023-10-26T08:44:45Z</dcterms:created>
  <dcterms:modified xsi:type="dcterms:W3CDTF">2024-01-06T02:33:34Z</dcterms:modified>
</cp:coreProperties>
</file>