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2"/>
    <p:restoredTop sz="72549"/>
  </p:normalViewPr>
  <p:slideViewPr>
    <p:cSldViewPr snapToGrid="0" snapToObjects="1">
      <p:cViewPr varScale="1">
        <p:scale>
          <a:sx n="81" d="100"/>
          <a:sy n="81" d="100"/>
        </p:scale>
        <p:origin x="1720"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6CCBC-E862-9142-A3D2-332BCF0907C6}" type="datetimeFigureOut">
              <a:rPr lang="en-US" smtClean="0"/>
              <a:t>12/23/23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12B53-23B0-5F42-BF63-288D03F6E171}" type="slidenum">
              <a:rPr lang="en-US" smtClean="0"/>
              <a:t>‹#›</a:t>
            </a:fld>
            <a:endParaRPr lang="en-US"/>
          </a:p>
        </p:txBody>
      </p:sp>
    </p:spTree>
    <p:extLst>
      <p:ext uri="{BB962C8B-B14F-4D97-AF65-F5344CB8AC3E}">
        <p14:creationId xmlns:p14="http://schemas.microsoft.com/office/powerpoint/2010/main" val="1664111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39BC1-59DC-CF49-93B5-869027C26D90}" type="datetimeFigureOut">
              <a:rPr lang="en-US" smtClean="0"/>
              <a:t>12/23/23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0DB38-7896-A948-93D6-DA553FAADA9A}" type="slidenum">
              <a:rPr lang="en-US" smtClean="0"/>
              <a:t>‹#›</a:t>
            </a:fld>
            <a:endParaRPr lang="en-US"/>
          </a:p>
        </p:txBody>
      </p:sp>
    </p:spTree>
    <p:extLst>
      <p:ext uri="{BB962C8B-B14F-4D97-AF65-F5344CB8AC3E}">
        <p14:creationId xmlns:p14="http://schemas.microsoft.com/office/powerpoint/2010/main" val="2470827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这次分享的内容是一致性哈希算法，主要解决在分布式系统如何实现服务节点的扩缩容问题</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a:t>
            </a:fld>
            <a:endParaRPr lang="en-US"/>
          </a:p>
        </p:txBody>
      </p:sp>
    </p:spTree>
    <p:extLst>
      <p:ext uri="{BB962C8B-B14F-4D97-AF65-F5344CB8AC3E}">
        <p14:creationId xmlns:p14="http://schemas.microsoft.com/office/powerpoint/2010/main" val="1875394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如果要删除一个节点，操作比较简单，就是将本节点信息移交给后继节点就行。</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10</a:t>
            </a:fld>
            <a:endParaRPr lang="en-US"/>
          </a:p>
        </p:txBody>
      </p:sp>
    </p:spTree>
    <p:extLst>
      <p:ext uri="{BB962C8B-B14F-4D97-AF65-F5344CB8AC3E}">
        <p14:creationId xmlns:p14="http://schemas.microsoft.com/office/powerpoint/2010/main" val="1324096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现在看一下系统中可能存在的问题，</a:t>
            </a:r>
            <a:endParaRPr lang="en-US" altLang="zh-CN" dirty="0" smtClean="0"/>
          </a:p>
          <a:p>
            <a:endParaRPr lang="en-US" dirty="0" smtClean="0"/>
          </a:p>
          <a:p>
            <a:r>
              <a:rPr lang="zh-CN" altLang="en-US" dirty="0" smtClean="0"/>
              <a:t>首先就是服务节点分布不均，因为服务节点为位置是根据服务节点的</a:t>
            </a:r>
            <a:r>
              <a:rPr lang="en-US" altLang="zh-CN" dirty="0" smtClean="0"/>
              <a:t>ID</a:t>
            </a:r>
            <a:r>
              <a:rPr lang="zh-CN" altLang="en-US" dirty="0" smtClean="0"/>
              <a:t>后取</a:t>
            </a:r>
            <a:r>
              <a:rPr lang="en-US" altLang="zh-CN" dirty="0" smtClean="0"/>
              <a:t>Hash</a:t>
            </a:r>
            <a:r>
              <a:rPr lang="zh-CN" altLang="en-US" dirty="0" smtClean="0"/>
              <a:t>得到的，虽然</a:t>
            </a:r>
            <a:r>
              <a:rPr lang="en-US" altLang="zh-CN" dirty="0" smtClean="0"/>
              <a:t>Hash</a:t>
            </a:r>
            <a:r>
              <a:rPr lang="zh-CN" altLang="en-US" dirty="0" smtClean="0"/>
              <a:t>在大规模数据下可以证明是分布均匀的，但是在少量节点的情况下还是会出现分布不均，此时就会造成一个单节点负载过高的情况，如果是数据存储服务就是单个节点保存的数据过多。第二点就是客户端找服务节点的代价，不同于传统的</a:t>
            </a:r>
            <a:r>
              <a:rPr lang="en-US" altLang="zh-CN" dirty="0" smtClean="0"/>
              <a:t>Hash</a:t>
            </a:r>
            <a:r>
              <a:rPr lang="zh-CN" altLang="en-US" dirty="0" smtClean="0"/>
              <a:t>分配，客户端如果没有直接命中服务节点，就会顺时针沿着</a:t>
            </a:r>
            <a:r>
              <a:rPr lang="en-US" altLang="zh-CN" dirty="0" smtClean="0"/>
              <a:t>Hash</a:t>
            </a:r>
            <a:r>
              <a:rPr lang="zh-CN" altLang="en-US" dirty="0" smtClean="0"/>
              <a:t> </a:t>
            </a:r>
            <a:r>
              <a:rPr lang="en-US" altLang="zh-CN" dirty="0" smtClean="0"/>
              <a:t>ring</a:t>
            </a:r>
            <a:r>
              <a:rPr lang="zh-CN" altLang="en-US" dirty="0" smtClean="0"/>
              <a:t>往后查，因为</a:t>
            </a:r>
            <a:r>
              <a:rPr lang="en-US" altLang="zh-CN" dirty="0" smtClean="0"/>
              <a:t>Hash ring</a:t>
            </a:r>
            <a:r>
              <a:rPr lang="zh-CN" altLang="en-US" dirty="0" smtClean="0"/>
              <a:t>的范围一般很大，很容易就会消耗很长时间，极端情况下会查询 </a:t>
            </a:r>
            <a:r>
              <a:rPr lang="en-US" altLang="zh-CN" dirty="0" smtClean="0"/>
              <a:t>2^32 -1</a:t>
            </a:r>
            <a:r>
              <a:rPr lang="zh-CN" altLang="en-US" dirty="0" smtClean="0"/>
              <a:t>次。</a:t>
            </a:r>
            <a:endParaRPr lang="en-US" altLang="zh-CN" dirty="0" smtClean="0"/>
          </a:p>
          <a:p>
            <a:endParaRPr lang="en-US" dirty="0" smtClean="0"/>
          </a:p>
          <a:p>
            <a:endParaRPr lang="en-US" dirty="0" smtClean="0"/>
          </a:p>
          <a:p>
            <a:r>
              <a:rPr lang="zh-CN" altLang="en-US" dirty="0" smtClean="0"/>
              <a:t>之后是针对这两点的改进方式：</a:t>
            </a:r>
            <a:endParaRPr lang="en-US" altLang="zh-CN" dirty="0" smtClean="0"/>
          </a:p>
          <a:p>
            <a:endParaRPr lang="en-US" dirty="0" smtClean="0"/>
          </a:p>
          <a:p>
            <a:r>
              <a:rPr lang="zh-CN" altLang="en-US" dirty="0" smtClean="0"/>
              <a:t>第一个问题的解决方法是使用虚拟节点加路由的方式，对于一个真实节点，构造出成百倍的虚拟节点入环，客户端和虚拟节点交互，虚拟节点 收到数据后会通过路由表路由至真实节点完成数据的操作，因为虚拟节点很多，所以分布比较均匀。</a:t>
            </a:r>
            <a:endParaRPr lang="en-US" altLang="zh-CN" dirty="0" smtClean="0"/>
          </a:p>
          <a:p>
            <a:endParaRPr lang="en-US" dirty="0" smtClean="0"/>
          </a:p>
          <a:p>
            <a:r>
              <a:rPr lang="zh-CN" altLang="en-US" dirty="0" smtClean="0"/>
              <a:t>第二个问题的解决方法是在</a:t>
            </a:r>
            <a:r>
              <a:rPr lang="en-US" altLang="zh-CN" dirty="0" smtClean="0"/>
              <a:t>Hash</a:t>
            </a:r>
            <a:r>
              <a:rPr lang="zh-CN" altLang="en-US" dirty="0" smtClean="0"/>
              <a:t> </a:t>
            </a:r>
            <a:r>
              <a:rPr lang="en-US" altLang="zh-CN" dirty="0" smtClean="0"/>
              <a:t>ring</a:t>
            </a:r>
            <a:r>
              <a:rPr lang="zh-CN" altLang="en-US" dirty="0" smtClean="0"/>
              <a:t>上每个索引增加一维信息，保存自己的的后继服务节点的位置，每次发生节点变更，那么该节点都会负责修改它面的</a:t>
            </a:r>
            <a:r>
              <a:rPr lang="en-US" altLang="zh-CN" dirty="0" smtClean="0"/>
              <a:t>Hash</a:t>
            </a:r>
            <a:r>
              <a:rPr lang="zh-CN" altLang="en-US" dirty="0" smtClean="0"/>
              <a:t> </a:t>
            </a:r>
            <a:r>
              <a:rPr lang="en-US" altLang="zh-CN" dirty="0" smtClean="0"/>
              <a:t>ring </a:t>
            </a:r>
            <a:r>
              <a:rPr lang="zh-CN" altLang="en-US" dirty="0" smtClean="0"/>
              <a:t>中高的索引信息，因为系统不常发生拓扑变更，所以这一点的代价是可以忽略的</a:t>
            </a:r>
            <a:endParaRPr lang="en-US" altLang="zh-CN" dirty="0" smtClean="0"/>
          </a:p>
          <a:p>
            <a:endParaRPr lang="en-US" dirty="0" smtClean="0"/>
          </a:p>
          <a:p>
            <a:r>
              <a:rPr lang="zh-CN" altLang="en-US" dirty="0" smtClean="0"/>
              <a:t>适当调整</a:t>
            </a:r>
            <a:r>
              <a:rPr lang="en-US" altLang="zh-CN" dirty="0" smtClean="0"/>
              <a:t>Hash</a:t>
            </a:r>
            <a:r>
              <a:rPr lang="zh-CN" altLang="en-US" dirty="0" smtClean="0"/>
              <a:t> </a:t>
            </a:r>
            <a:r>
              <a:rPr lang="en-US" altLang="zh-CN" dirty="0" smtClean="0"/>
              <a:t>ring </a:t>
            </a:r>
            <a:r>
              <a:rPr lang="zh-CN" altLang="en-US" dirty="0" smtClean="0"/>
              <a:t>标注的位置，例如每隔</a:t>
            </a:r>
            <a:r>
              <a:rPr lang="en-US" altLang="zh-CN" dirty="0" smtClean="0"/>
              <a:t>1024</a:t>
            </a:r>
            <a:r>
              <a:rPr lang="zh-CN" altLang="en-US" dirty="0" smtClean="0"/>
              <a:t>个点标注一个，也可以减轻负担，主要还是权衡的问题</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11</a:t>
            </a:fld>
            <a:endParaRPr lang="en-US"/>
          </a:p>
        </p:txBody>
      </p:sp>
    </p:spTree>
    <p:extLst>
      <p:ext uri="{BB962C8B-B14F-4D97-AF65-F5344CB8AC3E}">
        <p14:creationId xmlns:p14="http://schemas.microsoft.com/office/powerpoint/2010/main" val="69008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12</a:t>
            </a:fld>
            <a:endParaRPr lang="en-US"/>
          </a:p>
        </p:txBody>
      </p:sp>
    </p:spTree>
    <p:extLst>
      <p:ext uri="{BB962C8B-B14F-4D97-AF65-F5344CB8AC3E}">
        <p14:creationId xmlns:p14="http://schemas.microsoft.com/office/powerpoint/2010/main" val="1632555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本次介绍主要分为以下</a:t>
            </a:r>
            <a:r>
              <a:rPr lang="en-US" altLang="zh-CN" dirty="0" smtClean="0"/>
              <a:t>7</a:t>
            </a:r>
            <a:r>
              <a:rPr lang="zh-CN" altLang="en-US" dirty="0" smtClean="0"/>
              <a:t>个部分，重点是</a:t>
            </a:r>
            <a:r>
              <a:rPr lang="en-US" altLang="zh-CN" dirty="0" smtClean="0"/>
              <a:t>5</a:t>
            </a:r>
            <a:r>
              <a:rPr lang="zh-CN" altLang="en-US" dirty="0" smtClean="0"/>
              <a:t>部分</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2</a:t>
            </a:fld>
            <a:endParaRPr lang="en-US"/>
          </a:p>
        </p:txBody>
      </p:sp>
    </p:spTree>
    <p:extLst>
      <p:ext uri="{BB962C8B-B14F-4D97-AF65-F5344CB8AC3E}">
        <p14:creationId xmlns:p14="http://schemas.microsoft.com/office/powerpoint/2010/main" val="1653295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3</a:t>
            </a:fld>
            <a:endParaRPr lang="en-US"/>
          </a:p>
        </p:txBody>
      </p:sp>
    </p:spTree>
    <p:extLst>
      <p:ext uri="{BB962C8B-B14F-4D97-AF65-F5344CB8AC3E}">
        <p14:creationId xmlns:p14="http://schemas.microsoft.com/office/powerpoint/2010/main" val="945413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分布式</a:t>
            </a:r>
            <a:r>
              <a:rPr lang="zh-CN" altLang="en-US" dirty="0" smtClean="0"/>
              <a:t>系统主要有两个策略，横向扩张与纵向切分，其中横向扩张对应无状态服务，其实可以理解为备份机制，数据会备份多份存储在不同节点，以防止单点故障带来的数据丢失，技术瓶颈在于一致性算法。</a:t>
            </a:r>
            <a:endParaRPr lang="en-US" altLang="zh-CN" dirty="0" smtClean="0"/>
          </a:p>
          <a:p>
            <a:endParaRPr lang="en-US" dirty="0" smtClean="0"/>
          </a:p>
          <a:p>
            <a:r>
              <a:rPr lang="zh-CN" altLang="en-US" dirty="0" smtClean="0"/>
              <a:t>我们今天所探讨的是第二种，纵向切分，纵向切分对应有状态服务，是将数据切分为许多小数据块，每个节点只负责一个数据块的处理。瓶颈则是节点之间的交互，负载均衡算法</a:t>
            </a:r>
            <a:endParaRPr lang="en-US"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4</a:t>
            </a:fld>
            <a:endParaRPr lang="en-US"/>
          </a:p>
        </p:txBody>
      </p:sp>
    </p:spTree>
    <p:extLst>
      <p:ext uri="{BB962C8B-B14F-4D97-AF65-F5344CB8AC3E}">
        <p14:creationId xmlns:p14="http://schemas.microsoft.com/office/powerpoint/2010/main" val="163382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我们一般使用基于</a:t>
            </a:r>
            <a:r>
              <a:rPr lang="en-US" altLang="zh-CN" dirty="0" smtClean="0"/>
              <a:t>Hash</a:t>
            </a:r>
            <a:r>
              <a:rPr lang="zh-CN" altLang="en-US" dirty="0" smtClean="0"/>
              <a:t>的纵向切分策略</a:t>
            </a:r>
            <a:endParaRPr lang="en-US" altLang="zh-CN" dirty="0" smtClean="0"/>
          </a:p>
          <a:p>
            <a:endParaRPr lang="en-US" dirty="0" smtClean="0"/>
          </a:p>
          <a:p>
            <a:r>
              <a:rPr lang="zh-CN" altLang="en-US" dirty="0" smtClean="0"/>
              <a:t>对于一个数据，我们拿到它的数据索引，之后通过全局唯一的</a:t>
            </a:r>
            <a:r>
              <a:rPr lang="en-US" altLang="zh-CN" dirty="0" smtClean="0"/>
              <a:t>Hash</a:t>
            </a:r>
            <a:r>
              <a:rPr lang="zh-CN" altLang="en-US" dirty="0" smtClean="0"/>
              <a:t>函数计算出可以服务该数据所属的节点，之后客户端直接和哪个节点交互就可以</a:t>
            </a:r>
            <a:endParaRPr lang="en-US" altLang="zh-CN" dirty="0" smtClean="0"/>
          </a:p>
          <a:p>
            <a:endParaRPr lang="en-US" dirty="0" smtClean="0"/>
          </a:p>
          <a:p>
            <a:r>
              <a:rPr lang="zh-CN" altLang="en-US" dirty="0" smtClean="0"/>
              <a:t>解释图</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5</a:t>
            </a:fld>
            <a:endParaRPr lang="en-US"/>
          </a:p>
        </p:txBody>
      </p:sp>
    </p:spTree>
    <p:extLst>
      <p:ext uri="{BB962C8B-B14F-4D97-AF65-F5344CB8AC3E}">
        <p14:creationId xmlns:p14="http://schemas.microsoft.com/office/powerpoint/2010/main" val="33910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这种方法对数据寻找非常高效，客户端通常可以在常数的时间复杂度找到服务节点，但是一旦服务节点的拓扑结构改变，即增加新的节点或删除一些节点，那么很可能就会造成全体节点数据的迁移</a:t>
            </a:r>
            <a:endParaRPr lang="en-US" altLang="zh-CN" dirty="0" smtClean="0"/>
          </a:p>
          <a:p>
            <a:endParaRPr lang="en-US" altLang="zh-CN" dirty="0" smtClean="0"/>
          </a:p>
          <a:p>
            <a:r>
              <a:rPr lang="zh-CN" altLang="en-US" dirty="0" smtClean="0"/>
              <a:t>下面这个例子是一个增加节点的例子，如果增加节点，那么这个</a:t>
            </a:r>
            <a:r>
              <a:rPr lang="en-US" altLang="zh-CN" dirty="0" smtClean="0"/>
              <a:t>Hash</a:t>
            </a:r>
            <a:r>
              <a:rPr lang="zh-CN" altLang="en-US" dirty="0" smtClean="0"/>
              <a:t>函数模就会发生改变，数据会被打散，之后重新装载进新的节点</a:t>
            </a:r>
            <a:endParaRPr lang="en-US" altLang="zh-CN" dirty="0" smtClean="0"/>
          </a:p>
          <a:p>
            <a:endParaRPr lang="en-US" altLang="zh-CN" dirty="0" smtClean="0"/>
          </a:p>
          <a:p>
            <a:r>
              <a:rPr lang="zh-CN" altLang="en-US" dirty="0" smtClean="0"/>
              <a:t>也就是说，一旦进行增加节点操作，系统就会发生</a:t>
            </a:r>
            <a:r>
              <a:rPr lang="en-US" altLang="zh-CN" dirty="0" smtClean="0"/>
              <a:t> stop the</a:t>
            </a:r>
            <a:r>
              <a:rPr lang="en-US" altLang="zh-CN" baseline="0" dirty="0" smtClean="0"/>
              <a:t> world</a:t>
            </a:r>
            <a:r>
              <a:rPr lang="zh-CN" altLang="en-US" baseline="0" dirty="0" smtClean="0"/>
              <a:t>，一切服务必须暂停，这显然是低效的，除非一开始系统就被设计为不可扩展。</a:t>
            </a:r>
            <a:endParaRPr lang="en-US" altLang="zh-CN" dirty="0" smtClean="0"/>
          </a:p>
        </p:txBody>
      </p:sp>
      <p:sp>
        <p:nvSpPr>
          <p:cNvPr id="4" name="Slide Number Placeholder 3"/>
          <p:cNvSpPr>
            <a:spLocks noGrp="1"/>
          </p:cNvSpPr>
          <p:nvPr>
            <p:ph type="sldNum" sz="quarter" idx="10"/>
          </p:nvPr>
        </p:nvSpPr>
        <p:spPr/>
        <p:txBody>
          <a:bodyPr/>
          <a:lstStyle/>
          <a:p>
            <a:fld id="{BD20DB38-7896-A948-93D6-DA553FAADA9A}" type="slidenum">
              <a:rPr lang="en-US" smtClean="0"/>
              <a:t>6</a:t>
            </a:fld>
            <a:endParaRPr lang="en-US"/>
          </a:p>
        </p:txBody>
      </p:sp>
    </p:spTree>
    <p:extLst>
      <p:ext uri="{BB962C8B-B14F-4D97-AF65-F5344CB8AC3E}">
        <p14:creationId xmlns:p14="http://schemas.microsoft.com/office/powerpoint/2010/main" val="1153552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下面就是本次分享的终点，一致性</a:t>
            </a:r>
            <a:r>
              <a:rPr lang="en-US" altLang="zh-CN" dirty="0" smtClean="0"/>
              <a:t>Hash</a:t>
            </a:r>
            <a:r>
              <a:rPr lang="zh-CN" altLang="en-US" dirty="0" smtClean="0"/>
              <a:t>算法中的</a:t>
            </a:r>
            <a:r>
              <a:rPr lang="en-US" altLang="zh-CN" dirty="0" smtClean="0"/>
              <a:t>Hash</a:t>
            </a:r>
            <a:r>
              <a:rPr lang="zh-CN" altLang="en-US" dirty="0" smtClean="0"/>
              <a:t>环，该算法是为了解决上一页</a:t>
            </a:r>
            <a:r>
              <a:rPr lang="en-US" altLang="zh-CN" dirty="0" smtClean="0"/>
              <a:t>PPT</a:t>
            </a:r>
            <a:r>
              <a:rPr lang="zh-CN" altLang="en-US" dirty="0" smtClean="0"/>
              <a:t>中提到的如果一旦增加或删除节点，所有节点的数据就会重新分配导致</a:t>
            </a:r>
            <a:r>
              <a:rPr lang="en-US" altLang="zh-CN" dirty="0" smtClean="0"/>
              <a:t>stop the world</a:t>
            </a:r>
            <a:r>
              <a:rPr lang="zh-CN" altLang="en-US" dirty="0" smtClean="0"/>
              <a:t>的问题</a:t>
            </a:r>
            <a:endParaRPr lang="en-US" altLang="zh-CN" dirty="0" smtClean="0"/>
          </a:p>
          <a:p>
            <a:endParaRPr lang="en-US" dirty="0" smtClean="0"/>
          </a:p>
          <a:p>
            <a:r>
              <a:rPr lang="zh-CN" altLang="en-US" dirty="0" smtClean="0"/>
              <a:t>先看一下</a:t>
            </a:r>
            <a:r>
              <a:rPr lang="en-US" altLang="zh-CN" dirty="0" smtClean="0"/>
              <a:t>Hash</a:t>
            </a:r>
            <a:r>
              <a:rPr lang="zh-CN" altLang="en-US" dirty="0" smtClean="0"/>
              <a:t> </a:t>
            </a:r>
            <a:r>
              <a:rPr lang="en-US" altLang="zh-CN" dirty="0" smtClean="0"/>
              <a:t>ring</a:t>
            </a:r>
            <a:r>
              <a:rPr lang="zh-CN" altLang="en-US" dirty="0" smtClean="0"/>
              <a:t>的结构特点，念</a:t>
            </a:r>
            <a:r>
              <a:rPr lang="en-US" altLang="zh-CN" dirty="0" smtClean="0"/>
              <a:t>PPT</a:t>
            </a:r>
          </a:p>
          <a:p>
            <a:endParaRPr lang="en-US" altLang="zh-CN" dirty="0" smtClean="0"/>
          </a:p>
          <a:p>
            <a:r>
              <a:rPr lang="zh-CN" altLang="en-US" dirty="0" smtClean="0"/>
              <a:t>每个服务节点负责自己和自己沿顺时针后面数据的操作</a:t>
            </a:r>
            <a:endParaRPr lang="en-US" altLang="zh-CN"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7</a:t>
            </a:fld>
            <a:endParaRPr lang="en-US"/>
          </a:p>
        </p:txBody>
      </p:sp>
    </p:spTree>
    <p:extLst>
      <p:ext uri="{BB962C8B-B14F-4D97-AF65-F5344CB8AC3E}">
        <p14:creationId xmlns:p14="http://schemas.microsoft.com/office/powerpoint/2010/main" val="112329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之后介绍客户端如何寻找可以为自己服务的服务节点，念</a:t>
            </a:r>
            <a:r>
              <a:rPr lang="en-US" altLang="zh-CN" dirty="0" smtClean="0"/>
              <a:t>PPT</a:t>
            </a:r>
            <a:r>
              <a:rPr lang="zh-CN" altLang="en-US" dirty="0" smtClean="0"/>
              <a:t>，解释</a:t>
            </a:r>
            <a:endParaRPr lang="en-US" altLang="zh-CN" dirty="0" smtClean="0"/>
          </a:p>
          <a:p>
            <a:endParaRPr lang="en-US" dirty="0" smtClean="0"/>
          </a:p>
          <a:p>
            <a:r>
              <a:rPr lang="zh-CN" altLang="en-US" dirty="0" smtClean="0"/>
              <a:t>首先用户根据自己数据的索引和全局</a:t>
            </a:r>
            <a:r>
              <a:rPr lang="en-US" altLang="zh-CN" dirty="0" smtClean="0"/>
              <a:t>Hash</a:t>
            </a:r>
            <a:r>
              <a:rPr lang="zh-CN" altLang="en-US" dirty="0" smtClean="0"/>
              <a:t>函数，定位在</a:t>
            </a:r>
            <a:r>
              <a:rPr lang="en-US" altLang="zh-CN" dirty="0" smtClean="0"/>
              <a:t>Hash</a:t>
            </a:r>
            <a:r>
              <a:rPr lang="zh-CN" altLang="en-US" dirty="0" smtClean="0"/>
              <a:t>环的一个位置，之后如果这个位置就挂载了服务节点，那么就在这个服务节点找数据，如果没有挂在服务节点，就顺时针向下找，直到找到第一个服务节点，那么他将和这个服务节点进行交互。</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8</a:t>
            </a:fld>
            <a:endParaRPr lang="en-US"/>
          </a:p>
        </p:txBody>
      </p:sp>
    </p:spTree>
    <p:extLst>
      <p:ext uri="{BB962C8B-B14F-4D97-AF65-F5344CB8AC3E}">
        <p14:creationId xmlns:p14="http://schemas.microsoft.com/office/powerpoint/2010/main" val="1252479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之后是系统如何新增一个节点</a:t>
            </a:r>
            <a:endParaRPr lang="en-US" altLang="zh-CN" dirty="0" smtClean="0"/>
          </a:p>
          <a:p>
            <a:endParaRPr lang="en-US" dirty="0" smtClean="0"/>
          </a:p>
          <a:p>
            <a:endParaRPr lang="en-US" dirty="0" smtClean="0"/>
          </a:p>
          <a:p>
            <a:r>
              <a:rPr lang="zh-CN" altLang="en-US" dirty="0" smtClean="0"/>
              <a:t>根据上一页</a:t>
            </a:r>
            <a:r>
              <a:rPr lang="en-US" altLang="zh-CN" dirty="0" smtClean="0"/>
              <a:t>PPT</a:t>
            </a:r>
            <a:r>
              <a:rPr lang="zh-CN" altLang="en-US" dirty="0" smtClean="0"/>
              <a:t>中所说的读取操作，可以知道，我们用服务节点把</a:t>
            </a:r>
            <a:r>
              <a:rPr lang="en-US" altLang="zh-CN" dirty="0" smtClean="0"/>
              <a:t>Hash ring</a:t>
            </a:r>
            <a:r>
              <a:rPr lang="zh-CN" altLang="en-US" dirty="0" smtClean="0"/>
              <a:t>分割成一个一个区间，每个服务节点维护的是自己前面区间的数据信息，那么如果新增一个节点，维护信息发生改变的节点就只有新增节点和新增节点的后继节点，其中后继节点不在需要维护新增节点前的信息，新增节点需要维护在后继节点中新增节点前的信息。</a:t>
            </a:r>
            <a:endParaRPr lang="en-US" altLang="zh-CN" dirty="0" smtClean="0"/>
          </a:p>
          <a:p>
            <a:endParaRPr lang="en-US" dirty="0" smtClean="0"/>
          </a:p>
          <a:p>
            <a:r>
              <a:rPr lang="zh-CN" altLang="en-US" dirty="0" smtClean="0"/>
              <a:t>那么此时数据变更就是将新增节点到前驱节点的信息放在新增节点中，这部分信息存储在后继节点中，同时删除后继节点中的这部分信息</a:t>
            </a:r>
            <a:endParaRPr lang="en-US" altLang="zh-CN" dirty="0" smtClean="0"/>
          </a:p>
          <a:p>
            <a:endParaRPr lang="en-US" dirty="0" smtClean="0"/>
          </a:p>
          <a:p>
            <a:r>
              <a:rPr lang="zh-CN" altLang="en-US" dirty="0" smtClean="0"/>
              <a:t>具体的流程为 念</a:t>
            </a:r>
            <a:r>
              <a:rPr lang="en-US" altLang="zh-CN" dirty="0" smtClean="0"/>
              <a:t>PPT</a:t>
            </a:r>
            <a:endParaRPr lang="en-US" dirty="0"/>
          </a:p>
        </p:txBody>
      </p:sp>
      <p:sp>
        <p:nvSpPr>
          <p:cNvPr id="4" name="Slide Number Placeholder 3"/>
          <p:cNvSpPr>
            <a:spLocks noGrp="1"/>
          </p:cNvSpPr>
          <p:nvPr>
            <p:ph type="sldNum" sz="quarter" idx="10"/>
          </p:nvPr>
        </p:nvSpPr>
        <p:spPr/>
        <p:txBody>
          <a:bodyPr/>
          <a:lstStyle/>
          <a:p>
            <a:fld id="{BD20DB38-7896-A948-93D6-DA553FAADA9A}" type="slidenum">
              <a:rPr lang="en-US" smtClean="0"/>
              <a:t>9</a:t>
            </a:fld>
            <a:endParaRPr lang="en-US"/>
          </a:p>
        </p:txBody>
      </p:sp>
    </p:spTree>
    <p:extLst>
      <p:ext uri="{BB962C8B-B14F-4D97-AF65-F5344CB8AC3E}">
        <p14:creationId xmlns:p14="http://schemas.microsoft.com/office/powerpoint/2010/main" val="1238916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92AE5D-0BDA-914E-8F64-DAC66633202A}" type="datetime1">
              <a:rPr lang="en-US" smtClean="0"/>
              <a:t>12/23/23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10062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BB65E4-C261-7148-9802-2E5FBFA8D757}" type="datetime1">
              <a:rPr lang="en-US" smtClean="0"/>
              <a:t>12/23/23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45364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525608-B5B0-7E4F-9B78-25EABAEC0D47}" type="datetime1">
              <a:rPr lang="en-US" smtClean="0"/>
              <a:t>12/23/23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7130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D4E472-4A59-6540-98DA-F12CD024E22D}" type="datetime1">
              <a:rPr lang="en-US" smtClean="0"/>
              <a:t>12/23/23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3753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4DE7A3-8A68-754A-84B9-56BDF9443F43}" type="datetime1">
              <a:rPr lang="en-US" smtClean="0"/>
              <a:t>12/23/23</a:t>
            </a:fld>
            <a:endParaRPr lang="en-US"/>
          </a:p>
        </p:txBody>
      </p:sp>
      <p:sp>
        <p:nvSpPr>
          <p:cNvPr id="5" name="Footer Placeholder 4"/>
          <p:cNvSpPr>
            <a:spLocks noGrp="1"/>
          </p:cNvSpPr>
          <p:nvPr>
            <p:ph type="ftr" sz="quarter" idx="11"/>
          </p:nvPr>
        </p:nvSpPr>
        <p:spPr/>
        <p:txBody>
          <a:bodyPr/>
          <a:lstStyle/>
          <a:p>
            <a:r>
              <a:rPr lang="en-US" smtClean="0"/>
              <a:t>15</a:t>
            </a:r>
            <a:endParaRPr lang="en-US"/>
          </a:p>
        </p:txBody>
      </p:sp>
      <p:sp>
        <p:nvSpPr>
          <p:cNvPr id="6" name="Slide Number Placeholder 5"/>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26245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0F1C00-9177-4847-8566-6E9265F62C65}" type="datetime1">
              <a:rPr lang="en-US" smtClean="0"/>
              <a:t>12/23/23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5619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5F0414-2047-D34B-82F0-4026415A62B2}" type="datetime1">
              <a:rPr lang="en-US" smtClean="0"/>
              <a:t>12/23/23</a:t>
            </a:fld>
            <a:endParaRPr lang="en-US"/>
          </a:p>
        </p:txBody>
      </p:sp>
      <p:sp>
        <p:nvSpPr>
          <p:cNvPr id="8" name="Footer Placeholder 7"/>
          <p:cNvSpPr>
            <a:spLocks noGrp="1"/>
          </p:cNvSpPr>
          <p:nvPr>
            <p:ph type="ftr" sz="quarter" idx="11"/>
          </p:nvPr>
        </p:nvSpPr>
        <p:spPr/>
        <p:txBody>
          <a:bodyPr/>
          <a:lstStyle/>
          <a:p>
            <a:r>
              <a:rPr lang="en-US" smtClean="0"/>
              <a:t>15</a:t>
            </a:r>
            <a:endParaRPr lang="en-US"/>
          </a:p>
        </p:txBody>
      </p:sp>
      <p:sp>
        <p:nvSpPr>
          <p:cNvPr id="9" name="Slide Number Placeholder 8"/>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93318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F3687-6427-E342-B148-A257A3F79042}" type="datetime1">
              <a:rPr lang="en-US" smtClean="0"/>
              <a:t>12/23/23</a:t>
            </a:fld>
            <a:endParaRPr lang="en-US"/>
          </a:p>
        </p:txBody>
      </p:sp>
      <p:sp>
        <p:nvSpPr>
          <p:cNvPr id="4" name="Footer Placeholder 3"/>
          <p:cNvSpPr>
            <a:spLocks noGrp="1"/>
          </p:cNvSpPr>
          <p:nvPr>
            <p:ph type="ftr" sz="quarter" idx="11"/>
          </p:nvPr>
        </p:nvSpPr>
        <p:spPr/>
        <p:txBody>
          <a:bodyPr/>
          <a:lstStyle/>
          <a:p>
            <a:r>
              <a:rPr lang="en-US" smtClean="0"/>
              <a:t>15</a:t>
            </a:r>
            <a:endParaRPr lang="en-US"/>
          </a:p>
        </p:txBody>
      </p:sp>
      <p:sp>
        <p:nvSpPr>
          <p:cNvPr id="5" name="Slide Number Placeholder 4"/>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0263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D9D092-8708-7E4F-BF2D-F185BFA26EFF}" type="datetime1">
              <a:rPr lang="en-US" smtClean="0"/>
              <a:t>12/23/23</a:t>
            </a:fld>
            <a:endParaRPr lang="en-US"/>
          </a:p>
        </p:txBody>
      </p:sp>
      <p:sp>
        <p:nvSpPr>
          <p:cNvPr id="3" name="Footer Placeholder 2"/>
          <p:cNvSpPr>
            <a:spLocks noGrp="1"/>
          </p:cNvSpPr>
          <p:nvPr>
            <p:ph type="ftr" sz="quarter" idx="11"/>
          </p:nvPr>
        </p:nvSpPr>
        <p:spPr/>
        <p:txBody>
          <a:bodyPr/>
          <a:lstStyle/>
          <a:p>
            <a:r>
              <a:rPr lang="en-US" smtClean="0"/>
              <a:t>15</a:t>
            </a:r>
            <a:endParaRPr lang="en-US"/>
          </a:p>
        </p:txBody>
      </p:sp>
      <p:sp>
        <p:nvSpPr>
          <p:cNvPr id="4" name="Slide Number Placeholder 3"/>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24193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A3B8F7-D338-5E4D-8EC3-FB0FAA999A91}" type="datetime1">
              <a:rPr lang="en-US" smtClean="0"/>
              <a:t>12/23/23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74396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303BFB-05E1-924B-ACCB-26B48584764B}" type="datetime1">
              <a:rPr lang="en-US" smtClean="0"/>
              <a:t>12/23/23</a:t>
            </a:fld>
            <a:endParaRPr lang="en-US"/>
          </a:p>
        </p:txBody>
      </p:sp>
      <p:sp>
        <p:nvSpPr>
          <p:cNvPr id="6" name="Footer Placeholder 5"/>
          <p:cNvSpPr>
            <a:spLocks noGrp="1"/>
          </p:cNvSpPr>
          <p:nvPr>
            <p:ph type="ftr" sz="quarter" idx="11"/>
          </p:nvPr>
        </p:nvSpPr>
        <p:spPr/>
        <p:txBody>
          <a:bodyPr/>
          <a:lstStyle/>
          <a:p>
            <a:r>
              <a:rPr lang="en-US" smtClean="0"/>
              <a:t>15</a:t>
            </a:r>
            <a:endParaRPr lang="en-US"/>
          </a:p>
        </p:txBody>
      </p:sp>
      <p:sp>
        <p:nvSpPr>
          <p:cNvPr id="7" name="Slide Number Placeholder 6"/>
          <p:cNvSpPr>
            <a:spLocks noGrp="1"/>
          </p:cNvSpPr>
          <p:nvPr>
            <p:ph type="sldNum" sz="quarter" idx="12"/>
          </p:nvPr>
        </p:nvSpPr>
        <p:spPr/>
        <p:txBody>
          <a:bodyPr/>
          <a:lstStyle/>
          <a:p>
            <a:fld id="{5CFE2825-DF48-3249-B736-AA9788CF77C4}" type="slidenum">
              <a:rPr lang="en-US" smtClean="0"/>
              <a:t>‹#›</a:t>
            </a:fld>
            <a:endParaRPr lang="en-US"/>
          </a:p>
        </p:txBody>
      </p:sp>
    </p:spTree>
    <p:extLst>
      <p:ext uri="{BB962C8B-B14F-4D97-AF65-F5344CB8AC3E}">
        <p14:creationId xmlns:p14="http://schemas.microsoft.com/office/powerpoint/2010/main" val="191157855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88CE7-635A-5545-9D0B-9523CBE45E91}" type="datetime1">
              <a:rPr lang="en-US" smtClean="0"/>
              <a:t>12/23/23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15</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E2825-DF48-3249-B736-AA9788CF77C4}" type="slidenum">
              <a:rPr lang="en-US" smtClean="0"/>
              <a:t>‹#›</a:t>
            </a:fld>
            <a:endParaRPr lang="en-US"/>
          </a:p>
        </p:txBody>
      </p:sp>
    </p:spTree>
    <p:extLst>
      <p:ext uri="{BB962C8B-B14F-4D97-AF65-F5344CB8AC3E}">
        <p14:creationId xmlns:p14="http://schemas.microsoft.com/office/powerpoint/2010/main" val="4260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54228"/>
            <a:ext cx="9144000" cy="2387600"/>
          </a:xfrm>
        </p:spPr>
        <p:txBody>
          <a:bodyPr/>
          <a:lstStyle/>
          <a:p>
            <a:r>
              <a:rPr lang="zh-CN" altLang="en-US" b="1" dirty="0" smtClean="0"/>
              <a:t>一致性哈希</a:t>
            </a:r>
            <a:endParaRPr lang="en-US" b="1" dirty="0"/>
          </a:p>
        </p:txBody>
      </p:sp>
      <p:sp>
        <p:nvSpPr>
          <p:cNvPr id="3" name="Subtitle 2"/>
          <p:cNvSpPr>
            <a:spLocks noGrp="1"/>
          </p:cNvSpPr>
          <p:nvPr>
            <p:ph type="subTitle" idx="1"/>
          </p:nvPr>
        </p:nvSpPr>
        <p:spPr>
          <a:xfrm>
            <a:off x="1524000" y="3619267"/>
            <a:ext cx="9144000" cy="1655762"/>
          </a:xfrm>
        </p:spPr>
        <p:txBody>
          <a:bodyPr>
            <a:normAutofit/>
          </a:bodyPr>
          <a:lstStyle/>
          <a:p>
            <a:endParaRPr lang="en-US" altLang="zh-CN" sz="2300" dirty="0" smtClean="0"/>
          </a:p>
          <a:p>
            <a:r>
              <a:rPr lang="zh-CN" altLang="en-US" sz="2300" dirty="0" smtClean="0"/>
              <a:t>王一平</a:t>
            </a:r>
            <a:endParaRPr lang="en-US" altLang="zh-CN" sz="2300" dirty="0" smtClean="0"/>
          </a:p>
          <a:p>
            <a:r>
              <a:rPr lang="en-US" altLang="zh-CN" sz="2300" dirty="0" smtClean="0"/>
              <a:t>11/03/23</a:t>
            </a:r>
            <a:endParaRPr lang="en-US" sz="2300" dirty="0"/>
          </a:p>
        </p:txBody>
      </p:sp>
      <p:pic>
        <p:nvPicPr>
          <p:cNvPr id="6" name="Picture 5"/>
          <p:cNvPicPr>
            <a:picLocks noChangeAspect="1"/>
          </p:cNvPicPr>
          <p:nvPr/>
        </p:nvPicPr>
        <p:blipFill>
          <a:blip r:embed="rId3"/>
          <a:stretch>
            <a:fillRect/>
          </a:stretch>
        </p:blipFill>
        <p:spPr>
          <a:xfrm>
            <a:off x="5475227" y="5752469"/>
            <a:ext cx="1241546" cy="391657"/>
          </a:xfrm>
          <a:prstGeom prst="rect">
            <a:avLst/>
          </a:prstGeom>
        </p:spPr>
      </p:pic>
    </p:spTree>
    <p:extLst>
      <p:ext uri="{BB962C8B-B14F-4D97-AF65-F5344CB8AC3E}">
        <p14:creationId xmlns:p14="http://schemas.microsoft.com/office/powerpoint/2010/main" val="1471187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a:t>Hash</a:t>
            </a:r>
            <a:r>
              <a:rPr lang="zh-CN" altLang="en-US" sz="3600" b="1" dirty="0"/>
              <a:t> </a:t>
            </a:r>
            <a:r>
              <a:rPr lang="en-US" altLang="zh-CN" sz="3600" b="1" dirty="0" smtClean="0"/>
              <a:t>ring</a:t>
            </a:r>
            <a:r>
              <a:rPr lang="zh-CN" altLang="en-US" sz="3600" b="1" dirty="0" smtClean="0"/>
              <a:t> </a:t>
            </a:r>
            <a:r>
              <a:rPr lang="en-US" altLang="zh-CN" sz="3600" b="1" dirty="0" smtClean="0"/>
              <a:t>/</a:t>
            </a:r>
            <a:r>
              <a:rPr lang="zh-CN" altLang="en-US" sz="3600" b="1" dirty="0" smtClean="0"/>
              <a:t>动态删除节点</a:t>
            </a:r>
            <a:r>
              <a:rPr lang="zh-CN" altLang="en-US" sz="3600" b="1" smtClean="0"/>
              <a:t>（数据迁移）</a:t>
            </a:r>
            <a:endParaRPr lang="en-US" sz="3600" b="1" dirty="0"/>
          </a:p>
        </p:txBody>
      </p:sp>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9" name="TextBox 8"/>
          <p:cNvSpPr txBox="1"/>
          <p:nvPr/>
        </p:nvSpPr>
        <p:spPr>
          <a:xfrm>
            <a:off x="11041054" y="6187075"/>
            <a:ext cx="625492" cy="369332"/>
          </a:xfrm>
          <a:prstGeom prst="rect">
            <a:avLst/>
          </a:prstGeom>
          <a:noFill/>
        </p:spPr>
        <p:txBody>
          <a:bodyPr wrap="none" rtlCol="0">
            <a:spAutoFit/>
          </a:bodyPr>
          <a:lstStyle/>
          <a:p>
            <a:r>
              <a:rPr lang="en-US" altLang="zh-CN" dirty="0" smtClean="0"/>
              <a:t>9/11</a:t>
            </a:r>
            <a:endParaRPr lang="en-US" dirty="0"/>
          </a:p>
        </p:txBody>
      </p:sp>
      <p:pic>
        <p:nvPicPr>
          <p:cNvPr id="3" name="Picture 2"/>
          <p:cNvPicPr>
            <a:picLocks noChangeAspect="1"/>
          </p:cNvPicPr>
          <p:nvPr/>
        </p:nvPicPr>
        <p:blipFill>
          <a:blip r:embed="rId4"/>
          <a:stretch>
            <a:fillRect/>
          </a:stretch>
        </p:blipFill>
        <p:spPr>
          <a:xfrm>
            <a:off x="6412204" y="1860809"/>
            <a:ext cx="5671846" cy="3713223"/>
          </a:xfrm>
          <a:prstGeom prst="rect">
            <a:avLst/>
          </a:prstGeom>
        </p:spPr>
      </p:pic>
      <p:sp>
        <p:nvSpPr>
          <p:cNvPr id="10" name="Content Placeholder 2"/>
          <p:cNvSpPr>
            <a:spLocks noGrp="1"/>
          </p:cNvSpPr>
          <p:nvPr>
            <p:ph idx="1"/>
          </p:nvPr>
        </p:nvSpPr>
        <p:spPr>
          <a:xfrm>
            <a:off x="284198" y="1453650"/>
            <a:ext cx="6243602" cy="4351338"/>
          </a:xfrm>
        </p:spPr>
        <p:txBody>
          <a:bodyPr>
            <a:noAutofit/>
          </a:bodyPr>
          <a:lstStyle/>
          <a:p>
            <a:pPr>
              <a:lnSpc>
                <a:spcPct val="150000"/>
              </a:lnSpc>
              <a:spcBef>
                <a:spcPts val="0"/>
              </a:spcBef>
            </a:pPr>
            <a:r>
              <a:rPr lang="zh-CN" altLang="en-US" sz="2400" dirty="0" smtClean="0"/>
              <a:t>删除节点</a:t>
            </a:r>
            <a:endParaRPr lang="en-US" altLang="zh-CN" dirty="0"/>
          </a:p>
          <a:p>
            <a:pPr marL="914400" lvl="1" indent="-457200">
              <a:lnSpc>
                <a:spcPct val="150000"/>
              </a:lnSpc>
              <a:spcBef>
                <a:spcPts val="0"/>
              </a:spcBef>
              <a:buFont typeface="+mj-lt"/>
              <a:buAutoNum type="arabicPeriod"/>
            </a:pPr>
            <a:r>
              <a:rPr lang="zh-CN" altLang="en-US" sz="2000" dirty="0" smtClean="0"/>
              <a:t>找到要删除的节点位置。</a:t>
            </a:r>
            <a:endParaRPr lang="en-US" altLang="zh-CN" sz="2000" dirty="0" smtClean="0"/>
          </a:p>
          <a:p>
            <a:pPr marL="914400" lvl="1" indent="-457200">
              <a:lnSpc>
                <a:spcPct val="150000"/>
              </a:lnSpc>
              <a:spcBef>
                <a:spcPts val="0"/>
              </a:spcBef>
              <a:buFont typeface="+mj-lt"/>
              <a:buAutoNum type="arabicPeriod"/>
            </a:pPr>
            <a:r>
              <a:rPr lang="zh-CN" altLang="en-US" sz="2000" dirty="0" smtClean="0"/>
              <a:t>找到后继节点。</a:t>
            </a:r>
            <a:endParaRPr lang="en-US" altLang="zh-CN" sz="2000" dirty="0" smtClean="0"/>
          </a:p>
          <a:p>
            <a:pPr marL="914400" lvl="1" indent="-457200">
              <a:lnSpc>
                <a:spcPct val="150000"/>
              </a:lnSpc>
              <a:spcBef>
                <a:spcPts val="0"/>
              </a:spcBef>
              <a:buFont typeface="+mj-lt"/>
              <a:buAutoNum type="arabicPeriod"/>
            </a:pPr>
            <a:r>
              <a:rPr lang="zh-CN" altLang="en-US" sz="2000" dirty="0" smtClean="0"/>
              <a:t>没有则返回失败（服务必须要有一个节点）。</a:t>
            </a:r>
            <a:endParaRPr lang="en-US" altLang="zh-CN" sz="2000" dirty="0" smtClean="0"/>
          </a:p>
          <a:p>
            <a:pPr marL="914400" lvl="1" indent="-457200">
              <a:lnSpc>
                <a:spcPct val="150000"/>
              </a:lnSpc>
              <a:spcBef>
                <a:spcPts val="0"/>
              </a:spcBef>
              <a:buFont typeface="+mj-lt"/>
              <a:buAutoNum type="arabicPeriod"/>
            </a:pPr>
            <a:r>
              <a:rPr lang="zh-CN" altLang="en-US" sz="2000" dirty="0" smtClean="0"/>
              <a:t>有则将自己所有的数据转移到后继节点。</a:t>
            </a:r>
            <a:endParaRPr lang="en-US" altLang="zh-CN" sz="2000" dirty="0" smtClean="0"/>
          </a:p>
          <a:p>
            <a:pPr marL="914400" lvl="1" indent="-457200">
              <a:lnSpc>
                <a:spcPct val="150000"/>
              </a:lnSpc>
              <a:spcBef>
                <a:spcPts val="0"/>
              </a:spcBef>
              <a:buFont typeface="+mj-lt"/>
              <a:buAutoNum type="arabicPeriod"/>
            </a:pPr>
            <a:r>
              <a:rPr lang="zh-CN" altLang="en-US" sz="2000" dirty="0" smtClean="0"/>
              <a:t>清空本节点的所有数据，删除本节点。</a:t>
            </a:r>
            <a:endParaRPr lang="en-US" altLang="zh-CN" sz="2000" dirty="0" smtClean="0"/>
          </a:p>
        </p:txBody>
      </p:sp>
    </p:spTree>
    <p:extLst>
      <p:ext uri="{BB962C8B-B14F-4D97-AF65-F5344CB8AC3E}">
        <p14:creationId xmlns:p14="http://schemas.microsoft.com/office/powerpoint/2010/main" val="406771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58" y="13677"/>
            <a:ext cx="10515600" cy="1325563"/>
          </a:xfrm>
        </p:spPr>
        <p:txBody>
          <a:bodyPr>
            <a:normAutofit/>
          </a:bodyPr>
          <a:lstStyle/>
          <a:p>
            <a:r>
              <a:rPr lang="zh-CN" altLang="en-US" sz="3600" b="1" dirty="0" smtClean="0"/>
              <a:t>存在问题和解决方法</a:t>
            </a:r>
            <a:endParaRPr lang="en-US" sz="3600" b="1" dirty="0"/>
          </a:p>
        </p:txBody>
      </p:sp>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9" name="TextBox 8"/>
          <p:cNvSpPr txBox="1"/>
          <p:nvPr/>
        </p:nvSpPr>
        <p:spPr>
          <a:xfrm>
            <a:off x="11041054" y="6187075"/>
            <a:ext cx="742511" cy="369332"/>
          </a:xfrm>
          <a:prstGeom prst="rect">
            <a:avLst/>
          </a:prstGeom>
          <a:noFill/>
        </p:spPr>
        <p:txBody>
          <a:bodyPr wrap="none" rtlCol="0">
            <a:spAutoFit/>
          </a:bodyPr>
          <a:lstStyle/>
          <a:p>
            <a:r>
              <a:rPr lang="en-US" altLang="zh-CN" dirty="0" smtClean="0"/>
              <a:t>10/11</a:t>
            </a:r>
            <a:endParaRPr lang="en-US" dirty="0"/>
          </a:p>
        </p:txBody>
      </p:sp>
      <p:pic>
        <p:nvPicPr>
          <p:cNvPr id="3" name="Picture 2"/>
          <p:cNvPicPr>
            <a:picLocks noChangeAspect="1"/>
          </p:cNvPicPr>
          <p:nvPr/>
        </p:nvPicPr>
        <p:blipFill>
          <a:blip r:embed="rId4"/>
          <a:stretch>
            <a:fillRect/>
          </a:stretch>
        </p:blipFill>
        <p:spPr>
          <a:xfrm>
            <a:off x="7658100" y="541070"/>
            <a:ext cx="2695575" cy="2599304"/>
          </a:xfrm>
          <a:prstGeom prst="rect">
            <a:avLst/>
          </a:prstGeom>
        </p:spPr>
      </p:pic>
      <p:pic>
        <p:nvPicPr>
          <p:cNvPr id="10" name="Picture 9"/>
          <p:cNvPicPr>
            <a:picLocks noChangeAspect="1"/>
          </p:cNvPicPr>
          <p:nvPr/>
        </p:nvPicPr>
        <p:blipFill>
          <a:blip r:embed="rId5"/>
          <a:stretch>
            <a:fillRect/>
          </a:stretch>
        </p:blipFill>
        <p:spPr>
          <a:xfrm>
            <a:off x="7747000" y="3426600"/>
            <a:ext cx="3780814" cy="2569177"/>
          </a:xfrm>
          <a:prstGeom prst="rect">
            <a:avLst/>
          </a:prstGeom>
        </p:spPr>
      </p:pic>
      <p:sp>
        <p:nvSpPr>
          <p:cNvPr id="11" name="Content Placeholder 2"/>
          <p:cNvSpPr>
            <a:spLocks noGrp="1"/>
          </p:cNvSpPr>
          <p:nvPr>
            <p:ph idx="1"/>
          </p:nvPr>
        </p:nvSpPr>
        <p:spPr>
          <a:xfrm>
            <a:off x="284198" y="1453650"/>
            <a:ext cx="6243602" cy="2102350"/>
          </a:xfrm>
        </p:spPr>
        <p:txBody>
          <a:bodyPr>
            <a:noAutofit/>
          </a:bodyPr>
          <a:lstStyle/>
          <a:p>
            <a:pPr>
              <a:lnSpc>
                <a:spcPct val="150000"/>
              </a:lnSpc>
              <a:spcBef>
                <a:spcPts val="0"/>
              </a:spcBef>
            </a:pPr>
            <a:r>
              <a:rPr lang="zh-CN" altLang="en-US" sz="1600" dirty="0" smtClean="0"/>
              <a:t>存在问题</a:t>
            </a:r>
            <a:endParaRPr lang="en-US" altLang="zh-CN" sz="1600" dirty="0" smtClean="0"/>
          </a:p>
          <a:p>
            <a:pPr lvl="1">
              <a:lnSpc>
                <a:spcPct val="150000"/>
              </a:lnSpc>
              <a:spcBef>
                <a:spcPts val="0"/>
              </a:spcBef>
            </a:pPr>
            <a:r>
              <a:rPr lang="zh-CN" altLang="en-US" sz="1400" dirty="0" smtClean="0"/>
              <a:t>服务节点位置分布不均。</a:t>
            </a:r>
            <a:endParaRPr lang="en-US" altLang="zh-CN" sz="1400" dirty="0" smtClean="0"/>
          </a:p>
          <a:p>
            <a:pPr lvl="1">
              <a:lnSpc>
                <a:spcPct val="150000"/>
              </a:lnSpc>
              <a:spcBef>
                <a:spcPts val="0"/>
              </a:spcBef>
            </a:pPr>
            <a:r>
              <a:rPr lang="zh-CN" altLang="en-US" sz="1400" dirty="0" smtClean="0"/>
              <a:t>读取</a:t>
            </a:r>
            <a:r>
              <a:rPr lang="en-US" altLang="zh-CN" sz="1400" dirty="0" smtClean="0"/>
              <a:t>/</a:t>
            </a:r>
            <a:r>
              <a:rPr lang="zh-CN" altLang="en-US" sz="1400" dirty="0" smtClean="0"/>
              <a:t>插入数据时遍历寻找服务节点的代价过高。</a:t>
            </a:r>
            <a:endParaRPr lang="en-US" altLang="zh-CN" sz="1400" dirty="0" smtClean="0"/>
          </a:p>
        </p:txBody>
      </p:sp>
      <p:sp>
        <p:nvSpPr>
          <p:cNvPr id="13" name="Content Placeholder 2"/>
          <p:cNvSpPr txBox="1">
            <a:spLocks/>
          </p:cNvSpPr>
          <p:nvPr/>
        </p:nvSpPr>
        <p:spPr>
          <a:xfrm>
            <a:off x="284198" y="2746236"/>
            <a:ext cx="6243602" cy="2102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spcBef>
                <a:spcPts val="0"/>
              </a:spcBef>
            </a:pPr>
            <a:r>
              <a:rPr lang="zh-CN" altLang="en-US" sz="1600" dirty="0" smtClean="0"/>
              <a:t>改进方式</a:t>
            </a:r>
            <a:endParaRPr lang="en-US" altLang="zh-CN" sz="1600" dirty="0" smtClean="0"/>
          </a:p>
          <a:p>
            <a:pPr lvl="1">
              <a:lnSpc>
                <a:spcPct val="150000"/>
              </a:lnSpc>
              <a:spcBef>
                <a:spcPts val="0"/>
              </a:spcBef>
            </a:pPr>
            <a:r>
              <a:rPr lang="zh-CN" altLang="en-US" sz="1400" dirty="0" smtClean="0"/>
              <a:t>增加大量虚拟节点，和虚拟节点到真实节点的路由。读取</a:t>
            </a:r>
            <a:r>
              <a:rPr lang="en-US" altLang="zh-CN" sz="1400" dirty="0" smtClean="0"/>
              <a:t>/</a:t>
            </a:r>
            <a:r>
              <a:rPr lang="zh-CN" altLang="en-US" sz="1400" dirty="0" smtClean="0"/>
              <a:t>插入数据将会按规则找到虚拟节点，虚拟节点根据路由表路由到真实节点完成存储。</a:t>
            </a:r>
            <a:endParaRPr lang="en-US" altLang="zh-CN" sz="1400" dirty="0" smtClean="0"/>
          </a:p>
          <a:p>
            <a:pPr lvl="1">
              <a:lnSpc>
                <a:spcPct val="150000"/>
              </a:lnSpc>
              <a:spcBef>
                <a:spcPts val="0"/>
              </a:spcBef>
            </a:pPr>
            <a:r>
              <a:rPr lang="zh-CN" altLang="en-US" sz="1400" dirty="0" smtClean="0"/>
              <a:t>环上不仅仅保存</a:t>
            </a:r>
            <a:r>
              <a:rPr lang="en-US" altLang="zh-CN" sz="1400" dirty="0" smtClean="0"/>
              <a:t>index</a:t>
            </a:r>
            <a:r>
              <a:rPr lang="zh-CN" altLang="en-US" sz="1400" dirty="0" smtClean="0"/>
              <a:t>，还保存自己归属于哪个节点。（数据处理频率远高于节点拓扑结构的变更）</a:t>
            </a:r>
            <a:endParaRPr lang="en-US" altLang="zh-CN" sz="1400" dirty="0"/>
          </a:p>
          <a:p>
            <a:pPr lvl="1">
              <a:lnSpc>
                <a:spcPct val="150000"/>
              </a:lnSpc>
              <a:spcBef>
                <a:spcPts val="0"/>
              </a:spcBef>
            </a:pPr>
            <a:r>
              <a:rPr lang="zh-CN" altLang="en-US" sz="1400" dirty="0" smtClean="0"/>
              <a:t>实现上，可以随机路由到一个节点上，之后由这个节点路由到指定节点处，用一个集群或自身几集中管理所有的可用服务节点，之后共同维护节点</a:t>
            </a:r>
            <a:r>
              <a:rPr lang="en-US" altLang="zh-CN" sz="1400" dirty="0" smtClean="0"/>
              <a:t>Hash</a:t>
            </a:r>
            <a:r>
              <a:rPr lang="zh-CN" altLang="en-US" sz="1400" dirty="0" smtClean="0"/>
              <a:t>值的范围</a:t>
            </a:r>
            <a:endParaRPr lang="en-US" altLang="zh-CN" sz="1400" dirty="0" smtClean="0"/>
          </a:p>
          <a:p>
            <a:pPr lvl="1">
              <a:lnSpc>
                <a:spcPct val="150000"/>
              </a:lnSpc>
              <a:spcBef>
                <a:spcPts val="0"/>
              </a:spcBef>
            </a:pPr>
            <a:r>
              <a:rPr lang="zh-CN" altLang="en-US" sz="1400" dirty="0" smtClean="0"/>
              <a:t>二分法寻找</a:t>
            </a:r>
            <a:endParaRPr lang="en-US" altLang="zh-CN" sz="1400" dirty="0" smtClean="0"/>
          </a:p>
        </p:txBody>
      </p:sp>
    </p:spTree>
    <p:extLst>
      <p:ext uri="{BB962C8B-B14F-4D97-AF65-F5344CB8AC3E}">
        <p14:creationId xmlns:p14="http://schemas.microsoft.com/office/powerpoint/2010/main" val="34212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387" y="15039"/>
            <a:ext cx="10515600" cy="1325563"/>
          </a:xfrm>
        </p:spPr>
        <p:txBody>
          <a:bodyPr>
            <a:normAutofit/>
          </a:bodyPr>
          <a:lstStyle/>
          <a:p>
            <a:r>
              <a:rPr lang="zh-CN" altLang="en-US" sz="3600" b="1" dirty="0" smtClean="0"/>
              <a:t>总结与下周计划</a:t>
            </a:r>
            <a:endParaRPr lang="en-US" sz="3600" b="1" dirty="0"/>
          </a:p>
        </p:txBody>
      </p:sp>
      <p:sp>
        <p:nvSpPr>
          <p:cNvPr id="5" name="Content Placeholder 2"/>
          <p:cNvSpPr txBox="1">
            <a:spLocks/>
          </p:cNvSpPr>
          <p:nvPr/>
        </p:nvSpPr>
        <p:spPr>
          <a:xfrm>
            <a:off x="550387" y="1067101"/>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spcBef>
                <a:spcPts val="0"/>
              </a:spcBef>
            </a:pPr>
            <a:r>
              <a:rPr lang="zh-CN" altLang="en-US" sz="2400" dirty="0" smtClean="0"/>
              <a:t>总结</a:t>
            </a:r>
            <a:endParaRPr lang="en-US" altLang="zh-CN" sz="2400" dirty="0" smtClean="0"/>
          </a:p>
          <a:p>
            <a:pPr marL="685800" lvl="2">
              <a:lnSpc>
                <a:spcPct val="150000"/>
              </a:lnSpc>
              <a:spcBef>
                <a:spcPts val="0"/>
              </a:spcBef>
            </a:pPr>
            <a:r>
              <a:rPr lang="zh-CN" altLang="en-US" sz="1800" dirty="0"/>
              <a:t>一致性哈希算法是一种适用于有状态服务的负载均衡策略</a:t>
            </a:r>
          </a:p>
          <a:p>
            <a:pPr marL="685800" lvl="2">
              <a:lnSpc>
                <a:spcPct val="150000"/>
              </a:lnSpc>
              <a:spcBef>
                <a:spcPts val="0"/>
              </a:spcBef>
            </a:pPr>
            <a:r>
              <a:rPr lang="zh-CN" altLang="en-US" sz="1800" dirty="0" smtClean="0"/>
              <a:t>一致性</a:t>
            </a:r>
            <a:r>
              <a:rPr lang="zh-CN" altLang="en-US" sz="1800" dirty="0"/>
              <a:t>哈希算法数据结构由一个首尾衔接的哈希环组成：</a:t>
            </a:r>
          </a:p>
          <a:p>
            <a:pPr marL="1143000" lvl="3">
              <a:lnSpc>
                <a:spcPct val="150000"/>
              </a:lnSpc>
              <a:spcBef>
                <a:spcPts val="0"/>
              </a:spcBef>
            </a:pPr>
            <a:r>
              <a:rPr lang="zh-CN" altLang="en-US" sz="1600" dirty="0" smtClean="0"/>
              <a:t>节点</a:t>
            </a:r>
            <a:r>
              <a:rPr lang="zh-CN" altLang="en-US" sz="1600" dirty="0"/>
              <a:t>入环时，通过取哈希并对环长度取模，确定节点所在的位置</a:t>
            </a:r>
          </a:p>
          <a:p>
            <a:pPr marL="1143000" lvl="3">
              <a:lnSpc>
                <a:spcPct val="150000"/>
              </a:lnSpc>
              <a:spcBef>
                <a:spcPts val="0"/>
              </a:spcBef>
            </a:pPr>
            <a:r>
              <a:rPr lang="zh-CN" altLang="en-US" sz="1600" dirty="0" smtClean="0"/>
              <a:t>数据</a:t>
            </a:r>
            <a:r>
              <a:rPr lang="zh-CN" altLang="en-US" sz="1600" dirty="0"/>
              <a:t>入环时，通过取哈希并对环长度取模，然后找到顺时针往下的第一个节点，作为操作的目标节点</a:t>
            </a:r>
          </a:p>
          <a:p>
            <a:pPr marL="685800" lvl="2">
              <a:lnSpc>
                <a:spcPct val="150000"/>
              </a:lnSpc>
              <a:spcBef>
                <a:spcPts val="0"/>
              </a:spcBef>
            </a:pPr>
            <a:r>
              <a:rPr lang="zh-CN" altLang="en-US" sz="1800" dirty="0" smtClean="0"/>
              <a:t>一致性</a:t>
            </a:r>
            <a:r>
              <a:rPr lang="zh-CN" altLang="en-US" sz="1800" dirty="0"/>
              <a:t>哈希最大的优势是，在集群节点数量发生变更时，只需要承担局部小范围的数据迁移成本</a:t>
            </a:r>
          </a:p>
          <a:p>
            <a:pPr marL="685800" lvl="2">
              <a:lnSpc>
                <a:spcPct val="150000"/>
              </a:lnSpc>
              <a:spcBef>
                <a:spcPts val="0"/>
              </a:spcBef>
            </a:pPr>
            <a:r>
              <a:rPr lang="zh-CN" altLang="en-US" sz="1800" dirty="0" smtClean="0"/>
              <a:t>一致性</a:t>
            </a:r>
            <a:r>
              <a:rPr lang="zh-CN" altLang="en-US" sz="1800" dirty="0"/>
              <a:t>哈希中可以通过虚拟节点路由的方式，提高负载均衡程度，并能很好地支持带权分治的诉求</a:t>
            </a:r>
          </a:p>
          <a:p>
            <a:pPr marL="685800" lvl="2">
              <a:lnSpc>
                <a:spcPct val="150000"/>
              </a:lnSpc>
              <a:spcBef>
                <a:spcPts val="0"/>
              </a:spcBef>
            </a:pPr>
            <a:endParaRPr lang="en-US" altLang="zh-CN" sz="1800" dirty="0" smtClean="0"/>
          </a:p>
          <a:p>
            <a:pPr marL="228600" lvl="1">
              <a:lnSpc>
                <a:spcPct val="150000"/>
              </a:lnSpc>
              <a:spcBef>
                <a:spcPts val="0"/>
              </a:spcBef>
            </a:pPr>
            <a:r>
              <a:rPr lang="zh-CN" altLang="en-US" dirty="0"/>
              <a:t>下周</a:t>
            </a:r>
            <a:r>
              <a:rPr lang="zh-CN" altLang="en-US" dirty="0" smtClean="0"/>
              <a:t>计划</a:t>
            </a:r>
            <a:endParaRPr lang="en-US" altLang="zh-CN" dirty="0" smtClean="0"/>
          </a:p>
          <a:p>
            <a:pPr marL="685800" lvl="2">
              <a:lnSpc>
                <a:spcPct val="150000"/>
              </a:lnSpc>
              <a:spcBef>
                <a:spcPts val="0"/>
              </a:spcBef>
            </a:pPr>
            <a:r>
              <a:rPr lang="zh-CN" altLang="en-US" dirty="0" smtClean="0"/>
              <a:t>分布式事务模型中的消息队列与</a:t>
            </a:r>
            <a:r>
              <a:rPr lang="en-US" altLang="zh-CN" dirty="0" smtClean="0"/>
              <a:t>TCC</a:t>
            </a:r>
          </a:p>
        </p:txBody>
      </p:sp>
      <p:pic>
        <p:nvPicPr>
          <p:cNvPr id="7" name="Picture 6"/>
          <p:cNvPicPr>
            <a:picLocks noChangeAspect="1"/>
          </p:cNvPicPr>
          <p:nvPr/>
        </p:nvPicPr>
        <p:blipFill>
          <a:blip r:embed="rId3"/>
          <a:stretch>
            <a:fillRect/>
          </a:stretch>
        </p:blipFill>
        <p:spPr>
          <a:xfrm>
            <a:off x="10696575" y="369620"/>
            <a:ext cx="1219200" cy="342900"/>
          </a:xfrm>
          <a:prstGeom prst="rect">
            <a:avLst/>
          </a:prstGeom>
        </p:spPr>
      </p:pic>
      <p:sp>
        <p:nvSpPr>
          <p:cNvPr id="8" name="TextBox 7"/>
          <p:cNvSpPr txBox="1"/>
          <p:nvPr/>
        </p:nvSpPr>
        <p:spPr>
          <a:xfrm>
            <a:off x="11041054" y="6187075"/>
            <a:ext cx="742511" cy="369332"/>
          </a:xfrm>
          <a:prstGeom prst="rect">
            <a:avLst/>
          </a:prstGeom>
          <a:noFill/>
        </p:spPr>
        <p:txBody>
          <a:bodyPr wrap="none" rtlCol="0">
            <a:spAutoFit/>
          </a:bodyPr>
          <a:lstStyle/>
          <a:p>
            <a:r>
              <a:rPr lang="en-US" altLang="zh-CN" dirty="0" smtClean="0"/>
              <a:t>11/11</a:t>
            </a:r>
            <a:endParaRPr lang="en-US" dirty="0"/>
          </a:p>
        </p:txBody>
      </p:sp>
    </p:spTree>
    <p:extLst>
      <p:ext uri="{BB962C8B-B14F-4D97-AF65-F5344CB8AC3E}">
        <p14:creationId xmlns:p14="http://schemas.microsoft.com/office/powerpoint/2010/main" val="106262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Outline</a:t>
            </a:r>
            <a:endParaRPr lang="en-US" sz="3600" b="1" dirty="0"/>
          </a:p>
        </p:txBody>
      </p:sp>
      <p:sp>
        <p:nvSpPr>
          <p:cNvPr id="3" name="Content Placeholder 2"/>
          <p:cNvSpPr>
            <a:spLocks noGrp="1"/>
          </p:cNvSpPr>
          <p:nvPr>
            <p:ph idx="1"/>
          </p:nvPr>
        </p:nvSpPr>
        <p:spPr>
          <a:xfrm>
            <a:off x="1287378" y="1087688"/>
            <a:ext cx="10515600" cy="4351338"/>
          </a:xfrm>
        </p:spPr>
        <p:txBody>
          <a:bodyPr>
            <a:noAutofit/>
          </a:bodyPr>
          <a:lstStyle/>
          <a:p>
            <a:pPr marL="514350" indent="-514350">
              <a:lnSpc>
                <a:spcPct val="120000"/>
              </a:lnSpc>
              <a:buFont typeface="+mj-lt"/>
              <a:buAutoNum type="arabicPeriod"/>
            </a:pPr>
            <a:r>
              <a:rPr lang="zh-CN" altLang="en-US" dirty="0" smtClean="0"/>
              <a:t>状态服务</a:t>
            </a:r>
            <a:endParaRPr lang="en-US" altLang="zh-CN" dirty="0" smtClean="0"/>
          </a:p>
          <a:p>
            <a:pPr marL="514350" indent="-514350">
              <a:lnSpc>
                <a:spcPct val="120000"/>
              </a:lnSpc>
              <a:buFont typeface="+mj-lt"/>
              <a:buAutoNum type="arabicPeriod"/>
            </a:pPr>
            <a:r>
              <a:rPr lang="zh-CN" altLang="en-US" dirty="0" smtClean="0"/>
              <a:t>横向扩张与纵向切分</a:t>
            </a:r>
            <a:endParaRPr lang="en-US" altLang="zh-CN" dirty="0" smtClean="0"/>
          </a:p>
          <a:p>
            <a:pPr marL="514350" indent="-514350">
              <a:lnSpc>
                <a:spcPct val="120000"/>
              </a:lnSpc>
              <a:buFont typeface="+mj-lt"/>
              <a:buAutoNum type="arabicPeriod"/>
            </a:pPr>
            <a:r>
              <a:rPr lang="zh-CN" altLang="en-US" dirty="0" smtClean="0"/>
              <a:t>基于</a:t>
            </a:r>
            <a:r>
              <a:rPr lang="en-US" altLang="zh-CN" dirty="0" smtClean="0"/>
              <a:t>Hash</a:t>
            </a:r>
            <a:r>
              <a:rPr lang="zh-CN" altLang="en-US" dirty="0" smtClean="0"/>
              <a:t>的负载均衡</a:t>
            </a:r>
            <a:endParaRPr lang="en-US" altLang="zh-CN" dirty="0" smtClean="0"/>
          </a:p>
          <a:p>
            <a:pPr marL="514350" indent="-514350">
              <a:lnSpc>
                <a:spcPct val="120000"/>
              </a:lnSpc>
              <a:buFont typeface="+mj-lt"/>
              <a:buAutoNum type="arabicPeriod"/>
            </a:pPr>
            <a:r>
              <a:rPr lang="zh-CN" altLang="en-US" dirty="0" smtClean="0"/>
              <a:t>数据迁移</a:t>
            </a:r>
            <a:endParaRPr lang="en-US" altLang="zh-CN" dirty="0" smtClean="0"/>
          </a:p>
          <a:p>
            <a:pPr marL="514350" indent="-514350">
              <a:lnSpc>
                <a:spcPct val="120000"/>
              </a:lnSpc>
              <a:buFont typeface="+mj-lt"/>
              <a:buAutoNum type="arabicPeriod"/>
            </a:pPr>
            <a:r>
              <a:rPr lang="en-US" altLang="zh-CN" dirty="0" smtClean="0"/>
              <a:t>Hash</a:t>
            </a:r>
            <a:r>
              <a:rPr lang="zh-CN" altLang="en-US" dirty="0" smtClean="0"/>
              <a:t> </a:t>
            </a:r>
            <a:r>
              <a:rPr lang="en-US" altLang="zh-CN" dirty="0" smtClean="0"/>
              <a:t>ring</a:t>
            </a:r>
          </a:p>
          <a:p>
            <a:pPr marL="514350" indent="-514350">
              <a:lnSpc>
                <a:spcPct val="120000"/>
              </a:lnSpc>
              <a:buFont typeface="+mj-lt"/>
              <a:buAutoNum type="arabicPeriod"/>
            </a:pPr>
            <a:r>
              <a:rPr lang="zh-CN" altLang="en-US" dirty="0" smtClean="0"/>
              <a:t>存在问题和解决方法</a:t>
            </a:r>
            <a:endParaRPr lang="en-US" altLang="zh-CN" dirty="0" smtClean="0"/>
          </a:p>
          <a:p>
            <a:pPr marL="514350" indent="-514350">
              <a:lnSpc>
                <a:spcPct val="120000"/>
              </a:lnSpc>
              <a:buFont typeface="+mj-lt"/>
              <a:buAutoNum type="arabicPeriod"/>
            </a:pPr>
            <a:r>
              <a:rPr lang="zh-CN" altLang="en-US" dirty="0" smtClean="0"/>
              <a:t>总结与下周计划</a:t>
            </a:r>
            <a:endParaRPr lang="en-US" altLang="zh-CN"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1/11</a:t>
            </a:r>
            <a:endParaRPr lang="en-US" dirty="0"/>
          </a:p>
        </p:txBody>
      </p:sp>
    </p:spTree>
    <p:extLst>
      <p:ext uri="{BB962C8B-B14F-4D97-AF65-F5344CB8AC3E}">
        <p14:creationId xmlns:p14="http://schemas.microsoft.com/office/powerpoint/2010/main" val="1877881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zh-CN" altLang="en-US" sz="3600" b="1" dirty="0" smtClean="0"/>
              <a:t>状态服务</a:t>
            </a:r>
            <a:endParaRPr lang="en-US" sz="3600" b="1" dirty="0"/>
          </a:p>
        </p:txBody>
      </p:sp>
      <p:sp>
        <p:nvSpPr>
          <p:cNvPr id="3" name="Content Placeholder 2"/>
          <p:cNvSpPr>
            <a:spLocks noGrp="1"/>
          </p:cNvSpPr>
          <p:nvPr>
            <p:ph idx="1"/>
          </p:nvPr>
        </p:nvSpPr>
        <p:spPr>
          <a:xfrm>
            <a:off x="838200" y="1695183"/>
            <a:ext cx="10515600" cy="4351338"/>
          </a:xfrm>
        </p:spPr>
        <p:txBody>
          <a:bodyPr>
            <a:normAutofit/>
          </a:bodyPr>
          <a:lstStyle/>
          <a:p>
            <a:pPr>
              <a:lnSpc>
                <a:spcPct val="150000"/>
              </a:lnSpc>
            </a:pPr>
            <a:r>
              <a:rPr lang="zh-CN" altLang="en-US" sz="2400" dirty="0" smtClean="0"/>
              <a:t>无状态</a:t>
            </a:r>
            <a:r>
              <a:rPr lang="zh-CN" altLang="en-US" sz="2400" dirty="0" smtClean="0"/>
              <a:t>服务</a:t>
            </a:r>
            <a:endParaRPr lang="en-US" altLang="zh-CN" sz="2400" dirty="0" smtClean="0"/>
          </a:p>
          <a:p>
            <a:pPr lvl="1">
              <a:lnSpc>
                <a:spcPct val="150000"/>
              </a:lnSpc>
            </a:pPr>
            <a:r>
              <a:rPr lang="zh-CN" altLang="en-US" sz="2000" dirty="0" smtClean="0"/>
              <a:t>数据暂时的，不做持久化</a:t>
            </a:r>
            <a:endParaRPr lang="en-US" altLang="zh-CN" sz="2000" dirty="0" smtClean="0"/>
          </a:p>
          <a:p>
            <a:pPr>
              <a:lnSpc>
                <a:spcPct val="150000"/>
              </a:lnSpc>
            </a:pPr>
            <a:r>
              <a:rPr lang="zh-CN" altLang="en-US" sz="2400" dirty="0" smtClean="0"/>
              <a:t>有</a:t>
            </a:r>
            <a:r>
              <a:rPr lang="zh-CN" altLang="en-US" sz="2400" dirty="0" smtClean="0"/>
              <a:t>状态服务</a:t>
            </a:r>
            <a:endParaRPr lang="en-US" altLang="zh-CN" sz="2400" dirty="0" smtClean="0"/>
          </a:p>
          <a:p>
            <a:pPr lvl="1">
              <a:lnSpc>
                <a:spcPct val="150000"/>
              </a:lnSpc>
            </a:pPr>
            <a:r>
              <a:rPr lang="zh-CN" altLang="en-US" sz="2000" dirty="0" smtClean="0"/>
              <a:t>数据需要持久化</a:t>
            </a:r>
            <a:endParaRPr lang="en-US" altLang="zh-CN" sz="2000" dirty="0" smtClean="0"/>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6" name="TextBox 5"/>
          <p:cNvSpPr txBox="1"/>
          <p:nvPr/>
        </p:nvSpPr>
        <p:spPr>
          <a:xfrm>
            <a:off x="11041054" y="6187075"/>
            <a:ext cx="625492" cy="369332"/>
          </a:xfrm>
          <a:prstGeom prst="rect">
            <a:avLst/>
          </a:prstGeom>
          <a:noFill/>
        </p:spPr>
        <p:txBody>
          <a:bodyPr wrap="none" rtlCol="0">
            <a:spAutoFit/>
          </a:bodyPr>
          <a:lstStyle/>
          <a:p>
            <a:r>
              <a:rPr lang="en-US" altLang="zh-CN" dirty="0" smtClean="0"/>
              <a:t>2/11</a:t>
            </a:r>
            <a:endParaRPr lang="en-US" dirty="0"/>
          </a:p>
        </p:txBody>
      </p:sp>
    </p:spTree>
    <p:extLst>
      <p:ext uri="{BB962C8B-B14F-4D97-AF65-F5344CB8AC3E}">
        <p14:creationId xmlns:p14="http://schemas.microsoft.com/office/powerpoint/2010/main" val="125986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zh-CN" altLang="en-US" sz="3600" b="1" dirty="0" smtClean="0"/>
              <a:t>横向扩张与纵向切分</a:t>
            </a:r>
            <a:endParaRPr lang="en-US" sz="3600" b="1" dirty="0"/>
          </a:p>
        </p:txBody>
      </p:sp>
      <p:sp>
        <p:nvSpPr>
          <p:cNvPr id="3" name="Content Placeholder 2"/>
          <p:cNvSpPr>
            <a:spLocks noGrp="1"/>
          </p:cNvSpPr>
          <p:nvPr>
            <p:ph idx="1"/>
          </p:nvPr>
        </p:nvSpPr>
        <p:spPr>
          <a:xfrm>
            <a:off x="838200" y="1695183"/>
            <a:ext cx="10515600" cy="4351338"/>
          </a:xfrm>
        </p:spPr>
        <p:txBody>
          <a:bodyPr>
            <a:normAutofit/>
          </a:bodyPr>
          <a:lstStyle/>
          <a:p>
            <a:pPr>
              <a:lnSpc>
                <a:spcPct val="150000"/>
              </a:lnSpc>
            </a:pPr>
            <a:r>
              <a:rPr lang="zh-CN" altLang="en-US" sz="2400" dirty="0" smtClean="0"/>
              <a:t>横向扩张：为了防止单点故障所提供的数据冗余备份机制</a:t>
            </a:r>
            <a:endParaRPr lang="en-US" altLang="zh-CN" sz="2400" dirty="0" smtClean="0"/>
          </a:p>
          <a:p>
            <a:pPr lvl="1">
              <a:lnSpc>
                <a:spcPct val="150000"/>
              </a:lnSpc>
            </a:pPr>
            <a:r>
              <a:rPr lang="zh-CN" altLang="en-US" sz="2000" dirty="0" smtClean="0"/>
              <a:t>每个节点存储的数据一致。</a:t>
            </a:r>
            <a:endParaRPr lang="en-US" altLang="zh-CN" sz="2000" dirty="0" smtClean="0"/>
          </a:p>
          <a:p>
            <a:pPr lvl="1">
              <a:lnSpc>
                <a:spcPct val="150000"/>
              </a:lnSpc>
            </a:pPr>
            <a:r>
              <a:rPr lang="zh-CN" altLang="en-US" sz="2000" dirty="0" smtClean="0"/>
              <a:t>通过</a:t>
            </a:r>
            <a:r>
              <a:rPr lang="en-US" altLang="zh-CN" sz="2000" dirty="0" smtClean="0"/>
              <a:t>Raft</a:t>
            </a:r>
            <a:r>
              <a:rPr lang="zh-CN" altLang="en-US" sz="2000" dirty="0" smtClean="0"/>
              <a:t>等共识算法完成数据同步。</a:t>
            </a:r>
            <a:endParaRPr lang="en-US" altLang="zh-CN" sz="2000" dirty="0" smtClean="0"/>
          </a:p>
          <a:p>
            <a:pPr lvl="1">
              <a:lnSpc>
                <a:spcPct val="150000"/>
              </a:lnSpc>
            </a:pPr>
            <a:endParaRPr lang="en-US" altLang="zh-CN" sz="2400" dirty="0"/>
          </a:p>
          <a:p>
            <a:pPr>
              <a:lnSpc>
                <a:spcPct val="150000"/>
              </a:lnSpc>
            </a:pPr>
            <a:r>
              <a:rPr lang="zh-CN" altLang="en-US" sz="2400" dirty="0" smtClean="0"/>
              <a:t>纵向切分：将数据平均或加权分配到服务节点</a:t>
            </a:r>
            <a:endParaRPr lang="en-US" altLang="zh-CN" sz="2400" dirty="0" smtClean="0"/>
          </a:p>
          <a:p>
            <a:pPr lvl="1">
              <a:lnSpc>
                <a:spcPct val="150000"/>
              </a:lnSpc>
            </a:pPr>
            <a:r>
              <a:rPr lang="zh-CN" altLang="en-US" sz="2000" dirty="0" smtClean="0"/>
              <a:t>每个节点分管不同批数据。</a:t>
            </a:r>
            <a:endParaRPr lang="en-US" altLang="zh-CN" sz="2000" dirty="0" smtClean="0"/>
          </a:p>
          <a:p>
            <a:pPr lvl="1">
              <a:lnSpc>
                <a:spcPct val="150000"/>
              </a:lnSpc>
            </a:pPr>
            <a:r>
              <a:rPr lang="zh-CN" altLang="en-US" sz="2000" dirty="0" smtClean="0"/>
              <a:t>通过路由算法引导客户端选择正确的的服务节点</a:t>
            </a:r>
            <a:endParaRPr lang="en-US" sz="2000" dirty="0" smtClean="0"/>
          </a:p>
        </p:txBody>
      </p:sp>
      <p:pic>
        <p:nvPicPr>
          <p:cNvPr id="9" name="Picture 8"/>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3/11</a:t>
            </a:r>
            <a:endParaRPr lang="en-US" dirty="0"/>
          </a:p>
        </p:txBody>
      </p:sp>
    </p:spTree>
    <p:extLst>
      <p:ext uri="{BB962C8B-B14F-4D97-AF65-F5344CB8AC3E}">
        <p14:creationId xmlns:p14="http://schemas.microsoft.com/office/powerpoint/2010/main" val="737437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695" y="0"/>
            <a:ext cx="10515600" cy="1325563"/>
          </a:xfrm>
        </p:spPr>
        <p:txBody>
          <a:bodyPr>
            <a:normAutofit/>
          </a:bodyPr>
          <a:lstStyle/>
          <a:p>
            <a:r>
              <a:rPr lang="zh-CN" altLang="en-US" sz="3600" b="1" dirty="0" smtClean="0"/>
              <a:t>基于</a:t>
            </a:r>
            <a:r>
              <a:rPr lang="en-US" altLang="zh-CN" sz="3600" b="1" dirty="0" smtClean="0"/>
              <a:t>Hash</a:t>
            </a:r>
            <a:r>
              <a:rPr lang="zh-CN" altLang="en-US" sz="3600" b="1" dirty="0" smtClean="0"/>
              <a:t>的负载均衡</a:t>
            </a:r>
            <a:endParaRPr lang="en-US" sz="3600" b="1" dirty="0"/>
          </a:p>
        </p:txBody>
      </p:sp>
      <p:sp>
        <p:nvSpPr>
          <p:cNvPr id="3" name="Content Placeholder 2"/>
          <p:cNvSpPr>
            <a:spLocks noGrp="1"/>
          </p:cNvSpPr>
          <p:nvPr>
            <p:ph idx="1"/>
          </p:nvPr>
        </p:nvSpPr>
        <p:spPr>
          <a:xfrm>
            <a:off x="838200" y="1695183"/>
            <a:ext cx="5108473" cy="4351338"/>
          </a:xfrm>
        </p:spPr>
        <p:txBody>
          <a:bodyPr>
            <a:normAutofit/>
          </a:bodyPr>
          <a:lstStyle/>
          <a:p>
            <a:pPr>
              <a:lnSpc>
                <a:spcPct val="150000"/>
              </a:lnSpc>
            </a:pPr>
            <a:r>
              <a:rPr lang="zh-CN" altLang="en-US" sz="2400" dirty="0" smtClean="0"/>
              <a:t>以</a:t>
            </a:r>
            <a:r>
              <a:rPr lang="en-US" altLang="zh-CN" sz="2400" dirty="0" smtClean="0"/>
              <a:t>Hash</a:t>
            </a:r>
            <a:r>
              <a:rPr lang="zh-CN" altLang="en-US" sz="2400" dirty="0" smtClean="0"/>
              <a:t>为路由方式的负载</a:t>
            </a:r>
            <a:r>
              <a:rPr lang="zh-CN" altLang="en-US" sz="2400" dirty="0" smtClean="0"/>
              <a:t>均衡</a:t>
            </a:r>
            <a:endParaRPr lang="en-US" altLang="zh-CN" sz="2400" dirty="0" smtClean="0"/>
          </a:p>
          <a:p>
            <a:pPr>
              <a:lnSpc>
                <a:spcPct val="150000"/>
              </a:lnSpc>
            </a:pPr>
            <a:r>
              <a:rPr lang="en-US" altLang="zh-CN" sz="2400" dirty="0" err="1" smtClean="0"/>
              <a:t>Redis</a:t>
            </a:r>
            <a:r>
              <a:rPr lang="zh-CN" altLang="en-US" sz="2400" dirty="0" smtClean="0"/>
              <a:t>分片集群采用这种方法，且</a:t>
            </a:r>
            <a:r>
              <a:rPr lang="zh-CN" altLang="en-US" sz="2400" dirty="0" smtClean="0"/>
              <a:t>宕机后不会将数据迁移。但是有</a:t>
            </a:r>
            <a:r>
              <a:rPr lang="zh-CN" altLang="en-US" sz="2400" smtClean="0"/>
              <a:t>自动的主备切换。</a:t>
            </a:r>
            <a:endParaRPr lang="en-US" altLang="zh-CN" sz="2400" dirty="0"/>
          </a:p>
          <a:p>
            <a:pPr>
              <a:lnSpc>
                <a:spcPct val="150000"/>
              </a:lnSpc>
            </a:pPr>
            <a:endParaRPr lang="en-US" altLang="zh-CN" sz="2400" dirty="0" smtClean="0"/>
          </a:p>
          <a:p>
            <a:pPr marL="0" indent="0">
              <a:lnSpc>
                <a:spcPct val="150000"/>
              </a:lnSpc>
              <a:buNone/>
            </a:pPr>
            <a:r>
              <a:rPr lang="en-US" altLang="zh-CN" sz="2000" dirty="0" smtClean="0"/>
              <a:t>Server node ID =</a:t>
            </a:r>
          </a:p>
          <a:p>
            <a:pPr marL="0" indent="0">
              <a:lnSpc>
                <a:spcPct val="150000"/>
              </a:lnSpc>
              <a:buNone/>
            </a:pPr>
            <a:r>
              <a:rPr lang="en-US" altLang="zh-CN" sz="2000" dirty="0" smtClean="0"/>
              <a:t> Hash(data index) % (number of Server nodes)</a:t>
            </a:r>
          </a:p>
        </p:txBody>
      </p:sp>
      <p:pic>
        <p:nvPicPr>
          <p:cNvPr id="5" name="Picture 4"/>
          <p:cNvPicPr>
            <a:picLocks noChangeAspect="1"/>
          </p:cNvPicPr>
          <p:nvPr/>
        </p:nvPicPr>
        <p:blipFill>
          <a:blip r:embed="rId3"/>
          <a:stretch>
            <a:fillRect/>
          </a:stretch>
        </p:blipFill>
        <p:spPr>
          <a:xfrm>
            <a:off x="10696575" y="369620"/>
            <a:ext cx="1219200" cy="342900"/>
          </a:xfrm>
          <a:prstGeom prst="rect">
            <a:avLst/>
          </a:prstGeom>
        </p:spPr>
      </p:pic>
      <p:sp>
        <p:nvSpPr>
          <p:cNvPr id="7" name="TextBox 6"/>
          <p:cNvSpPr txBox="1"/>
          <p:nvPr/>
        </p:nvSpPr>
        <p:spPr>
          <a:xfrm>
            <a:off x="11041054" y="6187075"/>
            <a:ext cx="625492" cy="369332"/>
          </a:xfrm>
          <a:prstGeom prst="rect">
            <a:avLst/>
          </a:prstGeom>
          <a:noFill/>
        </p:spPr>
        <p:txBody>
          <a:bodyPr wrap="none" rtlCol="0">
            <a:spAutoFit/>
          </a:bodyPr>
          <a:lstStyle/>
          <a:p>
            <a:r>
              <a:rPr lang="en-US" altLang="zh-CN" dirty="0" smtClean="0"/>
              <a:t>4/11</a:t>
            </a:r>
            <a:endParaRPr lang="en-US" dirty="0"/>
          </a:p>
        </p:txBody>
      </p:sp>
      <p:pic>
        <p:nvPicPr>
          <p:cNvPr id="6" name="Picture 5"/>
          <p:cNvPicPr>
            <a:picLocks noChangeAspect="1"/>
          </p:cNvPicPr>
          <p:nvPr/>
        </p:nvPicPr>
        <p:blipFill>
          <a:blip r:embed="rId4"/>
          <a:stretch>
            <a:fillRect/>
          </a:stretch>
        </p:blipFill>
        <p:spPr>
          <a:xfrm>
            <a:off x="5946673" y="865775"/>
            <a:ext cx="5407127" cy="5321300"/>
          </a:xfrm>
          <a:prstGeom prst="rect">
            <a:avLst/>
          </a:prstGeom>
        </p:spPr>
      </p:pic>
    </p:spTree>
    <p:extLst>
      <p:ext uri="{BB962C8B-B14F-4D97-AF65-F5344CB8AC3E}">
        <p14:creationId xmlns:p14="http://schemas.microsoft.com/office/powerpoint/2010/main" val="566260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25" y="0"/>
            <a:ext cx="10515600" cy="1325563"/>
          </a:xfrm>
        </p:spPr>
        <p:txBody>
          <a:bodyPr>
            <a:normAutofit/>
          </a:bodyPr>
          <a:lstStyle/>
          <a:p>
            <a:r>
              <a:rPr lang="zh-CN" altLang="en-US" sz="3600" b="1" dirty="0" smtClean="0"/>
              <a:t>数据迁移</a:t>
            </a:r>
            <a:endParaRPr lang="en-US" sz="3600" b="1" dirty="0"/>
          </a:p>
        </p:txBody>
      </p:sp>
      <p:sp>
        <p:nvSpPr>
          <p:cNvPr id="3" name="Content Placeholder 2"/>
          <p:cNvSpPr>
            <a:spLocks noGrp="1"/>
          </p:cNvSpPr>
          <p:nvPr>
            <p:ph idx="1"/>
          </p:nvPr>
        </p:nvSpPr>
        <p:spPr>
          <a:xfrm>
            <a:off x="381000" y="1325563"/>
            <a:ext cx="4241800" cy="4351338"/>
          </a:xfrm>
        </p:spPr>
        <p:txBody>
          <a:bodyPr>
            <a:noAutofit/>
          </a:bodyPr>
          <a:lstStyle/>
          <a:p>
            <a:pPr>
              <a:lnSpc>
                <a:spcPct val="150000"/>
              </a:lnSpc>
              <a:spcBef>
                <a:spcPts val="0"/>
              </a:spcBef>
            </a:pPr>
            <a:r>
              <a:rPr lang="zh-CN" altLang="en-US" sz="2000" dirty="0" smtClean="0"/>
              <a:t>场景：数据迁移发生在服务节点数量变更时，如果增加节点，那么需要从老节点中取出部分数据交给新节点；如果删除节点，则需要把这个节点中的数据迁移出来交给其它节点。</a:t>
            </a:r>
            <a:endParaRPr lang="en-US" altLang="zh-CN" sz="2000" dirty="0" smtClean="0"/>
          </a:p>
          <a:p>
            <a:pPr>
              <a:lnSpc>
                <a:spcPct val="150000"/>
              </a:lnSpc>
              <a:spcBef>
                <a:spcPts val="0"/>
              </a:spcBef>
            </a:pPr>
            <a:endParaRPr lang="en-US" altLang="zh-CN" sz="2000" dirty="0" smtClean="0"/>
          </a:p>
          <a:p>
            <a:pPr>
              <a:lnSpc>
                <a:spcPct val="150000"/>
              </a:lnSpc>
              <a:spcBef>
                <a:spcPts val="0"/>
              </a:spcBef>
            </a:pPr>
            <a:r>
              <a:rPr lang="zh-CN" altLang="en-US" sz="2000" dirty="0" smtClean="0"/>
              <a:t>存在问题：对于基于</a:t>
            </a:r>
            <a:r>
              <a:rPr lang="en-US" altLang="zh-CN" sz="2000" dirty="0" smtClean="0"/>
              <a:t>Hash</a:t>
            </a:r>
            <a:r>
              <a:rPr lang="zh-CN" altLang="en-US" sz="2000" dirty="0" smtClean="0"/>
              <a:t>的纵向分治，需要修正索引函数中模的大小，往往造成整个数据的位置变更</a:t>
            </a:r>
            <a:endParaRPr lang="en-US" sz="2000" dirty="0"/>
          </a:p>
        </p:txBody>
      </p:sp>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9" name="TextBox 8"/>
          <p:cNvSpPr txBox="1"/>
          <p:nvPr/>
        </p:nvSpPr>
        <p:spPr>
          <a:xfrm>
            <a:off x="11041054" y="6187075"/>
            <a:ext cx="625492" cy="369332"/>
          </a:xfrm>
          <a:prstGeom prst="rect">
            <a:avLst/>
          </a:prstGeom>
          <a:noFill/>
        </p:spPr>
        <p:txBody>
          <a:bodyPr wrap="none" rtlCol="0">
            <a:spAutoFit/>
          </a:bodyPr>
          <a:lstStyle/>
          <a:p>
            <a:r>
              <a:rPr lang="en-US" altLang="zh-CN" dirty="0" smtClean="0"/>
              <a:t>5/11</a:t>
            </a:r>
            <a:endParaRPr lang="en-US" dirty="0"/>
          </a:p>
        </p:txBody>
      </p:sp>
      <p:pic>
        <p:nvPicPr>
          <p:cNvPr id="7" name="Picture 6"/>
          <p:cNvPicPr>
            <a:picLocks noChangeAspect="1"/>
          </p:cNvPicPr>
          <p:nvPr/>
        </p:nvPicPr>
        <p:blipFill rotWithShape="1">
          <a:blip r:embed="rId4"/>
          <a:srcRect t="1857"/>
          <a:stretch/>
        </p:blipFill>
        <p:spPr>
          <a:xfrm>
            <a:off x="4769359" y="857423"/>
            <a:ext cx="6271695" cy="6000577"/>
          </a:xfrm>
          <a:prstGeom prst="rect">
            <a:avLst/>
          </a:prstGeom>
        </p:spPr>
      </p:pic>
    </p:spTree>
    <p:extLst>
      <p:ext uri="{BB962C8B-B14F-4D97-AF65-F5344CB8AC3E}">
        <p14:creationId xmlns:p14="http://schemas.microsoft.com/office/powerpoint/2010/main" val="119916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Hash ring</a:t>
            </a:r>
            <a:r>
              <a:rPr lang="zh-CN" altLang="en-US" sz="3600" b="1" dirty="0" smtClean="0"/>
              <a:t>（哈希环）</a:t>
            </a:r>
            <a:endParaRPr lang="en-US" sz="3600" b="1" dirty="0"/>
          </a:p>
        </p:txBody>
      </p:sp>
      <p:sp>
        <p:nvSpPr>
          <p:cNvPr id="7" name="Content Placeholder 2"/>
          <p:cNvSpPr txBox="1">
            <a:spLocks/>
          </p:cNvSpPr>
          <p:nvPr/>
        </p:nvSpPr>
        <p:spPr>
          <a:xfrm>
            <a:off x="1150946" y="15806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50000"/>
              </a:lnSpc>
              <a:spcBef>
                <a:spcPts val="0"/>
              </a:spcBef>
            </a:pPr>
            <a:endParaRPr lang="en-US" sz="2400" dirty="0"/>
          </a:p>
        </p:txBody>
      </p:sp>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9" name="TextBox 8"/>
          <p:cNvSpPr txBox="1"/>
          <p:nvPr/>
        </p:nvSpPr>
        <p:spPr>
          <a:xfrm>
            <a:off x="11041054" y="6187075"/>
            <a:ext cx="625492" cy="369332"/>
          </a:xfrm>
          <a:prstGeom prst="rect">
            <a:avLst/>
          </a:prstGeom>
          <a:noFill/>
        </p:spPr>
        <p:txBody>
          <a:bodyPr wrap="none" rtlCol="0">
            <a:spAutoFit/>
          </a:bodyPr>
          <a:lstStyle/>
          <a:p>
            <a:r>
              <a:rPr lang="en-US" altLang="zh-CN" dirty="0" smtClean="0"/>
              <a:t>6/11</a:t>
            </a:r>
          </a:p>
        </p:txBody>
      </p:sp>
      <p:pic>
        <p:nvPicPr>
          <p:cNvPr id="4" name="Picture 3"/>
          <p:cNvPicPr>
            <a:picLocks noChangeAspect="1"/>
          </p:cNvPicPr>
          <p:nvPr/>
        </p:nvPicPr>
        <p:blipFill>
          <a:blip r:embed="rId4"/>
          <a:stretch>
            <a:fillRect/>
          </a:stretch>
        </p:blipFill>
        <p:spPr>
          <a:xfrm>
            <a:off x="6616721" y="1695182"/>
            <a:ext cx="5299053" cy="3289067"/>
          </a:xfrm>
          <a:prstGeom prst="rect">
            <a:avLst/>
          </a:prstGeom>
        </p:spPr>
      </p:pic>
      <p:sp>
        <p:nvSpPr>
          <p:cNvPr id="10" name="Content Placeholder 2"/>
          <p:cNvSpPr>
            <a:spLocks noGrp="1"/>
          </p:cNvSpPr>
          <p:nvPr>
            <p:ph idx="1"/>
          </p:nvPr>
        </p:nvSpPr>
        <p:spPr>
          <a:xfrm>
            <a:off x="525454" y="1580650"/>
            <a:ext cx="5588000" cy="4351338"/>
          </a:xfrm>
        </p:spPr>
        <p:txBody>
          <a:bodyPr>
            <a:noAutofit/>
          </a:bodyPr>
          <a:lstStyle/>
          <a:p>
            <a:pPr>
              <a:lnSpc>
                <a:spcPct val="150000"/>
              </a:lnSpc>
              <a:spcBef>
                <a:spcPts val="0"/>
              </a:spcBef>
            </a:pPr>
            <a:r>
              <a:rPr lang="en-US" sz="2000" dirty="0" smtClean="0"/>
              <a:t>Hash ring</a:t>
            </a:r>
            <a:r>
              <a:rPr lang="zh-CN" altLang="en-US" sz="2000" dirty="0" smtClean="0"/>
              <a:t>是一个首尾衔接的环，一共有</a:t>
            </a:r>
            <a:r>
              <a:rPr lang="en-US" altLang="zh-CN" sz="2000" dirty="0" smtClean="0"/>
              <a:t>2^32</a:t>
            </a:r>
            <a:r>
              <a:rPr lang="zh-CN" altLang="en-US" sz="2000" dirty="0" smtClean="0"/>
              <a:t>个节点。</a:t>
            </a:r>
            <a:endParaRPr lang="en-US" altLang="zh-CN" sz="2000" dirty="0" smtClean="0"/>
          </a:p>
          <a:p>
            <a:pPr>
              <a:lnSpc>
                <a:spcPct val="150000"/>
              </a:lnSpc>
              <a:spcBef>
                <a:spcPts val="0"/>
              </a:spcBef>
            </a:pPr>
            <a:r>
              <a:rPr lang="zh-CN" altLang="en-US" sz="2000" dirty="0" smtClean="0"/>
              <a:t>起点的</a:t>
            </a:r>
            <a:r>
              <a:rPr lang="en-US" altLang="zh-CN" sz="2000" dirty="0" smtClean="0"/>
              <a:t>data index</a:t>
            </a:r>
            <a:r>
              <a:rPr lang="zh-CN" altLang="en-US" sz="2000" dirty="0" smtClean="0"/>
              <a:t> </a:t>
            </a:r>
            <a:r>
              <a:rPr lang="en-US" altLang="zh-CN" sz="2000" dirty="0" smtClean="0"/>
              <a:t>=</a:t>
            </a:r>
            <a:r>
              <a:rPr lang="zh-CN" altLang="en-US" sz="2000" dirty="0" smtClean="0"/>
              <a:t> </a:t>
            </a:r>
            <a:r>
              <a:rPr lang="en-US" altLang="zh-CN" sz="2000" dirty="0" smtClean="0"/>
              <a:t>0</a:t>
            </a:r>
            <a:r>
              <a:rPr lang="zh-CN" altLang="en-US" sz="2000" dirty="0" smtClean="0"/>
              <a:t>。</a:t>
            </a:r>
            <a:endParaRPr lang="en-US" altLang="zh-CN" sz="2000" dirty="0" smtClean="0"/>
          </a:p>
          <a:p>
            <a:pPr>
              <a:lnSpc>
                <a:spcPct val="150000"/>
              </a:lnSpc>
              <a:spcBef>
                <a:spcPts val="0"/>
              </a:spcBef>
            </a:pPr>
            <a:r>
              <a:rPr lang="zh-CN" altLang="en-US" sz="2000" dirty="0" smtClean="0"/>
              <a:t>终点的</a:t>
            </a:r>
            <a:r>
              <a:rPr lang="en-US" altLang="zh-CN" sz="2000" dirty="0" smtClean="0"/>
              <a:t>data index = 2^32 – 1</a:t>
            </a:r>
            <a:r>
              <a:rPr lang="zh-CN" altLang="en-US" sz="2000" dirty="0" smtClean="0"/>
              <a:t>。</a:t>
            </a:r>
            <a:endParaRPr lang="en-US" altLang="zh-CN" sz="2000" dirty="0" smtClean="0"/>
          </a:p>
          <a:p>
            <a:pPr>
              <a:lnSpc>
                <a:spcPct val="150000"/>
              </a:lnSpc>
              <a:spcBef>
                <a:spcPts val="0"/>
              </a:spcBef>
            </a:pPr>
            <a:r>
              <a:rPr lang="zh-CN" altLang="en-US" sz="2000" dirty="0" smtClean="0"/>
              <a:t>存在一个全局</a:t>
            </a:r>
            <a:r>
              <a:rPr lang="en-US" altLang="zh-CN" sz="2000" dirty="0" smtClean="0"/>
              <a:t>Hash</a:t>
            </a:r>
            <a:r>
              <a:rPr lang="zh-CN" altLang="en-US" sz="2000" dirty="0" smtClean="0"/>
              <a:t>函数，它的值域是</a:t>
            </a:r>
            <a:r>
              <a:rPr lang="en-US" altLang="zh-CN" sz="2000" dirty="0" smtClean="0"/>
              <a:t>[0, 2^32)</a:t>
            </a:r>
            <a:r>
              <a:rPr lang="zh-CN" altLang="en-US" sz="2000" dirty="0" smtClean="0"/>
              <a:t>。</a:t>
            </a:r>
            <a:endParaRPr lang="en-US" altLang="zh-CN" sz="2000" dirty="0" smtClean="0"/>
          </a:p>
          <a:p>
            <a:pPr>
              <a:lnSpc>
                <a:spcPct val="150000"/>
              </a:lnSpc>
              <a:spcBef>
                <a:spcPts val="0"/>
              </a:spcBef>
            </a:pPr>
            <a:r>
              <a:rPr lang="zh-CN" altLang="en-US" sz="2000" dirty="0" smtClean="0"/>
              <a:t>环上的每一个刻度都是一个互不相同的整数。</a:t>
            </a:r>
            <a:endParaRPr lang="en-US" altLang="zh-CN" sz="2000" dirty="0" smtClean="0"/>
          </a:p>
          <a:p>
            <a:pPr>
              <a:lnSpc>
                <a:spcPct val="150000"/>
              </a:lnSpc>
              <a:spcBef>
                <a:spcPts val="0"/>
              </a:spcBef>
            </a:pPr>
            <a:r>
              <a:rPr lang="zh-CN" altLang="en-US" sz="2000" dirty="0" smtClean="0"/>
              <a:t>服务节点会挂载到某些</a:t>
            </a:r>
            <a:r>
              <a:rPr lang="en-US" altLang="zh-CN" sz="2000" dirty="0" smtClean="0"/>
              <a:t>data</a:t>
            </a:r>
            <a:r>
              <a:rPr lang="zh-CN" altLang="en-US" sz="2000" dirty="0" smtClean="0"/>
              <a:t> </a:t>
            </a:r>
            <a:r>
              <a:rPr lang="en-US" altLang="zh-CN" sz="2000" dirty="0" smtClean="0"/>
              <a:t>index</a:t>
            </a:r>
            <a:r>
              <a:rPr lang="zh-CN" altLang="en-US" sz="2000" dirty="0" smtClean="0"/>
              <a:t>上，该</a:t>
            </a:r>
            <a:r>
              <a:rPr lang="en-US" altLang="zh-CN" sz="2000" dirty="0" smtClean="0"/>
              <a:t>data index</a:t>
            </a:r>
            <a:r>
              <a:rPr lang="zh-CN" altLang="en-US" sz="2000" dirty="0" smtClean="0"/>
              <a:t>就是服务节点</a:t>
            </a:r>
            <a:r>
              <a:rPr lang="en-US" altLang="zh-CN" sz="2000" dirty="0" smtClean="0"/>
              <a:t>ID</a:t>
            </a:r>
            <a:r>
              <a:rPr lang="zh-CN" altLang="en-US" sz="2000" dirty="0" smtClean="0"/>
              <a:t>通过全局</a:t>
            </a:r>
            <a:r>
              <a:rPr lang="en-US" altLang="zh-CN" sz="2000" dirty="0" smtClean="0"/>
              <a:t>Hash</a:t>
            </a:r>
            <a:r>
              <a:rPr lang="zh-CN" altLang="en-US" sz="2000" dirty="0" smtClean="0"/>
              <a:t>函数得到的。</a:t>
            </a:r>
            <a:endParaRPr lang="en-US" altLang="zh-CN" sz="2000" dirty="0" smtClean="0"/>
          </a:p>
          <a:p>
            <a:pPr>
              <a:lnSpc>
                <a:spcPct val="150000"/>
              </a:lnSpc>
              <a:spcBef>
                <a:spcPts val="0"/>
              </a:spcBef>
            </a:pPr>
            <a:endParaRPr lang="en-US" altLang="zh-CN" sz="2000" dirty="0" smtClean="0"/>
          </a:p>
        </p:txBody>
      </p:sp>
    </p:spTree>
    <p:extLst>
      <p:ext uri="{BB962C8B-B14F-4D97-AF65-F5344CB8AC3E}">
        <p14:creationId xmlns:p14="http://schemas.microsoft.com/office/powerpoint/2010/main" val="73677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smtClean="0"/>
              <a:t>Hash</a:t>
            </a:r>
            <a:r>
              <a:rPr lang="zh-CN" altLang="en-US" sz="3600" b="1" dirty="0" smtClean="0"/>
              <a:t> </a:t>
            </a:r>
            <a:r>
              <a:rPr lang="en-US" altLang="zh-CN" sz="3600" b="1" dirty="0" smtClean="0"/>
              <a:t>ring</a:t>
            </a:r>
            <a:r>
              <a:rPr lang="zh-CN" altLang="en-US" sz="3600" b="1" dirty="0" smtClean="0"/>
              <a:t> </a:t>
            </a:r>
            <a:r>
              <a:rPr lang="en-US" altLang="zh-CN" sz="3600" b="1" dirty="0" smtClean="0"/>
              <a:t>/</a:t>
            </a:r>
            <a:r>
              <a:rPr lang="zh-CN" altLang="en-US" sz="3600" b="1" dirty="0" smtClean="0"/>
              <a:t>数据操作</a:t>
            </a:r>
            <a:endParaRPr lang="en-US" sz="3600" b="1" dirty="0"/>
          </a:p>
        </p:txBody>
      </p:sp>
      <p:sp>
        <p:nvSpPr>
          <p:cNvPr id="6" name="Content Placeholder 2"/>
          <p:cNvSpPr>
            <a:spLocks noGrp="1"/>
          </p:cNvSpPr>
          <p:nvPr>
            <p:ph idx="1"/>
          </p:nvPr>
        </p:nvSpPr>
        <p:spPr>
          <a:xfrm>
            <a:off x="284198" y="1453650"/>
            <a:ext cx="6243602" cy="4351338"/>
          </a:xfrm>
        </p:spPr>
        <p:txBody>
          <a:bodyPr>
            <a:noAutofit/>
          </a:bodyPr>
          <a:lstStyle/>
          <a:p>
            <a:pPr>
              <a:lnSpc>
                <a:spcPct val="150000"/>
              </a:lnSpc>
              <a:spcBef>
                <a:spcPts val="0"/>
              </a:spcBef>
            </a:pPr>
            <a:r>
              <a:rPr lang="zh-CN" altLang="en-US" sz="2400" dirty="0" smtClean="0"/>
              <a:t>数据读取</a:t>
            </a:r>
            <a:r>
              <a:rPr lang="en-US" altLang="zh-CN" sz="2400" dirty="0" smtClean="0"/>
              <a:t>/</a:t>
            </a:r>
            <a:r>
              <a:rPr lang="zh-CN" altLang="en-US" sz="2400" dirty="0" smtClean="0"/>
              <a:t>插入</a:t>
            </a:r>
            <a:endParaRPr lang="en-US" altLang="zh-CN" dirty="0"/>
          </a:p>
          <a:p>
            <a:pPr marL="914400" lvl="1" indent="-457200">
              <a:lnSpc>
                <a:spcPct val="150000"/>
              </a:lnSpc>
              <a:spcBef>
                <a:spcPts val="0"/>
              </a:spcBef>
              <a:buFont typeface="+mj-lt"/>
              <a:buAutoNum type="arabicPeriod"/>
            </a:pPr>
            <a:r>
              <a:rPr lang="zh-CN" altLang="en-US" sz="2000" dirty="0" smtClean="0"/>
              <a:t>数据编号通过</a:t>
            </a:r>
            <a:r>
              <a:rPr lang="en-US" altLang="zh-CN" sz="2000" dirty="0" smtClean="0"/>
              <a:t>Hash</a:t>
            </a:r>
            <a:r>
              <a:rPr lang="zh-CN" altLang="en-US" sz="2000" dirty="0" smtClean="0"/>
              <a:t>函数得到一个</a:t>
            </a:r>
            <a:r>
              <a:rPr lang="en-US" altLang="zh-CN" sz="2000" dirty="0" smtClean="0"/>
              <a:t>data index</a:t>
            </a:r>
            <a:r>
              <a:rPr lang="zh-CN" altLang="en-US" sz="2000" dirty="0" smtClean="0"/>
              <a:t>。</a:t>
            </a:r>
            <a:endParaRPr lang="en-US" altLang="zh-CN" sz="2000" dirty="0" smtClean="0"/>
          </a:p>
          <a:p>
            <a:pPr marL="914400" lvl="1" indent="-457200">
              <a:lnSpc>
                <a:spcPct val="150000"/>
              </a:lnSpc>
              <a:spcBef>
                <a:spcPts val="0"/>
              </a:spcBef>
              <a:buFont typeface="+mj-lt"/>
              <a:buAutoNum type="arabicPeriod"/>
            </a:pPr>
            <a:r>
              <a:rPr lang="zh-CN" altLang="en-US" sz="2000" dirty="0" smtClean="0"/>
              <a:t>从</a:t>
            </a:r>
            <a:r>
              <a:rPr lang="en-US" altLang="zh-CN" sz="2000" dirty="0" smtClean="0"/>
              <a:t>Hash</a:t>
            </a:r>
            <a:r>
              <a:rPr lang="zh-CN" altLang="en-US" sz="2000" dirty="0"/>
              <a:t> </a:t>
            </a:r>
            <a:r>
              <a:rPr lang="en-US" altLang="zh-CN" sz="2000" dirty="0" smtClean="0"/>
              <a:t>ring</a:t>
            </a:r>
            <a:r>
              <a:rPr lang="zh-CN" altLang="en-US" sz="2000" dirty="0" smtClean="0"/>
              <a:t>中找到该位置，如果该位置挂载了服务节点。</a:t>
            </a:r>
            <a:endParaRPr lang="en-US" altLang="zh-CN" sz="2000" dirty="0" smtClean="0"/>
          </a:p>
          <a:p>
            <a:pPr marL="1371600" lvl="2" indent="-457200">
              <a:lnSpc>
                <a:spcPct val="150000"/>
              </a:lnSpc>
              <a:spcBef>
                <a:spcPts val="0"/>
              </a:spcBef>
              <a:buFont typeface="+mj-lt"/>
              <a:buAutoNum type="arabicPeriod"/>
            </a:pPr>
            <a:r>
              <a:rPr lang="zh-CN" altLang="en-US" sz="1600" dirty="0" smtClean="0"/>
              <a:t>（读取）则该数据的位置就在该服务节点的数据库中。</a:t>
            </a:r>
            <a:endParaRPr lang="en-US" altLang="zh-CN" sz="1600" dirty="0" smtClean="0"/>
          </a:p>
          <a:p>
            <a:pPr marL="1371600" lvl="2" indent="-457200">
              <a:lnSpc>
                <a:spcPct val="150000"/>
              </a:lnSpc>
              <a:spcBef>
                <a:spcPts val="0"/>
              </a:spcBef>
              <a:buFont typeface="+mj-lt"/>
              <a:buAutoNum type="arabicPeriod"/>
            </a:pPr>
            <a:r>
              <a:rPr lang="zh-CN" altLang="en-US" sz="1600" dirty="0" smtClean="0"/>
              <a:t>（插入）将数据插入进这个服务节点的数据库。</a:t>
            </a:r>
            <a:endParaRPr lang="en-US" altLang="zh-CN" sz="1600" dirty="0" smtClean="0"/>
          </a:p>
          <a:p>
            <a:pPr marL="914400" lvl="1" indent="-457200">
              <a:lnSpc>
                <a:spcPct val="150000"/>
              </a:lnSpc>
              <a:spcBef>
                <a:spcPts val="0"/>
              </a:spcBef>
              <a:buFont typeface="+mj-lt"/>
              <a:buAutoNum type="arabicPeriod"/>
            </a:pPr>
            <a:r>
              <a:rPr lang="zh-CN" altLang="en-US" sz="2000" dirty="0" smtClean="0"/>
              <a:t>如果该位置没有服务节点，则顺时针找到第一个服务节点。</a:t>
            </a:r>
            <a:endParaRPr lang="en-US" altLang="zh-CN" sz="2000" dirty="0" smtClean="0"/>
          </a:p>
          <a:p>
            <a:pPr marL="1371600" lvl="2" indent="-457200">
              <a:lnSpc>
                <a:spcPct val="150000"/>
              </a:lnSpc>
              <a:spcBef>
                <a:spcPts val="0"/>
              </a:spcBef>
              <a:buFont typeface="+mj-lt"/>
              <a:buAutoNum type="arabicPeriod"/>
            </a:pPr>
            <a:r>
              <a:rPr lang="zh-CN" altLang="en-US" sz="1600" dirty="0" smtClean="0"/>
              <a:t>（读取）数据位置就在这个服务节点的数据库中。</a:t>
            </a:r>
            <a:endParaRPr lang="en-US" altLang="zh-CN" sz="1600" dirty="0" smtClean="0"/>
          </a:p>
          <a:p>
            <a:pPr marL="1371600" lvl="2" indent="-457200">
              <a:lnSpc>
                <a:spcPct val="150000"/>
              </a:lnSpc>
              <a:spcBef>
                <a:spcPts val="0"/>
              </a:spcBef>
              <a:buFont typeface="+mj-lt"/>
              <a:buAutoNum type="arabicPeriod"/>
            </a:pPr>
            <a:r>
              <a:rPr lang="zh-CN" altLang="en-US" sz="1600" dirty="0" smtClean="0"/>
              <a:t>（插入）将数据插入进这个服务节点的数据库</a:t>
            </a:r>
            <a:endParaRPr lang="en-US" altLang="zh-CN" sz="1600" dirty="0" smtClean="0"/>
          </a:p>
          <a:p>
            <a:pPr marL="914400" lvl="1" indent="-457200">
              <a:lnSpc>
                <a:spcPct val="150000"/>
              </a:lnSpc>
              <a:spcBef>
                <a:spcPts val="0"/>
              </a:spcBef>
              <a:buFont typeface="+mj-lt"/>
              <a:buAutoNum type="arabicPeriod"/>
            </a:pPr>
            <a:endParaRPr lang="en-US" sz="2000" dirty="0" smtClean="0"/>
          </a:p>
        </p:txBody>
      </p:sp>
      <p:pic>
        <p:nvPicPr>
          <p:cNvPr id="8" name="Picture 7"/>
          <p:cNvPicPr>
            <a:picLocks noChangeAspect="1"/>
          </p:cNvPicPr>
          <p:nvPr/>
        </p:nvPicPr>
        <p:blipFill>
          <a:blip r:embed="rId3"/>
          <a:stretch>
            <a:fillRect/>
          </a:stretch>
        </p:blipFill>
        <p:spPr>
          <a:xfrm>
            <a:off x="10696575" y="369620"/>
            <a:ext cx="1219200" cy="342900"/>
          </a:xfrm>
          <a:prstGeom prst="rect">
            <a:avLst/>
          </a:prstGeom>
        </p:spPr>
      </p:pic>
      <p:sp>
        <p:nvSpPr>
          <p:cNvPr id="9" name="TextBox 8"/>
          <p:cNvSpPr txBox="1"/>
          <p:nvPr/>
        </p:nvSpPr>
        <p:spPr>
          <a:xfrm>
            <a:off x="11041054" y="6187075"/>
            <a:ext cx="625492" cy="369332"/>
          </a:xfrm>
          <a:prstGeom prst="rect">
            <a:avLst/>
          </a:prstGeom>
          <a:noFill/>
        </p:spPr>
        <p:txBody>
          <a:bodyPr wrap="none" rtlCol="0">
            <a:spAutoFit/>
          </a:bodyPr>
          <a:lstStyle/>
          <a:p>
            <a:r>
              <a:rPr lang="en-US" altLang="zh-CN" dirty="0" smtClean="0"/>
              <a:t>7/11</a:t>
            </a:r>
            <a:endParaRPr lang="en-US" dirty="0"/>
          </a:p>
        </p:txBody>
      </p:sp>
      <p:pic>
        <p:nvPicPr>
          <p:cNvPr id="3" name="Picture 2"/>
          <p:cNvPicPr>
            <a:picLocks noChangeAspect="1"/>
          </p:cNvPicPr>
          <p:nvPr/>
        </p:nvPicPr>
        <p:blipFill>
          <a:blip r:embed="rId4"/>
          <a:stretch>
            <a:fillRect/>
          </a:stretch>
        </p:blipFill>
        <p:spPr>
          <a:xfrm>
            <a:off x="6526297" y="2102144"/>
            <a:ext cx="5665703" cy="3054350"/>
          </a:xfrm>
          <a:prstGeom prst="rect">
            <a:avLst/>
          </a:prstGeom>
        </p:spPr>
      </p:pic>
    </p:spTree>
    <p:extLst>
      <p:ext uri="{BB962C8B-B14F-4D97-AF65-F5344CB8AC3E}">
        <p14:creationId xmlns:p14="http://schemas.microsoft.com/office/powerpoint/2010/main" val="907920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454" y="0"/>
            <a:ext cx="10515600" cy="1325563"/>
          </a:xfrm>
        </p:spPr>
        <p:txBody>
          <a:bodyPr>
            <a:normAutofit/>
          </a:bodyPr>
          <a:lstStyle/>
          <a:p>
            <a:r>
              <a:rPr lang="en-US" altLang="zh-CN" sz="3600" b="1" dirty="0"/>
              <a:t>Hash</a:t>
            </a:r>
            <a:r>
              <a:rPr lang="zh-CN" altLang="en-US" sz="3600" b="1" dirty="0"/>
              <a:t> </a:t>
            </a:r>
            <a:r>
              <a:rPr lang="en-US" altLang="zh-CN" sz="3600" b="1" dirty="0" smtClean="0"/>
              <a:t>ring</a:t>
            </a:r>
            <a:r>
              <a:rPr lang="zh-CN" altLang="en-US" sz="3600" b="1" dirty="0" smtClean="0"/>
              <a:t> </a:t>
            </a:r>
            <a:r>
              <a:rPr lang="en-US" altLang="zh-CN" sz="3600" b="1" dirty="0" smtClean="0"/>
              <a:t>/</a:t>
            </a:r>
            <a:r>
              <a:rPr lang="zh-CN" altLang="en-US" sz="3600" b="1" dirty="0" smtClean="0"/>
              <a:t>动态增加节点（数据迁移）</a:t>
            </a:r>
            <a:endParaRPr lang="en-US" sz="3600" b="1" dirty="0"/>
          </a:p>
        </p:txBody>
      </p:sp>
      <p:pic>
        <p:nvPicPr>
          <p:cNvPr id="7" name="Picture 6"/>
          <p:cNvPicPr>
            <a:picLocks noChangeAspect="1"/>
          </p:cNvPicPr>
          <p:nvPr/>
        </p:nvPicPr>
        <p:blipFill>
          <a:blip r:embed="rId3"/>
          <a:stretch>
            <a:fillRect/>
          </a:stretch>
        </p:blipFill>
        <p:spPr>
          <a:xfrm>
            <a:off x="10696575" y="369620"/>
            <a:ext cx="1219200" cy="342900"/>
          </a:xfrm>
          <a:prstGeom prst="rect">
            <a:avLst/>
          </a:prstGeom>
        </p:spPr>
      </p:pic>
      <p:sp>
        <p:nvSpPr>
          <p:cNvPr id="8" name="TextBox 7"/>
          <p:cNvSpPr txBox="1"/>
          <p:nvPr/>
        </p:nvSpPr>
        <p:spPr>
          <a:xfrm>
            <a:off x="11041054" y="6187075"/>
            <a:ext cx="625492" cy="369332"/>
          </a:xfrm>
          <a:prstGeom prst="rect">
            <a:avLst/>
          </a:prstGeom>
          <a:noFill/>
        </p:spPr>
        <p:txBody>
          <a:bodyPr wrap="none" rtlCol="0">
            <a:spAutoFit/>
          </a:bodyPr>
          <a:lstStyle/>
          <a:p>
            <a:r>
              <a:rPr lang="en-US" altLang="zh-CN" dirty="0" smtClean="0"/>
              <a:t>8/11</a:t>
            </a:r>
            <a:endParaRPr lang="en-US" dirty="0"/>
          </a:p>
        </p:txBody>
      </p:sp>
      <p:pic>
        <p:nvPicPr>
          <p:cNvPr id="6" name="Picture 5"/>
          <p:cNvPicPr>
            <a:picLocks noChangeAspect="1"/>
          </p:cNvPicPr>
          <p:nvPr/>
        </p:nvPicPr>
        <p:blipFill rotWithShape="1">
          <a:blip r:embed="rId4"/>
          <a:srcRect r="1943"/>
          <a:stretch/>
        </p:blipFill>
        <p:spPr>
          <a:xfrm>
            <a:off x="6426201" y="1831538"/>
            <a:ext cx="5765799" cy="3849562"/>
          </a:xfrm>
          <a:prstGeom prst="rect">
            <a:avLst/>
          </a:prstGeom>
        </p:spPr>
      </p:pic>
      <p:sp>
        <p:nvSpPr>
          <p:cNvPr id="9" name="Content Placeholder 2"/>
          <p:cNvSpPr>
            <a:spLocks noGrp="1"/>
          </p:cNvSpPr>
          <p:nvPr>
            <p:ph idx="1"/>
          </p:nvPr>
        </p:nvSpPr>
        <p:spPr>
          <a:xfrm>
            <a:off x="284198" y="1453650"/>
            <a:ext cx="6243602" cy="4351338"/>
          </a:xfrm>
        </p:spPr>
        <p:txBody>
          <a:bodyPr>
            <a:noAutofit/>
          </a:bodyPr>
          <a:lstStyle/>
          <a:p>
            <a:pPr>
              <a:lnSpc>
                <a:spcPct val="150000"/>
              </a:lnSpc>
              <a:spcBef>
                <a:spcPts val="0"/>
              </a:spcBef>
            </a:pPr>
            <a:r>
              <a:rPr lang="zh-CN" altLang="en-US" sz="2400" dirty="0" smtClean="0"/>
              <a:t>增加节点</a:t>
            </a:r>
            <a:endParaRPr lang="en-US" altLang="zh-CN" dirty="0"/>
          </a:p>
          <a:p>
            <a:pPr marL="914400" lvl="1" indent="-457200">
              <a:lnSpc>
                <a:spcPct val="150000"/>
              </a:lnSpc>
              <a:spcBef>
                <a:spcPts val="0"/>
              </a:spcBef>
              <a:buFont typeface="+mj-lt"/>
              <a:buAutoNum type="arabicPeriod"/>
            </a:pPr>
            <a:r>
              <a:rPr lang="zh-CN" altLang="en-US" sz="2000" dirty="0" smtClean="0"/>
              <a:t>新节点根据</a:t>
            </a:r>
            <a:r>
              <a:rPr lang="en-US" altLang="zh-CN" sz="2000" dirty="0" smtClean="0"/>
              <a:t>Hash(ID)</a:t>
            </a:r>
            <a:r>
              <a:rPr lang="zh-CN" altLang="en-US" sz="2000" dirty="0" smtClean="0"/>
              <a:t>找到自己的插入位置。</a:t>
            </a:r>
            <a:endParaRPr lang="en-US" altLang="zh-CN" sz="2000" dirty="0" smtClean="0"/>
          </a:p>
          <a:p>
            <a:pPr marL="914400" lvl="1" indent="-457200">
              <a:lnSpc>
                <a:spcPct val="150000"/>
              </a:lnSpc>
              <a:spcBef>
                <a:spcPts val="0"/>
              </a:spcBef>
              <a:buFont typeface="+mj-lt"/>
              <a:buAutoNum type="arabicPeriod"/>
            </a:pPr>
            <a:r>
              <a:rPr lang="zh-CN" altLang="en-US" sz="2000" dirty="0" smtClean="0"/>
              <a:t>找到自己的后继服务节点，如果没有，结束。</a:t>
            </a:r>
            <a:endParaRPr lang="en-US" altLang="zh-CN" sz="2000" dirty="0" smtClean="0"/>
          </a:p>
          <a:p>
            <a:pPr marL="914400" lvl="1" indent="-457200">
              <a:lnSpc>
                <a:spcPct val="150000"/>
              </a:lnSpc>
              <a:spcBef>
                <a:spcPts val="0"/>
              </a:spcBef>
              <a:buFont typeface="+mj-lt"/>
              <a:buAutoNum type="arabicPeriod"/>
            </a:pPr>
            <a:r>
              <a:rPr lang="zh-CN" altLang="en-US" sz="2000" dirty="0" smtClean="0"/>
              <a:t>找到自己的前驱节点。</a:t>
            </a:r>
            <a:endParaRPr lang="en-US" altLang="zh-CN" sz="2000" dirty="0" smtClean="0"/>
          </a:p>
          <a:p>
            <a:pPr marL="914400" lvl="1" indent="-457200">
              <a:lnSpc>
                <a:spcPct val="150000"/>
              </a:lnSpc>
              <a:spcBef>
                <a:spcPts val="0"/>
              </a:spcBef>
              <a:buFont typeface="+mj-lt"/>
              <a:buAutoNum type="arabicPeriod"/>
            </a:pPr>
            <a:r>
              <a:rPr lang="zh-CN" altLang="en-US" sz="2000" dirty="0" smtClean="0"/>
              <a:t>向后继节点请求从前驱节点后到自己（包括自己）前的所有</a:t>
            </a:r>
            <a:r>
              <a:rPr lang="en-US" altLang="zh-CN" sz="2000" dirty="0" smtClean="0"/>
              <a:t>Hash</a:t>
            </a:r>
            <a:r>
              <a:rPr lang="zh-CN" altLang="en-US" sz="2000" dirty="0" smtClean="0"/>
              <a:t>值对应的数据，后继节点传输完成就删除这部分的数据。</a:t>
            </a:r>
            <a:endParaRPr lang="en-US" altLang="zh-CN" sz="2000" dirty="0" smtClean="0"/>
          </a:p>
        </p:txBody>
      </p:sp>
    </p:spTree>
    <p:extLst>
      <p:ext uri="{BB962C8B-B14F-4D97-AF65-F5344CB8AC3E}">
        <p14:creationId xmlns:p14="http://schemas.microsoft.com/office/powerpoint/2010/main" val="163874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1883</Words>
  <Application>Microsoft Macintosh PowerPoint</Application>
  <PresentationFormat>Widescreen</PresentationFormat>
  <Paragraphs>151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Calibri Light</vt:lpstr>
      <vt:lpstr>DengXian</vt:lpstr>
      <vt:lpstr>DengXian Light</vt:lpstr>
      <vt:lpstr>Arial</vt:lpstr>
      <vt:lpstr>Office Theme</vt:lpstr>
      <vt:lpstr>一致性哈希</vt:lpstr>
      <vt:lpstr>Outline</vt:lpstr>
      <vt:lpstr>状态服务</vt:lpstr>
      <vt:lpstr>横向扩张与纵向切分</vt:lpstr>
      <vt:lpstr>基于Hash的负载均衡</vt:lpstr>
      <vt:lpstr>数据迁移</vt:lpstr>
      <vt:lpstr>Hash ring（哈希环）</vt:lpstr>
      <vt:lpstr>Hash ring /数据操作</vt:lpstr>
      <vt:lpstr>Hash ring /动态增加节点（数据迁移）</vt:lpstr>
      <vt:lpstr>Hash ring /动态删除节点（数据迁移）</vt:lpstr>
      <vt:lpstr>存在问题和解决方法</vt:lpstr>
      <vt:lpstr>总结与下周计划</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LSM Tree</dc:title>
  <dc:creator>Microsoft Office User</dc:creator>
  <cp:lastModifiedBy>Microsoft Office User</cp:lastModifiedBy>
  <cp:revision>249</cp:revision>
  <dcterms:created xsi:type="dcterms:W3CDTF">2023-10-26T08:44:45Z</dcterms:created>
  <dcterms:modified xsi:type="dcterms:W3CDTF">2023-12-23T14:00:47Z</dcterms:modified>
</cp:coreProperties>
</file>