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71" r:id="rId4"/>
    <p:sldId id="258" r:id="rId5"/>
    <p:sldId id="275" r:id="rId6"/>
    <p:sldId id="259" r:id="rId7"/>
    <p:sldId id="260" r:id="rId8"/>
    <p:sldId id="261" r:id="rId9"/>
    <p:sldId id="272" r:id="rId10"/>
    <p:sldId id="273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2"/>
    <p:restoredTop sz="78959"/>
  </p:normalViewPr>
  <p:slideViewPr>
    <p:cSldViewPr snapToGrid="0" snapToObjects="1">
      <p:cViewPr>
        <p:scale>
          <a:sx n="98" d="100"/>
          <a:sy n="98" d="100"/>
        </p:scale>
        <p:origin x="1080" y="-1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6CCBC-E862-9142-A3D2-332BCF0907C6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12B53-23B0-5F42-BF63-288D03F6E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114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39BC1-59DC-CF49-93B5-869027C26D90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0DB38-7896-A948-93D6-DA553FAAD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27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0DB38-7896-A948-93D6-DA553FAADA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94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0DB38-7896-A948-93D6-DA553FAADA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3.2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中，为什么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找到了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SecondLastLogKey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就可以进行日志追加（为什么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Committing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找到既有序）：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反证：找到第一处位置，追责。日志的到来无非就是两种途径，当节点是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的时候通过客户端到来，当节点是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的时候通过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到来，如果通过客户端到来，此时收到这个日志的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（别的节点）一定是按照当前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的顺序的，不会出现偏差，如果是通过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得到，那么应该和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保持一致，所有的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都应该和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保持一致，也不会出现偏差。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3.3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中，为什么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找到了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LastLogKey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就可以将包括这个日志以及之前的所有日志都提交：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Committed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的消息只能是本任期内的消息，因为要求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只能发送本任期内的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Committed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请求，所以如果一个节点发现自己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Committed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，说明自己有一个数据已经和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 Committing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完成，由于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Committing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的追加是当前和以前都是有序不缺失的，自然可以执行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committed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0DB38-7896-A948-93D6-DA553FAADA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62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0DB38-7896-A948-93D6-DA553FAADA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0DB38-7896-A948-93D6-DA553FAADA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95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Raft</a:t>
            </a:r>
            <a:r>
              <a:rPr lang="zh-CN" altLang="en-US" dirty="0" smtClean="0"/>
              <a:t>算法中，</a:t>
            </a:r>
            <a:r>
              <a:rPr lang="en-US" altLang="zh-CN" dirty="0" smtClean="0"/>
              <a:t>Committed</a:t>
            </a:r>
            <a:r>
              <a:rPr lang="zh-CN" altLang="en-US" dirty="0" smtClean="0"/>
              <a:t>数据可以看成是写到磁盘中的，稳定可靠的数据，只要保证各个节点的</a:t>
            </a:r>
            <a:r>
              <a:rPr lang="en-US" altLang="zh-CN" dirty="0" smtClean="0"/>
              <a:t>Committed</a:t>
            </a:r>
            <a:r>
              <a:rPr lang="zh-CN" altLang="en-US" dirty="0" smtClean="0"/>
              <a:t>是顺序可靠的，那么系统就是一致的；同时，只要系统可以被顺利推进下去，也就是</a:t>
            </a:r>
            <a:r>
              <a:rPr lang="en-US" altLang="zh-CN" dirty="0" smtClean="0"/>
              <a:t>Committed</a:t>
            </a:r>
            <a:r>
              <a:rPr lang="zh-CN" altLang="en-US" dirty="0" smtClean="0"/>
              <a:t>日志可以追加，那么这个系统就是可用的。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我将证明这两部分，其中主要是第一部分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0DB38-7896-A948-93D6-DA553FAADA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13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什么是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Raft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选举机制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，什么样的节点可以成为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：这个节点的最新日志号必须大于等于一半的节点（死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活）、这个节点存活。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对于“正确的状态”的理解：在某种日志状态下，</a:t>
            </a:r>
            <a:r>
              <a:rPr lang="en-US" altLang="zh-CN" dirty="0" smtClean="0"/>
              <a:t>Raft</a:t>
            </a:r>
            <a:r>
              <a:rPr lang="zh-CN" altLang="en-US" dirty="0" smtClean="0"/>
              <a:t>机制选举出的节点一定是“正确的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”，称这个状态就是一个正确的状态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0DB38-7896-A948-93D6-DA553FAADA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22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对于最后一点，因为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不会修改任何节点的</a:t>
            </a:r>
            <a:r>
              <a:rPr lang="en-US" altLang="zh-CN" dirty="0" smtClean="0"/>
              <a:t>Committed</a:t>
            </a:r>
            <a:r>
              <a:rPr lang="zh-CN" altLang="en-US" dirty="0" smtClean="0"/>
              <a:t>日志所以如果这个回退的节点无法竞选成为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，现任的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也不会修正它的</a:t>
            </a:r>
            <a:r>
              <a:rPr lang="en-US" altLang="zh-CN" dirty="0" smtClean="0"/>
              <a:t>Committed</a:t>
            </a:r>
            <a:r>
              <a:rPr lang="zh-CN" altLang="en-US" dirty="0" smtClean="0"/>
              <a:t>日志，如果这个节点有幸成为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，说明它的</a:t>
            </a:r>
            <a:r>
              <a:rPr lang="en-US" altLang="zh-CN" dirty="0" smtClean="0"/>
              <a:t>Committing</a:t>
            </a:r>
            <a:r>
              <a:rPr lang="zh-CN" altLang="en-US" dirty="0" smtClean="0"/>
              <a:t>日志一定大于等于所有节点的</a:t>
            </a:r>
            <a:r>
              <a:rPr lang="en-US" altLang="zh-CN" dirty="0" smtClean="0"/>
              <a:t>Committed</a:t>
            </a:r>
            <a:r>
              <a:rPr lang="zh-CN" altLang="en-US" dirty="0" smtClean="0"/>
              <a:t>日志，而它是由正确的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继承而来，所以也不会修改所有节点的</a:t>
            </a:r>
            <a:r>
              <a:rPr lang="en-US" altLang="zh-CN" dirty="0" smtClean="0"/>
              <a:t>Committed</a:t>
            </a:r>
            <a:r>
              <a:rPr lang="zh-CN" altLang="en-US" dirty="0" smtClean="0"/>
              <a:t>日志。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0DB38-7896-A948-93D6-DA553FAADA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7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0DB38-7896-A948-93D6-DA553FAADA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0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0DB38-7896-A948-93D6-DA553FAADA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52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选举出的一定是老的“正确的”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“扩充版本，它完整的继承了老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Committed</a:t>
            </a:r>
            <a:r>
              <a:rPr lang="zh-CN" altLang="en-US" dirty="0" smtClean="0"/>
              <a:t>日志，所以一定是一个正确的”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“，老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不会修改，那么这个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更不会修改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0DB38-7896-A948-93D6-DA553FAADA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9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0DB38-7896-A948-93D6-DA553FAADA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58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AE5D-0BDA-914E-8F64-DAC66633202A}" type="datetime1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2825-DF48-3249-B736-AA9788CF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6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65E4-C261-7148-9802-2E5FBFA8D757}" type="datetime1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2825-DF48-3249-B736-AA9788CF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6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5608-B5B0-7E4F-9B78-25EABAEC0D47}" type="datetime1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2825-DF48-3249-B736-AA9788CF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02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E472-4A59-6540-98DA-F12CD024E22D}" type="datetime1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2825-DF48-3249-B736-AA9788CF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3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E7A3-8A68-754A-84B9-56BDF9443F43}" type="datetime1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2825-DF48-3249-B736-AA9788CF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1C00-9177-4847-8566-6E9265F62C65}" type="datetime1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2825-DF48-3249-B736-AA9788CF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0414-2047-D34B-82F0-4026415A62B2}" type="datetime1">
              <a:rPr lang="en-US" smtClean="0"/>
              <a:t>11/14/23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2825-DF48-3249-B736-AA9788CF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8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3687-6427-E342-B148-A257A3F79042}" type="datetime1">
              <a:rPr lang="en-US" smtClean="0"/>
              <a:t>11/14/23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2825-DF48-3249-B736-AA9788CF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4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D092-8708-7E4F-BF2D-F185BFA26EFF}" type="datetime1">
              <a:rPr lang="en-US" smtClean="0"/>
              <a:t>11/14/23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2825-DF48-3249-B736-AA9788CF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3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B8F7-D338-5E4D-8EC3-FB0FAA999A91}" type="datetime1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2825-DF48-3249-B736-AA9788CF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6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3BFB-05E1-924B-ACCB-26B48584764B}" type="datetime1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2825-DF48-3249-B736-AA9788CF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7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88CE7-635A-5545-9D0B-9523CBE45E91}" type="datetime1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E2825-DF48-3249-B736-AA9788CF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4228"/>
            <a:ext cx="9144000" cy="2387600"/>
          </a:xfrm>
        </p:spPr>
        <p:txBody>
          <a:bodyPr/>
          <a:lstStyle/>
          <a:p>
            <a:r>
              <a:rPr lang="en-US" altLang="zh-CN" b="1" dirty="0" smtClean="0"/>
              <a:t>Raft</a:t>
            </a:r>
            <a:r>
              <a:rPr lang="zh-CN" altLang="en-US" b="1" smtClean="0"/>
              <a:t>最终一致性</a:t>
            </a:r>
            <a:r>
              <a:rPr lang="zh-CN" altLang="en-US" b="1" smtClean="0"/>
              <a:t>证明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19267"/>
            <a:ext cx="9144000" cy="1655762"/>
          </a:xfrm>
        </p:spPr>
        <p:txBody>
          <a:bodyPr>
            <a:normAutofit/>
          </a:bodyPr>
          <a:lstStyle/>
          <a:p>
            <a:endParaRPr lang="en-US" altLang="zh-CN" sz="2300" dirty="0" smtClean="0"/>
          </a:p>
          <a:p>
            <a:r>
              <a:rPr lang="zh-CN" altLang="en-US" sz="2300" dirty="0" smtClean="0"/>
              <a:t>王一平</a:t>
            </a:r>
            <a:endParaRPr lang="en-US" altLang="zh-CN" sz="2300" dirty="0" smtClean="0"/>
          </a:p>
          <a:p>
            <a:r>
              <a:rPr lang="en-US" altLang="zh-CN" sz="2300" dirty="0" smtClean="0"/>
              <a:t>11/10/23</a:t>
            </a:r>
            <a:endParaRPr lang="en-US" sz="23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227" y="5752469"/>
            <a:ext cx="1241546" cy="3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8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150946" y="15806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575" y="369620"/>
            <a:ext cx="1219200" cy="342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41054" y="618707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9/11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7607"/>
            <a:ext cx="10515600" cy="5588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</a:rPr>
              <a:t>“正确的</a:t>
            </a:r>
            <a:r>
              <a:rPr lang="en-US" altLang="zh-CN" sz="1600" dirty="0">
                <a:solidFill>
                  <a:srgbClr val="FF0000"/>
                </a:solidFill>
              </a:rPr>
              <a:t>leader</a:t>
            </a:r>
            <a:r>
              <a:rPr lang="zh-CN" altLang="en-US" sz="1600" dirty="0">
                <a:solidFill>
                  <a:srgbClr val="FF0000"/>
                </a:solidFill>
              </a:rPr>
              <a:t>”收到了一系列任务，也同步到了一些节点，</a:t>
            </a:r>
            <a:r>
              <a:rPr lang="zh-CN" altLang="en-US" sz="1600" dirty="0" smtClean="0">
                <a:solidFill>
                  <a:srgbClr val="FF0000"/>
                </a:solidFill>
              </a:rPr>
              <a:t>但是一笔提交也没有执行。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定义这些已经同步的日志的节点为新节点，没有在本轮同步日志的节点为老节点，上一次选举出的</a:t>
            </a:r>
            <a:r>
              <a:rPr lang="en-US" altLang="zh-CN" sz="1600" dirty="0" smtClean="0"/>
              <a:t>leader</a:t>
            </a:r>
            <a:r>
              <a:rPr lang="zh-CN" altLang="en-US" sz="1600" dirty="0" smtClean="0"/>
              <a:t>为老</a:t>
            </a:r>
            <a:r>
              <a:rPr lang="en-US" altLang="zh-CN" sz="1600" dirty="0" smtClean="0"/>
              <a:t>leader</a:t>
            </a:r>
            <a:r>
              <a:rPr lang="zh-CN" altLang="en-US" sz="1600" dirty="0" smtClean="0"/>
              <a:t>，老</a:t>
            </a:r>
            <a:r>
              <a:rPr lang="en-US" altLang="zh-CN" sz="1600" dirty="0" smtClean="0"/>
              <a:t>leader</a:t>
            </a:r>
            <a:r>
              <a:rPr lang="zh-CN" altLang="en-US" sz="1600" dirty="0" smtClean="0"/>
              <a:t>是一个“正确的</a:t>
            </a:r>
            <a:r>
              <a:rPr lang="en-US" altLang="zh-CN" sz="1600" dirty="0" smtClean="0"/>
              <a:t>leader</a:t>
            </a:r>
            <a:r>
              <a:rPr lang="zh-CN" altLang="en-US" sz="1600" dirty="0" smtClean="0"/>
              <a:t>”，老</a:t>
            </a:r>
            <a:r>
              <a:rPr lang="en-US" altLang="zh-CN" sz="1600" dirty="0" smtClean="0"/>
              <a:t>leader</a:t>
            </a:r>
            <a:r>
              <a:rPr lang="zh-CN" altLang="en-US" sz="1600" dirty="0" smtClean="0"/>
              <a:t>的日志存储的指是它选举时保留的日志。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新节点会保留和老</a:t>
            </a:r>
            <a:r>
              <a:rPr lang="en-US" altLang="zh-CN" sz="1600" dirty="0" smtClean="0"/>
              <a:t>leader</a:t>
            </a:r>
            <a:r>
              <a:rPr lang="zh-CN" altLang="en-US" sz="1600" dirty="0" smtClean="0"/>
              <a:t>一致的</a:t>
            </a:r>
            <a:r>
              <a:rPr lang="en-US" altLang="zh-CN" sz="1600" dirty="0" smtClean="0"/>
              <a:t>committed</a:t>
            </a:r>
            <a:r>
              <a:rPr lang="zh-CN" altLang="en-US" sz="1600" dirty="0" smtClean="0"/>
              <a:t>日志和一些部分的老</a:t>
            </a:r>
            <a:r>
              <a:rPr lang="en-US" altLang="zh-CN" sz="1600" dirty="0" smtClean="0"/>
              <a:t>leader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Committing</a:t>
            </a:r>
            <a:r>
              <a:rPr lang="zh-CN" altLang="en-US" sz="1600" dirty="0" smtClean="0"/>
              <a:t>日志和一些老</a:t>
            </a:r>
            <a:r>
              <a:rPr lang="en-US" altLang="zh-CN" sz="1600" dirty="0" smtClean="0"/>
              <a:t>leader</a:t>
            </a:r>
            <a:r>
              <a:rPr lang="zh-CN" altLang="en-US" sz="1600" dirty="0" smtClean="0"/>
              <a:t>刚刚提交的一些</a:t>
            </a:r>
            <a:r>
              <a:rPr lang="en-US" altLang="zh-CN" sz="1600" dirty="0" smtClean="0"/>
              <a:t>committing</a:t>
            </a:r>
            <a:r>
              <a:rPr lang="zh-CN" altLang="en-US" sz="1600" dirty="0" smtClean="0"/>
              <a:t>日志。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老节点和上一次选举时日志完全一致。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所有节点的</a:t>
            </a:r>
            <a:r>
              <a:rPr lang="en-US" altLang="zh-CN" sz="1600" dirty="0" smtClean="0"/>
              <a:t>committed</a:t>
            </a:r>
            <a:r>
              <a:rPr lang="zh-CN" altLang="en-US" sz="1600" dirty="0" smtClean="0"/>
              <a:t>日志都未改变。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任意删除系统中节点直到活的节点大于一半，整个</a:t>
            </a:r>
            <a:r>
              <a:rPr lang="zh-CN" altLang="en-US" sz="1600" dirty="0"/>
              <a:t>系统相当于上一</a:t>
            </a:r>
            <a:r>
              <a:rPr lang="zh-CN" altLang="en-US" sz="1600" dirty="0" smtClean="0"/>
              <a:t>个正确</a:t>
            </a:r>
            <a:r>
              <a:rPr lang="zh-CN" altLang="en-US" sz="1600" dirty="0"/>
              <a:t>的</a:t>
            </a:r>
            <a:r>
              <a:rPr lang="zh-CN" altLang="en-US" sz="1600" dirty="0" smtClean="0"/>
              <a:t>状态下，某些节点（新节点）加上了一些日志，某些节点减去了一些日志（新节点）。只需要保证，在</a:t>
            </a:r>
            <a:r>
              <a:rPr lang="en-US" altLang="zh-CN" sz="1600" dirty="0" smtClean="0"/>
              <a:t>Raft</a:t>
            </a:r>
            <a:r>
              <a:rPr lang="zh-CN" altLang="en-US" sz="1600" dirty="0" smtClean="0"/>
              <a:t>选举机制下，选举出的节点都是正确的</a:t>
            </a:r>
            <a:r>
              <a:rPr lang="en-US" altLang="zh-CN" sz="1600" dirty="0" smtClean="0"/>
              <a:t>leader</a:t>
            </a:r>
            <a:r>
              <a:rPr lang="zh-CN" altLang="en-US" sz="1600" dirty="0" smtClean="0"/>
              <a:t>，因为减少日志的新节点都是一个正确的</a:t>
            </a:r>
            <a:r>
              <a:rPr lang="en-US" altLang="zh-CN" sz="1600" dirty="0" smtClean="0"/>
              <a:t>leader</a:t>
            </a:r>
            <a:r>
              <a:rPr lang="zh-CN" altLang="en-US" sz="1600" dirty="0" smtClean="0"/>
              <a:t>日志的前缀，所以把这些减少日志后的节点替代原“正确的状态”的节点，那么依然是一个正确的状态，下面只需要考虑添加日志的节点就好。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zh-CN" altLang="en-US" sz="1400" dirty="0" smtClean="0"/>
              <a:t>如果新节点当选，相当于正确</a:t>
            </a:r>
            <a:r>
              <a:rPr lang="en-US" altLang="zh-CN" sz="1400" dirty="0" smtClean="0"/>
              <a:t>leader</a:t>
            </a:r>
            <a:r>
              <a:rPr lang="zh-CN" altLang="en-US" sz="1400" dirty="0" smtClean="0"/>
              <a:t>的扩充，自然也是正确的</a:t>
            </a:r>
            <a:r>
              <a:rPr lang="en-US" altLang="zh-CN" sz="1400" dirty="0" smtClean="0"/>
              <a:t>leader</a:t>
            </a:r>
          </a:p>
          <a:p>
            <a:pPr lvl="1">
              <a:lnSpc>
                <a:spcPct val="150000"/>
              </a:lnSpc>
            </a:pPr>
            <a:r>
              <a:rPr lang="zh-CN" altLang="en-US" sz="1400" dirty="0" smtClean="0"/>
              <a:t>如果老节点当选，那么说明它有能力和新节点竞争，同样也有能力和老</a:t>
            </a:r>
            <a:r>
              <a:rPr lang="en-US" altLang="zh-CN" sz="1400" dirty="0" smtClean="0"/>
              <a:t>leader</a:t>
            </a:r>
            <a:r>
              <a:rPr lang="zh-CN" altLang="en-US" sz="1400" dirty="0" smtClean="0"/>
              <a:t>竞争，那么它是上一个状态的正确的</a:t>
            </a:r>
            <a:r>
              <a:rPr lang="en-US" altLang="zh-CN" sz="1400" dirty="0" smtClean="0"/>
              <a:t>leader</a:t>
            </a:r>
            <a:r>
              <a:rPr lang="zh-CN" altLang="en-US" sz="1400" dirty="0" smtClean="0"/>
              <a:t>，在所有节点添加</a:t>
            </a:r>
            <a:r>
              <a:rPr lang="en-US" altLang="zh-CN" sz="1400" dirty="0" smtClean="0"/>
              <a:t>committing</a:t>
            </a:r>
            <a:r>
              <a:rPr lang="zh-CN" altLang="en-US" sz="1400" dirty="0" smtClean="0"/>
              <a:t>后依然是正确的</a:t>
            </a:r>
            <a:r>
              <a:rPr lang="en-US" altLang="zh-CN" sz="1400" dirty="0" smtClean="0"/>
              <a:t>leader</a:t>
            </a:r>
            <a:r>
              <a:rPr lang="zh-CN" altLang="en-US" sz="1400" dirty="0" smtClean="0"/>
              <a:t>。（如果这些新节点都是老</a:t>
            </a:r>
            <a:r>
              <a:rPr lang="en-US" altLang="zh-CN" sz="1400" dirty="0" smtClean="0"/>
              <a:t>leader</a:t>
            </a:r>
            <a:r>
              <a:rPr lang="zh-CN" altLang="en-US" sz="1400" dirty="0" smtClean="0"/>
              <a:t>的删除版本，那么相当于上一个系统的老</a:t>
            </a:r>
            <a:r>
              <a:rPr lang="en-US" altLang="zh-CN" sz="1400" dirty="0" smtClean="0"/>
              <a:t>leader</a:t>
            </a:r>
            <a:r>
              <a:rPr lang="zh-CN" altLang="en-US" sz="1400" dirty="0" smtClean="0"/>
              <a:t>删除了自己部分日志成为自己的前缀，之后取一个删除版本拥有最大前缀的）。</a:t>
            </a:r>
            <a:endParaRPr lang="en-US" altLang="zh-CN" sz="1400" dirty="0" smtClean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77925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>
                <a:latin typeface="+mn-ea"/>
                <a:ea typeface="+mn-ea"/>
              </a:rPr>
              <a:t>情况</a:t>
            </a:r>
            <a:r>
              <a:rPr lang="en-US" altLang="zh-CN" sz="3200" dirty="0">
                <a:latin typeface="+mn-ea"/>
                <a:ea typeface="+mn-ea"/>
              </a:rPr>
              <a:t>3</a:t>
            </a:r>
            <a:r>
              <a:rPr lang="zh-CN" altLang="en-US" sz="3200" dirty="0" smtClean="0">
                <a:latin typeface="+mn-ea"/>
                <a:ea typeface="+mn-ea"/>
              </a:rPr>
              <a:t> 会进入一个“正确的状态”</a:t>
            </a:r>
            <a:endParaRPr lang="en-US" sz="3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826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150946" y="15806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575" y="369620"/>
            <a:ext cx="1219200" cy="342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41054" y="6187075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10/11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158065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 smtClean="0"/>
              <a:t>一旦日志被</a:t>
            </a:r>
            <a:r>
              <a:rPr lang="en-US" altLang="zh-CN" sz="2200" dirty="0" smtClean="0"/>
              <a:t>committed</a:t>
            </a:r>
            <a:r>
              <a:rPr lang="zh-CN" altLang="en-US" sz="2200" dirty="0" smtClean="0"/>
              <a:t>，那么这笔日志就会被永久保存到多于一半的节点中。因为有一致性保护，这所以笔日志一定不会被修改，即这笔日志是有效的。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zh-CN" altLang="en-US" sz="2200" dirty="0" smtClean="0"/>
              <a:t>向系统提交的顺序的两笔日志一旦都被</a:t>
            </a:r>
            <a:r>
              <a:rPr lang="en-US" altLang="zh-CN" sz="2200" dirty="0" smtClean="0"/>
              <a:t>committed</a:t>
            </a:r>
            <a:r>
              <a:rPr lang="zh-CN" altLang="en-US" sz="2200" dirty="0" smtClean="0"/>
              <a:t>了，那么这两笔日志在多于一半节点中日志次序一定是顺序的。首先只有</a:t>
            </a:r>
            <a:r>
              <a:rPr lang="en-US" altLang="zh-CN" sz="2200" dirty="0" smtClean="0"/>
              <a:t>leader</a:t>
            </a:r>
            <a:r>
              <a:rPr lang="zh-CN" altLang="en-US" sz="2200" dirty="0" smtClean="0"/>
              <a:t>具有接受日志的功能，所以</a:t>
            </a:r>
            <a:r>
              <a:rPr lang="en-US" altLang="zh-CN" sz="2200" dirty="0" smtClean="0"/>
              <a:t>leader</a:t>
            </a:r>
            <a:r>
              <a:rPr lang="zh-CN" altLang="en-US" sz="2200" dirty="0" smtClean="0"/>
              <a:t>内是顺序的，这个</a:t>
            </a:r>
            <a:r>
              <a:rPr lang="en-US" altLang="zh-CN" sz="2200" dirty="0" smtClean="0"/>
              <a:t>leader</a:t>
            </a:r>
            <a:r>
              <a:rPr lang="zh-CN" altLang="en-US" sz="2200" dirty="0" smtClean="0"/>
              <a:t>会按顺序追加到各个</a:t>
            </a:r>
            <a:r>
              <a:rPr lang="en-US" altLang="zh-CN" sz="2200" dirty="0" smtClean="0"/>
              <a:t>follower</a:t>
            </a:r>
            <a:r>
              <a:rPr lang="zh-CN" altLang="en-US" sz="2200" dirty="0" smtClean="0"/>
              <a:t>上，所以日志顺序得到保障。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zh-CN" altLang="en-US" sz="2200" dirty="0" smtClean="0"/>
              <a:t>一旦系统存在</a:t>
            </a:r>
            <a:r>
              <a:rPr lang="en-US" altLang="zh-CN" sz="2200" dirty="0" smtClean="0"/>
              <a:t>leader</a:t>
            </a:r>
            <a:r>
              <a:rPr lang="zh-CN" altLang="en-US" sz="2200" dirty="0" smtClean="0"/>
              <a:t>，那么日志就会被发送给</a:t>
            </a:r>
            <a:r>
              <a:rPr lang="en-US" altLang="zh-CN" sz="2200" dirty="0" smtClean="0"/>
              <a:t>leader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leader</a:t>
            </a:r>
            <a:r>
              <a:rPr lang="zh-CN" altLang="en-US" sz="2200" dirty="0" smtClean="0"/>
              <a:t>最终一定会提交这笔日志，所以日志可以被推进。</a:t>
            </a:r>
            <a:endParaRPr lang="en-US" altLang="zh-CN" sz="22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77925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>
                <a:latin typeface="+mn-ea"/>
                <a:ea typeface="+mn-ea"/>
              </a:rPr>
              <a:t>日志可以被正确推进</a:t>
            </a:r>
            <a:endParaRPr lang="en-US" sz="3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36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150946" y="15806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575" y="369620"/>
            <a:ext cx="1219200" cy="342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41054" y="6187075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11/11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77925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>
                <a:latin typeface="+mn-ea"/>
                <a:ea typeface="+mn-ea"/>
              </a:rPr>
              <a:t>其它</a:t>
            </a:r>
            <a:endParaRPr lang="en-US" sz="3200" dirty="0">
              <a:latin typeface="+mn-ea"/>
              <a:ea typeface="+mn-ea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混淆点：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选举成为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的节点不一定有最新的</a:t>
            </a:r>
            <a:r>
              <a:rPr lang="en-US" altLang="zh-CN" dirty="0" smtClean="0"/>
              <a:t>committed</a:t>
            </a:r>
            <a:r>
              <a:rPr lang="zh-CN" altLang="en-US" dirty="0" smtClean="0"/>
              <a:t>数据。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选举成为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的节点不一定有最新的</a:t>
            </a:r>
            <a:r>
              <a:rPr lang="en-US" altLang="zh-CN" dirty="0" smtClean="0"/>
              <a:t>committing</a:t>
            </a:r>
            <a:r>
              <a:rPr lang="zh-CN" altLang="en-US" smtClean="0"/>
              <a:t>数据。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有些死亡的节点会有很高的日志号（日志的任期</a:t>
            </a:r>
            <a:r>
              <a:rPr lang="en-US" altLang="zh-CN" dirty="0" smtClean="0"/>
              <a:t>+</a:t>
            </a:r>
            <a:r>
              <a:rPr lang="zh-CN" altLang="en-US" dirty="0" smtClean="0"/>
              <a:t>日志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10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45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 smtClean="0"/>
              <a:t>Outline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378" y="2020403"/>
            <a:ext cx="10515600" cy="4351338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800" dirty="0" smtClean="0"/>
              <a:t>证明要点</a:t>
            </a:r>
            <a:endParaRPr lang="en-US" altLang="zh-CN" sz="2800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800" dirty="0" smtClean="0"/>
              <a:t>选举</a:t>
            </a:r>
            <a:r>
              <a:rPr lang="zh-CN" altLang="en-US" sz="2800" dirty="0"/>
              <a:t>出的</a:t>
            </a:r>
            <a:r>
              <a:rPr lang="en-US" altLang="zh-CN" sz="2800" dirty="0"/>
              <a:t>leader</a:t>
            </a:r>
            <a:r>
              <a:rPr lang="zh-CN" altLang="en-US" sz="2800" dirty="0"/>
              <a:t>不会修改</a:t>
            </a:r>
            <a:r>
              <a:rPr lang="en-US" altLang="zh-CN" sz="2800" dirty="0"/>
              <a:t>follower</a:t>
            </a:r>
            <a:r>
              <a:rPr lang="zh-CN" altLang="en-US" sz="2800" dirty="0"/>
              <a:t>的</a:t>
            </a:r>
            <a:r>
              <a:rPr lang="en-US" altLang="zh-CN" sz="2800" dirty="0"/>
              <a:t>committed</a:t>
            </a:r>
            <a:r>
              <a:rPr lang="zh-CN" altLang="en-US" sz="2800" dirty="0" smtClean="0"/>
              <a:t>日志</a:t>
            </a:r>
            <a:endParaRPr lang="en-US" altLang="zh-CN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800" dirty="0" smtClean="0"/>
              <a:t>日志</a:t>
            </a:r>
            <a:r>
              <a:rPr lang="zh-CN" altLang="en-US" sz="2800" dirty="0"/>
              <a:t>可以被顺利推进</a:t>
            </a:r>
            <a:r>
              <a:rPr lang="zh-CN" altLang="en-US" sz="2800" dirty="0" smtClean="0"/>
              <a:t>下去</a:t>
            </a:r>
            <a:endParaRPr lang="en-US" altLang="zh-CN" sz="2800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 smtClean="0"/>
              <a:t>其它</a:t>
            </a:r>
            <a:endParaRPr lang="en-US" altLang="zh-CN" sz="2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575" y="369620"/>
            <a:ext cx="1219200" cy="342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041054" y="618707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88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454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证明要点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454" y="1580650"/>
            <a:ext cx="10515600" cy="435133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2800" dirty="0" smtClean="0"/>
              <a:t>选举出的</a:t>
            </a:r>
            <a:r>
              <a:rPr lang="en-US" altLang="zh-CN" sz="2800" dirty="0" smtClean="0"/>
              <a:t>leader</a:t>
            </a:r>
            <a:r>
              <a:rPr lang="zh-CN" altLang="en-US" sz="2800" dirty="0" smtClean="0"/>
              <a:t>不会修改</a:t>
            </a:r>
            <a:r>
              <a:rPr lang="en-US" altLang="zh-CN" sz="2800" dirty="0" smtClean="0"/>
              <a:t>follower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committed</a:t>
            </a:r>
            <a:r>
              <a:rPr lang="zh-CN" altLang="en-US" sz="2800" dirty="0" smtClean="0"/>
              <a:t>日志</a:t>
            </a:r>
            <a:endParaRPr lang="en-US" altLang="zh-CN" sz="2800" dirty="0" smtClean="0"/>
          </a:p>
          <a:p>
            <a:pPr lvl="2">
              <a:lnSpc>
                <a:spcPct val="150000"/>
              </a:lnSpc>
            </a:pPr>
            <a:r>
              <a:rPr lang="zh-CN" altLang="en-US" sz="2400" dirty="0" smtClean="0"/>
              <a:t>任何情况下，一个称职的</a:t>
            </a:r>
            <a:r>
              <a:rPr lang="en-US" altLang="zh-CN" sz="2400" dirty="0" smtClean="0"/>
              <a:t>leader</a:t>
            </a:r>
            <a:r>
              <a:rPr lang="zh-CN" altLang="en-US" sz="2400" dirty="0" smtClean="0"/>
              <a:t>都不会尝试更改</a:t>
            </a:r>
            <a:r>
              <a:rPr lang="en-US" altLang="zh-CN" sz="2400" dirty="0" smtClean="0"/>
              <a:t>follower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committed</a:t>
            </a:r>
            <a:r>
              <a:rPr lang="zh-CN" altLang="en-US" sz="2400" dirty="0" smtClean="0"/>
              <a:t>日志信息。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日志可以被顺利推进下去</a:t>
            </a:r>
            <a:endParaRPr lang="en-US" altLang="zh-CN" sz="2800" dirty="0"/>
          </a:p>
          <a:p>
            <a:pPr lvl="2">
              <a:lnSpc>
                <a:spcPct val="150000"/>
              </a:lnSpc>
            </a:pPr>
            <a:r>
              <a:rPr lang="zh-CN" altLang="en-US" sz="2400" dirty="0" smtClean="0"/>
              <a:t>客户端成功提交一笔笔日志后，这些日志可以永久且顺序的保存。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endParaRPr lang="en-US" altLang="zh-CN" sz="2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575" y="369620"/>
            <a:ext cx="1219200" cy="342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41054" y="618707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8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454" y="36573"/>
            <a:ext cx="10515600" cy="1008994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3200" dirty="0" smtClean="0">
                <a:latin typeface="+mn-ea"/>
                <a:ea typeface="+mn-ea"/>
              </a:rPr>
              <a:t>选举出的</a:t>
            </a:r>
            <a:r>
              <a:rPr lang="en-US" altLang="zh-CN" sz="3200" dirty="0" smtClean="0">
                <a:latin typeface="+mn-ea"/>
                <a:ea typeface="+mn-ea"/>
              </a:rPr>
              <a:t>leader</a:t>
            </a:r>
            <a:r>
              <a:rPr lang="zh-CN" altLang="en-US" sz="3200" dirty="0" smtClean="0">
                <a:latin typeface="+mn-ea"/>
                <a:ea typeface="+mn-ea"/>
              </a:rPr>
              <a:t>不会修改</a:t>
            </a:r>
            <a:r>
              <a:rPr lang="en-US" altLang="zh-CN" sz="3200" dirty="0" smtClean="0">
                <a:latin typeface="+mn-ea"/>
                <a:ea typeface="+mn-ea"/>
              </a:rPr>
              <a:t>follower</a:t>
            </a:r>
            <a:r>
              <a:rPr lang="zh-CN" altLang="en-US" sz="3200" dirty="0" smtClean="0">
                <a:latin typeface="+mn-ea"/>
                <a:ea typeface="+mn-ea"/>
              </a:rPr>
              <a:t>的</a:t>
            </a:r>
            <a:r>
              <a:rPr lang="en-US" altLang="zh-CN" sz="3200" dirty="0" smtClean="0">
                <a:latin typeface="+mn-ea"/>
                <a:ea typeface="+mn-ea"/>
              </a:rPr>
              <a:t>committed</a:t>
            </a:r>
            <a:r>
              <a:rPr lang="zh-CN" altLang="en-US" sz="3200" dirty="0" smtClean="0">
                <a:latin typeface="+mn-ea"/>
                <a:ea typeface="+mn-ea"/>
              </a:rPr>
              <a:t>日志</a:t>
            </a:r>
            <a:endParaRPr lang="en-US" altLang="zh-CN" sz="3200" dirty="0" smtClean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1300792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+mn-ea"/>
              </a:rPr>
              <a:t>定义</a:t>
            </a:r>
            <a:r>
              <a:rPr lang="en-US" altLang="zh-CN" sz="2200" dirty="0" smtClean="0">
                <a:latin typeface="+mn-ea"/>
              </a:rPr>
              <a:t>1</a:t>
            </a:r>
            <a:r>
              <a:rPr lang="zh-CN" altLang="en-US" sz="2200" dirty="0">
                <a:latin typeface="+mn-ea"/>
              </a:rPr>
              <a:t>，</a:t>
            </a:r>
            <a:r>
              <a:rPr lang="zh-CN" altLang="en-US" sz="2200" dirty="0" smtClean="0">
                <a:latin typeface="+mn-ea"/>
              </a:rPr>
              <a:t>正确的</a:t>
            </a:r>
            <a:r>
              <a:rPr lang="en-US" altLang="zh-CN" sz="2200" dirty="0" smtClean="0">
                <a:latin typeface="+mn-ea"/>
              </a:rPr>
              <a:t>leader</a:t>
            </a:r>
            <a:r>
              <a:rPr lang="zh-CN" altLang="en-US" sz="2200" dirty="0" smtClean="0">
                <a:latin typeface="+mn-ea"/>
              </a:rPr>
              <a:t>：正确的</a:t>
            </a:r>
            <a:r>
              <a:rPr lang="en-US" altLang="zh-CN" sz="2200" dirty="0" smtClean="0">
                <a:latin typeface="+mn-ea"/>
              </a:rPr>
              <a:t>leader</a:t>
            </a:r>
            <a:r>
              <a:rPr lang="zh-CN" altLang="en-US" sz="2200" dirty="0" smtClean="0">
                <a:latin typeface="+mn-ea"/>
              </a:rPr>
              <a:t>指的是经过漫长的同步过程中，永远不会修改</a:t>
            </a:r>
            <a:r>
              <a:rPr lang="en-US" altLang="zh-CN" sz="2200" dirty="0" smtClean="0">
                <a:latin typeface="+mn-ea"/>
              </a:rPr>
              <a:t>follower</a:t>
            </a:r>
            <a:r>
              <a:rPr lang="zh-CN" altLang="en-US" sz="2200" dirty="0" smtClean="0">
                <a:latin typeface="+mn-ea"/>
              </a:rPr>
              <a:t>的</a:t>
            </a:r>
            <a:r>
              <a:rPr lang="en-US" altLang="zh-CN" sz="2200" dirty="0" smtClean="0">
                <a:latin typeface="+mn-ea"/>
              </a:rPr>
              <a:t>committed</a:t>
            </a:r>
            <a:r>
              <a:rPr lang="zh-CN" altLang="en-US" sz="2200" dirty="0" smtClean="0">
                <a:latin typeface="+mn-ea"/>
              </a:rPr>
              <a:t>的</a:t>
            </a:r>
            <a:r>
              <a:rPr lang="en-US" altLang="zh-CN" sz="2200" dirty="0" smtClean="0">
                <a:latin typeface="+mn-ea"/>
              </a:rPr>
              <a:t>leader</a:t>
            </a:r>
            <a:r>
              <a:rPr lang="zh-CN" altLang="en-US" sz="2200" dirty="0" smtClean="0">
                <a:latin typeface="+mn-ea"/>
              </a:rPr>
              <a:t>。正确的</a:t>
            </a:r>
            <a:r>
              <a:rPr lang="en-US" altLang="zh-CN" sz="2200" dirty="0" smtClean="0">
                <a:latin typeface="+mn-ea"/>
              </a:rPr>
              <a:t>leader</a:t>
            </a:r>
            <a:r>
              <a:rPr lang="zh-CN" altLang="en-US" sz="2200" dirty="0" smtClean="0">
                <a:latin typeface="+mn-ea"/>
              </a:rPr>
              <a:t>保证</a:t>
            </a:r>
            <a:r>
              <a:rPr lang="zh-CN" altLang="en-US" sz="2200" dirty="0" smtClean="0">
                <a:solidFill>
                  <a:srgbClr val="FF0000"/>
                </a:solidFill>
                <a:latin typeface="+mn-ea"/>
              </a:rPr>
              <a:t>所有节点</a:t>
            </a:r>
            <a:r>
              <a:rPr lang="en-US" altLang="zh-CN" sz="2200" dirty="0" smtClean="0">
                <a:latin typeface="+mn-ea"/>
              </a:rPr>
              <a:t>committed</a:t>
            </a:r>
            <a:r>
              <a:rPr lang="zh-CN" altLang="en-US" sz="2200" dirty="0" smtClean="0">
                <a:latin typeface="+mn-ea"/>
              </a:rPr>
              <a:t>日志都是其全体日志的前缀。</a:t>
            </a:r>
            <a:endParaRPr lang="en-US" altLang="zh-CN" sz="2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+mn-ea"/>
              </a:rPr>
              <a:t>定义</a:t>
            </a:r>
            <a:r>
              <a:rPr lang="en-US" altLang="zh-CN" sz="2200" dirty="0" smtClean="0">
                <a:latin typeface="+mn-ea"/>
              </a:rPr>
              <a:t>2</a:t>
            </a:r>
            <a:r>
              <a:rPr lang="zh-CN" altLang="en-US" sz="2200" dirty="0" smtClean="0">
                <a:latin typeface="+mn-ea"/>
              </a:rPr>
              <a:t>，正确的状态：在选举阶段，</a:t>
            </a:r>
            <a:r>
              <a:rPr lang="en-US" altLang="zh-CN" sz="2200" dirty="0" smtClean="0">
                <a:latin typeface="+mn-ea"/>
              </a:rPr>
              <a:t>Raft</a:t>
            </a:r>
            <a:r>
              <a:rPr lang="zh-CN" altLang="en-US" sz="2200" dirty="0" smtClean="0">
                <a:latin typeface="+mn-ea"/>
              </a:rPr>
              <a:t>算法通过</a:t>
            </a:r>
            <a:r>
              <a:rPr lang="zh-CN" altLang="en-US" sz="2200" dirty="0" smtClean="0">
                <a:solidFill>
                  <a:srgbClr val="FF0000"/>
                </a:solidFill>
                <a:latin typeface="+mn-ea"/>
              </a:rPr>
              <a:t>所有节点</a:t>
            </a:r>
            <a:r>
              <a:rPr lang="zh-CN" altLang="en-US" sz="2200" dirty="0" smtClean="0">
                <a:latin typeface="+mn-ea"/>
              </a:rPr>
              <a:t>的日志状态选举出的节点一定是正确的</a:t>
            </a:r>
            <a:r>
              <a:rPr lang="en-US" altLang="zh-CN" sz="2200" dirty="0" smtClean="0">
                <a:latin typeface="+mn-ea"/>
              </a:rPr>
              <a:t>leader</a:t>
            </a:r>
            <a:r>
              <a:rPr lang="zh-CN" altLang="en-US" sz="2200" dirty="0" smtClean="0">
                <a:latin typeface="+mn-ea"/>
              </a:rPr>
              <a:t>，此时所有节点的日志状态的总体称为一个正确的状态。同时要求</a:t>
            </a:r>
            <a:r>
              <a:rPr lang="zh-CN" altLang="en-US" sz="2200" dirty="0" smtClean="0">
                <a:solidFill>
                  <a:srgbClr val="FF0000"/>
                </a:solidFill>
                <a:latin typeface="+mn-ea"/>
              </a:rPr>
              <a:t>任意删除系统的节点直到节点数大于系统总节点数的一半，系统依然处于正确的状态（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</a:rPr>
              <a:t>Raft</a:t>
            </a:r>
            <a:r>
              <a:rPr lang="zh-CN" altLang="en-US" sz="2200" dirty="0" smtClean="0">
                <a:solidFill>
                  <a:srgbClr val="FF0000"/>
                </a:solidFill>
                <a:latin typeface="+mn-ea"/>
              </a:rPr>
              <a:t>算法选举存活的节点仍能选出“正确的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</a:rPr>
              <a:t>leader</a:t>
            </a:r>
            <a:r>
              <a:rPr lang="zh-CN" altLang="en-US" sz="2200" dirty="0" smtClean="0">
                <a:solidFill>
                  <a:srgbClr val="FF0000"/>
                </a:solidFill>
                <a:latin typeface="+mn-ea"/>
              </a:rPr>
              <a:t>”）</a:t>
            </a:r>
            <a:r>
              <a:rPr lang="zh-CN" altLang="en-US" sz="2200" dirty="0" smtClean="0">
                <a:latin typeface="+mn-ea"/>
              </a:rPr>
              <a:t>。</a:t>
            </a:r>
            <a:endParaRPr lang="en-US" altLang="zh-CN" sz="22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 smtClean="0">
                <a:latin typeface="+mn-ea"/>
              </a:rPr>
              <a:t>        如果对于每次选举阶段，</a:t>
            </a:r>
            <a:r>
              <a:rPr lang="en-US" altLang="zh-CN" sz="2200" dirty="0" smtClean="0">
                <a:latin typeface="+mn-ea"/>
              </a:rPr>
              <a:t>Raft</a:t>
            </a:r>
            <a:r>
              <a:rPr lang="zh-CN" altLang="en-US" sz="2200" dirty="0" smtClean="0">
                <a:latin typeface="+mn-ea"/>
              </a:rPr>
              <a:t>的选举机制都能让系统处于</a:t>
            </a:r>
            <a:r>
              <a:rPr lang="zh-CN" altLang="en-US" sz="2200" dirty="0">
                <a:latin typeface="+mn-ea"/>
              </a:rPr>
              <a:t>“</a:t>
            </a:r>
            <a:r>
              <a:rPr lang="zh-CN" altLang="en-US" sz="2200" dirty="0" smtClean="0">
                <a:latin typeface="+mn-ea"/>
              </a:rPr>
              <a:t>正确的状态”，那么就说明，已经被</a:t>
            </a:r>
            <a:r>
              <a:rPr lang="en-US" altLang="zh-CN" sz="2200" dirty="0" smtClean="0">
                <a:latin typeface="+mn-ea"/>
              </a:rPr>
              <a:t>committed</a:t>
            </a:r>
            <a:r>
              <a:rPr lang="zh-CN" altLang="en-US" sz="2200" dirty="0" smtClean="0">
                <a:latin typeface="+mn-ea"/>
              </a:rPr>
              <a:t>的数据一致性得到了保护。</a:t>
            </a:r>
            <a:endParaRPr lang="en-US" altLang="zh-CN" sz="22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latin typeface="+mn-ea"/>
              </a:rPr>
              <a:t> </a:t>
            </a:r>
            <a:r>
              <a:rPr lang="zh-CN" altLang="en-US" sz="2200" dirty="0" smtClean="0">
                <a:latin typeface="+mn-ea"/>
              </a:rPr>
              <a:t>    </a:t>
            </a:r>
            <a:endParaRPr lang="en-US" altLang="zh-CN" sz="22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sz="2200" dirty="0" smtClean="0">
              <a:latin typeface="+mn-e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575" y="369620"/>
            <a:ext cx="1219200" cy="342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041054" y="618707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454" y="36573"/>
            <a:ext cx="10515600" cy="1008994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3200" dirty="0" smtClean="0">
                <a:latin typeface="+mn-ea"/>
                <a:ea typeface="+mn-ea"/>
              </a:rPr>
              <a:t>几个推论</a:t>
            </a:r>
            <a:endParaRPr lang="en-US" altLang="zh-CN" sz="3200" dirty="0" smtClean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5567"/>
            <a:ext cx="10515600" cy="4351338"/>
          </a:xfrm>
        </p:spPr>
        <p:txBody>
          <a:bodyPr>
            <a:noAutofit/>
          </a:bodyPr>
          <a:lstStyle/>
          <a:p>
            <a:pPr marL="342900" lvl="1" indent="-34290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latin typeface="+mn-ea"/>
              </a:rPr>
              <a:t>“正确的</a:t>
            </a:r>
            <a:r>
              <a:rPr lang="en-US" altLang="zh-CN" sz="2000" dirty="0" smtClean="0">
                <a:latin typeface="+mn-ea"/>
              </a:rPr>
              <a:t>leader</a:t>
            </a:r>
            <a:r>
              <a:rPr lang="zh-CN" altLang="en-US" sz="2000" dirty="0" smtClean="0">
                <a:latin typeface="+mn-ea"/>
              </a:rPr>
              <a:t>”不止一个。</a:t>
            </a:r>
            <a:endParaRPr lang="en-US" altLang="zh-CN" sz="2000" dirty="0" smtClean="0">
              <a:latin typeface="+mn-ea"/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latin typeface="+mn-ea"/>
              </a:rPr>
              <a:t>如果一个节点的日志前缀是一个“正确的</a:t>
            </a:r>
            <a:r>
              <a:rPr lang="en-US" altLang="zh-CN" sz="2000" dirty="0" smtClean="0">
                <a:latin typeface="+mn-ea"/>
              </a:rPr>
              <a:t>leader</a:t>
            </a:r>
            <a:r>
              <a:rPr lang="zh-CN" altLang="en-US" sz="2000" dirty="0" smtClean="0">
                <a:latin typeface="+mn-ea"/>
              </a:rPr>
              <a:t>”的整个日志，那么它也是一个“正确的</a:t>
            </a:r>
            <a:r>
              <a:rPr lang="en-US" altLang="zh-CN" sz="2000" dirty="0" smtClean="0">
                <a:latin typeface="+mn-ea"/>
              </a:rPr>
              <a:t>leader</a:t>
            </a:r>
            <a:r>
              <a:rPr lang="zh-CN" altLang="en-US" sz="2000" dirty="0" smtClean="0">
                <a:latin typeface="+mn-ea"/>
              </a:rPr>
              <a:t>”。</a:t>
            </a:r>
            <a:endParaRPr lang="en-US" altLang="zh-CN" sz="2000" dirty="0" smtClean="0">
              <a:latin typeface="+mn-ea"/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latin typeface="+mn-ea"/>
              </a:rPr>
              <a:t>在一个“正确的状态”中，能与一个“正确的</a:t>
            </a:r>
            <a:r>
              <a:rPr lang="en-US" altLang="zh-CN" sz="2000" dirty="0" smtClean="0">
                <a:latin typeface="+mn-ea"/>
              </a:rPr>
              <a:t>leader</a:t>
            </a:r>
            <a:r>
              <a:rPr lang="zh-CN" altLang="en-US" sz="2000" dirty="0" smtClean="0">
                <a:latin typeface="+mn-ea"/>
              </a:rPr>
              <a:t>”竞争的节点也是一个“正确的</a:t>
            </a:r>
            <a:r>
              <a:rPr lang="en-US" altLang="zh-CN" sz="2000" dirty="0" smtClean="0">
                <a:latin typeface="+mn-ea"/>
              </a:rPr>
              <a:t>leader</a:t>
            </a:r>
            <a:r>
              <a:rPr lang="zh-CN" altLang="en-US" sz="2000" dirty="0" smtClean="0">
                <a:latin typeface="+mn-ea"/>
              </a:rPr>
              <a:t>”。竞争指的是谁最后成为真正的</a:t>
            </a:r>
            <a:r>
              <a:rPr lang="en-US" altLang="zh-CN" sz="2000" dirty="0" smtClean="0">
                <a:latin typeface="+mn-ea"/>
              </a:rPr>
              <a:t>leader</a:t>
            </a:r>
            <a:r>
              <a:rPr lang="zh-CN" altLang="en-US" sz="2000" dirty="0" smtClean="0">
                <a:latin typeface="+mn-ea"/>
              </a:rPr>
              <a:t>是不确定的。</a:t>
            </a:r>
            <a:endParaRPr lang="en-US" altLang="zh-CN" sz="2000" dirty="0" smtClean="0">
              <a:latin typeface="+mn-ea"/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latin typeface="+mn-ea"/>
              </a:rPr>
              <a:t>对于一个“正确的</a:t>
            </a:r>
            <a:r>
              <a:rPr lang="en-US" altLang="zh-CN" sz="2000" dirty="0" smtClean="0">
                <a:latin typeface="+mn-ea"/>
              </a:rPr>
              <a:t>leader</a:t>
            </a:r>
            <a:r>
              <a:rPr lang="zh-CN" altLang="en-US" sz="2000" dirty="0" smtClean="0">
                <a:latin typeface="+mn-ea"/>
              </a:rPr>
              <a:t>”所有的节点任意增加</a:t>
            </a:r>
            <a:r>
              <a:rPr lang="en-US" altLang="zh-CN" sz="2000" dirty="0" smtClean="0">
                <a:latin typeface="+mn-ea"/>
              </a:rPr>
              <a:t>committing</a:t>
            </a:r>
            <a:r>
              <a:rPr lang="zh-CN" altLang="en-US" sz="2000" dirty="0" smtClean="0">
                <a:latin typeface="+mn-ea"/>
              </a:rPr>
              <a:t>，但是不增加</a:t>
            </a:r>
            <a:r>
              <a:rPr lang="en-US" altLang="zh-CN" sz="2000" dirty="0" smtClean="0">
                <a:latin typeface="+mn-ea"/>
              </a:rPr>
              <a:t>committed</a:t>
            </a:r>
            <a:r>
              <a:rPr lang="zh-CN" altLang="en-US" sz="2000" dirty="0" smtClean="0">
                <a:latin typeface="+mn-ea"/>
              </a:rPr>
              <a:t>，那么这个节点依然是“正确的</a:t>
            </a:r>
            <a:r>
              <a:rPr lang="en-US" altLang="zh-CN" sz="2000" dirty="0" smtClean="0">
                <a:latin typeface="+mn-ea"/>
              </a:rPr>
              <a:t>leader</a:t>
            </a:r>
            <a:r>
              <a:rPr lang="zh-CN" altLang="en-US" sz="2000" dirty="0" smtClean="0">
                <a:latin typeface="+mn-ea"/>
              </a:rPr>
              <a:t>”</a:t>
            </a:r>
            <a:endParaRPr lang="en-US" altLang="zh-CN" sz="2000" dirty="0" smtClean="0">
              <a:latin typeface="+mn-ea"/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latin typeface="+mn-ea"/>
              </a:rPr>
              <a:t>某个节点在选举过程中处于宕机状态视为被删除。</a:t>
            </a:r>
            <a:endParaRPr lang="en-US" altLang="zh-CN" sz="2000" dirty="0" smtClean="0">
              <a:latin typeface="+mn-ea"/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latin typeface="+mn-ea"/>
              </a:rPr>
              <a:t>如果脑裂发生，小于一半节点的一端将被视为被删除</a:t>
            </a:r>
            <a:r>
              <a:rPr lang="zh-CN" altLang="en-US" sz="2000" dirty="0">
                <a:latin typeface="+mn-ea"/>
              </a:rPr>
              <a:t>，</a:t>
            </a:r>
            <a:r>
              <a:rPr lang="zh-CN" altLang="en-US" sz="2000" dirty="0" smtClean="0">
                <a:latin typeface="+mn-ea"/>
              </a:rPr>
              <a:t>其</a:t>
            </a:r>
            <a:r>
              <a:rPr lang="en-US" altLang="zh-CN" sz="2000" dirty="0" smtClean="0">
                <a:latin typeface="+mn-ea"/>
              </a:rPr>
              <a:t>leader</a:t>
            </a:r>
            <a:r>
              <a:rPr lang="zh-CN" altLang="en-US" sz="2000" dirty="0" smtClean="0">
                <a:latin typeface="+mn-ea"/>
              </a:rPr>
              <a:t>任期不会再更新。</a:t>
            </a:r>
            <a:endParaRPr lang="en-US" altLang="zh-CN" sz="2000" dirty="0" smtClean="0">
              <a:latin typeface="+mn-ea"/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latin typeface="+mn-ea"/>
              </a:rPr>
              <a:t>在一个“正确的状态”下，如果某个节点的日志退回成为了某个“正确的</a:t>
            </a:r>
            <a:r>
              <a:rPr lang="en-US" altLang="zh-CN" sz="2000" dirty="0" smtClean="0">
                <a:latin typeface="+mn-ea"/>
              </a:rPr>
              <a:t>leader</a:t>
            </a:r>
            <a:r>
              <a:rPr lang="zh-CN" altLang="en-US" sz="2000" dirty="0" smtClean="0">
                <a:latin typeface="+mn-ea"/>
              </a:rPr>
              <a:t>”的前缀，那么这个新状态依然是“正确的状态”。</a:t>
            </a:r>
            <a:endParaRPr lang="en-US" altLang="zh-CN" sz="2000" dirty="0" smtClean="0">
              <a:latin typeface="+mn-e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575" y="369620"/>
            <a:ext cx="1219200" cy="342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041054" y="618707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32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454" y="4973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+mn-ea"/>
                <a:ea typeface="+mn-ea"/>
              </a:rPr>
              <a:t>初始阶段</a:t>
            </a:r>
            <a:endParaRPr lang="en-US" sz="32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5183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初始选举阶段：所有的节点日志（</a:t>
            </a:r>
            <a:r>
              <a:rPr lang="en-US" altLang="zh-CN" sz="2400" dirty="0" smtClean="0"/>
              <a:t>committed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committing</a:t>
            </a:r>
            <a:r>
              <a:rPr lang="zh-CN" altLang="en-US" sz="2400" dirty="0" smtClean="0"/>
              <a:t>）为空，所有的节点处于</a:t>
            </a:r>
            <a:r>
              <a:rPr lang="en-US" altLang="zh-CN" sz="2400" dirty="0" smtClean="0"/>
              <a:t>candidate</a:t>
            </a:r>
            <a:r>
              <a:rPr lang="zh-CN" altLang="en-US" sz="2400" dirty="0" smtClean="0"/>
              <a:t>状态。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/>
              <a:t>        初始选举阶段一定处于“正确的状态”，由初始状态选举的</a:t>
            </a:r>
            <a:r>
              <a:rPr lang="en-US" altLang="zh-CN" sz="2400" dirty="0" smtClean="0"/>
              <a:t>leader</a:t>
            </a:r>
            <a:r>
              <a:rPr lang="zh-CN" altLang="en-US" sz="2400" dirty="0" smtClean="0"/>
              <a:t>一定是“正确的节点”，因为此刻没有</a:t>
            </a:r>
            <a:r>
              <a:rPr lang="en-US" altLang="zh-CN" sz="2400" dirty="0" smtClean="0"/>
              <a:t>committed</a:t>
            </a:r>
            <a:r>
              <a:rPr lang="zh-CN" altLang="en-US" sz="2400" dirty="0" smtClean="0"/>
              <a:t>日志，选哪个节点作为</a:t>
            </a:r>
            <a:r>
              <a:rPr lang="en-US" altLang="zh-CN" sz="2400" dirty="0" smtClean="0"/>
              <a:t>leader</a:t>
            </a:r>
            <a:r>
              <a:rPr lang="zh-CN" altLang="en-US" sz="2400" dirty="0" smtClean="0"/>
              <a:t>都是正确的。</a:t>
            </a:r>
            <a:endParaRPr lang="en-US" altLang="zh-C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575" y="369620"/>
            <a:ext cx="1219200" cy="342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041054" y="618707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6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925" y="209679"/>
            <a:ext cx="10515600" cy="1005681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+mn-ea"/>
                <a:ea typeface="+mn-ea"/>
              </a:rPr>
              <a:t>数学归纳</a:t>
            </a:r>
            <a:endParaRPr lang="en-US" sz="3200" dirty="0">
              <a:latin typeface="+mn-ea"/>
              <a:ea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575" y="369620"/>
            <a:ext cx="1219200" cy="342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41054" y="618707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/11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90575" y="1215360"/>
            <a:ext cx="10515600" cy="549341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200" b="1" dirty="0" smtClean="0"/>
              <a:t>现证明：</a:t>
            </a:r>
            <a:endParaRPr lang="en-US" altLang="zh-CN" sz="2200" b="1" dirty="0" smtClean="0"/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zh-CN" altLang="en-US" sz="2200" dirty="0" smtClean="0"/>
              <a:t>         一</a:t>
            </a:r>
            <a:r>
              <a:rPr lang="zh-CN" altLang="en-US" sz="2200" dirty="0"/>
              <a:t>个“正确的状态”选举</a:t>
            </a:r>
            <a:r>
              <a:rPr lang="zh-CN" altLang="en-US" sz="2200" dirty="0" smtClean="0"/>
              <a:t>出的一个“正确的</a:t>
            </a:r>
            <a:r>
              <a:rPr lang="en-US" altLang="zh-CN" sz="2200" dirty="0" smtClean="0"/>
              <a:t>leader</a:t>
            </a:r>
            <a:r>
              <a:rPr lang="zh-CN" altLang="en-US" sz="2200" dirty="0" smtClean="0"/>
              <a:t>”在</a:t>
            </a:r>
            <a:r>
              <a:rPr lang="zh-CN" altLang="en-US" sz="2200" dirty="0"/>
              <a:t>它的任期死亡后，</a:t>
            </a:r>
            <a:r>
              <a:rPr lang="zh-CN" altLang="en-US" sz="2200" dirty="0" smtClean="0"/>
              <a:t>系统进入到的选举阶段一定是一</a:t>
            </a:r>
            <a:r>
              <a:rPr lang="zh-CN" altLang="en-US" sz="2200" dirty="0"/>
              <a:t>个“正确的状态”。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2200" b="1" dirty="0" smtClean="0"/>
              <a:t>情况</a:t>
            </a:r>
            <a:r>
              <a:rPr lang="en-US" altLang="zh-CN" sz="2200" b="1" dirty="0" smtClean="0"/>
              <a:t>1</a:t>
            </a:r>
            <a:r>
              <a:rPr lang="zh-CN" altLang="en-US" sz="2200" dirty="0" smtClean="0"/>
              <a:t>：“正确的</a:t>
            </a:r>
            <a:r>
              <a:rPr lang="en-US" altLang="zh-CN" sz="2200" dirty="0" smtClean="0"/>
              <a:t>leader</a:t>
            </a:r>
            <a:r>
              <a:rPr lang="zh-CN" altLang="en-US" sz="2200" dirty="0" smtClean="0"/>
              <a:t>”完成了本任期内的一笔提交。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zh-CN" altLang="en-US" sz="2200" b="1" dirty="0" smtClean="0"/>
              <a:t>情况</a:t>
            </a:r>
            <a:r>
              <a:rPr lang="en-US" altLang="zh-CN" sz="2200" b="1" dirty="0" smtClean="0"/>
              <a:t>2</a:t>
            </a:r>
            <a:r>
              <a:rPr lang="zh-CN" altLang="en-US" sz="2200" dirty="0" smtClean="0"/>
              <a:t>：“正确的</a:t>
            </a:r>
            <a:r>
              <a:rPr lang="en-US" altLang="zh-CN" sz="2200" dirty="0" smtClean="0"/>
              <a:t>leader</a:t>
            </a:r>
            <a:r>
              <a:rPr lang="zh-CN" altLang="en-US" sz="2200" dirty="0" smtClean="0"/>
              <a:t>”没有收到任何任务。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zh-CN" altLang="en-US" sz="2200" b="1" dirty="0" smtClean="0"/>
              <a:t>情况</a:t>
            </a:r>
            <a:r>
              <a:rPr lang="en-US" altLang="zh-CN" sz="2200" b="1" dirty="0"/>
              <a:t>3</a:t>
            </a:r>
            <a:r>
              <a:rPr lang="zh-CN" altLang="en-US" sz="2200" dirty="0" smtClean="0"/>
              <a:t>：“正确的</a:t>
            </a:r>
            <a:r>
              <a:rPr lang="en-US" altLang="zh-CN" sz="2200" dirty="0" smtClean="0"/>
              <a:t>leader</a:t>
            </a:r>
            <a:r>
              <a:rPr lang="zh-CN" altLang="en-US" sz="2200" dirty="0" smtClean="0"/>
              <a:t>”收到了一系列任务，也同步到了一些节点，但是一笔提交也未完成。</a:t>
            </a:r>
          </a:p>
        </p:txBody>
      </p:sp>
    </p:spTree>
    <p:extLst>
      <p:ext uri="{BB962C8B-B14F-4D97-AF65-F5344CB8AC3E}">
        <p14:creationId xmlns:p14="http://schemas.microsoft.com/office/powerpoint/2010/main" val="11991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150946" y="15806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575" y="369620"/>
            <a:ext cx="1219200" cy="342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41054" y="618707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r>
              <a:rPr lang="en-US" altLang="zh-CN" dirty="0" smtClean="0"/>
              <a:t>/11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</a:rPr>
              <a:t>正确的</a:t>
            </a:r>
            <a:r>
              <a:rPr lang="en-US" altLang="zh-CN" sz="2200" dirty="0">
                <a:solidFill>
                  <a:srgbClr val="FF0000"/>
                </a:solidFill>
              </a:rPr>
              <a:t>leader</a:t>
            </a:r>
            <a:r>
              <a:rPr lang="zh-CN" altLang="en-US" sz="2200" dirty="0">
                <a:solidFill>
                  <a:srgbClr val="FF0000"/>
                </a:solidFill>
              </a:rPr>
              <a:t>”完成了本任期内的一笔提交</a:t>
            </a:r>
            <a:r>
              <a:rPr lang="zh-CN" altLang="en-US" sz="2200" dirty="0" smtClean="0">
                <a:solidFill>
                  <a:srgbClr val="FF0000"/>
                </a:solidFill>
              </a:rPr>
              <a:t>。</a:t>
            </a:r>
            <a:endParaRPr lang="en-US" altLang="zh-CN" sz="22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 smtClean="0"/>
              <a:t>系统中超过半数的节点（无论是否存活）都保留和老的</a:t>
            </a:r>
            <a:r>
              <a:rPr lang="en-US" altLang="zh-CN" sz="2200" dirty="0" smtClean="0"/>
              <a:t>leader</a:t>
            </a:r>
            <a:r>
              <a:rPr lang="zh-CN" altLang="en-US" sz="2200" dirty="0" smtClean="0">
                <a:solidFill>
                  <a:srgbClr val="FF0000"/>
                </a:solidFill>
              </a:rPr>
              <a:t>一致的</a:t>
            </a:r>
            <a:r>
              <a:rPr lang="en-US" altLang="zh-CN" sz="2200" dirty="0" smtClean="0"/>
              <a:t>committed</a:t>
            </a:r>
            <a:r>
              <a:rPr lang="zh-CN" altLang="en-US" sz="2200" dirty="0" smtClean="0"/>
              <a:t>列表，且这个</a:t>
            </a:r>
            <a:r>
              <a:rPr lang="en-US" altLang="zh-CN" sz="2200" dirty="0" smtClean="0"/>
              <a:t>committed</a:t>
            </a:r>
            <a:r>
              <a:rPr lang="zh-CN" altLang="en-US" sz="2200" dirty="0" smtClean="0"/>
              <a:t>列表是</a:t>
            </a:r>
            <a:r>
              <a:rPr lang="zh-CN" altLang="en-US" sz="2200" dirty="0" smtClean="0">
                <a:solidFill>
                  <a:srgbClr val="FF0000"/>
                </a:solidFill>
              </a:rPr>
              <a:t>最新的</a:t>
            </a:r>
            <a:r>
              <a:rPr lang="zh-CN" altLang="en-US" sz="2200" dirty="0" smtClean="0"/>
              <a:t>，因为它有最新的一次</a:t>
            </a:r>
            <a:r>
              <a:rPr lang="en-US" altLang="zh-CN" sz="2200" dirty="0" smtClean="0"/>
              <a:t>committed</a:t>
            </a:r>
            <a:r>
              <a:rPr lang="zh-CN" altLang="en-US" sz="2200" dirty="0" smtClean="0"/>
              <a:t>。可以保证，这些节点的最新</a:t>
            </a:r>
            <a:r>
              <a:rPr lang="en-US" altLang="zh-CN" sz="2200" dirty="0" smtClean="0"/>
              <a:t>committing</a:t>
            </a:r>
            <a:r>
              <a:rPr lang="zh-CN" altLang="en-US" sz="2200" dirty="0" smtClean="0"/>
              <a:t>日志的</a:t>
            </a:r>
            <a:r>
              <a:rPr lang="en-US" altLang="zh-CN" sz="2200" dirty="0" smtClean="0"/>
              <a:t>term</a:t>
            </a:r>
            <a:r>
              <a:rPr lang="zh-CN" altLang="en-US" sz="2200" dirty="0" smtClean="0"/>
              <a:t>是老</a:t>
            </a:r>
            <a:r>
              <a:rPr lang="en-US" altLang="zh-CN" sz="2200" dirty="0" smtClean="0"/>
              <a:t>leader</a:t>
            </a:r>
            <a:r>
              <a:rPr lang="zh-CN" altLang="en-US" sz="2200" dirty="0" smtClean="0"/>
              <a:t>的</a:t>
            </a:r>
            <a:r>
              <a:rPr lang="en-US" altLang="zh-CN" sz="2200" dirty="0" smtClean="0"/>
              <a:t>term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en-US" altLang="zh-CN" sz="2200" dirty="0" smtClean="0"/>
              <a:t>Raft</a:t>
            </a:r>
            <a:r>
              <a:rPr lang="zh-CN" altLang="en-US" sz="2200" dirty="0" smtClean="0"/>
              <a:t>机制保证一个没有拥有最新</a:t>
            </a:r>
            <a:r>
              <a:rPr lang="en-US" altLang="zh-CN" sz="2200" dirty="0" smtClean="0"/>
              <a:t>committed</a:t>
            </a:r>
            <a:r>
              <a:rPr lang="zh-CN" altLang="en-US" sz="2200" dirty="0" smtClean="0"/>
              <a:t>的节点当选是不可能的，因为选举需要一半的节点同意。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zh-CN" altLang="en-US" sz="2200" dirty="0" smtClean="0"/>
              <a:t>若删除系统中小于一半的节点使得系统中存活的节点数在一半以上，依然存在一个以上的潜在正确节点被选为</a:t>
            </a:r>
            <a:r>
              <a:rPr lang="en-US" altLang="zh-CN" sz="2200" dirty="0" smtClean="0"/>
              <a:t>leader</a:t>
            </a:r>
            <a:r>
              <a:rPr lang="zh-CN" altLang="en-US" sz="2200" dirty="0"/>
              <a:t>。</a:t>
            </a:r>
            <a:endParaRPr lang="en-US" altLang="zh-CN" sz="2200" dirty="0" smtClean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77925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>
                <a:latin typeface="+mn-ea"/>
                <a:ea typeface="+mn-ea"/>
              </a:rPr>
              <a:t>情况</a:t>
            </a:r>
            <a:r>
              <a:rPr lang="en-US" altLang="zh-CN" sz="3200" dirty="0" smtClean="0">
                <a:latin typeface="+mn-ea"/>
                <a:ea typeface="+mn-ea"/>
              </a:rPr>
              <a:t>1</a:t>
            </a:r>
            <a:r>
              <a:rPr lang="zh-CN" altLang="en-US" sz="3200" dirty="0" smtClean="0">
                <a:latin typeface="+mn-ea"/>
                <a:ea typeface="+mn-ea"/>
              </a:rPr>
              <a:t> 会进入一个“正确的状态”</a:t>
            </a:r>
            <a:endParaRPr lang="en-US" sz="3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677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150946" y="15806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575" y="369620"/>
            <a:ext cx="1219200" cy="342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41054" y="618707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8/11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</a:rPr>
              <a:t>“正确的</a:t>
            </a:r>
            <a:r>
              <a:rPr lang="en-US" altLang="zh-CN" sz="2200" dirty="0">
                <a:solidFill>
                  <a:srgbClr val="FF0000"/>
                </a:solidFill>
              </a:rPr>
              <a:t>leader</a:t>
            </a:r>
            <a:r>
              <a:rPr lang="zh-CN" altLang="en-US" sz="2200" dirty="0">
                <a:solidFill>
                  <a:srgbClr val="FF0000"/>
                </a:solidFill>
              </a:rPr>
              <a:t>”没有收到任何任务</a:t>
            </a:r>
            <a:r>
              <a:rPr lang="zh-CN" altLang="en-US" sz="2200" dirty="0" smtClean="0">
                <a:solidFill>
                  <a:srgbClr val="FF0000"/>
                </a:solidFill>
              </a:rPr>
              <a:t>。</a:t>
            </a:r>
            <a:endParaRPr lang="en-US" altLang="zh-CN" sz="22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 smtClean="0"/>
              <a:t>如果在一个“正确的</a:t>
            </a:r>
            <a:r>
              <a:rPr lang="en-US" altLang="zh-CN" sz="2200" dirty="0" smtClean="0"/>
              <a:t>leader</a:t>
            </a:r>
            <a:r>
              <a:rPr lang="zh-CN" altLang="en-US" sz="2200" dirty="0" smtClean="0"/>
              <a:t>”任期内没有任何一笔数据到来，那么所有节点不会有任何有关日志的修正。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zh-CN" altLang="en-US" sz="2200" dirty="0" smtClean="0"/>
              <a:t>当进入到下一轮选举阶段的时候，系统和上一次选举阶段各节点的日志情况完全一致，而上一个选举阶段是“正确的状态”，所以本选举阶段也处于“正确的状态”。</a:t>
            </a:r>
            <a:endParaRPr lang="en-US" altLang="zh-CN" sz="2200" dirty="0" smtClean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77925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>
                <a:latin typeface="+mn-ea"/>
                <a:ea typeface="+mn-ea"/>
              </a:rPr>
              <a:t>情况</a:t>
            </a:r>
            <a:r>
              <a:rPr lang="en-US" altLang="zh-CN" sz="3200" dirty="0">
                <a:latin typeface="+mn-ea"/>
                <a:ea typeface="+mn-ea"/>
              </a:rPr>
              <a:t>2</a:t>
            </a:r>
            <a:r>
              <a:rPr lang="zh-CN" altLang="en-US" sz="3200" dirty="0" smtClean="0">
                <a:latin typeface="+mn-ea"/>
                <a:ea typeface="+mn-ea"/>
              </a:rPr>
              <a:t> 会进入一个“正确的状态”</a:t>
            </a:r>
            <a:endParaRPr lang="en-US" sz="3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393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3455</TotalTime>
  <Words>1874</Words>
  <Application>Microsoft Macintosh PowerPoint</Application>
  <PresentationFormat>Widescreen</PresentationFormat>
  <Paragraphs>105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DengXian</vt:lpstr>
      <vt:lpstr>DengXian Light</vt:lpstr>
      <vt:lpstr>Arial</vt:lpstr>
      <vt:lpstr>Office Theme</vt:lpstr>
      <vt:lpstr>Raft最终一致性证明</vt:lpstr>
      <vt:lpstr>Outline</vt:lpstr>
      <vt:lpstr>证明要点</vt:lpstr>
      <vt:lpstr>选举出的leader不会修改follower的committed日志</vt:lpstr>
      <vt:lpstr>几个推论</vt:lpstr>
      <vt:lpstr>初始阶段</vt:lpstr>
      <vt:lpstr>数学归纳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LSM Tree</dc:title>
  <dc:creator>Microsoft Office User</dc:creator>
  <cp:lastModifiedBy>Microsoft Office User</cp:lastModifiedBy>
  <cp:revision>439</cp:revision>
  <dcterms:created xsi:type="dcterms:W3CDTF">2023-10-26T08:44:45Z</dcterms:created>
  <dcterms:modified xsi:type="dcterms:W3CDTF">2023-11-14T13:14:31Z</dcterms:modified>
</cp:coreProperties>
</file>