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95928"/>
  </p:normalViewPr>
  <p:slideViewPr>
    <p:cSldViewPr snapToGrid="0" snapToObjects="1">
      <p:cViewPr varScale="1">
        <p:scale>
          <a:sx n="115" d="100"/>
          <a:sy n="115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936CB-FF9A-1542-ADF9-40BF9C99ED22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83702-6306-554A-8325-8ED88F669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983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C58BE-99F2-B94C-BA5E-5CE0BCBA9D1C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7FC24-DD0F-6248-BD24-EF55B438D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03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7FC24-DD0F-6248-BD24-EF55B438DE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7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是一种分布式计算模型，最早由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提出，用于处理大规模数据集。它将大任务分解成小的子任务，分布式地在多台计算机上执行。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由两个主要阶段组成：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阶段。</a:t>
            </a:r>
          </a:p>
          <a:p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阶段，原始数据被划分成若干个小块，每个小块由一个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任务处理。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任务会将输入的数据分割成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(key, value)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对，并对这些对进行处理，生成中间结果。</a:t>
            </a:r>
          </a:p>
          <a:p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中间结果被重新分配，以便将相同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的数据发送到同一个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任务上。这个过程称为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任务接收到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阶段输出的数据，然后将这些数据合并、排序，并生成最终的输出结果。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阶段任务的划分根据数据块，其数量等于数据块的数量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阶段的任务划分根据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阶段生成的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，其数量等于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的数量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7FC24-DD0F-6248-BD24-EF55B438DE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61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任务接收一行文本作为输入。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对于每一行文本，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任务会将文本划分成单词，并为每个单词赋予一个计数值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，生成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(key, value)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对。例如，对于输入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”Car Car River"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任务会生成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(”Car", 1), (”Car", 1), (”River", 1)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这样的中间结果。</a:t>
            </a:r>
          </a:p>
          <a:p>
            <a:endParaRPr lang="en-US" dirty="0" smtClean="0"/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任务的输出结果按照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进行排序，并根据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的值将相同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的数据分配到同一个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任务上。这里我们先暂且认为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会把中间结果放在一个所有节点都可以访问的位置，而不是在本机保存（事实上不是这样，但这这样易于理解）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任务接收到分配给它的所有中间结果。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对于每个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任务将相同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的计数值进行累加，生成最终的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(key,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total_count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对。对于上面的例子，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任务会将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(”Car", 1+1)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合并为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(”Car", 2)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(”River", 1)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保持不变。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7FC24-DD0F-6248-BD24-EF55B438DE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6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任务接收一份文档作为输入。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对于每个文档，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任务会将文档划分成单词，并为每个单词生成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(key, value)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对，其中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是单词，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是文档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。例如，对于文档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的文档内容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”food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music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任务会生成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(”food", 2), (”music", 2)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这样的中间结果。这里的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表示的是文档编号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中间结果根据单词（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）进行排序，并将相同单词的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(key, value)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对发送到同一个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任务上。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任务的输出结果按照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进行排序，并根据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的值将相同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的数据分配到同一个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任务上。这里我们先暂且认为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会把中间结果放在一个所有节点都可以访问的位置，而不是在本机保存（事实上不是这样，但这这样易于理解）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任务接收到同一个单词的所有文档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任务将这些文档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组成一个列表，形成倒排索引的一部分。例如，对于单词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”food"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任务将文档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[0,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组成倒排索引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(”food", [0, 2])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可以看到，这里主节点会向各个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传递一个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函数，这个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函数将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值转化为一个磁盘分区的编号，这里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函数将所有结果映射成两个编号，分别对应磁盘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和磁盘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，每个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函数输出一个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kv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对后会根据的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值将这个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KV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对存储在本地的指定区域；之后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阶段有和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返回值一样数量的任务，分别寻找这些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任务存储在磁盘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和磁盘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上的数据，这里的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worker4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就是只去找所有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节点中磁盘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worker2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就是找所有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节点中磁盘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的数据进行统计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7FC24-DD0F-6248-BD24-EF55B438DE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09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过程，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函数会释放给处理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任务的节点分配一个相同的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函数，所有的处理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的节点会将自己结果的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值输入到这个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函数，形成数据块的索引，把值放进这个所索引的数据块中，对于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任务，任务</a:t>
            </a:r>
            <a:r>
              <a:rPr lang="en-US" altLang="zh-CN" dirty="0" smtClean="0"/>
              <a:t>ID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函数的所有返回值一一对应，也就是说有多少个可能的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函数输出值，就有多少种任务，每个处理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的节点只需要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到所有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节点中数据块号为本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的数据块进行处理就行。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任务指派和节点宕机在一块说明比较好，如果主节点宕机，整个任务默认执行失败，需要重新开始，如果从节点宕机，主节点发现后会将该从节点任务交给另一个空闲的从节点完成，即便是这个死去的节点在某时醒来之后完成了死前没完成过的任务，主节点也不会承认。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7FC24-DD0F-6248-BD24-EF55B438DE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03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过程，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函数会释放给处理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任务的节点分配一个相同的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函数，所有的处理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的节点会将自己结果的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值输入到这个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函数，形成数据块的索引，把值放进这个所索引的数据块中，对于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任务，任务</a:t>
            </a:r>
            <a:r>
              <a:rPr lang="en-US" altLang="zh-CN" dirty="0" smtClean="0"/>
              <a:t>ID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函数的所有返回值一一对应，也就是说有多少个可能的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函数输出值，就有多少种任务，每个处理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的节点只需要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到所有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节点中数据块号为本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的数据块进行处理就行。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任务指派和节点宕机在一块说明比较好，如果主节点宕机，整个任务默认执行失败，需要重新开始，如果从节点宕机，主节点发现后会将该从节点任务交给另一个空闲的从节点完成，即便是这个死去的节点在某时醒来之后完成了死前没完成过的任务，主节点也不会承认。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7FC24-DD0F-6248-BD24-EF55B438DE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31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23C1-3ED8-7548-8AC1-C3B3F25343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24D4-7695-7C4F-8112-94445AC2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1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23C1-3ED8-7548-8AC1-C3B3F25343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24D4-7695-7C4F-8112-94445AC2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4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23C1-3ED8-7548-8AC1-C3B3F25343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24D4-7695-7C4F-8112-94445AC2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4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23C1-3ED8-7548-8AC1-C3B3F25343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24D4-7695-7C4F-8112-94445AC2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6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23C1-3ED8-7548-8AC1-C3B3F25343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24D4-7695-7C4F-8112-94445AC2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23C1-3ED8-7548-8AC1-C3B3F25343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24D4-7695-7C4F-8112-94445AC2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23C1-3ED8-7548-8AC1-C3B3F25343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24D4-7695-7C4F-8112-94445AC2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6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23C1-3ED8-7548-8AC1-C3B3F25343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24D4-7695-7C4F-8112-94445AC2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23C1-3ED8-7548-8AC1-C3B3F25343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24D4-7695-7C4F-8112-94445AC2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7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23C1-3ED8-7548-8AC1-C3B3F25343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24D4-7695-7C4F-8112-94445AC2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8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23C1-3ED8-7548-8AC1-C3B3F25343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24D4-7695-7C4F-8112-94445AC2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5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23C1-3ED8-7548-8AC1-C3B3F253439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C24D4-7695-7C4F-8112-94445AC2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42557"/>
            <a:ext cx="9144000" cy="109927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MapReduce</a:t>
            </a:r>
            <a:r>
              <a:rPr lang="zh-CN" altLang="en-US" sz="4800" b="1" dirty="0" smtClean="0"/>
              <a:t>案例分析与工程实现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王一平</a:t>
            </a:r>
            <a:endParaRPr lang="en-US" altLang="zh-CN" dirty="0" smtClean="0"/>
          </a:p>
          <a:p>
            <a:r>
              <a:rPr lang="en-US" altLang="zh-CN" dirty="0" smtClean="0"/>
              <a:t>10/20/23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227" y="5625790"/>
            <a:ext cx="1241546" cy="3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23206" y="180601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Word count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Inverted Index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Some detail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6883" y="712520"/>
            <a:ext cx="4548249" cy="73627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n-lt"/>
              </a:rPr>
              <a:t>Outline</a:t>
            </a:r>
            <a:endParaRPr lang="en-US" sz="36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75" y="216889"/>
            <a:ext cx="1219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31" y="736271"/>
            <a:ext cx="4548249" cy="73627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n-lt"/>
              </a:rPr>
              <a:t>Word count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631" y="1742497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   统计</a:t>
            </a:r>
            <a:r>
              <a:rPr lang="zh-CN" altLang="en-US" sz="2800" dirty="0"/>
              <a:t>一段文本中每个单词出现的次数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       单词计数用于寻找文本关键词，热点词。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575" y="216889"/>
            <a:ext cx="1219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48249" cy="73627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n-lt"/>
              </a:rPr>
              <a:t>Word count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-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Execution</a:t>
            </a:r>
            <a:endParaRPr lang="en-US" sz="3600" dirty="0">
              <a:latin typeface="+mn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439"/>
            <a:ext cx="12192000" cy="622256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010899" y="6068291"/>
            <a:ext cx="2181101" cy="7897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272" y="6068291"/>
            <a:ext cx="2181101" cy="7897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6575" y="216889"/>
            <a:ext cx="1219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8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1" y="783772"/>
            <a:ext cx="4548249" cy="736271"/>
          </a:xfrm>
        </p:spPr>
        <p:txBody>
          <a:bodyPr>
            <a:normAutofit/>
          </a:bodyPr>
          <a:lstStyle/>
          <a:p>
            <a:pPr marL="228600" indent="-228600">
              <a:lnSpc>
                <a:spcPct val="100000"/>
              </a:lnSpc>
              <a:spcBef>
                <a:spcPts val="1000"/>
              </a:spcBef>
            </a:pPr>
            <a:r>
              <a:rPr lang="en-US" sz="3600" dirty="0" smtClean="0">
                <a:latin typeface="+mn-lt"/>
              </a:rPr>
              <a:t>Inverted Index</a:t>
            </a:r>
            <a:endParaRPr lang="en-US" sz="3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697" y="2134383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 对</a:t>
            </a:r>
            <a:r>
              <a:rPr lang="zh-CN" altLang="en-US" dirty="0"/>
              <a:t>每一篇</a:t>
            </a:r>
            <a:r>
              <a:rPr lang="zh-CN" altLang="en-US" dirty="0" smtClean="0"/>
              <a:t>文档，提取</a:t>
            </a:r>
            <a:r>
              <a:rPr lang="zh-CN" altLang="en-US" dirty="0"/>
              <a:t>其中的</a:t>
            </a:r>
            <a:r>
              <a:rPr lang="zh-CN" altLang="en-US" dirty="0" smtClean="0"/>
              <a:t>关键词，然后建立关键词</a:t>
            </a:r>
            <a:r>
              <a:rPr lang="zh-CN" altLang="en-US" dirty="0"/>
              <a:t>到包含该关键词的文档列表的映射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       倒排索引用于处理关键词索引文档和相关性排名。</a:t>
            </a:r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575" y="216889"/>
            <a:ext cx="1219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010899" y="6068291"/>
            <a:ext cx="2181101" cy="7897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48249" cy="73627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+mn-lt"/>
              </a:rPr>
              <a:t>Inverted </a:t>
            </a:r>
            <a:r>
              <a:rPr lang="en-US" sz="3600" dirty="0" smtClean="0">
                <a:latin typeface="+mn-lt"/>
              </a:rPr>
              <a:t>Index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-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Execution</a:t>
            </a:r>
            <a:endParaRPr lang="en-US" sz="3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07782" y="6068291"/>
            <a:ext cx="1353787" cy="789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068290"/>
            <a:ext cx="1353787" cy="789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559"/>
            <a:ext cx="12192000" cy="636286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210387"/>
            <a:ext cx="1721922" cy="750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518073" y="6088126"/>
            <a:ext cx="1721922" cy="750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691249" y="1002555"/>
            <a:ext cx="1048434" cy="3996826"/>
            <a:chOff x="4305362" y="1016842"/>
            <a:chExt cx="1048434" cy="3996826"/>
          </a:xfrm>
        </p:grpSpPr>
        <p:sp>
          <p:nvSpPr>
            <p:cNvPr id="4" name="TextBox 3"/>
            <p:cNvSpPr txBox="1"/>
            <p:nvPr/>
          </p:nvSpPr>
          <p:spPr>
            <a:xfrm>
              <a:off x="4305362" y="1016842"/>
              <a:ext cx="1048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Disk-2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05362" y="1415987"/>
              <a:ext cx="753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Disk-1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05362" y="1746723"/>
              <a:ext cx="753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Disk-1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05362" y="2446956"/>
              <a:ext cx="753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Disk-1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05362" y="2873238"/>
              <a:ext cx="7532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Disk-2</a:t>
              </a:r>
              <a:endParaRPr lang="en-US" dirty="0">
                <a:solidFill>
                  <a:srgbClr val="EAB200"/>
                </a:solidFill>
              </a:endParaRPr>
            </a:p>
            <a:p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05362" y="3557609"/>
              <a:ext cx="7532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Disk-2</a:t>
              </a:r>
              <a:endParaRPr lang="en-US" dirty="0">
                <a:solidFill>
                  <a:srgbClr val="EAB200"/>
                </a:solidFill>
              </a:endParaRPr>
            </a:p>
            <a:p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05362" y="3959965"/>
              <a:ext cx="753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Disk-1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05362" y="4367337"/>
              <a:ext cx="7532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Disk-2</a:t>
              </a:r>
              <a:endParaRPr lang="en-US" dirty="0">
                <a:solidFill>
                  <a:srgbClr val="EAB200"/>
                </a:solidFill>
              </a:endParaRPr>
            </a:p>
            <a:p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691249" y="633223"/>
            <a:ext cx="104843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n>
                  <a:solidFill>
                    <a:srgbClr val="7030A0"/>
                  </a:solidFill>
                </a:ln>
              </a:rPr>
              <a:t>&lt;Hash&gt;</a:t>
            </a:r>
            <a:endParaRPr lang="en-US" dirty="0">
              <a:ln>
                <a:solidFill>
                  <a:srgbClr val="7030A0"/>
                </a:solidFill>
              </a:ln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6575" y="216889"/>
            <a:ext cx="1219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3829" y="1841643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Shuffle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节点宕机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任务指派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6883" y="712520"/>
            <a:ext cx="4548249" cy="736271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Some details</a:t>
            </a:r>
            <a:endParaRPr lang="en-US" sz="36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75" y="216889"/>
            <a:ext cx="1219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1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62" y="45085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Some </a:t>
            </a:r>
            <a:r>
              <a:rPr lang="en-US" sz="3600" dirty="0" smtClean="0">
                <a:latin typeface="+mn-lt"/>
              </a:rPr>
              <a:t>details - </a:t>
            </a:r>
            <a:r>
              <a:rPr lang="zh-CN" altLang="en-US" sz="3600" dirty="0" smtClean="0">
                <a:latin typeface="+mn-ea"/>
                <a:ea typeface="+mn-ea"/>
              </a:rPr>
              <a:t>任务指派</a:t>
            </a:r>
            <a:endParaRPr lang="en-US" sz="3600" dirty="0">
              <a:latin typeface="+mn-ea"/>
              <a:ea typeface="+mn-ea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85788" y="2446677"/>
            <a:ext cx="10572750" cy="3992083"/>
            <a:chOff x="585788" y="2000250"/>
            <a:chExt cx="10750008" cy="4438510"/>
          </a:xfrm>
        </p:grpSpPr>
        <p:sp>
          <p:nvSpPr>
            <p:cNvPr id="7" name="TextBox 6"/>
            <p:cNvSpPr txBox="1"/>
            <p:nvPr/>
          </p:nvSpPr>
          <p:spPr>
            <a:xfrm>
              <a:off x="1046891" y="2192623"/>
              <a:ext cx="1346266" cy="58477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master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Cloud 7"/>
            <p:cNvSpPr/>
            <p:nvPr/>
          </p:nvSpPr>
          <p:spPr>
            <a:xfrm>
              <a:off x="1475971" y="3176849"/>
              <a:ext cx="2589280" cy="1297453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22847" y="3517574"/>
              <a:ext cx="16955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Map Tasks</a:t>
              </a:r>
              <a:endParaRPr lang="en-US" sz="2800" dirty="0"/>
            </a:p>
          </p:txBody>
        </p:sp>
        <p:sp>
          <p:nvSpPr>
            <p:cNvPr id="12" name="Cloud 11"/>
            <p:cNvSpPr/>
            <p:nvPr/>
          </p:nvSpPr>
          <p:spPr>
            <a:xfrm>
              <a:off x="1475971" y="4665329"/>
              <a:ext cx="2589280" cy="1297453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08058" y="4959609"/>
              <a:ext cx="2103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Reduce Tasks</a:t>
              </a:r>
              <a:endParaRPr lang="en-US" sz="28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14192" y="2318699"/>
              <a:ext cx="2608029" cy="534490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85788" y="2000250"/>
              <a:ext cx="6343650" cy="43434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29683" y="2355529"/>
              <a:ext cx="2952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Finished tasks list</a:t>
              </a:r>
              <a:endParaRPr lang="en-US" sz="2400" dirty="0"/>
            </a:p>
          </p:txBody>
        </p:sp>
        <p:cxnSp>
          <p:nvCxnSpPr>
            <p:cNvPr id="24" name="Straight Arrow Connector 23"/>
            <p:cNvCxnSpPr>
              <a:stCxn id="65" idx="1"/>
            </p:cNvCxnSpPr>
            <p:nvPr/>
          </p:nvCxnSpPr>
          <p:spPr>
            <a:xfrm flipH="1">
              <a:off x="6577283" y="2058108"/>
              <a:ext cx="1383421" cy="23479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45" idx="1"/>
            </p:cNvCxnSpPr>
            <p:nvPr/>
          </p:nvCxnSpPr>
          <p:spPr>
            <a:xfrm flipH="1" flipV="1">
              <a:off x="6630077" y="4395786"/>
              <a:ext cx="1330628" cy="719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361982" y="3330948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RPC 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73078" y="4028219"/>
              <a:ext cx="13340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f</a:t>
              </a:r>
              <a:r>
                <a:rPr lang="en-US" sz="2000" dirty="0" err="1" smtClean="0"/>
                <a:t>unc</a:t>
              </a:r>
              <a:r>
                <a:rPr lang="en-US" sz="2000" dirty="0" smtClean="0"/>
                <a:t> Map()</a:t>
              </a:r>
              <a:endParaRPr lang="en-US" sz="2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960202" y="4413049"/>
              <a:ext cx="16262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/>
                <a:t>func</a:t>
              </a:r>
              <a:r>
                <a:rPr lang="en-US" sz="2000" dirty="0"/>
                <a:t> </a:t>
              </a:r>
              <a:r>
                <a:rPr lang="en-US" sz="2000" dirty="0" smtClean="0"/>
                <a:t>Reduce()</a:t>
              </a:r>
              <a:endParaRPr lang="en-US" sz="20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960705" y="3792613"/>
              <a:ext cx="3375091" cy="264614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58062" y="3880751"/>
              <a:ext cx="1352422" cy="58477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B0F0"/>
                  </a:solidFill>
                </a:rPr>
                <a:t>worker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47" name="Cloud 46"/>
            <p:cNvSpPr/>
            <p:nvPr/>
          </p:nvSpPr>
          <p:spPr>
            <a:xfrm>
              <a:off x="8611782" y="4399656"/>
              <a:ext cx="2544480" cy="914400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763243" y="4659989"/>
              <a:ext cx="24827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i</a:t>
              </a:r>
              <a:r>
                <a:rPr lang="en-US" sz="2000" dirty="0" smtClean="0"/>
                <a:t>ntermediate </a:t>
              </a:r>
              <a:r>
                <a:rPr lang="en-US" sz="2000" dirty="0"/>
                <a:t>Results</a:t>
              </a:r>
            </a:p>
          </p:txBody>
        </p:sp>
        <p:sp>
          <p:nvSpPr>
            <p:cNvPr id="49" name="Cloud 48"/>
            <p:cNvSpPr/>
            <p:nvPr/>
          </p:nvSpPr>
          <p:spPr>
            <a:xfrm>
              <a:off x="8611782" y="5493900"/>
              <a:ext cx="2544480" cy="739960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366956" y="5632906"/>
              <a:ext cx="1968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Results</a:t>
              </a:r>
              <a:endParaRPr lang="en-US" dirty="0"/>
            </a:p>
          </p:txBody>
        </p:sp>
        <p:cxnSp>
          <p:nvCxnSpPr>
            <p:cNvPr id="55" name="Straight Arrow Connector 54"/>
            <p:cNvCxnSpPr>
              <a:endCxn id="32" idx="1"/>
            </p:cNvCxnSpPr>
            <p:nvPr/>
          </p:nvCxnSpPr>
          <p:spPr>
            <a:xfrm>
              <a:off x="3901941" y="3792613"/>
              <a:ext cx="1071137" cy="43566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33" idx="1"/>
            </p:cNvCxnSpPr>
            <p:nvPr/>
          </p:nvCxnSpPr>
          <p:spPr>
            <a:xfrm flipV="1">
              <a:off x="3901941" y="4613104"/>
              <a:ext cx="1058261" cy="65288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ounded Rectangle 64"/>
          <p:cNvSpPr/>
          <p:nvPr/>
        </p:nvSpPr>
        <p:spPr>
          <a:xfrm>
            <a:off x="7839099" y="1308717"/>
            <a:ext cx="3319439" cy="2379997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33202" y="1387990"/>
            <a:ext cx="1330122" cy="5259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worker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7" name="Cloud 66"/>
          <p:cNvSpPr/>
          <p:nvPr/>
        </p:nvSpPr>
        <p:spPr>
          <a:xfrm>
            <a:off x="8479441" y="1854704"/>
            <a:ext cx="2502524" cy="82242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628404" y="2088852"/>
            <a:ext cx="2441847" cy="35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i</a:t>
            </a:r>
            <a:r>
              <a:rPr lang="en-US" sz="2000" dirty="0" smtClean="0"/>
              <a:t>ntermediate </a:t>
            </a:r>
            <a:r>
              <a:rPr lang="en-US" sz="2000" dirty="0"/>
              <a:t>Results</a:t>
            </a:r>
          </a:p>
        </p:txBody>
      </p:sp>
      <p:sp>
        <p:nvSpPr>
          <p:cNvPr id="69" name="Cloud 68"/>
          <p:cNvSpPr/>
          <p:nvPr/>
        </p:nvSpPr>
        <p:spPr>
          <a:xfrm>
            <a:off x="8479441" y="2838888"/>
            <a:ext cx="2502524" cy="66553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9222162" y="2963913"/>
            <a:ext cx="1936376" cy="35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75" y="216889"/>
            <a:ext cx="1219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7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1313</Words>
  <Application>Microsoft Macintosh PowerPoint</Application>
  <PresentationFormat>Widescreen</PresentationFormat>
  <Paragraphs>79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DengXian</vt:lpstr>
      <vt:lpstr>DengXian Light</vt:lpstr>
      <vt:lpstr>Arial</vt:lpstr>
      <vt:lpstr>Office Theme</vt:lpstr>
      <vt:lpstr>MapReduce案例分析与工程实现</vt:lpstr>
      <vt:lpstr>Outline</vt:lpstr>
      <vt:lpstr>Word count</vt:lpstr>
      <vt:lpstr>Word count - Execution</vt:lpstr>
      <vt:lpstr>Inverted Index</vt:lpstr>
      <vt:lpstr>Inverted Index - Execution</vt:lpstr>
      <vt:lpstr>Some details</vt:lpstr>
      <vt:lpstr>Some details - 任务指派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52</cp:revision>
  <dcterms:created xsi:type="dcterms:W3CDTF">2023-10-20T01:24:29Z</dcterms:created>
  <dcterms:modified xsi:type="dcterms:W3CDTF">2023-12-13T14:18:50Z</dcterms:modified>
</cp:coreProperties>
</file>