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235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CCBC-E862-9142-A3D2-332BCF0907C6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12B53-23B0-5F42-BF63-288D03F6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1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9BC1-59DC-CF49-93B5-869027C26D9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DB38-7896-A948-93D6-DA553FAA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2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这次分享的是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，它是是一种数据存储</a:t>
            </a:r>
            <a:r>
              <a:rPr lang="zh-CN" altLang="en-US" smtClean="0"/>
              <a:t>架构</a:t>
            </a:r>
            <a:r>
              <a:rPr lang="zh-CN" altLang="en-US" smtClean="0"/>
              <a:t>，广泛</a:t>
            </a:r>
            <a:r>
              <a:rPr lang="zh-CN" altLang="en-US" dirty="0" smtClean="0"/>
              <a:t>应用</a:t>
            </a:r>
            <a:r>
              <a:rPr lang="zh-CN" altLang="en-US" smtClean="0"/>
              <a:t>于分布式数据存储体系，</a:t>
            </a:r>
            <a:r>
              <a:rPr lang="zh-CN" altLang="en-US" dirty="0" smtClean="0"/>
              <a:t>大家可以类比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树存储管理数据。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我们可以看一下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的主要结构，分为内存部分和磁盘部分，其中内存部分有两个大小相等的数据块，一个负责接受用户的数据，一个负责往磁盘中写，之后我将它们称为活跃内存块和只读内存块，这里对应我之前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中的新数据块，这些数据块是块内有序的。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磁盘部分将数据块分层，高位置的是磁盘中的新数据，低位置的是磁盘中的老数据，这里对应我之前的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中的一堆老数据块，第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层数据块是有内存中的只读数据块拷贝下来的，所以第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层数据块块内有序，层内不保证有序。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1~n</a:t>
            </a:r>
            <a:r>
              <a:rPr lang="zh-CN" altLang="en-US" dirty="0" smtClean="0"/>
              <a:t>层，同层的老数据块大小一致，且第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层的数据是由第</a:t>
            </a:r>
            <a:r>
              <a:rPr lang="en-US" altLang="zh-CN" dirty="0" smtClean="0"/>
              <a:t>i-1</a:t>
            </a:r>
            <a:r>
              <a:rPr lang="zh-CN" altLang="en-US" dirty="0" smtClean="0"/>
              <a:t>层数据下降得到的，且层内有序，注意，强调其层内有序，就是不仅仅保证块内有序，整个层中的数据也是有序的，这是一个很重要的点。层与层之间是无序的，此外，每层都会存储一个布隆过滤器，用于快速判断是否一个数据可能在该层中，没块都会纪录一个自身的数据的最大值和最小值，方便高速检索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对于一个用户来说，写数据只能往活跃内存块中写入，因为活跃内存块在内存，所以写是很高效的，用户可以在整个空间中读数据，但是大多只发生在内存内部，一旦发生需要磁盘访问，只需要遍历第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层中的所有数据块后块内二分查找，找不到则对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层的数据块层内二分即可，也是很快的操作，这里为什么快之后再讲，同时合并的效率也是很高的，这个在后面的合并处理阶段讲。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我们先看一下读流程，首先用户对活跃内存块加锁，读，不命中则释放锁，对只读内存块加锁，不命中释放，之后检查第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层的布隆过滤器，这里所说的布隆过滤器是一种类似于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表的结构，它能够判定是否某个值出现过，但是有一点他会产生假阳性反应，就是可能数据没有出现但是它判断出出现，但是数据一旦出现那么一定会被布隆过滤器判断出来。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如果布隆过滤器若命中，则遍历第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层的所有数据块，这里会有一些优化，一般取出一个纪录第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层信息表，信息表存储所有块的最值信息，之后进行比对，找到符合要求的所有块，之后</a:t>
            </a:r>
            <a:r>
              <a:rPr lang="zh-CN" altLang="en-US" dirty="0" smtClean="0"/>
              <a:t>对这些数据</a:t>
            </a:r>
            <a:r>
              <a:rPr lang="zh-CN" altLang="en-US" dirty="0" smtClean="0"/>
              <a:t>块上锁，查询，解锁。找到立即返回，找不到进入第一层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之后对于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的每一层也是一样，先查找布隆过滤器，如果判断数据存在则拿到信息表，比对确定一个数据块，注意这里是一个，而第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层确定的是一堆数据块，这是因为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层层內有序，所以层内不会有数据冗余，数据数据只能存储在一个块中，之后对这个数据块加锁，查询，解锁，查询到立即返回。查询不到则进入下一层。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1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写操作比较简单，这里的写指的是插入，修改两种。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写操作直接往活跃磁盘块中就地写数据即可，一旦活跃内存块满，就会成为只读内存块，之后写入磁盘的第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层，系统会重新分配一个活跃内存块继续接受用户的写入数据信息。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同时，本次操作也会作为日志存储在磁盘中。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合并操作是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的亮点之一，在合并操作部分，我们会解答两个疑问，第一个是为什么合并是高效的，磁盘块为什么不会频繁的处于锁死状态；第二个是怎么维护该结构的稳定性。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的合并过程总体上是当第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层数据块过多以至于超过一个阈值后，会自动合并到第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再次看一下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的架构图，这里需要强调的是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层的磁盘块大小总是第</a:t>
            </a:r>
            <a:r>
              <a:rPr lang="en-US" altLang="zh-CN" dirty="0" smtClean="0"/>
              <a:t>i-1</a:t>
            </a:r>
            <a:r>
              <a:rPr lang="zh-CN" altLang="en-US" dirty="0" smtClean="0"/>
              <a:t>层的磁盘块大小的数倍甚至数十倍，这一点可能在之前的结构上没有提到。同时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层数据是层內有序的。在合并操作中是极为重要的。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如图为具体流程</a:t>
            </a:r>
            <a:endParaRPr lang="en-US" dirty="0" smtClean="0"/>
          </a:p>
          <a:p>
            <a:r>
              <a:rPr lang="zh-CN" altLang="en-US" dirty="0" smtClean="0"/>
              <a:t>监视程序一旦发现一层中的数据块过多，那么它会随机选择几个数据块，对这几个数据块加锁，同时根据这些数据块的最值信息，找到下一层数据块的包含上一层数据块最值的连续一段数据块，之后它们共同上锁，将指定的这一层数据块和下一层数据块加载到内存，做归并排序，保存到下一层数据块的指定位置，解锁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一般只处理一层中的一个数据块来保证写锁的粒度很小。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8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步，删除本层的合并块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之后回答两个问题</a:t>
            </a:r>
            <a:endParaRPr lang="en-US" altLang="zh-CN" dirty="0" smtClean="0"/>
          </a:p>
          <a:p>
            <a:r>
              <a:rPr lang="zh-CN" altLang="en-US" dirty="0" smtClean="0"/>
              <a:t>在合并个效率上，这种合并方式一次只会操作几个数据块，因为下一层数据块范围跨度是很大且连续的，上一层的一个数据块合并，只会引起一小部分的数据变更，同时较少的数据块方便完成多路归并，也便于代码的编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在稳定性上，这种方式一定是稳定的，因为变化的部分会加锁，变化后对于</a:t>
            </a:r>
            <a:r>
              <a:rPr lang="en-US" altLang="zh-CN" dirty="0" smtClean="0"/>
              <a:t>1~n</a:t>
            </a:r>
            <a:r>
              <a:rPr lang="zh-CN" altLang="en-US" dirty="0" smtClean="0"/>
              <a:t>层依然是层内有序，所以结构是安全的。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3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最后讲一些细节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关于磁盘中的数据块的存储，磁盘中数据块一般被分配连续的空间，所以可以以数组的方式进行数据存储，这种操作方便二分查找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内存中的数据块则使用跳表实现，或许有许多数据结构可以实现该功能，例如红黑树，</a:t>
            </a:r>
            <a:r>
              <a:rPr lang="en-US" altLang="zh-CN" dirty="0" smtClean="0"/>
              <a:t>splay</a:t>
            </a:r>
            <a:r>
              <a:rPr lang="zh-CN" altLang="en-US" baseline="0" dirty="0" smtClean="0"/>
              <a:t>等等</a:t>
            </a:r>
            <a:r>
              <a:rPr lang="zh-CN" altLang="en-US" baseline="0" dirty="0" smtClean="0"/>
              <a:t>，但是这种数据结构锁的粒度很大，一般都是对整个数据结构加锁来防止并发冲突，所以这里考虑使用的跳表，因为它锁的粒度较小，至于跳表，我可能会在下次组会讲一下。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针对布隆过滤器，和最值表，在讲解时已经提到了，主要是为了快速确定某个数据的位置，属于</a:t>
            </a:r>
            <a:r>
              <a:rPr lang="en-US" altLang="zh-CN" baseline="0" dirty="0" smtClean="0"/>
              <a:t>LSM Tree</a:t>
            </a:r>
            <a:r>
              <a:rPr lang="zh-CN" altLang="en-US" baseline="0" dirty="0" smtClean="0"/>
              <a:t>的优化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日志问题在写流程中提到过，这里补充一些它的细节，</a:t>
            </a:r>
            <a:r>
              <a:rPr lang="en-US" altLang="zh-CN" baseline="0" dirty="0" smtClean="0"/>
              <a:t>LSM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Tree</a:t>
            </a:r>
            <a:r>
              <a:rPr lang="zh-CN" altLang="en-US" baseline="0" dirty="0" smtClean="0"/>
              <a:t>在写入</a:t>
            </a:r>
            <a:r>
              <a:rPr lang="en-US" altLang="zh-CN" baseline="0" dirty="0" smtClean="0"/>
              <a:t>active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的时候也会同步写日志到磁盘上，这个磁盘中的日志只维护内存中两个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结构的变更，一旦内存中数据块保存到磁盘中，具体是磁盘的第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层，那么就认为数据安全了，将日志该部分直接清空。</a:t>
            </a:r>
            <a:endParaRPr lang="en-US" altLang="zh-CN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6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最后就是总结部分了。这里我就不过多赘述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这是本次介绍的大纲，其中介绍重点的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的发展历史，总结一下就是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是一种基于日志的，适用于写多读少，要求高吞吐量的数据存储体系。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Facebook</a:t>
            </a:r>
            <a:r>
              <a:rPr lang="zh-CN" altLang="en-US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rocksdb</a:t>
            </a:r>
            <a:r>
              <a:rPr lang="zh-CN" altLang="en-US" dirty="0" smtClean="0"/>
              <a:t>数据库就是基于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实现的，</a:t>
            </a:r>
            <a:r>
              <a:rPr lang="zh-CN" altLang="en-US" dirty="0" smtClean="0"/>
              <a:t>这两个链接是它的开源地址和中文官网。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</a:t>
            </a:r>
            <a:r>
              <a:rPr lang="zh-CN" altLang="en-US" dirty="0" smtClean="0"/>
              <a:t>介绍两种存储体系，</a:t>
            </a:r>
            <a:endParaRPr lang="en-US" altLang="zh-CN" dirty="0" smtClean="0"/>
          </a:p>
          <a:p>
            <a:r>
              <a:rPr lang="zh-CN" altLang="en-US" dirty="0" smtClean="0"/>
              <a:t>第一种是传统的数据管理方式，就地写，适用于单机数据库读多写少，随机读写，关注操作和反馈的及时性。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树，</a:t>
            </a:r>
            <a:r>
              <a:rPr lang="en-US" altLang="zh-CN" dirty="0" smtClean="0"/>
              <a:t>B +</a:t>
            </a:r>
            <a:r>
              <a:rPr lang="zh-CN" altLang="en-US" dirty="0" smtClean="0"/>
              <a:t>树及其衍生属于该存储体系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第二种是在分布式系统普遍后，针对海量数据的高吞吐量写入操作，以及批量连续数据的读出</a:t>
            </a:r>
            <a:r>
              <a:rPr lang="zh-CN" altLang="en-US" dirty="0" smtClean="0"/>
              <a:t>操作所设计</a:t>
            </a:r>
            <a:r>
              <a:rPr lang="zh-CN" altLang="en-US" dirty="0" smtClean="0"/>
              <a:t>的，关注数据吞吐量，对操作和反馈的及时性作出妥协。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属于这种存储体系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这两张图直观的展示了就地写和追加写的流程，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就地写的过程为：找到老的的位置，在此基础上完成更新，对于就地写算法实现的读写数据结构，因为数据在磁盘中的位置固定，所以读的效率较高，且有不错的空间利用率，但是写的时候涉及磁盘的随机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，性能较差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追加写的思路是在日志诞生后才有的，过程为：写数据作为一个操作日志追加到原始数据后面，整个过程执行顺序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，所以写的效率比较高，而缺点就是会带来数据冗余，以及很差的读性能，因为每次读一个数据，都要从日志尾部开始往前遍历，直到第一次出现该数据。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念</a:t>
            </a:r>
            <a:r>
              <a:rPr lang="en-US" altLang="zh-CN" dirty="0" smtClean="0"/>
              <a:t>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我在学习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的过程中，并不是直接去看它的论文或者源码实现，而是自己为了满足目标尝试去设计一种数据存储架构，所以之后我会以我的视角来介绍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可能的演变过程。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针对写多读少</a:t>
            </a:r>
            <a:r>
              <a:rPr lang="zh-CN" altLang="en-US" dirty="0" smtClean="0"/>
              <a:t>的场景，所以尝试设计一种日志结构，或者说追加写的存储架构，如图，这是一个最基本的追加写的存储结构，一旦有写数据命令，就把新数据作为一个日志存储在整个日志链表的尾部，一旦有读数据命令，就从尾部向前依次遍历链表数据，直到第一次遇到该数据。在这种数据结构中，空间成本和读的时间成本都是很大的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从这里开始，之后我们将逐步优化，直到最后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的诞生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5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解决时间成本，考虑到最近写入的数据很可能会被读出来，我们可以将整个日志链分成两部分，前一部分是一堆老数据块，后一部分一个是新数据块，且在这里假设大多数读操作发生在新数据块上，假设新数据块的长度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，远小于老数据块长度，那么查找的时间复杂度就是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，因为新数据块的长度很小，所以可以把它保存在内存，这样就不会有磁盘随机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的问题，此时，我们规定只能对新数据块进行写操作，且将其改为就地写，那么时间代价就会变成</a:t>
            </a:r>
            <a:r>
              <a:rPr lang="en-US" altLang="zh-CN" dirty="0" err="1" smtClean="0"/>
              <a:t>logm</a:t>
            </a:r>
            <a:r>
              <a:rPr lang="zh-CN" altLang="en-US" dirty="0" smtClean="0"/>
              <a:t>，这里我们先不考虑互斥锁问题。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一旦新数据块的长度超过一定值，那么它就会变成老的数据，并保存在磁盘中，所以，老的数据块和新的数据块大小一样，且是块内有序的。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读操作则是从新数据库块中查询，一旦命中，那么结束，如果不命中，就在老的数据块里面查询，这里老的数据块是块内有序的。所以大致的过程为取出一个最近的老的数据块，二分查找，命中返回，不命中在此取另一个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那么这种设计方式节约了时间成本，因为进程写只会访问内存中新数据块，但是还是会有数据冗余，因为老的数据块中可能有重复的数据信息。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针对上一张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的劣势，我们解决冗余问题，一种设计思路是</a:t>
            </a:r>
            <a:r>
              <a:rPr lang="en-US" altLang="zh-CN" dirty="0" smtClean="0"/>
              <a:t>stop the world</a:t>
            </a:r>
            <a:r>
              <a:rPr lang="zh-CN" altLang="en-US" dirty="0" smtClean="0"/>
              <a:t>，即将整个存储系统暂停，统一进行数据的合并操作，但这种显然是卡顿的。但是根据我们之前的分析，已经把数据分成了新老两种，并且写总是发生在新数据，读一般发生在新数据，而内存中的数据不会过多，那么一种想法就是不动内存中的数据，但是会在某几个时间点合并处理磁盘中的数据，毕竟磁盘中的数据数据冗余比较严重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因为涉及到硬盘数据写的处理，我们需要严格的讨论一下互斥，在上一个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中我们没有没有说明内存的互斥，这里先将内存互斥简单处理成对整个新数据块加读写锁，对于磁盘，每次合并都对整个老数据所有的块统一加锁，之后处理完再释放锁。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这也导致了一个致命问题，一旦进行合并，老数据区就是锁死的，那么对与读硬盘中的数据就是很慢的，下面将针对这一点进行改进，同时真正引出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的架构模型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7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一种解决办法就是每次不要锁住全部的磁盘块，而是分批进行，不断将比较老的数据合并到更加老数据上面，之后去除比较老的数据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者两张图展示了合并的过程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这种处理方法可以有效的缓解锁死时长，但是并不高效，读磁盘还是需要依次读，下面直接介绍</a:t>
            </a: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的架构。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E5D-0BDA-914E-8F64-DAC66633202A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65E4-C261-7148-9802-2E5FBFA8D757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5608-B5B0-7E4F-9B78-25EABAEC0D47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E472-4A59-6540-98DA-F12CD024E22D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E7A3-8A68-754A-84B9-56BDF9443F43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1C00-9177-4847-8566-6E9265F62C65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414-2047-D34B-82F0-4026415A62B2}" type="datetime1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3687-6427-E342-B148-A257A3F79042}" type="datetime1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D092-8708-7E4F-BF2D-F185BFA26EFF}" type="datetime1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B8F7-D338-5E4D-8EC3-FB0FAA999A91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3BFB-05E1-924B-ACCB-26B48584764B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8CE7-635A-5545-9D0B-9523CBE45E91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ocksdb" TargetMode="External"/><Relationship Id="rId4" Type="http://schemas.openxmlformats.org/officeDocument/2006/relationships/hyperlink" Target="https://rocksdb.org.cn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228"/>
            <a:ext cx="9144000" cy="2387600"/>
          </a:xfrm>
        </p:spPr>
        <p:txBody>
          <a:bodyPr/>
          <a:lstStyle/>
          <a:p>
            <a:r>
              <a:rPr lang="en-US" b="1" dirty="0" smtClean="0"/>
              <a:t>LSM Tree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9267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300" dirty="0" smtClean="0"/>
          </a:p>
          <a:p>
            <a:r>
              <a:rPr lang="zh-CN" altLang="en-US" sz="2300" dirty="0" smtClean="0"/>
              <a:t>王一平</a:t>
            </a:r>
            <a:endParaRPr lang="en-US" altLang="zh-CN" sz="2300" dirty="0" smtClean="0"/>
          </a:p>
          <a:p>
            <a:r>
              <a:rPr lang="en-US" altLang="zh-CN" sz="2300" dirty="0" smtClean="0"/>
              <a:t>10/27/23</a:t>
            </a:r>
            <a:endParaRPr lang="en-US" sz="2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27" y="5752469"/>
            <a:ext cx="1241546" cy="3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LSM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Tree </a:t>
            </a:r>
            <a:r>
              <a:rPr lang="zh-CN" altLang="en-US" sz="3600" b="1" dirty="0" smtClean="0"/>
              <a:t>基础数据结构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06" y="1327150"/>
            <a:ext cx="6561394" cy="5029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280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内存内：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active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memory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 memory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磁盘内：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disk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logs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8" y="13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LSM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Tree</a:t>
            </a:r>
            <a:r>
              <a:rPr lang="zh-CN" altLang="en-US" sz="3600" b="1" dirty="0" smtClean="0"/>
              <a:t> 基础操作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读操作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279"/>
          <a:stretch/>
        </p:blipFill>
        <p:spPr>
          <a:xfrm>
            <a:off x="5775158" y="1443789"/>
            <a:ext cx="6147101" cy="488551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7280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请求</a:t>
            </a:r>
            <a:r>
              <a:rPr lang="en-US" altLang="zh-CN" sz="2400" dirty="0" smtClean="0"/>
              <a:t>active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memory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请求</a:t>
            </a:r>
            <a:r>
              <a:rPr lang="en-US" altLang="zh-CN" sz="2400" dirty="0" err="1" smtClean="0"/>
              <a:t>readonly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memory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请求磁盘第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层所有</a:t>
            </a:r>
            <a:r>
              <a:rPr lang="en-US" altLang="zh-CN" sz="2400" dirty="0" smtClean="0"/>
              <a:t>disk block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请求磁盘第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层某个</a:t>
            </a:r>
            <a:r>
              <a:rPr lang="en-US" altLang="zh-CN" sz="2400" dirty="0" smtClean="0"/>
              <a:t>disk block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请求磁盘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层</a:t>
            </a:r>
            <a:r>
              <a:rPr lang="zh-CN" altLang="en-US" sz="2400" dirty="0"/>
              <a:t>某个</a:t>
            </a:r>
            <a:r>
              <a:rPr lang="en-US" altLang="zh-CN" sz="2400" dirty="0"/>
              <a:t>disk 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mr-IN" altLang="zh-CN" sz="2400" dirty="0" smtClean="0"/>
              <a:t>…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请求磁盘最后一层某个</a:t>
            </a:r>
            <a:r>
              <a:rPr lang="en-US" altLang="zh-CN" sz="2400" dirty="0" smtClean="0"/>
              <a:t>disk block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返回失败，无数据。</a:t>
            </a:r>
            <a:endParaRPr lang="en-US" altLang="zh-C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87" y="150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LSM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Tree</a:t>
            </a:r>
            <a:r>
              <a:rPr lang="zh-CN" altLang="en-US" sz="3600" b="1" dirty="0"/>
              <a:t> </a:t>
            </a:r>
            <a:r>
              <a:rPr lang="zh-CN" altLang="en-US" sz="3600" b="1" dirty="0" smtClean="0"/>
              <a:t>基础操作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写操作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87" y="1505424"/>
            <a:ext cx="6107086" cy="468098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606" y="18350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请求写内存，就地写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请求日志记录</a:t>
            </a:r>
            <a:endParaRPr lang="en-US" altLang="zh-C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41054" y="61870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-314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LSM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Tree</a:t>
            </a:r>
            <a:r>
              <a:rPr lang="zh-CN" altLang="en-US" sz="3600" b="1" dirty="0"/>
              <a:t> </a:t>
            </a:r>
            <a:r>
              <a:rPr lang="zh-CN" altLang="en-US" sz="3600" b="1" dirty="0" smtClean="0"/>
              <a:t>基础操作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合并</a:t>
            </a:r>
            <a:r>
              <a:rPr lang="en-US" altLang="zh-CN" sz="3600" b="1" dirty="0" smtClean="0"/>
              <a:t>/1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69" t="1631" r="4894" b="7417"/>
          <a:stretch/>
        </p:blipFill>
        <p:spPr>
          <a:xfrm>
            <a:off x="4540088" y="1230070"/>
            <a:ext cx="7427494" cy="51262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2806" y="1690688"/>
            <a:ext cx="41672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监视进程发现某层超限。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监视进程选择该层某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监视线程针对该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在下一层找到需要合并的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锁住上述的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，载入内存归并排序。</a:t>
            </a:r>
            <a:endParaRPr lang="en-US" altLang="zh-CN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41054" y="61870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5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LSM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Tree</a:t>
            </a:r>
            <a:r>
              <a:rPr lang="zh-CN" altLang="en-US" sz="3600" b="1" dirty="0"/>
              <a:t> </a:t>
            </a:r>
            <a:r>
              <a:rPr lang="zh-CN" altLang="en-US" sz="3600" b="1" dirty="0" smtClean="0"/>
              <a:t>基础操作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合并</a:t>
            </a:r>
            <a:r>
              <a:rPr lang="en-US" altLang="zh-CN" sz="3600" b="1" dirty="0" smtClean="0"/>
              <a:t>/2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"/>
          <a:stretch/>
        </p:blipFill>
        <p:spPr>
          <a:xfrm>
            <a:off x="5942756" y="1690688"/>
            <a:ext cx="6088823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6050" y="2636921"/>
            <a:ext cx="55699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   将内存中数据写入磁盘中下一层位置，删除本层的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，全部解锁。</a:t>
            </a:r>
            <a:endParaRPr lang="en-US" altLang="zh-CN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41054" y="61870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7586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其它</a:t>
            </a:r>
            <a:endParaRPr lang="en-US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3354" y="1546058"/>
            <a:ext cx="92115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16842" y="3031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08508" y="1690688"/>
            <a:ext cx="92115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 smtClean="0">
                <a:latin typeface="+mn-ea"/>
              </a:rPr>
              <a:t>磁盘中（</a:t>
            </a:r>
            <a:r>
              <a:rPr lang="en-US" altLang="zh-CN" sz="2400" dirty="0" smtClean="0">
                <a:latin typeface="+mn-ea"/>
              </a:rPr>
              <a:t>disk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block</a:t>
            </a:r>
            <a:r>
              <a:rPr lang="zh-CN" altLang="en-US" sz="2400" dirty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数据组织形式：数组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 smtClean="0">
                <a:latin typeface="+mn-ea"/>
              </a:rPr>
              <a:t>内存中（</a:t>
            </a:r>
            <a:r>
              <a:rPr lang="en-US" altLang="zh-CN" sz="2400" dirty="0" smtClean="0">
                <a:latin typeface="+mn-ea"/>
              </a:rPr>
              <a:t>memory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block</a:t>
            </a:r>
            <a:r>
              <a:rPr lang="zh-CN" altLang="en-US" sz="2400" dirty="0" smtClean="0">
                <a:latin typeface="+mn-ea"/>
              </a:rPr>
              <a:t>）数据组织形式：跳表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2400" dirty="0">
                <a:latin typeface="+mn-ea"/>
              </a:rPr>
              <a:t>m</a:t>
            </a:r>
            <a:r>
              <a:rPr lang="en-US" altLang="zh-CN" sz="2400" dirty="0" smtClean="0">
                <a:latin typeface="+mn-ea"/>
              </a:rPr>
              <a:t>emory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block</a:t>
            </a:r>
            <a:r>
              <a:rPr lang="zh-CN" altLang="en-US" sz="2400" dirty="0" smtClean="0">
                <a:latin typeface="+mn-ea"/>
              </a:rPr>
              <a:t> 上锁问题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 smtClean="0">
                <a:latin typeface="+mn-ea"/>
              </a:rPr>
              <a:t>布隆过滤器和</a:t>
            </a:r>
            <a:r>
              <a:rPr lang="en-US" altLang="zh-CN" sz="2400" dirty="0" smtClean="0">
                <a:latin typeface="+mn-ea"/>
              </a:rPr>
              <a:t>disk block</a:t>
            </a:r>
            <a:r>
              <a:rPr lang="zh-CN" altLang="en-US" sz="2400" dirty="0" smtClean="0">
                <a:latin typeface="+mn-ea"/>
              </a:rPr>
              <a:t>最值表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 smtClean="0">
                <a:latin typeface="+mn-ea"/>
              </a:rPr>
              <a:t>日志问题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41054" y="61870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65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总结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	LSM </a:t>
            </a:r>
            <a:r>
              <a:rPr lang="en-US" altLang="zh-CN" sz="2400" dirty="0">
                <a:latin typeface="+mn-ea"/>
              </a:rPr>
              <a:t>Tree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Log-Structured Merge Tree</a:t>
            </a:r>
            <a:r>
              <a:rPr lang="zh-CN" altLang="en-US" sz="2400" dirty="0">
                <a:latin typeface="+mn-ea"/>
              </a:rPr>
              <a:t>）是一种用于存储和检索数据的数据结构。它的设计目标是优化写入性能，尤其是在大规模、高写入负载的存储系统中。</a:t>
            </a:r>
            <a:r>
              <a:rPr lang="en-US" altLang="zh-CN" sz="2400" dirty="0">
                <a:latin typeface="+mn-ea"/>
              </a:rPr>
              <a:t>LSM Tree </a:t>
            </a:r>
            <a:r>
              <a:rPr lang="zh-CN" altLang="en-US" sz="2400" dirty="0">
                <a:latin typeface="+mn-ea"/>
              </a:rPr>
              <a:t>的核心思想是将写入操作转化为顺序写入，并通过后台的合并过程将顺序写入转化为有序的数据结构，以提高读取性能。</a:t>
            </a:r>
            <a:endParaRPr lang="en-US" sz="24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Outline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378" y="1087688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简介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就地写与追加写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实现目标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设计思路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基础数据结构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smtClean="0"/>
              <a:t>LSM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基础操作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其它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总结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LSM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Tree</a:t>
            </a:r>
            <a:r>
              <a:rPr lang="zh-CN" altLang="en-US" sz="3600" b="1" dirty="0" smtClean="0"/>
              <a:t> 简介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LSM Tree</a:t>
            </a:r>
            <a:r>
              <a:rPr lang="zh-CN" altLang="en-US" sz="2400" dirty="0"/>
              <a:t>（</a:t>
            </a:r>
            <a:r>
              <a:rPr lang="en-US" altLang="zh-CN" sz="2400" dirty="0"/>
              <a:t>Log-Structured Merge Tree</a:t>
            </a:r>
            <a:r>
              <a:rPr lang="zh-CN" altLang="en-US" sz="2400" dirty="0"/>
              <a:t>）是一种高性能的数据存储和检索结构，特别适用于需要高写入吞吐量和快速范围查询的应用</a:t>
            </a:r>
            <a:r>
              <a:rPr lang="zh-CN" altLang="en-US" sz="2400" dirty="0" smtClean="0"/>
              <a:t>。是谷歌三驾马车中</a:t>
            </a:r>
            <a:r>
              <a:rPr lang="en-US" altLang="zh-CN" sz="2400" dirty="0" smtClean="0"/>
              <a:t>”</a:t>
            </a:r>
            <a:r>
              <a:rPr lang="en-US" altLang="zh-CN" sz="2400" dirty="0" err="1" smtClean="0"/>
              <a:t>BigTable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论文所提到的数据存储技术。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落地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RocksDB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Facebook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300" dirty="0" smtClean="0"/>
              <a:t>开源地址：</a:t>
            </a:r>
            <a:r>
              <a:rPr lang="en-US" altLang="zh-CN" sz="2300" dirty="0" smtClean="0">
                <a:hlinkClick r:id="rId3"/>
              </a:rPr>
              <a:t>https://github.com/facebook/rocksdb</a:t>
            </a:r>
            <a:endParaRPr lang="en-US" altLang="zh-CN" sz="2300" dirty="0" smtClean="0"/>
          </a:p>
          <a:p>
            <a:pPr lvl="1">
              <a:lnSpc>
                <a:spcPct val="150000"/>
              </a:lnSpc>
            </a:pPr>
            <a:r>
              <a:rPr lang="zh-CN" altLang="en-US" sz="2300" dirty="0" smtClean="0"/>
              <a:t>中文官网：</a:t>
            </a:r>
            <a:r>
              <a:rPr lang="en-US" altLang="zh-CN" sz="2300" dirty="0"/>
              <a:t> </a:t>
            </a:r>
            <a:r>
              <a:rPr lang="en-US" altLang="zh-CN" sz="2300" dirty="0" smtClean="0">
                <a:hlinkClick r:id="rId4"/>
              </a:rPr>
              <a:t>http://rocksdb.org.cn</a:t>
            </a:r>
            <a:endParaRPr lang="en-US" altLang="zh-CN" sz="2300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就地写和追加写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57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就地写：新数据直接覆盖老数据。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追加写：新数据追加在老数据后面。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6"/>
          <a:stretch/>
        </p:blipFill>
        <p:spPr>
          <a:xfrm>
            <a:off x="7422442" y="1325563"/>
            <a:ext cx="2725154" cy="2555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/>
          <a:stretch/>
        </p:blipFill>
        <p:spPr>
          <a:xfrm>
            <a:off x="6858295" y="4521527"/>
            <a:ext cx="3853447" cy="137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9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LSM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Tree</a:t>
            </a:r>
            <a:r>
              <a:rPr lang="zh-CN" altLang="en-US" sz="3600" b="1" dirty="0" smtClean="0"/>
              <a:t> 实现目标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写</a:t>
            </a:r>
            <a:r>
              <a:rPr lang="zh-CN" altLang="en-US" sz="2400" dirty="0" smtClean="0"/>
              <a:t>多</a:t>
            </a:r>
            <a:r>
              <a:rPr lang="zh-CN" altLang="en-US" sz="2400" dirty="0" smtClean="0"/>
              <a:t>读</a:t>
            </a:r>
            <a:r>
              <a:rPr lang="zh-CN" altLang="en-US" sz="2400" dirty="0" smtClean="0"/>
              <a:t>少</a:t>
            </a:r>
            <a:r>
              <a:rPr lang="zh-CN" altLang="en-US" sz="2400" dirty="0" smtClean="0"/>
              <a:t>的场景，写是主要目标。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TB/PB</a:t>
            </a:r>
            <a:r>
              <a:rPr lang="zh-CN" altLang="en-US" sz="2400" dirty="0" smtClean="0"/>
              <a:t>级数据存储任务。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读效率可以牺牲，但必须保证在有限容忍区间内。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数据可以冗余，但必须保证在有限容忍区间内。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25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设计思路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整体架构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要求：确定追加写为系统的整体架构，优先确保写性能。之后不断优化读性能，减少数据冗余问题。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实现：写操作只能作用于在最后一个数据块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9"/>
          <a:stretch/>
        </p:blipFill>
        <p:spPr>
          <a:xfrm>
            <a:off x="1720850" y="4298156"/>
            <a:ext cx="8750300" cy="2058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设计思路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改进读操作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82" y="2370137"/>
            <a:ext cx="6609770" cy="435133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数据特点：读最近写的数据的概率远大于读很早之前的数据。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实现：结构分离。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6/15</a:t>
            </a:r>
          </a:p>
        </p:txBody>
      </p:sp>
    </p:spTree>
    <p:extLst>
      <p:ext uri="{BB962C8B-B14F-4D97-AF65-F5344CB8AC3E}">
        <p14:creationId xmlns:p14="http://schemas.microsoft.com/office/powerpoint/2010/main" val="7367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设计思路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合并冗余</a:t>
            </a:r>
            <a:r>
              <a:rPr lang="en-US" altLang="zh-CN" sz="3600" b="1" dirty="0" smtClean="0"/>
              <a:t>/1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" b="3431"/>
          <a:stretch/>
        </p:blipFill>
        <p:spPr>
          <a:xfrm>
            <a:off x="6096000" y="1141474"/>
            <a:ext cx="5786402" cy="517911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9598" y="1530267"/>
            <a:ext cx="559468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实现：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只合并磁盘中的数据，因为内存中的数据会被经常访问。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合并数据需要加写锁，以保证线程安全。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缺陷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存在</a:t>
            </a:r>
            <a:r>
              <a:rPr lang="en-US" altLang="zh-CN" sz="2400" dirty="0" smtClean="0"/>
              <a:t>stop the world</a:t>
            </a:r>
            <a:r>
              <a:rPr lang="zh-CN" altLang="en-US" sz="2400" dirty="0" smtClean="0"/>
              <a:t>，如果数据在磁盘中并且此刻有读操作，会被阻塞很长的时间。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设计思路</a:t>
            </a:r>
            <a:r>
              <a:rPr lang="en-US" altLang="zh-CN" sz="3600" b="1" dirty="0" smtClean="0"/>
              <a:t>/</a:t>
            </a:r>
            <a:r>
              <a:rPr lang="zh-CN" altLang="en-US" sz="3600" b="1" dirty="0" smtClean="0"/>
              <a:t>合并冗余</a:t>
            </a:r>
            <a:r>
              <a:rPr lang="en-US" altLang="zh-CN" sz="3600" b="1" dirty="0" smtClean="0"/>
              <a:t>/2</a:t>
            </a:r>
            <a:endParaRPr lang="en-US" sz="3600" b="1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0"/>
          <a:stretch/>
        </p:blipFill>
        <p:spPr>
          <a:xfrm>
            <a:off x="6005580" y="500062"/>
            <a:ext cx="6186420" cy="568701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6884" y="1491916"/>
            <a:ext cx="5668696" cy="5101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方法：细粒度写锁，优先处理磁盘中的老数据。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改进理由：相比于磁盘中老数据，新数据更可能被访问。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缺陷：管理混乱，每次合并都会增加所需合并数据块的大小，最后退化成对整个磁盘加锁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41054" y="618707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3228</Words>
  <Application>Microsoft Macintosh PowerPoint</Application>
  <PresentationFormat>Widescreen</PresentationFormat>
  <Paragraphs>198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LSM Tree</vt:lpstr>
      <vt:lpstr>Outline</vt:lpstr>
      <vt:lpstr>LSM Tree 简介</vt:lpstr>
      <vt:lpstr>就地写和追加写</vt:lpstr>
      <vt:lpstr>LSM Tree 实现目标</vt:lpstr>
      <vt:lpstr>设计思路/整体架构</vt:lpstr>
      <vt:lpstr>设计思路/改进读操作</vt:lpstr>
      <vt:lpstr>设计思路/合并冗余/1</vt:lpstr>
      <vt:lpstr>设计思路/合并冗余/2</vt:lpstr>
      <vt:lpstr>LSM Tree 基础数据结构</vt:lpstr>
      <vt:lpstr>LSM Tree 基础操作/读操作</vt:lpstr>
      <vt:lpstr>LSM Tree 基础操作/写操作</vt:lpstr>
      <vt:lpstr>LSM Tree 基础操作/合并/1</vt:lpstr>
      <vt:lpstr>LSM Tree 基础操作/合并/2</vt:lpstr>
      <vt:lpstr>其它</vt:lpstr>
      <vt:lpstr>总结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 Tree</dc:title>
  <dc:creator>Microsoft Office User</dc:creator>
  <cp:lastModifiedBy>Microsoft Office User</cp:lastModifiedBy>
  <cp:revision>163</cp:revision>
  <dcterms:created xsi:type="dcterms:W3CDTF">2023-10-26T08:44:45Z</dcterms:created>
  <dcterms:modified xsi:type="dcterms:W3CDTF">2023-10-27T07:48:55Z</dcterms:modified>
</cp:coreProperties>
</file>