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æ æ ·å¼ï¼ç½æ ¼å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380490" y="1722755"/>
            <a:ext cx="9075420" cy="10699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3200" b="1"/>
              <a:t>The implementation of Cornell-Movie corpus Chatbot using Seq2Seq</a:t>
            </a:r>
            <a:endParaRPr lang="x-none" altLang="en-US" sz="3200" b="1"/>
          </a:p>
        </p:txBody>
      </p:sp>
      <p:sp>
        <p:nvSpPr>
          <p:cNvPr id="5" name="Text Box 4"/>
          <p:cNvSpPr txBox="1"/>
          <p:nvPr/>
        </p:nvSpPr>
        <p:spPr>
          <a:xfrm>
            <a:off x="9104630" y="5244465"/>
            <a:ext cx="1805305" cy="9163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>
                <a:sym typeface="+mn-ea"/>
              </a:rPr>
              <a:t>Yiqiang Zhao</a:t>
            </a:r>
            <a:endParaRPr lang="x-none" altLang="en-US">
              <a:sym typeface="+mn-ea"/>
            </a:endParaRPr>
          </a:p>
          <a:p>
            <a:r>
              <a:rPr lang="x-none" altLang="en-US"/>
              <a:t>June 28 2018</a:t>
            </a:r>
            <a:endParaRPr lang="x-none" altLang="en-US"/>
          </a:p>
          <a:p>
            <a:endParaRPr lang="x-none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11065" y="3030220"/>
            <a:ext cx="2621280" cy="26212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635" y="949960"/>
            <a:ext cx="10816590" cy="325501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914525" y="4537075"/>
            <a:ext cx="8413750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Input Sentence --&gt;  Encoder --&gt; Thought Vector --&gt; Decoder --&gt; Output Sentence</a:t>
            </a:r>
            <a:endParaRPr lang="x-none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895" y="5168900"/>
            <a:ext cx="7696835" cy="10001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62915" y="470535"/>
            <a:ext cx="4171950" cy="3981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000" b="1"/>
              <a:t>Cornell Movie -- Dialogs Corpus</a:t>
            </a:r>
            <a:endParaRPr lang="x-none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572770" y="1170305"/>
            <a:ext cx="2830195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movie_conversations.txt</a:t>
            </a:r>
            <a:endParaRPr lang="x-none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949325" y="1642745"/>
            <a:ext cx="8230870" cy="2011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u0 +++$+++ u2 +++$+++ m0 +++$+++ ['L194', 'L195', 'L196', 'L197']</a:t>
            </a:r>
            <a:endParaRPr lang="en-US"/>
          </a:p>
          <a:p>
            <a:r>
              <a:rPr lang="en-US"/>
              <a:t>u0 +++$+++ u2 +++$+++ m0 +++$+++ ['L198', 'L199']</a:t>
            </a:r>
            <a:endParaRPr lang="en-US"/>
          </a:p>
          <a:p>
            <a:r>
              <a:rPr lang="en-US"/>
              <a:t>u0 +++$+++ u2 +++$+++ m0 +++$+++ ['L200', 'L201', 'L202', 'L203']</a:t>
            </a:r>
            <a:endParaRPr lang="en-US"/>
          </a:p>
          <a:p>
            <a:r>
              <a:rPr lang="en-US"/>
              <a:t>u0 +++$+++ u2 +++$+++ m0 +++$+++ ['L204', 'L205', 'L206']</a:t>
            </a:r>
            <a:endParaRPr lang="en-US"/>
          </a:p>
          <a:p>
            <a:r>
              <a:rPr lang="en-US"/>
              <a:t>u0 +++$+++ u2 +++$+++ m0 +++$+++ ['L207', 'L208']</a:t>
            </a:r>
            <a:endParaRPr lang="en-US"/>
          </a:p>
          <a:p>
            <a:r>
              <a:rPr lang="en-US"/>
              <a:t>u0 +++$+++ u2 +++$+++ m0 +++$+++ ['L271', 'L272', 'L273', 'L274', 'L275']</a:t>
            </a:r>
            <a:endParaRPr lang="en-US"/>
          </a:p>
          <a:p>
            <a:r>
              <a:rPr lang="en-US"/>
              <a:t>u0 +++$+++ u2 +++$+++ m0 +++$+++ ['L276', 'L277']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543560" y="3753485"/>
            <a:ext cx="2830195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movie_conversations.txt</a:t>
            </a:r>
            <a:endParaRPr lang="x-none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956310" y="4194810"/>
            <a:ext cx="10952480" cy="22860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L1045 +++$+++ u0 +++$+++ m0 +++$+++ BIANCA +++$+++ They do not!</a:t>
            </a:r>
            <a:endParaRPr lang="en-US"/>
          </a:p>
          <a:p>
            <a:r>
              <a:rPr lang="en-US"/>
              <a:t>L1044 +++$+++ u2 +++$+++ m0 +++$+++ CAMERON +++$+++ They do to!</a:t>
            </a:r>
            <a:endParaRPr lang="en-US"/>
          </a:p>
          <a:p>
            <a:r>
              <a:rPr lang="en-US"/>
              <a:t>L985 +++$+++ u0 +++$+++ m0 +++$+++ BIANCA +++$+++ I hope so.</a:t>
            </a:r>
            <a:endParaRPr lang="en-US"/>
          </a:p>
          <a:p>
            <a:r>
              <a:rPr lang="en-US"/>
              <a:t>L984 +++$+++ u2 +++$+++ m0 +++$+++ CAMERON +++$+++ She okay?</a:t>
            </a:r>
            <a:endParaRPr lang="en-US"/>
          </a:p>
          <a:p>
            <a:r>
              <a:rPr lang="en-US"/>
              <a:t>L925 +++$+++ u0 +++$+++ m0 +++$+++ BIANCA +++$+++ Let's go.</a:t>
            </a:r>
            <a:endParaRPr lang="en-US"/>
          </a:p>
          <a:p>
            <a:r>
              <a:rPr lang="en-US"/>
              <a:t>L924 +++$+++ u2 +++$+++ m0 +++$+++ CAMERON +++$+++ Wow</a:t>
            </a:r>
            <a:endParaRPr lang="en-US"/>
          </a:p>
          <a:p>
            <a:r>
              <a:rPr lang="en-US"/>
              <a:t>L872 +++$+++ u0 +++$+++ m0 +++$+++ BIANCA +++$+++ Okay -- you're gonna need to learn how to lie.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62915" y="470535"/>
            <a:ext cx="2396490" cy="3981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000" b="1"/>
              <a:t>Data Preparation</a:t>
            </a:r>
            <a:endParaRPr lang="x-none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1742440" y="1271905"/>
            <a:ext cx="2160905" cy="6419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x-none" altLang="en-US"/>
              <a:t>Find pairs of conversations</a:t>
            </a:r>
            <a:endParaRPr lang="x-none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589280" y="2931795"/>
            <a:ext cx="4677410" cy="11906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/>
            <a:r>
              <a:rPr lang="x-none" altLang="en-US"/>
              <a:t>1. change to lower case</a:t>
            </a:r>
            <a:endParaRPr lang="x-none" altLang="en-US"/>
          </a:p>
          <a:p>
            <a:pPr algn="l"/>
            <a:r>
              <a:rPr lang="x-none" altLang="en-US"/>
              <a:t>2. filter out unnecessary characters</a:t>
            </a:r>
            <a:endParaRPr lang="x-none" altLang="en-US"/>
          </a:p>
          <a:p>
            <a:pPr algn="l"/>
            <a:r>
              <a:rPr lang="x-none" altLang="en-US"/>
              <a:t>3. filter out too long or too short sentences</a:t>
            </a:r>
            <a:endParaRPr lang="x-none" altLang="en-US"/>
          </a:p>
          <a:p>
            <a:pPr algn="l"/>
            <a:r>
              <a:rPr lang="x-none" altLang="en-US"/>
              <a:t>4. convert to list of words</a:t>
            </a:r>
            <a:endParaRPr lang="x-none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561975" y="5116195"/>
            <a:ext cx="4798060" cy="916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 algn="l"/>
            <a:r>
              <a:rPr lang="x-none" altLang="en-US">
                <a:sym typeface="+mn-ea"/>
              </a:rPr>
              <a:t>1. create words dictionary from sentences </a:t>
            </a:r>
            <a:endParaRPr lang="x-none" altLang="en-US"/>
          </a:p>
          <a:p>
            <a:pPr algn="l"/>
            <a:r>
              <a:rPr lang="x-none" altLang="en-US">
                <a:sym typeface="+mn-ea"/>
              </a:rPr>
              <a:t>    (Different for pretrained embedding) </a:t>
            </a:r>
            <a:endParaRPr lang="x-none" altLang="en-US"/>
          </a:p>
          <a:p>
            <a:pPr algn="l"/>
            <a:r>
              <a:rPr lang="x-none" altLang="en-US">
                <a:sym typeface="+mn-ea"/>
              </a:rPr>
              <a:t>2. convert words to indexes</a:t>
            </a:r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2687955" y="2106295"/>
            <a:ext cx="325755" cy="6711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2677160" y="4324350"/>
            <a:ext cx="325755" cy="6711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5748020" y="1300480"/>
            <a:ext cx="5744210" cy="640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>
                <a:latin typeface="Courier New" charset="0"/>
              </a:rPr>
              <a:t>q : [</a:t>
            </a:r>
            <a:r>
              <a:rPr lang="x-none" altLang="en-US" sz="1200">
                <a:latin typeface="Courier New" charset="0"/>
              </a:rPr>
              <a:t>Y</a:t>
            </a:r>
            <a:r>
              <a:rPr lang="en-US" sz="1200">
                <a:latin typeface="Courier New" charset="0"/>
              </a:rPr>
              <a:t>ou hate me dont you]; </a:t>
            </a:r>
            <a:endParaRPr lang="en-US" sz="1200">
              <a:latin typeface="Courier New" charset="0"/>
            </a:endParaRPr>
          </a:p>
          <a:p>
            <a:r>
              <a:rPr lang="en-US" sz="1200">
                <a:latin typeface="Courier New" charset="0"/>
              </a:rPr>
              <a:t>a : [</a:t>
            </a:r>
            <a:r>
              <a:rPr lang="x-none" altLang="en-US" sz="1200">
                <a:latin typeface="Courier New" charset="0"/>
              </a:rPr>
              <a:t>I</a:t>
            </a:r>
            <a:r>
              <a:rPr lang="en-US" sz="1200">
                <a:latin typeface="Courier New" charset="0"/>
              </a:rPr>
              <a:t> dont really think you warrant that strong an emotion]</a:t>
            </a:r>
            <a:endParaRPr lang="en-US" sz="1200">
              <a:latin typeface="Courier New" charset="0"/>
            </a:endParaRPr>
          </a:p>
          <a:p>
            <a:endParaRPr lang="en-US" sz="1200">
              <a:latin typeface="Courier New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5865495" y="5324475"/>
            <a:ext cx="5744210" cy="640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>
                <a:latin typeface="Courier New" charset="0"/>
              </a:rPr>
              <a:t>q : [</a:t>
            </a:r>
            <a:r>
              <a:rPr lang="x-none" altLang="en-US" sz="1200">
                <a:latin typeface="Courier New" charset="0"/>
              </a:rPr>
              <a:t>2,</a:t>
            </a:r>
            <a:r>
              <a:rPr lang="en-US" sz="1200">
                <a:latin typeface="Courier New" charset="0"/>
              </a:rPr>
              <a:t> </a:t>
            </a:r>
            <a:r>
              <a:rPr lang="x-none" altLang="en-US" sz="1200">
                <a:latin typeface="Courier New" charset="0"/>
              </a:rPr>
              <a:t>5, 6,</a:t>
            </a:r>
            <a:r>
              <a:rPr lang="en-US" sz="1200">
                <a:latin typeface="Courier New" charset="0"/>
              </a:rPr>
              <a:t> </a:t>
            </a:r>
            <a:r>
              <a:rPr lang="x-none" altLang="en-US" sz="1200">
                <a:latin typeface="Courier New" charset="0"/>
              </a:rPr>
              <a:t>2</a:t>
            </a:r>
            <a:r>
              <a:rPr lang="en-US" sz="1200">
                <a:latin typeface="Courier New" charset="0"/>
              </a:rPr>
              <a:t>]; </a:t>
            </a:r>
            <a:endParaRPr lang="en-US" sz="1200">
              <a:latin typeface="Courier New" charset="0"/>
            </a:endParaRPr>
          </a:p>
          <a:p>
            <a:r>
              <a:rPr lang="en-US" sz="1200">
                <a:latin typeface="Courier New" charset="0"/>
              </a:rPr>
              <a:t>a : [</a:t>
            </a:r>
            <a:r>
              <a:rPr lang="x-none" altLang="en-US" sz="1200">
                <a:latin typeface="Courier New" charset="0"/>
              </a:rPr>
              <a:t>1, 6,</a:t>
            </a:r>
            <a:r>
              <a:rPr lang="en-US" sz="1200">
                <a:latin typeface="Courier New" charset="0"/>
              </a:rPr>
              <a:t> </a:t>
            </a:r>
            <a:r>
              <a:rPr lang="x-none" altLang="en-US" sz="1200">
                <a:latin typeface="Courier New" charset="0"/>
              </a:rPr>
              <a:t>7,</a:t>
            </a:r>
            <a:r>
              <a:rPr lang="en-US" sz="1200">
                <a:latin typeface="Courier New" charset="0"/>
              </a:rPr>
              <a:t> </a:t>
            </a:r>
            <a:r>
              <a:rPr lang="x-none" altLang="en-US" sz="1200">
                <a:latin typeface="Courier New" charset="0"/>
              </a:rPr>
              <a:t>9, 2,</a:t>
            </a:r>
            <a:r>
              <a:rPr lang="en-US" sz="1200">
                <a:latin typeface="Courier New" charset="0"/>
              </a:rPr>
              <a:t> </a:t>
            </a:r>
            <a:r>
              <a:rPr lang="x-none" altLang="en-US" sz="1200">
                <a:latin typeface="Courier New" charset="0"/>
              </a:rPr>
              <a:t>10,</a:t>
            </a:r>
            <a:r>
              <a:rPr lang="en-US" sz="1200">
                <a:latin typeface="Courier New" charset="0"/>
              </a:rPr>
              <a:t> </a:t>
            </a:r>
            <a:r>
              <a:rPr lang="x-none" altLang="en-US" sz="1200">
                <a:latin typeface="Courier New" charset="0"/>
              </a:rPr>
              <a:t>4,</a:t>
            </a:r>
            <a:r>
              <a:rPr lang="en-US" sz="1200">
                <a:latin typeface="Courier New" charset="0"/>
              </a:rPr>
              <a:t> </a:t>
            </a:r>
            <a:r>
              <a:rPr lang="x-none" altLang="en-US" sz="1200">
                <a:latin typeface="Courier New" charset="0"/>
              </a:rPr>
              <a:t>25,</a:t>
            </a:r>
            <a:r>
              <a:rPr lang="en-US" sz="1200">
                <a:latin typeface="Courier New" charset="0"/>
              </a:rPr>
              <a:t> </a:t>
            </a:r>
            <a:r>
              <a:rPr lang="x-none" altLang="en-US" sz="1200">
                <a:latin typeface="Courier New" charset="0"/>
              </a:rPr>
              <a:t>24, 102</a:t>
            </a:r>
            <a:r>
              <a:rPr lang="en-US" sz="1200">
                <a:latin typeface="Courier New" charset="0"/>
              </a:rPr>
              <a:t>]</a:t>
            </a:r>
            <a:endParaRPr lang="en-US" sz="1200">
              <a:latin typeface="Courier New" charset="0"/>
            </a:endParaRPr>
          </a:p>
          <a:p>
            <a:endParaRPr lang="en-US" sz="1200">
              <a:latin typeface="Courier New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62915" y="470535"/>
            <a:ext cx="2396490" cy="3981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000" b="1"/>
              <a:t>Padding</a:t>
            </a:r>
            <a:endParaRPr lang="x-none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621030" y="1061085"/>
            <a:ext cx="10623550" cy="6419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For the variables in the same batch, we need to convert their lengths into fixed length sequences. Here are a few special symbols to fill the sequence.</a:t>
            </a:r>
            <a:endParaRPr lang="x-none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3307080" y="2412365"/>
            <a:ext cx="4768850" cy="1188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EOS</a:t>
            </a:r>
            <a:r>
              <a:rPr lang="en-US"/>
              <a:t> : End of sentence</a:t>
            </a:r>
            <a:endParaRPr lang="en-US"/>
          </a:p>
          <a:p>
            <a:r>
              <a:rPr lang="en-US" b="1"/>
              <a:t>PAD</a:t>
            </a:r>
            <a:r>
              <a:rPr lang="en-US"/>
              <a:t> : Filler</a:t>
            </a:r>
            <a:endParaRPr lang="en-US"/>
          </a:p>
          <a:p>
            <a:r>
              <a:rPr lang="en-US" b="1"/>
              <a:t>GO</a:t>
            </a:r>
            <a:r>
              <a:rPr lang="en-US"/>
              <a:t> : Start decoding</a:t>
            </a:r>
            <a:endParaRPr lang="en-US"/>
          </a:p>
          <a:p>
            <a:r>
              <a:rPr lang="en-US" b="1"/>
              <a:t>UNK</a:t>
            </a:r>
            <a:r>
              <a:rPr lang="en-US"/>
              <a:t> : Unknown; word not in vocabulary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1217930" y="4445635"/>
            <a:ext cx="9540240" cy="1188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latin typeface="Courier New" charset="0"/>
                <a:sym typeface="+mn-ea"/>
              </a:rPr>
              <a:t>q : [</a:t>
            </a:r>
            <a:r>
              <a:rPr lang="x-none" altLang="en-US">
                <a:latin typeface="Courier New" charset="0"/>
                <a:sym typeface="+mn-ea"/>
              </a:rPr>
              <a:t>'Y</a:t>
            </a:r>
            <a:r>
              <a:rPr lang="en-US">
                <a:latin typeface="Courier New" charset="0"/>
                <a:sym typeface="+mn-ea"/>
              </a:rPr>
              <a:t>ou</a:t>
            </a:r>
            <a:r>
              <a:rPr lang="x-none" altLang="en-US">
                <a:latin typeface="Courier New" charset="0"/>
                <a:sym typeface="+mn-ea"/>
              </a:rPr>
              <a:t>',</a:t>
            </a:r>
            <a:r>
              <a:rPr lang="en-US">
                <a:latin typeface="Courier New" charset="0"/>
                <a:sym typeface="+mn-ea"/>
              </a:rPr>
              <a:t> </a:t>
            </a:r>
            <a:r>
              <a:rPr lang="x-none" altLang="en-US">
                <a:latin typeface="Courier New" charset="0"/>
                <a:sym typeface="+mn-ea"/>
              </a:rPr>
              <a:t>'</a:t>
            </a:r>
            <a:r>
              <a:rPr lang="en-US">
                <a:latin typeface="Courier New" charset="0"/>
                <a:sym typeface="+mn-ea"/>
              </a:rPr>
              <a:t>hate</a:t>
            </a:r>
            <a:r>
              <a:rPr lang="x-none" altLang="en-US">
                <a:latin typeface="Courier New" charset="0"/>
                <a:sym typeface="+mn-ea"/>
              </a:rPr>
              <a:t>',</a:t>
            </a:r>
            <a:r>
              <a:rPr lang="en-US">
                <a:latin typeface="Courier New" charset="0"/>
                <a:sym typeface="+mn-ea"/>
              </a:rPr>
              <a:t> </a:t>
            </a:r>
            <a:r>
              <a:rPr lang="x-none" altLang="en-US">
                <a:latin typeface="Courier New" charset="0"/>
                <a:sym typeface="+mn-ea"/>
              </a:rPr>
              <a:t>'</a:t>
            </a:r>
            <a:r>
              <a:rPr lang="en-US">
                <a:latin typeface="Courier New" charset="0"/>
                <a:sym typeface="+mn-ea"/>
              </a:rPr>
              <a:t>me</a:t>
            </a:r>
            <a:r>
              <a:rPr lang="x-none" altLang="en-US">
                <a:latin typeface="Courier New" charset="0"/>
                <a:sym typeface="+mn-ea"/>
              </a:rPr>
              <a:t>',</a:t>
            </a:r>
            <a:r>
              <a:rPr lang="en-US">
                <a:latin typeface="Courier New" charset="0"/>
                <a:sym typeface="+mn-ea"/>
              </a:rPr>
              <a:t> </a:t>
            </a:r>
            <a:r>
              <a:rPr lang="x-none" altLang="en-US">
                <a:latin typeface="Courier New" charset="0"/>
                <a:sym typeface="+mn-ea"/>
              </a:rPr>
              <a:t>'</a:t>
            </a:r>
            <a:r>
              <a:rPr lang="en-US">
                <a:latin typeface="Courier New" charset="0"/>
                <a:sym typeface="+mn-ea"/>
              </a:rPr>
              <a:t>dont</a:t>
            </a:r>
            <a:r>
              <a:rPr lang="x-none" altLang="en-US">
                <a:latin typeface="Courier New" charset="0"/>
                <a:sym typeface="+mn-ea"/>
              </a:rPr>
              <a:t>',</a:t>
            </a:r>
            <a:r>
              <a:rPr lang="en-US">
                <a:latin typeface="Courier New" charset="0"/>
                <a:sym typeface="+mn-ea"/>
              </a:rPr>
              <a:t> </a:t>
            </a:r>
            <a:r>
              <a:rPr lang="x-none" altLang="en-US">
                <a:latin typeface="Courier New" charset="0"/>
                <a:sym typeface="+mn-ea"/>
              </a:rPr>
              <a:t>'</a:t>
            </a:r>
            <a:r>
              <a:rPr lang="en-US">
                <a:latin typeface="Courier New" charset="0"/>
                <a:sym typeface="+mn-ea"/>
              </a:rPr>
              <a:t>you</a:t>
            </a:r>
            <a:r>
              <a:rPr lang="x-none" altLang="en-US">
                <a:latin typeface="Courier New" charset="0"/>
                <a:sym typeface="+mn-ea"/>
              </a:rPr>
              <a:t>', PAD, PAD, ..., PAD</a:t>
            </a:r>
            <a:r>
              <a:rPr lang="en-US">
                <a:latin typeface="Courier New" charset="0"/>
                <a:sym typeface="+mn-ea"/>
              </a:rPr>
              <a:t>]</a:t>
            </a:r>
            <a:endParaRPr lang="en-US">
              <a:latin typeface="Courier New" charset="0"/>
            </a:endParaRPr>
          </a:p>
          <a:p>
            <a:endParaRPr lang="en-US">
              <a:latin typeface="Courier New" charset="0"/>
              <a:sym typeface="+mn-ea"/>
            </a:endParaRPr>
          </a:p>
          <a:p>
            <a:r>
              <a:rPr lang="en-US">
                <a:latin typeface="Courier New" charset="0"/>
                <a:sym typeface="+mn-ea"/>
              </a:rPr>
              <a:t>a : [</a:t>
            </a:r>
            <a:r>
              <a:rPr lang="x-none" altLang="en-US">
                <a:latin typeface="Courier New" charset="0"/>
                <a:sym typeface="+mn-ea"/>
              </a:rPr>
              <a:t>'I',</a:t>
            </a:r>
            <a:r>
              <a:rPr lang="en-US">
                <a:latin typeface="Courier New" charset="0"/>
                <a:sym typeface="+mn-ea"/>
              </a:rPr>
              <a:t> </a:t>
            </a:r>
            <a:r>
              <a:rPr lang="x-none" altLang="en-US">
                <a:latin typeface="Courier New" charset="0"/>
                <a:sym typeface="+mn-ea"/>
              </a:rPr>
              <a:t>'</a:t>
            </a:r>
            <a:r>
              <a:rPr lang="en-US">
                <a:latin typeface="Courier New" charset="0"/>
                <a:sym typeface="+mn-ea"/>
              </a:rPr>
              <a:t>dont</a:t>
            </a:r>
            <a:r>
              <a:rPr lang="x-none" altLang="en-US">
                <a:latin typeface="Courier New" charset="0"/>
                <a:sym typeface="+mn-ea"/>
              </a:rPr>
              <a:t>',</a:t>
            </a:r>
            <a:r>
              <a:rPr lang="en-US">
                <a:latin typeface="Courier New" charset="0"/>
                <a:sym typeface="+mn-ea"/>
              </a:rPr>
              <a:t> </a:t>
            </a:r>
            <a:r>
              <a:rPr lang="x-none" altLang="en-US">
                <a:latin typeface="Courier New" charset="0"/>
                <a:sym typeface="+mn-ea"/>
              </a:rPr>
              <a:t>'</a:t>
            </a:r>
            <a:r>
              <a:rPr lang="en-US">
                <a:latin typeface="Courier New" charset="0"/>
                <a:sym typeface="+mn-ea"/>
              </a:rPr>
              <a:t>really</a:t>
            </a:r>
            <a:r>
              <a:rPr lang="x-none" altLang="en-US">
                <a:latin typeface="Courier New" charset="0"/>
                <a:sym typeface="+mn-ea"/>
              </a:rPr>
              <a:t>',</a:t>
            </a:r>
            <a:r>
              <a:rPr lang="en-US">
                <a:latin typeface="Courier New" charset="0"/>
                <a:sym typeface="+mn-ea"/>
              </a:rPr>
              <a:t> </a:t>
            </a:r>
            <a:r>
              <a:rPr lang="x-none" altLang="en-US">
                <a:latin typeface="Courier New" charset="0"/>
                <a:sym typeface="+mn-ea"/>
              </a:rPr>
              <a:t>'</a:t>
            </a:r>
            <a:r>
              <a:rPr lang="en-US">
                <a:latin typeface="Courier New" charset="0"/>
                <a:sym typeface="+mn-ea"/>
              </a:rPr>
              <a:t>think</a:t>
            </a:r>
            <a:r>
              <a:rPr lang="x-none" altLang="en-US">
                <a:latin typeface="Courier New" charset="0"/>
                <a:sym typeface="+mn-ea"/>
              </a:rPr>
              <a:t>',</a:t>
            </a:r>
            <a:r>
              <a:rPr lang="en-US">
                <a:latin typeface="Courier New" charset="0"/>
                <a:sym typeface="+mn-ea"/>
              </a:rPr>
              <a:t> </a:t>
            </a:r>
            <a:r>
              <a:rPr lang="x-none" altLang="en-US">
                <a:latin typeface="Courier New" charset="0"/>
                <a:sym typeface="+mn-ea"/>
              </a:rPr>
              <a:t>'</a:t>
            </a:r>
            <a:r>
              <a:rPr lang="en-US">
                <a:latin typeface="Courier New" charset="0"/>
                <a:sym typeface="+mn-ea"/>
              </a:rPr>
              <a:t>you</a:t>
            </a:r>
            <a:r>
              <a:rPr lang="x-none" altLang="en-US">
                <a:latin typeface="Courier New" charset="0"/>
                <a:sym typeface="+mn-ea"/>
              </a:rPr>
              <a:t>',</a:t>
            </a:r>
            <a:r>
              <a:rPr lang="en-US">
                <a:latin typeface="Courier New" charset="0"/>
                <a:sym typeface="+mn-ea"/>
              </a:rPr>
              <a:t> </a:t>
            </a:r>
            <a:r>
              <a:rPr lang="x-none" altLang="en-US">
                <a:latin typeface="Courier New" charset="0"/>
                <a:sym typeface="+mn-ea"/>
              </a:rPr>
              <a:t>'</a:t>
            </a:r>
            <a:r>
              <a:rPr lang="en-US">
                <a:latin typeface="Courier New" charset="0"/>
                <a:sym typeface="+mn-ea"/>
              </a:rPr>
              <a:t>warrant</a:t>
            </a:r>
            <a:r>
              <a:rPr lang="x-none" altLang="en-US">
                <a:latin typeface="Courier New" charset="0"/>
                <a:sym typeface="+mn-ea"/>
              </a:rPr>
              <a:t>', '</a:t>
            </a:r>
            <a:r>
              <a:rPr lang="en-US">
                <a:latin typeface="Courier New" charset="0"/>
                <a:sym typeface="+mn-ea"/>
              </a:rPr>
              <a:t>that</a:t>
            </a:r>
            <a:r>
              <a:rPr lang="x-none" altLang="en-US">
                <a:latin typeface="Courier New" charset="0"/>
                <a:sym typeface="+mn-ea"/>
              </a:rPr>
              <a:t>', '</a:t>
            </a:r>
            <a:r>
              <a:rPr lang="en-US">
                <a:latin typeface="Courier New" charset="0"/>
                <a:sym typeface="+mn-ea"/>
              </a:rPr>
              <a:t>strong</a:t>
            </a:r>
            <a:r>
              <a:rPr lang="x-none" altLang="en-US">
                <a:latin typeface="Courier New" charset="0"/>
                <a:sym typeface="+mn-ea"/>
              </a:rPr>
              <a:t>',</a:t>
            </a:r>
            <a:r>
              <a:rPr lang="en-US">
                <a:latin typeface="Courier New" charset="0"/>
                <a:sym typeface="+mn-ea"/>
              </a:rPr>
              <a:t> </a:t>
            </a:r>
            <a:r>
              <a:rPr lang="x-none" altLang="en-US">
                <a:latin typeface="Courier New" charset="0"/>
                <a:sym typeface="+mn-ea"/>
              </a:rPr>
              <a:t>'</a:t>
            </a:r>
            <a:r>
              <a:rPr lang="en-US">
                <a:latin typeface="Courier New" charset="0"/>
                <a:sym typeface="+mn-ea"/>
              </a:rPr>
              <a:t>an</a:t>
            </a:r>
            <a:r>
              <a:rPr lang="x-none" altLang="en-US">
                <a:latin typeface="Courier New" charset="0"/>
                <a:sym typeface="+mn-ea"/>
              </a:rPr>
              <a:t>',</a:t>
            </a:r>
            <a:r>
              <a:rPr lang="en-US">
                <a:latin typeface="Courier New" charset="0"/>
                <a:sym typeface="+mn-ea"/>
              </a:rPr>
              <a:t> </a:t>
            </a:r>
            <a:r>
              <a:rPr lang="x-none" altLang="en-US">
                <a:latin typeface="Courier New" charset="0"/>
                <a:sym typeface="+mn-ea"/>
              </a:rPr>
              <a:t>'</a:t>
            </a:r>
            <a:r>
              <a:rPr lang="en-US">
                <a:latin typeface="Courier New" charset="0"/>
                <a:sym typeface="+mn-ea"/>
              </a:rPr>
              <a:t>emotion</a:t>
            </a:r>
            <a:r>
              <a:rPr lang="x-none" altLang="en-US">
                <a:latin typeface="Courier New" charset="0"/>
                <a:sym typeface="+mn-ea"/>
              </a:rPr>
              <a:t>', EOS, PAD, PAD, PAD</a:t>
            </a:r>
            <a:r>
              <a:rPr lang="en-US">
                <a:latin typeface="Courier New" charset="0"/>
                <a:sym typeface="+mn-ea"/>
              </a:rPr>
              <a:t>]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63550" y="473075"/>
            <a:ext cx="6409690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b="1"/>
              <a:t>Pretrained Embedding vs. Trained Embedding from Scratch</a:t>
            </a:r>
            <a:endParaRPr lang="x-none" altLang="en-US" b="1"/>
          </a:p>
        </p:txBody>
      </p:sp>
      <p:graphicFrame>
        <p:nvGraphicFramePr>
          <p:cNvPr id="5" name="Table 4"/>
          <p:cNvGraphicFramePr/>
          <p:nvPr/>
        </p:nvGraphicFramePr>
        <p:xfrm>
          <a:off x="951865" y="1727200"/>
          <a:ext cx="10240645" cy="36988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19755"/>
                <a:gridCol w="2460625"/>
                <a:gridCol w="4660265"/>
              </a:tblGrid>
              <a:tr h="43497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Questions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Answers (Pretrained)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Answers (From Scratch)</a:t>
                      </a:r>
                      <a:endParaRPr lang="x-none"/>
                    </a:p>
                  </a:txBody>
                  <a:tcPr/>
                </a:tc>
              </a:tr>
              <a:tr h="37592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you can do it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i ' m not sure .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800">
                          <a:sym typeface="+mn-ea"/>
                        </a:rPr>
                        <a:t>i dont want to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you are terrible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no , you know .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800">
                          <a:sym typeface="+mn-ea"/>
                        </a:rPr>
                        <a:t>no im not</a:t>
                      </a:r>
                      <a:endParaRPr lang="x-none"/>
                    </a:p>
                  </a:txBody>
                  <a:tcPr/>
                </a:tc>
              </a:tr>
              <a:tr h="716915">
                <a:tc>
                  <a:txBody>
                    <a:bodyPr/>
                    <a:p>
                      <a:pPr>
                        <a:buNone/>
                      </a:pPr>
                      <a:r>
                        <a:t>i ' m sorry i don ' t know what else to say except im sorry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i don ' t want to talk you .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800">
                          <a:sym typeface="+mn-ea"/>
                        </a:rPr>
                        <a:t>well thats okay i mean you wouldnt have a very nice time you know what you mean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is something wrong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yes, i ' m sorry .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no no its okay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i m going to miss you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no , i don ' t know .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you wont be here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congratulasions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what ' d you say .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NA ('congratulasions' not in the corpus)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tell me something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no .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you have to go</a:t>
                      </a:r>
                      <a:endParaRPr lang="x-none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2213610" y="2546985"/>
            <a:ext cx="7122795" cy="9201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5400"/>
              <a:t>SHOW ME THE DEMO!</a:t>
            </a:r>
            <a:endParaRPr lang="x-none" altLang="en-US" sz="5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63550" y="473075"/>
            <a:ext cx="6409690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b="1"/>
              <a:t>To Improve the Chatbot</a:t>
            </a:r>
            <a:endParaRPr lang="x-none" altLang="en-US" b="1"/>
          </a:p>
        </p:txBody>
      </p:sp>
      <p:sp>
        <p:nvSpPr>
          <p:cNvPr id="6" name="Text Box 5"/>
          <p:cNvSpPr txBox="1"/>
          <p:nvPr/>
        </p:nvSpPr>
        <p:spPr>
          <a:xfrm>
            <a:off x="1031875" y="1915795"/>
            <a:ext cx="9646920" cy="2065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80000"/>
              </a:lnSpc>
            </a:pPr>
            <a:r>
              <a:rPr lang="x-none" altLang="en-US"/>
              <a:t>- Change the training dataset or incorporate other datasets</a:t>
            </a:r>
            <a:endParaRPr lang="x-none" altLang="en-US"/>
          </a:p>
          <a:p>
            <a:pPr>
              <a:lnSpc>
                <a:spcPct val="180000"/>
              </a:lnSpc>
            </a:pPr>
            <a:r>
              <a:rPr lang="x-none" altLang="en-US"/>
              <a:t>- Using bidirectional LSTMs and attention models.</a:t>
            </a:r>
            <a:endParaRPr lang="x-none" altLang="en-US"/>
          </a:p>
          <a:p>
            <a:pPr>
              <a:lnSpc>
                <a:spcPct val="180000"/>
              </a:lnSpc>
            </a:pPr>
            <a:r>
              <a:rPr lang="x-none" altLang="en-US"/>
              <a:t>- Tunning hyperparameters </a:t>
            </a:r>
            <a:endParaRPr lang="x-none" altLang="en-US"/>
          </a:p>
          <a:p>
            <a:pPr>
              <a:lnSpc>
                <a:spcPct val="180000"/>
              </a:lnSpc>
            </a:pPr>
            <a:r>
              <a:rPr lang="x-none" altLang="en-US"/>
              <a:t>- Try GloVe with more dimensions </a:t>
            </a:r>
            <a:endParaRPr lang="x-none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2727</Words>
  <Application>Kingsoft Office WPP</Application>
  <PresentationFormat>Widescreen</PresentationFormat>
  <Paragraphs>124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yiqiang</dc:creator>
  <cp:lastModifiedBy>yiqiang</cp:lastModifiedBy>
  <cp:revision>2</cp:revision>
  <dcterms:created xsi:type="dcterms:W3CDTF">2018-06-28T14:55:01Z</dcterms:created>
  <dcterms:modified xsi:type="dcterms:W3CDTF">2018-06-28T14:55:01Z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