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35" r:id="rId3"/>
    <p:sldId id="317" r:id="rId4"/>
    <p:sldId id="426" r:id="rId5"/>
    <p:sldId id="448" r:id="rId6"/>
    <p:sldId id="449" r:id="rId7"/>
    <p:sldId id="260" r:id="rId8"/>
    <p:sldId id="339" r:id="rId9"/>
    <p:sldId id="340" r:id="rId10"/>
    <p:sldId id="429" r:id="rId11"/>
    <p:sldId id="343" r:id="rId12"/>
    <p:sldId id="344" r:id="rId13"/>
    <p:sldId id="445" r:id="rId14"/>
    <p:sldId id="454" r:id="rId15"/>
    <p:sldId id="450" r:id="rId16"/>
    <p:sldId id="451" r:id="rId17"/>
    <p:sldId id="446" r:id="rId18"/>
    <p:sldId id="432" r:id="rId19"/>
    <p:sldId id="447" r:id="rId20"/>
    <p:sldId id="455" r:id="rId21"/>
    <p:sldId id="440" r:id="rId22"/>
    <p:sldId id="438" r:id="rId23"/>
    <p:sldId id="444" r:id="rId24"/>
    <p:sldId id="456" r:id="rId25"/>
    <p:sldId id="442" r:id="rId26"/>
    <p:sldId id="457" r:id="rId27"/>
    <p:sldId id="458" r:id="rId28"/>
    <p:sldId id="452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 yi" initials="qy" lastIdx="1" clrIdx="0">
    <p:extLst>
      <p:ext uri="{19B8F6BF-5375-455C-9EA6-DF929625EA0E}">
        <p15:presenceInfo xmlns:p15="http://schemas.microsoft.com/office/powerpoint/2012/main" userId="16d5c25584f939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9647"/>
    <a:srgbClr val="FF0000"/>
    <a:srgbClr val="7F7F7F"/>
    <a:srgbClr val="969696"/>
    <a:srgbClr val="AFABAB"/>
    <a:srgbClr val="E10B14"/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3895" autoAdjust="0"/>
  </p:normalViewPr>
  <p:slideViewPr>
    <p:cSldViewPr snapToGrid="0">
      <p:cViewPr varScale="1">
        <p:scale>
          <a:sx n="72" d="100"/>
          <a:sy n="72" d="100"/>
        </p:scale>
        <p:origin x="936" y="67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F17C02C-73E7-48C7-BE1F-225379152E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526952-0186-4239-8270-F41F77484B9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081F0E-0546-4DC6-AA9E-C07072669F03}" type="datetimeFigureOut">
              <a:rPr lang="zh-CN" altLang="en-US"/>
              <a:pPr>
                <a:defRPr/>
              </a:pPr>
              <a:t>2022/11/12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F3604B4-42B6-49D0-B6D6-3236DB0EE3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6CE2C8A-CDE7-47BF-B569-A819B18E5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B47F7-B324-458C-A914-43C87A0E04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9B417-7FA4-4351-A93F-A5A888C24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93F456B-B023-4AEE-B555-BC6B61BE14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Good afternoon, everyone! It is a great honor to be here give you a presentation about my project.</a:t>
            </a:r>
          </a:p>
          <a:p>
            <a:r>
              <a:rPr lang="en-US" altLang="zh-CN" dirty="0"/>
              <a:t> 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5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01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14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Our goal is to introduce mixed-integer constraints to define the </a:t>
            </a:r>
            <a:r>
              <a:rPr lang="en-US" altLang="zh-CN" i="1" dirty="0" err="1"/>
              <a:t>ρ</a:t>
            </a:r>
            <a:r>
              <a:rPr lang="en-US" altLang="zh-CN" i="1" baseline="30000" dirty="0" err="1"/>
              <a:t>φ</a:t>
            </a:r>
            <a:r>
              <a:rPr lang="en-US" altLang="zh-CN" dirty="0"/>
              <a:t>(y) in a efficient way, with our proposed STL encoding and STL tree decomposition.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80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first constraint is the system dynamic function, and the others are robust STL </a:t>
            </a:r>
            <a:r>
              <a:rPr lang="en-US" altLang="zh-CN" dirty="0" err="1"/>
              <a:t>formulars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454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42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12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26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 would like to introduce novel STL tree structure, and show you how to encode the STL efficiently.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80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66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9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begin with,  I would like a give you an example to show you why we need STL. I will explain STL more clearly later. And now, I need you to imagine if you have  a cleaning robot in a room.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 it to go</a:t>
            </a:r>
            <a:r>
              <a:rPr lang="en-US" altLang="zh-CN" sz="1100" dirty="0"/>
              <a:t> to charge itself first, and then go to B to implement the task. And robot should always avoid the obstacle. It seem easy for</a:t>
            </a:r>
            <a:r>
              <a:rPr lang="zh-CN" altLang="en-US" sz="1100" dirty="0"/>
              <a:t> </a:t>
            </a:r>
            <a:r>
              <a:rPr lang="en-US" altLang="zh-CN" sz="1100" dirty="0"/>
              <a:t>a</a:t>
            </a:r>
            <a:r>
              <a:rPr lang="zh-CN" altLang="en-US" sz="1100" dirty="0"/>
              <a:t> </a:t>
            </a:r>
            <a:r>
              <a:rPr lang="en-US" altLang="zh-CN" sz="1100" dirty="0"/>
              <a:t>human being to understand, but actually for a robot we need to formulate this task as mixed-integer programming problems. </a:t>
            </a:r>
          </a:p>
          <a:p>
            <a:r>
              <a:rPr lang="en-US" altLang="zh-C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93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88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18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8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92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88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00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965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54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move to conclusion, this brings me to the end of my presentation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especially thank Tony and Maryam for their valuable and careful comments on this project. They are really helpful.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5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E7EFECE7-6458-459D-80D6-174C6DCBA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30811920-69CC-4D41-884B-EDF1F7D70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A9C520DE-C917-4CC1-9585-8F7C381FB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F27A547-9F08-43DB-B75A-69B765181F9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5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423ACD-A7F6-4832-BE45-DA427A5B714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81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51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>
              <a:solidFill>
                <a:srgbClr val="E10B1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62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6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the particular continuous solution x</a:t>
            </a:r>
            <a:r>
              <a:rPr lang="en-US" altLang="zh-CN" baseline="30000" dirty="0"/>
              <a:t>∗</a:t>
            </a:r>
            <a:r>
              <a:rPr lang="en-US" altLang="zh-CN" dirty="0"/>
              <a:t>, the tight constraint T</a:t>
            </a:r>
            <a:r>
              <a:rPr lang="en-US" altLang="zh-CN" baseline="30000" dirty="0"/>
              <a:t>π</a:t>
            </a:r>
            <a:r>
              <a:rPr lang="en-US" altLang="zh-CN" dirty="0"/>
              <a:t> for predicate π can only be satisfied by the values from the integer solution δ</a:t>
            </a:r>
            <a:r>
              <a:rPr lang="en-US" altLang="zh-CN" baseline="30000" dirty="0"/>
              <a:t>π∗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3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3F456B-B023-4AEE-B555-BC6B61BE14A5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0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D5CF1-C4B4-435A-A5C3-E5433ED8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BF114-4324-4405-8725-ADFC5F4B81F8}" type="datetimeFigureOut">
              <a:rPr lang="zh-CN" altLang="en-US"/>
              <a:pPr>
                <a:defRPr/>
              </a:pPr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AAAB9-D1DD-4F7D-949E-D766F00A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D4209-274E-47AE-95C1-D47E049D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C87C4-1956-491F-8DF4-9801AF4F21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1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C7E3110-C848-41D8-AA33-57B0AB98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063B8-C6CD-4EB3-8304-8C4965562DFE}" type="datetimeFigureOut">
              <a:rPr lang="zh-CN" altLang="en-US"/>
              <a:pPr>
                <a:defRPr/>
              </a:pPr>
              <a:t>2022/11/12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17D367E-483B-48A3-A357-1B865A17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05AA8B4-21E1-4976-B4EF-E5364293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B94E5-FB7A-4CD0-A0D7-F0710B23E2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3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BDB1713-6095-408A-9F73-FDE5FE60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1C772-DFC9-47F1-8226-CE1B35E6A6A9}" type="datetimeFigureOut">
              <a:rPr lang="zh-CN" altLang="en-US"/>
              <a:pPr>
                <a:defRPr/>
              </a:pPr>
              <a:t>2022/11/12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96EBC6B-28D9-4851-9811-FD237DB5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F5428C4-C64B-471B-84DB-FD61154E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A36B2-44DC-4A8B-A846-ADA11B1FDC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1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07A90-48AD-4A3A-94F0-7430ABA3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C2199-4DE0-4505-A681-51369BC01281}" type="datetimeFigureOut">
              <a:rPr lang="zh-CN" altLang="en-US"/>
              <a:pPr>
                <a:defRPr/>
              </a:pPr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136ED-8CA6-49A3-AE3C-D4E9D85B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9FE48-5E3D-42B3-95D1-7E8C1C0E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C5069-C93D-4B61-8A67-803ABE7ACA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0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4EB98-D93D-4338-A18F-C3A420A0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9C246-3253-4955-B409-A7D3A6D64585}" type="datetimeFigureOut">
              <a:rPr lang="zh-CN" altLang="en-US"/>
              <a:pPr>
                <a:defRPr/>
              </a:pPr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F1FF9-4DE6-4C4E-8CAB-5B4448A8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70C74-F849-433E-B451-0D1A95A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B8D34-6F57-4C6B-B5C7-A7BB950BAC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8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918FD8E-4D51-47BA-8A3E-F846CD2E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C4044-DBF5-4E82-8A21-8B8CFCDDACEA}" type="datetimeFigureOut">
              <a:rPr lang="zh-CN" altLang="en-US"/>
              <a:pPr>
                <a:defRPr/>
              </a:pPr>
              <a:t>2022/11/12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16BD2E5-FFBF-4EB3-81F9-363A26D7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3DC138B-71EA-4079-A8D6-53131793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E3E38-FFCE-4505-ACBB-474125622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7D21744-6C6F-44A4-9D76-89AE30A9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9F09C-421A-460B-A486-92B247996A9D}" type="datetimeFigureOut">
              <a:rPr lang="zh-CN" altLang="en-US"/>
              <a:pPr>
                <a:defRPr/>
              </a:pPr>
              <a:t>2022/11/12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D74E56A-3B98-4142-91D6-7A469262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DE7E7E0-D983-46B6-860F-9DA17BA0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716C2-9D11-45CA-909A-E1DEF687B6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1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DF44D19-C1C9-42AE-A9DD-8AB4D9A1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11F3-AC47-4B37-AB1F-DDDF6EB78000}" type="datetimeFigureOut">
              <a:rPr lang="zh-CN" altLang="en-US"/>
              <a:pPr>
                <a:defRPr/>
              </a:pPr>
              <a:t>2022/11/12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6D79D74-CB9E-4A08-A2D4-42CC2A36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7AA2DE1-7650-430F-A4B9-490E3D06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ED7CC-C544-4FBF-92B5-867433B60F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77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5AEAB0E-A8BD-428A-88B5-6005A7AE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3DF99-B0E8-4D11-B939-EEE62B3007C7}" type="datetimeFigureOut">
              <a:rPr lang="zh-CN" altLang="en-US"/>
              <a:pPr>
                <a:defRPr/>
              </a:pPr>
              <a:t>2022/11/12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94FE1F-BFF7-4306-A550-A37592E4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D99B4DC-2A4B-428D-BC97-31DAC22A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93CD4-398F-4713-A6F8-40217610E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7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E5B9AC7-03E8-4297-A464-6047D3BA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18C77-0576-4049-8B43-BA2FA9EFBA8B}" type="datetimeFigureOut">
              <a:rPr lang="zh-CN" altLang="en-US"/>
              <a:pPr>
                <a:defRPr/>
              </a:pPr>
              <a:t>2022/11/12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21F4491-0532-4E08-9398-A70534CE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AD57DEE-ECD8-4701-88C0-C7050D6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51698-B005-439D-8210-9C3424D8A8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7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67FBDA1-C3F4-45B2-BBAC-46CB497A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7685A-3929-47A7-9ED5-24D9FB150024}" type="datetimeFigureOut">
              <a:rPr lang="zh-CN" altLang="en-US"/>
              <a:pPr>
                <a:defRPr/>
              </a:pPr>
              <a:t>2022/11/12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0850A3F-E594-4619-AD6E-1AE66A63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34C4A87-2011-4CC8-B9BB-6ABCB955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9E233-6FFD-49B5-83A3-85E96B0C02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0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153F97E0-BD15-4AFC-A39C-29E8DA631C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2F7F2ED-6B3C-4C06-83F1-515299E34E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78285-5668-4FE4-8C4B-B6172ECFC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128210-F405-4E6A-9AB7-D16BBB379F18}" type="datetimeFigureOut">
              <a:rPr lang="zh-CN" altLang="en-US"/>
              <a:pPr>
                <a:defRPr/>
              </a:pPr>
              <a:t>2022/11/12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FD306-9A4C-40B1-BC53-5B88F03C6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CDB9B-AEB8-4CED-81F5-A2D226C04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CEEE97B-5D5F-4FC2-AC8F-CB491F5F18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3.png"/><Relationship Id="rId7" Type="http://schemas.openxmlformats.org/officeDocument/2006/relationships/image" Target="../media/image25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2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5.png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png"/><Relationship Id="rId11" Type="http://schemas.openxmlformats.org/officeDocument/2006/relationships/image" Target="../media/image1.png"/><Relationship Id="rId5" Type="http://schemas.openxmlformats.org/officeDocument/2006/relationships/image" Target="../media/image3.wmf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160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文本框 62">
            <a:extLst>
              <a:ext uri="{FF2B5EF4-FFF2-40B4-BE49-F238E27FC236}">
                <a16:creationId xmlns:a16="http://schemas.microsoft.com/office/drawing/2014/main" id="{D6B8E906-3138-4831-8ECC-6FF4A1ECD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383" y="2874701"/>
            <a:ext cx="1038245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Solving Signal Temporal Logic Planning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Problems Online via a Learning-based Framework</a:t>
            </a:r>
          </a:p>
        </p:txBody>
      </p:sp>
      <p:grpSp>
        <p:nvGrpSpPr>
          <p:cNvPr id="3078" name="组合 1026">
            <a:extLst>
              <a:ext uri="{FF2B5EF4-FFF2-40B4-BE49-F238E27FC236}">
                <a16:creationId xmlns:a16="http://schemas.microsoft.com/office/drawing/2014/main" id="{9590E5CE-0C07-42D4-B0B7-CE588FDF5727}"/>
              </a:ext>
            </a:extLst>
          </p:cNvPr>
          <p:cNvGrpSpPr>
            <a:grpSpLocks/>
          </p:cNvGrpSpPr>
          <p:nvPr/>
        </p:nvGrpSpPr>
        <p:grpSpPr bwMode="auto">
          <a:xfrm>
            <a:off x="7529513" y="5027613"/>
            <a:ext cx="315912" cy="317500"/>
            <a:chOff x="2724480" y="3856218"/>
            <a:chExt cx="317004" cy="317004"/>
          </a:xfrm>
        </p:grpSpPr>
        <p:sp>
          <p:nvSpPr>
            <p:cNvPr id="1024" name="椭圆 1023">
              <a:extLst>
                <a:ext uri="{FF2B5EF4-FFF2-40B4-BE49-F238E27FC236}">
                  <a16:creationId xmlns:a16="http://schemas.microsoft.com/office/drawing/2014/main" id="{EEA01088-19E7-4D90-AB52-8CE2ADD2A05D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0B96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03" name="KSO_Shape">
              <a:extLst>
                <a:ext uri="{FF2B5EF4-FFF2-40B4-BE49-F238E27FC236}">
                  <a16:creationId xmlns:a16="http://schemas.microsoft.com/office/drawing/2014/main" id="{CA194169-7775-4EF1-AD02-10B768EF75C9}"/>
                </a:ext>
              </a:extLst>
            </p:cNvPr>
            <p:cNvSpPr/>
            <p:nvPr/>
          </p:nvSpPr>
          <p:spPr bwMode="auto">
            <a:xfrm>
              <a:off x="2799350" y="3908523"/>
              <a:ext cx="167264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3079" name="文本框 1027">
            <a:extLst>
              <a:ext uri="{FF2B5EF4-FFF2-40B4-BE49-F238E27FC236}">
                <a16:creationId xmlns:a16="http://schemas.microsoft.com/office/drawing/2014/main" id="{A0049C22-4460-4A07-8278-74F349DF5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425" y="5027613"/>
            <a:ext cx="16728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Student: QI</a:t>
            </a:r>
            <a:r>
              <a:rPr lang="zh-CN" altLang="en-US" sz="1800" dirty="0"/>
              <a:t> </a:t>
            </a:r>
            <a:r>
              <a:rPr lang="en-US" altLang="zh-CN" sz="1800" dirty="0"/>
              <a:t>YI</a:t>
            </a:r>
            <a:endParaRPr lang="zh-CN" altLang="en-US" sz="1800" dirty="0"/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0F28C8B0-FF30-496A-BB39-59A1E1151BA9}"/>
              </a:ext>
            </a:extLst>
          </p:cNvPr>
          <p:cNvSpPr/>
          <p:nvPr/>
        </p:nvSpPr>
        <p:spPr>
          <a:xfrm>
            <a:off x="1466849" y="2439988"/>
            <a:ext cx="9915525" cy="2114550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B4F91E12-55E3-4F72-929F-9C6ED2E23B00}"/>
              </a:ext>
            </a:extLst>
          </p:cNvPr>
          <p:cNvSpPr/>
          <p:nvPr/>
        </p:nvSpPr>
        <p:spPr>
          <a:xfrm>
            <a:off x="11054984" y="4343365"/>
            <a:ext cx="476250" cy="476250"/>
          </a:xfrm>
          <a:prstGeom prst="rect">
            <a:avLst/>
          </a:pr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09DF3EB-58F8-4BFA-A9FA-531EF1C649DC}"/>
              </a:ext>
            </a:extLst>
          </p:cNvPr>
          <p:cNvSpPr/>
          <p:nvPr/>
        </p:nvSpPr>
        <p:spPr>
          <a:xfrm>
            <a:off x="10874010" y="4184615"/>
            <a:ext cx="474663" cy="474662"/>
          </a:xfrm>
          <a:prstGeom prst="rect">
            <a:avLst/>
          </a:prstGeom>
          <a:solidFill>
            <a:srgbClr val="0B964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CEAA3DA-AE00-4170-BA7D-6D01912D588D}"/>
              </a:ext>
            </a:extLst>
          </p:cNvPr>
          <p:cNvSpPr/>
          <p:nvPr/>
        </p:nvSpPr>
        <p:spPr>
          <a:xfrm>
            <a:off x="1093497" y="2093652"/>
            <a:ext cx="474663" cy="474662"/>
          </a:xfrm>
          <a:prstGeom prst="rect">
            <a:avLst/>
          </a:pr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588A2A3-28EF-4537-AECE-2FE92553732C}"/>
              </a:ext>
            </a:extLst>
          </p:cNvPr>
          <p:cNvSpPr/>
          <p:nvPr/>
        </p:nvSpPr>
        <p:spPr>
          <a:xfrm>
            <a:off x="1245897" y="2246052"/>
            <a:ext cx="474663" cy="474662"/>
          </a:xfrm>
          <a:prstGeom prst="rect">
            <a:avLst/>
          </a:prstGeom>
          <a:solidFill>
            <a:srgbClr val="0B964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087" name="组合 1026">
            <a:extLst>
              <a:ext uri="{FF2B5EF4-FFF2-40B4-BE49-F238E27FC236}">
                <a16:creationId xmlns:a16="http://schemas.microsoft.com/office/drawing/2014/main" id="{C7A6E984-5FFE-4999-93C2-72BC9C96C120}"/>
              </a:ext>
            </a:extLst>
          </p:cNvPr>
          <p:cNvGrpSpPr>
            <a:grpSpLocks/>
          </p:cNvGrpSpPr>
          <p:nvPr/>
        </p:nvGrpSpPr>
        <p:grpSpPr bwMode="auto">
          <a:xfrm>
            <a:off x="7515225" y="5499100"/>
            <a:ext cx="315913" cy="317500"/>
            <a:chOff x="2724480" y="3856218"/>
            <a:chExt cx="317004" cy="31700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D780B99-E6B5-4E18-92D3-200606139445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0B96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KSO_Shape">
              <a:extLst>
                <a:ext uri="{FF2B5EF4-FFF2-40B4-BE49-F238E27FC236}">
                  <a16:creationId xmlns:a16="http://schemas.microsoft.com/office/drawing/2014/main" id="{321426F7-EE67-4DE2-9E79-7B28DCD212AC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3088" name="文本框 1027">
            <a:extLst>
              <a:ext uri="{FF2B5EF4-FFF2-40B4-BE49-F238E27FC236}">
                <a16:creationId xmlns:a16="http://schemas.microsoft.com/office/drawing/2014/main" id="{8DB9CF58-C3D9-4460-AF46-2BB3A02BA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8" y="5499100"/>
            <a:ext cx="4133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Supervisor: Prof. Maryam Kamgarpour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                      Dr. Tony Alan Wood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29" name="任意多边形 47">
            <a:extLst>
              <a:ext uri="{FF2B5EF4-FFF2-40B4-BE49-F238E27FC236}">
                <a16:creationId xmlns:a16="http://schemas.microsoft.com/office/drawing/2014/main" id="{3BCECD13-AB5F-48CD-8880-0ED8CA9F5F78}"/>
              </a:ext>
            </a:extLst>
          </p:cNvPr>
          <p:cNvSpPr/>
          <p:nvPr/>
        </p:nvSpPr>
        <p:spPr>
          <a:xfrm rot="5400000">
            <a:off x="2192152" y="-1880119"/>
            <a:ext cx="914400" cy="5589037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9040BC7-9976-4A72-9B84-5FDE1EC2A3CD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A7B0CE-374E-4134-AD02-BA9921293B7B}"/>
              </a:ext>
            </a:extLst>
          </p:cNvPr>
          <p:cNvSpPr/>
          <p:nvPr/>
        </p:nvSpPr>
        <p:spPr>
          <a:xfrm>
            <a:off x="1687218" y="622011"/>
            <a:ext cx="35253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Semester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project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812574-5587-4865-BD56-F80C1E23F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" y="6050779"/>
            <a:ext cx="2926080" cy="7000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AE23F2-4C13-487C-938D-2188253921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51" r="6451" b="6040"/>
          <a:stretch/>
        </p:blipFill>
        <p:spPr>
          <a:xfrm>
            <a:off x="536790" y="454503"/>
            <a:ext cx="923544" cy="9144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文本框 62">
            <a:extLst>
              <a:ext uri="{FF2B5EF4-FFF2-40B4-BE49-F238E27FC236}">
                <a16:creationId xmlns:a16="http://schemas.microsoft.com/office/drawing/2014/main" id="{D6B8E906-3138-4831-8ECC-6FF4A1ECD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431" y="3130332"/>
            <a:ext cx="906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</a:rPr>
              <a:t>2.Problem formulation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0F28C8B0-FF30-496A-BB39-59A1E1151BA9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B4F91E12-55E3-4F72-929F-9C6ED2E23B00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09DF3EB-58F8-4BFA-A9FA-531EF1C649DC}"/>
              </a:ext>
            </a:extLst>
          </p:cNvPr>
          <p:cNvSpPr/>
          <p:nvPr/>
        </p:nvSpPr>
        <p:spPr>
          <a:xfrm>
            <a:off x="10737850" y="4078288"/>
            <a:ext cx="474663" cy="474662"/>
          </a:xfrm>
          <a:prstGeom prst="rect">
            <a:avLst/>
          </a:prstGeom>
          <a:solidFill>
            <a:srgbClr val="0B964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CEAA3DA-AE00-4170-BA7D-6D01912D588D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588A2A3-28EF-4537-AECE-2FE92553732C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0B964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6B54998-BDDF-426B-8B61-A202BD2C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6" y="6050779"/>
            <a:ext cx="2926080" cy="700044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8D4740F2-032C-47A4-8671-DB3135046719}"/>
              </a:ext>
            </a:extLst>
          </p:cNvPr>
          <p:cNvGrpSpPr/>
          <p:nvPr/>
        </p:nvGrpSpPr>
        <p:grpSpPr>
          <a:xfrm>
            <a:off x="475624" y="35078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id="{30EFA97A-D586-400D-9BBE-D78698E6C90A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3" name="Freeform 85">
              <a:extLst>
                <a:ext uri="{FF2B5EF4-FFF2-40B4-BE49-F238E27FC236}">
                  <a16:creationId xmlns:a16="http://schemas.microsoft.com/office/drawing/2014/main" id="{51F79370-D4C3-4C01-B4E0-CA520A739C00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A6073FAC-B729-40C4-B462-8DA3F47DC1EE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718AB595-6E57-4701-A903-12A58335DC68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6" name="Freeform 88">
              <a:extLst>
                <a:ext uri="{FF2B5EF4-FFF2-40B4-BE49-F238E27FC236}">
                  <a16:creationId xmlns:a16="http://schemas.microsoft.com/office/drawing/2014/main" id="{43F2DBEE-CC1D-4290-B5A4-FE99845BC2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7" name="Freeform 89">
              <a:extLst>
                <a:ext uri="{FF2B5EF4-FFF2-40B4-BE49-F238E27FC236}">
                  <a16:creationId xmlns:a16="http://schemas.microsoft.com/office/drawing/2014/main" id="{E1B9AC62-AF59-4DA3-9C43-82CE35486FF2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98ED115E-0F01-452C-B100-A891032B730E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" name="任意多边形 47">
            <a:extLst>
              <a:ext uri="{FF2B5EF4-FFF2-40B4-BE49-F238E27FC236}">
                <a16:creationId xmlns:a16="http://schemas.microsoft.com/office/drawing/2014/main" id="{C9E83543-99B2-46C2-B6B9-063C3C95ABCD}"/>
              </a:ext>
            </a:extLst>
          </p:cNvPr>
          <p:cNvSpPr/>
          <p:nvPr/>
        </p:nvSpPr>
        <p:spPr>
          <a:xfrm rot="5400000">
            <a:off x="2193098" y="-1881065"/>
            <a:ext cx="914400" cy="559092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C557271-67E1-4581-B6CE-774268FADAFD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6F09EC5-DBA1-4430-9E59-F0A80163B24A}"/>
              </a:ext>
            </a:extLst>
          </p:cNvPr>
          <p:cNvSpPr/>
          <p:nvPr/>
        </p:nvSpPr>
        <p:spPr>
          <a:xfrm>
            <a:off x="1687218" y="622011"/>
            <a:ext cx="3510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Semester project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6E8FC692-4CBB-45FE-9E52-9A60C15AF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51" r="6451" b="6040"/>
          <a:stretch/>
        </p:blipFill>
        <p:spPr>
          <a:xfrm>
            <a:off x="527654" y="455934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185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B6316F-7DC7-4A58-AD83-638B3A29BCA3}"/>
              </a:ext>
            </a:extLst>
          </p:cNvPr>
          <p:cNvGrpSpPr/>
          <p:nvPr/>
        </p:nvGrpSpPr>
        <p:grpSpPr>
          <a:xfrm>
            <a:off x="475624" y="35078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69DB38A8-0F84-4065-81F8-508192F4651A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6" name="Freeform 85">
              <a:extLst>
                <a:ext uri="{FF2B5EF4-FFF2-40B4-BE49-F238E27FC236}">
                  <a16:creationId xmlns:a16="http://schemas.microsoft.com/office/drawing/2014/main" id="{23AA2D2B-8D90-432D-A034-64176BA1551F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Freeform 86">
              <a:extLst>
                <a:ext uri="{FF2B5EF4-FFF2-40B4-BE49-F238E27FC236}">
                  <a16:creationId xmlns:a16="http://schemas.microsoft.com/office/drawing/2014/main" id="{9B61C2BB-FD3F-4898-891F-CFEF79EDB4A9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10185A36-86FF-4E14-8572-F2D5BABD82AB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350E860B-1029-4A07-AC6A-875B062E68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0" name="Freeform 89">
              <a:extLst>
                <a:ext uri="{FF2B5EF4-FFF2-40B4-BE49-F238E27FC236}">
                  <a16:creationId xmlns:a16="http://schemas.microsoft.com/office/drawing/2014/main" id="{E470F22D-9128-4D12-8FC6-9EDF425BE29E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C2F38DAD-1AAB-4355-BBBB-74FFD9101CE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7FE004C8-6DC8-4308-B111-089D84A68510}"/>
              </a:ext>
            </a:extLst>
          </p:cNvPr>
          <p:cNvSpPr txBox="1"/>
          <p:nvPr/>
        </p:nvSpPr>
        <p:spPr>
          <a:xfrm>
            <a:off x="559726" y="1488636"/>
            <a:ext cx="11305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</a:t>
            </a:r>
            <a:r>
              <a:rPr lang="en-US" altLang="zh-CN" i="1" dirty="0"/>
              <a:t>φ </a:t>
            </a:r>
            <a:r>
              <a:rPr lang="en-US" altLang="zh-CN" dirty="0"/>
              <a:t>for obstacles avoidance: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Given: Q ⪰ 0, R ⪰ 0: symmetric cost matrices;  T: prediction horizon;       </a:t>
            </a:r>
          </a:p>
          <a:p>
            <a:r>
              <a:rPr lang="en-US" altLang="zh-CN" dirty="0"/>
              <a:t>(p</a:t>
            </a:r>
            <a:r>
              <a:rPr lang="en-US" altLang="zh-CN" baseline="-25000" dirty="0"/>
              <a:t>0</a:t>
            </a:r>
            <a:r>
              <a:rPr lang="en-US" altLang="zh-CN" dirty="0"/>
              <a:t>, v</a:t>
            </a:r>
            <a:r>
              <a:rPr lang="en-US" altLang="zh-CN" baseline="-25000" dirty="0"/>
              <a:t>0</a:t>
            </a:r>
            <a:r>
              <a:rPr lang="en-US" altLang="zh-CN" dirty="0"/>
              <a:t>), ( </a:t>
            </a:r>
            <a:r>
              <a:rPr lang="en-US" altLang="zh-CN" dirty="0" err="1"/>
              <a:t>p</a:t>
            </a:r>
            <a:r>
              <a:rPr lang="en-US" altLang="zh-CN" baseline="30000" dirty="0" err="1"/>
              <a:t>ref</a:t>
            </a:r>
            <a:r>
              <a:rPr lang="en-US" altLang="zh-CN" dirty="0"/>
              <a:t> , </a:t>
            </a:r>
            <a:r>
              <a:rPr lang="en-US" altLang="zh-CN" dirty="0" err="1"/>
              <a:t>v</a:t>
            </a:r>
            <a:r>
              <a:rPr lang="en-US" altLang="zh-CN" baseline="30000" dirty="0" err="1"/>
              <a:t>ref</a:t>
            </a:r>
            <a:r>
              <a:rPr lang="en-US" altLang="zh-CN" dirty="0"/>
              <a:t> ):initial state and reference state </a:t>
            </a:r>
          </a:p>
        </p:txBody>
      </p:sp>
      <p:sp>
        <p:nvSpPr>
          <p:cNvPr id="37" name="文本框 2">
            <a:extLst>
              <a:ext uri="{FF2B5EF4-FFF2-40B4-BE49-F238E27FC236}">
                <a16:creationId xmlns:a16="http://schemas.microsoft.com/office/drawing/2014/main" id="{9E1B0155-72C1-48BA-A403-C31CF0913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4150" y="337424"/>
            <a:ext cx="51624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B9647"/>
                </a:solidFill>
              </a:rPr>
              <a:t>Example 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B9647"/>
                </a:solidFill>
              </a:rPr>
              <a:t>MPC with obstacles avoidance</a:t>
            </a:r>
            <a:endParaRPr lang="zh-CN" altLang="en-US" sz="2000" b="1" dirty="0">
              <a:solidFill>
                <a:srgbClr val="0B9647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928EF5-A3E8-4988-B443-E4061B58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17" y="1360508"/>
            <a:ext cx="2324198" cy="4962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9A854F-9A12-4396-9C79-2C89587DDBC3}"/>
              </a:ext>
            </a:extLst>
          </p:cNvPr>
          <p:cNvSpPr/>
          <p:nvPr/>
        </p:nvSpPr>
        <p:spPr>
          <a:xfrm>
            <a:off x="344390" y="5353664"/>
            <a:ext cx="90893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Key challenge: define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t</a:t>
            </a:r>
            <a:r>
              <a:rPr lang="en-US" altLang="zh-CN" dirty="0"/>
              <a:t> ⊨ φ with MIP,  using as few binary variables as possible.</a:t>
            </a:r>
          </a:p>
          <a:p>
            <a:endParaRPr lang="en-US" altLang="zh-CN" dirty="0"/>
          </a:p>
          <a:p>
            <a:r>
              <a:rPr lang="en-US" altLang="zh-CN" dirty="0"/>
              <a:t>Contributions: formulate the static LQR as </a:t>
            </a:r>
            <a:r>
              <a:rPr lang="en-US" altLang="zh-CN" dirty="0">
                <a:solidFill>
                  <a:srgbClr val="FF0000"/>
                </a:solidFill>
              </a:rPr>
              <a:t>real-time MPC with STL constraints</a:t>
            </a:r>
            <a:r>
              <a:rPr lang="en-US" altLang="zh-CN" dirty="0"/>
              <a:t>, computing online in a receding horizon (time-varying destinations and initial conditions).</a:t>
            </a:r>
          </a:p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5D2C4DC-4C89-487B-B038-EFA4B57F66A7}"/>
              </a:ext>
            </a:extLst>
          </p:cNvPr>
          <p:cNvGrpSpPr/>
          <p:nvPr/>
        </p:nvGrpSpPr>
        <p:grpSpPr>
          <a:xfrm>
            <a:off x="8783537" y="2936500"/>
            <a:ext cx="3200792" cy="2888862"/>
            <a:chOff x="7591283" y="3116315"/>
            <a:chExt cx="3004084" cy="2553404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DD3352BC-3CCF-4AC4-9896-5D706EF0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1283" y="3116315"/>
              <a:ext cx="3004084" cy="2278327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A10F21E-C0B1-4C5E-80C1-650E4EC3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5095" y="5377246"/>
              <a:ext cx="2638756" cy="2924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C74D40D-B682-4B8F-B389-4A038A04995B}"/>
                    </a:ext>
                  </a:extLst>
                </p:cNvPr>
                <p:cNvSpPr/>
                <p:nvPr/>
              </p:nvSpPr>
              <p:spPr>
                <a:xfrm>
                  <a:off x="7845095" y="4485389"/>
                  <a:ext cx="394492" cy="3451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C74D40D-B682-4B8F-B389-4A038A0499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5095" y="4485389"/>
                  <a:ext cx="394492" cy="345148"/>
                </a:xfrm>
                <a:prstGeom prst="rect">
                  <a:avLst/>
                </a:prstGeom>
                <a:blipFill>
                  <a:blip r:embed="rId7"/>
                  <a:stretch>
                    <a:fillRect r="-24638" b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6524AD8-6B9D-431A-B155-9A75CF6AD18F}"/>
                    </a:ext>
                  </a:extLst>
                </p:cNvPr>
                <p:cNvSpPr/>
                <p:nvPr/>
              </p:nvSpPr>
              <p:spPr>
                <a:xfrm>
                  <a:off x="9655864" y="4190084"/>
                  <a:ext cx="394492" cy="3453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6524AD8-6B9D-431A-B155-9A75CF6AD1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864" y="4190084"/>
                  <a:ext cx="394492" cy="345374"/>
                </a:xfrm>
                <a:prstGeom prst="rect">
                  <a:avLst/>
                </a:prstGeom>
                <a:blipFill>
                  <a:blip r:embed="rId8"/>
                  <a:stretch>
                    <a:fillRect r="-24638" b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5C8E8C47-71D5-468C-A6F0-959E68D093DF}"/>
                    </a:ext>
                  </a:extLst>
                </p:cNvPr>
                <p:cNvSpPr/>
                <p:nvPr/>
              </p:nvSpPr>
              <p:spPr>
                <a:xfrm>
                  <a:off x="10050356" y="3169218"/>
                  <a:ext cx="394492" cy="3465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5C8E8C47-71D5-468C-A6F0-959E68D093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356" y="3169218"/>
                  <a:ext cx="394492" cy="346507"/>
                </a:xfrm>
                <a:prstGeom prst="rect">
                  <a:avLst/>
                </a:prstGeom>
                <a:blipFill>
                  <a:blip r:embed="rId9"/>
                  <a:stretch>
                    <a:fillRect r="-246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D50E04E-0170-4C0D-AB81-D7484A96F392}"/>
              </a:ext>
            </a:extLst>
          </p:cNvPr>
          <p:cNvSpPr/>
          <p:nvPr/>
        </p:nvSpPr>
        <p:spPr>
          <a:xfrm>
            <a:off x="552094" y="2811687"/>
            <a:ext cx="566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MPC solve it online recursively in a receding horizon: </a:t>
            </a: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966260-E641-4D1E-B3DD-9A7660091E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3788" y="3173680"/>
            <a:ext cx="5584096" cy="2146414"/>
          </a:xfrm>
          <a:prstGeom prst="rect">
            <a:avLst/>
          </a:prstGeom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8CFD934C-57E6-44D8-87B0-5DF32306D666}"/>
              </a:ext>
            </a:extLst>
          </p:cNvPr>
          <p:cNvGrpSpPr/>
          <p:nvPr/>
        </p:nvGrpSpPr>
        <p:grpSpPr>
          <a:xfrm>
            <a:off x="475624" y="35078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58" name="Freeform 84">
              <a:extLst>
                <a:ext uri="{FF2B5EF4-FFF2-40B4-BE49-F238E27FC236}">
                  <a16:creationId xmlns:a16="http://schemas.microsoft.com/office/drawing/2014/main" id="{9F6E1E2D-21A5-4B09-B278-D22EB750DA0F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5">
              <a:extLst>
                <a:ext uri="{FF2B5EF4-FFF2-40B4-BE49-F238E27FC236}">
                  <a16:creationId xmlns:a16="http://schemas.microsoft.com/office/drawing/2014/main" id="{AF516D22-6BEB-4D95-8484-14F919898211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6">
              <a:extLst>
                <a:ext uri="{FF2B5EF4-FFF2-40B4-BE49-F238E27FC236}">
                  <a16:creationId xmlns:a16="http://schemas.microsoft.com/office/drawing/2014/main" id="{C70C76AE-41BC-4299-8127-1A825A7247C2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1669CA9D-5AEB-4527-8486-ED9B87B37C9D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2" name="Freeform 88">
              <a:extLst>
                <a:ext uri="{FF2B5EF4-FFF2-40B4-BE49-F238E27FC236}">
                  <a16:creationId xmlns:a16="http://schemas.microsoft.com/office/drawing/2014/main" id="{B75CA427-9A03-4245-AF10-255D388796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3" name="Freeform 89">
              <a:extLst>
                <a:ext uri="{FF2B5EF4-FFF2-40B4-BE49-F238E27FC236}">
                  <a16:creationId xmlns:a16="http://schemas.microsoft.com/office/drawing/2014/main" id="{F634C868-2AA8-4EF0-A67A-750F8581F3CA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4" name="Freeform 90">
              <a:extLst>
                <a:ext uri="{FF2B5EF4-FFF2-40B4-BE49-F238E27FC236}">
                  <a16:creationId xmlns:a16="http://schemas.microsoft.com/office/drawing/2014/main" id="{A5194877-F046-4370-B186-AB2FBED4F685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65" name="任意多边形 47">
            <a:extLst>
              <a:ext uri="{FF2B5EF4-FFF2-40B4-BE49-F238E27FC236}">
                <a16:creationId xmlns:a16="http://schemas.microsoft.com/office/drawing/2014/main" id="{939D6A36-F378-47B2-80E5-A44D57065C7B}"/>
              </a:ext>
            </a:extLst>
          </p:cNvPr>
          <p:cNvSpPr/>
          <p:nvPr/>
        </p:nvSpPr>
        <p:spPr>
          <a:xfrm rot="5400000">
            <a:off x="3351338" y="-3333945"/>
            <a:ext cx="914400" cy="790740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DB85248-7F6B-4384-AE9A-47DBF8A633A9}"/>
              </a:ext>
            </a:extLst>
          </p:cNvPr>
          <p:cNvSpPr/>
          <p:nvPr/>
        </p:nvSpPr>
        <p:spPr>
          <a:xfrm>
            <a:off x="323850" y="-4699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A3EA74D-50D7-4CA0-B9DB-440509971104}"/>
              </a:ext>
            </a:extLst>
          </p:cNvPr>
          <p:cNvSpPr/>
          <p:nvPr/>
        </p:nvSpPr>
        <p:spPr>
          <a:xfrm>
            <a:off x="1687218" y="327371"/>
            <a:ext cx="5981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STL motion planning problem</a:t>
            </a: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C44CF14E-51E9-4A9D-8915-C1F58893AD5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351" r="6451" b="6040"/>
          <a:stretch/>
        </p:blipFill>
        <p:spPr>
          <a:xfrm>
            <a:off x="527654" y="161294"/>
            <a:ext cx="923544" cy="914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A5CA80-9095-48FE-88FF-BF1AA6DC0A1F}"/>
                  </a:ext>
                </a:extLst>
              </p:cNvPr>
              <p:cNvSpPr/>
              <p:nvPr/>
            </p:nvSpPr>
            <p:spPr>
              <a:xfrm>
                <a:off x="8489303" y="2460434"/>
                <a:ext cx="43654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Solve T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move 1 step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new state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CA5CA80-9095-48FE-88FF-BF1AA6DC0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303" y="2460434"/>
                <a:ext cx="4365459" cy="369332"/>
              </a:xfrm>
              <a:prstGeom prst="rect">
                <a:avLst/>
              </a:prstGeom>
              <a:blipFill>
                <a:blip r:embed="rId12"/>
                <a:stretch>
                  <a:fillRect l="-125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B1E8B9-990F-46E7-B377-8DBF1DE8652C}"/>
              </a:ext>
            </a:extLst>
          </p:cNvPr>
          <p:cNvCxnSpPr/>
          <p:nvPr/>
        </p:nvCxnSpPr>
        <p:spPr>
          <a:xfrm flipV="1">
            <a:off x="11748977" y="2211572"/>
            <a:ext cx="0" cy="24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762A39F-F6E5-4AA7-A3A5-A187BB541F2F}"/>
              </a:ext>
            </a:extLst>
          </p:cNvPr>
          <p:cNvCxnSpPr/>
          <p:nvPr/>
        </p:nvCxnSpPr>
        <p:spPr>
          <a:xfrm flipH="1">
            <a:off x="8977769" y="2212990"/>
            <a:ext cx="27699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2DD559E-42AD-455B-A47B-9D2A00192AA6}"/>
              </a:ext>
            </a:extLst>
          </p:cNvPr>
          <p:cNvCxnSpPr/>
          <p:nvPr/>
        </p:nvCxnSpPr>
        <p:spPr>
          <a:xfrm>
            <a:off x="8977769" y="2204159"/>
            <a:ext cx="0" cy="29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92742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EC34CA1-8A60-41F6-BC97-9570C437A250}"/>
              </a:ext>
            </a:extLst>
          </p:cNvPr>
          <p:cNvGrpSpPr/>
          <p:nvPr/>
        </p:nvGrpSpPr>
        <p:grpSpPr>
          <a:xfrm>
            <a:off x="1136003" y="1492197"/>
            <a:ext cx="10483850" cy="5420667"/>
            <a:chOff x="1127125" y="2098675"/>
            <a:chExt cx="10483850" cy="384333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AE0DE06-5A86-433C-86E3-C8617634A738}"/>
                </a:ext>
              </a:extLst>
            </p:cNvPr>
            <p:cNvSpPr/>
            <p:nvPr/>
          </p:nvSpPr>
          <p:spPr>
            <a:xfrm>
              <a:off x="1127125" y="2098675"/>
              <a:ext cx="10472738" cy="38433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A17F70C-8AE2-4E67-9CDA-DED25483E109}"/>
                </a:ext>
              </a:extLst>
            </p:cNvPr>
            <p:cNvSpPr/>
            <p:nvPr/>
          </p:nvSpPr>
          <p:spPr>
            <a:xfrm>
              <a:off x="11272838" y="2106613"/>
              <a:ext cx="338137" cy="338137"/>
            </a:xfrm>
            <a:prstGeom prst="rect">
              <a:avLst/>
            </a:prstGeom>
            <a:solidFill>
              <a:srgbClr val="E10B1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4EE3EFC-CCDA-457B-B096-064C56016BDD}"/>
                </a:ext>
              </a:extLst>
            </p:cNvPr>
            <p:cNvSpPr/>
            <p:nvPr/>
          </p:nvSpPr>
          <p:spPr>
            <a:xfrm>
              <a:off x="11272838" y="5605463"/>
              <a:ext cx="338137" cy="336550"/>
            </a:xfrm>
            <a:prstGeom prst="rect">
              <a:avLst/>
            </a:prstGeom>
            <a:solidFill>
              <a:srgbClr val="E10B1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7FE004C8-6DC8-4308-B111-089D84A68510}"/>
              </a:ext>
            </a:extLst>
          </p:cNvPr>
          <p:cNvSpPr txBox="1"/>
          <p:nvPr/>
        </p:nvSpPr>
        <p:spPr>
          <a:xfrm>
            <a:off x="1231466" y="1751803"/>
            <a:ext cx="1047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 ⪰ 0, R ⪰ 0: cost matrices;  (p</a:t>
            </a:r>
            <a:r>
              <a:rPr lang="en-US" altLang="zh-CN" baseline="-25000" dirty="0"/>
              <a:t>0</a:t>
            </a:r>
            <a:r>
              <a:rPr lang="en-US" altLang="zh-CN" dirty="0"/>
              <a:t>, v</a:t>
            </a:r>
            <a:r>
              <a:rPr lang="en-US" altLang="zh-CN" baseline="-25000" dirty="0"/>
              <a:t>0</a:t>
            </a:r>
            <a:r>
              <a:rPr lang="en-US" altLang="zh-CN" dirty="0"/>
              <a:t>): initial state;  y: output signal [p, v, u]   </a:t>
            </a:r>
          </a:p>
          <a:p>
            <a:endParaRPr lang="en-US" altLang="zh-CN" dirty="0"/>
          </a:p>
          <a:p>
            <a:r>
              <a:rPr lang="en-US" altLang="zh-CN" dirty="0"/>
              <a:t>STL planning problem considering robustness:</a:t>
            </a:r>
            <a:endParaRPr lang="en-US" altLang="zh-CN" sz="1600" dirty="0"/>
          </a:p>
        </p:txBody>
      </p:sp>
      <p:sp>
        <p:nvSpPr>
          <p:cNvPr id="37" name="文本框 2">
            <a:extLst>
              <a:ext uri="{FF2B5EF4-FFF2-40B4-BE49-F238E27FC236}">
                <a16:creationId xmlns:a16="http://schemas.microsoft.com/office/drawing/2014/main" id="{9E1B0155-72C1-48BA-A403-C31CF0913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566" y="221735"/>
            <a:ext cx="516243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B9647"/>
                </a:solidFill>
              </a:rPr>
              <a:t>Example 2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B9647"/>
                </a:solidFill>
              </a:rPr>
              <a:t>STL Motion planner with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B9647"/>
                </a:solidFill>
              </a:rPr>
              <a:t>robust satisfaction</a:t>
            </a:r>
            <a:endParaRPr lang="zh-CN" altLang="en-US" sz="2000" b="1" dirty="0">
              <a:solidFill>
                <a:srgbClr val="0B9647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9A854F-9A12-4396-9C79-2C89587DDBC3}"/>
              </a:ext>
            </a:extLst>
          </p:cNvPr>
          <p:cNvSpPr/>
          <p:nvPr/>
        </p:nvSpPr>
        <p:spPr>
          <a:xfrm>
            <a:off x="1483947" y="5943832"/>
            <a:ext cx="9967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Apart from the robustness measure </a:t>
            </a:r>
            <a:r>
              <a:rPr lang="en-US" altLang="zh-CN" i="1" dirty="0" err="1"/>
              <a:t>ρ</a:t>
            </a:r>
            <a:r>
              <a:rPr lang="en-US" altLang="zh-CN" i="1" baseline="30000" dirty="0" err="1"/>
              <a:t>φ</a:t>
            </a:r>
            <a:r>
              <a:rPr lang="en-US" altLang="zh-CN" dirty="0"/>
              <a:t>(y), this is a convex optimization problem.</a:t>
            </a:r>
          </a:p>
          <a:p>
            <a:r>
              <a:rPr lang="en-US" altLang="zh-CN" dirty="0"/>
              <a:t>Goal: define the </a:t>
            </a:r>
            <a:r>
              <a:rPr lang="en-US" altLang="zh-CN" i="1" dirty="0" err="1"/>
              <a:t>ρ</a:t>
            </a:r>
            <a:r>
              <a:rPr lang="en-US" altLang="zh-CN" i="1" baseline="30000" dirty="0" err="1"/>
              <a:t>φ</a:t>
            </a:r>
            <a:r>
              <a:rPr lang="en-US" altLang="zh-CN" dirty="0"/>
              <a:t>(y) in a efficient way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B2056D-50E1-4E59-A54D-968942A66AC9}"/>
              </a:ext>
            </a:extLst>
          </p:cNvPr>
          <p:cNvSpPr/>
          <p:nvPr/>
        </p:nvSpPr>
        <p:spPr>
          <a:xfrm>
            <a:off x="1466161" y="5190873"/>
            <a:ext cx="9812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“Robustness value” </a:t>
            </a:r>
            <a:r>
              <a:rPr lang="en-US" altLang="zh-CN" dirty="0" err="1">
                <a:solidFill>
                  <a:srgbClr val="FF0000"/>
                </a:solidFill>
              </a:rPr>
              <a:t>ρ</a:t>
            </a:r>
            <a:r>
              <a:rPr lang="en-US" altLang="zh-CN" baseline="30000" dirty="0" err="1">
                <a:solidFill>
                  <a:srgbClr val="FF0000"/>
                </a:solidFill>
              </a:rPr>
              <a:t>φ</a:t>
            </a:r>
            <a:r>
              <a:rPr lang="en-US" altLang="zh-CN" dirty="0">
                <a:solidFill>
                  <a:srgbClr val="FF0000"/>
                </a:solidFill>
              </a:rPr>
              <a:t>(y)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measure how strongly a formula is satisfied by a signal y, which is positive only if y ⊨ φ</a:t>
            </a:r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0536042-AD00-4C95-8A9E-CF91EFA5A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672" y="2419473"/>
            <a:ext cx="3375552" cy="244154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57F8D5C-B1B6-47BD-81EE-10812EAB7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387" y="4861013"/>
            <a:ext cx="2490390" cy="3514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1F2C1A-E077-4CFC-9BC3-64EDBA451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488" y="2703147"/>
            <a:ext cx="6162675" cy="2447925"/>
          </a:xfrm>
          <a:prstGeom prst="rect">
            <a:avLst/>
          </a:prstGeom>
        </p:spPr>
      </p:pic>
      <p:sp>
        <p:nvSpPr>
          <p:cNvPr id="31" name="任意多边形 47">
            <a:extLst>
              <a:ext uri="{FF2B5EF4-FFF2-40B4-BE49-F238E27FC236}">
                <a16:creationId xmlns:a16="http://schemas.microsoft.com/office/drawing/2014/main" id="{A50EF829-F2C5-45D9-B2A6-DCF325B878B5}"/>
              </a:ext>
            </a:extLst>
          </p:cNvPr>
          <p:cNvSpPr/>
          <p:nvPr/>
        </p:nvSpPr>
        <p:spPr>
          <a:xfrm rot="5400000">
            <a:off x="3351338" y="-3333945"/>
            <a:ext cx="914400" cy="790740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43E94FC-226A-4529-8396-B6347C0045C1}"/>
              </a:ext>
            </a:extLst>
          </p:cNvPr>
          <p:cNvSpPr/>
          <p:nvPr/>
        </p:nvSpPr>
        <p:spPr>
          <a:xfrm>
            <a:off x="323850" y="-4699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CA7FB4A-F2B2-4232-8159-BA438668A70C}"/>
              </a:ext>
            </a:extLst>
          </p:cNvPr>
          <p:cNvGrpSpPr/>
          <p:nvPr/>
        </p:nvGrpSpPr>
        <p:grpSpPr>
          <a:xfrm>
            <a:off x="475624" y="276786"/>
            <a:ext cx="1029952" cy="685949"/>
            <a:chOff x="5302250" y="2903538"/>
            <a:chExt cx="1587500" cy="1057276"/>
          </a:xfrm>
          <a:solidFill>
            <a:srgbClr val="0B9647"/>
          </a:solidFill>
        </p:grpSpPr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E5A0558F-1745-4559-84CF-E3D301ABFC33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93688A20-207B-4B75-8107-F0EB3C53CC51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1" name="Freeform 86">
              <a:extLst>
                <a:ext uri="{FF2B5EF4-FFF2-40B4-BE49-F238E27FC236}">
                  <a16:creationId xmlns:a16="http://schemas.microsoft.com/office/drawing/2014/main" id="{3A0E2010-5AE1-4D35-9FF2-F24AC6AD7A0E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C09E0A1B-E593-4A04-8A7B-7D966DFF2C79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3" name="Freeform 88">
              <a:extLst>
                <a:ext uri="{FF2B5EF4-FFF2-40B4-BE49-F238E27FC236}">
                  <a16:creationId xmlns:a16="http://schemas.microsoft.com/office/drawing/2014/main" id="{448B2574-B6BB-4AC6-A2A9-3D671C7627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509DAF52-182F-4CFE-861B-71BFEB36D630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" name="Freeform 90">
              <a:extLst>
                <a:ext uri="{FF2B5EF4-FFF2-40B4-BE49-F238E27FC236}">
                  <a16:creationId xmlns:a16="http://schemas.microsoft.com/office/drawing/2014/main" id="{A6CF4C46-7B12-46A7-90C5-73787F90532B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4CA98FB1-17D8-4994-A294-14E588D7D51A}"/>
              </a:ext>
            </a:extLst>
          </p:cNvPr>
          <p:cNvSpPr/>
          <p:nvPr/>
        </p:nvSpPr>
        <p:spPr>
          <a:xfrm>
            <a:off x="1687218" y="327371"/>
            <a:ext cx="5981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STL motion planning problem</a:t>
            </a:r>
          </a:p>
        </p:txBody>
      </p:sp>
      <p:sp>
        <p:nvSpPr>
          <p:cNvPr id="47" name="任意多边形 47">
            <a:extLst>
              <a:ext uri="{FF2B5EF4-FFF2-40B4-BE49-F238E27FC236}">
                <a16:creationId xmlns:a16="http://schemas.microsoft.com/office/drawing/2014/main" id="{EBCA3B06-2ED8-4826-8645-15D35D008711}"/>
              </a:ext>
            </a:extLst>
          </p:cNvPr>
          <p:cNvSpPr/>
          <p:nvPr/>
        </p:nvSpPr>
        <p:spPr>
          <a:xfrm rot="5400000">
            <a:off x="3351338" y="-3333945"/>
            <a:ext cx="914400" cy="790740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5793662-3371-451C-81DD-78F91C5B9716}"/>
              </a:ext>
            </a:extLst>
          </p:cNvPr>
          <p:cNvSpPr/>
          <p:nvPr/>
        </p:nvSpPr>
        <p:spPr>
          <a:xfrm>
            <a:off x="323850" y="-4699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501F90C-1A54-433E-ADA7-B33A52C58E98}"/>
              </a:ext>
            </a:extLst>
          </p:cNvPr>
          <p:cNvSpPr/>
          <p:nvPr/>
        </p:nvSpPr>
        <p:spPr>
          <a:xfrm>
            <a:off x="1687218" y="327371"/>
            <a:ext cx="5981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STL motion planning problem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EB520DA0-028B-4B18-8961-FD1AC951D6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51" r="6451" b="6040"/>
          <a:stretch/>
        </p:blipFill>
        <p:spPr>
          <a:xfrm>
            <a:off x="527654" y="161294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512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EC34CA1-8A60-41F6-BC97-9570C437A250}"/>
              </a:ext>
            </a:extLst>
          </p:cNvPr>
          <p:cNvGrpSpPr/>
          <p:nvPr/>
        </p:nvGrpSpPr>
        <p:grpSpPr>
          <a:xfrm>
            <a:off x="1136003" y="1502357"/>
            <a:ext cx="10483850" cy="5420667"/>
            <a:chOff x="1127125" y="2098675"/>
            <a:chExt cx="10483850" cy="384333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AE0DE06-5A86-433C-86E3-C8617634A738}"/>
                </a:ext>
              </a:extLst>
            </p:cNvPr>
            <p:cNvSpPr/>
            <p:nvPr/>
          </p:nvSpPr>
          <p:spPr>
            <a:xfrm>
              <a:off x="1127125" y="2098675"/>
              <a:ext cx="10472738" cy="38433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A17F70C-8AE2-4E67-9CDA-DED25483E109}"/>
                </a:ext>
              </a:extLst>
            </p:cNvPr>
            <p:cNvSpPr/>
            <p:nvPr/>
          </p:nvSpPr>
          <p:spPr>
            <a:xfrm>
              <a:off x="11272838" y="2106613"/>
              <a:ext cx="338137" cy="338137"/>
            </a:xfrm>
            <a:prstGeom prst="rect">
              <a:avLst/>
            </a:prstGeom>
            <a:solidFill>
              <a:srgbClr val="E10B1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4EE3EFC-CCDA-457B-B096-064C56016BDD}"/>
                </a:ext>
              </a:extLst>
            </p:cNvPr>
            <p:cNvSpPr/>
            <p:nvPr/>
          </p:nvSpPr>
          <p:spPr>
            <a:xfrm>
              <a:off x="11272838" y="5605463"/>
              <a:ext cx="338137" cy="336550"/>
            </a:xfrm>
            <a:prstGeom prst="rect">
              <a:avLst/>
            </a:prstGeom>
            <a:solidFill>
              <a:srgbClr val="E10B1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37" name="文本框 2">
            <a:extLst>
              <a:ext uri="{FF2B5EF4-FFF2-40B4-BE49-F238E27FC236}">
                <a16:creationId xmlns:a16="http://schemas.microsoft.com/office/drawing/2014/main" id="{9E1B0155-72C1-48BA-A403-C31CF0913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566" y="221735"/>
            <a:ext cx="516243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B9647"/>
                </a:solidFill>
              </a:rPr>
              <a:t>Example 2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B9647"/>
                </a:solidFill>
              </a:rPr>
              <a:t>STL Motion planner with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B9647"/>
                </a:solidFill>
              </a:rPr>
              <a:t>robust satisfaction</a:t>
            </a:r>
            <a:endParaRPr lang="zh-CN" altLang="en-US" sz="2000" b="1" dirty="0">
              <a:solidFill>
                <a:srgbClr val="0B9647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B2056D-50E1-4E59-A54D-968942A66AC9}"/>
              </a:ext>
            </a:extLst>
          </p:cNvPr>
          <p:cNvSpPr/>
          <p:nvPr/>
        </p:nvSpPr>
        <p:spPr>
          <a:xfrm>
            <a:off x="1262507" y="4900629"/>
            <a:ext cx="100306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</a:t>
            </a:r>
            <a:r>
              <a:rPr lang="zh-CN" altLang="en-US" dirty="0"/>
              <a:t>□ </a:t>
            </a:r>
            <a:r>
              <a:rPr lang="en-US" altLang="zh-CN" dirty="0"/>
              <a:t>always formula: set a constraint for each timestep to satisfy obstacle </a:t>
            </a:r>
            <a:r>
              <a:rPr lang="en-US" altLang="zh-CN" dirty="0" err="1"/>
              <a:t>avioding</a:t>
            </a:r>
            <a:r>
              <a:rPr lang="en-US" altLang="zh-CN" dirty="0"/>
              <a:t> all the time.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 ♢ eventually formula: </a:t>
            </a:r>
            <a:r>
              <a:rPr lang="en-US" altLang="zh-CN" dirty="0"/>
              <a:t>cannot use standard optimal control constraints</a:t>
            </a:r>
          </a:p>
          <a:p>
            <a:r>
              <a:rPr lang="en-US" altLang="zh-CN" dirty="0"/>
              <a:t>Reason: associated with the temporal property, which means the constraints can be satisfied at different timesteps</a:t>
            </a:r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0536042-AD00-4C95-8A9E-CF91EFA5A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193" y="1602538"/>
            <a:ext cx="3375552" cy="244154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57F8D5C-B1B6-47BD-81EE-10812EAB7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907" y="4326925"/>
            <a:ext cx="2490390" cy="351496"/>
          </a:xfrm>
          <a:prstGeom prst="rect">
            <a:avLst/>
          </a:prstGeom>
        </p:spPr>
      </p:pic>
      <p:sp>
        <p:nvSpPr>
          <p:cNvPr id="21" name="任意多边形 47">
            <a:extLst>
              <a:ext uri="{FF2B5EF4-FFF2-40B4-BE49-F238E27FC236}">
                <a16:creationId xmlns:a16="http://schemas.microsoft.com/office/drawing/2014/main" id="{A59CAFCB-37EE-4909-BD4E-35509A895C55}"/>
              </a:ext>
            </a:extLst>
          </p:cNvPr>
          <p:cNvSpPr/>
          <p:nvPr/>
        </p:nvSpPr>
        <p:spPr>
          <a:xfrm rot="5400000">
            <a:off x="3351338" y="-3333945"/>
            <a:ext cx="914400" cy="790740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6476E66-457C-425C-B70E-75E210709AAB}"/>
              </a:ext>
            </a:extLst>
          </p:cNvPr>
          <p:cNvSpPr/>
          <p:nvPr/>
        </p:nvSpPr>
        <p:spPr>
          <a:xfrm>
            <a:off x="323850" y="-4699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C2AF932-6C93-4026-8C7E-0FCAB2A2D153}"/>
              </a:ext>
            </a:extLst>
          </p:cNvPr>
          <p:cNvGrpSpPr/>
          <p:nvPr/>
        </p:nvGrpSpPr>
        <p:grpSpPr>
          <a:xfrm>
            <a:off x="475624" y="276786"/>
            <a:ext cx="1029952" cy="685949"/>
            <a:chOff x="5302250" y="2903538"/>
            <a:chExt cx="1587500" cy="1057276"/>
          </a:xfrm>
          <a:solidFill>
            <a:srgbClr val="0B9647"/>
          </a:solidFill>
        </p:grpSpPr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F753DD3B-08E7-4A06-B7E6-37FB6AF8060D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E6BABD39-1C36-4E2F-8314-EA970A4D1380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9" name="Freeform 86">
              <a:extLst>
                <a:ext uri="{FF2B5EF4-FFF2-40B4-BE49-F238E27FC236}">
                  <a16:creationId xmlns:a16="http://schemas.microsoft.com/office/drawing/2014/main" id="{FAA948A8-95E6-4C9D-827F-E98D99773F03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E7A163DF-18CC-4487-8BBA-7F85A8748DCA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2" name="Freeform 88">
              <a:extLst>
                <a:ext uri="{FF2B5EF4-FFF2-40B4-BE49-F238E27FC236}">
                  <a16:creationId xmlns:a16="http://schemas.microsoft.com/office/drawing/2014/main" id="{028803F6-E03F-42AC-A986-ECEDFA23A6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5FAFEFD1-F904-41D4-A643-6287A8EECA57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" name="Freeform 90">
              <a:extLst>
                <a:ext uri="{FF2B5EF4-FFF2-40B4-BE49-F238E27FC236}">
                  <a16:creationId xmlns:a16="http://schemas.microsoft.com/office/drawing/2014/main" id="{F6AE77D0-0EA9-4864-B42C-7728266C5AB8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75F4B7C6-D16E-4F8E-9B0D-0C2898183E1F}"/>
              </a:ext>
            </a:extLst>
          </p:cNvPr>
          <p:cNvSpPr/>
          <p:nvPr/>
        </p:nvSpPr>
        <p:spPr>
          <a:xfrm>
            <a:off x="1687218" y="327371"/>
            <a:ext cx="5981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STL motion planning problem</a:t>
            </a:r>
          </a:p>
        </p:txBody>
      </p:sp>
      <p:sp>
        <p:nvSpPr>
          <p:cNvPr id="46" name="任意多边形 47">
            <a:extLst>
              <a:ext uri="{FF2B5EF4-FFF2-40B4-BE49-F238E27FC236}">
                <a16:creationId xmlns:a16="http://schemas.microsoft.com/office/drawing/2014/main" id="{67E4E429-BE73-4EF7-A8D6-87755B904310}"/>
              </a:ext>
            </a:extLst>
          </p:cNvPr>
          <p:cNvSpPr/>
          <p:nvPr/>
        </p:nvSpPr>
        <p:spPr>
          <a:xfrm rot="5400000">
            <a:off x="3351338" y="-3333945"/>
            <a:ext cx="914400" cy="790740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4EA11D8-A6A2-4142-B22F-14B9BFE052AF}"/>
              </a:ext>
            </a:extLst>
          </p:cNvPr>
          <p:cNvSpPr/>
          <p:nvPr/>
        </p:nvSpPr>
        <p:spPr>
          <a:xfrm>
            <a:off x="323850" y="-4699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F6C1E8A-8905-4F5B-BE85-29AC0B202435}"/>
              </a:ext>
            </a:extLst>
          </p:cNvPr>
          <p:cNvSpPr/>
          <p:nvPr/>
        </p:nvSpPr>
        <p:spPr>
          <a:xfrm>
            <a:off x="1687218" y="327371"/>
            <a:ext cx="5981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STL motion planning problem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E06AAFDD-E5C2-4C48-A36D-13CD543653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51" r="6451" b="6040"/>
          <a:stretch/>
        </p:blipFill>
        <p:spPr>
          <a:xfrm>
            <a:off x="527654" y="161294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0605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文本框 62">
            <a:extLst>
              <a:ext uri="{FF2B5EF4-FFF2-40B4-BE49-F238E27FC236}">
                <a16:creationId xmlns:a16="http://schemas.microsoft.com/office/drawing/2014/main" id="{D6B8E906-3138-4831-8ECC-6FF4A1ECD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431" y="3130332"/>
            <a:ext cx="906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</a:rPr>
              <a:t>3. Solution approach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0F28C8B0-FF30-496A-BB39-59A1E1151BA9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B4F91E12-55E3-4F72-929F-9C6ED2E23B00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09DF3EB-58F8-4BFA-A9FA-531EF1C649DC}"/>
              </a:ext>
            </a:extLst>
          </p:cNvPr>
          <p:cNvSpPr/>
          <p:nvPr/>
        </p:nvSpPr>
        <p:spPr>
          <a:xfrm>
            <a:off x="10737850" y="4078288"/>
            <a:ext cx="474663" cy="474662"/>
          </a:xfrm>
          <a:prstGeom prst="rect">
            <a:avLst/>
          </a:prstGeom>
          <a:solidFill>
            <a:srgbClr val="0B964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CEAA3DA-AE00-4170-BA7D-6D01912D588D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588A2A3-28EF-4537-AECE-2FE92553732C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0B964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6B54998-BDDF-426B-8B61-A202BD2C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6" y="6050779"/>
            <a:ext cx="2926080" cy="700044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8D4740F2-032C-47A4-8671-DB3135046719}"/>
              </a:ext>
            </a:extLst>
          </p:cNvPr>
          <p:cNvGrpSpPr/>
          <p:nvPr/>
        </p:nvGrpSpPr>
        <p:grpSpPr>
          <a:xfrm>
            <a:off x="475624" y="35078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id="{30EFA97A-D586-400D-9BBE-D78698E6C90A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3" name="Freeform 85">
              <a:extLst>
                <a:ext uri="{FF2B5EF4-FFF2-40B4-BE49-F238E27FC236}">
                  <a16:creationId xmlns:a16="http://schemas.microsoft.com/office/drawing/2014/main" id="{51F79370-D4C3-4C01-B4E0-CA520A739C00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A6073FAC-B729-40C4-B462-8DA3F47DC1EE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718AB595-6E57-4701-A903-12A58335DC68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6" name="Freeform 88">
              <a:extLst>
                <a:ext uri="{FF2B5EF4-FFF2-40B4-BE49-F238E27FC236}">
                  <a16:creationId xmlns:a16="http://schemas.microsoft.com/office/drawing/2014/main" id="{43F2DBEE-CC1D-4290-B5A4-FE99845BC2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7" name="Freeform 89">
              <a:extLst>
                <a:ext uri="{FF2B5EF4-FFF2-40B4-BE49-F238E27FC236}">
                  <a16:creationId xmlns:a16="http://schemas.microsoft.com/office/drawing/2014/main" id="{E1B9AC62-AF59-4DA3-9C43-82CE35486FF2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98ED115E-0F01-452C-B100-A891032B730E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" name="任意多边形 47">
            <a:extLst>
              <a:ext uri="{FF2B5EF4-FFF2-40B4-BE49-F238E27FC236}">
                <a16:creationId xmlns:a16="http://schemas.microsoft.com/office/drawing/2014/main" id="{C9E83543-99B2-46C2-B6B9-063C3C95ABCD}"/>
              </a:ext>
            </a:extLst>
          </p:cNvPr>
          <p:cNvSpPr/>
          <p:nvPr/>
        </p:nvSpPr>
        <p:spPr>
          <a:xfrm rot="5400000">
            <a:off x="2193098" y="-1881065"/>
            <a:ext cx="914400" cy="559092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C557271-67E1-4581-B6CE-774268FADAFD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6F09EC5-DBA1-4430-9E59-F0A80163B24A}"/>
              </a:ext>
            </a:extLst>
          </p:cNvPr>
          <p:cNvSpPr/>
          <p:nvPr/>
        </p:nvSpPr>
        <p:spPr>
          <a:xfrm>
            <a:off x="1687218" y="622011"/>
            <a:ext cx="3510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Semester project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6E8FC692-4CBB-45FE-9E52-9A60C15AF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51" r="6451" b="6040"/>
          <a:stretch/>
        </p:blipFill>
        <p:spPr>
          <a:xfrm>
            <a:off x="527654" y="455934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6198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1066">
            <a:extLst>
              <a:ext uri="{FF2B5EF4-FFF2-40B4-BE49-F238E27FC236}">
                <a16:creationId xmlns:a16="http://schemas.microsoft.com/office/drawing/2014/main" id="{44CD2766-6DBF-4CBF-97FF-3412519F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230" y="406421"/>
            <a:ext cx="48336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</a:rPr>
              <a:t>Solution approach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3C5F1E1-E3C2-4646-B8C1-5959FE4D9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2" y="311629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3C5F1E1-E3C2-4646-B8C1-5959FE4D9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2" y="3116296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2">
            <a:extLst>
              <a:ext uri="{FF2B5EF4-FFF2-40B4-BE49-F238E27FC236}">
                <a16:creationId xmlns:a16="http://schemas.microsoft.com/office/drawing/2014/main" id="{0C54C2B7-5A0F-4E39-8388-4A20274C5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798" y="414190"/>
            <a:ext cx="45352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0B9647"/>
                </a:solidFill>
              </a:rPr>
              <a:t>Framework of OMISTL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C12FDF-9A5F-4FD5-B394-B9CD1D449C86}"/>
              </a:ext>
            </a:extLst>
          </p:cNvPr>
          <p:cNvSpPr/>
          <p:nvPr/>
        </p:nvSpPr>
        <p:spPr>
          <a:xfrm>
            <a:off x="1983812" y="6419314"/>
            <a:ext cx="9496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Online Mixed-Integer Optimization Based on Signal Temporal Logic (OMISTL)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E3A513-1BD1-457A-8FFC-F2732EA6C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38" y="1222078"/>
            <a:ext cx="8741750" cy="5271408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416E8BC2-16B9-45A8-826E-9262F9E5A26D}"/>
              </a:ext>
            </a:extLst>
          </p:cNvPr>
          <p:cNvGrpSpPr/>
          <p:nvPr/>
        </p:nvGrpSpPr>
        <p:grpSpPr>
          <a:xfrm>
            <a:off x="475624" y="35078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D425F11E-BBD1-42A0-B8BC-1CC182BB5823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0" name="Freeform 85">
              <a:extLst>
                <a:ext uri="{FF2B5EF4-FFF2-40B4-BE49-F238E27FC236}">
                  <a16:creationId xmlns:a16="http://schemas.microsoft.com/office/drawing/2014/main" id="{67EA7796-6B88-40FB-AB46-C2688BB368F8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Freeform 86">
              <a:extLst>
                <a:ext uri="{FF2B5EF4-FFF2-40B4-BE49-F238E27FC236}">
                  <a16:creationId xmlns:a16="http://schemas.microsoft.com/office/drawing/2014/main" id="{EEA19E48-11CD-45B5-818D-BA0A9FB542AF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0BCCE706-6DFD-4EA5-A4C3-5849B5997B25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Freeform 88">
              <a:extLst>
                <a:ext uri="{FF2B5EF4-FFF2-40B4-BE49-F238E27FC236}">
                  <a16:creationId xmlns:a16="http://schemas.microsoft.com/office/drawing/2014/main" id="{8B456B92-F7D9-4847-83B2-69540B6A0F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Freeform 89">
              <a:extLst>
                <a:ext uri="{FF2B5EF4-FFF2-40B4-BE49-F238E27FC236}">
                  <a16:creationId xmlns:a16="http://schemas.microsoft.com/office/drawing/2014/main" id="{BCA8F9B2-7A23-4D1E-BB55-5E706F5A3F02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Freeform 90">
              <a:extLst>
                <a:ext uri="{FF2B5EF4-FFF2-40B4-BE49-F238E27FC236}">
                  <a16:creationId xmlns:a16="http://schemas.microsoft.com/office/drawing/2014/main" id="{79F576B1-A891-45DE-A069-3F55A8AF9BB2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36" name="任意多边形 47">
            <a:extLst>
              <a:ext uri="{FF2B5EF4-FFF2-40B4-BE49-F238E27FC236}">
                <a16:creationId xmlns:a16="http://schemas.microsoft.com/office/drawing/2014/main" id="{34FCDD73-5749-46DE-B068-674BE37C92BA}"/>
              </a:ext>
            </a:extLst>
          </p:cNvPr>
          <p:cNvSpPr/>
          <p:nvPr/>
        </p:nvSpPr>
        <p:spPr>
          <a:xfrm rot="5400000">
            <a:off x="2325178" y="-2267145"/>
            <a:ext cx="914400" cy="58550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62B9816-FFDD-4075-975B-5DF56B9F30F6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5F97D27-9587-4A95-A56F-CDF0C355D3D0}"/>
              </a:ext>
            </a:extLst>
          </p:cNvPr>
          <p:cNvSpPr/>
          <p:nvPr/>
        </p:nvSpPr>
        <p:spPr>
          <a:xfrm>
            <a:off x="1687218" y="368011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Solution approach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FEADEF85-5AF8-41D4-8778-20F0C91067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51" r="6451" b="6040"/>
          <a:stretch/>
        </p:blipFill>
        <p:spPr>
          <a:xfrm>
            <a:off x="536584" y="201486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5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3C5F1E1-E3C2-4646-B8C1-5959FE4D9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2" y="311629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3C5F1E1-E3C2-4646-B8C1-5959FE4D9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2" y="3116296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2">
            <a:extLst>
              <a:ext uri="{FF2B5EF4-FFF2-40B4-BE49-F238E27FC236}">
                <a16:creationId xmlns:a16="http://schemas.microsoft.com/office/drawing/2014/main" id="{0C54C2B7-5A0F-4E39-8388-4A20274C5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798" y="414190"/>
            <a:ext cx="45352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0B9647"/>
                </a:solidFill>
              </a:rPr>
              <a:t>Framework of OMISTL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7DD117-908F-4192-9A68-EA4E131EE9DF}"/>
                  </a:ext>
                </a:extLst>
              </p:cNvPr>
              <p:cNvSpPr/>
              <p:nvPr/>
            </p:nvSpPr>
            <p:spPr>
              <a:xfrm>
                <a:off x="323850" y="1662283"/>
                <a:ext cx="11769867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Our goal: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Training a neural network offline. </a:t>
                </a:r>
                <a:r>
                  <a:rPr lang="en-US" altLang="zh-CN" dirty="0"/>
                  <a:t>Learn mapping from parameters </a:t>
                </a:r>
                <a:r>
                  <a:rPr lang="en-US" altLang="zh-CN" dirty="0" err="1"/>
                  <a:t>θ</a:t>
                </a:r>
                <a:r>
                  <a:rPr lang="en-US" altLang="zh-CN" baseline="30000" dirty="0" err="1"/>
                  <a:t>φ</a:t>
                </a:r>
                <a:r>
                  <a:rPr lang="en-US" altLang="zh-CN" dirty="0"/>
                  <a:t> to the optimal STL integer S(</a:t>
                </a:r>
                <a:r>
                  <a:rPr lang="en-US" altLang="zh-CN" dirty="0" err="1"/>
                  <a:t>θ</a:t>
                </a:r>
                <a:r>
                  <a:rPr lang="en-US" altLang="zh-CN" baseline="30000" dirty="0" err="1"/>
                  <a:t>φ</a:t>
                </a:r>
                <a:r>
                  <a:rPr lang="en-US" altLang="zh-CN" dirty="0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>
                    <a:solidFill>
                      <a:schemeClr val="accent1"/>
                    </a:solidFill>
                  </a:rPr>
                  <a:t>Predict a strategy </a:t>
                </a: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</a:rPr>
                  <a:t>with given parameter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Solve the convex optimization problem online.</a:t>
                </a:r>
                <a:r>
                  <a:rPr lang="en-US" altLang="zh-CN" dirty="0"/>
                  <a:t> 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en-US" altLang="zh-CN" dirty="0"/>
                  <a:t>For the offline part: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Solve MICPs to obtain sampling points (</a:t>
                </a:r>
                <a:r>
                  <a:rPr lang="en-US" altLang="zh-CN" dirty="0" err="1"/>
                  <a:t>θ</a:t>
                </a:r>
                <a:r>
                  <a:rPr lang="en-US" altLang="zh-CN" baseline="30000" dirty="0" err="1"/>
                  <a:t>φ</a:t>
                </a:r>
                <a:r>
                  <a:rPr lang="en-US" altLang="zh-CN" baseline="-25000" dirty="0" err="1"/>
                  <a:t>j</a:t>
                </a:r>
                <a:r>
                  <a:rPr lang="en-US" altLang="zh-CN" dirty="0"/>
                  <a:t> , </a:t>
                </a:r>
                <a:r>
                  <a:rPr lang="en-US" altLang="zh-CN" dirty="0" err="1"/>
                  <a:t>s</a:t>
                </a:r>
                <a:r>
                  <a:rPr lang="en-US" altLang="zh-CN" baseline="-25000" dirty="0" err="1"/>
                  <a:t>j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     </a:t>
                </a:r>
                <a:r>
                  <a:rPr lang="en-US" altLang="zh-CN" dirty="0" err="1"/>
                  <a:t>θ</a:t>
                </a:r>
                <a:r>
                  <a:rPr lang="en-US" altLang="zh-CN" baseline="30000" dirty="0" err="1"/>
                  <a:t>φ</a:t>
                </a:r>
                <a:r>
                  <a:rPr lang="en-US" altLang="zh-CN" baseline="-25000" dirty="0" err="1"/>
                  <a:t>j</a:t>
                </a:r>
                <a:r>
                  <a:rPr lang="en-US" altLang="zh-CN" dirty="0"/>
                  <a:t> ∈ </a:t>
                </a:r>
                <a:r>
                  <a:rPr lang="en-US" altLang="zh-CN" dirty="0" err="1"/>
                  <a:t>R</a:t>
                </a:r>
                <a:r>
                  <a:rPr lang="en-US" altLang="zh-CN" baseline="30000" dirty="0" err="1"/>
                  <a:t>p</a:t>
                </a:r>
                <a:r>
                  <a:rPr lang="en-US" altLang="zh-CN" dirty="0"/>
                  <a:t>: parameters (p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,v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,x</a:t>
                </a:r>
                <a:r>
                  <a:rPr lang="en-US" altLang="zh-CN" baseline="-25000" dirty="0"/>
                  <a:t>obs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</a:t>
                </a:r>
                <a:r>
                  <a:rPr lang="en-US" altLang="zh-CN" baseline="-25000" dirty="0" err="1"/>
                  <a:t>j</a:t>
                </a:r>
                <a:r>
                  <a:rPr lang="en-US" altLang="zh-CN" dirty="0"/>
                  <a:t> ∈ S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label of optimal strategies </a:t>
                </a:r>
              </a:p>
              <a:p>
                <a:r>
                  <a:rPr lang="en-US" altLang="zh-CN" dirty="0"/>
                  <a:t>     S: dictionary to store the encountered strategies.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Use a Feedforward Neural Network to implement the classification task.</a:t>
                </a:r>
              </a:p>
              <a:p>
                <a:r>
                  <a:rPr lang="en-US" altLang="zh-CN" dirty="0"/>
                  <a:t>     Each inner layers feature a </a:t>
                </a:r>
                <a:r>
                  <a:rPr lang="en-US" altLang="zh-CN" dirty="0" err="1"/>
                  <a:t>ReLU</a:t>
                </a:r>
                <a:r>
                  <a:rPr lang="en-US" altLang="zh-CN" dirty="0"/>
                  <a:t> function, cross-entropy loss,  </a:t>
                </a:r>
                <a:r>
                  <a:rPr lang="en-US" altLang="zh-CN" dirty="0" err="1"/>
                  <a:t>softmax</a:t>
                </a:r>
                <a:r>
                  <a:rPr lang="en-US" altLang="zh-CN" dirty="0"/>
                  <a:t> function output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For the online part:</a:t>
                </a:r>
              </a:p>
              <a:p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Given parameter </a:t>
                </a:r>
                <a:r>
                  <a:rPr lang="en-US" altLang="zh-CN" dirty="0" err="1"/>
                  <a:t>θ</a:t>
                </a:r>
                <a:r>
                  <a:rPr lang="en-US" altLang="zh-CN" baseline="30000" dirty="0" err="1"/>
                  <a:t>φ</a:t>
                </a:r>
                <a:r>
                  <a:rPr lang="en-US" altLang="zh-CN" baseline="-25000" dirty="0" err="1"/>
                  <a:t>j</a:t>
                </a:r>
                <a:r>
                  <a:rPr lang="en-US" altLang="zh-CN" dirty="0"/>
                  <a:t>, 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altLang="zh-CN" dirty="0"/>
                  <a:t> so that it is as close as possible to the true </a:t>
                </a:r>
                <a:r>
                  <a:rPr lang="en-US" altLang="zh-CN" dirty="0" err="1"/>
                  <a:t>s</a:t>
                </a:r>
                <a:r>
                  <a:rPr lang="en-US" altLang="zh-CN" baseline="-25000" dirty="0" err="1"/>
                  <a:t>j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Solve the reduced CO problem with the STL integer strategy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7DD117-908F-4192-9A68-EA4E131EE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662283"/>
                <a:ext cx="11769867" cy="5078313"/>
              </a:xfrm>
              <a:prstGeom prst="rect">
                <a:avLst/>
              </a:prstGeom>
              <a:blipFill>
                <a:blip r:embed="rId6"/>
                <a:stretch>
                  <a:fillRect l="-414" t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61BD48D5-0541-48B3-951F-245C7588CFC7}"/>
              </a:ext>
            </a:extLst>
          </p:cNvPr>
          <p:cNvSpPr/>
          <p:nvPr/>
        </p:nvSpPr>
        <p:spPr>
          <a:xfrm>
            <a:off x="6463086" y="2267538"/>
            <a:ext cx="3637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Ex1 </a:t>
            </a:r>
            <a:r>
              <a:rPr lang="en-US" altLang="zh-CN" dirty="0" err="1"/>
              <a:t>θ</a:t>
            </a:r>
            <a:r>
              <a:rPr lang="en-US" altLang="zh-CN" baseline="30000" dirty="0" err="1"/>
              <a:t>φ</a:t>
            </a:r>
            <a:r>
              <a:rPr lang="en-US" altLang="zh-CN" dirty="0"/>
              <a:t> is:  (p</a:t>
            </a:r>
            <a:r>
              <a:rPr lang="en-US" altLang="zh-CN" baseline="-25000" dirty="0"/>
              <a:t>0</a:t>
            </a:r>
            <a:r>
              <a:rPr lang="en-US" altLang="zh-CN" dirty="0"/>
              <a:t>,v</a:t>
            </a:r>
            <a:r>
              <a:rPr lang="en-US" altLang="zh-CN" baseline="-25000" dirty="0"/>
              <a:t>0</a:t>
            </a:r>
            <a:r>
              <a:rPr lang="en-US" altLang="zh-CN" dirty="0"/>
              <a:t>,p</a:t>
            </a:r>
            <a:r>
              <a:rPr lang="en-US" altLang="zh-CN" baseline="30000" dirty="0"/>
              <a:t>ref</a:t>
            </a:r>
            <a:r>
              <a:rPr lang="en-US" altLang="zh-CN" dirty="0"/>
              <a:t>,v</a:t>
            </a:r>
            <a:r>
              <a:rPr lang="en-US" altLang="zh-CN" baseline="30000" dirty="0"/>
              <a:t>ref</a:t>
            </a:r>
            <a:r>
              <a:rPr lang="en-US" altLang="zh-CN" dirty="0"/>
              <a:t>,obs)</a:t>
            </a:r>
          </a:p>
          <a:p>
            <a:r>
              <a:rPr lang="en-US" altLang="zh-CN" dirty="0"/>
              <a:t>For Ex2 </a:t>
            </a:r>
            <a:r>
              <a:rPr lang="en-US" altLang="zh-CN" dirty="0" err="1"/>
              <a:t>θ</a:t>
            </a:r>
            <a:r>
              <a:rPr lang="en-US" altLang="zh-CN" baseline="30000" dirty="0" err="1"/>
              <a:t>φ</a:t>
            </a:r>
            <a:r>
              <a:rPr lang="en-US" altLang="zh-CN" dirty="0"/>
              <a:t> is:  (p</a:t>
            </a:r>
            <a:r>
              <a:rPr lang="en-US" altLang="zh-CN" baseline="-25000" dirty="0"/>
              <a:t>0</a:t>
            </a:r>
            <a:r>
              <a:rPr lang="en-US" altLang="zh-CN" dirty="0"/>
              <a:t>,v</a:t>
            </a:r>
            <a:r>
              <a:rPr lang="en-US" altLang="zh-CN" baseline="-25000" dirty="0"/>
              <a:t>0</a:t>
            </a:r>
            <a:r>
              <a:rPr lang="en-US" altLang="zh-CN" dirty="0"/>
              <a:t>,obs,goal)</a:t>
            </a:r>
            <a:endParaRPr lang="zh-CN" altLang="en-US" dirty="0"/>
          </a:p>
        </p:txBody>
      </p:sp>
      <p:sp>
        <p:nvSpPr>
          <p:cNvPr id="18" name="任意多边形 47">
            <a:extLst>
              <a:ext uri="{FF2B5EF4-FFF2-40B4-BE49-F238E27FC236}">
                <a16:creationId xmlns:a16="http://schemas.microsoft.com/office/drawing/2014/main" id="{2242EBCE-B109-44F0-8368-D1A635729D8C}"/>
              </a:ext>
            </a:extLst>
          </p:cNvPr>
          <p:cNvSpPr/>
          <p:nvPr/>
        </p:nvSpPr>
        <p:spPr>
          <a:xfrm rot="5400000">
            <a:off x="2325178" y="-2267145"/>
            <a:ext cx="914400" cy="58550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524B2D6-24F1-43A7-BB2B-874366466E3D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90BE4B8-DFE0-4B10-84C4-10A2C5A11F09}"/>
              </a:ext>
            </a:extLst>
          </p:cNvPr>
          <p:cNvGrpSpPr/>
          <p:nvPr/>
        </p:nvGrpSpPr>
        <p:grpSpPr>
          <a:xfrm>
            <a:off x="475624" y="317426"/>
            <a:ext cx="1029952" cy="685949"/>
            <a:chOff x="5302250" y="2903538"/>
            <a:chExt cx="1587500" cy="1057276"/>
          </a:xfrm>
          <a:solidFill>
            <a:srgbClr val="0B9647"/>
          </a:solidFill>
        </p:grpSpPr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BF797F02-E501-4893-833A-EF2E0C80E3DD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61DAB442-D724-4C11-BE5A-A002855926B1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Freeform 86">
              <a:extLst>
                <a:ext uri="{FF2B5EF4-FFF2-40B4-BE49-F238E27FC236}">
                  <a16:creationId xmlns:a16="http://schemas.microsoft.com/office/drawing/2014/main" id="{C9FFFB37-ED66-4A53-8BCA-0F3AB6977517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E251741F-F7CE-464B-A247-120C9A0F7B49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5" name="Freeform 88">
              <a:extLst>
                <a:ext uri="{FF2B5EF4-FFF2-40B4-BE49-F238E27FC236}">
                  <a16:creationId xmlns:a16="http://schemas.microsoft.com/office/drawing/2014/main" id="{6CCCBF83-11ED-4090-BA25-7F56F65EDE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6" name="Freeform 89">
              <a:extLst>
                <a:ext uri="{FF2B5EF4-FFF2-40B4-BE49-F238E27FC236}">
                  <a16:creationId xmlns:a16="http://schemas.microsoft.com/office/drawing/2014/main" id="{99987BE9-3009-4898-98F4-55EB6CEE04A7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7" name="Freeform 90">
              <a:extLst>
                <a:ext uri="{FF2B5EF4-FFF2-40B4-BE49-F238E27FC236}">
                  <a16:creationId xmlns:a16="http://schemas.microsoft.com/office/drawing/2014/main" id="{1B77CC26-15B8-41ED-8398-28805BE81E41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49CB95EF-A910-444D-83E5-844CBB87B97A}"/>
              </a:ext>
            </a:extLst>
          </p:cNvPr>
          <p:cNvSpPr/>
          <p:nvPr/>
        </p:nvSpPr>
        <p:spPr>
          <a:xfrm>
            <a:off x="1687218" y="368011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Solution approach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39" name="任意多边形 47">
            <a:extLst>
              <a:ext uri="{FF2B5EF4-FFF2-40B4-BE49-F238E27FC236}">
                <a16:creationId xmlns:a16="http://schemas.microsoft.com/office/drawing/2014/main" id="{1E2CD42F-303E-4BEA-BD5B-530D33CCD9BA}"/>
              </a:ext>
            </a:extLst>
          </p:cNvPr>
          <p:cNvSpPr/>
          <p:nvPr/>
        </p:nvSpPr>
        <p:spPr>
          <a:xfrm rot="5400000">
            <a:off x="2325178" y="-2267145"/>
            <a:ext cx="914400" cy="58550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2DF6859-1950-4326-825F-52F332BAA100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CF4D668-87FA-439A-A871-E03EC78605A2}"/>
              </a:ext>
            </a:extLst>
          </p:cNvPr>
          <p:cNvSpPr/>
          <p:nvPr/>
        </p:nvSpPr>
        <p:spPr>
          <a:xfrm>
            <a:off x="1687218" y="368011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Solution approach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A8BD150-A770-4E53-B78F-7E2CC8E8D3A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51" r="6451" b="6040"/>
          <a:stretch/>
        </p:blipFill>
        <p:spPr>
          <a:xfrm>
            <a:off x="536584" y="201486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8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3C5F1E1-E3C2-4646-B8C1-5959FE4D9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3C5F1E1-E3C2-4646-B8C1-5959FE4D9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B625255A-8ED6-435C-8B2E-8578BFE5B317}"/>
              </a:ext>
            </a:extLst>
          </p:cNvPr>
          <p:cNvSpPr/>
          <p:nvPr/>
        </p:nvSpPr>
        <p:spPr>
          <a:xfrm>
            <a:off x="726933" y="3250657"/>
            <a:ext cx="10320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/>
              <a:t>Decomposed as: </a:t>
            </a:r>
            <a:r>
              <a:rPr lang="en-US" altLang="zh-CN" dirty="0">
                <a:solidFill>
                  <a:srgbClr val="FF0000"/>
                </a:solidFill>
              </a:rPr>
              <a:t>∧-type nodes (conjunctive formulas) and ∨-type nodes (disjunctive formulas)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leaf nodes (predicates).</a:t>
            </a:r>
          </a:p>
          <a:p>
            <a:pPr eaLnBrk="1" hangingPunct="1"/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Consider the specification φ = □</a:t>
            </a:r>
            <a:r>
              <a:rPr lang="en-US" altLang="zh-CN" baseline="-25000" dirty="0"/>
              <a:t>[1,T] </a:t>
            </a:r>
            <a:r>
              <a:rPr lang="en-US" altLang="zh-CN" dirty="0"/>
              <a:t>a ∧ ♢</a:t>
            </a:r>
            <a:r>
              <a:rPr lang="en-US" altLang="zh-CN" baseline="-25000" dirty="0"/>
              <a:t>[1,T]</a:t>
            </a:r>
            <a:r>
              <a:rPr lang="en-US" altLang="zh-CN" dirty="0"/>
              <a:t>b</a:t>
            </a:r>
          </a:p>
          <a:p>
            <a:pPr eaLnBrk="1" hangingPunct="1"/>
            <a:r>
              <a:rPr lang="en-US" altLang="zh-CN" dirty="0"/>
              <a:t>Has two∧-type nodes (associated with φ and □a), one ∨-type node (♢b) denoted, and 2T leaf nodes</a:t>
            </a:r>
            <a:endParaRPr lang="zh-CN" altLang="en-US" dirty="0"/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0C54C2B7-5A0F-4E39-8388-4A20274C5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848" y="268958"/>
            <a:ext cx="37070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0B9647"/>
                </a:solidFill>
              </a:rPr>
              <a:t>STL tree structure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1094FC-C954-43C3-B2F4-82BF2D4A8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4139" y="4795953"/>
            <a:ext cx="3086100" cy="17716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38CD7B-3A34-4E11-8A78-F76ADC91C866}"/>
              </a:ext>
            </a:extLst>
          </p:cNvPr>
          <p:cNvSpPr/>
          <p:nvPr/>
        </p:nvSpPr>
        <p:spPr>
          <a:xfrm>
            <a:off x="726933" y="1415390"/>
            <a:ext cx="10801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T: time horizon              N</a:t>
            </a:r>
            <a:r>
              <a:rPr lang="en-US" altLang="zh-CN" baseline="30000" dirty="0"/>
              <a:t>π </a:t>
            </a:r>
            <a:r>
              <a:rPr lang="en-US" altLang="zh-CN" dirty="0"/>
              <a:t>: number of predicates                    N</a:t>
            </a:r>
            <a:r>
              <a:rPr lang="en-US" altLang="zh-CN" baseline="30000" dirty="0"/>
              <a:t>∨ </a:t>
            </a:r>
            <a:r>
              <a:rPr lang="en-US" altLang="zh-CN" dirty="0"/>
              <a:t>:number of disjunctive </a:t>
            </a:r>
            <a:r>
              <a:rPr lang="en-US" altLang="zh-CN" dirty="0" err="1"/>
              <a:t>subformulas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Definition of disjunctive (sub)formulas: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092670-C896-4927-8750-FFA66385A0C1}"/>
              </a:ext>
            </a:extLst>
          </p:cNvPr>
          <p:cNvSpPr/>
          <p:nvPr/>
        </p:nvSpPr>
        <p:spPr>
          <a:xfrm>
            <a:off x="726933" y="2384564"/>
            <a:ext cx="10467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Conjuntive</a:t>
            </a:r>
            <a:r>
              <a:rPr lang="en-US" altLang="zh-CN" dirty="0"/>
              <a:t> formula: </a:t>
            </a:r>
            <a:r>
              <a:rPr lang="zh-CN" altLang="en-US" dirty="0"/>
              <a:t>∧</a:t>
            </a:r>
            <a:r>
              <a:rPr lang="en-US" altLang="zh-CN" dirty="0"/>
              <a:t>and, </a:t>
            </a:r>
            <a:r>
              <a:rPr lang="zh-CN" altLang="en-US" dirty="0"/>
              <a:t>□ </a:t>
            </a:r>
            <a:r>
              <a:rPr lang="en-US" altLang="zh-CN" dirty="0"/>
              <a:t>always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parent node=1 implies all </a:t>
            </a:r>
            <a:r>
              <a:rPr lang="en-US" altLang="zh-CN" dirty="0" err="1">
                <a:solidFill>
                  <a:srgbClr val="FF0000"/>
                </a:solidFill>
              </a:rPr>
              <a:t>subnodes</a:t>
            </a:r>
            <a:r>
              <a:rPr lang="en-US" altLang="zh-CN" dirty="0">
                <a:solidFill>
                  <a:srgbClr val="FF0000"/>
                </a:solidFill>
              </a:rPr>
              <a:t>=1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Disjunctive formula: ∨or, ♢ eventually, U until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parent node=1 implies at least one </a:t>
            </a:r>
            <a:r>
              <a:rPr lang="en-US" altLang="zh-CN" dirty="0" err="1">
                <a:solidFill>
                  <a:srgbClr val="FF0000"/>
                </a:solidFill>
              </a:rPr>
              <a:t>subnode</a:t>
            </a:r>
            <a:r>
              <a:rPr lang="en-US" altLang="zh-CN" dirty="0">
                <a:solidFill>
                  <a:srgbClr val="FF0000"/>
                </a:solidFill>
              </a:rPr>
              <a:t> =1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833832-27EF-485C-AEBB-AC64B32BC3FE}"/>
              </a:ext>
            </a:extLst>
          </p:cNvPr>
          <p:cNvSpPr/>
          <p:nvPr/>
        </p:nvSpPr>
        <p:spPr>
          <a:xfrm>
            <a:off x="5887189" y="5133902"/>
            <a:ext cx="1370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∧-type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C5E070-E724-4EB7-BFA9-191942B49A0B}"/>
              </a:ext>
            </a:extLst>
          </p:cNvPr>
          <p:cNvSpPr/>
          <p:nvPr/>
        </p:nvSpPr>
        <p:spPr>
          <a:xfrm>
            <a:off x="6453411" y="5681778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∨-type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4CED60-CDF2-4886-B1A8-EC1C0ED835E2}"/>
              </a:ext>
            </a:extLst>
          </p:cNvPr>
          <p:cNvSpPr/>
          <p:nvPr/>
        </p:nvSpPr>
        <p:spPr>
          <a:xfrm>
            <a:off x="4461707" y="5647451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∧-type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482AEC-3F25-4EBE-9B23-935E9327E982}"/>
              </a:ext>
            </a:extLst>
          </p:cNvPr>
          <p:cNvSpPr/>
          <p:nvPr/>
        </p:nvSpPr>
        <p:spPr>
          <a:xfrm>
            <a:off x="6773649" y="6088615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leaf nodes 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920E27C-7BE5-451F-99A1-521C356E2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36" y="6050779"/>
            <a:ext cx="2926080" cy="700044"/>
          </a:xfrm>
          <a:prstGeom prst="rect">
            <a:avLst/>
          </a:prstGeom>
        </p:spPr>
      </p:pic>
      <p:sp>
        <p:nvSpPr>
          <p:cNvPr id="33" name="任意多边形 47">
            <a:extLst>
              <a:ext uri="{FF2B5EF4-FFF2-40B4-BE49-F238E27FC236}">
                <a16:creationId xmlns:a16="http://schemas.microsoft.com/office/drawing/2014/main" id="{D09FDBF8-1E34-4F06-A101-2B010D7366D7}"/>
              </a:ext>
            </a:extLst>
          </p:cNvPr>
          <p:cNvSpPr/>
          <p:nvPr/>
        </p:nvSpPr>
        <p:spPr>
          <a:xfrm rot="5400000">
            <a:off x="2325178" y="-2267145"/>
            <a:ext cx="914400" cy="58550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12ED35B-67B2-4678-90ED-53A2283DD427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745699-D83C-45C1-B554-DE70679DCB52}"/>
              </a:ext>
            </a:extLst>
          </p:cNvPr>
          <p:cNvGrpSpPr/>
          <p:nvPr/>
        </p:nvGrpSpPr>
        <p:grpSpPr>
          <a:xfrm>
            <a:off x="475624" y="317426"/>
            <a:ext cx="1029952" cy="685949"/>
            <a:chOff x="5302250" y="2903538"/>
            <a:chExt cx="1587500" cy="1057276"/>
          </a:xfrm>
          <a:solidFill>
            <a:srgbClr val="0B9647"/>
          </a:solidFill>
        </p:grpSpPr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A013E835-6B13-4420-8BE9-002CD4110FF6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id="{73320D31-F7F7-44FD-83DC-67D136003463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301E883A-33CC-444A-BE6C-0F899C86B176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EA491C7E-45D0-4500-8E2F-17F805CDCCC6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6B70E020-B64D-4FDD-BBEB-3A4FA8289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2D905267-AD18-43A9-AEDE-D4BAB82EDC4D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1559F418-6BD5-4091-9107-CD75A0259FE6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96B1C18E-D53D-475B-87AF-96A1266EA1E3}"/>
              </a:ext>
            </a:extLst>
          </p:cNvPr>
          <p:cNvSpPr/>
          <p:nvPr/>
        </p:nvSpPr>
        <p:spPr>
          <a:xfrm>
            <a:off x="1687218" y="368011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Solution approach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5" name="任意多边形 47">
            <a:extLst>
              <a:ext uri="{FF2B5EF4-FFF2-40B4-BE49-F238E27FC236}">
                <a16:creationId xmlns:a16="http://schemas.microsoft.com/office/drawing/2014/main" id="{6C1A0A1B-B6DD-4C49-960B-051EDB1861DE}"/>
              </a:ext>
            </a:extLst>
          </p:cNvPr>
          <p:cNvSpPr/>
          <p:nvPr/>
        </p:nvSpPr>
        <p:spPr>
          <a:xfrm rot="5400000">
            <a:off x="2325178" y="-2267145"/>
            <a:ext cx="914400" cy="58550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0F5FBB8-1BBC-4BFE-ADD9-3767F5EA0C49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64ABAF0-674C-4575-A4C6-6B3BD47E9AE3}"/>
              </a:ext>
            </a:extLst>
          </p:cNvPr>
          <p:cNvSpPr/>
          <p:nvPr/>
        </p:nvSpPr>
        <p:spPr>
          <a:xfrm>
            <a:off x="1687218" y="368011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Solution approach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E6D1B94-76D6-4304-B969-A4E2263C387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51" r="6451" b="6040"/>
          <a:stretch/>
        </p:blipFill>
        <p:spPr>
          <a:xfrm>
            <a:off x="536584" y="201486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8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3C5F1E1-E3C2-4646-B8C1-5959FE4D9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943298"/>
              </p:ext>
            </p:extLst>
          </p:nvPr>
        </p:nvGraphicFramePr>
        <p:xfrm>
          <a:off x="5327652" y="311629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3C5F1E1-E3C2-4646-B8C1-5959FE4D9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2" y="3116296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2">
            <a:extLst>
              <a:ext uri="{FF2B5EF4-FFF2-40B4-BE49-F238E27FC236}">
                <a16:creationId xmlns:a16="http://schemas.microsoft.com/office/drawing/2014/main" id="{0C54C2B7-5A0F-4E39-8388-4A20274C5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202" y="401370"/>
            <a:ext cx="2884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0B9647"/>
                </a:solidFill>
              </a:rPr>
              <a:t>STL encoding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38CD7B-3A34-4E11-8A78-F76ADC91C866}"/>
              </a:ext>
            </a:extLst>
          </p:cNvPr>
          <p:cNvSpPr/>
          <p:nvPr/>
        </p:nvSpPr>
        <p:spPr>
          <a:xfrm>
            <a:off x="813203" y="1458525"/>
            <a:ext cx="10801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leaf node: we use the big-M constraint, which is associated with a linear predicate π: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CF8910-5D32-4170-8D82-11785BE19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316" y="1881424"/>
            <a:ext cx="2571750" cy="44767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9724198-34B3-424A-84D8-547D14068472}"/>
              </a:ext>
            </a:extLst>
          </p:cNvPr>
          <p:cNvSpPr/>
          <p:nvPr/>
        </p:nvSpPr>
        <p:spPr>
          <a:xfrm>
            <a:off x="750472" y="2373732"/>
            <a:ext cx="1107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∧-type nodes: </a:t>
            </a:r>
            <a:r>
              <a:rPr lang="en-US" altLang="zh-CN" dirty="0">
                <a:solidFill>
                  <a:srgbClr val="FF0000"/>
                </a:solidFill>
              </a:rPr>
              <a:t>no more binaries needed</a:t>
            </a:r>
            <a:r>
              <a:rPr lang="en-US" altLang="zh-CN" dirty="0"/>
              <a:t>,  </a:t>
            </a:r>
            <a:r>
              <a:rPr lang="en-US" altLang="zh-CN" dirty="0" err="1"/>
              <a:t>δ</a:t>
            </a:r>
            <a:r>
              <a:rPr lang="en-US" altLang="zh-CN" baseline="30000" dirty="0" err="1"/>
              <a:t>φ</a:t>
            </a:r>
            <a:r>
              <a:rPr lang="en-US" altLang="zh-CN" dirty="0"/>
              <a:t> = 1 implies all the </a:t>
            </a:r>
            <a:r>
              <a:rPr lang="en-US" altLang="zh-CN" dirty="0" err="1"/>
              <a:t>subformulas</a:t>
            </a:r>
            <a:r>
              <a:rPr lang="en-US" altLang="zh-CN" dirty="0"/>
              <a:t> φ</a:t>
            </a:r>
            <a:r>
              <a:rPr lang="en-US" altLang="zh-CN" baseline="-25000" dirty="0"/>
              <a:t>1</a:t>
            </a:r>
            <a:r>
              <a:rPr lang="en-US" altLang="zh-CN" dirty="0"/>
              <a:t>,..., </a:t>
            </a:r>
            <a:r>
              <a:rPr lang="en-US" altLang="zh-CN" dirty="0" err="1"/>
              <a:t>φ</a:t>
            </a:r>
            <a:r>
              <a:rPr lang="en-US" altLang="zh-CN" baseline="-25000" dirty="0" err="1"/>
              <a:t>N</a:t>
            </a:r>
            <a:r>
              <a:rPr lang="en-US" altLang="zh-CN" dirty="0"/>
              <a:t> must also hold: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DF438E-5289-44DA-9E8C-CCF9C8062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8034" y="2813989"/>
            <a:ext cx="2066925" cy="51435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3245F506-73A5-4BAB-B63E-3105E6A7C1DE}"/>
              </a:ext>
            </a:extLst>
          </p:cNvPr>
          <p:cNvSpPr/>
          <p:nvPr/>
        </p:nvSpPr>
        <p:spPr>
          <a:xfrm>
            <a:off x="743926" y="3315809"/>
            <a:ext cx="1107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</a:t>
            </a:r>
            <a:r>
              <a:rPr lang="en-US" altLang="zh-CN" dirty="0">
                <a:solidFill>
                  <a:srgbClr val="FF0000"/>
                </a:solidFill>
              </a:rPr>
              <a:t> ∨-type nodes </a:t>
            </a:r>
            <a:r>
              <a:rPr lang="en-US" altLang="zh-CN" dirty="0"/>
              <a:t>: need to introduce                     binary variables, using SOS1 constraints:   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A88F9E-8941-4E54-A6CC-129F290AD7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3034" y="3830159"/>
            <a:ext cx="3238500" cy="342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5AE66F-1652-4D16-BD87-879300FC275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9" t="4699" r="-59" b="1108"/>
          <a:stretch/>
        </p:blipFill>
        <p:spPr>
          <a:xfrm>
            <a:off x="4661425" y="3390573"/>
            <a:ext cx="1200150" cy="2871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69FE7AD-5BB8-4CCA-80FB-090826FF3AC3}"/>
              </a:ext>
            </a:extLst>
          </p:cNvPr>
          <p:cNvSpPr/>
          <p:nvPr/>
        </p:nvSpPr>
        <p:spPr>
          <a:xfrm>
            <a:off x="756824" y="4205432"/>
            <a:ext cx="11216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vector λ is in Special Ordered Set of Type 1(SOS1), if contains exactly one 1 element, others are zeros. E.g. SOS1 encoding X</a:t>
            </a:r>
            <a:r>
              <a:rPr lang="en-US" altLang="zh-CN" baseline="30000" dirty="0"/>
              <a:t>SOS1</a:t>
            </a:r>
            <a:r>
              <a:rPr lang="en-US" altLang="zh-CN" dirty="0"/>
              <a:t>=[1,1,0] (Gray Code 5) implies </a:t>
            </a:r>
            <a:r>
              <a:rPr lang="es-ES" altLang="zh-CN" dirty="0"/>
              <a:t>an SOS1 vector λ = [0, 0, 0, 0, 1, 0, 0, 0].</a:t>
            </a:r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66B5E2E-50C5-46F3-9D52-EF8FF1525A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9810" y="5014881"/>
            <a:ext cx="3086100" cy="177165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98639FA8-CCDF-4AE5-AE9F-E871B4BC3FA5}"/>
              </a:ext>
            </a:extLst>
          </p:cNvPr>
          <p:cNvSpPr/>
          <p:nvPr/>
        </p:nvSpPr>
        <p:spPr>
          <a:xfrm>
            <a:off x="6502860" y="5352830"/>
            <a:ext cx="1370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∧-type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BD67EB-7DAE-4AB9-A0F2-E5277093FB07}"/>
              </a:ext>
            </a:extLst>
          </p:cNvPr>
          <p:cNvSpPr/>
          <p:nvPr/>
        </p:nvSpPr>
        <p:spPr>
          <a:xfrm>
            <a:off x="7069082" y="5900706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∨-type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209191-C3E8-4F5C-899D-370EA6399425}"/>
              </a:ext>
            </a:extLst>
          </p:cNvPr>
          <p:cNvSpPr/>
          <p:nvPr/>
        </p:nvSpPr>
        <p:spPr>
          <a:xfrm>
            <a:off x="5077378" y="5866379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∧-type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F805265-E812-4A8A-A430-7D93BF35C4A4}"/>
              </a:ext>
            </a:extLst>
          </p:cNvPr>
          <p:cNvSpPr/>
          <p:nvPr/>
        </p:nvSpPr>
        <p:spPr>
          <a:xfrm>
            <a:off x="7389320" y="6307543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leaf nodes 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0B80AB9-7F0B-4104-8EB4-21A301D969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36" y="6050779"/>
            <a:ext cx="2926080" cy="700044"/>
          </a:xfrm>
          <a:prstGeom prst="rect">
            <a:avLst/>
          </a:prstGeom>
        </p:spPr>
      </p:pic>
      <p:sp>
        <p:nvSpPr>
          <p:cNvPr id="39" name="任意多边形 47">
            <a:extLst>
              <a:ext uri="{FF2B5EF4-FFF2-40B4-BE49-F238E27FC236}">
                <a16:creationId xmlns:a16="http://schemas.microsoft.com/office/drawing/2014/main" id="{C124E41A-3AA5-4046-95CA-2690E9B7F3DD}"/>
              </a:ext>
            </a:extLst>
          </p:cNvPr>
          <p:cNvSpPr/>
          <p:nvPr/>
        </p:nvSpPr>
        <p:spPr>
          <a:xfrm rot="5400000">
            <a:off x="2325178" y="-2267145"/>
            <a:ext cx="914400" cy="58550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DB1F3DB-9205-4D96-986C-2CA0DCB98DE5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F7D0371-C6A2-4527-8D6D-793BE32457B6}"/>
              </a:ext>
            </a:extLst>
          </p:cNvPr>
          <p:cNvGrpSpPr/>
          <p:nvPr/>
        </p:nvGrpSpPr>
        <p:grpSpPr>
          <a:xfrm>
            <a:off x="475624" y="317426"/>
            <a:ext cx="1029952" cy="685949"/>
            <a:chOff x="5302250" y="2903538"/>
            <a:chExt cx="1587500" cy="1057276"/>
          </a:xfrm>
          <a:solidFill>
            <a:srgbClr val="0B9647"/>
          </a:solidFill>
        </p:grpSpPr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B5EA711B-F869-44BB-A400-060DD215D995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39753234-43E9-4E93-9ACF-48ABBB507595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AFEB5C30-FC09-4A18-B158-C878C3D8B4C8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40654C4F-23D4-4633-91D9-DCDA08755FE4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B0E09230-9CEB-419E-BB83-7FB9F6D381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E7C6958D-E01E-44CA-9E60-0DB64C6BE369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6BA2742A-1361-4F00-BDB3-D54B8A41667D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A0857B09-3F7F-41F2-B2AB-FAB1E16CD75A}"/>
              </a:ext>
            </a:extLst>
          </p:cNvPr>
          <p:cNvSpPr/>
          <p:nvPr/>
        </p:nvSpPr>
        <p:spPr>
          <a:xfrm>
            <a:off x="1687218" y="368011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Solution approach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1" name="任意多边形 47">
            <a:extLst>
              <a:ext uri="{FF2B5EF4-FFF2-40B4-BE49-F238E27FC236}">
                <a16:creationId xmlns:a16="http://schemas.microsoft.com/office/drawing/2014/main" id="{1D48EFCC-F697-4BD1-9F08-FA302A510807}"/>
              </a:ext>
            </a:extLst>
          </p:cNvPr>
          <p:cNvSpPr/>
          <p:nvPr/>
        </p:nvSpPr>
        <p:spPr>
          <a:xfrm rot="5400000">
            <a:off x="2325178" y="-2267145"/>
            <a:ext cx="914400" cy="58550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21237B1-7D48-427D-9B19-068592A42B4D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4ED6F45-D0F4-412A-8012-98422A906EDC}"/>
              </a:ext>
            </a:extLst>
          </p:cNvPr>
          <p:cNvSpPr/>
          <p:nvPr/>
        </p:nvSpPr>
        <p:spPr>
          <a:xfrm>
            <a:off x="1687218" y="368011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Solution approach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A0E1C9A-C9D0-4269-A92F-1B5ABB41F30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351" r="6451" b="6040"/>
          <a:stretch/>
        </p:blipFill>
        <p:spPr>
          <a:xfrm>
            <a:off x="536584" y="201486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09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>
            <a:extLst>
              <a:ext uri="{FF2B5EF4-FFF2-40B4-BE49-F238E27FC236}">
                <a16:creationId xmlns:a16="http://schemas.microsoft.com/office/drawing/2014/main" id="{0C54C2B7-5A0F-4E39-8388-4A20274C5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152" y="378316"/>
            <a:ext cx="35259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0B9647"/>
                </a:solidFill>
              </a:rPr>
              <a:t>Simplify STL tree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DC367D-A1DB-464E-95BF-2A37D85EE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77" y="1790864"/>
            <a:ext cx="5183072" cy="154091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AE07947-9F28-460D-A3E1-8B869F77871F}"/>
              </a:ext>
            </a:extLst>
          </p:cNvPr>
          <p:cNvSpPr/>
          <p:nvPr/>
        </p:nvSpPr>
        <p:spPr>
          <a:xfrm>
            <a:off x="3498174" y="3115939"/>
            <a:ext cx="494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STL Trees for two logically equivalent formulas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7F8365-16B5-44D6-A925-B653E75016E5}"/>
              </a:ext>
            </a:extLst>
          </p:cNvPr>
          <p:cNvSpPr/>
          <p:nvPr/>
        </p:nvSpPr>
        <p:spPr>
          <a:xfrm>
            <a:off x="2276970" y="1397791"/>
            <a:ext cx="31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dirty="0">
                <a:solidFill>
                  <a:schemeClr val="bg2">
                    <a:lumMod val="10000"/>
                  </a:schemeClr>
                </a:solidFill>
              </a:rPr>
              <a:t>φ</a:t>
            </a:r>
            <a:r>
              <a:rPr lang="en-US" altLang="zh-CN" baseline="-25000" dirty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requires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binary variables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1DAE97-3EC6-4230-8F13-16EF17BD747E}"/>
              </a:ext>
            </a:extLst>
          </p:cNvPr>
          <p:cNvSpPr/>
          <p:nvPr/>
        </p:nvSpPr>
        <p:spPr>
          <a:xfrm>
            <a:off x="475624" y="2317893"/>
            <a:ext cx="26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Prefer “flatter” STL Tree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08295C-1694-4A69-A5F0-08E7C3B271BD}"/>
              </a:ext>
            </a:extLst>
          </p:cNvPr>
          <p:cNvSpPr/>
          <p:nvPr/>
        </p:nvSpPr>
        <p:spPr>
          <a:xfrm>
            <a:off x="497253" y="3709106"/>
            <a:ext cx="102209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Formula flattening: </a:t>
            </a:r>
            <a:r>
              <a:rPr lang="en-US" altLang="zh-CN" dirty="0"/>
              <a:t>search for nodes which have the same combination type as their parent, then the children node can be moved up a level and that node removed.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STL tree decomposition: </a:t>
            </a:r>
            <a:r>
              <a:rPr lang="en-US" altLang="zh-CN" dirty="0"/>
              <a:t>further exploit the STL tree structure and decompose the tree into a more succinct form.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EE47398-8590-4FE1-AFE5-94734E31A047}"/>
                  </a:ext>
                </a:extLst>
              </p:cNvPr>
              <p:cNvSpPr/>
              <p:nvPr/>
            </p:nvSpPr>
            <p:spPr>
              <a:xfrm>
                <a:off x="497253" y="5202861"/>
                <a:ext cx="993710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Contribution: Compared with standard STL encoding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Adopt STL tree structure,  formula flattening method, STL tree decomposition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Reduce binaries.    MPC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𝑇𝑁</m:t>
                    </m:r>
                    <m:r>
                      <m:rPr>
                        <m:sty m:val="p"/>
                      </m:rPr>
                      <a:rPr lang="en-US" altLang="zh-CN" i="1" baseline="-2500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CN" dirty="0"/>
                  <a:t> 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lang="en-US" altLang="zh-CN" i="1" baseline="-2500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CN" dirty="0"/>
                  <a:t>        General STL: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  to                                                                             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EE47398-8590-4FE1-AFE5-94734E31A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53" y="5202861"/>
                <a:ext cx="9937107" cy="1200329"/>
              </a:xfrm>
              <a:prstGeom prst="rect">
                <a:avLst/>
              </a:prstGeom>
              <a:blipFill>
                <a:blip r:embed="rId4"/>
                <a:stretch>
                  <a:fillRect l="-552" t="-2538" r="-32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>
            <a:extLst>
              <a:ext uri="{FF2B5EF4-FFF2-40B4-BE49-F238E27FC236}">
                <a16:creationId xmlns:a16="http://schemas.microsoft.com/office/drawing/2014/main" id="{3E629B70-8D7C-43B1-9868-698BD665A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951" y="5779330"/>
            <a:ext cx="1670304" cy="30796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DBC9D10-68AB-4382-9823-5FFA302070FF}"/>
              </a:ext>
            </a:extLst>
          </p:cNvPr>
          <p:cNvSpPr/>
          <p:nvPr/>
        </p:nvSpPr>
        <p:spPr>
          <a:xfrm>
            <a:off x="5796084" y="1373682"/>
            <a:ext cx="395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logically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equivalent </a:t>
            </a:r>
            <a:r>
              <a:rPr lang="el-GR" altLang="zh-CN" dirty="0">
                <a:solidFill>
                  <a:schemeClr val="bg2">
                    <a:lumMod val="10000"/>
                  </a:schemeClr>
                </a:solidFill>
              </a:rPr>
              <a:t>φ</a:t>
            </a:r>
            <a:r>
              <a:rPr lang="en-US" altLang="zh-CN" baseline="-25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requires </a:t>
            </a:r>
            <a:r>
              <a:rPr lang="en-US" altLang="zh-CN" dirty="0">
                <a:solidFill>
                  <a:srgbClr val="FF0000"/>
                </a:solidFill>
              </a:rPr>
              <a:t>4.</a:t>
            </a:r>
            <a:endParaRPr lang="zh-CN" altLang="en-US" dirty="0"/>
          </a:p>
        </p:txBody>
      </p:sp>
      <p:sp>
        <p:nvSpPr>
          <p:cNvPr id="31" name="任意多边形 47">
            <a:extLst>
              <a:ext uri="{FF2B5EF4-FFF2-40B4-BE49-F238E27FC236}">
                <a16:creationId xmlns:a16="http://schemas.microsoft.com/office/drawing/2014/main" id="{FD720610-A0E3-493D-90E4-7440F219CC83}"/>
              </a:ext>
            </a:extLst>
          </p:cNvPr>
          <p:cNvSpPr/>
          <p:nvPr/>
        </p:nvSpPr>
        <p:spPr>
          <a:xfrm rot="5400000">
            <a:off x="2325178" y="-2267145"/>
            <a:ext cx="914400" cy="58550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4223739-AEB0-4C94-BCF3-A68DD8650A7D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47BD2E8-98BB-4541-873E-667AEF5B4821}"/>
              </a:ext>
            </a:extLst>
          </p:cNvPr>
          <p:cNvGrpSpPr/>
          <p:nvPr/>
        </p:nvGrpSpPr>
        <p:grpSpPr>
          <a:xfrm>
            <a:off x="475624" y="317426"/>
            <a:ext cx="1029952" cy="685949"/>
            <a:chOff x="5302250" y="2903538"/>
            <a:chExt cx="1587500" cy="1057276"/>
          </a:xfrm>
          <a:solidFill>
            <a:srgbClr val="0B9647"/>
          </a:solidFill>
        </p:grpSpPr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4075CBAC-A26E-47F5-8572-0E60FE7B32B8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id="{100C56FD-2914-4F0B-BF54-7D65508EC559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D3DCEE93-AD39-4EA8-B25B-822E1220B786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553E3DD6-4878-402D-BEF4-9DEB4E85B4C7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ABBF612A-A81C-43C8-8ABD-D299C3EF6C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0F767A0F-27C0-4C62-BF99-F1433C3672E9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8B1A939D-D221-4796-809C-8A58AE2565E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C3EF45B4-3B1D-4A63-96C4-9B96A98330C8}"/>
              </a:ext>
            </a:extLst>
          </p:cNvPr>
          <p:cNvSpPr/>
          <p:nvPr/>
        </p:nvSpPr>
        <p:spPr>
          <a:xfrm>
            <a:off x="1687218" y="368011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Solution approach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5" name="任意多边形 47">
            <a:extLst>
              <a:ext uri="{FF2B5EF4-FFF2-40B4-BE49-F238E27FC236}">
                <a16:creationId xmlns:a16="http://schemas.microsoft.com/office/drawing/2014/main" id="{47F169B3-91FB-4FFA-A2E1-A6BA6F673286}"/>
              </a:ext>
            </a:extLst>
          </p:cNvPr>
          <p:cNvSpPr/>
          <p:nvPr/>
        </p:nvSpPr>
        <p:spPr>
          <a:xfrm rot="5400000">
            <a:off x="2325178" y="-2267145"/>
            <a:ext cx="914400" cy="58550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B2B6AE20-37A4-499E-A37B-8E69677044BA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5C245BC-B282-43EC-853E-22C9FFEF3145}"/>
              </a:ext>
            </a:extLst>
          </p:cNvPr>
          <p:cNvSpPr/>
          <p:nvPr/>
        </p:nvSpPr>
        <p:spPr>
          <a:xfrm>
            <a:off x="1687218" y="368011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Solution approach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24992729-A359-46E3-ADB1-44C4702E54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51" r="6451" b="6040"/>
          <a:stretch/>
        </p:blipFill>
        <p:spPr>
          <a:xfrm>
            <a:off x="536584" y="201486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B6316F-7DC7-4A58-AD83-638B3A29BCA3}"/>
              </a:ext>
            </a:extLst>
          </p:cNvPr>
          <p:cNvGrpSpPr/>
          <p:nvPr/>
        </p:nvGrpSpPr>
        <p:grpSpPr>
          <a:xfrm>
            <a:off x="475624" y="35078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69DB38A8-0F84-4065-81F8-508192F4651A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6" name="Freeform 85">
              <a:extLst>
                <a:ext uri="{FF2B5EF4-FFF2-40B4-BE49-F238E27FC236}">
                  <a16:creationId xmlns:a16="http://schemas.microsoft.com/office/drawing/2014/main" id="{23AA2D2B-8D90-432D-A034-64176BA1551F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Freeform 86">
              <a:extLst>
                <a:ext uri="{FF2B5EF4-FFF2-40B4-BE49-F238E27FC236}">
                  <a16:creationId xmlns:a16="http://schemas.microsoft.com/office/drawing/2014/main" id="{9B61C2BB-FD3F-4898-891F-CFEF79EDB4A9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10185A36-86FF-4E14-8572-F2D5BABD82AB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350E860B-1029-4A07-AC6A-875B062E68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0" name="Freeform 89">
              <a:extLst>
                <a:ext uri="{FF2B5EF4-FFF2-40B4-BE49-F238E27FC236}">
                  <a16:creationId xmlns:a16="http://schemas.microsoft.com/office/drawing/2014/main" id="{E470F22D-9128-4D12-8FC6-9EDF425BE29E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C2F38DAD-1AAB-4355-BBBB-74FFD9101CE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40" name="文本框 1066">
            <a:extLst>
              <a:ext uri="{FF2B5EF4-FFF2-40B4-BE49-F238E27FC236}">
                <a16:creationId xmlns:a16="http://schemas.microsoft.com/office/drawing/2014/main" id="{44CD2766-6DBF-4CBF-97FF-3412519F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124" y="394981"/>
            <a:ext cx="1906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</a:rPr>
              <a:t>Example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3C5F1E1-E3C2-4646-B8C1-5959FE4D9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77814"/>
              </p:ext>
            </p:extLst>
          </p:nvPr>
        </p:nvGraphicFramePr>
        <p:xfrm>
          <a:off x="5258643" y="408863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3C5F1E1-E3C2-4646-B8C1-5959FE4D9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8643" y="4088636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6243CCA5-7FB8-48C1-93FD-60F28AD38BE3}"/>
              </a:ext>
            </a:extLst>
          </p:cNvPr>
          <p:cNvSpPr/>
          <p:nvPr/>
        </p:nvSpPr>
        <p:spPr>
          <a:xfrm>
            <a:off x="1877446" y="2180866"/>
            <a:ext cx="7477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Imagining a cleaning robot: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needs to go to area A to charge itself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then go to B to implement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always avoid obstacle C</a:t>
            </a:r>
          </a:p>
          <a:p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E8E47C-C222-4926-A672-8BF70BF28E07}"/>
              </a:ext>
            </a:extLst>
          </p:cNvPr>
          <p:cNvSpPr/>
          <p:nvPr/>
        </p:nvSpPr>
        <p:spPr>
          <a:xfrm>
            <a:off x="944253" y="4158728"/>
            <a:ext cx="1045239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However, this task can not be formulated with standard optimal control constraints.</a:t>
            </a:r>
          </a:p>
          <a:p>
            <a:endParaRPr lang="en-US" altLang="zh-CN" dirty="0"/>
          </a:p>
          <a:p>
            <a:r>
              <a:rPr lang="en-US" altLang="zh-CN" dirty="0"/>
              <a:t>Reason: associated with temporal relations and logical behaviors</a:t>
            </a:r>
          </a:p>
          <a:p>
            <a:endParaRPr lang="en-US" altLang="zh-CN" dirty="0"/>
          </a:p>
          <a:p>
            <a:r>
              <a:rPr lang="en-US" altLang="zh-CN" dirty="0"/>
              <a:t>Need to introduce </a:t>
            </a:r>
            <a:r>
              <a:rPr lang="en-US" altLang="zh-CN" dirty="0">
                <a:solidFill>
                  <a:srgbClr val="FF0000"/>
                </a:solidFill>
              </a:rPr>
              <a:t>signal t</a:t>
            </a:r>
            <a:r>
              <a:rPr lang="en-US" altLang="zh-CN" dirty="0">
                <a:solidFill>
                  <a:srgbClr val="E10B14"/>
                </a:solidFill>
              </a:rPr>
              <a:t>emporal logic (STL)</a:t>
            </a:r>
            <a:r>
              <a:rPr lang="en-US" altLang="zh-CN" dirty="0"/>
              <a:t> to impose a high-level logical behavior into the robot.</a:t>
            </a:r>
          </a:p>
          <a:p>
            <a:r>
              <a:rPr lang="en-US" altLang="zh-CN" dirty="0"/>
              <a:t>   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4EA98BF-BD1A-4E50-927D-41155D054082}"/>
              </a:ext>
            </a:extLst>
          </p:cNvPr>
          <p:cNvGrpSpPr/>
          <p:nvPr/>
        </p:nvGrpSpPr>
        <p:grpSpPr>
          <a:xfrm>
            <a:off x="6805141" y="1276235"/>
            <a:ext cx="2529538" cy="2503898"/>
            <a:chOff x="8802388" y="2167545"/>
            <a:chExt cx="2529538" cy="250389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50EE157-8B2E-48F2-ABAE-D108F159D375}"/>
                </a:ext>
              </a:extLst>
            </p:cNvPr>
            <p:cNvGrpSpPr/>
            <p:nvPr/>
          </p:nvGrpSpPr>
          <p:grpSpPr>
            <a:xfrm>
              <a:off x="8802388" y="2167545"/>
              <a:ext cx="2529538" cy="2503898"/>
              <a:chOff x="577556" y="2987141"/>
              <a:chExt cx="2529538" cy="2503898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96FAA1E9-C469-4E7C-B8D7-28B0088DC50A}"/>
                  </a:ext>
                </a:extLst>
              </p:cNvPr>
              <p:cNvGrpSpPr/>
              <p:nvPr/>
            </p:nvGrpSpPr>
            <p:grpSpPr>
              <a:xfrm>
                <a:off x="577556" y="2987141"/>
                <a:ext cx="2529538" cy="2503898"/>
                <a:chOff x="9044671" y="2008842"/>
                <a:chExt cx="2826625" cy="2797974"/>
              </a:xfrm>
            </p:grpSpPr>
            <p:pic>
              <p:nvPicPr>
                <p:cNvPr id="31" name="图片 30">
                  <a:extLst>
                    <a:ext uri="{FF2B5EF4-FFF2-40B4-BE49-F238E27FC236}">
                      <a16:creationId xmlns:a16="http://schemas.microsoft.com/office/drawing/2014/main" id="{6676F412-E781-4CCF-A2AC-256684E4A8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8272" t="9300" r="18003" b="6595"/>
                <a:stretch/>
              </p:blipFill>
              <p:spPr>
                <a:xfrm>
                  <a:off x="9044671" y="2008842"/>
                  <a:ext cx="2826625" cy="2797974"/>
                </a:xfrm>
                <a:prstGeom prst="rect">
                  <a:avLst/>
                </a:prstGeom>
              </p:spPr>
            </p:pic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82117A8-AE9F-4A5C-8C71-20ED0D4E50F2}"/>
                    </a:ext>
                  </a:extLst>
                </p:cNvPr>
                <p:cNvSpPr/>
                <p:nvPr/>
              </p:nvSpPr>
              <p:spPr>
                <a:xfrm>
                  <a:off x="9430512" y="2834640"/>
                  <a:ext cx="445008" cy="4206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-25000"/>
                </a:p>
              </p:txBody>
            </p: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F9CBCCA-20BC-409F-A28C-1AE0F4E8C96D}"/>
                  </a:ext>
                </a:extLst>
              </p:cNvPr>
              <p:cNvSpPr/>
              <p:nvPr/>
            </p:nvSpPr>
            <p:spPr>
              <a:xfrm>
                <a:off x="2522254" y="3254688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baseline="-25000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37AA330-C780-4963-8696-C568D6ED8BE9}"/>
                  </a:ext>
                </a:extLst>
              </p:cNvPr>
              <p:cNvSpPr/>
              <p:nvPr/>
            </p:nvSpPr>
            <p:spPr>
              <a:xfrm>
                <a:off x="1490676" y="4039703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baseline="-25000" dirty="0"/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949AF00-3563-4149-AE0F-1C463AD812FF}"/>
                </a:ext>
              </a:extLst>
            </p:cNvPr>
            <p:cNvSpPr/>
            <p:nvPr/>
          </p:nvSpPr>
          <p:spPr>
            <a:xfrm>
              <a:off x="10672290" y="3481105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baseline="-25000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8B1EA67-079F-4738-A011-555C3A4F2B0A}"/>
              </a:ext>
            </a:extLst>
          </p:cNvPr>
          <p:cNvSpPr/>
          <p:nvPr/>
        </p:nvSpPr>
        <p:spPr>
          <a:xfrm>
            <a:off x="8219240" y="241138"/>
            <a:ext cx="3457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0B9647"/>
                </a:solidFill>
              </a:rPr>
              <a:t>Why we need STL?</a:t>
            </a:r>
            <a:endParaRPr lang="zh-CN" altLang="en-US" sz="2800" b="1" dirty="0">
              <a:solidFill>
                <a:srgbClr val="0B9647"/>
              </a:solidFill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BA2A25C3-B36A-4E09-9608-27DB49193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36" y="6050779"/>
            <a:ext cx="2926080" cy="700044"/>
          </a:xfrm>
          <a:prstGeom prst="rect">
            <a:avLst/>
          </a:prstGeom>
        </p:spPr>
      </p:pic>
      <p:sp>
        <p:nvSpPr>
          <p:cNvPr id="37" name="任意多边形 47">
            <a:extLst>
              <a:ext uri="{FF2B5EF4-FFF2-40B4-BE49-F238E27FC236}">
                <a16:creationId xmlns:a16="http://schemas.microsoft.com/office/drawing/2014/main" id="{B938EB18-B18D-46B2-A9F0-C20A9B30E188}"/>
              </a:ext>
            </a:extLst>
          </p:cNvPr>
          <p:cNvSpPr/>
          <p:nvPr/>
        </p:nvSpPr>
        <p:spPr>
          <a:xfrm rot="5400000">
            <a:off x="1456598" y="-1144565"/>
            <a:ext cx="914400" cy="411792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282004C-CCCB-41E0-98D1-43C887112488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FA07296-5B10-47C3-A1E9-A301457C41B1}"/>
              </a:ext>
            </a:extLst>
          </p:cNvPr>
          <p:cNvSpPr/>
          <p:nvPr/>
        </p:nvSpPr>
        <p:spPr>
          <a:xfrm>
            <a:off x="1687218" y="622011"/>
            <a:ext cx="1871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Example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80778E7-09CD-4145-A3DA-0B03E7F4F5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51" r="6451" b="6040"/>
          <a:stretch/>
        </p:blipFill>
        <p:spPr>
          <a:xfrm>
            <a:off x="536790" y="454503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4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文本框 62">
            <a:extLst>
              <a:ext uri="{FF2B5EF4-FFF2-40B4-BE49-F238E27FC236}">
                <a16:creationId xmlns:a16="http://schemas.microsoft.com/office/drawing/2014/main" id="{D6B8E906-3138-4831-8ECC-6FF4A1ECD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431" y="3130332"/>
            <a:ext cx="906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chemeClr val="bg2">
                    <a:lumMod val="25000"/>
                  </a:schemeClr>
                </a:solidFill>
              </a:rPr>
              <a:t>4. Case studies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0F28C8B0-FF30-496A-BB39-59A1E1151BA9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B4F91E12-55E3-4F72-929F-9C6ED2E23B00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09DF3EB-58F8-4BFA-A9FA-531EF1C649DC}"/>
              </a:ext>
            </a:extLst>
          </p:cNvPr>
          <p:cNvSpPr/>
          <p:nvPr/>
        </p:nvSpPr>
        <p:spPr>
          <a:xfrm>
            <a:off x="10737850" y="4078288"/>
            <a:ext cx="474663" cy="474662"/>
          </a:xfrm>
          <a:prstGeom prst="rect">
            <a:avLst/>
          </a:prstGeom>
          <a:solidFill>
            <a:srgbClr val="0B964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CEAA3DA-AE00-4170-BA7D-6D01912D588D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588A2A3-28EF-4537-AECE-2FE92553732C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0B964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6B54998-BDDF-426B-8B61-A202BD2CE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6" y="6050779"/>
            <a:ext cx="2926080" cy="700044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8D4740F2-032C-47A4-8671-DB3135046719}"/>
              </a:ext>
            </a:extLst>
          </p:cNvPr>
          <p:cNvGrpSpPr/>
          <p:nvPr/>
        </p:nvGrpSpPr>
        <p:grpSpPr>
          <a:xfrm>
            <a:off x="475624" y="35078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id="{30EFA97A-D586-400D-9BBE-D78698E6C90A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3" name="Freeform 85">
              <a:extLst>
                <a:ext uri="{FF2B5EF4-FFF2-40B4-BE49-F238E27FC236}">
                  <a16:creationId xmlns:a16="http://schemas.microsoft.com/office/drawing/2014/main" id="{51F79370-D4C3-4C01-B4E0-CA520A739C00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A6073FAC-B729-40C4-B462-8DA3F47DC1EE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718AB595-6E57-4701-A903-12A58335DC68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6" name="Freeform 88">
              <a:extLst>
                <a:ext uri="{FF2B5EF4-FFF2-40B4-BE49-F238E27FC236}">
                  <a16:creationId xmlns:a16="http://schemas.microsoft.com/office/drawing/2014/main" id="{43F2DBEE-CC1D-4290-B5A4-FE99845BC2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7" name="Freeform 89">
              <a:extLst>
                <a:ext uri="{FF2B5EF4-FFF2-40B4-BE49-F238E27FC236}">
                  <a16:creationId xmlns:a16="http://schemas.microsoft.com/office/drawing/2014/main" id="{E1B9AC62-AF59-4DA3-9C43-82CE35486FF2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98ED115E-0F01-452C-B100-A891032B730E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" name="任意多边形 47">
            <a:extLst>
              <a:ext uri="{FF2B5EF4-FFF2-40B4-BE49-F238E27FC236}">
                <a16:creationId xmlns:a16="http://schemas.microsoft.com/office/drawing/2014/main" id="{C9E83543-99B2-46C2-B6B9-063C3C95ABCD}"/>
              </a:ext>
            </a:extLst>
          </p:cNvPr>
          <p:cNvSpPr/>
          <p:nvPr/>
        </p:nvSpPr>
        <p:spPr>
          <a:xfrm rot="5400000">
            <a:off x="2193098" y="-1881065"/>
            <a:ext cx="914400" cy="559092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C557271-67E1-4581-B6CE-774268FADAFD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6F09EC5-DBA1-4430-9E59-F0A80163B24A}"/>
              </a:ext>
            </a:extLst>
          </p:cNvPr>
          <p:cNvSpPr/>
          <p:nvPr/>
        </p:nvSpPr>
        <p:spPr>
          <a:xfrm>
            <a:off x="1687218" y="622011"/>
            <a:ext cx="3510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Semester project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6E8FC692-4CBB-45FE-9E52-9A60C15AF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51" r="6451" b="6040"/>
          <a:stretch/>
        </p:blipFill>
        <p:spPr>
          <a:xfrm>
            <a:off x="527654" y="455934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760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B6316F-7DC7-4A58-AD83-638B3A29BCA3}"/>
              </a:ext>
            </a:extLst>
          </p:cNvPr>
          <p:cNvGrpSpPr/>
          <p:nvPr/>
        </p:nvGrpSpPr>
        <p:grpSpPr>
          <a:xfrm>
            <a:off x="475624" y="35078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69DB38A8-0F84-4065-81F8-508192F4651A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6" name="Freeform 85">
              <a:extLst>
                <a:ext uri="{FF2B5EF4-FFF2-40B4-BE49-F238E27FC236}">
                  <a16:creationId xmlns:a16="http://schemas.microsoft.com/office/drawing/2014/main" id="{23AA2D2B-8D90-432D-A034-64176BA1551F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Freeform 86">
              <a:extLst>
                <a:ext uri="{FF2B5EF4-FFF2-40B4-BE49-F238E27FC236}">
                  <a16:creationId xmlns:a16="http://schemas.microsoft.com/office/drawing/2014/main" id="{9B61C2BB-FD3F-4898-891F-CFEF79EDB4A9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10185A36-86FF-4E14-8572-F2D5BABD82AB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350E860B-1029-4A07-AC6A-875B062E68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0" name="Freeform 89">
              <a:extLst>
                <a:ext uri="{FF2B5EF4-FFF2-40B4-BE49-F238E27FC236}">
                  <a16:creationId xmlns:a16="http://schemas.microsoft.com/office/drawing/2014/main" id="{E470F22D-9128-4D12-8FC6-9EDF425BE29E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C2F38DAD-1AAB-4355-BBBB-74FFD9101CE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3C5F1E1-E3C2-4646-B8C1-5959FE4D9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792307"/>
              </p:ext>
            </p:extLst>
          </p:nvPr>
        </p:nvGraphicFramePr>
        <p:xfrm>
          <a:off x="5344645" y="405101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3C5F1E1-E3C2-4646-B8C1-5959FE4D9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4645" y="4051016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2">
            <a:extLst>
              <a:ext uri="{FF2B5EF4-FFF2-40B4-BE49-F238E27FC236}">
                <a16:creationId xmlns:a16="http://schemas.microsoft.com/office/drawing/2014/main" id="{0C54C2B7-5A0F-4E39-8388-4A20274C5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24" y="462137"/>
            <a:ext cx="36471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0B9647"/>
                </a:solidFill>
              </a:rPr>
              <a:t>Parameter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7DD117-908F-4192-9A68-EA4E131EE9DF}"/>
                  </a:ext>
                </a:extLst>
              </p:cNvPr>
              <p:cNvSpPr/>
              <p:nvPr/>
            </p:nvSpPr>
            <p:spPr>
              <a:xfrm>
                <a:off x="658106" y="1861013"/>
                <a:ext cx="10875787" cy="3322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System: a double-integrator dynamics:</a:t>
                </a:r>
              </a:p>
              <a:p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eqAr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MPC example: T = 10, number of obstacles n=6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STL example: T=10,  number of obstacles n=1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Network setting: sample 10000 parameters </a:t>
                </a:r>
                <a:r>
                  <a:rPr lang="el-GR" altLang="zh-CN" dirty="0"/>
                  <a:t>θ</a:t>
                </a:r>
                <a:r>
                  <a:rPr lang="el-GR" altLang="zh-CN" baseline="30000" dirty="0"/>
                  <a:t>φ</a:t>
                </a:r>
                <a:r>
                  <a:rPr lang="en-US" altLang="zh-CN" baseline="30000" dirty="0"/>
                  <a:t>  </a:t>
                </a:r>
                <a:r>
                  <a:rPr lang="en-US" altLang="zh-CN" dirty="0"/>
                  <a:t>to collect strategies, 90% for training and 10% for testing.</a:t>
                </a:r>
              </a:p>
              <a:p>
                <a:r>
                  <a:rPr lang="en-US" altLang="zh-CN" dirty="0"/>
                  <a:t>Layer number L =3 and each contains 128 neurons, learning rate r=10e-4, batch size B=64, number of epochs E=500</a:t>
                </a:r>
                <a:endParaRPr lang="zh-CN" altLang="en-US" baseline="30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07DD117-908F-4192-9A68-EA4E131EE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6" y="1861013"/>
                <a:ext cx="10875787" cy="3322448"/>
              </a:xfrm>
              <a:prstGeom prst="rect">
                <a:avLst/>
              </a:prstGeom>
              <a:blipFill>
                <a:blip r:embed="rId6"/>
                <a:stretch>
                  <a:fillRect l="-504" t="-917" b="-2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4418B9C0-7949-45D4-BCD7-0CFB733F1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36" y="6050779"/>
            <a:ext cx="2926080" cy="700044"/>
          </a:xfrm>
          <a:prstGeom prst="rect">
            <a:avLst/>
          </a:prstGeom>
        </p:spPr>
      </p:pic>
      <p:sp>
        <p:nvSpPr>
          <p:cNvPr id="19" name="任意多边形 47">
            <a:extLst>
              <a:ext uri="{FF2B5EF4-FFF2-40B4-BE49-F238E27FC236}">
                <a16:creationId xmlns:a16="http://schemas.microsoft.com/office/drawing/2014/main" id="{19E889A7-7C44-4C54-8467-033181E0A7C4}"/>
              </a:ext>
            </a:extLst>
          </p:cNvPr>
          <p:cNvSpPr/>
          <p:nvPr/>
        </p:nvSpPr>
        <p:spPr>
          <a:xfrm rot="5400000">
            <a:off x="1846595" y="-1788561"/>
            <a:ext cx="914400" cy="489792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4AA32B2-2980-4A9C-ABFA-1578C3FC23F3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B9F0891-857D-4F2D-8DFC-02551AB4FEBF}"/>
              </a:ext>
            </a:extLst>
          </p:cNvPr>
          <p:cNvSpPr/>
          <p:nvPr/>
        </p:nvSpPr>
        <p:spPr>
          <a:xfrm>
            <a:off x="1687218" y="368011"/>
            <a:ext cx="27109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Case studies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0726D6A-3F1B-4F21-8F90-3BD7623A0B1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51" r="6451" b="6040"/>
          <a:stretch/>
        </p:blipFill>
        <p:spPr>
          <a:xfrm>
            <a:off x="536584" y="201486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96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>
            <a:extLst>
              <a:ext uri="{FF2B5EF4-FFF2-40B4-BE49-F238E27FC236}">
                <a16:creationId xmlns:a16="http://schemas.microsoft.com/office/drawing/2014/main" id="{0C54C2B7-5A0F-4E39-8388-4A20274C5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78" y="1539659"/>
            <a:ext cx="6968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B9647"/>
                </a:solidFill>
              </a:rPr>
              <a:t>Obstacle avoiding example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DB1F3DB-9205-4D96-986C-2CA0DCB98DE5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F7D0371-C6A2-4527-8D6D-793BE32457B6}"/>
              </a:ext>
            </a:extLst>
          </p:cNvPr>
          <p:cNvGrpSpPr/>
          <p:nvPr/>
        </p:nvGrpSpPr>
        <p:grpSpPr>
          <a:xfrm>
            <a:off x="475624" y="317426"/>
            <a:ext cx="1029952" cy="685949"/>
            <a:chOff x="5302250" y="2903538"/>
            <a:chExt cx="1587500" cy="1057276"/>
          </a:xfrm>
          <a:solidFill>
            <a:srgbClr val="0B9647"/>
          </a:solidFill>
        </p:grpSpPr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B5EA711B-F869-44BB-A400-060DD215D995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39753234-43E9-4E93-9ACF-48ABBB507595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AFEB5C30-FC09-4A18-B158-C878C3D8B4C8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40654C4F-23D4-4633-91D9-DCDA08755FE4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B0E09230-9CEB-419E-BB83-7FB9F6D381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E7C6958D-E01E-44CA-9E60-0DB64C6BE369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6BA2742A-1361-4F00-BDB3-D54B8A41667D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A0857B09-3F7F-41F2-B2AB-FAB1E16CD75A}"/>
              </a:ext>
            </a:extLst>
          </p:cNvPr>
          <p:cNvSpPr/>
          <p:nvPr/>
        </p:nvSpPr>
        <p:spPr>
          <a:xfrm>
            <a:off x="1687218" y="368011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Solution approach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1" name="任意多边形 47">
            <a:extLst>
              <a:ext uri="{FF2B5EF4-FFF2-40B4-BE49-F238E27FC236}">
                <a16:creationId xmlns:a16="http://schemas.microsoft.com/office/drawing/2014/main" id="{1D48EFCC-F697-4BD1-9F08-FA302A510807}"/>
              </a:ext>
            </a:extLst>
          </p:cNvPr>
          <p:cNvSpPr/>
          <p:nvPr/>
        </p:nvSpPr>
        <p:spPr>
          <a:xfrm rot="5400000">
            <a:off x="2053929" y="-1985846"/>
            <a:ext cx="914400" cy="53125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21237B1-7D48-427D-9B19-068592A42B4D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4ED6F45-D0F4-412A-8012-98422A906EDC}"/>
              </a:ext>
            </a:extLst>
          </p:cNvPr>
          <p:cNvSpPr/>
          <p:nvPr/>
        </p:nvSpPr>
        <p:spPr>
          <a:xfrm>
            <a:off x="1687218" y="368011"/>
            <a:ext cx="27109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Case studies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A0E1C9A-C9D0-4269-A92F-1B5ABB41F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1" r="6451" b="6040"/>
          <a:stretch/>
        </p:blipFill>
        <p:spPr>
          <a:xfrm>
            <a:off x="536584" y="201486"/>
            <a:ext cx="923544" cy="9144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6E3CFBA-2450-471D-A356-5C0376E541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500"/>
          <a:stretch/>
        </p:blipFill>
        <p:spPr>
          <a:xfrm>
            <a:off x="120457" y="2808953"/>
            <a:ext cx="6027771" cy="24039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CEF4D82-169D-4765-B3EA-F890A3DE70F6}"/>
              </a:ext>
            </a:extLst>
          </p:cNvPr>
          <p:cNvSpPr/>
          <p:nvPr/>
        </p:nvSpPr>
        <p:spPr>
          <a:xfrm>
            <a:off x="240248" y="5513218"/>
            <a:ext cx="5617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(a) and (b) demonstrate OMISTL </a:t>
            </a:r>
            <a:r>
              <a:rPr lang="en-US" altLang="zh-CN" dirty="0">
                <a:solidFill>
                  <a:srgbClr val="FF0000"/>
                </a:solidFill>
              </a:rPr>
              <a:t>consistently outperforms</a:t>
            </a:r>
            <a:r>
              <a:rPr lang="en-US" altLang="zh-CN" dirty="0"/>
              <a:t> </a:t>
            </a:r>
            <a:r>
              <a:rPr lang="en-US" altLang="zh-CN" dirty="0" err="1"/>
              <a:t>Gurobi</a:t>
            </a:r>
            <a:r>
              <a:rPr lang="en-US" altLang="zh-CN" dirty="0"/>
              <a:t> in all problem settings, where the solving time is always within </a:t>
            </a:r>
            <a:r>
              <a:rPr lang="en-US" altLang="zh-CN" dirty="0">
                <a:solidFill>
                  <a:srgbClr val="FF0000"/>
                </a:solidFill>
              </a:rPr>
              <a:t>0.1s.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AB0F42-EB4A-4FCD-86EC-2687CC2A2432}"/>
              </a:ext>
            </a:extLst>
          </p:cNvPr>
          <p:cNvSpPr/>
          <p:nvPr/>
        </p:nvSpPr>
        <p:spPr>
          <a:xfrm>
            <a:off x="6164229" y="5399874"/>
            <a:ext cx="602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(c) shows number of </a:t>
            </a:r>
            <a:r>
              <a:rPr lang="en-US" altLang="zh-CN" dirty="0">
                <a:solidFill>
                  <a:srgbClr val="FF0000"/>
                </a:solidFill>
              </a:rPr>
              <a:t>feasible solutions decreases</a:t>
            </a:r>
            <a:r>
              <a:rPr lang="en-US" altLang="zh-CN" dirty="0"/>
              <a:t> continuously with the increasing problems size,</a:t>
            </a:r>
          </a:p>
          <a:p>
            <a:r>
              <a:rPr lang="en-US" altLang="zh-CN" dirty="0"/>
              <a:t>while the number of </a:t>
            </a:r>
            <a:r>
              <a:rPr lang="en-US" altLang="zh-CN" dirty="0">
                <a:solidFill>
                  <a:srgbClr val="FF0000"/>
                </a:solidFill>
              </a:rPr>
              <a:t>integer strategies is increasing </a:t>
            </a:r>
            <a:r>
              <a:rPr lang="en-US" altLang="zh-CN" dirty="0"/>
              <a:t>in (d).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5BD3B57-F768-4918-8E8D-C97C1F2E29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321"/>
          <a:stretch/>
        </p:blipFill>
        <p:spPr>
          <a:xfrm>
            <a:off x="6043772" y="2649769"/>
            <a:ext cx="6027771" cy="26154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8761CF-FECF-435B-BE65-0B4B907AF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804" y="619027"/>
            <a:ext cx="2550655" cy="181028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44D4B3B-CB72-43A2-BCCB-3621E1583074}"/>
              </a:ext>
            </a:extLst>
          </p:cNvPr>
          <p:cNvSpPr/>
          <p:nvPr/>
        </p:nvSpPr>
        <p:spPr>
          <a:xfrm>
            <a:off x="529319" y="2095582"/>
            <a:ext cx="2877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Num. of obstacles 5-10 </a:t>
            </a:r>
          </a:p>
          <a:p>
            <a:r>
              <a:rPr lang="en-US" altLang="zh-CN" dirty="0"/>
              <a:t>horizons N=6,8,10,12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02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>
            <a:extLst>
              <a:ext uri="{FF2B5EF4-FFF2-40B4-BE49-F238E27FC236}">
                <a16:creationId xmlns:a16="http://schemas.microsoft.com/office/drawing/2014/main" id="{0C54C2B7-5A0F-4E39-8388-4A20274C5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8129" y="344958"/>
            <a:ext cx="37112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0B9647"/>
                </a:solidFill>
              </a:rPr>
              <a:t>Obstacle avoiding</a:t>
            </a:r>
          </a:p>
        </p:txBody>
      </p:sp>
      <p:sp>
        <p:nvSpPr>
          <p:cNvPr id="39" name="任意多边形 47">
            <a:extLst>
              <a:ext uri="{FF2B5EF4-FFF2-40B4-BE49-F238E27FC236}">
                <a16:creationId xmlns:a16="http://schemas.microsoft.com/office/drawing/2014/main" id="{C124E41A-3AA5-4046-95CA-2690E9B7F3DD}"/>
              </a:ext>
            </a:extLst>
          </p:cNvPr>
          <p:cNvSpPr/>
          <p:nvPr/>
        </p:nvSpPr>
        <p:spPr>
          <a:xfrm rot="5400000">
            <a:off x="2325178" y="-2267145"/>
            <a:ext cx="914400" cy="58550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DB1F3DB-9205-4D96-986C-2CA0DCB98DE5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F7D0371-C6A2-4527-8D6D-793BE32457B6}"/>
              </a:ext>
            </a:extLst>
          </p:cNvPr>
          <p:cNvGrpSpPr/>
          <p:nvPr/>
        </p:nvGrpSpPr>
        <p:grpSpPr>
          <a:xfrm>
            <a:off x="475624" y="317426"/>
            <a:ext cx="1029952" cy="685949"/>
            <a:chOff x="5302250" y="2903538"/>
            <a:chExt cx="1587500" cy="1057276"/>
          </a:xfrm>
          <a:solidFill>
            <a:srgbClr val="0B9647"/>
          </a:solidFill>
        </p:grpSpPr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B5EA711B-F869-44BB-A400-060DD215D995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39753234-43E9-4E93-9ACF-48ABBB507595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AFEB5C30-FC09-4A18-B158-C878C3D8B4C8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40654C4F-23D4-4633-91D9-DCDA08755FE4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B0E09230-9CEB-419E-BB83-7FB9F6D381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E7C6958D-E01E-44CA-9E60-0DB64C6BE369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6BA2742A-1361-4F00-BDB3-D54B8A41667D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A0857B09-3F7F-41F2-B2AB-FAB1E16CD75A}"/>
              </a:ext>
            </a:extLst>
          </p:cNvPr>
          <p:cNvSpPr/>
          <p:nvPr/>
        </p:nvSpPr>
        <p:spPr>
          <a:xfrm>
            <a:off x="1687218" y="368011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Solution approach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1" name="任意多边形 47">
            <a:extLst>
              <a:ext uri="{FF2B5EF4-FFF2-40B4-BE49-F238E27FC236}">
                <a16:creationId xmlns:a16="http://schemas.microsoft.com/office/drawing/2014/main" id="{1D48EFCC-F697-4BD1-9F08-FA302A510807}"/>
              </a:ext>
            </a:extLst>
          </p:cNvPr>
          <p:cNvSpPr/>
          <p:nvPr/>
        </p:nvSpPr>
        <p:spPr>
          <a:xfrm rot="5400000">
            <a:off x="2711257" y="-2643174"/>
            <a:ext cx="914400" cy="6627246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21237B1-7D48-427D-9B19-068592A42B4D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4ED6F45-D0F4-412A-8012-98422A906EDC}"/>
              </a:ext>
            </a:extLst>
          </p:cNvPr>
          <p:cNvSpPr/>
          <p:nvPr/>
        </p:nvSpPr>
        <p:spPr>
          <a:xfrm>
            <a:off x="1687218" y="368011"/>
            <a:ext cx="4649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numerical experiments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A0E1C9A-C9D0-4269-A92F-1B5ABB41F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1" r="6451" b="6040"/>
          <a:stretch/>
        </p:blipFill>
        <p:spPr>
          <a:xfrm>
            <a:off x="536584" y="201486"/>
            <a:ext cx="923544" cy="91440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A0F2D72-7A70-4E5E-8A76-42EB79055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647" y="1894618"/>
            <a:ext cx="7305675" cy="25431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53F631F-2147-43FF-93A6-B0BBD27915B5}"/>
              </a:ext>
            </a:extLst>
          </p:cNvPr>
          <p:cNvSpPr/>
          <p:nvPr/>
        </p:nvSpPr>
        <p:spPr>
          <a:xfrm>
            <a:off x="3813424" y="1571452"/>
            <a:ext cx="4143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Encoding comparison in different horizons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561A76-249C-440A-ABDA-1094EEC263AE}"/>
              </a:ext>
            </a:extLst>
          </p:cNvPr>
          <p:cNvSpPr/>
          <p:nvPr/>
        </p:nvSpPr>
        <p:spPr>
          <a:xfrm>
            <a:off x="1652481" y="4756347"/>
            <a:ext cx="9659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OMISTL has</a:t>
            </a:r>
            <a:r>
              <a:rPr lang="en-US" altLang="zh-CN" dirty="0">
                <a:solidFill>
                  <a:srgbClr val="FF0000"/>
                </a:solidFill>
              </a:rPr>
              <a:t> fewer integer variables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integer strategies</a:t>
            </a:r>
            <a:r>
              <a:rPr lang="en-US" altLang="zh-CN" dirty="0"/>
              <a:t> compared with OMISTL,</a:t>
            </a:r>
          </a:p>
          <a:p>
            <a:r>
              <a:rPr lang="en-US" altLang="zh-CN" dirty="0"/>
              <a:t>but has</a:t>
            </a:r>
            <a:r>
              <a:rPr lang="en-US" altLang="zh-CN" dirty="0">
                <a:solidFill>
                  <a:srgbClr val="FF0000"/>
                </a:solidFill>
              </a:rPr>
              <a:t> more continuous variables and constraints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46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47">
            <a:extLst>
              <a:ext uri="{FF2B5EF4-FFF2-40B4-BE49-F238E27FC236}">
                <a16:creationId xmlns:a16="http://schemas.microsoft.com/office/drawing/2014/main" id="{C124E41A-3AA5-4046-95CA-2690E9B7F3DD}"/>
              </a:ext>
            </a:extLst>
          </p:cNvPr>
          <p:cNvSpPr/>
          <p:nvPr/>
        </p:nvSpPr>
        <p:spPr>
          <a:xfrm rot="5400000">
            <a:off x="2325178" y="-2267145"/>
            <a:ext cx="914400" cy="58550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DB1F3DB-9205-4D96-986C-2CA0DCB98DE5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F7D0371-C6A2-4527-8D6D-793BE32457B6}"/>
              </a:ext>
            </a:extLst>
          </p:cNvPr>
          <p:cNvGrpSpPr/>
          <p:nvPr/>
        </p:nvGrpSpPr>
        <p:grpSpPr>
          <a:xfrm>
            <a:off x="475624" y="317426"/>
            <a:ext cx="1029952" cy="685949"/>
            <a:chOff x="5302250" y="2903538"/>
            <a:chExt cx="1587500" cy="1057276"/>
          </a:xfrm>
          <a:solidFill>
            <a:srgbClr val="0B9647"/>
          </a:solidFill>
        </p:grpSpPr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B5EA711B-F869-44BB-A400-060DD215D995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39753234-43E9-4E93-9ACF-48ABBB507595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AFEB5C30-FC09-4A18-B158-C878C3D8B4C8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40654C4F-23D4-4633-91D9-DCDA08755FE4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B0E09230-9CEB-419E-BB83-7FB9F6D381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E7C6958D-E01E-44CA-9E60-0DB64C6BE369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6BA2742A-1361-4F00-BDB3-D54B8A41667D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A0857B09-3F7F-41F2-B2AB-FAB1E16CD75A}"/>
              </a:ext>
            </a:extLst>
          </p:cNvPr>
          <p:cNvSpPr/>
          <p:nvPr/>
        </p:nvSpPr>
        <p:spPr>
          <a:xfrm>
            <a:off x="1687218" y="368011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Solution approach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1" name="任意多边形 47">
            <a:extLst>
              <a:ext uri="{FF2B5EF4-FFF2-40B4-BE49-F238E27FC236}">
                <a16:creationId xmlns:a16="http://schemas.microsoft.com/office/drawing/2014/main" id="{1D48EFCC-F697-4BD1-9F08-FA302A510807}"/>
              </a:ext>
            </a:extLst>
          </p:cNvPr>
          <p:cNvSpPr/>
          <p:nvPr/>
        </p:nvSpPr>
        <p:spPr>
          <a:xfrm rot="5400000">
            <a:off x="2711257" y="-2643174"/>
            <a:ext cx="914400" cy="6627246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21237B1-7D48-427D-9B19-068592A42B4D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4ED6F45-D0F4-412A-8012-98422A906EDC}"/>
              </a:ext>
            </a:extLst>
          </p:cNvPr>
          <p:cNvSpPr/>
          <p:nvPr/>
        </p:nvSpPr>
        <p:spPr>
          <a:xfrm>
            <a:off x="1687218" y="368011"/>
            <a:ext cx="4649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numerical experiments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A0E1C9A-C9D0-4269-A92F-1B5ABB41F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1" r="6451" b="6040"/>
          <a:stretch/>
        </p:blipFill>
        <p:spPr>
          <a:xfrm>
            <a:off x="536584" y="201486"/>
            <a:ext cx="923544" cy="91440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53D5483-7DC8-40B6-A76F-17AAB20215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226"/>
          <a:stretch/>
        </p:blipFill>
        <p:spPr>
          <a:xfrm>
            <a:off x="323850" y="1770492"/>
            <a:ext cx="5694187" cy="428208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598D089-D5A1-4B09-BC65-7B6787DC370D}"/>
              </a:ext>
            </a:extLst>
          </p:cNvPr>
          <p:cNvSpPr/>
          <p:nvPr/>
        </p:nvSpPr>
        <p:spPr>
          <a:xfrm>
            <a:off x="166172" y="6305323"/>
            <a:ext cx="592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Comparison with </a:t>
            </a:r>
            <a:r>
              <a:rPr lang="en-US" altLang="zh-CN" dirty="0" err="1">
                <a:latin typeface="Times New Roman" panose="02020603050405020304" pitchFamily="18" charset="0"/>
              </a:rPr>
              <a:t>Gurobi</a:t>
            </a:r>
            <a:r>
              <a:rPr lang="en-US" altLang="zh-CN" dirty="0">
                <a:latin typeface="Times New Roman" panose="02020603050405020304" pitchFamily="18" charset="0"/>
              </a:rPr>
              <a:t> and other learning-based approaches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ADF297-8630-4E05-8817-A6EA14B23DDC}"/>
              </a:ext>
            </a:extLst>
          </p:cNvPr>
          <p:cNvSpPr/>
          <p:nvPr/>
        </p:nvSpPr>
        <p:spPr>
          <a:xfrm>
            <a:off x="5897880" y="1979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(a):OMISTL provides </a:t>
            </a:r>
            <a:r>
              <a:rPr lang="en-US" altLang="zh-CN" dirty="0">
                <a:solidFill>
                  <a:schemeClr val="accent1"/>
                </a:solidFill>
              </a:rPr>
              <a:t>more feasible solutions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40A179-457D-4000-9EE0-D091DE328FF1}"/>
              </a:ext>
            </a:extLst>
          </p:cNvPr>
          <p:cNvSpPr/>
          <p:nvPr/>
        </p:nvSpPr>
        <p:spPr>
          <a:xfrm>
            <a:off x="5897880" y="2582861"/>
            <a:ext cx="6672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(b):</a:t>
            </a:r>
            <a:r>
              <a:rPr lang="en-US" altLang="zh-CN" dirty="0">
                <a:solidFill>
                  <a:schemeClr val="accent1"/>
                </a:solidFill>
              </a:rPr>
              <a:t>less time </a:t>
            </a:r>
            <a:r>
              <a:rPr lang="en-US" altLang="zh-CN" dirty="0"/>
              <a:t>solving MICP compared with </a:t>
            </a:r>
            <a:r>
              <a:rPr lang="en-US" altLang="zh-CN" dirty="0" err="1"/>
              <a:t>Gurobi</a:t>
            </a:r>
            <a:r>
              <a:rPr lang="en-US" altLang="zh-CN" dirty="0"/>
              <a:t>, similar to </a:t>
            </a:r>
          </a:p>
          <a:p>
            <a:r>
              <a:rPr lang="en-US" altLang="zh-CN" dirty="0"/>
              <a:t>other learning-based methods. 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AB2FBA-A60D-4B1C-B57B-EBEAC1CD43DB}"/>
              </a:ext>
            </a:extLst>
          </p:cNvPr>
          <p:cNvSpPr/>
          <p:nvPr/>
        </p:nvSpPr>
        <p:spPr>
          <a:xfrm>
            <a:off x="5897880" y="4574869"/>
            <a:ext cx="6378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(c):</a:t>
            </a:r>
            <a:r>
              <a:rPr lang="en-US" altLang="zh-CN" dirty="0">
                <a:solidFill>
                  <a:schemeClr val="accent1"/>
                </a:solidFill>
              </a:rPr>
              <a:t>better solutions, </a:t>
            </a:r>
            <a:r>
              <a:rPr lang="en-US" altLang="zh-CN" dirty="0"/>
              <a:t>the cost is closed to the optimal solution.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20D6F7-2A7F-4D6B-8B45-3FD8314A5B0A}"/>
              </a:ext>
            </a:extLst>
          </p:cNvPr>
          <p:cNvSpPr/>
          <p:nvPr/>
        </p:nvSpPr>
        <p:spPr>
          <a:xfrm>
            <a:off x="5872138" y="1344371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Compared with other learning-based approaches: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30AF9A-64CC-43FB-9E23-B94A57D4F79A}"/>
              </a:ext>
            </a:extLst>
          </p:cNvPr>
          <p:cNvSpPr/>
          <p:nvPr/>
        </p:nvSpPr>
        <p:spPr>
          <a:xfrm>
            <a:off x="5897880" y="50705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(d):</a:t>
            </a:r>
            <a:r>
              <a:rPr lang="en-US" altLang="zh-CN" dirty="0">
                <a:solidFill>
                  <a:schemeClr val="accent1"/>
                </a:solidFill>
              </a:rPr>
              <a:t> fewer strategies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05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3C5F1E1-E3C2-4646-B8C1-5959FE4D9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2" y="311629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3C5F1E1-E3C2-4646-B8C1-5959FE4D9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2" y="3116296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2B6D32C-91D8-4272-96FC-48F15B7596DB}"/>
              </a:ext>
            </a:extLst>
          </p:cNvPr>
          <p:cNvSpPr/>
          <p:nvPr/>
        </p:nvSpPr>
        <p:spPr>
          <a:xfrm>
            <a:off x="298450" y="1512908"/>
            <a:ext cx="117309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Benchmarks: three different specifications    Implementing: python and CVXPY   Solving: </a:t>
            </a:r>
            <a:r>
              <a:rPr lang="en-US" altLang="zh-CN" dirty="0" err="1"/>
              <a:t>Gurobi</a:t>
            </a:r>
            <a:r>
              <a:rPr lang="en-US" altLang="zh-CN" dirty="0"/>
              <a:t> 9.1.2 </a:t>
            </a:r>
          </a:p>
          <a:p>
            <a:r>
              <a:rPr lang="en-US" altLang="zh-CN" dirty="0"/>
              <a:t>Compute STL problem by 1000 times and take the average</a:t>
            </a:r>
          </a:p>
          <a:p>
            <a:endParaRPr lang="en-US" altLang="zh-CN" dirty="0"/>
          </a:p>
          <a:p>
            <a:r>
              <a:rPr lang="en-US" altLang="zh-CN" dirty="0"/>
              <a:t>Contributions: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Compared with previous learning-based method:  fewer binary variables (nearly a half), higher network accuracy(80%-90%).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Compared with state-of-the-art STL encoding:  less solving time. (a speed-up of 1-2 orders of magnitude)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43DD20-9AA1-4425-A97B-B0062C6DC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350" y="3872881"/>
            <a:ext cx="7755074" cy="2985119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31A1B924-EDE7-45FD-AB8D-4C72279398CF}"/>
              </a:ext>
            </a:extLst>
          </p:cNvPr>
          <p:cNvGrpSpPr/>
          <p:nvPr/>
        </p:nvGrpSpPr>
        <p:grpSpPr>
          <a:xfrm>
            <a:off x="475624" y="35078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DABCD401-CEEC-4FCC-A93C-FB6EEFEDD54D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91179E9A-8D4E-4555-8240-A392596F7DBE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19944D04-B4B9-411E-878F-9C8959877917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0554CA12-0768-4762-846E-FC82F76A6B73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9DBEB72E-C0BE-4F0B-B0BE-73ED2251CB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B3ED92D7-6A9F-43F0-B1A1-380C5C01795B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3" name="Freeform 90">
              <a:extLst>
                <a:ext uri="{FF2B5EF4-FFF2-40B4-BE49-F238E27FC236}">
                  <a16:creationId xmlns:a16="http://schemas.microsoft.com/office/drawing/2014/main" id="{14A756FB-BB3C-406C-9633-94D3B9402FBD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34" name="任意多边形 47">
            <a:extLst>
              <a:ext uri="{FF2B5EF4-FFF2-40B4-BE49-F238E27FC236}">
                <a16:creationId xmlns:a16="http://schemas.microsoft.com/office/drawing/2014/main" id="{E3921879-96AC-44B8-8A9F-1885E3BE8D28}"/>
              </a:ext>
            </a:extLst>
          </p:cNvPr>
          <p:cNvSpPr/>
          <p:nvPr/>
        </p:nvSpPr>
        <p:spPr>
          <a:xfrm rot="5400000">
            <a:off x="2994910" y="-2936876"/>
            <a:ext cx="914400" cy="719455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8B4348-9036-455F-88A7-67A7C495774E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83BC9E2-A7F0-4F9B-ACD0-9A236D7730D5}"/>
              </a:ext>
            </a:extLst>
          </p:cNvPr>
          <p:cNvSpPr/>
          <p:nvPr/>
        </p:nvSpPr>
        <p:spPr>
          <a:xfrm>
            <a:off x="1687218" y="368011"/>
            <a:ext cx="51283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Performance comparison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7FC2DC05-107E-4F65-B817-AEB13FC481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51" r="6451" b="6040"/>
          <a:stretch/>
        </p:blipFill>
        <p:spPr>
          <a:xfrm>
            <a:off x="536584" y="201486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1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>
            <a:extLst>
              <a:ext uri="{FF2B5EF4-FFF2-40B4-BE49-F238E27FC236}">
                <a16:creationId xmlns:a16="http://schemas.microsoft.com/office/drawing/2014/main" id="{0C54C2B7-5A0F-4E39-8388-4A20274C5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378" y="1628231"/>
            <a:ext cx="69689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0B9647"/>
                </a:solidFill>
              </a:rPr>
              <a:t>General STL example results</a:t>
            </a:r>
          </a:p>
        </p:txBody>
      </p:sp>
      <p:sp>
        <p:nvSpPr>
          <p:cNvPr id="39" name="任意多边形 47">
            <a:extLst>
              <a:ext uri="{FF2B5EF4-FFF2-40B4-BE49-F238E27FC236}">
                <a16:creationId xmlns:a16="http://schemas.microsoft.com/office/drawing/2014/main" id="{C124E41A-3AA5-4046-95CA-2690E9B7F3DD}"/>
              </a:ext>
            </a:extLst>
          </p:cNvPr>
          <p:cNvSpPr/>
          <p:nvPr/>
        </p:nvSpPr>
        <p:spPr>
          <a:xfrm rot="5400000">
            <a:off x="2325178" y="-2267145"/>
            <a:ext cx="914400" cy="58550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DB1F3DB-9205-4D96-986C-2CA0DCB98DE5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F7D0371-C6A2-4527-8D6D-793BE32457B6}"/>
              </a:ext>
            </a:extLst>
          </p:cNvPr>
          <p:cNvGrpSpPr/>
          <p:nvPr/>
        </p:nvGrpSpPr>
        <p:grpSpPr>
          <a:xfrm>
            <a:off x="475624" y="317426"/>
            <a:ext cx="1029952" cy="685949"/>
            <a:chOff x="5302250" y="2903538"/>
            <a:chExt cx="1587500" cy="1057276"/>
          </a:xfrm>
          <a:solidFill>
            <a:srgbClr val="0B9647"/>
          </a:solidFill>
        </p:grpSpPr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B5EA711B-F869-44BB-A400-060DD215D995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39753234-43E9-4E93-9ACF-48ABBB507595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AFEB5C30-FC09-4A18-B158-C878C3D8B4C8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40654C4F-23D4-4633-91D9-DCDA08755FE4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B0E09230-9CEB-419E-BB83-7FB9F6D381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E7C6958D-E01E-44CA-9E60-0DB64C6BE369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6BA2742A-1361-4F00-BDB3-D54B8A41667D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A0857B09-3F7F-41F2-B2AB-FAB1E16CD75A}"/>
              </a:ext>
            </a:extLst>
          </p:cNvPr>
          <p:cNvSpPr/>
          <p:nvPr/>
        </p:nvSpPr>
        <p:spPr>
          <a:xfrm>
            <a:off x="1687218" y="368011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Solution approach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1" name="任意多边形 47">
            <a:extLst>
              <a:ext uri="{FF2B5EF4-FFF2-40B4-BE49-F238E27FC236}">
                <a16:creationId xmlns:a16="http://schemas.microsoft.com/office/drawing/2014/main" id="{1D48EFCC-F697-4BD1-9F08-FA302A510807}"/>
              </a:ext>
            </a:extLst>
          </p:cNvPr>
          <p:cNvSpPr/>
          <p:nvPr/>
        </p:nvSpPr>
        <p:spPr>
          <a:xfrm rot="5400000">
            <a:off x="2711257" y="-2643174"/>
            <a:ext cx="914400" cy="6627246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21237B1-7D48-427D-9B19-068592A42B4D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4ED6F45-D0F4-412A-8012-98422A906EDC}"/>
              </a:ext>
            </a:extLst>
          </p:cNvPr>
          <p:cNvSpPr/>
          <p:nvPr/>
        </p:nvSpPr>
        <p:spPr>
          <a:xfrm>
            <a:off x="1687218" y="368011"/>
            <a:ext cx="4649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numerical experiments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A0E1C9A-C9D0-4269-A92F-1B5ABB41F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1" r="6451" b="6040"/>
          <a:stretch/>
        </p:blipFill>
        <p:spPr>
          <a:xfrm>
            <a:off x="536584" y="201486"/>
            <a:ext cx="923544" cy="91440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A4E5A40-FB4E-4299-96E6-80159369A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464" y="2524910"/>
            <a:ext cx="3467100" cy="24860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0DC2F53-CAD0-457D-81E4-4727F8FE1B4A}"/>
              </a:ext>
            </a:extLst>
          </p:cNvPr>
          <p:cNvSpPr/>
          <p:nvPr/>
        </p:nvSpPr>
        <p:spPr>
          <a:xfrm>
            <a:off x="2132512" y="5322839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Alway eventually example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7B842C-A33B-4628-B04D-27C5745CC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139" y="5799120"/>
            <a:ext cx="2505075" cy="409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77A379-B495-4FF6-A751-60769396B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9713" y="5696766"/>
            <a:ext cx="3638550" cy="9620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593163F-D5D9-4790-95B2-56603D300E4E}"/>
              </a:ext>
            </a:extLst>
          </p:cNvPr>
          <p:cNvSpPr/>
          <p:nvPr/>
        </p:nvSpPr>
        <p:spPr>
          <a:xfrm>
            <a:off x="7550907" y="5229769"/>
            <a:ext cx="2136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Multi-target example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9DE0E3-65FC-49EA-9782-A99147BCB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647" y="2406126"/>
            <a:ext cx="3058801" cy="27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07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>
            <a:extLst>
              <a:ext uri="{FF2B5EF4-FFF2-40B4-BE49-F238E27FC236}">
                <a16:creationId xmlns:a16="http://schemas.microsoft.com/office/drawing/2014/main" id="{0C54C2B7-5A0F-4E39-8388-4A20274C5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794" y="835699"/>
            <a:ext cx="50134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0B9647"/>
                </a:solidFill>
              </a:rPr>
              <a:t>General STL example</a:t>
            </a:r>
          </a:p>
        </p:txBody>
      </p:sp>
      <p:sp>
        <p:nvSpPr>
          <p:cNvPr id="39" name="任意多边形 47">
            <a:extLst>
              <a:ext uri="{FF2B5EF4-FFF2-40B4-BE49-F238E27FC236}">
                <a16:creationId xmlns:a16="http://schemas.microsoft.com/office/drawing/2014/main" id="{C124E41A-3AA5-4046-95CA-2690E9B7F3DD}"/>
              </a:ext>
            </a:extLst>
          </p:cNvPr>
          <p:cNvSpPr/>
          <p:nvPr/>
        </p:nvSpPr>
        <p:spPr>
          <a:xfrm rot="5400000">
            <a:off x="2325178" y="-2267145"/>
            <a:ext cx="914400" cy="58550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DB1F3DB-9205-4D96-986C-2CA0DCB98DE5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F7D0371-C6A2-4527-8D6D-793BE32457B6}"/>
              </a:ext>
            </a:extLst>
          </p:cNvPr>
          <p:cNvGrpSpPr/>
          <p:nvPr/>
        </p:nvGrpSpPr>
        <p:grpSpPr>
          <a:xfrm>
            <a:off x="475624" y="317426"/>
            <a:ext cx="1029952" cy="685949"/>
            <a:chOff x="5302250" y="2903538"/>
            <a:chExt cx="1587500" cy="1057276"/>
          </a:xfrm>
          <a:solidFill>
            <a:srgbClr val="0B9647"/>
          </a:solidFill>
        </p:grpSpPr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B5EA711B-F869-44BB-A400-060DD215D995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39753234-43E9-4E93-9ACF-48ABBB507595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AFEB5C30-FC09-4A18-B158-C878C3D8B4C8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40654C4F-23D4-4633-91D9-DCDA08755FE4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B0E09230-9CEB-419E-BB83-7FB9F6D381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E7C6958D-E01E-44CA-9E60-0DB64C6BE369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6BA2742A-1361-4F00-BDB3-D54B8A41667D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A0857B09-3F7F-41F2-B2AB-FAB1E16CD75A}"/>
              </a:ext>
            </a:extLst>
          </p:cNvPr>
          <p:cNvSpPr/>
          <p:nvPr/>
        </p:nvSpPr>
        <p:spPr>
          <a:xfrm>
            <a:off x="1687218" y="368011"/>
            <a:ext cx="37802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Solution approach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1" name="任意多边形 47">
            <a:extLst>
              <a:ext uri="{FF2B5EF4-FFF2-40B4-BE49-F238E27FC236}">
                <a16:creationId xmlns:a16="http://schemas.microsoft.com/office/drawing/2014/main" id="{1D48EFCC-F697-4BD1-9F08-FA302A510807}"/>
              </a:ext>
            </a:extLst>
          </p:cNvPr>
          <p:cNvSpPr/>
          <p:nvPr/>
        </p:nvSpPr>
        <p:spPr>
          <a:xfrm rot="5400000">
            <a:off x="2711257" y="-2643174"/>
            <a:ext cx="914400" cy="6627246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21237B1-7D48-427D-9B19-068592A42B4D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4ED6F45-D0F4-412A-8012-98422A906EDC}"/>
              </a:ext>
            </a:extLst>
          </p:cNvPr>
          <p:cNvSpPr/>
          <p:nvPr/>
        </p:nvSpPr>
        <p:spPr>
          <a:xfrm>
            <a:off x="1687218" y="368011"/>
            <a:ext cx="4649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numerical experiments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A0E1C9A-C9D0-4269-A92F-1B5ABB41F3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1" r="6451" b="6040"/>
          <a:stretch/>
        </p:blipFill>
        <p:spPr>
          <a:xfrm>
            <a:off x="536584" y="201486"/>
            <a:ext cx="923544" cy="9144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298344-2844-485A-B3A9-36FFCA63E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374" y="1967488"/>
            <a:ext cx="7903822" cy="26105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C277EF6-C6A5-4BC6-B2B1-9F8B2D15D3BD}"/>
              </a:ext>
            </a:extLst>
          </p:cNvPr>
          <p:cNvSpPr/>
          <p:nvPr/>
        </p:nvSpPr>
        <p:spPr>
          <a:xfrm>
            <a:off x="3829398" y="1509315"/>
            <a:ext cx="348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Comparison for three specifications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01819F-EEEE-4A85-92ED-CD46741DA1F8}"/>
              </a:ext>
            </a:extLst>
          </p:cNvPr>
          <p:cNvSpPr/>
          <p:nvPr/>
        </p:nvSpPr>
        <p:spPr>
          <a:xfrm>
            <a:off x="1355374" y="4717921"/>
            <a:ext cx="622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OMISTL significantly reduce the number of </a:t>
            </a:r>
            <a:r>
              <a:rPr lang="en-US" altLang="zh-CN" dirty="0">
                <a:solidFill>
                  <a:srgbClr val="FF0000"/>
                </a:solidFill>
              </a:rPr>
              <a:t>binary variables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A361C1-0B1F-4B11-9A1E-D6271B755FC6}"/>
              </a:ext>
            </a:extLst>
          </p:cNvPr>
          <p:cNvSpPr/>
          <p:nvPr/>
        </p:nvSpPr>
        <p:spPr>
          <a:xfrm>
            <a:off x="1254268" y="5464500"/>
            <a:ext cx="9222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OMISTL gains </a:t>
            </a:r>
            <a:r>
              <a:rPr lang="en-US" altLang="zh-CN" dirty="0">
                <a:solidFill>
                  <a:srgbClr val="FF0000"/>
                </a:solidFill>
              </a:rPr>
              <a:t>speed-ups of 1-2 orders </a:t>
            </a:r>
            <a:r>
              <a:rPr lang="en-US" altLang="zh-CN" dirty="0"/>
              <a:t>of magnitude when solving online,</a:t>
            </a:r>
            <a:r>
              <a:rPr lang="zh-CN" altLang="en-US" dirty="0"/>
              <a:t> </a:t>
            </a:r>
            <a:r>
              <a:rPr lang="en-US" altLang="zh-CN" dirty="0"/>
              <a:t>which is depending on the</a:t>
            </a:r>
            <a:r>
              <a:rPr lang="zh-CN" altLang="en-US" dirty="0"/>
              <a:t> </a:t>
            </a:r>
            <a:r>
              <a:rPr lang="en-US" altLang="zh-CN" dirty="0"/>
              <a:t>number of  binary variables and </a:t>
            </a:r>
            <a:r>
              <a:rPr lang="en-US" altLang="zh-CN" dirty="0">
                <a:solidFill>
                  <a:srgbClr val="FF0000"/>
                </a:solidFill>
              </a:rPr>
              <a:t>disjunctions</a:t>
            </a:r>
          </a:p>
        </p:txBody>
      </p:sp>
    </p:spTree>
    <p:extLst>
      <p:ext uri="{BB962C8B-B14F-4D97-AF65-F5344CB8AC3E}">
        <p14:creationId xmlns:p14="http://schemas.microsoft.com/office/powerpoint/2010/main" val="3948712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1066">
            <a:extLst>
              <a:ext uri="{FF2B5EF4-FFF2-40B4-BE49-F238E27FC236}">
                <a16:creationId xmlns:a16="http://schemas.microsoft.com/office/drawing/2014/main" id="{44CD2766-6DBF-4CBF-97FF-3412519F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230" y="406421"/>
            <a:ext cx="33500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3C5F1E1-E3C2-4646-B8C1-5959FE4D9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2" y="311629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13C5F1E1-E3C2-4646-B8C1-5959FE4D9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2" y="3116296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E72261E-A466-41FE-96E9-2FA8ED3811F0}"/>
              </a:ext>
            </a:extLst>
          </p:cNvPr>
          <p:cNvSpPr/>
          <p:nvPr/>
        </p:nvSpPr>
        <p:spPr>
          <a:xfrm>
            <a:off x="591328" y="2731330"/>
            <a:ext cx="113074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learning-based framework is proposed to solve MPC and STL motion planning.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proposed efficient STL encoding approach leads to fewer integer variables  (logarithmic).</a:t>
            </a:r>
            <a:endParaRPr lang="zh-CN" altLang="en-US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Our framework gains speed-ups of 1-2 orders of magnitude in online computation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solution is better than existing learning-based method with 92% globally optimal.</a:t>
            </a:r>
          </a:p>
          <a:p>
            <a:endParaRPr lang="en-US" altLang="zh-CN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9483383-690C-4065-A86B-C07F632DB79F}"/>
              </a:ext>
            </a:extLst>
          </p:cNvPr>
          <p:cNvGrpSpPr/>
          <p:nvPr/>
        </p:nvGrpSpPr>
        <p:grpSpPr>
          <a:xfrm>
            <a:off x="475624" y="35078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16" name="Freeform 84">
              <a:extLst>
                <a:ext uri="{FF2B5EF4-FFF2-40B4-BE49-F238E27FC236}">
                  <a16:creationId xmlns:a16="http://schemas.microsoft.com/office/drawing/2014/main" id="{87F5E31D-05B2-43BD-AB36-2EAFB2C26967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C86A685F-DAD2-4CED-B324-7AD76DF27846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8" name="Freeform 86">
              <a:extLst>
                <a:ext uri="{FF2B5EF4-FFF2-40B4-BE49-F238E27FC236}">
                  <a16:creationId xmlns:a16="http://schemas.microsoft.com/office/drawing/2014/main" id="{0046B299-84B6-4C0E-AA71-E9FCB77FE08F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C4B04F3A-0E10-4571-A8C7-0C1D5638B551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115A5BB3-1BB7-4836-A2A5-CAEDEB6F1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321F154A-CB19-48AB-83B4-6BD2B1CD890F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" name="Freeform 90">
              <a:extLst>
                <a:ext uri="{FF2B5EF4-FFF2-40B4-BE49-F238E27FC236}">
                  <a16:creationId xmlns:a16="http://schemas.microsoft.com/office/drawing/2014/main" id="{F26BB188-58EA-402A-8045-9364C10D5BEE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33" name="任意多边形 47">
            <a:extLst>
              <a:ext uri="{FF2B5EF4-FFF2-40B4-BE49-F238E27FC236}">
                <a16:creationId xmlns:a16="http://schemas.microsoft.com/office/drawing/2014/main" id="{B1476893-F762-40AB-A297-9359DDB23731}"/>
              </a:ext>
            </a:extLst>
          </p:cNvPr>
          <p:cNvSpPr/>
          <p:nvPr/>
        </p:nvSpPr>
        <p:spPr>
          <a:xfrm rot="5400000">
            <a:off x="1846595" y="-1788561"/>
            <a:ext cx="914400" cy="4897922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019517B-5EDD-4FBC-9D37-9651327676B8}"/>
              </a:ext>
            </a:extLst>
          </p:cNvPr>
          <p:cNvSpPr/>
          <p:nvPr/>
        </p:nvSpPr>
        <p:spPr>
          <a:xfrm>
            <a:off x="323850" y="-63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DC13B20-DF64-42E6-8B83-C5C2ED800661}"/>
              </a:ext>
            </a:extLst>
          </p:cNvPr>
          <p:cNvSpPr/>
          <p:nvPr/>
        </p:nvSpPr>
        <p:spPr>
          <a:xfrm>
            <a:off x="1687218" y="368011"/>
            <a:ext cx="2642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Conclusions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F59426F-6952-4281-978F-16876A210C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51" r="6451" b="6040"/>
          <a:stretch/>
        </p:blipFill>
        <p:spPr>
          <a:xfrm>
            <a:off x="536584" y="201486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9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283BCA08-369E-4544-A690-4F90482CD333}"/>
              </a:ext>
            </a:extLst>
          </p:cNvPr>
          <p:cNvSpPr/>
          <p:nvPr/>
        </p:nvSpPr>
        <p:spPr>
          <a:xfrm>
            <a:off x="701016" y="1656121"/>
            <a:ext cx="10717553" cy="384527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500ABCC-6C77-4AB9-8396-3C142202173D}"/>
              </a:ext>
            </a:extLst>
          </p:cNvPr>
          <p:cNvSpPr/>
          <p:nvPr/>
        </p:nvSpPr>
        <p:spPr>
          <a:xfrm>
            <a:off x="891811" y="1896595"/>
            <a:ext cx="10894153" cy="43168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406A76-5510-4350-B990-F08D3EDC2B3F}"/>
              </a:ext>
            </a:extLst>
          </p:cNvPr>
          <p:cNvSpPr/>
          <p:nvPr/>
        </p:nvSpPr>
        <p:spPr>
          <a:xfrm>
            <a:off x="11449075" y="5926910"/>
            <a:ext cx="474662" cy="474662"/>
          </a:xfrm>
          <a:prstGeom prst="rect">
            <a:avLst/>
          </a:pr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9A6995-227F-4945-8BCC-74B09E9A4B73}"/>
              </a:ext>
            </a:extLst>
          </p:cNvPr>
          <p:cNvSpPr/>
          <p:nvPr/>
        </p:nvSpPr>
        <p:spPr>
          <a:xfrm>
            <a:off x="11585258" y="6063358"/>
            <a:ext cx="476250" cy="474663"/>
          </a:xfrm>
          <a:prstGeom prst="rect">
            <a:avLst/>
          </a:prstGeom>
          <a:solidFill>
            <a:srgbClr val="0B964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866745-F985-4B7E-BDDD-232DCCB0361F}"/>
              </a:ext>
            </a:extLst>
          </p:cNvPr>
          <p:cNvSpPr/>
          <p:nvPr/>
        </p:nvSpPr>
        <p:spPr>
          <a:xfrm>
            <a:off x="537591" y="1553445"/>
            <a:ext cx="544149" cy="481202"/>
          </a:xfrm>
          <a:prstGeom prst="rect">
            <a:avLst/>
          </a:pr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08CE15-AE09-4AEC-9AC6-335720FD08DA}"/>
              </a:ext>
            </a:extLst>
          </p:cNvPr>
          <p:cNvSpPr/>
          <p:nvPr/>
        </p:nvSpPr>
        <p:spPr>
          <a:xfrm>
            <a:off x="701016" y="1699997"/>
            <a:ext cx="544149" cy="481202"/>
          </a:xfrm>
          <a:prstGeom prst="rect">
            <a:avLst/>
          </a:prstGeom>
          <a:solidFill>
            <a:srgbClr val="0B964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5F1C08-5D62-4D84-A205-2252FC6F72CC}"/>
              </a:ext>
            </a:extLst>
          </p:cNvPr>
          <p:cNvSpPr txBox="1"/>
          <p:nvPr/>
        </p:nvSpPr>
        <p:spPr>
          <a:xfrm>
            <a:off x="1232170" y="2199180"/>
            <a:ext cx="1046983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/>
              <a:t>WHAT:  Complex robot motion planning 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</a:rPr>
              <a:t>problems </a:t>
            </a:r>
            <a:r>
              <a:rPr lang="en-US" altLang="zh-CN" sz="2000">
                <a:solidFill>
                  <a:schemeClr val="accent1"/>
                </a:solidFill>
              </a:rPr>
              <a:t>combined with STL</a:t>
            </a:r>
            <a:r>
              <a:rPr lang="en-US" altLang="zh-CN" sz="2000">
                <a:solidFill>
                  <a:srgbClr val="E10B14"/>
                </a:solidFill>
              </a:rPr>
              <a:t>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endParaRPr lang="en-US" altLang="zh-CN" sz="200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/>
              <a:t>WHY: 1. Need to encode high-level logical behaviors to </a:t>
            </a:r>
            <a:r>
              <a:rPr lang="en-US" altLang="zh-CN" sz="2000">
                <a:solidFill>
                  <a:schemeClr val="accent1"/>
                </a:solidFill>
              </a:rPr>
              <a:t>capture complex task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000"/>
              <a:t>              2.</a:t>
            </a:r>
            <a:r>
              <a:rPr lang="en-US" altLang="zh-CN" sz="2000">
                <a:solidFill>
                  <a:schemeClr val="accent1"/>
                </a:solidFill>
              </a:rPr>
              <a:t> Slow computation</a:t>
            </a:r>
            <a:r>
              <a:rPr lang="en-US" altLang="zh-CN" sz="2000"/>
              <a:t> when solving MIPs. (real-time computations)</a:t>
            </a:r>
          </a:p>
          <a:p>
            <a:pPr>
              <a:spcBef>
                <a:spcPts val="1200"/>
              </a:spcBef>
              <a:defRPr/>
            </a:pPr>
            <a:endParaRPr lang="en-US" altLang="zh-CN" sz="200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/>
              <a:t>HOW:   1. Design an</a:t>
            </a:r>
            <a:r>
              <a:rPr lang="en-US" altLang="zh-CN" sz="2000">
                <a:solidFill>
                  <a:srgbClr val="FF0000"/>
                </a:solidFill>
              </a:rPr>
              <a:t> efficient STL encoding, </a:t>
            </a:r>
            <a:r>
              <a:rPr lang="en-US" altLang="zh-CN" sz="2000"/>
              <a:t>using as few as possible</a:t>
            </a:r>
            <a:r>
              <a:rPr lang="en-US" altLang="zh-CN" sz="2000">
                <a:solidFill>
                  <a:srgbClr val="FF0000"/>
                </a:solidFill>
              </a:rPr>
              <a:t> binary variables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endParaRPr lang="en-US" altLang="zh-CN" sz="2000"/>
          </a:p>
          <a:p>
            <a:pPr>
              <a:spcBef>
                <a:spcPts val="1200"/>
              </a:spcBef>
              <a:defRPr/>
            </a:pPr>
            <a:r>
              <a:rPr lang="en-US" altLang="zh-CN" sz="2000"/>
              <a:t>                 2. Develop an </a:t>
            </a:r>
            <a:r>
              <a:rPr lang="en-US" altLang="zh-CN" sz="2000">
                <a:solidFill>
                  <a:srgbClr val="FF0000"/>
                </a:solidFill>
              </a:rPr>
              <a:t>online optimization </a:t>
            </a:r>
            <a:r>
              <a:rPr lang="en-US" altLang="zh-CN" sz="2000"/>
              <a:t>framework </a:t>
            </a:r>
            <a:r>
              <a:rPr lang="en-US" altLang="zh-CN" sz="2000">
                <a:solidFill>
                  <a:srgbClr val="FF0000"/>
                </a:solidFill>
              </a:rPr>
              <a:t>via learning-based method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CN" sz="2000"/>
              <a:t>                      to solve MIPs combined with STL</a:t>
            </a:r>
          </a:p>
          <a:p>
            <a:pPr>
              <a:spcBef>
                <a:spcPts val="1200"/>
              </a:spcBef>
              <a:defRPr/>
            </a:pPr>
            <a:endParaRPr lang="en-US" altLang="zh-CN" sz="2000"/>
          </a:p>
          <a:p>
            <a:pPr>
              <a:spcBef>
                <a:spcPts val="1200"/>
              </a:spcBef>
              <a:defRPr/>
            </a:pPr>
            <a:endParaRPr lang="en-US" altLang="zh-CN" sz="2000"/>
          </a:p>
          <a:p>
            <a:pPr>
              <a:spcBef>
                <a:spcPts val="1200"/>
              </a:spcBef>
              <a:defRPr/>
            </a:pPr>
            <a:endParaRPr lang="zh-CN" altLang="en-US" sz="2000" dirty="0">
              <a:solidFill>
                <a:srgbClr val="E10B14"/>
              </a:solidFill>
            </a:endParaRPr>
          </a:p>
          <a:p>
            <a:pPr>
              <a:spcBef>
                <a:spcPts val="1200"/>
              </a:spcBef>
            </a:pPr>
            <a:endParaRPr lang="zh-CN" altLang="en-US" sz="20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95FA7F-0B79-460A-BEE6-FE2FD8DFF358}"/>
              </a:ext>
            </a:extLst>
          </p:cNvPr>
          <p:cNvGrpSpPr/>
          <p:nvPr/>
        </p:nvGrpSpPr>
        <p:grpSpPr>
          <a:xfrm>
            <a:off x="475624" y="35078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5B6B3FF7-0C4C-4968-A9CD-EBAE2CBD6F2C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8B60B82-8029-4639-9D00-3771CD6CD21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7" name="Freeform 86">
              <a:extLst>
                <a:ext uri="{FF2B5EF4-FFF2-40B4-BE49-F238E27FC236}">
                  <a16:creationId xmlns:a16="http://schemas.microsoft.com/office/drawing/2014/main" id="{5A818EA2-415E-441C-BDA7-F986FF5EDFC7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5EE88773-8057-486E-816D-23DB6B645886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9" name="Freeform 88">
              <a:extLst>
                <a:ext uri="{FF2B5EF4-FFF2-40B4-BE49-F238E27FC236}">
                  <a16:creationId xmlns:a16="http://schemas.microsoft.com/office/drawing/2014/main" id="{51143091-2D7F-4B1F-B4B2-4D405C1368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0" name="Freeform 89">
              <a:extLst>
                <a:ext uri="{FF2B5EF4-FFF2-40B4-BE49-F238E27FC236}">
                  <a16:creationId xmlns:a16="http://schemas.microsoft.com/office/drawing/2014/main" id="{63E1DD47-E42E-48B1-8662-4E7D2BB727E4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Freeform 90">
              <a:extLst>
                <a:ext uri="{FF2B5EF4-FFF2-40B4-BE49-F238E27FC236}">
                  <a16:creationId xmlns:a16="http://schemas.microsoft.com/office/drawing/2014/main" id="{A0E409C3-B207-4E8F-8517-8DF641193157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2" name="文本框 1066">
            <a:extLst>
              <a:ext uri="{FF2B5EF4-FFF2-40B4-BE49-F238E27FC236}">
                <a16:creationId xmlns:a16="http://schemas.microsoft.com/office/drawing/2014/main" id="{8D5015A3-1EE2-41E9-8408-8522797CA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230" y="406421"/>
            <a:ext cx="22317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23" name="任意多边形 47">
            <a:extLst>
              <a:ext uri="{FF2B5EF4-FFF2-40B4-BE49-F238E27FC236}">
                <a16:creationId xmlns:a16="http://schemas.microsoft.com/office/drawing/2014/main" id="{25E8B6BA-DE89-42D5-A180-929337EC325C}"/>
              </a:ext>
            </a:extLst>
          </p:cNvPr>
          <p:cNvSpPr/>
          <p:nvPr/>
        </p:nvSpPr>
        <p:spPr>
          <a:xfrm rot="5400000">
            <a:off x="1555382" y="-1559353"/>
            <a:ext cx="914400" cy="4417093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F9955E1-3008-42FF-9B57-60D645AF6716}"/>
              </a:ext>
            </a:extLst>
          </p:cNvPr>
          <p:cNvSpPr/>
          <p:nvPr/>
        </p:nvSpPr>
        <p:spPr>
          <a:xfrm>
            <a:off x="232411" y="-17556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A68624-4CA2-40F4-A0AE-9F630D25F295}"/>
              </a:ext>
            </a:extLst>
          </p:cNvPr>
          <p:cNvSpPr/>
          <p:nvPr/>
        </p:nvSpPr>
        <p:spPr>
          <a:xfrm>
            <a:off x="1595779" y="356805"/>
            <a:ext cx="2231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Motivation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C293E0B9-F6F3-40FF-A5CB-61875194DC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1" r="6451" b="6040"/>
          <a:stretch/>
        </p:blipFill>
        <p:spPr>
          <a:xfrm>
            <a:off x="437454" y="196346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671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-416072" y="2349417"/>
            <a:ext cx="4223510" cy="1516940"/>
            <a:chOff x="-41969" y="1976522"/>
            <a:chExt cx="2741550" cy="1138169"/>
          </a:xfrm>
        </p:grpSpPr>
        <p:sp>
          <p:nvSpPr>
            <p:cNvPr id="2" name="文本框 38"/>
            <p:cNvSpPr txBox="1"/>
            <p:nvPr/>
          </p:nvSpPr>
          <p:spPr>
            <a:xfrm>
              <a:off x="-41969" y="2614397"/>
              <a:ext cx="2741550" cy="5002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altLang="zh-CN" sz="37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CONTENTS</a:t>
              </a:r>
              <a:endParaRPr lang="zh-CN" altLang="en-US" sz="37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126" name="文本框 11"/>
            <p:cNvSpPr txBox="1">
              <a:spLocks noChangeArrowheads="1"/>
            </p:cNvSpPr>
            <p:nvPr/>
          </p:nvSpPr>
          <p:spPr bwMode="auto">
            <a:xfrm>
              <a:off x="1979712" y="1976522"/>
              <a:ext cx="138545" cy="56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426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4" name="文本框 18"/>
          <p:cNvSpPr txBox="1"/>
          <p:nvPr/>
        </p:nvSpPr>
        <p:spPr>
          <a:xfrm>
            <a:off x="5176316" y="2806401"/>
            <a:ext cx="3345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Technical background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4607755" y="2717497"/>
            <a:ext cx="530457" cy="584774"/>
            <a:chOff x="3585310" y="2047768"/>
            <a:chExt cx="397777" cy="438298"/>
          </a:xfrm>
        </p:grpSpPr>
        <p:sp>
          <p:nvSpPr>
            <p:cNvPr id="6" name="文本框 16"/>
            <p:cNvSpPr txBox="1"/>
            <p:nvPr/>
          </p:nvSpPr>
          <p:spPr>
            <a:xfrm>
              <a:off x="3585310" y="2047768"/>
              <a:ext cx="257480" cy="4382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414455"/>
                  </a:solidFill>
                  <a:latin typeface="+mn-ea"/>
                </a:rPr>
                <a:t>1</a:t>
              </a:r>
              <a:endParaRPr lang="zh-CN" altLang="en-US" sz="3200" dirty="0">
                <a:solidFill>
                  <a:srgbClr val="414455"/>
                </a:solidFill>
                <a:latin typeface="+mn-ea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3737065" y="2227040"/>
              <a:ext cx="246022" cy="24749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21"/>
          <p:cNvSpPr txBox="1"/>
          <p:nvPr/>
        </p:nvSpPr>
        <p:spPr>
          <a:xfrm>
            <a:off x="8620841" y="2791982"/>
            <a:ext cx="2892289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Problem formulation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7921376" y="2722575"/>
            <a:ext cx="613665" cy="584775"/>
            <a:chOff x="6110674" y="2057986"/>
            <a:chExt cx="460052" cy="438299"/>
          </a:xfrm>
        </p:grpSpPr>
        <p:sp>
          <p:nvSpPr>
            <p:cNvPr id="10" name="文本框 20"/>
            <p:cNvSpPr txBox="1"/>
            <p:nvPr/>
          </p:nvSpPr>
          <p:spPr>
            <a:xfrm>
              <a:off x="6110674" y="2057986"/>
              <a:ext cx="318700" cy="4382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414455"/>
                  </a:solidFill>
                  <a:latin typeface="+mn-ea"/>
                </a:rPr>
                <a:t>2</a:t>
              </a:r>
              <a:endParaRPr lang="zh-CN" altLang="en-US" sz="3200" dirty="0">
                <a:solidFill>
                  <a:srgbClr val="414455"/>
                </a:solidFill>
                <a:latin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6324768" y="2227739"/>
              <a:ext cx="245958" cy="24590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24"/>
          <p:cNvSpPr txBox="1"/>
          <p:nvPr/>
        </p:nvSpPr>
        <p:spPr>
          <a:xfrm>
            <a:off x="5176317" y="3578984"/>
            <a:ext cx="2573867" cy="420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Solution approach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4566881" y="3490086"/>
            <a:ext cx="571336" cy="584775"/>
            <a:chOff x="3555166" y="2627150"/>
            <a:chExt cx="427921" cy="438299"/>
          </a:xfrm>
        </p:grpSpPr>
        <p:sp>
          <p:nvSpPr>
            <p:cNvPr id="14" name="文本框 23"/>
            <p:cNvSpPr txBox="1"/>
            <p:nvPr/>
          </p:nvSpPr>
          <p:spPr>
            <a:xfrm>
              <a:off x="3555166" y="2627150"/>
              <a:ext cx="318405" cy="4382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414455"/>
                  </a:solidFill>
                  <a:latin typeface="+mn-ea"/>
                </a:rPr>
                <a:t>3</a:t>
              </a:r>
              <a:endParaRPr lang="zh-CN" altLang="en-US" sz="3200" dirty="0">
                <a:solidFill>
                  <a:srgbClr val="414455"/>
                </a:solidFill>
                <a:latin typeface="+mn-ea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3737358" y="2806422"/>
              <a:ext cx="245729" cy="24749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27"/>
          <p:cNvSpPr txBox="1"/>
          <p:nvPr/>
        </p:nvSpPr>
        <p:spPr>
          <a:xfrm>
            <a:off x="8571027" y="3605230"/>
            <a:ext cx="2808740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Case studies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921389" y="3495166"/>
            <a:ext cx="613666" cy="584775"/>
            <a:chOff x="6111458" y="2637368"/>
            <a:chExt cx="459268" cy="438299"/>
          </a:xfrm>
        </p:grpSpPr>
        <p:sp>
          <p:nvSpPr>
            <p:cNvPr id="18" name="文本框 26"/>
            <p:cNvSpPr txBox="1"/>
            <p:nvPr/>
          </p:nvSpPr>
          <p:spPr>
            <a:xfrm>
              <a:off x="6111458" y="2637368"/>
              <a:ext cx="318157" cy="4382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rgbClr val="414455"/>
                  </a:solidFill>
                  <a:latin typeface="+mn-ea"/>
                </a:rPr>
                <a:t>4</a:t>
              </a:r>
              <a:endParaRPr lang="zh-CN" altLang="en-US" sz="3200" dirty="0">
                <a:solidFill>
                  <a:srgbClr val="414455"/>
                </a:solidFill>
                <a:latin typeface="+mn-ea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6323604" y="2807121"/>
              <a:ext cx="247122" cy="24590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/>
          <p:cNvCxnSpPr/>
          <p:nvPr/>
        </p:nvCxnSpPr>
        <p:spPr>
          <a:xfrm>
            <a:off x="4270393" y="2485710"/>
            <a:ext cx="0" cy="20616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EF9C557E-DA77-43B3-8576-FA5A2064789F}"/>
              </a:ext>
            </a:extLst>
          </p:cNvPr>
          <p:cNvSpPr/>
          <p:nvPr/>
        </p:nvSpPr>
        <p:spPr>
          <a:xfrm>
            <a:off x="696689" y="2445511"/>
            <a:ext cx="10798626" cy="2114550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BEBE5E4-BC92-4330-AC10-3B5A634D124E}"/>
              </a:ext>
            </a:extLst>
          </p:cNvPr>
          <p:cNvSpPr/>
          <p:nvPr/>
        </p:nvSpPr>
        <p:spPr>
          <a:xfrm>
            <a:off x="11419077" y="4457646"/>
            <a:ext cx="476250" cy="486521"/>
          </a:xfrm>
          <a:prstGeom prst="rect">
            <a:avLst/>
          </a:pr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AF6FC26-5237-4F1D-840C-027CCEFEDA18}"/>
              </a:ext>
            </a:extLst>
          </p:cNvPr>
          <p:cNvSpPr/>
          <p:nvPr/>
        </p:nvSpPr>
        <p:spPr>
          <a:xfrm>
            <a:off x="11250802" y="4298930"/>
            <a:ext cx="474663" cy="484899"/>
          </a:xfrm>
          <a:prstGeom prst="rect">
            <a:avLst/>
          </a:prstGeom>
          <a:solidFill>
            <a:srgbClr val="0B964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3E3EEE-2611-485B-879D-E1C7D4973432}"/>
              </a:ext>
            </a:extLst>
          </p:cNvPr>
          <p:cNvSpPr/>
          <p:nvPr/>
        </p:nvSpPr>
        <p:spPr>
          <a:xfrm>
            <a:off x="314139" y="2130257"/>
            <a:ext cx="548421" cy="474662"/>
          </a:xfrm>
          <a:prstGeom prst="rect">
            <a:avLst/>
          </a:pr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>
              <a:solidFill>
                <a:srgbClr val="0B9647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EA370C6-3433-489B-B5FC-6BE1C56CFDEA}"/>
              </a:ext>
            </a:extLst>
          </p:cNvPr>
          <p:cNvSpPr/>
          <p:nvPr/>
        </p:nvSpPr>
        <p:spPr>
          <a:xfrm>
            <a:off x="466539" y="2282657"/>
            <a:ext cx="548421" cy="474662"/>
          </a:xfrm>
          <a:prstGeom prst="rect">
            <a:avLst/>
          </a:prstGeom>
          <a:solidFill>
            <a:srgbClr val="0B9647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025700C8-C58F-4F53-8258-CC6540C7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6" y="6050779"/>
            <a:ext cx="2926080" cy="700044"/>
          </a:xfrm>
          <a:prstGeom prst="rect">
            <a:avLst/>
          </a:prstGeom>
        </p:spPr>
      </p:pic>
      <p:sp>
        <p:nvSpPr>
          <p:cNvPr id="41" name="任意多边形 47">
            <a:extLst>
              <a:ext uri="{FF2B5EF4-FFF2-40B4-BE49-F238E27FC236}">
                <a16:creationId xmlns:a16="http://schemas.microsoft.com/office/drawing/2014/main" id="{B664FD05-B561-4A63-9708-5461B19BA03E}"/>
              </a:ext>
            </a:extLst>
          </p:cNvPr>
          <p:cNvSpPr/>
          <p:nvPr/>
        </p:nvSpPr>
        <p:spPr>
          <a:xfrm rot="5400000">
            <a:off x="2192152" y="-1880119"/>
            <a:ext cx="914400" cy="5589037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A0BEAFC-2D4C-4CE0-B512-1FDC29BD0DE6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8E714AD-E317-4E36-AE77-1740C34548A6}"/>
              </a:ext>
            </a:extLst>
          </p:cNvPr>
          <p:cNvSpPr/>
          <p:nvPr/>
        </p:nvSpPr>
        <p:spPr>
          <a:xfrm>
            <a:off x="1687218" y="622011"/>
            <a:ext cx="35253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Semester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project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2880486D-8CF5-4F82-8B66-4D204C7009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51" r="6451" b="6040"/>
          <a:stretch/>
        </p:blipFill>
        <p:spPr>
          <a:xfrm>
            <a:off x="536790" y="454503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69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66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43 L -1.04167E-6 2.96296E-6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8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097 L 1.25E-6 1.48148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43 L 1.66667E-6 1.11111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8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7 0.04097 L 1.25E-6 -3.7037E-7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83B6316F-7DC7-4A58-AD83-638B3A29BCA3}"/>
              </a:ext>
            </a:extLst>
          </p:cNvPr>
          <p:cNvGrpSpPr/>
          <p:nvPr/>
        </p:nvGrpSpPr>
        <p:grpSpPr>
          <a:xfrm>
            <a:off x="475624" y="35078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69DB38A8-0F84-4065-81F8-508192F4651A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6" name="Freeform 85">
              <a:extLst>
                <a:ext uri="{FF2B5EF4-FFF2-40B4-BE49-F238E27FC236}">
                  <a16:creationId xmlns:a16="http://schemas.microsoft.com/office/drawing/2014/main" id="{23AA2D2B-8D90-432D-A034-64176BA1551F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7" name="Freeform 86">
              <a:extLst>
                <a:ext uri="{FF2B5EF4-FFF2-40B4-BE49-F238E27FC236}">
                  <a16:creationId xmlns:a16="http://schemas.microsoft.com/office/drawing/2014/main" id="{9B61C2BB-FD3F-4898-891F-CFEF79EDB4A9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10185A36-86FF-4E14-8572-F2D5BABD82AB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350E860B-1029-4A07-AC6A-875B062E68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0" name="Freeform 89">
              <a:extLst>
                <a:ext uri="{FF2B5EF4-FFF2-40B4-BE49-F238E27FC236}">
                  <a16:creationId xmlns:a16="http://schemas.microsoft.com/office/drawing/2014/main" id="{E470F22D-9128-4D12-8FC6-9EDF425BE29E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C2F38DAD-1AAB-4355-BBBB-74FFD9101CE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37" name="文本框 2">
            <a:extLst>
              <a:ext uri="{FF2B5EF4-FFF2-40B4-BE49-F238E27FC236}">
                <a16:creationId xmlns:a16="http://schemas.microsoft.com/office/drawing/2014/main" id="{9E1B0155-72C1-48BA-A403-C31CF0913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047" y="406834"/>
            <a:ext cx="49723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B9647"/>
                </a:solidFill>
              </a:rPr>
              <a:t>STL</a:t>
            </a:r>
            <a:endParaRPr lang="zh-CN" altLang="en-US" b="1" dirty="0">
              <a:solidFill>
                <a:srgbClr val="0B9647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4AB578-EB6B-4EA3-8B38-628811C6464F}"/>
              </a:ext>
            </a:extLst>
          </p:cNvPr>
          <p:cNvSpPr/>
          <p:nvPr/>
        </p:nvSpPr>
        <p:spPr>
          <a:xfrm>
            <a:off x="736642" y="2795653"/>
            <a:ext cx="3688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syntax of STL is defined as </a:t>
            </a:r>
            <a:r>
              <a:rPr lang="en-US" altLang="zh-CN" dirty="0">
                <a:latin typeface="URWPalladioL-Roma"/>
              </a:rPr>
              <a:t>: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00E8CE6-27E7-471C-98F6-5645D7B99B32}"/>
              </a:ext>
            </a:extLst>
          </p:cNvPr>
          <p:cNvSpPr/>
          <p:nvPr/>
        </p:nvSpPr>
        <p:spPr>
          <a:xfrm>
            <a:off x="738507" y="1945411"/>
            <a:ext cx="10062626" cy="37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STL: a formal language to describe the timed behaviors of systems may or may not satisfy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3ABC45D-8A8B-474A-BDBD-77C25803FA29}"/>
                  </a:ext>
                </a:extLst>
              </p:cNvPr>
              <p:cNvSpPr/>
              <p:nvPr/>
            </p:nvSpPr>
            <p:spPr>
              <a:xfrm>
                <a:off x="736642" y="4540101"/>
                <a:ext cx="81838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Predicates </a:t>
                </a:r>
                <a:r>
                  <a:rPr lang="el-GR" altLang="zh-CN" i="1" dirty="0">
                    <a:latin typeface="PazoMath-Italic"/>
                  </a:rPr>
                  <a:t>π</a:t>
                </a:r>
                <a:r>
                  <a:rPr lang="en-US" altLang="zh-CN" i="1" dirty="0">
                    <a:latin typeface="PazoMath-Italic"/>
                  </a:rPr>
                  <a:t>:</a:t>
                </a:r>
                <a:r>
                  <a:rPr lang="en-US" altLang="zh-CN" dirty="0">
                    <a:latin typeface="PazoMath-Italic"/>
                  </a:rPr>
                  <a:t> </a:t>
                </a:r>
                <a:r>
                  <a:rPr lang="en-US" altLang="zh-CN" dirty="0"/>
                  <a:t>a symbol which represents a property or a relation. (</a:t>
                </a:r>
                <a:r>
                  <a:rPr lang="en-US" altLang="zh-CN" dirty="0" err="1"/>
                  <a:t>e.g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) ) </a:t>
                </a: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3ABC45D-8A8B-474A-BDBD-77C25803F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42" y="4540101"/>
                <a:ext cx="8183838" cy="369332"/>
              </a:xfrm>
              <a:prstGeom prst="rect">
                <a:avLst/>
              </a:prstGeom>
              <a:blipFill>
                <a:blip r:embed="rId3"/>
                <a:stretch>
                  <a:fillRect l="-671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>
            <a:extLst>
              <a:ext uri="{FF2B5EF4-FFF2-40B4-BE49-F238E27FC236}">
                <a16:creationId xmlns:a16="http://schemas.microsoft.com/office/drawing/2014/main" id="{5D5F5333-731E-4D31-B774-C42688AE6D12}"/>
              </a:ext>
            </a:extLst>
          </p:cNvPr>
          <p:cNvSpPr/>
          <p:nvPr/>
        </p:nvSpPr>
        <p:spPr>
          <a:xfrm>
            <a:off x="3392809" y="3343648"/>
            <a:ext cx="7680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Read as: predicate |not |  or    | and  |always   |eventually|    until</a:t>
            </a: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01CA3A-2645-4A2E-BFBC-A67D7E787302}"/>
              </a:ext>
            </a:extLst>
          </p:cNvPr>
          <p:cNvSpPr/>
          <p:nvPr/>
        </p:nvSpPr>
        <p:spPr>
          <a:xfrm>
            <a:off x="3617807" y="3929614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x ⊨ φ:  x satisfy φ 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0DBF92-A0EE-49C1-93FC-E35FD4E6F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05" y="2669766"/>
            <a:ext cx="5934075" cy="71437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0FC399A-EA21-4306-BE7D-1B776D139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6" y="6050779"/>
            <a:ext cx="2926080" cy="700044"/>
          </a:xfrm>
          <a:prstGeom prst="rect">
            <a:avLst/>
          </a:prstGeom>
        </p:spPr>
      </p:pic>
      <p:sp>
        <p:nvSpPr>
          <p:cNvPr id="59" name="任意多边形 47">
            <a:extLst>
              <a:ext uri="{FF2B5EF4-FFF2-40B4-BE49-F238E27FC236}">
                <a16:creationId xmlns:a16="http://schemas.microsoft.com/office/drawing/2014/main" id="{595896CD-2D98-4A63-9C92-C4CBD2BAB873}"/>
              </a:ext>
            </a:extLst>
          </p:cNvPr>
          <p:cNvSpPr/>
          <p:nvPr/>
        </p:nvSpPr>
        <p:spPr>
          <a:xfrm rot="5400000">
            <a:off x="2655378" y="-2343345"/>
            <a:ext cx="914400" cy="65154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CD6E260-A0A0-4D42-B214-2174FE492F9A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B4B29D6-46BE-48DC-AFAA-458DE9AB2D96}"/>
              </a:ext>
            </a:extLst>
          </p:cNvPr>
          <p:cNvSpPr/>
          <p:nvPr/>
        </p:nvSpPr>
        <p:spPr>
          <a:xfrm>
            <a:off x="1687218" y="622011"/>
            <a:ext cx="4499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Technical background</a:t>
            </a:r>
          </a:p>
          <a:p>
            <a:pPr eaLnBrk="1" hangingPunct="1"/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68E35F82-D88F-477C-960B-DD09C99B13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51" r="6451" b="6040"/>
          <a:stretch/>
        </p:blipFill>
        <p:spPr>
          <a:xfrm>
            <a:off x="536790" y="454503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3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2">
            <a:extLst>
              <a:ext uri="{FF2B5EF4-FFF2-40B4-BE49-F238E27FC236}">
                <a16:creationId xmlns:a16="http://schemas.microsoft.com/office/drawing/2014/main" id="{9E1B0155-72C1-48BA-A403-C31CF0913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222" y="574282"/>
            <a:ext cx="49723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B9647"/>
                </a:solidFill>
              </a:rPr>
              <a:t>Big-M constraints</a:t>
            </a:r>
            <a:endParaRPr lang="zh-CN" altLang="en-US" b="1" dirty="0">
              <a:solidFill>
                <a:srgbClr val="0B964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3B24ED-14B9-4788-8168-86EF72BF3326}"/>
                  </a:ext>
                </a:extLst>
              </p:cNvPr>
              <p:cNvSpPr/>
              <p:nvPr/>
            </p:nvSpPr>
            <p:spPr>
              <a:xfrm>
                <a:off x="323850" y="1447204"/>
                <a:ext cx="112586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Example: Obstacle avoiding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for a 2-D position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/>
                  <a:t>                              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C3B24ED-14B9-4788-8168-86EF72BF3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447204"/>
                <a:ext cx="11258676" cy="646331"/>
              </a:xfrm>
              <a:prstGeom prst="rect">
                <a:avLst/>
              </a:prstGeom>
              <a:blipFill>
                <a:blip r:embed="rId3"/>
                <a:stretch>
                  <a:fillRect l="-433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图片 46">
            <a:extLst>
              <a:ext uri="{FF2B5EF4-FFF2-40B4-BE49-F238E27FC236}">
                <a16:creationId xmlns:a16="http://schemas.microsoft.com/office/drawing/2014/main" id="{1709D388-0B83-4FFA-ACF5-BBE18D1B40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4" t="54283" r="28461" b="14143"/>
          <a:stretch/>
        </p:blipFill>
        <p:spPr>
          <a:xfrm>
            <a:off x="2603656" y="3720913"/>
            <a:ext cx="4172968" cy="1570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2024162-BD0F-42C2-B2F1-4644DE7EF90E}"/>
                  </a:ext>
                </a:extLst>
              </p:cNvPr>
              <p:cNvSpPr/>
              <p:nvPr/>
            </p:nvSpPr>
            <p:spPr>
              <a:xfrm>
                <a:off x="3531992" y="3483527"/>
                <a:ext cx="22702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altLang="zh-CN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2024162-BD0F-42C2-B2F1-4644DE7EF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992" y="3483527"/>
                <a:ext cx="2270291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12F395F-99BE-44A2-8CC2-FFBB21F877ED}"/>
                  </a:ext>
                </a:extLst>
              </p:cNvPr>
              <p:cNvSpPr/>
              <p:nvPr/>
            </p:nvSpPr>
            <p:spPr>
              <a:xfrm>
                <a:off x="3424332" y="5235057"/>
                <a:ext cx="23091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altLang="zh-CN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12F395F-99BE-44A2-8CC2-FFBB21F87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332" y="5235057"/>
                <a:ext cx="2309142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C09B304-40A4-4611-9105-C56CCF4E2534}"/>
                  </a:ext>
                </a:extLst>
              </p:cNvPr>
              <p:cNvSpPr/>
              <p:nvPr/>
            </p:nvSpPr>
            <p:spPr>
              <a:xfrm>
                <a:off x="1018764" y="2901341"/>
                <a:ext cx="101544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CN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CN" b="0" i="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C09B304-40A4-4611-9105-C56CCF4E2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64" y="2901341"/>
                <a:ext cx="1015447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>
            <a:extLst>
              <a:ext uri="{FF2B5EF4-FFF2-40B4-BE49-F238E27FC236}">
                <a16:creationId xmlns:a16="http://schemas.microsoft.com/office/drawing/2014/main" id="{2907C338-9C0F-407B-BE37-984DCD9D6D8B}"/>
              </a:ext>
            </a:extLst>
          </p:cNvPr>
          <p:cNvSpPr/>
          <p:nvPr/>
        </p:nvSpPr>
        <p:spPr>
          <a:xfrm>
            <a:off x="4499011" y="3915340"/>
            <a:ext cx="382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70FAE0D-B935-4090-9481-1C7EDFADFDE7}"/>
              </a:ext>
            </a:extLst>
          </p:cNvPr>
          <p:cNvSpPr/>
          <p:nvPr/>
        </p:nvSpPr>
        <p:spPr>
          <a:xfrm flipH="1">
            <a:off x="4181965" y="4399982"/>
            <a:ext cx="206159" cy="379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C553CD4-9C0F-4ABA-8804-573965F74EE1}"/>
              </a:ext>
            </a:extLst>
          </p:cNvPr>
          <p:cNvSpPr/>
          <p:nvPr/>
        </p:nvSpPr>
        <p:spPr>
          <a:xfrm>
            <a:off x="5589052" y="5278545"/>
            <a:ext cx="1984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Trivial constraint !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3FB1F79-0E9D-4187-8D1A-81A122A2111D}"/>
              </a:ext>
            </a:extLst>
          </p:cNvPr>
          <p:cNvSpPr/>
          <p:nvPr/>
        </p:nvSpPr>
        <p:spPr>
          <a:xfrm>
            <a:off x="5693212" y="3489667"/>
            <a:ext cx="1890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Predicate works!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9060A51-BD17-4926-B9C2-5E870D7DE751}"/>
                  </a:ext>
                </a:extLst>
              </p:cNvPr>
              <p:cNvSpPr/>
              <p:nvPr/>
            </p:nvSpPr>
            <p:spPr>
              <a:xfrm>
                <a:off x="2037110" y="5866113"/>
                <a:ext cx="79447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Need at least one predicate works: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+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9060A51-BD17-4926-B9C2-5E870D7DE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10" y="5866113"/>
                <a:ext cx="7944788" cy="369332"/>
              </a:xfrm>
              <a:prstGeom prst="rect">
                <a:avLst/>
              </a:prstGeom>
              <a:blipFill>
                <a:blip r:embed="rId8"/>
                <a:stretch>
                  <a:fillRect l="-6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弧形 73">
            <a:extLst>
              <a:ext uri="{FF2B5EF4-FFF2-40B4-BE49-F238E27FC236}">
                <a16:creationId xmlns:a16="http://schemas.microsoft.com/office/drawing/2014/main" id="{4A819E76-9CB5-40E8-A93C-B38519C235A6}"/>
              </a:ext>
            </a:extLst>
          </p:cNvPr>
          <p:cNvSpPr/>
          <p:nvPr/>
        </p:nvSpPr>
        <p:spPr>
          <a:xfrm flipH="1">
            <a:off x="5457443" y="5049296"/>
            <a:ext cx="552061" cy="432040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464F96D-0463-491B-A331-E8155E9B49BB}"/>
              </a:ext>
            </a:extLst>
          </p:cNvPr>
          <p:cNvSpPr/>
          <p:nvPr/>
        </p:nvSpPr>
        <p:spPr>
          <a:xfrm>
            <a:off x="5721282" y="4840556"/>
            <a:ext cx="1963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 Sufficient large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C2A1F8B-0650-4D1A-A6CD-50003D02C94E}"/>
                  </a:ext>
                </a:extLst>
              </p:cNvPr>
              <p:cNvSpPr/>
              <p:nvPr/>
            </p:nvSpPr>
            <p:spPr>
              <a:xfrm>
                <a:off x="335905" y="1980537"/>
                <a:ext cx="87998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ea typeface="Cambria Math" panose="02040503050406030204" pitchFamily="18" charset="0"/>
                  </a:rPr>
                  <a:t>Need 4 predicates combined with ‘OR’ :  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CN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∨(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CN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C2A1F8B-0650-4D1A-A6CD-50003D02C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05" y="1980537"/>
                <a:ext cx="8799830" cy="369332"/>
              </a:xfrm>
              <a:prstGeom prst="rect">
                <a:avLst/>
              </a:prstGeom>
              <a:blipFill>
                <a:blip r:embed="rId9"/>
                <a:stretch>
                  <a:fillRect l="-55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>
            <a:extLst>
              <a:ext uri="{FF2B5EF4-FFF2-40B4-BE49-F238E27FC236}">
                <a16:creationId xmlns:a16="http://schemas.microsoft.com/office/drawing/2014/main" id="{09C95739-E9FF-45B8-AE9B-A4822951CB14}"/>
              </a:ext>
            </a:extLst>
          </p:cNvPr>
          <p:cNvSpPr/>
          <p:nvPr/>
        </p:nvSpPr>
        <p:spPr>
          <a:xfrm>
            <a:off x="4881269" y="4399982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7A9C18C-E475-478F-A040-81B50DF3A4A9}"/>
              </a:ext>
            </a:extLst>
          </p:cNvPr>
          <p:cNvSpPr/>
          <p:nvPr/>
        </p:nvSpPr>
        <p:spPr>
          <a:xfrm>
            <a:off x="4489301" y="4895984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DDDF69F-F3BA-48CE-BF1F-33935C0ED1C3}"/>
                  </a:ext>
                </a:extLst>
              </p:cNvPr>
              <p:cNvSpPr/>
              <p:nvPr/>
            </p:nvSpPr>
            <p:spPr>
              <a:xfrm>
                <a:off x="315586" y="2504672"/>
                <a:ext cx="6461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Introduce 4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binary variables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using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Big-M constraints</a:t>
                </a:r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DDDF69F-F3BA-48CE-BF1F-33935C0ED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6" y="2504672"/>
                <a:ext cx="6461038" cy="369332"/>
              </a:xfrm>
              <a:prstGeom prst="rect">
                <a:avLst/>
              </a:prstGeom>
              <a:blipFill>
                <a:blip r:embed="rId10"/>
                <a:stretch>
                  <a:fillRect l="-84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E94E0651-14DC-432F-A565-1710712C9CDF}"/>
              </a:ext>
            </a:extLst>
          </p:cNvPr>
          <p:cNvGrpSpPr/>
          <p:nvPr/>
        </p:nvGrpSpPr>
        <p:grpSpPr>
          <a:xfrm>
            <a:off x="475624" y="11710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59" name="Freeform 84">
              <a:extLst>
                <a:ext uri="{FF2B5EF4-FFF2-40B4-BE49-F238E27FC236}">
                  <a16:creationId xmlns:a16="http://schemas.microsoft.com/office/drawing/2014/main" id="{FC6D99CB-AD6C-4198-B54B-07360579E2AB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27AD8A7E-1FCB-4C16-A2C2-0E3F74482DF1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86">
              <a:extLst>
                <a:ext uri="{FF2B5EF4-FFF2-40B4-BE49-F238E27FC236}">
                  <a16:creationId xmlns:a16="http://schemas.microsoft.com/office/drawing/2014/main" id="{E54E0F93-B175-46F4-9C16-F75C67E9C711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2" name="Freeform 87">
              <a:extLst>
                <a:ext uri="{FF2B5EF4-FFF2-40B4-BE49-F238E27FC236}">
                  <a16:creationId xmlns:a16="http://schemas.microsoft.com/office/drawing/2014/main" id="{F1923092-C380-4496-A711-BBAAB63E5CFA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3" name="Freeform 88">
              <a:extLst>
                <a:ext uri="{FF2B5EF4-FFF2-40B4-BE49-F238E27FC236}">
                  <a16:creationId xmlns:a16="http://schemas.microsoft.com/office/drawing/2014/main" id="{A974826D-660B-4357-9EEE-F42963FD19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5" name="Freeform 89">
              <a:extLst>
                <a:ext uri="{FF2B5EF4-FFF2-40B4-BE49-F238E27FC236}">
                  <a16:creationId xmlns:a16="http://schemas.microsoft.com/office/drawing/2014/main" id="{F971F52A-D9C6-4583-8473-DBFE57ECDFF6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0" name="Freeform 90">
              <a:extLst>
                <a:ext uri="{FF2B5EF4-FFF2-40B4-BE49-F238E27FC236}">
                  <a16:creationId xmlns:a16="http://schemas.microsoft.com/office/drawing/2014/main" id="{8F6BA1B7-2D08-4F39-B765-92C67CCE46FD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71" name="任意多边形 47">
            <a:extLst>
              <a:ext uri="{FF2B5EF4-FFF2-40B4-BE49-F238E27FC236}">
                <a16:creationId xmlns:a16="http://schemas.microsoft.com/office/drawing/2014/main" id="{FFA40FB1-EF8C-41AB-AA11-2193C01D89A7}"/>
              </a:ext>
            </a:extLst>
          </p:cNvPr>
          <p:cNvSpPr/>
          <p:nvPr/>
        </p:nvSpPr>
        <p:spPr>
          <a:xfrm rot="5400000">
            <a:off x="2655378" y="-2577025"/>
            <a:ext cx="914400" cy="65154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8F517D4-2904-4407-8D7F-294068871DBC}"/>
              </a:ext>
            </a:extLst>
          </p:cNvPr>
          <p:cNvSpPr/>
          <p:nvPr/>
        </p:nvSpPr>
        <p:spPr>
          <a:xfrm>
            <a:off x="323850" y="1397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85090EF-2786-4386-8DBE-FB106068E2FF}"/>
              </a:ext>
            </a:extLst>
          </p:cNvPr>
          <p:cNvSpPr/>
          <p:nvPr/>
        </p:nvSpPr>
        <p:spPr>
          <a:xfrm>
            <a:off x="1687218" y="388331"/>
            <a:ext cx="4499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Technical background</a:t>
            </a:r>
          </a:p>
          <a:p>
            <a:pPr eaLnBrk="1" hangingPunct="1"/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237C451D-7829-4E10-AB26-F4BA78C2E7B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351" r="6451" b="6040"/>
          <a:stretch/>
        </p:blipFill>
        <p:spPr>
          <a:xfrm>
            <a:off x="527654" y="222254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4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80150AB-0DCB-4284-B315-42AC6E7591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4" t="54283" r="28461" b="14143"/>
          <a:stretch/>
        </p:blipFill>
        <p:spPr>
          <a:xfrm>
            <a:off x="8417639" y="3001788"/>
            <a:ext cx="2152314" cy="99467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EC34CA1-8A60-41F6-BC97-9570C437A250}"/>
              </a:ext>
            </a:extLst>
          </p:cNvPr>
          <p:cNvGrpSpPr/>
          <p:nvPr/>
        </p:nvGrpSpPr>
        <p:grpSpPr>
          <a:xfrm>
            <a:off x="1136003" y="1437333"/>
            <a:ext cx="10483850" cy="4481169"/>
            <a:chOff x="1127125" y="2098675"/>
            <a:chExt cx="10483850" cy="384333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AE0DE06-5A86-433C-86E3-C8617634A738}"/>
                </a:ext>
              </a:extLst>
            </p:cNvPr>
            <p:cNvSpPr/>
            <p:nvPr/>
          </p:nvSpPr>
          <p:spPr>
            <a:xfrm>
              <a:off x="1127125" y="2098675"/>
              <a:ext cx="10472738" cy="38433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A17F70C-8AE2-4E67-9CDA-DED25483E109}"/>
                </a:ext>
              </a:extLst>
            </p:cNvPr>
            <p:cNvSpPr/>
            <p:nvPr/>
          </p:nvSpPr>
          <p:spPr>
            <a:xfrm>
              <a:off x="11272838" y="2106613"/>
              <a:ext cx="338137" cy="338137"/>
            </a:xfrm>
            <a:prstGeom prst="rect">
              <a:avLst/>
            </a:prstGeom>
            <a:solidFill>
              <a:srgbClr val="0B964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4EE3EFC-CCDA-457B-B096-064C56016BDD}"/>
                </a:ext>
              </a:extLst>
            </p:cNvPr>
            <p:cNvSpPr/>
            <p:nvPr/>
          </p:nvSpPr>
          <p:spPr>
            <a:xfrm>
              <a:off x="11272838" y="5605463"/>
              <a:ext cx="338137" cy="336550"/>
            </a:xfrm>
            <a:prstGeom prst="rect">
              <a:avLst/>
            </a:prstGeom>
            <a:solidFill>
              <a:srgbClr val="0B964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7FE004C8-6DC8-4308-B111-089D84A68510}"/>
              </a:ext>
            </a:extLst>
          </p:cNvPr>
          <p:cNvSpPr txBox="1"/>
          <p:nvPr/>
        </p:nvSpPr>
        <p:spPr>
          <a:xfrm>
            <a:off x="1531536" y="1848948"/>
            <a:ext cx="95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Parameterized Mixed-integer Convex Programs (MICP). Given the STL specification </a:t>
            </a:r>
            <a:r>
              <a:rPr lang="en-US" altLang="zh-CN" i="1" dirty="0"/>
              <a:t>φ:</a:t>
            </a:r>
            <a:endParaRPr lang="en-US" altLang="zh-CN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2176B28-BFC0-42B1-A8D8-AE654597987C}"/>
              </a:ext>
            </a:extLst>
          </p:cNvPr>
          <p:cNvSpPr txBox="1"/>
          <p:nvPr/>
        </p:nvSpPr>
        <p:spPr>
          <a:xfrm>
            <a:off x="1747953" y="4319914"/>
            <a:ext cx="909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∈ </a:t>
            </a:r>
            <a:r>
              <a:rPr lang="en-US" altLang="zh-CN" b="1" dirty="0" err="1"/>
              <a:t>R</a:t>
            </a:r>
            <a:r>
              <a:rPr lang="en-US" altLang="zh-CN" baseline="30000" dirty="0" err="1"/>
              <a:t>n</a:t>
            </a:r>
            <a:r>
              <a:rPr lang="en-US" altLang="zh-CN" sz="1050" baseline="30000" dirty="0" err="1"/>
              <a:t>c</a:t>
            </a:r>
            <a:r>
              <a:rPr lang="en-US" altLang="zh-CN" baseline="30000" dirty="0"/>
              <a:t> </a:t>
            </a:r>
            <a:r>
              <a:rPr lang="en-US" altLang="zh-CN" dirty="0"/>
              <a:t>: continuous decision variables</a:t>
            </a:r>
          </a:p>
          <a:p>
            <a:r>
              <a:rPr lang="en-US" altLang="zh-CN" i="1" dirty="0"/>
              <a:t>δ </a:t>
            </a:r>
            <a:r>
              <a:rPr lang="en-US" altLang="zh-CN" dirty="0"/>
              <a:t>∈ (0, 1)</a:t>
            </a:r>
            <a:r>
              <a:rPr lang="en-US" altLang="zh-CN" baseline="30000" dirty="0"/>
              <a:t> </a:t>
            </a:r>
            <a:r>
              <a:rPr lang="en-US" altLang="zh-CN" baseline="30000" dirty="0" err="1"/>
              <a:t>n</a:t>
            </a:r>
            <a:r>
              <a:rPr lang="en-US" altLang="zh-CN" sz="1050" baseline="30000" dirty="0" err="1"/>
              <a:t>I</a:t>
            </a:r>
            <a:r>
              <a:rPr lang="en-US" altLang="zh-CN" sz="1050" baseline="30000" dirty="0"/>
              <a:t> </a:t>
            </a:r>
            <a:r>
              <a:rPr lang="en-US" altLang="zh-CN" dirty="0"/>
              <a:t>: binary variables, </a:t>
            </a:r>
          </a:p>
          <a:p>
            <a:r>
              <a:rPr lang="en-US" altLang="zh-CN" i="1" dirty="0" err="1"/>
              <a:t>θ</a:t>
            </a:r>
            <a:r>
              <a:rPr lang="en-US" altLang="zh-CN" i="1" baseline="30000" dirty="0" err="1"/>
              <a:t>φ</a:t>
            </a:r>
            <a:r>
              <a:rPr lang="en-US" altLang="zh-CN" i="1" dirty="0"/>
              <a:t> </a:t>
            </a:r>
            <a:r>
              <a:rPr lang="en-US" altLang="zh-CN" dirty="0"/>
              <a:t>∈ </a:t>
            </a:r>
            <a:r>
              <a:rPr lang="en-US" altLang="zh-CN" b="1" dirty="0" err="1"/>
              <a:t>R</a:t>
            </a:r>
            <a:r>
              <a:rPr lang="en-US" altLang="zh-CN" baseline="30000" dirty="0" err="1"/>
              <a:t>n</a:t>
            </a:r>
            <a:r>
              <a:rPr lang="en-US" altLang="zh-CN" sz="1050" baseline="30000" dirty="0" err="1"/>
              <a:t>p</a:t>
            </a:r>
            <a:r>
              <a:rPr lang="en-US" altLang="zh-CN" dirty="0"/>
              <a:t>: parameters depending on STL </a:t>
            </a:r>
            <a:r>
              <a:rPr lang="en-US" altLang="zh-CN" i="1" dirty="0"/>
              <a:t>φ</a:t>
            </a:r>
            <a:r>
              <a:rPr lang="en-US" altLang="zh-CN" dirty="0"/>
              <a:t>.  (e.g. initial conditions, obstacles, goal) </a:t>
            </a:r>
          </a:p>
          <a:p>
            <a:r>
              <a:rPr lang="en-US" altLang="zh-CN" dirty="0"/>
              <a:t>f</a:t>
            </a:r>
            <a:r>
              <a:rPr lang="en-US" altLang="zh-CN" baseline="-25000" dirty="0"/>
              <a:t>i</a:t>
            </a:r>
            <a:r>
              <a:rPr lang="en-US" altLang="zh-CN" dirty="0"/>
              <a:t> : constraints only contain x</a:t>
            </a:r>
          </a:p>
          <a:p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mixed-integer constraints contain binary variables </a:t>
            </a:r>
            <a:r>
              <a:rPr lang="en-US" altLang="zh-CN" i="1" dirty="0" err="1">
                <a:solidFill>
                  <a:srgbClr val="FF0000"/>
                </a:solidFill>
              </a:rPr>
              <a:t>δ</a:t>
            </a:r>
            <a:r>
              <a:rPr lang="en-US" altLang="zh-CN" baseline="-25000" dirty="0" err="1">
                <a:solidFill>
                  <a:srgbClr val="FF0000"/>
                </a:solidFill>
              </a:rPr>
              <a:t>i</a:t>
            </a:r>
            <a:endParaRPr lang="zh-CN" altLang="zh-CN" sz="2000" baseline="-25000" dirty="0">
              <a:solidFill>
                <a:srgbClr val="FF0000"/>
              </a:solidFill>
            </a:endParaRPr>
          </a:p>
        </p:txBody>
      </p:sp>
      <p:sp>
        <p:nvSpPr>
          <p:cNvPr id="37" name="文本框 2">
            <a:extLst>
              <a:ext uri="{FF2B5EF4-FFF2-40B4-BE49-F238E27FC236}">
                <a16:creationId xmlns:a16="http://schemas.microsoft.com/office/drawing/2014/main" id="{9E1B0155-72C1-48BA-A403-C31CF0913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5851" y="350784"/>
            <a:ext cx="41618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B9647"/>
                </a:solidFill>
              </a:rPr>
              <a:t>Mixed-integer programming</a:t>
            </a:r>
            <a:endParaRPr lang="zh-CN" altLang="en-US" b="1" dirty="0">
              <a:solidFill>
                <a:srgbClr val="0B9647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5A133A-FF72-4E36-AE48-BF23F7E2E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062" y="2449794"/>
            <a:ext cx="4151938" cy="1721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4DCB28E-72E2-4B0A-B6CB-3B3B127AEAEE}"/>
                  </a:ext>
                </a:extLst>
              </p:cNvPr>
              <p:cNvSpPr/>
              <p:nvPr/>
            </p:nvSpPr>
            <p:spPr>
              <a:xfrm>
                <a:off x="8798307" y="2643432"/>
                <a:ext cx="28992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=1→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4DCB28E-72E2-4B0A-B6CB-3B3B127AE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307" y="2643432"/>
                <a:ext cx="28992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42FCD23B-BCD1-4116-A826-CBD975A5499A}"/>
              </a:ext>
            </a:extLst>
          </p:cNvPr>
          <p:cNvSpPr/>
          <p:nvPr/>
        </p:nvSpPr>
        <p:spPr>
          <a:xfrm>
            <a:off x="9176983" y="4020956"/>
            <a:ext cx="877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δ</a:t>
            </a:r>
            <a:r>
              <a:rPr lang="en-US" altLang="zh-CN" i="1" baseline="-25000" dirty="0"/>
              <a:t>3</a:t>
            </a:r>
            <a:r>
              <a:rPr lang="en-US" altLang="zh-CN" i="1" dirty="0"/>
              <a:t>=0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E1B897F-EFD3-4174-8E1B-F3A0083ED3E4}"/>
              </a:ext>
            </a:extLst>
          </p:cNvPr>
          <p:cNvSpPr/>
          <p:nvPr/>
        </p:nvSpPr>
        <p:spPr>
          <a:xfrm>
            <a:off x="8649828" y="3441849"/>
            <a:ext cx="877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δ</a:t>
            </a:r>
            <a:r>
              <a:rPr lang="en-US" altLang="zh-CN" i="1" baseline="-25000" dirty="0"/>
              <a:t>4</a:t>
            </a:r>
            <a:r>
              <a:rPr lang="en-US" altLang="zh-CN" i="1" dirty="0"/>
              <a:t>=0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F68959C-2CFD-4451-8809-36C51BEC3EE2}"/>
              </a:ext>
            </a:extLst>
          </p:cNvPr>
          <p:cNvSpPr/>
          <p:nvPr/>
        </p:nvSpPr>
        <p:spPr>
          <a:xfrm>
            <a:off x="9692883" y="3437863"/>
            <a:ext cx="877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δ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=0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DF5135-1A45-4A67-AB12-8CB0A1426FCC}"/>
              </a:ext>
            </a:extLst>
          </p:cNvPr>
          <p:cNvSpPr/>
          <p:nvPr/>
        </p:nvSpPr>
        <p:spPr>
          <a:xfrm>
            <a:off x="8649828" y="3437863"/>
            <a:ext cx="877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δ</a:t>
            </a:r>
            <a:r>
              <a:rPr lang="en-US" altLang="zh-CN" i="1" baseline="-25000" dirty="0"/>
              <a:t>4</a:t>
            </a:r>
            <a:r>
              <a:rPr lang="en-US" altLang="zh-CN" i="1" dirty="0"/>
              <a:t>=0</a:t>
            </a:r>
            <a:endParaRPr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E4A89863-395D-406D-87F8-07558B379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36" y="6050779"/>
            <a:ext cx="2926080" cy="700044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BD0DC030-14C7-4CEF-AAB0-72B56F54867B}"/>
              </a:ext>
            </a:extLst>
          </p:cNvPr>
          <p:cNvGrpSpPr/>
          <p:nvPr/>
        </p:nvGrpSpPr>
        <p:grpSpPr>
          <a:xfrm>
            <a:off x="475624" y="14758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41" name="Freeform 84">
              <a:extLst>
                <a:ext uri="{FF2B5EF4-FFF2-40B4-BE49-F238E27FC236}">
                  <a16:creationId xmlns:a16="http://schemas.microsoft.com/office/drawing/2014/main" id="{08FF3D50-17BF-4366-8A4E-3A61E10D3758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2" name="Freeform 85">
              <a:extLst>
                <a:ext uri="{FF2B5EF4-FFF2-40B4-BE49-F238E27FC236}">
                  <a16:creationId xmlns:a16="http://schemas.microsoft.com/office/drawing/2014/main" id="{93120D51-5249-48DB-9E5B-1E6BCFFB7538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3" name="Freeform 86">
              <a:extLst>
                <a:ext uri="{FF2B5EF4-FFF2-40B4-BE49-F238E27FC236}">
                  <a16:creationId xmlns:a16="http://schemas.microsoft.com/office/drawing/2014/main" id="{C1097802-FB08-4601-97A4-0868CBFF2A48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1DDBBA5A-7B38-4713-B11C-16ADEE939477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92BE42A3-5D2A-4BD5-A1D7-0CC4039FA7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6" name="Freeform 89">
              <a:extLst>
                <a:ext uri="{FF2B5EF4-FFF2-40B4-BE49-F238E27FC236}">
                  <a16:creationId xmlns:a16="http://schemas.microsoft.com/office/drawing/2014/main" id="{437342E8-A0BA-4A87-97A2-FB286F1C40E6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7" name="Freeform 90">
              <a:extLst>
                <a:ext uri="{FF2B5EF4-FFF2-40B4-BE49-F238E27FC236}">
                  <a16:creationId xmlns:a16="http://schemas.microsoft.com/office/drawing/2014/main" id="{4185D37F-740D-4E71-BF4A-46F5B0DDACBD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110DD7BC-438F-4B08-B449-8CAF4E447F4C}"/>
              </a:ext>
            </a:extLst>
          </p:cNvPr>
          <p:cNvSpPr/>
          <p:nvPr/>
        </p:nvSpPr>
        <p:spPr>
          <a:xfrm rot="5400000">
            <a:off x="2655378" y="-2546545"/>
            <a:ext cx="914400" cy="65154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C210A3E-122B-460F-B4C1-3F8C5F8EFBA2}"/>
              </a:ext>
            </a:extLst>
          </p:cNvPr>
          <p:cNvSpPr/>
          <p:nvPr/>
        </p:nvSpPr>
        <p:spPr>
          <a:xfrm>
            <a:off x="323850" y="444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56FECB2-ECF9-4B61-B47C-E1B8DFEF394E}"/>
              </a:ext>
            </a:extLst>
          </p:cNvPr>
          <p:cNvSpPr/>
          <p:nvPr/>
        </p:nvSpPr>
        <p:spPr>
          <a:xfrm>
            <a:off x="1687218" y="418811"/>
            <a:ext cx="4499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Technical background</a:t>
            </a:r>
          </a:p>
          <a:p>
            <a:pPr eaLnBrk="1" hangingPunct="1"/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4B4DE6CF-C477-4047-806C-1EDF94E063F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51" r="6451" b="6040"/>
          <a:stretch/>
        </p:blipFill>
        <p:spPr>
          <a:xfrm>
            <a:off x="536790" y="251303"/>
            <a:ext cx="923544" cy="91440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EC34CA1-8A60-41F6-BC97-9570C437A250}"/>
              </a:ext>
            </a:extLst>
          </p:cNvPr>
          <p:cNvGrpSpPr/>
          <p:nvPr/>
        </p:nvGrpSpPr>
        <p:grpSpPr>
          <a:xfrm>
            <a:off x="1136003" y="1427173"/>
            <a:ext cx="10483850" cy="4481169"/>
            <a:chOff x="1127125" y="2098675"/>
            <a:chExt cx="10483850" cy="384333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AE0DE06-5A86-433C-86E3-C8617634A738}"/>
                </a:ext>
              </a:extLst>
            </p:cNvPr>
            <p:cNvSpPr/>
            <p:nvPr/>
          </p:nvSpPr>
          <p:spPr>
            <a:xfrm>
              <a:off x="1127125" y="2098675"/>
              <a:ext cx="10472738" cy="38433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A17F70C-8AE2-4E67-9CDA-DED25483E109}"/>
                </a:ext>
              </a:extLst>
            </p:cNvPr>
            <p:cNvSpPr/>
            <p:nvPr/>
          </p:nvSpPr>
          <p:spPr>
            <a:xfrm>
              <a:off x="11272838" y="2106613"/>
              <a:ext cx="338137" cy="338137"/>
            </a:xfrm>
            <a:prstGeom prst="rect">
              <a:avLst/>
            </a:prstGeom>
            <a:solidFill>
              <a:srgbClr val="0B964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4EE3EFC-CCDA-457B-B096-064C56016BDD}"/>
                </a:ext>
              </a:extLst>
            </p:cNvPr>
            <p:cNvSpPr/>
            <p:nvPr/>
          </p:nvSpPr>
          <p:spPr>
            <a:xfrm>
              <a:off x="11272838" y="5605463"/>
              <a:ext cx="338137" cy="336550"/>
            </a:xfrm>
            <a:prstGeom prst="rect">
              <a:avLst/>
            </a:prstGeom>
            <a:solidFill>
              <a:srgbClr val="0B964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40" name="文本框 1066">
            <a:extLst>
              <a:ext uri="{FF2B5EF4-FFF2-40B4-BE49-F238E27FC236}">
                <a16:creationId xmlns:a16="http://schemas.microsoft.com/office/drawing/2014/main" id="{44CD2766-6DBF-4CBF-97FF-3412519F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230" y="406421"/>
            <a:ext cx="4499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</a:rPr>
              <a:t>Technical background</a:t>
            </a:r>
          </a:p>
        </p:txBody>
      </p:sp>
      <p:sp>
        <p:nvSpPr>
          <p:cNvPr id="37" name="文本框 2">
            <a:extLst>
              <a:ext uri="{FF2B5EF4-FFF2-40B4-BE49-F238E27FC236}">
                <a16:creationId xmlns:a16="http://schemas.microsoft.com/office/drawing/2014/main" id="{9E1B0155-72C1-48BA-A403-C31CF0913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1247" y="534756"/>
            <a:ext cx="4161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B9647"/>
                </a:solidFill>
              </a:rPr>
              <a:t>Tight constraint</a:t>
            </a:r>
            <a:endParaRPr lang="zh-CN" altLang="en-US" b="1" dirty="0">
              <a:solidFill>
                <a:srgbClr val="0B9647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99A0D8-3D67-4D9D-8A92-4C2CBCC378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27" r="13567" b="-2463"/>
          <a:stretch/>
        </p:blipFill>
        <p:spPr>
          <a:xfrm>
            <a:off x="1595764" y="2476140"/>
            <a:ext cx="7809412" cy="64195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BDDE7B-E9D9-41C2-8311-79C3EFEF9854}"/>
              </a:ext>
            </a:extLst>
          </p:cNvPr>
          <p:cNvSpPr/>
          <p:nvPr/>
        </p:nvSpPr>
        <p:spPr>
          <a:xfrm>
            <a:off x="1657350" y="1874106"/>
            <a:ext cx="193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Tight constraints: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DE327AA-08BC-4E6F-9A2E-2DD2A49FA3BE}"/>
              </a:ext>
            </a:extLst>
          </p:cNvPr>
          <p:cNvSpPr/>
          <p:nvPr/>
        </p:nvSpPr>
        <p:spPr>
          <a:xfrm>
            <a:off x="1796134" y="3370571"/>
            <a:ext cx="9302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aseline="30000" dirty="0"/>
          </a:p>
          <a:p>
            <a:endParaRPr lang="en-US" altLang="zh-CN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0D102F3-A5F5-4427-AEC8-3603CE668956}"/>
                  </a:ext>
                </a:extLst>
              </p:cNvPr>
              <p:cNvSpPr/>
              <p:nvPr/>
            </p:nvSpPr>
            <p:spPr>
              <a:xfrm>
                <a:off x="1568364" y="3370571"/>
                <a:ext cx="100634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Insight behind: constraints 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really work when solving MIP, corresbonding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0D102F3-A5F5-4427-AEC8-3603CE668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64" y="3370571"/>
                <a:ext cx="10063492" cy="369332"/>
              </a:xfrm>
              <a:prstGeom prst="rect">
                <a:avLst/>
              </a:prstGeom>
              <a:blipFill>
                <a:blip r:embed="rId5"/>
                <a:stretch>
                  <a:fillRect l="-485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>
            <a:extLst>
              <a:ext uri="{FF2B5EF4-FFF2-40B4-BE49-F238E27FC236}">
                <a16:creationId xmlns:a16="http://schemas.microsoft.com/office/drawing/2014/main" id="{6D38BD1F-0B88-4C0F-80DD-930DC1A47E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4" t="54283" r="28461" b="14143"/>
          <a:stretch/>
        </p:blipFill>
        <p:spPr>
          <a:xfrm>
            <a:off x="7700015" y="4237738"/>
            <a:ext cx="2152314" cy="994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F1528E8-892F-4A90-97BF-7F5CD5405137}"/>
                  </a:ext>
                </a:extLst>
              </p:cNvPr>
              <p:cNvSpPr/>
              <p:nvPr/>
            </p:nvSpPr>
            <p:spPr>
              <a:xfrm>
                <a:off x="7902015" y="3854237"/>
                <a:ext cx="28992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  </a:t>
                </a:r>
                <a:r>
                  <a:rPr lang="en-US" altLang="zh-CN" dirty="0"/>
                  <a:t>tight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F1528E8-892F-4A90-97BF-7F5CD5405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015" y="3854237"/>
                <a:ext cx="28992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EABB88D-79E3-42AE-8835-A04D02A9753D}"/>
                  </a:ext>
                </a:extLst>
              </p:cNvPr>
              <p:cNvSpPr/>
              <p:nvPr/>
            </p:nvSpPr>
            <p:spPr>
              <a:xfrm>
                <a:off x="1568364" y="4367537"/>
                <a:ext cx="651645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At some time, only the constraint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matters,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discard other constraints still get a optimal solution.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EABB88D-79E3-42AE-8835-A04D02A97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64" y="4367537"/>
                <a:ext cx="6516455" cy="1200329"/>
              </a:xfrm>
              <a:prstGeom prst="rect">
                <a:avLst/>
              </a:prstGeom>
              <a:blipFill>
                <a:blip r:embed="rId8"/>
                <a:stretch>
                  <a:fillRect l="-748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85E829A-1FB5-4FA6-9EC7-7FF9CDB92485}"/>
                  </a:ext>
                </a:extLst>
              </p:cNvPr>
              <p:cNvSpPr/>
              <p:nvPr/>
            </p:nvSpPr>
            <p:spPr>
              <a:xfrm>
                <a:off x="8584837" y="4328411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85E829A-1FB5-4FA6-9EC7-7FF9CDB92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837" y="4328411"/>
                <a:ext cx="3826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EA252DC4-A237-476F-A073-811CF6E9D6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2" t="66507" r="28851" b="30469"/>
          <a:stretch/>
        </p:blipFill>
        <p:spPr>
          <a:xfrm>
            <a:off x="8760931" y="4273498"/>
            <a:ext cx="93345" cy="9525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E49B6D26-3F93-4606-BE03-49D25AC9DE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9" t="65682" r="77064" b="29964"/>
          <a:stretch/>
        </p:blipFill>
        <p:spPr>
          <a:xfrm>
            <a:off x="9722917" y="4597913"/>
            <a:ext cx="125730" cy="137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F40E6B4-67F7-4787-AB75-DB9002F0CB96}"/>
                  </a:ext>
                </a:extLst>
              </p:cNvPr>
              <p:cNvSpPr/>
              <p:nvPr/>
            </p:nvSpPr>
            <p:spPr>
              <a:xfrm>
                <a:off x="8616268" y="4787236"/>
                <a:ext cx="3618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F40E6B4-67F7-4787-AB75-DB9002F0C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68" y="4787236"/>
                <a:ext cx="3618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ECFF6BF-ED7B-412B-B967-7AB9FE66C4DB}"/>
                  </a:ext>
                </a:extLst>
              </p:cNvPr>
              <p:cNvSpPr/>
              <p:nvPr/>
            </p:nvSpPr>
            <p:spPr>
              <a:xfrm>
                <a:off x="7848940" y="5156767"/>
                <a:ext cx="3137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  trivial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ECFF6BF-ED7B-412B-B967-7AB9FE66C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940" y="5156767"/>
                <a:ext cx="3137526" cy="369332"/>
              </a:xfrm>
              <a:prstGeom prst="rect">
                <a:avLst/>
              </a:prstGeom>
              <a:blipFill>
                <a:blip r:embed="rId11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>
            <a:extLst>
              <a:ext uri="{FF2B5EF4-FFF2-40B4-BE49-F238E27FC236}">
                <a16:creationId xmlns:a16="http://schemas.microsoft.com/office/drawing/2014/main" id="{A5964F8F-9E02-4F75-AEFE-820AD0F37B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36" y="6050779"/>
            <a:ext cx="2926080" cy="700044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50752F06-37F8-4ACD-814F-4EDB2E670EC3}"/>
              </a:ext>
            </a:extLst>
          </p:cNvPr>
          <p:cNvGrpSpPr/>
          <p:nvPr/>
        </p:nvGrpSpPr>
        <p:grpSpPr>
          <a:xfrm>
            <a:off x="475625" y="96115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42" name="Freeform 84">
              <a:extLst>
                <a:ext uri="{FF2B5EF4-FFF2-40B4-BE49-F238E27FC236}">
                  <a16:creationId xmlns:a16="http://schemas.microsoft.com/office/drawing/2014/main" id="{7875C891-DCCC-4833-B258-014BB8A19495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3" name="Freeform 85">
              <a:extLst>
                <a:ext uri="{FF2B5EF4-FFF2-40B4-BE49-F238E27FC236}">
                  <a16:creationId xmlns:a16="http://schemas.microsoft.com/office/drawing/2014/main" id="{69E8C2D5-916A-4591-AB45-BF9F85912E56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4" name="Freeform 86">
              <a:extLst>
                <a:ext uri="{FF2B5EF4-FFF2-40B4-BE49-F238E27FC236}">
                  <a16:creationId xmlns:a16="http://schemas.microsoft.com/office/drawing/2014/main" id="{13A944DE-D62A-4F9E-B776-49A97FC462FE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5" name="Freeform 87">
              <a:extLst>
                <a:ext uri="{FF2B5EF4-FFF2-40B4-BE49-F238E27FC236}">
                  <a16:creationId xmlns:a16="http://schemas.microsoft.com/office/drawing/2014/main" id="{B4EC2A39-41FE-4141-87E1-6276DE691364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6" name="Freeform 88">
              <a:extLst>
                <a:ext uri="{FF2B5EF4-FFF2-40B4-BE49-F238E27FC236}">
                  <a16:creationId xmlns:a16="http://schemas.microsoft.com/office/drawing/2014/main" id="{BEB615E5-F7C4-4679-9AE0-9778E75B5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7" name="Freeform 89">
              <a:extLst>
                <a:ext uri="{FF2B5EF4-FFF2-40B4-BE49-F238E27FC236}">
                  <a16:creationId xmlns:a16="http://schemas.microsoft.com/office/drawing/2014/main" id="{77E48194-9C73-446A-8CA9-36B5BB455CF7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8" name="Freeform 90">
              <a:extLst>
                <a:ext uri="{FF2B5EF4-FFF2-40B4-BE49-F238E27FC236}">
                  <a16:creationId xmlns:a16="http://schemas.microsoft.com/office/drawing/2014/main" id="{688E6B09-E03A-4965-AD4A-E98F661131B4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49" name="任意多边形 47">
            <a:extLst>
              <a:ext uri="{FF2B5EF4-FFF2-40B4-BE49-F238E27FC236}">
                <a16:creationId xmlns:a16="http://schemas.microsoft.com/office/drawing/2014/main" id="{5E16DB90-F3B0-44FE-8ED6-1868C4E9F68E}"/>
              </a:ext>
            </a:extLst>
          </p:cNvPr>
          <p:cNvSpPr/>
          <p:nvPr/>
        </p:nvSpPr>
        <p:spPr>
          <a:xfrm rot="5400000">
            <a:off x="2655379" y="-2598014"/>
            <a:ext cx="914400" cy="65154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6F2BB8B-01D2-4176-9E5F-A8035D8E1A1F}"/>
              </a:ext>
            </a:extLst>
          </p:cNvPr>
          <p:cNvSpPr/>
          <p:nvPr/>
        </p:nvSpPr>
        <p:spPr>
          <a:xfrm>
            <a:off x="323851" y="-7019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51890A1-0198-4363-8C57-9A2B4FCD3F27}"/>
              </a:ext>
            </a:extLst>
          </p:cNvPr>
          <p:cNvSpPr/>
          <p:nvPr/>
        </p:nvSpPr>
        <p:spPr>
          <a:xfrm>
            <a:off x="1687219" y="367342"/>
            <a:ext cx="4499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Technical background</a:t>
            </a:r>
          </a:p>
          <a:p>
            <a:pPr eaLnBrk="1" hangingPunct="1"/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EE1E33A3-7EBC-4DA5-9494-EA12D6DB83C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351" r="6451" b="6040"/>
          <a:stretch/>
        </p:blipFill>
        <p:spPr>
          <a:xfrm>
            <a:off x="536790" y="188215"/>
            <a:ext cx="923544" cy="914401"/>
          </a:xfrm>
          <a:prstGeom prst="rect">
            <a:avLst/>
          </a:prstGeom>
        </p:spPr>
      </p:pic>
      <p:grpSp>
        <p:nvGrpSpPr>
          <p:cNvPr id="61" name="组合 60">
            <a:extLst>
              <a:ext uri="{FF2B5EF4-FFF2-40B4-BE49-F238E27FC236}">
                <a16:creationId xmlns:a16="http://schemas.microsoft.com/office/drawing/2014/main" id="{6C1382C6-EABD-4531-AB91-8DE5C07E3CA1}"/>
              </a:ext>
            </a:extLst>
          </p:cNvPr>
          <p:cNvGrpSpPr/>
          <p:nvPr/>
        </p:nvGrpSpPr>
        <p:grpSpPr>
          <a:xfrm>
            <a:off x="475624" y="11710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62" name="Freeform 84">
              <a:extLst>
                <a:ext uri="{FF2B5EF4-FFF2-40B4-BE49-F238E27FC236}">
                  <a16:creationId xmlns:a16="http://schemas.microsoft.com/office/drawing/2014/main" id="{CC73B1EE-E6E2-448E-8086-2B083017B96B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3" name="Freeform 85">
              <a:extLst>
                <a:ext uri="{FF2B5EF4-FFF2-40B4-BE49-F238E27FC236}">
                  <a16:creationId xmlns:a16="http://schemas.microsoft.com/office/drawing/2014/main" id="{E69A112F-D382-4365-B774-DC41C380CFD7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4" name="Freeform 86">
              <a:extLst>
                <a:ext uri="{FF2B5EF4-FFF2-40B4-BE49-F238E27FC236}">
                  <a16:creationId xmlns:a16="http://schemas.microsoft.com/office/drawing/2014/main" id="{98BF80C2-356D-4FCC-898C-517104F231C0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5" name="Freeform 87">
              <a:extLst>
                <a:ext uri="{FF2B5EF4-FFF2-40B4-BE49-F238E27FC236}">
                  <a16:creationId xmlns:a16="http://schemas.microsoft.com/office/drawing/2014/main" id="{8025271A-BB04-4EB7-804A-8400E366A8CC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6" name="Freeform 88">
              <a:extLst>
                <a:ext uri="{FF2B5EF4-FFF2-40B4-BE49-F238E27FC236}">
                  <a16:creationId xmlns:a16="http://schemas.microsoft.com/office/drawing/2014/main" id="{B673660D-36AB-4C2A-832E-7F007ED01F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7" name="Freeform 89">
              <a:extLst>
                <a:ext uri="{FF2B5EF4-FFF2-40B4-BE49-F238E27FC236}">
                  <a16:creationId xmlns:a16="http://schemas.microsoft.com/office/drawing/2014/main" id="{C0D95A27-8FB0-4221-9F3B-61FE2470DDAB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8" name="Freeform 90">
              <a:extLst>
                <a:ext uri="{FF2B5EF4-FFF2-40B4-BE49-F238E27FC236}">
                  <a16:creationId xmlns:a16="http://schemas.microsoft.com/office/drawing/2014/main" id="{704F780D-06FD-4AF5-91C8-A63A0F337CA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70" name="椭圆 69">
            <a:extLst>
              <a:ext uri="{FF2B5EF4-FFF2-40B4-BE49-F238E27FC236}">
                <a16:creationId xmlns:a16="http://schemas.microsoft.com/office/drawing/2014/main" id="{81FFF2E5-698D-4739-B76F-CFB6D1970AC4}"/>
              </a:ext>
            </a:extLst>
          </p:cNvPr>
          <p:cNvSpPr/>
          <p:nvPr/>
        </p:nvSpPr>
        <p:spPr>
          <a:xfrm>
            <a:off x="323850" y="1397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7E16B89C-9D70-4431-B5F3-73FDFABBBFF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351" r="6451" b="6040"/>
          <a:stretch/>
        </p:blipFill>
        <p:spPr>
          <a:xfrm>
            <a:off x="527654" y="222254"/>
            <a:ext cx="923544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2395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2">
            <a:extLst>
              <a:ext uri="{FF2B5EF4-FFF2-40B4-BE49-F238E27FC236}">
                <a16:creationId xmlns:a16="http://schemas.microsoft.com/office/drawing/2014/main" id="{9E1B0155-72C1-48BA-A403-C31CF0913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4545" y="390948"/>
            <a:ext cx="4161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B9647"/>
                </a:solidFill>
              </a:rPr>
              <a:t>STL integer strategy</a:t>
            </a:r>
            <a:endParaRPr lang="zh-CN" altLang="en-US" b="1" dirty="0">
              <a:solidFill>
                <a:srgbClr val="0B9647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40C7B8-17F8-4062-8AC3-453E39F0BE03}"/>
              </a:ext>
            </a:extLst>
          </p:cNvPr>
          <p:cNvSpPr/>
          <p:nvPr/>
        </p:nvSpPr>
        <p:spPr>
          <a:xfrm>
            <a:off x="1132733" y="2787590"/>
            <a:ext cx="11016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baseline="30000" dirty="0"/>
              <a:t>π</a:t>
            </a:r>
            <a:r>
              <a:rPr lang="en-US" altLang="zh-CN" dirty="0"/>
              <a:t>: the index of the tight constraint;  </a:t>
            </a:r>
            <a:r>
              <a:rPr lang="en-US" altLang="zh-CN" i="1" dirty="0"/>
              <a:t>δ</a:t>
            </a:r>
            <a:r>
              <a:rPr lang="en-US" altLang="zh-CN" dirty="0"/>
              <a:t>: the binary variables.</a:t>
            </a:r>
          </a:p>
          <a:p>
            <a:endParaRPr lang="en-US" altLang="zh-CN" i="1" dirty="0"/>
          </a:p>
          <a:p>
            <a:r>
              <a:rPr lang="en-US" altLang="zh-CN" dirty="0"/>
              <a:t> MICP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be simplified as </a:t>
            </a:r>
            <a:r>
              <a:rPr lang="en-US" altLang="zh-CN" dirty="0">
                <a:solidFill>
                  <a:srgbClr val="FF0000"/>
                </a:solidFill>
              </a:rPr>
              <a:t>a convex optimization problem with fewer constraints: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06631D-FC39-42AC-A681-95AFE3F69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20" y="4025950"/>
            <a:ext cx="3933825" cy="15716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60049D-9CB0-4888-A67D-5AD969FAFD42}"/>
              </a:ext>
            </a:extLst>
          </p:cNvPr>
          <p:cNvSpPr/>
          <p:nvPr/>
        </p:nvSpPr>
        <p:spPr>
          <a:xfrm>
            <a:off x="1002959" y="5860885"/>
            <a:ext cx="10709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Easier to solve because it is continuous, convex and has fewer constraints (in milliseconds)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1CE420-B602-4D48-8910-207714C45DCE}"/>
              </a:ext>
            </a:extLst>
          </p:cNvPr>
          <p:cNvSpPr/>
          <p:nvPr/>
        </p:nvSpPr>
        <p:spPr>
          <a:xfrm>
            <a:off x="1132733" y="1670986"/>
            <a:ext cx="9740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STL integer strategy is defined as a tuple: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347F1A-28DC-4AE7-BAD0-17B3974C1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087" y="2217059"/>
            <a:ext cx="1439713" cy="424025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DB8A9FCE-9B0A-4532-B4C0-FA8041E7FBF0}"/>
              </a:ext>
            </a:extLst>
          </p:cNvPr>
          <p:cNvSpPr/>
          <p:nvPr/>
        </p:nvSpPr>
        <p:spPr>
          <a:xfrm>
            <a:off x="1687218" y="489931"/>
            <a:ext cx="4499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Technical background</a:t>
            </a:r>
          </a:p>
          <a:p>
            <a:pPr eaLnBrk="1" hangingPunct="1"/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61" name="文本框 1066">
            <a:extLst>
              <a:ext uri="{FF2B5EF4-FFF2-40B4-BE49-F238E27FC236}">
                <a16:creationId xmlns:a16="http://schemas.microsoft.com/office/drawing/2014/main" id="{AE618B32-CD53-4ACB-A98C-FDC4C14EE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230" y="406421"/>
            <a:ext cx="4499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</a:rPr>
              <a:t>Technical background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721091A7-B4F3-4548-84B0-FB245C3AEEB7}"/>
              </a:ext>
            </a:extLst>
          </p:cNvPr>
          <p:cNvGrpSpPr/>
          <p:nvPr/>
        </p:nvGrpSpPr>
        <p:grpSpPr>
          <a:xfrm>
            <a:off x="475625" y="96115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63" name="Freeform 84">
              <a:extLst>
                <a:ext uri="{FF2B5EF4-FFF2-40B4-BE49-F238E27FC236}">
                  <a16:creationId xmlns:a16="http://schemas.microsoft.com/office/drawing/2014/main" id="{1D8CCD5B-82DF-4CD8-9625-17236FDF3555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4" name="Freeform 85">
              <a:extLst>
                <a:ext uri="{FF2B5EF4-FFF2-40B4-BE49-F238E27FC236}">
                  <a16:creationId xmlns:a16="http://schemas.microsoft.com/office/drawing/2014/main" id="{ACB1B272-2180-4045-85B4-30EDC1183F6C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5" name="Freeform 86">
              <a:extLst>
                <a:ext uri="{FF2B5EF4-FFF2-40B4-BE49-F238E27FC236}">
                  <a16:creationId xmlns:a16="http://schemas.microsoft.com/office/drawing/2014/main" id="{08528344-1A73-4CCC-BF4E-95455D3EA950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6" name="Freeform 87">
              <a:extLst>
                <a:ext uri="{FF2B5EF4-FFF2-40B4-BE49-F238E27FC236}">
                  <a16:creationId xmlns:a16="http://schemas.microsoft.com/office/drawing/2014/main" id="{6626AE2E-92D6-4BB0-84C2-61EBC0E2B602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7" name="Freeform 88">
              <a:extLst>
                <a:ext uri="{FF2B5EF4-FFF2-40B4-BE49-F238E27FC236}">
                  <a16:creationId xmlns:a16="http://schemas.microsoft.com/office/drawing/2014/main" id="{2970D657-13EE-44D1-890E-12013D0B50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8" name="Freeform 89">
              <a:extLst>
                <a:ext uri="{FF2B5EF4-FFF2-40B4-BE49-F238E27FC236}">
                  <a16:creationId xmlns:a16="http://schemas.microsoft.com/office/drawing/2014/main" id="{1F8BDEE4-138A-4657-96E7-E4173F2B81DB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9" name="Freeform 90">
              <a:extLst>
                <a:ext uri="{FF2B5EF4-FFF2-40B4-BE49-F238E27FC236}">
                  <a16:creationId xmlns:a16="http://schemas.microsoft.com/office/drawing/2014/main" id="{74C341F3-910D-4FFA-A695-D3E5FAC556FE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70" name="任意多边形 47">
            <a:extLst>
              <a:ext uri="{FF2B5EF4-FFF2-40B4-BE49-F238E27FC236}">
                <a16:creationId xmlns:a16="http://schemas.microsoft.com/office/drawing/2014/main" id="{27478F2F-71DE-40F7-AAF6-90B0D62709DD}"/>
              </a:ext>
            </a:extLst>
          </p:cNvPr>
          <p:cNvSpPr/>
          <p:nvPr/>
        </p:nvSpPr>
        <p:spPr>
          <a:xfrm rot="5400000">
            <a:off x="2655379" y="-2598014"/>
            <a:ext cx="914400" cy="6515489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0B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54059ACA-5A88-49CA-B9F0-BD2999D8E9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51" r="6451" b="6040"/>
          <a:stretch/>
        </p:blipFill>
        <p:spPr>
          <a:xfrm>
            <a:off x="536790" y="188215"/>
            <a:ext cx="923544" cy="914401"/>
          </a:xfrm>
          <a:prstGeom prst="rect">
            <a:avLst/>
          </a:prstGeom>
        </p:spPr>
      </p:pic>
      <p:grpSp>
        <p:nvGrpSpPr>
          <p:cNvPr id="72" name="组合 71">
            <a:extLst>
              <a:ext uri="{FF2B5EF4-FFF2-40B4-BE49-F238E27FC236}">
                <a16:creationId xmlns:a16="http://schemas.microsoft.com/office/drawing/2014/main" id="{6ADA6DF8-964D-4D6A-B637-15D8443CE870}"/>
              </a:ext>
            </a:extLst>
          </p:cNvPr>
          <p:cNvGrpSpPr/>
          <p:nvPr/>
        </p:nvGrpSpPr>
        <p:grpSpPr>
          <a:xfrm>
            <a:off x="475624" y="117104"/>
            <a:ext cx="1029952" cy="685949"/>
            <a:chOff x="5302250" y="2903538"/>
            <a:chExt cx="1587500" cy="1057276"/>
          </a:xfrm>
          <a:solidFill>
            <a:srgbClr val="E10B14"/>
          </a:solidFill>
        </p:grpSpPr>
        <p:sp>
          <p:nvSpPr>
            <p:cNvPr id="73" name="Freeform 84">
              <a:extLst>
                <a:ext uri="{FF2B5EF4-FFF2-40B4-BE49-F238E27FC236}">
                  <a16:creationId xmlns:a16="http://schemas.microsoft.com/office/drawing/2014/main" id="{85B105B5-B58E-48B2-BE5B-9B7DC8245AA7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4" name="Freeform 85">
              <a:extLst>
                <a:ext uri="{FF2B5EF4-FFF2-40B4-BE49-F238E27FC236}">
                  <a16:creationId xmlns:a16="http://schemas.microsoft.com/office/drawing/2014/main" id="{A5984816-29B8-4F2E-8881-8F6A2DAB4D12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5" name="Freeform 86">
              <a:extLst>
                <a:ext uri="{FF2B5EF4-FFF2-40B4-BE49-F238E27FC236}">
                  <a16:creationId xmlns:a16="http://schemas.microsoft.com/office/drawing/2014/main" id="{9D3DAAB6-9924-4F44-9A67-4A867E08A33E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37BD7ABE-6A79-4012-8185-44999E5C3B54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7" name="Freeform 88">
              <a:extLst>
                <a:ext uri="{FF2B5EF4-FFF2-40B4-BE49-F238E27FC236}">
                  <a16:creationId xmlns:a16="http://schemas.microsoft.com/office/drawing/2014/main" id="{C361C712-3DD6-4F3E-B8B0-4ED36723B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8" name="Freeform 89">
              <a:extLst>
                <a:ext uri="{FF2B5EF4-FFF2-40B4-BE49-F238E27FC236}">
                  <a16:creationId xmlns:a16="http://schemas.microsoft.com/office/drawing/2014/main" id="{16ED2516-7F5A-4CD9-837F-FE18420829F3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79" name="Freeform 90">
              <a:extLst>
                <a:ext uri="{FF2B5EF4-FFF2-40B4-BE49-F238E27FC236}">
                  <a16:creationId xmlns:a16="http://schemas.microsoft.com/office/drawing/2014/main" id="{5AAEAC13-C443-4922-BB7E-20BA620F931F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80" name="椭圆 79">
            <a:extLst>
              <a:ext uri="{FF2B5EF4-FFF2-40B4-BE49-F238E27FC236}">
                <a16:creationId xmlns:a16="http://schemas.microsoft.com/office/drawing/2014/main" id="{A553262C-5FB6-4DF7-ADA2-321E0E0A7A7C}"/>
              </a:ext>
            </a:extLst>
          </p:cNvPr>
          <p:cNvSpPr/>
          <p:nvPr/>
        </p:nvSpPr>
        <p:spPr>
          <a:xfrm>
            <a:off x="323850" y="1397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0D4DB6D3-C7BF-4286-9492-C38222CDA8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51" r="6451" b="6040"/>
          <a:stretch/>
        </p:blipFill>
        <p:spPr>
          <a:xfrm>
            <a:off x="527654" y="222254"/>
            <a:ext cx="923544" cy="914401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A24A9B74-F24F-40AC-B861-D3076A619895}"/>
              </a:ext>
            </a:extLst>
          </p:cNvPr>
          <p:cNvSpPr/>
          <p:nvPr/>
        </p:nvSpPr>
        <p:spPr>
          <a:xfrm>
            <a:off x="1687219" y="367342"/>
            <a:ext cx="4499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</a:rPr>
              <a:t>Technical background</a:t>
            </a:r>
          </a:p>
          <a:p>
            <a:pPr eaLnBrk="1" hangingPunct="1"/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254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6819</TotalTime>
  <Pages>0</Pages>
  <Words>2284</Words>
  <Characters>0</Characters>
  <Application>Microsoft Office PowerPoint</Application>
  <DocSecurity>0</DocSecurity>
  <PresentationFormat>宽屏</PresentationFormat>
  <Lines>0</Lines>
  <Paragraphs>309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PazoMath-Italic</vt:lpstr>
      <vt:lpstr>URWPalladioL-Roma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PC</dc:creator>
  <cp:keywords/>
  <dc:description/>
  <cp:lastModifiedBy>qi yi</cp:lastModifiedBy>
  <cp:revision>356</cp:revision>
  <dcterms:created xsi:type="dcterms:W3CDTF">2016-01-15T03:19:00Z</dcterms:created>
  <dcterms:modified xsi:type="dcterms:W3CDTF">2022-11-12T17:21:21Z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