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8" r:id="rId2"/>
    <p:sldId id="3395" r:id="rId3"/>
    <p:sldId id="3401" r:id="rId4"/>
    <p:sldId id="318" r:id="rId5"/>
    <p:sldId id="261" r:id="rId6"/>
    <p:sldId id="3388" r:id="rId7"/>
    <p:sldId id="3389" r:id="rId8"/>
    <p:sldId id="3390" r:id="rId9"/>
    <p:sldId id="3391" r:id="rId10"/>
    <p:sldId id="359" r:id="rId11"/>
    <p:sldId id="3393" r:id="rId12"/>
    <p:sldId id="3402" r:id="rId13"/>
    <p:sldId id="3403" r:id="rId14"/>
    <p:sldId id="3397" r:id="rId15"/>
    <p:sldId id="3398" r:id="rId16"/>
    <p:sldId id="3404" r:id="rId17"/>
    <p:sldId id="3408" r:id="rId18"/>
    <p:sldId id="3407" r:id="rId19"/>
    <p:sldId id="3409" r:id="rId20"/>
    <p:sldId id="3405" r:id="rId21"/>
    <p:sldId id="3406" r:id="rId22"/>
    <p:sldId id="3410" r:id="rId23"/>
    <p:sldId id="3399" r:id="rId24"/>
    <p:sldId id="360" r:id="rId25"/>
    <p:sldId id="3412" r:id="rId26"/>
    <p:sldId id="3413" r:id="rId27"/>
    <p:sldId id="3417" r:id="rId28"/>
    <p:sldId id="3414" r:id="rId29"/>
    <p:sldId id="361" r:id="rId30"/>
    <p:sldId id="3394" r:id="rId31"/>
    <p:sldId id="3415" r:id="rId32"/>
    <p:sldId id="3416" r:id="rId33"/>
    <p:sldId id="3387" r:id="rId34"/>
  </p:sldIdLst>
  <p:sldSz cx="12192000" cy="6858000"/>
  <p:notesSz cx="6858000" cy="9144000"/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35" autoAdjust="0"/>
    <p:restoredTop sz="94075"/>
  </p:normalViewPr>
  <p:slideViewPr>
    <p:cSldViewPr snapToGrid="0">
      <p:cViewPr varScale="1">
        <p:scale>
          <a:sx n="105" d="100"/>
          <a:sy n="105" d="100"/>
        </p:scale>
        <p:origin x="1152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1A13A-D60A-422D-BAA6-E4E7ADFA2A21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886AE-BC43-4E5F-A7F0-F089821543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845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EDCD6-9014-4A64-9154-89608F736A8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302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EDCD6-9014-4A64-9154-89608F736A8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8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EDCD6-9014-4A64-9154-89608F736A8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069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EDCD6-9014-4A64-9154-89608F736A8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338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EDCD6-9014-4A64-9154-89608F736A8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931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EDCD6-9014-4A64-9154-89608F736A82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728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EDCD6-9014-4A64-9154-89608F736A82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653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EDCD6-9014-4A64-9154-89608F736A82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115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79FFF1-5516-4089-983F-AC52072E3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0C9553-F799-4C7E-AC50-E7319C249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A484C1-C7B1-47D7-9F24-203E572F8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8E1B-5923-4CAF-B9CC-D14A574623CF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33B898-3977-4EFE-B0DE-407EE9604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2F428F-BFBD-400E-A268-93675CB96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507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A2F040-D2CC-4D15-9981-D5CCF6169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4ED89A-E1D0-4FED-AF5B-0B3A3DF6E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68F409-2EE7-4E35-A1E6-9649C6E62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8E1B-5923-4CAF-B9CC-D14A574623CF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7E3929-2542-4023-8C1E-DF83FF320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16BCD3-BB33-40E1-B226-154B6876C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476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182990A-5E78-48DA-8B1D-69A2E679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869ED9-72F0-4AB5-8DE4-2DEF75993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E6EB67-5918-460D-B8F1-9C934B067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8E1B-5923-4CAF-B9CC-D14A574623CF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A56952-31F5-48B6-B8E0-6053A9173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4B58A8-9B83-4AAF-86A2-6DD23F47D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0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023233-F927-4518-A423-66A8E62FE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D5ACC5-720E-4889-BC80-E3A4A0EA9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4F17C7-D264-4E6D-B540-93BD3C4F1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8E1B-5923-4CAF-B9CC-D14A574623CF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7D9222-2A75-4914-A58C-DC0EA0DBD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6FAC89-C0D0-441F-80F7-910664F9E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037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9A7C6D-C159-47CD-9A53-668AD4BBE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072288-AF78-4398-BDC0-C36BBA22B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475C9E-1872-4158-9819-8AF136A35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8E1B-5923-4CAF-B9CC-D14A574623CF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3D4CDC-DDE6-4FAB-BA0F-AB1A733A7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5434B5-FC20-45B2-AC33-4C0939D76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EA490E-0757-4971-A093-86BC150FF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D32C1C-16E8-4561-8B01-7291D59974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68CDBE-F085-4B26-87B6-DBA93552B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4B3762-03A4-4419-89E2-3A123B948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8E1B-5923-4CAF-B9CC-D14A574623CF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C28077-EA45-4D93-BB7C-81052A4C4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9E9CAE-0286-495F-87E9-CDDDAEF5C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880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E878F-26A5-407D-B38C-75A1EF7DC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806A40-E156-4CA3-BB46-C077FEB11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67EC0A-1883-429B-8F73-B743C390F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9FAA717-F83A-439C-A5A2-9B3E4A7C83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98A8E2C-B8AC-402B-AF85-4B15AC3633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E88E68-B000-485B-89F9-00060A6FF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8E1B-5923-4CAF-B9CC-D14A574623CF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014B78-B649-4EEC-90A3-6E7A7D5BB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4E6B48-D59B-4091-8F40-1FCEDC7C3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486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0B42C-C3EB-49FA-8D92-0CD3471B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945836-E41A-4B88-B342-D1223612A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8E1B-5923-4CAF-B9CC-D14A574623CF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CCE0D2-92C4-46E5-992D-143C59FD0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DA7FE9-8E2E-494B-B8DF-C43E402BC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084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3C62BD-51FA-4874-9CDE-0B439A55D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8E1B-5923-4CAF-B9CC-D14A574623CF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F37A59-0B14-4152-AAD8-59B0DF532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830615-BC10-4C9B-9240-20F583A52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07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86EDE3-4395-4F88-BD97-7E7CDB9F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C9A60D-9249-4B5F-9455-A6A43F186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C37FD2-21CA-4D35-9160-01163EBB6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6068FC-D59E-42EE-AE0F-65AC70EAF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8E1B-5923-4CAF-B9CC-D14A574623CF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86DEEA-E6C6-4B57-B157-1E148CED8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A63846-694E-4BA3-B1FD-3EA9C1BC0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212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E0D14-FE72-4798-8970-9CDFCED20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FA77EF6-EB07-4511-980E-921BF47E50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B03064-31E1-4B80-AAA0-684F6AD9D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B3B429-9BAC-47E1-88AC-53642248C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8E1B-5923-4CAF-B9CC-D14A574623CF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6D896D-0829-4DF4-99FB-86C91F206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062671-E355-434A-AD85-F747C9C8A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94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B9262F-3032-494D-90C0-969EB974C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97F3C3-A9C0-443D-93B0-C20B41F60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00BD63-5670-4677-BF00-62DF6209D9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58E1B-5923-4CAF-B9CC-D14A574623CF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0BF3D1-76EF-4DC2-A169-BD021359CA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6C5D55-7E5F-4181-A809-C8DC293A1D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746A1-6C2B-4A0A-9B52-5B2A1AF6763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E7EF003-4D3E-4CC8-8E66-BB947777430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703944" y="-2703945"/>
            <a:ext cx="6858002" cy="1226589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F89AFA6-3DE3-4BF5-A91A-477FB646848F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74245">
            <a:off x="-1589265" y="604976"/>
            <a:ext cx="4591452" cy="4591452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63F993B-02E4-4B77-A399-04BE8C5F4523}"/>
              </a:ext>
            </a:extLst>
          </p:cNvPr>
          <p:cNvSpPr/>
          <p:nvPr userDrawn="1"/>
        </p:nvSpPr>
        <p:spPr>
          <a:xfrm>
            <a:off x="641839" y="281354"/>
            <a:ext cx="10893669" cy="63128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384EECF-0FCD-45F4-A9F9-5EE45CFA5E13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74245">
            <a:off x="9896272" y="3342313"/>
            <a:ext cx="4591452" cy="4591452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F92E179E-F909-403D-A155-B4D3A20E8946}"/>
              </a:ext>
            </a:extLst>
          </p:cNvPr>
          <p:cNvSpPr/>
          <p:nvPr userDrawn="1"/>
        </p:nvSpPr>
        <p:spPr>
          <a:xfrm>
            <a:off x="12274062" y="2567354"/>
            <a:ext cx="773723" cy="4888523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13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o.int/news-room/fact-sheets/detail/the-top-10-causes-of-death" TargetMode="External"/><Relationship Id="rId2" Type="http://schemas.openxmlformats.org/officeDocument/2006/relationships/hyperlink" Target="https://www.storm.mg/article/449458?srcid=73746f726d2e6d675f31383365306333346137303162363865_1560091470" TargetMode="Externa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9186AD8-7E6B-4962-9ED2-64EBBE17B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703944" y="-2703945"/>
            <a:ext cx="6858002" cy="12265891"/>
          </a:xfrm>
          <a:prstGeom prst="rect">
            <a:avLst/>
          </a:prstGeom>
        </p:spPr>
      </p:pic>
      <p:sp>
        <p:nvSpPr>
          <p:cNvPr id="7" name="TextBox 12">
            <a:extLst>
              <a:ext uri="{FF2B5EF4-FFF2-40B4-BE49-F238E27FC236}">
                <a16:creationId xmlns:a16="http://schemas.microsoft.com/office/drawing/2014/main" id="{FF2E4A98-53F0-47F1-ADD7-AA17F93DAA6E}"/>
              </a:ext>
            </a:extLst>
          </p:cNvPr>
          <p:cNvSpPr txBox="1"/>
          <p:nvPr/>
        </p:nvSpPr>
        <p:spPr>
          <a:xfrm>
            <a:off x="917021" y="3802313"/>
            <a:ext cx="7579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bg2">
                    <a:lumMod val="10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ea"/>
                <a:sym typeface="+mn-lt"/>
              </a:rPr>
              <a:t>Heart Disease</a:t>
            </a:r>
            <a:r>
              <a:rPr lang="zh-TW" altLang="en-US" sz="5400" b="1" dirty="0">
                <a:solidFill>
                  <a:schemeClr val="bg2">
                    <a:lumMod val="10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ea"/>
                <a:sym typeface="+mn-lt"/>
              </a:rPr>
              <a:t> </a:t>
            </a:r>
            <a:r>
              <a:rPr lang="zh-CN" altLang="en-US" sz="5400" b="1" dirty="0">
                <a:solidFill>
                  <a:schemeClr val="bg2">
                    <a:lumMod val="10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ea"/>
                <a:sym typeface="+mn-lt"/>
              </a:rPr>
              <a:t>分析</a:t>
            </a:r>
          </a:p>
        </p:txBody>
      </p:sp>
      <p:sp>
        <p:nvSpPr>
          <p:cNvPr id="8" name="圆角矩形 18">
            <a:extLst>
              <a:ext uri="{FF2B5EF4-FFF2-40B4-BE49-F238E27FC236}">
                <a16:creationId xmlns:a16="http://schemas.microsoft.com/office/drawing/2014/main" id="{7F80EB09-91BC-4E3B-8429-DECA0CDFAB34}"/>
              </a:ext>
            </a:extLst>
          </p:cNvPr>
          <p:cNvSpPr/>
          <p:nvPr/>
        </p:nvSpPr>
        <p:spPr>
          <a:xfrm>
            <a:off x="1093716" y="4980192"/>
            <a:ext cx="7402872" cy="412305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組員：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00557019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何寬宥  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00657049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黃姿涵  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00557039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王晧宇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已退選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TextBox 19">
            <a:extLst>
              <a:ext uri="{FF2B5EF4-FFF2-40B4-BE49-F238E27FC236}">
                <a16:creationId xmlns:a16="http://schemas.microsoft.com/office/drawing/2014/main" id="{4BF92E8A-4076-410C-B367-5C0E00F03AC8}"/>
              </a:ext>
            </a:extLst>
          </p:cNvPr>
          <p:cNvSpPr txBox="1"/>
          <p:nvPr/>
        </p:nvSpPr>
        <p:spPr>
          <a:xfrm>
            <a:off x="1036566" y="5520610"/>
            <a:ext cx="7147719" cy="465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老師：蔡宇軒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老師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2E5F5B4-6D61-49A8-90CD-719B0A411475}"/>
              </a:ext>
            </a:extLst>
          </p:cNvPr>
          <p:cNvSpPr txBox="1"/>
          <p:nvPr/>
        </p:nvSpPr>
        <p:spPr>
          <a:xfrm>
            <a:off x="938645" y="2743617"/>
            <a:ext cx="40542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Data Mining</a:t>
            </a:r>
            <a:endParaRPr lang="zh-CN" altLang="en-US" sz="4800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F1AF3C0-AAC5-4970-A935-305CB06CB9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204543">
            <a:off x="92554" y="-654481"/>
            <a:ext cx="4591452" cy="459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14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C1167096-B14B-4B93-B9E8-EB2EEC347A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703944" y="-2703945"/>
            <a:ext cx="6858002" cy="12265891"/>
          </a:xfrm>
          <a:prstGeom prst="rect">
            <a:avLst/>
          </a:prstGeom>
        </p:spPr>
      </p:pic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0FC1CE7C-66E3-470E-96C8-D58495BDDFC6}"/>
              </a:ext>
            </a:extLst>
          </p:cNvPr>
          <p:cNvSpPr/>
          <p:nvPr/>
        </p:nvSpPr>
        <p:spPr>
          <a:xfrm>
            <a:off x="1" y="77046"/>
            <a:ext cx="12143442" cy="6780955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65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39CCFEE-7720-4890-94BE-08FB5F1D78F2}"/>
              </a:ext>
            </a:extLst>
          </p:cNvPr>
          <p:cNvSpPr txBox="1"/>
          <p:nvPr/>
        </p:nvSpPr>
        <p:spPr>
          <a:xfrm>
            <a:off x="2082887" y="4783277"/>
            <a:ext cx="61398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49911">
              <a:defRPr/>
            </a:pPr>
            <a:r>
              <a:rPr kumimoji="1" lang="en-US" altLang="zh-TW" sz="32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cs typeface="+mn-ea"/>
                <a:sym typeface="+mn-ea"/>
              </a:rPr>
              <a:t>Supervised Learning</a:t>
            </a:r>
            <a:r>
              <a:rPr kumimoji="1" lang="zh-TW" altLang="en-US" sz="32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cs typeface="+mn-ea"/>
                <a:sym typeface="+mn-ea"/>
              </a:rPr>
              <a:t> </a:t>
            </a:r>
            <a:r>
              <a:rPr kumimoji="1" lang="en-US" altLang="zh-TW" sz="32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cs typeface="+mn-ea"/>
                <a:sym typeface="+mn-ea"/>
              </a:rPr>
              <a:t>(</a:t>
            </a:r>
            <a:r>
              <a:rPr kumimoji="1" lang="en-US" altLang="zh-TW" sz="3200" b="1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cs typeface="+mn-ea"/>
                <a:sym typeface="+mn-ea"/>
              </a:rPr>
              <a:t>Kfolds</a:t>
            </a:r>
            <a:r>
              <a:rPr kumimoji="1" lang="en-US" altLang="zh-TW" sz="32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cs typeface="+mn-ea"/>
                <a:sym typeface="+mn-ea"/>
              </a:rPr>
              <a:t>)</a:t>
            </a:r>
            <a:endParaRPr kumimoji="1" lang="zh-CN" altLang="en-US" sz="3200" b="1" kern="0" dirty="0">
              <a:solidFill>
                <a:schemeClr val="tx1">
                  <a:lumMod val="95000"/>
                  <a:lumOff val="5000"/>
                </a:schemeClr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  <a:cs typeface="+mn-ea"/>
              <a:sym typeface="+mn-ea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E27AB1B-F3A5-4458-AA9D-C52B9721193B}"/>
              </a:ext>
            </a:extLst>
          </p:cNvPr>
          <p:cNvSpPr txBox="1"/>
          <p:nvPr/>
        </p:nvSpPr>
        <p:spPr>
          <a:xfrm>
            <a:off x="926841" y="4570783"/>
            <a:ext cx="954107" cy="9819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5781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sz="5781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55FAAD3-CF70-4DE7-9DCB-DB9E889AFB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204543">
            <a:off x="92554" y="-654481"/>
            <a:ext cx="4591452" cy="459145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8B70C9A-804E-41BE-84CC-9A3ED8B54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204543">
            <a:off x="8547706" y="3781309"/>
            <a:ext cx="4591452" cy="459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08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1ED270D-7D6B-6D4A-B75C-2596A747ACF0}"/>
              </a:ext>
            </a:extLst>
          </p:cNvPr>
          <p:cNvSpPr/>
          <p:nvPr/>
        </p:nvSpPr>
        <p:spPr>
          <a:xfrm>
            <a:off x="4716379" y="336884"/>
            <a:ext cx="2887579" cy="8061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4AE5A21-ABDE-E349-B028-8E5A22F79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52652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5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LibSVM</a:t>
            </a:r>
            <a:endParaRPr kumimoji="1" lang="zh-TW" alt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E66247C-99D4-3A46-A197-F889C208B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168" y="1718929"/>
            <a:ext cx="10080000" cy="434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05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1ED270D-7D6B-6D4A-B75C-2596A747ACF0}"/>
              </a:ext>
            </a:extLst>
          </p:cNvPr>
          <p:cNvSpPr/>
          <p:nvPr/>
        </p:nvSpPr>
        <p:spPr>
          <a:xfrm>
            <a:off x="4716379" y="336884"/>
            <a:ext cx="2887579" cy="8061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4AE5A21-ABDE-E349-B028-8E5A22F79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52652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5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LibSVM</a:t>
            </a:r>
            <a:endParaRPr kumimoji="1" lang="zh-TW" alt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66DA48A-CFB6-4C7E-A8B1-6CF1F52D5A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631"/>
          <a:stretch/>
        </p:blipFill>
        <p:spPr>
          <a:xfrm>
            <a:off x="1120168" y="1536192"/>
            <a:ext cx="10080000" cy="485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536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1ED270D-7D6B-6D4A-B75C-2596A747ACF0}"/>
              </a:ext>
            </a:extLst>
          </p:cNvPr>
          <p:cNvSpPr/>
          <p:nvPr/>
        </p:nvSpPr>
        <p:spPr>
          <a:xfrm>
            <a:off x="4716379" y="336884"/>
            <a:ext cx="2887579" cy="8061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4AE5A21-ABDE-E349-B028-8E5A22F79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7421"/>
            <a:ext cx="10452652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sz="5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LibSVM</a:t>
            </a:r>
            <a:r>
              <a:rPr lang="en-US" altLang="zh-TW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- </a:t>
            </a:r>
            <a:r>
              <a:rPr lang="en-US" altLang="zh-TW" dirty="0"/>
              <a:t>RBF kernel (C=100, gamma=0.01)</a:t>
            </a:r>
            <a:br>
              <a:rPr lang="zh-TW" altLang="en-US" dirty="0"/>
            </a:br>
            <a:endParaRPr kumimoji="1" lang="zh-TW" alt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7B1F091-9923-4476-BCB2-8AD45A50B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531" y="1253537"/>
            <a:ext cx="7058937" cy="5119452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428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1ED270D-7D6B-6D4A-B75C-2596A747ACF0}"/>
              </a:ext>
            </a:extLst>
          </p:cNvPr>
          <p:cNvSpPr/>
          <p:nvPr/>
        </p:nvSpPr>
        <p:spPr>
          <a:xfrm>
            <a:off x="4716379" y="336884"/>
            <a:ext cx="2887579" cy="8061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4AE5A21-ABDE-E349-B028-8E5A22F79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52652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5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IBk</a:t>
            </a: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(K-nearest neighbors)</a:t>
            </a:r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K=3</a:t>
            </a:r>
            <a:endParaRPr kumimoji="1"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DC353DE-5428-4428-9C7D-0966E5A131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59" t="8704" r="10282" b="8980"/>
          <a:stretch/>
        </p:blipFill>
        <p:spPr>
          <a:xfrm>
            <a:off x="838200" y="2354144"/>
            <a:ext cx="3667971" cy="321049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0FEE8F0-74EB-46A9-8BAB-7D2E87345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265" y="1690688"/>
            <a:ext cx="6297535" cy="4537409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8032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1ED270D-7D6B-6D4A-B75C-2596A747ACF0}"/>
              </a:ext>
            </a:extLst>
          </p:cNvPr>
          <p:cNvSpPr/>
          <p:nvPr/>
        </p:nvSpPr>
        <p:spPr>
          <a:xfrm>
            <a:off x="4716379" y="336884"/>
            <a:ext cx="2887579" cy="8061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4AE5A21-ABDE-E349-B028-8E5A22F79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52652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Logistic</a:t>
            </a:r>
            <a:endParaRPr kumimoji="1"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4229838-65B4-49F7-AA86-47EE6FACA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482" y="1852279"/>
            <a:ext cx="3371850" cy="4333875"/>
          </a:xfrm>
          <a:prstGeom prst="rect">
            <a:avLst/>
          </a:prstGeom>
          <a:ln w="12700" cap="sq">
            <a:solidFill>
              <a:schemeClr val="bg2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6663AB5-18F7-46F7-871B-7DA4E158E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1852279"/>
            <a:ext cx="3295650" cy="4467225"/>
          </a:xfrm>
          <a:prstGeom prst="rect">
            <a:avLst/>
          </a:prstGeom>
          <a:ln w="12700" cap="sq">
            <a:solidFill>
              <a:schemeClr val="bg2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686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1ED270D-7D6B-6D4A-B75C-2596A747ACF0}"/>
              </a:ext>
            </a:extLst>
          </p:cNvPr>
          <p:cNvSpPr/>
          <p:nvPr/>
        </p:nvSpPr>
        <p:spPr>
          <a:xfrm>
            <a:off x="4716379" y="336884"/>
            <a:ext cx="2887579" cy="8061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4AE5A21-ABDE-E349-B028-8E5A22F79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52652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Logistic</a:t>
            </a:r>
            <a:endParaRPr kumimoji="1"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8029D50-ECCC-45AA-8F16-1CFD770C4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863" y="1680536"/>
            <a:ext cx="7646273" cy="4812339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8827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1ED270D-7D6B-6D4A-B75C-2596A747ACF0}"/>
              </a:ext>
            </a:extLst>
          </p:cNvPr>
          <p:cNvSpPr/>
          <p:nvPr/>
        </p:nvSpPr>
        <p:spPr>
          <a:xfrm>
            <a:off x="4716379" y="336884"/>
            <a:ext cx="2887579" cy="8061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4AE5A21-ABDE-E349-B028-8E5A22F79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52652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5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MultilayerPerceptron</a:t>
            </a:r>
            <a:endParaRPr kumimoji="1"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0C3825-7984-46CA-9301-BF36D9898587}"/>
              </a:ext>
            </a:extLst>
          </p:cNvPr>
          <p:cNvSpPr/>
          <p:nvPr/>
        </p:nvSpPr>
        <p:spPr>
          <a:xfrm>
            <a:off x="838200" y="1718929"/>
            <a:ext cx="41666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Nodes = (attributes + classes) / 2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  =&gt; (22 + 2) / 2 = 12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90361C4-82A2-4241-8D55-01EA70176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70060"/>
            <a:ext cx="4257825" cy="3187815"/>
          </a:xfrm>
          <a:prstGeom prst="rect">
            <a:avLst/>
          </a:prstGeom>
        </p:spPr>
      </p:pic>
      <p:pic>
        <p:nvPicPr>
          <p:cNvPr id="6" name="內容版面配置區 3">
            <a:extLst>
              <a:ext uri="{FF2B5EF4-FFF2-40B4-BE49-F238E27FC236}">
                <a16:creationId xmlns:a16="http://schemas.microsoft.com/office/drawing/2014/main" id="{C1960EFF-B3D8-4A40-AE3B-699CD6EFCC61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6843" y="2215189"/>
            <a:ext cx="6106957" cy="3643646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9838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1ED270D-7D6B-6D4A-B75C-2596A747ACF0}"/>
              </a:ext>
            </a:extLst>
          </p:cNvPr>
          <p:cNvSpPr/>
          <p:nvPr/>
        </p:nvSpPr>
        <p:spPr>
          <a:xfrm>
            <a:off x="4716379" y="336884"/>
            <a:ext cx="2887579" cy="8061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4AE5A21-ABDE-E349-B028-8E5A22F79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52652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J48</a:t>
            </a:r>
            <a:endParaRPr kumimoji="1"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 descr="一張含有 地圖, 文字 的圖片&#10;&#10;自動產生的描述">
            <a:extLst>
              <a:ext uri="{FF2B5EF4-FFF2-40B4-BE49-F238E27FC236}">
                <a16:creationId xmlns:a16="http://schemas.microsoft.com/office/drawing/2014/main" id="{3CB94F3F-B4C6-4CE7-A6FD-7686EF477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251" y="1534886"/>
            <a:ext cx="6436766" cy="4856237"/>
          </a:xfrm>
          <a:prstGeom prst="rect">
            <a:avLst/>
          </a:prstGeom>
        </p:spPr>
      </p:pic>
      <p:pic>
        <p:nvPicPr>
          <p:cNvPr id="9" name="圖片 8" descr="一張含有 文字, 收據 的圖片&#10;&#10;自動產生的描述">
            <a:extLst>
              <a:ext uri="{FF2B5EF4-FFF2-40B4-BE49-F238E27FC236}">
                <a16:creationId xmlns:a16="http://schemas.microsoft.com/office/drawing/2014/main" id="{17EE6339-3FE0-46A7-A26C-615B7E7DA9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174" y="439144"/>
            <a:ext cx="2011428" cy="5979712"/>
          </a:xfrm>
          <a:prstGeom prst="rect">
            <a:avLst/>
          </a:prstGeom>
          <a:ln w="12700" cap="sq">
            <a:solidFill>
              <a:schemeClr val="bg1">
                <a:lumMod val="8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607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1ED270D-7D6B-6D4A-B75C-2596A747ACF0}"/>
              </a:ext>
            </a:extLst>
          </p:cNvPr>
          <p:cNvSpPr/>
          <p:nvPr/>
        </p:nvSpPr>
        <p:spPr>
          <a:xfrm>
            <a:off x="4716379" y="336884"/>
            <a:ext cx="2887579" cy="8061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4AE5A21-ABDE-E349-B028-8E5A22F79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52652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J48</a:t>
            </a:r>
            <a:endParaRPr kumimoji="1"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 descr="一張含有 文字, 收據 的圖片&#10;&#10;自動產生的描述">
            <a:extLst>
              <a:ext uri="{FF2B5EF4-FFF2-40B4-BE49-F238E27FC236}">
                <a16:creationId xmlns:a16="http://schemas.microsoft.com/office/drawing/2014/main" id="{7B872DDF-1AB8-4B45-B78C-C75E0C499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383" y="1398299"/>
            <a:ext cx="8043234" cy="50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9122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1ED270D-7D6B-6D4A-B75C-2596A747ACF0}"/>
              </a:ext>
            </a:extLst>
          </p:cNvPr>
          <p:cNvSpPr/>
          <p:nvPr/>
        </p:nvSpPr>
        <p:spPr>
          <a:xfrm>
            <a:off x="4716379" y="336884"/>
            <a:ext cx="2887579" cy="8061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4AE5A21-ABDE-E349-B028-8E5A22F79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52652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5400" b="1" dirty="0">
                <a:solidFill>
                  <a:schemeClr val="bg2">
                    <a:lumMod val="10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ea"/>
                <a:sym typeface="+mn-lt"/>
              </a:rPr>
              <a:t>Why Heart Disease ?</a:t>
            </a:r>
            <a:r>
              <a:rPr kumimoji="1" lang="en-US" altLang="zh-TW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kumimoji="1" lang="zh-TW" alt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內容版面配置區 3">
            <a:extLst>
              <a:ext uri="{FF2B5EF4-FFF2-40B4-BE49-F238E27FC236}">
                <a16:creationId xmlns:a16="http://schemas.microsoft.com/office/drawing/2014/main" id="{B5666588-4CF9-44E2-9CE9-575174A510D0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526" y="2284904"/>
            <a:ext cx="5400000" cy="352411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2DE3ACC-8B11-49AC-B809-F226A2FA6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0" y="2398681"/>
            <a:ext cx="5400000" cy="3296563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42CB136-81A3-4645-A136-4BD97AFBF487}"/>
              </a:ext>
            </a:extLst>
          </p:cNvPr>
          <p:cNvSpPr/>
          <p:nvPr/>
        </p:nvSpPr>
        <p:spPr>
          <a:xfrm>
            <a:off x="1417320" y="3246120"/>
            <a:ext cx="4142232" cy="2468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23FCF30-9E55-4D2D-B14D-EC66F64A99AE}"/>
              </a:ext>
            </a:extLst>
          </p:cNvPr>
          <p:cNvSpPr/>
          <p:nvPr/>
        </p:nvSpPr>
        <p:spPr>
          <a:xfrm>
            <a:off x="6817320" y="3186161"/>
            <a:ext cx="4347504" cy="2468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6716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1ED270D-7D6B-6D4A-B75C-2596A747ACF0}"/>
              </a:ext>
            </a:extLst>
          </p:cNvPr>
          <p:cNvSpPr/>
          <p:nvPr/>
        </p:nvSpPr>
        <p:spPr>
          <a:xfrm>
            <a:off x="4716379" y="336884"/>
            <a:ext cx="2887579" cy="8061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4AE5A21-ABDE-E349-B028-8E5A22F79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52652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Naïve Bayes</a:t>
            </a:r>
            <a:endParaRPr kumimoji="1"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Picture 2" descr="https://1.bp.blogspot.com/-wk3geNYjVtc/VYFwnRGf41I/AAAAAAAAxO4/kL9zUSSHzJE/s1600/Bayes_rule.png">
            <a:extLst>
              <a:ext uri="{FF2B5EF4-FFF2-40B4-BE49-F238E27FC236}">
                <a16:creationId xmlns:a16="http://schemas.microsoft.com/office/drawing/2014/main" id="{5984C358-D6FB-4246-A3A0-9ABD59830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64" y="1718929"/>
            <a:ext cx="5048713" cy="2891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1BA6DEE-432A-499A-81A9-80DF7A6CE9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46837" y="4679392"/>
            <a:ext cx="5681618" cy="1735153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0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文字方塊 6">
            <a:extLst>
              <a:ext uri="{FF2B5EF4-FFF2-40B4-BE49-F238E27FC236}">
                <a16:creationId xmlns:a16="http://schemas.microsoft.com/office/drawing/2014/main" id="{651A18B4-8A8C-4E37-A9E3-0BE8D9E2FA4F}"/>
              </a:ext>
            </a:extLst>
          </p:cNvPr>
          <p:cNvSpPr txBox="1"/>
          <p:nvPr/>
        </p:nvSpPr>
        <p:spPr>
          <a:xfrm>
            <a:off x="7761915" y="3244334"/>
            <a:ext cx="203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如果數值是連續的</a:t>
            </a:r>
          </a:p>
        </p:txBody>
      </p:sp>
      <p:sp>
        <p:nvSpPr>
          <p:cNvPr id="9" name="箭號: 彎曲 8">
            <a:extLst>
              <a:ext uri="{FF2B5EF4-FFF2-40B4-BE49-F238E27FC236}">
                <a16:creationId xmlns:a16="http://schemas.microsoft.com/office/drawing/2014/main" id="{5ADE8DDB-834C-4350-BC7E-68430318784B}"/>
              </a:ext>
            </a:extLst>
          </p:cNvPr>
          <p:cNvSpPr/>
          <p:nvPr/>
        </p:nvSpPr>
        <p:spPr>
          <a:xfrm rot="5400000">
            <a:off x="6075971" y="2660364"/>
            <a:ext cx="1860296" cy="2039311"/>
          </a:xfrm>
          <a:prstGeom prst="bentArrow">
            <a:avLst>
              <a:gd name="adj1" fmla="val 11119"/>
              <a:gd name="adj2" fmla="val 22928"/>
              <a:gd name="adj3" fmla="val 23477"/>
              <a:gd name="adj4" fmla="val 311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00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1ED270D-7D6B-6D4A-B75C-2596A747ACF0}"/>
              </a:ext>
            </a:extLst>
          </p:cNvPr>
          <p:cNvSpPr/>
          <p:nvPr/>
        </p:nvSpPr>
        <p:spPr>
          <a:xfrm>
            <a:off x="4716379" y="336884"/>
            <a:ext cx="2887579" cy="8061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4AE5A21-ABDE-E349-B028-8E5A22F79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52652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Naïve Bayes</a:t>
            </a:r>
            <a:endParaRPr kumimoji="1"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C1C5291-0A06-4F74-B245-3564E6BC4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255" y="1687897"/>
            <a:ext cx="3060727" cy="4829490"/>
          </a:xfrm>
          <a:prstGeom prst="rect">
            <a:avLst/>
          </a:prstGeom>
          <a:ln w="12700" cap="sq">
            <a:solidFill>
              <a:schemeClr val="bg2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44CB187-5633-434E-95B1-BDB41FF8C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807" y="1619922"/>
            <a:ext cx="3461106" cy="4897465"/>
          </a:xfrm>
          <a:prstGeom prst="rect">
            <a:avLst/>
          </a:prstGeom>
          <a:ln w="12700" cap="sq">
            <a:solidFill>
              <a:schemeClr val="bg2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2EDEE80-EDFA-46DE-BCC9-5675C19FA0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8738" y="1792337"/>
            <a:ext cx="3706012" cy="4700538"/>
          </a:xfrm>
          <a:prstGeom prst="rect">
            <a:avLst/>
          </a:prstGeom>
          <a:ln w="12700" cap="sq">
            <a:solidFill>
              <a:schemeClr val="bg2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4501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1ED270D-7D6B-6D4A-B75C-2596A747ACF0}"/>
              </a:ext>
            </a:extLst>
          </p:cNvPr>
          <p:cNvSpPr/>
          <p:nvPr/>
        </p:nvSpPr>
        <p:spPr>
          <a:xfrm>
            <a:off x="4716379" y="336884"/>
            <a:ext cx="2887579" cy="8061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4AE5A21-ABDE-E349-B028-8E5A22F79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52652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Naïve Bayes</a:t>
            </a:r>
            <a:endParaRPr kumimoji="1"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內容版面配置區 3">
            <a:extLst>
              <a:ext uri="{FF2B5EF4-FFF2-40B4-BE49-F238E27FC236}">
                <a16:creationId xmlns:a16="http://schemas.microsoft.com/office/drawing/2014/main" id="{418F0C7E-9D24-47B7-BB19-B2D4C4F85B4D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819" y="2042779"/>
            <a:ext cx="6901881" cy="4370228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7F69540C-3799-4B75-B525-E5F2EF264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27774"/>
            <a:ext cx="3476746" cy="3000237"/>
          </a:xfrm>
          <a:prstGeom prst="rect">
            <a:avLst/>
          </a:prstGeom>
          <a:ln w="12700" cap="sq">
            <a:solidFill>
              <a:schemeClr val="bg2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6277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1ED270D-7D6B-6D4A-B75C-2596A747ACF0}"/>
              </a:ext>
            </a:extLst>
          </p:cNvPr>
          <p:cNvSpPr/>
          <p:nvPr/>
        </p:nvSpPr>
        <p:spPr>
          <a:xfrm>
            <a:off x="4716379" y="336884"/>
            <a:ext cx="2887579" cy="8061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4AE5A21-ABDE-E349-B028-8E5A22F79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52652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5400" b="1" spc="3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Result</a:t>
            </a:r>
            <a:endParaRPr kumimoji="1" lang="zh-TW" altLang="en-US" sz="5400" b="1" spc="3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51B2439-0202-465B-9F39-EAB0D227D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00" y="2268776"/>
            <a:ext cx="10638000" cy="359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08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C1167096-B14B-4B93-B9E8-EB2EEC347A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703944" y="-2703945"/>
            <a:ext cx="6858002" cy="12265891"/>
          </a:xfrm>
          <a:prstGeom prst="rect">
            <a:avLst/>
          </a:prstGeom>
        </p:spPr>
      </p:pic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0FC1CE7C-66E3-470E-96C8-D58495BDDFC6}"/>
              </a:ext>
            </a:extLst>
          </p:cNvPr>
          <p:cNvSpPr/>
          <p:nvPr/>
        </p:nvSpPr>
        <p:spPr>
          <a:xfrm>
            <a:off x="1" y="77046"/>
            <a:ext cx="12143442" cy="6780955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65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E27AB1B-F3A5-4458-AA9D-C52B9721193B}"/>
              </a:ext>
            </a:extLst>
          </p:cNvPr>
          <p:cNvSpPr txBox="1"/>
          <p:nvPr/>
        </p:nvSpPr>
        <p:spPr>
          <a:xfrm>
            <a:off x="926841" y="4570783"/>
            <a:ext cx="974947" cy="9819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5781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zh-CN" altLang="en-US" sz="5781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55FAAD3-CF70-4DE7-9DCB-DB9E889AFB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204543">
            <a:off x="92554" y="-654481"/>
            <a:ext cx="4591452" cy="459145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8B70C9A-804E-41BE-84CC-9A3ED8B54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204543">
            <a:off x="8547706" y="3781309"/>
            <a:ext cx="4591452" cy="4591452"/>
          </a:xfrm>
          <a:prstGeom prst="rect">
            <a:avLst/>
          </a:prstGeom>
        </p:spPr>
      </p:pic>
      <p:sp>
        <p:nvSpPr>
          <p:cNvPr id="8" name="文本框 24">
            <a:extLst>
              <a:ext uri="{FF2B5EF4-FFF2-40B4-BE49-F238E27FC236}">
                <a16:creationId xmlns:a16="http://schemas.microsoft.com/office/drawing/2014/main" id="{68C48CFE-4697-4270-9394-8300608D9322}"/>
              </a:ext>
            </a:extLst>
          </p:cNvPr>
          <p:cNvSpPr txBox="1"/>
          <p:nvPr/>
        </p:nvSpPr>
        <p:spPr>
          <a:xfrm>
            <a:off x="2082887" y="4783277"/>
            <a:ext cx="57294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49911">
              <a:defRPr/>
            </a:pPr>
            <a:r>
              <a:rPr kumimoji="1" lang="en-US" altLang="zh-TW" sz="3200" b="1" kern="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cs typeface="+mn-ea"/>
                <a:sym typeface="+mn-ea"/>
              </a:rPr>
              <a:t>Unsupervised Learning</a:t>
            </a:r>
            <a:endParaRPr kumimoji="1" lang="zh-CN" altLang="en-US" sz="3200" b="1" kern="0" spc="300" dirty="0">
              <a:solidFill>
                <a:schemeClr val="tx1">
                  <a:lumMod val="95000"/>
                  <a:lumOff val="5000"/>
                </a:schemeClr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  <a:cs typeface="+mn-ea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506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1ED270D-7D6B-6D4A-B75C-2596A747ACF0}"/>
              </a:ext>
            </a:extLst>
          </p:cNvPr>
          <p:cNvSpPr/>
          <p:nvPr/>
        </p:nvSpPr>
        <p:spPr>
          <a:xfrm>
            <a:off x="4716379" y="336884"/>
            <a:ext cx="2887579" cy="8061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4AE5A21-ABDE-E349-B028-8E5A22F79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52652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5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SimpleKMeans</a:t>
            </a:r>
            <a:endParaRPr kumimoji="1"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982294E-9F1F-4489-A4CA-546EEFB88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989" y="1403235"/>
            <a:ext cx="5623863" cy="512056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BF37ACE-EB83-4816-B2AA-932C2B87E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232" y="2158527"/>
            <a:ext cx="4276725" cy="3609975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5E2AA31-7946-407E-A543-4949F25744D4}"/>
              </a:ext>
            </a:extLst>
          </p:cNvPr>
          <p:cNvSpPr/>
          <p:nvPr/>
        </p:nvSpPr>
        <p:spPr>
          <a:xfrm>
            <a:off x="5666989" y="3294818"/>
            <a:ext cx="5623863" cy="7247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43C4CF0-B476-4645-8816-41C09594AD9F}"/>
              </a:ext>
            </a:extLst>
          </p:cNvPr>
          <p:cNvSpPr/>
          <p:nvPr/>
        </p:nvSpPr>
        <p:spPr>
          <a:xfrm>
            <a:off x="5666989" y="4217611"/>
            <a:ext cx="5623863" cy="7544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31E746D-4B49-4771-9BB2-26D3E6144906}"/>
              </a:ext>
            </a:extLst>
          </p:cNvPr>
          <p:cNvSpPr/>
          <p:nvPr/>
        </p:nvSpPr>
        <p:spPr>
          <a:xfrm>
            <a:off x="5666989" y="5136773"/>
            <a:ext cx="5623863" cy="5647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2884B0D-E752-4600-8B38-40CBEFE7AF94}"/>
              </a:ext>
            </a:extLst>
          </p:cNvPr>
          <p:cNvSpPr/>
          <p:nvPr/>
        </p:nvSpPr>
        <p:spPr>
          <a:xfrm>
            <a:off x="5666988" y="5899606"/>
            <a:ext cx="5623863" cy="18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4905BCD-8EA7-4F3E-A2E8-872F9C963C28}"/>
              </a:ext>
            </a:extLst>
          </p:cNvPr>
          <p:cNvSpPr/>
          <p:nvPr/>
        </p:nvSpPr>
        <p:spPr>
          <a:xfrm>
            <a:off x="5666988" y="6255962"/>
            <a:ext cx="5623863" cy="18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502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8" grpId="0" animBg="1"/>
      <p:bldP spid="19" grpId="0" animBg="1"/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037A0420-5788-4599-9E21-B88B4898D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759" y="1394143"/>
            <a:ext cx="5749534" cy="5098732"/>
          </a:xfrm>
          <a:prstGeom prst="rect">
            <a:avLst/>
          </a:prstGeom>
        </p:spPr>
      </p:pic>
      <p:sp>
        <p:nvSpPr>
          <p:cNvPr id="7" name="標題 1">
            <a:extLst>
              <a:ext uri="{FF2B5EF4-FFF2-40B4-BE49-F238E27FC236}">
                <a16:creationId xmlns:a16="http://schemas.microsoft.com/office/drawing/2014/main" id="{683FBB4F-3217-473A-B0CA-E241426C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52652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Correlations</a:t>
            </a:r>
            <a:endParaRPr kumimoji="1"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427889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037A0420-5788-4599-9E21-B88B4898D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759" y="1394143"/>
            <a:ext cx="5749534" cy="509873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318E5EC-0874-4DB2-AB6E-F675CE9B89DD}"/>
              </a:ext>
            </a:extLst>
          </p:cNvPr>
          <p:cNvSpPr/>
          <p:nvPr/>
        </p:nvSpPr>
        <p:spPr>
          <a:xfrm>
            <a:off x="3847779" y="5353050"/>
            <a:ext cx="4496440" cy="113982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18277F0-D556-4A91-8B90-E75EC8C91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387" y="1964945"/>
            <a:ext cx="9039225" cy="2238375"/>
          </a:xfrm>
          <a:prstGeom prst="rect">
            <a:avLst/>
          </a:prstGeom>
          <a:solidFill>
            <a:srgbClr val="000000">
              <a:shade val="95000"/>
            </a:srgbClr>
          </a:solidFill>
          <a:ln w="28575" cap="sq">
            <a:solidFill>
              <a:srgbClr val="00B0F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7" name="標題 1">
            <a:extLst>
              <a:ext uri="{FF2B5EF4-FFF2-40B4-BE49-F238E27FC236}">
                <a16:creationId xmlns:a16="http://schemas.microsoft.com/office/drawing/2014/main" id="{683FBB4F-3217-473A-B0CA-E241426C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52652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Correlations</a:t>
            </a:r>
            <a:endParaRPr kumimoji="1"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向右箭號 13">
            <a:extLst>
              <a:ext uri="{FF2B5EF4-FFF2-40B4-BE49-F238E27FC236}">
                <a16:creationId xmlns:a16="http://schemas.microsoft.com/office/drawing/2014/main" id="{A152DD0C-97F7-4521-ACFD-C99F9C6A48D8}"/>
              </a:ext>
            </a:extLst>
          </p:cNvPr>
          <p:cNvSpPr/>
          <p:nvPr/>
        </p:nvSpPr>
        <p:spPr>
          <a:xfrm rot="16200000">
            <a:off x="5650503" y="4682718"/>
            <a:ext cx="828048" cy="311647"/>
          </a:xfrm>
          <a:prstGeom prst="rightArrow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42D6B77-47A9-4D8C-A789-687E90276EC8}"/>
              </a:ext>
            </a:extLst>
          </p:cNvPr>
          <p:cNvSpPr/>
          <p:nvPr/>
        </p:nvSpPr>
        <p:spPr>
          <a:xfrm>
            <a:off x="3914775" y="1820671"/>
            <a:ext cx="1543050" cy="13255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6298A43-998D-42F0-98E7-2EA071371090}"/>
              </a:ext>
            </a:extLst>
          </p:cNvPr>
          <p:cNvSpPr/>
          <p:nvPr/>
        </p:nvSpPr>
        <p:spPr>
          <a:xfrm>
            <a:off x="5735246" y="1820671"/>
            <a:ext cx="1543050" cy="1608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25B33B2-FC0D-44BB-9017-9DE346BE2B27}"/>
              </a:ext>
            </a:extLst>
          </p:cNvPr>
          <p:cNvSpPr/>
          <p:nvPr/>
        </p:nvSpPr>
        <p:spPr>
          <a:xfrm>
            <a:off x="7581313" y="1820670"/>
            <a:ext cx="1178708" cy="17321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BFEBC64-F97D-41BA-812C-B7BFC0A95D0D}"/>
              </a:ext>
            </a:extLst>
          </p:cNvPr>
          <p:cNvSpPr/>
          <p:nvPr/>
        </p:nvSpPr>
        <p:spPr>
          <a:xfrm>
            <a:off x="9063038" y="1820670"/>
            <a:ext cx="435170" cy="21703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CFCB12C-60F9-4ADE-95C7-432E6EF06019}"/>
              </a:ext>
            </a:extLst>
          </p:cNvPr>
          <p:cNvSpPr/>
          <p:nvPr/>
        </p:nvSpPr>
        <p:spPr>
          <a:xfrm>
            <a:off x="9801225" y="1820671"/>
            <a:ext cx="435170" cy="13987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350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318277F0-D556-4A91-8B90-E75EC8C91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87" y="1621432"/>
            <a:ext cx="9039225" cy="2238375"/>
          </a:xfrm>
          <a:prstGeom prst="rect">
            <a:avLst/>
          </a:prstGeom>
          <a:solidFill>
            <a:srgbClr val="000000">
              <a:shade val="95000"/>
            </a:srgbClr>
          </a:solidFill>
          <a:ln w="19050" cap="sq">
            <a:solidFill>
              <a:schemeClr val="tx1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7" name="標題 1">
            <a:extLst>
              <a:ext uri="{FF2B5EF4-FFF2-40B4-BE49-F238E27FC236}">
                <a16:creationId xmlns:a16="http://schemas.microsoft.com/office/drawing/2014/main" id="{683FBB4F-3217-473A-B0CA-E241426C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52652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Comparing correlations</a:t>
            </a:r>
            <a:endParaRPr kumimoji="1"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7EFFA71-9714-4C15-A0DC-69046AA79B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157" y="4038600"/>
            <a:ext cx="5730737" cy="2395936"/>
          </a:xfrm>
          <a:prstGeom prst="rect">
            <a:avLst/>
          </a:prstGeom>
          <a:solidFill>
            <a:srgbClr val="000000">
              <a:shade val="95000"/>
            </a:srgbClr>
          </a:solidFill>
          <a:ln w="19050" cap="sq">
            <a:solidFill>
              <a:schemeClr val="tx1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83FEEA3-0EC4-442E-B158-8BBA39C174D5}"/>
              </a:ext>
            </a:extLst>
          </p:cNvPr>
          <p:cNvSpPr/>
          <p:nvPr/>
        </p:nvSpPr>
        <p:spPr>
          <a:xfrm>
            <a:off x="3895725" y="1538488"/>
            <a:ext cx="1543050" cy="13255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CA4493-215B-438A-8D71-8BD4B4C74BEE}"/>
              </a:ext>
            </a:extLst>
          </p:cNvPr>
          <p:cNvSpPr/>
          <p:nvPr/>
        </p:nvSpPr>
        <p:spPr>
          <a:xfrm>
            <a:off x="5716196" y="1538488"/>
            <a:ext cx="1543050" cy="1608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6E78955-0051-40C6-8752-9B544C07A969}"/>
              </a:ext>
            </a:extLst>
          </p:cNvPr>
          <p:cNvSpPr/>
          <p:nvPr/>
        </p:nvSpPr>
        <p:spPr>
          <a:xfrm>
            <a:off x="7562263" y="1538487"/>
            <a:ext cx="1178708" cy="17321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64E55D4-175D-4DF1-A885-B7EEB34727BC}"/>
              </a:ext>
            </a:extLst>
          </p:cNvPr>
          <p:cNvSpPr/>
          <p:nvPr/>
        </p:nvSpPr>
        <p:spPr>
          <a:xfrm>
            <a:off x="9043988" y="1538487"/>
            <a:ext cx="435170" cy="21703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22364E2-FBBB-4FCC-8866-D1B79B19810D}"/>
              </a:ext>
            </a:extLst>
          </p:cNvPr>
          <p:cNvSpPr/>
          <p:nvPr/>
        </p:nvSpPr>
        <p:spPr>
          <a:xfrm>
            <a:off x="9782175" y="1538488"/>
            <a:ext cx="435170" cy="13987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6645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C1167096-B14B-4B93-B9E8-EB2EEC347A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703944" y="-2703945"/>
            <a:ext cx="6858002" cy="12265891"/>
          </a:xfrm>
          <a:prstGeom prst="rect">
            <a:avLst/>
          </a:prstGeom>
        </p:spPr>
      </p:pic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0FC1CE7C-66E3-470E-96C8-D58495BDDFC6}"/>
              </a:ext>
            </a:extLst>
          </p:cNvPr>
          <p:cNvSpPr/>
          <p:nvPr/>
        </p:nvSpPr>
        <p:spPr>
          <a:xfrm>
            <a:off x="1" y="77046"/>
            <a:ext cx="12143442" cy="6780955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65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39CCFEE-7720-4890-94BE-08FB5F1D78F2}"/>
              </a:ext>
            </a:extLst>
          </p:cNvPr>
          <p:cNvSpPr txBox="1"/>
          <p:nvPr/>
        </p:nvSpPr>
        <p:spPr>
          <a:xfrm>
            <a:off x="2082887" y="4783277"/>
            <a:ext cx="3664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49911">
              <a:defRPr/>
            </a:pPr>
            <a:r>
              <a:rPr lang="en-US" altLang="zh-CN" sz="4400" b="1" spc="300" dirty="0">
                <a:solidFill>
                  <a:schemeClr val="bg2">
                    <a:lumMod val="10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sym typeface="+mn-ea"/>
              </a:rPr>
              <a:t>References</a:t>
            </a:r>
            <a:endParaRPr kumimoji="1" lang="zh-CN" altLang="en-US" sz="4400" b="1" kern="0" spc="300" dirty="0">
              <a:solidFill>
                <a:schemeClr val="bg2">
                  <a:lumMod val="10000"/>
                </a:schemeClr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  <a:cs typeface="+mn-ea"/>
              <a:sym typeface="+mn-ea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E27AB1B-F3A5-4458-AA9D-C52B9721193B}"/>
              </a:ext>
            </a:extLst>
          </p:cNvPr>
          <p:cNvSpPr txBox="1"/>
          <p:nvPr/>
        </p:nvSpPr>
        <p:spPr>
          <a:xfrm>
            <a:off x="926841" y="4570783"/>
            <a:ext cx="952505" cy="9819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5781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  <a:endParaRPr lang="zh-CN" altLang="en-US" sz="5781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55FAAD3-CF70-4DE7-9DCB-DB9E889AFB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204543">
            <a:off x="92554" y="-654481"/>
            <a:ext cx="4591452" cy="459145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8B70C9A-804E-41BE-84CC-9A3ED8B54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204543">
            <a:off x="8547706" y="3781309"/>
            <a:ext cx="4591452" cy="459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133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1ED270D-7D6B-6D4A-B75C-2596A747ACF0}"/>
              </a:ext>
            </a:extLst>
          </p:cNvPr>
          <p:cNvSpPr/>
          <p:nvPr/>
        </p:nvSpPr>
        <p:spPr>
          <a:xfrm>
            <a:off x="4716379" y="336884"/>
            <a:ext cx="2887579" cy="8061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4AE5A21-ABDE-E349-B028-8E5A22F79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52652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5400" b="1" dirty="0">
                <a:solidFill>
                  <a:schemeClr val="bg2">
                    <a:lumMod val="10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ea"/>
                <a:sym typeface="+mn-lt"/>
              </a:rPr>
              <a:t>Why Heart Disease ?</a:t>
            </a:r>
            <a:r>
              <a:rPr kumimoji="1" lang="en-US" altLang="zh-TW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kumimoji="1" lang="zh-TW" alt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8" name="Picture 2" descr="https://s.yimg.com/ny/api/res/1.2/hYCRQ38t3w8aAXmuIwWF5w--~A/YXBwaWQ9aGlnaGxhbmRlcjtzbT0xO3c9ODAwO2g9NTUy/http:/media.zenfs.com/zh-Hant-TW/homerun/stormmediagroup.com/db060185782e00431c1f2cdf2a2c5ec1">
            <a:extLst>
              <a:ext uri="{FF2B5EF4-FFF2-40B4-BE49-F238E27FC236}">
                <a16:creationId xmlns:a16="http://schemas.microsoft.com/office/drawing/2014/main" id="{8EA7EE64-F961-45F2-994C-8B92F41C7D46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383" y="1856835"/>
            <a:ext cx="630628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E886D72B-C1C0-4F69-98A6-C8790243D3FD}"/>
              </a:ext>
            </a:extLst>
          </p:cNvPr>
          <p:cNvSpPr/>
          <p:nvPr/>
        </p:nvSpPr>
        <p:spPr>
          <a:xfrm>
            <a:off x="2911382" y="3502152"/>
            <a:ext cx="6177753" cy="3200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2032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1ED270D-7D6B-6D4A-B75C-2596A747ACF0}"/>
              </a:ext>
            </a:extLst>
          </p:cNvPr>
          <p:cNvSpPr/>
          <p:nvPr/>
        </p:nvSpPr>
        <p:spPr>
          <a:xfrm>
            <a:off x="4716379" y="336884"/>
            <a:ext cx="2887579" cy="8061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4AE5A21-ABDE-E349-B028-8E5A22F79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5400" b="1" spc="300" dirty="0">
                <a:solidFill>
                  <a:schemeClr val="bg2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References</a:t>
            </a:r>
            <a:endParaRPr kumimoji="1" lang="zh-TW" altLang="en-US" sz="5400" b="1" spc="3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A047EFA-3232-CF4B-978A-399F2BC0D883}"/>
              </a:ext>
            </a:extLst>
          </p:cNvPr>
          <p:cNvSpPr txBox="1"/>
          <p:nvPr/>
        </p:nvSpPr>
        <p:spPr>
          <a:xfrm>
            <a:off x="838200" y="1676144"/>
            <a:ext cx="10515600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C.L. Blake and C.J. Merz. UCI repository of machine learning databases, 1998.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George H. John, Pat Langley: Estimating Continuous Distributions in Bayesian Classifiers. In: Eleventh Conference on Uncertainty in Artificial Intelligence, San Mateo, 338-345, 1995.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風傳媒  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2017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國人十大死因出爐！癌症高居死因榜首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36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https://www.storm.mg/article/449458?srcid=73746f726d2e6d675f31383365306333346137303162363865_1560091470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World Health Organization  The top 10 causes of death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https://www.who.int/news-room/fact-sheets/detail/the-top-10-causes-of-death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kumimoji="1"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7984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C1167096-B14B-4B93-B9E8-EB2EEC347A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703944" y="-2703945"/>
            <a:ext cx="6858002" cy="12265891"/>
          </a:xfrm>
          <a:prstGeom prst="rect">
            <a:avLst/>
          </a:prstGeom>
        </p:spPr>
      </p:pic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0FC1CE7C-66E3-470E-96C8-D58495BDDFC6}"/>
              </a:ext>
            </a:extLst>
          </p:cNvPr>
          <p:cNvSpPr/>
          <p:nvPr/>
        </p:nvSpPr>
        <p:spPr>
          <a:xfrm>
            <a:off x="1" y="77046"/>
            <a:ext cx="12143442" cy="6780955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65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39CCFEE-7720-4890-94BE-08FB5F1D78F2}"/>
              </a:ext>
            </a:extLst>
          </p:cNvPr>
          <p:cNvSpPr txBox="1"/>
          <p:nvPr/>
        </p:nvSpPr>
        <p:spPr>
          <a:xfrm>
            <a:off x="2082887" y="4783277"/>
            <a:ext cx="59699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49911">
              <a:defRPr/>
            </a:pPr>
            <a:r>
              <a:rPr kumimoji="1" lang="en-US" altLang="zh-CN" sz="4400" b="1" kern="0" spc="300" dirty="0">
                <a:solidFill>
                  <a:schemeClr val="bg2">
                    <a:lumMod val="10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cs typeface="+mn-ea"/>
                <a:sym typeface="+mn-ea"/>
              </a:rPr>
              <a:t>Work</a:t>
            </a:r>
            <a:r>
              <a:rPr kumimoji="1" lang="zh-TW" altLang="en-US" sz="4400" b="1" kern="0" spc="300" dirty="0">
                <a:solidFill>
                  <a:schemeClr val="bg2">
                    <a:lumMod val="10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cs typeface="+mn-ea"/>
                <a:sym typeface="+mn-ea"/>
              </a:rPr>
              <a:t> </a:t>
            </a:r>
            <a:r>
              <a:rPr kumimoji="1" lang="en-US" altLang="zh-TW" sz="4400" b="1" kern="0" spc="300" dirty="0">
                <a:solidFill>
                  <a:schemeClr val="bg2">
                    <a:lumMod val="10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cs typeface="+mn-ea"/>
                <a:sym typeface="+mn-ea"/>
              </a:rPr>
              <a:t>Distribution</a:t>
            </a:r>
            <a:endParaRPr kumimoji="1" lang="zh-CN" altLang="en-US" sz="4400" b="1" kern="0" spc="300" dirty="0">
              <a:solidFill>
                <a:schemeClr val="bg2">
                  <a:lumMod val="10000"/>
                </a:schemeClr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  <a:cs typeface="+mn-ea"/>
              <a:sym typeface="+mn-ea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E27AB1B-F3A5-4458-AA9D-C52B9721193B}"/>
              </a:ext>
            </a:extLst>
          </p:cNvPr>
          <p:cNvSpPr txBox="1"/>
          <p:nvPr/>
        </p:nvSpPr>
        <p:spPr>
          <a:xfrm>
            <a:off x="926841" y="4570783"/>
            <a:ext cx="979755" cy="9819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5781" dirty="0">
                <a:solidFill>
                  <a:schemeClr val="bg1"/>
                </a:solidFill>
                <a:latin typeface="Impact" panose="020B0806030902050204" pitchFamily="34" charset="0"/>
              </a:rPr>
              <a:t>0</a:t>
            </a:r>
            <a:r>
              <a:rPr lang="en-US" altLang="zh-TW" sz="5781" dirty="0">
                <a:solidFill>
                  <a:schemeClr val="bg1"/>
                </a:solidFill>
                <a:latin typeface="Impact" panose="020B0806030902050204" pitchFamily="34" charset="0"/>
              </a:rPr>
              <a:t>5</a:t>
            </a:r>
            <a:endParaRPr lang="zh-CN" altLang="en-US" sz="5781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55FAAD3-CF70-4DE7-9DCB-DB9E889AFB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204543">
            <a:off x="92554" y="-654481"/>
            <a:ext cx="4591452" cy="459145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8B70C9A-804E-41BE-84CC-9A3ED8B54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204543">
            <a:off x="8547706" y="3781309"/>
            <a:ext cx="4591452" cy="459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2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1ED270D-7D6B-6D4A-B75C-2596A747ACF0}"/>
              </a:ext>
            </a:extLst>
          </p:cNvPr>
          <p:cNvSpPr/>
          <p:nvPr/>
        </p:nvSpPr>
        <p:spPr>
          <a:xfrm>
            <a:off x="4716379" y="336884"/>
            <a:ext cx="2887579" cy="8061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4AE5A21-ABDE-E349-B028-8E5A22F79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TW" sz="5400" b="1" spc="3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 distribution</a:t>
            </a:r>
            <a:endParaRPr kumimoji="1" lang="zh-TW" altLang="en-US" sz="5400" b="1" spc="3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A044B40-B8F1-4539-89DE-D7DA360420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868083"/>
              </p:ext>
            </p:extLst>
          </p:nvPr>
        </p:nvGraphicFramePr>
        <p:xfrm>
          <a:off x="2032000" y="1718928"/>
          <a:ext cx="8128000" cy="4160664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9050711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73269766"/>
                    </a:ext>
                  </a:extLst>
                </a:gridCol>
              </a:tblGrid>
              <a:tr h="1386888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spc="3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00557019</a:t>
                      </a:r>
                      <a:r>
                        <a:rPr lang="zh-TW" altLang="en-US" b="0" spc="3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何寬宥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上台報告、資料分析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005436"/>
                  </a:ext>
                </a:extLst>
              </a:tr>
              <a:tr h="13868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spc="3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00657049</a:t>
                      </a:r>
                      <a:r>
                        <a:rPr lang="zh-TW" altLang="en-US" b="0" spc="3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黃姿涵</a:t>
                      </a:r>
                      <a:endParaRPr lang="en-US" altLang="zh-TW" b="0" spc="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做投影片、蒐集資料、資料前處理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5912059"/>
                  </a:ext>
                </a:extLst>
              </a:tr>
              <a:tr h="13868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pc="3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00557039</a:t>
                      </a:r>
                      <a:r>
                        <a:rPr lang="zh-TW" altLang="en-US" spc="3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王晧宇</a:t>
                      </a:r>
                      <a:r>
                        <a:rPr lang="en-US" altLang="zh-TW" spc="3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pc="3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已退選</a:t>
                      </a:r>
                      <a:r>
                        <a:rPr lang="en-US" altLang="zh-TW" spc="3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資料分析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(K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means)</a:t>
                      </a:r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、進度監督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92594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293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9186AD8-7E6B-4962-9ED2-64EBBE17B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703944" y="-2703945"/>
            <a:ext cx="6858002" cy="1226589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F1AF3C0-AAC5-4970-A935-305CB06CB9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204543">
            <a:off x="92554" y="-654481"/>
            <a:ext cx="4591452" cy="4591452"/>
          </a:xfrm>
          <a:prstGeom prst="rect">
            <a:avLst/>
          </a:prstGeom>
        </p:spPr>
      </p:pic>
      <p:sp>
        <p:nvSpPr>
          <p:cNvPr id="11" name="TextBox 12">
            <a:extLst>
              <a:ext uri="{FF2B5EF4-FFF2-40B4-BE49-F238E27FC236}">
                <a16:creationId xmlns:a16="http://schemas.microsoft.com/office/drawing/2014/main" id="{ACDB919A-983A-2145-8AD8-1B5F810F3EE6}"/>
              </a:ext>
            </a:extLst>
          </p:cNvPr>
          <p:cNvSpPr txBox="1"/>
          <p:nvPr/>
        </p:nvSpPr>
        <p:spPr>
          <a:xfrm>
            <a:off x="917022" y="3802313"/>
            <a:ext cx="52792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b="1" dirty="0">
                <a:solidFill>
                  <a:schemeClr val="bg2">
                    <a:lumMod val="10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ea"/>
                <a:sym typeface="+mn-lt"/>
              </a:rPr>
              <a:t>Thanks For</a:t>
            </a:r>
          </a:p>
          <a:p>
            <a:r>
              <a:rPr lang="en-US" altLang="zh-TW" sz="5400" b="1" dirty="0">
                <a:solidFill>
                  <a:schemeClr val="bg2">
                    <a:lumMod val="10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ea"/>
                <a:sym typeface="+mn-lt"/>
              </a:rPr>
              <a:t>Your Attention</a:t>
            </a:r>
            <a:endParaRPr lang="zh-CN" altLang="en-US" sz="5400" b="1" dirty="0">
              <a:solidFill>
                <a:schemeClr val="bg2">
                  <a:lumMod val="10000"/>
                </a:schemeClr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6135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>
            <a:extLst>
              <a:ext uri="{FF2B5EF4-FFF2-40B4-BE49-F238E27FC236}">
                <a16:creationId xmlns:a16="http://schemas.microsoft.com/office/drawing/2014/main" id="{E5C7AAAA-017E-488E-924D-2F04A48494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703944" y="-2703945"/>
            <a:ext cx="6858002" cy="12265891"/>
          </a:xfrm>
          <a:prstGeom prst="rect">
            <a:avLst/>
          </a:prstGeom>
        </p:spPr>
      </p:pic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0FC1CE7C-66E3-470E-96C8-D58495BDDFC6}"/>
              </a:ext>
            </a:extLst>
          </p:cNvPr>
          <p:cNvSpPr/>
          <p:nvPr/>
        </p:nvSpPr>
        <p:spPr>
          <a:xfrm>
            <a:off x="0" y="77045"/>
            <a:ext cx="12143442" cy="6780955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65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F1AF3C0-AAC5-4970-A935-305CB06CB9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204543">
            <a:off x="92554" y="-654481"/>
            <a:ext cx="4591452" cy="459145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1A01D47-D485-48FD-9D8C-5CE116C0F6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204543">
            <a:off x="7959905" y="3671452"/>
            <a:ext cx="4591452" cy="459145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631B5AF-CBF7-4962-930A-75A17757DB93}"/>
              </a:ext>
            </a:extLst>
          </p:cNvPr>
          <p:cNvSpPr txBox="1"/>
          <p:nvPr/>
        </p:nvSpPr>
        <p:spPr>
          <a:xfrm>
            <a:off x="585772" y="3111513"/>
            <a:ext cx="5020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01</a:t>
            </a:r>
            <a:endParaRPr lang="zh-CN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EBC1827-8394-47D9-8859-D20FC5C839B7}"/>
              </a:ext>
            </a:extLst>
          </p:cNvPr>
          <p:cNvSpPr txBox="1"/>
          <p:nvPr/>
        </p:nvSpPr>
        <p:spPr>
          <a:xfrm>
            <a:off x="1126584" y="3096103"/>
            <a:ext cx="3956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49911">
              <a:defRPr/>
            </a:pPr>
            <a:r>
              <a:rPr kumimoji="1" lang="en-US" altLang="zh-TW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cs typeface="+mn-ea"/>
                <a:sym typeface="+mn-ea"/>
              </a:rPr>
              <a:t>Data Source &amp; Preprocessing</a:t>
            </a:r>
            <a:endParaRPr kumimoji="1" lang="zh-CN" altLang="en-US" sz="2000" b="1" kern="0" dirty="0">
              <a:solidFill>
                <a:schemeClr val="tx1">
                  <a:lumMod val="95000"/>
                  <a:lumOff val="5000"/>
                </a:schemeClr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  <a:cs typeface="+mn-ea"/>
              <a:sym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98206CA-F88B-40CB-B7F0-B56A5792ACAC}"/>
              </a:ext>
            </a:extLst>
          </p:cNvPr>
          <p:cNvSpPr txBox="1"/>
          <p:nvPr/>
        </p:nvSpPr>
        <p:spPr>
          <a:xfrm>
            <a:off x="586143" y="3825850"/>
            <a:ext cx="5020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02</a:t>
            </a:r>
            <a:endParaRPr lang="zh-CN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94B4071-0AC0-4E95-A747-68F6F4B18266}"/>
              </a:ext>
            </a:extLst>
          </p:cNvPr>
          <p:cNvSpPr txBox="1"/>
          <p:nvPr/>
        </p:nvSpPr>
        <p:spPr>
          <a:xfrm>
            <a:off x="1126584" y="3819618"/>
            <a:ext cx="28055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49911">
              <a:defRPr/>
            </a:pPr>
            <a:r>
              <a:rPr kumimoji="1" lang="en-US" altLang="zh-TW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cs typeface="+mn-ea"/>
                <a:sym typeface="+mn-ea"/>
              </a:rPr>
              <a:t>Supervised Learning</a:t>
            </a:r>
            <a:endParaRPr kumimoji="1" lang="zh-CN" altLang="en-US" sz="2000" b="1" kern="0" dirty="0">
              <a:solidFill>
                <a:schemeClr val="tx1">
                  <a:lumMod val="95000"/>
                  <a:lumOff val="5000"/>
                </a:schemeClr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  <a:cs typeface="+mn-ea"/>
              <a:sym typeface="+mn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222E75A-EBCB-4E2E-8DA0-B5A2C8D67DBF}"/>
              </a:ext>
            </a:extLst>
          </p:cNvPr>
          <p:cNvSpPr txBox="1"/>
          <p:nvPr/>
        </p:nvSpPr>
        <p:spPr>
          <a:xfrm>
            <a:off x="585772" y="4537687"/>
            <a:ext cx="5020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03</a:t>
            </a:r>
            <a:endParaRPr lang="zh-CN" altLang="en-US" sz="2000" b="1" dirty="0">
              <a:solidFill>
                <a:schemeClr val="bg2">
                  <a:lumMod val="10000"/>
                </a:schemeClr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6326051-8B79-4082-8065-E768B9B0829F}"/>
              </a:ext>
            </a:extLst>
          </p:cNvPr>
          <p:cNvSpPr txBox="1"/>
          <p:nvPr/>
        </p:nvSpPr>
        <p:spPr>
          <a:xfrm>
            <a:off x="1126584" y="4539643"/>
            <a:ext cx="31438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49911">
              <a:defRPr/>
            </a:pPr>
            <a:r>
              <a:rPr kumimoji="1" lang="en-US" altLang="zh-TW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cs typeface="+mn-ea"/>
                <a:sym typeface="+mn-ea"/>
              </a:rPr>
              <a:t>Unsupervised Learning</a:t>
            </a:r>
            <a:endParaRPr kumimoji="1" lang="zh-CN" altLang="en-US" sz="2000" b="1" kern="0" dirty="0">
              <a:solidFill>
                <a:schemeClr val="tx1">
                  <a:lumMod val="95000"/>
                  <a:lumOff val="5000"/>
                </a:schemeClr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  <a:cs typeface="+mn-ea"/>
              <a:sym typeface="+mn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F599FA2-89FF-417B-B150-B66377A96FC9}"/>
              </a:ext>
            </a:extLst>
          </p:cNvPr>
          <p:cNvSpPr txBox="1"/>
          <p:nvPr/>
        </p:nvSpPr>
        <p:spPr>
          <a:xfrm>
            <a:off x="585772" y="5268069"/>
            <a:ext cx="5020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04</a:t>
            </a:r>
            <a:endParaRPr lang="zh-CN" altLang="en-US" sz="2000" b="1" dirty="0">
              <a:solidFill>
                <a:schemeClr val="bg2">
                  <a:lumMod val="10000"/>
                </a:schemeClr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FAC5E06-8860-452E-A2BB-C4D3BF7AD587}"/>
              </a:ext>
            </a:extLst>
          </p:cNvPr>
          <p:cNvSpPr txBox="1"/>
          <p:nvPr/>
        </p:nvSpPr>
        <p:spPr>
          <a:xfrm>
            <a:off x="1126584" y="5268069"/>
            <a:ext cx="2307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9911">
              <a:defRPr/>
            </a:pP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sym typeface="+mn-ea"/>
              </a:rPr>
              <a:t>References</a:t>
            </a:r>
            <a:endParaRPr kumimoji="1" lang="zh-CN" altLang="en-US" sz="2000" b="1" kern="0" dirty="0">
              <a:solidFill>
                <a:schemeClr val="bg2">
                  <a:lumMod val="10000"/>
                </a:schemeClr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  <a:cs typeface="+mn-ea"/>
              <a:sym typeface="+mn-ea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378AFB0-45B5-4B85-B9C9-FBA3552DE4C0}"/>
              </a:ext>
            </a:extLst>
          </p:cNvPr>
          <p:cNvSpPr txBox="1"/>
          <p:nvPr/>
        </p:nvSpPr>
        <p:spPr>
          <a:xfrm>
            <a:off x="5457635" y="1958384"/>
            <a:ext cx="4253035" cy="120032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altLang="zh-CN" sz="72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 SmBd" panose="02040603060306020203" pitchFamily="18" charset="0"/>
                <a:ea typeface="微软雅黑" panose="020B0503020204020204" pitchFamily="34" charset="-122"/>
              </a:rPr>
              <a:t>CONTENTS</a:t>
            </a:r>
            <a:endParaRPr lang="zh-CN" altLang="en-US" sz="7200" dirty="0">
              <a:solidFill>
                <a:schemeClr val="tx1">
                  <a:lumMod val="85000"/>
                  <a:lumOff val="15000"/>
                </a:schemeClr>
              </a:solidFill>
              <a:latin typeface="Minion Pro SmBd" panose="02040603060306020203" pitchFamily="18" charset="0"/>
              <a:ea typeface="微软雅黑" panose="020B0503020204020204" pitchFamily="34" charset="-122"/>
            </a:endParaRPr>
          </a:p>
        </p:txBody>
      </p:sp>
      <p:sp>
        <p:nvSpPr>
          <p:cNvPr id="17" name="文本框 20">
            <a:extLst>
              <a:ext uri="{FF2B5EF4-FFF2-40B4-BE49-F238E27FC236}">
                <a16:creationId xmlns:a16="http://schemas.microsoft.com/office/drawing/2014/main" id="{C65A5142-B912-4488-BDD1-F04C23AC6DB8}"/>
              </a:ext>
            </a:extLst>
          </p:cNvPr>
          <p:cNvSpPr txBox="1"/>
          <p:nvPr/>
        </p:nvSpPr>
        <p:spPr>
          <a:xfrm>
            <a:off x="585772" y="5941774"/>
            <a:ext cx="5020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05</a:t>
            </a:r>
            <a:endParaRPr lang="zh-CN" altLang="en-US" sz="2000" b="1" dirty="0">
              <a:solidFill>
                <a:schemeClr val="bg2">
                  <a:lumMod val="10000"/>
                </a:schemeClr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sp>
        <p:nvSpPr>
          <p:cNvPr id="18" name="文本框 21">
            <a:extLst>
              <a:ext uri="{FF2B5EF4-FFF2-40B4-BE49-F238E27FC236}">
                <a16:creationId xmlns:a16="http://schemas.microsoft.com/office/drawing/2014/main" id="{35E8F748-FC68-4804-97C2-F8EEAAE43893}"/>
              </a:ext>
            </a:extLst>
          </p:cNvPr>
          <p:cNvSpPr txBox="1"/>
          <p:nvPr/>
        </p:nvSpPr>
        <p:spPr>
          <a:xfrm>
            <a:off x="1126584" y="5937920"/>
            <a:ext cx="4325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9911">
              <a:defRPr/>
            </a:pPr>
            <a:r>
              <a:rPr kumimoji="1" lang="en-US" altLang="zh-CN" sz="2000" b="1" kern="0" dirty="0">
                <a:solidFill>
                  <a:schemeClr val="bg2">
                    <a:lumMod val="10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cs typeface="+mn-ea"/>
                <a:sym typeface="+mn-ea"/>
              </a:rPr>
              <a:t>Work</a:t>
            </a:r>
            <a:r>
              <a:rPr kumimoji="1" lang="zh-TW" altLang="en-US" sz="2000" b="1" kern="0" dirty="0">
                <a:solidFill>
                  <a:schemeClr val="bg2">
                    <a:lumMod val="10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cs typeface="+mn-ea"/>
                <a:sym typeface="+mn-ea"/>
              </a:rPr>
              <a:t> </a:t>
            </a:r>
            <a:r>
              <a:rPr kumimoji="1" lang="en-US" altLang="zh-TW" sz="2000" b="1" kern="0" dirty="0">
                <a:solidFill>
                  <a:schemeClr val="bg2">
                    <a:lumMod val="10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cs typeface="+mn-ea"/>
                <a:sym typeface="+mn-ea"/>
              </a:rPr>
              <a:t>Distribution</a:t>
            </a:r>
            <a:endParaRPr kumimoji="1" lang="zh-CN" altLang="en-US" sz="2000" b="1" kern="0" dirty="0">
              <a:solidFill>
                <a:schemeClr val="bg2">
                  <a:lumMod val="10000"/>
                </a:schemeClr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  <a:cs typeface="+mn-ea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2649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C1167096-B14B-4B93-B9E8-EB2EEC347A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703944" y="-2703945"/>
            <a:ext cx="6858002" cy="12265891"/>
          </a:xfrm>
          <a:prstGeom prst="rect">
            <a:avLst/>
          </a:prstGeom>
        </p:spPr>
      </p:pic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0FC1CE7C-66E3-470E-96C8-D58495BDDFC6}"/>
              </a:ext>
            </a:extLst>
          </p:cNvPr>
          <p:cNvSpPr/>
          <p:nvPr/>
        </p:nvSpPr>
        <p:spPr>
          <a:xfrm>
            <a:off x="1" y="77046"/>
            <a:ext cx="12143442" cy="6780955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65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E27AB1B-F3A5-4458-AA9D-C52B9721193B}"/>
              </a:ext>
            </a:extLst>
          </p:cNvPr>
          <p:cNvSpPr txBox="1"/>
          <p:nvPr/>
        </p:nvSpPr>
        <p:spPr>
          <a:xfrm>
            <a:off x="926841" y="4570783"/>
            <a:ext cx="864339" cy="9819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5781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5781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55FAAD3-CF70-4DE7-9DCB-DB9E889AFB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204543">
            <a:off x="92554" y="-654481"/>
            <a:ext cx="4591452" cy="459145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8B70C9A-804E-41BE-84CC-9A3ED8B54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204543">
            <a:off x="8547706" y="3781309"/>
            <a:ext cx="4591452" cy="4591452"/>
          </a:xfrm>
          <a:prstGeom prst="rect">
            <a:avLst/>
          </a:prstGeom>
        </p:spPr>
      </p:pic>
      <p:sp>
        <p:nvSpPr>
          <p:cNvPr id="8" name="文本框 24">
            <a:extLst>
              <a:ext uri="{FF2B5EF4-FFF2-40B4-BE49-F238E27FC236}">
                <a16:creationId xmlns:a16="http://schemas.microsoft.com/office/drawing/2014/main" id="{ACC26745-C246-43C3-B74B-EDC43392F94A}"/>
              </a:ext>
            </a:extLst>
          </p:cNvPr>
          <p:cNvSpPr txBox="1"/>
          <p:nvPr/>
        </p:nvSpPr>
        <p:spPr>
          <a:xfrm>
            <a:off x="2082887" y="4783277"/>
            <a:ext cx="62167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49911">
              <a:defRPr/>
            </a:pPr>
            <a:r>
              <a:rPr kumimoji="1" lang="en-US" altLang="zh-TW" sz="32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cs typeface="+mn-ea"/>
                <a:sym typeface="+mn-ea"/>
              </a:rPr>
              <a:t>Data Source &amp; Preprocessing</a:t>
            </a:r>
            <a:endParaRPr kumimoji="1" lang="zh-CN" altLang="en-US" sz="3200" b="1" kern="0" dirty="0">
              <a:solidFill>
                <a:schemeClr val="tx1">
                  <a:lumMod val="95000"/>
                  <a:lumOff val="5000"/>
                </a:schemeClr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  <a:cs typeface="+mn-ea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1709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9D46B1D-63E3-994D-AF57-FCEEB18B7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662836" cy="465323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4AE5A21-ABDE-E349-B028-8E5A22F79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CN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Data Source</a:t>
            </a:r>
            <a:endParaRPr kumimoji="1" lang="zh-TW" alt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A923865-D809-F540-A5B9-E5C548369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6105" y="4606774"/>
            <a:ext cx="9221480" cy="14578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0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F7BE431D-429D-2645-A1BD-3E189E092678}"/>
              </a:ext>
            </a:extLst>
          </p:cNvPr>
          <p:cNvSpPr/>
          <p:nvPr/>
        </p:nvSpPr>
        <p:spPr>
          <a:xfrm>
            <a:off x="838200" y="3405809"/>
            <a:ext cx="4051852" cy="5963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向右箭號 13">
            <a:extLst>
              <a:ext uri="{FF2B5EF4-FFF2-40B4-BE49-F238E27FC236}">
                <a16:creationId xmlns:a16="http://schemas.microsoft.com/office/drawing/2014/main" id="{8C19C6CB-828B-3F44-AB56-91D33CDEBFE1}"/>
              </a:ext>
            </a:extLst>
          </p:cNvPr>
          <p:cNvSpPr/>
          <p:nvPr/>
        </p:nvSpPr>
        <p:spPr>
          <a:xfrm rot="1799335">
            <a:off x="4930076" y="3967131"/>
            <a:ext cx="1345024" cy="22373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7907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1ED270D-7D6B-6D4A-B75C-2596A747ACF0}"/>
              </a:ext>
            </a:extLst>
          </p:cNvPr>
          <p:cNvSpPr/>
          <p:nvPr/>
        </p:nvSpPr>
        <p:spPr>
          <a:xfrm>
            <a:off x="4716379" y="336884"/>
            <a:ext cx="2887579" cy="8061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4AE5A21-ABDE-E349-B028-8E5A22F79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52652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Data Attributes</a:t>
            </a:r>
            <a:endParaRPr kumimoji="1" lang="zh-TW" alt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4D827D6B-8803-1242-A02E-D3C810B903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183814"/>
              </p:ext>
            </p:extLst>
          </p:nvPr>
        </p:nvGraphicFramePr>
        <p:xfrm>
          <a:off x="838200" y="1449399"/>
          <a:ext cx="5629712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7545">
                  <a:extLst>
                    <a:ext uri="{9D8B030D-6E8A-4147-A177-3AD203B41FA5}">
                      <a16:colId xmlns:a16="http://schemas.microsoft.com/office/drawing/2014/main" val="1626954334"/>
                    </a:ext>
                  </a:extLst>
                </a:gridCol>
                <a:gridCol w="4392167">
                  <a:extLst>
                    <a:ext uri="{9D8B030D-6E8A-4147-A177-3AD203B41FA5}">
                      <a16:colId xmlns:a16="http://schemas.microsoft.com/office/drawing/2014/main" val="3697877530"/>
                    </a:ext>
                  </a:extLst>
                </a:gridCol>
              </a:tblGrid>
              <a:tr h="325618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屬性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60556"/>
                  </a:ext>
                </a:extLst>
              </a:tr>
              <a:tr h="2788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年齡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145914"/>
                  </a:ext>
                </a:extLst>
              </a:tr>
              <a:tr h="278837"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sex</a:t>
                      </a:r>
                      <a:endParaRPr lang="zh-TW" altLang="en-US" sz="14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性別 </a:t>
                      </a:r>
                      <a:r>
                        <a:rPr lang="en-US" altLang="zh-TW" sz="1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(0=</a:t>
                      </a:r>
                      <a:r>
                        <a:rPr lang="zh-TW" altLang="en-US" sz="1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女性，</a:t>
                      </a:r>
                      <a:r>
                        <a:rPr lang="en-US" altLang="zh-TW" sz="1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1=</a:t>
                      </a:r>
                      <a:r>
                        <a:rPr lang="zh-TW" altLang="en-US" sz="1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男性</a:t>
                      </a:r>
                      <a:r>
                        <a:rPr lang="en-US" altLang="zh-TW" sz="1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sz="14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5995008"/>
                  </a:ext>
                </a:extLst>
              </a:tr>
              <a:tr h="481628"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cp</a:t>
                      </a:r>
                      <a:endParaRPr lang="zh-TW" altLang="en-US" sz="14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胸痛經歷 </a:t>
                      </a:r>
                      <a:r>
                        <a:rPr lang="en-US" altLang="zh-TW" sz="1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(0=</a:t>
                      </a:r>
                      <a:r>
                        <a:rPr lang="zh-TW" altLang="en-US" sz="1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典型心絞痛</a:t>
                      </a:r>
                      <a:r>
                        <a:rPr lang="en-US" altLang="zh-TW" sz="1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; 1=</a:t>
                      </a:r>
                      <a:r>
                        <a:rPr lang="zh-TW" altLang="en-US" sz="1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非典型心絞痛</a:t>
                      </a:r>
                      <a:r>
                        <a:rPr lang="en-US" altLang="zh-TW" sz="1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; 2=</a:t>
                      </a:r>
                      <a:r>
                        <a:rPr lang="zh-TW" altLang="en-US" sz="1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非心絞痛</a:t>
                      </a:r>
                      <a:r>
                        <a:rPr lang="en-US" altLang="zh-TW" sz="1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; 3=</a:t>
                      </a:r>
                      <a:r>
                        <a:rPr lang="zh-TW" altLang="en-US" sz="1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無症狀</a:t>
                      </a:r>
                      <a:r>
                        <a:rPr lang="en-US" altLang="zh-TW" sz="1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sz="14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92392834"/>
                  </a:ext>
                </a:extLst>
              </a:tr>
              <a:tr h="278837">
                <a:tc>
                  <a:txBody>
                    <a:bodyPr/>
                    <a:lstStyle/>
                    <a:p>
                      <a:r>
                        <a:rPr lang="en-US" altLang="zh-TW" sz="1400" dirty="0" err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trestbps</a:t>
                      </a:r>
                      <a:endParaRPr lang="zh-TW" altLang="en-US" sz="14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靜態血壓 </a:t>
                      </a:r>
                      <a:r>
                        <a:rPr lang="en-US" altLang="zh-TW" sz="1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(mm Hg)</a:t>
                      </a:r>
                      <a:endParaRPr lang="zh-TW" altLang="en-US" sz="14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33940253"/>
                  </a:ext>
                </a:extLst>
              </a:tr>
              <a:tr h="278837">
                <a:tc>
                  <a:txBody>
                    <a:bodyPr/>
                    <a:lstStyle/>
                    <a:p>
                      <a:r>
                        <a:rPr lang="en-US" altLang="zh-TW" sz="1400" dirty="0" err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chol</a:t>
                      </a:r>
                      <a:endParaRPr lang="zh-TW" altLang="en-US" sz="14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膽固醇 </a:t>
                      </a:r>
                      <a:r>
                        <a:rPr lang="en-US" altLang="zh-TW" sz="1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(mg / dl)</a:t>
                      </a:r>
                      <a:endParaRPr lang="zh-TW" altLang="en-US" sz="14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964671"/>
                  </a:ext>
                </a:extLst>
              </a:tr>
              <a:tr h="278837">
                <a:tc>
                  <a:txBody>
                    <a:bodyPr/>
                    <a:lstStyle/>
                    <a:p>
                      <a:r>
                        <a:rPr lang="en-US" altLang="zh-TW" sz="1400" dirty="0" err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fbs</a:t>
                      </a:r>
                      <a:endParaRPr lang="zh-TW" altLang="en-US" sz="14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空腹血糖 </a:t>
                      </a:r>
                      <a:r>
                        <a:rPr lang="en-US" altLang="zh-TW" sz="1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zh-TW" altLang="en-US" sz="1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-US" altLang="zh-TW" sz="1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&gt;</a:t>
                      </a:r>
                      <a:r>
                        <a:rPr lang="zh-TW" altLang="en-US" sz="1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-US" altLang="zh-TW" sz="1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120</a:t>
                      </a:r>
                      <a:r>
                        <a:rPr lang="zh-TW" altLang="en-US" sz="1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-US" altLang="zh-TW" sz="1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mg / dl</a:t>
                      </a:r>
                      <a:r>
                        <a:rPr lang="zh-TW" altLang="en-US" sz="1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，</a:t>
                      </a:r>
                      <a:r>
                        <a:rPr lang="en-US" altLang="zh-TW" sz="1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1=</a:t>
                      </a:r>
                      <a:r>
                        <a:rPr lang="zh-TW" altLang="en-US" sz="1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是</a:t>
                      </a:r>
                      <a:r>
                        <a:rPr lang="en-US" altLang="zh-TW" sz="1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; 0=</a:t>
                      </a:r>
                      <a:r>
                        <a:rPr lang="zh-TW" altLang="en-US" sz="1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否</a:t>
                      </a:r>
                      <a:r>
                        <a:rPr lang="en-US" altLang="zh-TW" sz="1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sz="14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5609482"/>
                  </a:ext>
                </a:extLst>
              </a:tr>
              <a:tr h="481628">
                <a:tc>
                  <a:txBody>
                    <a:bodyPr/>
                    <a:lstStyle/>
                    <a:p>
                      <a:r>
                        <a:rPr lang="en-US" altLang="zh-TW" sz="1400" dirty="0" err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restecg</a:t>
                      </a:r>
                      <a:endParaRPr lang="zh-TW" altLang="en-US" sz="14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靜態心電圖測量 </a:t>
                      </a:r>
                      <a:r>
                        <a:rPr lang="en-US" altLang="zh-TW" sz="1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(0=</a:t>
                      </a:r>
                      <a:r>
                        <a:rPr lang="zh-TW" altLang="en-US" sz="1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正常</a:t>
                      </a:r>
                      <a:r>
                        <a:rPr lang="en-US" altLang="zh-TW" sz="1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; 1=</a:t>
                      </a:r>
                      <a:r>
                        <a:rPr lang="zh-TW" altLang="en-US" sz="1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有</a:t>
                      </a:r>
                      <a:r>
                        <a:rPr lang="en-US" altLang="zh-TW" sz="1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ST-T</a:t>
                      </a:r>
                      <a:r>
                        <a:rPr lang="zh-TW" altLang="en-US" sz="1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波異常</a:t>
                      </a:r>
                      <a:r>
                        <a:rPr lang="en-US" altLang="zh-TW" sz="1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; 2=</a:t>
                      </a:r>
                      <a:r>
                        <a:rPr lang="zh-TW" altLang="en-US" sz="1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依</a:t>
                      </a:r>
                      <a:r>
                        <a:rPr lang="en-US" altLang="zh-TW" sz="1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Estes</a:t>
                      </a:r>
                      <a:r>
                        <a:rPr lang="zh-TW" altLang="en-US" sz="1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標準顯示有可能或明確的左心室肥厚</a:t>
                      </a:r>
                      <a:r>
                        <a:rPr lang="en-US" altLang="zh-TW" sz="1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sz="14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4230626"/>
                  </a:ext>
                </a:extLst>
              </a:tr>
              <a:tr h="278837">
                <a:tc>
                  <a:txBody>
                    <a:bodyPr/>
                    <a:lstStyle/>
                    <a:p>
                      <a:r>
                        <a:rPr lang="en-US" altLang="zh-TW" sz="1400" dirty="0" err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thalach</a:t>
                      </a:r>
                      <a:endParaRPr lang="zh-TW" altLang="en-US" sz="14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最大心率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00327893"/>
                  </a:ext>
                </a:extLst>
              </a:tr>
              <a:tr h="278837">
                <a:tc>
                  <a:txBody>
                    <a:bodyPr/>
                    <a:lstStyle/>
                    <a:p>
                      <a:r>
                        <a:rPr lang="en-US" altLang="zh-TW" sz="1400" dirty="0" err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exang</a:t>
                      </a:r>
                      <a:endParaRPr lang="zh-TW" altLang="en-US" sz="14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運動誘發心絞痛 </a:t>
                      </a:r>
                      <a:r>
                        <a:rPr lang="en-US" altLang="zh-TW" sz="1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(0=</a:t>
                      </a:r>
                      <a:r>
                        <a:rPr lang="zh-TW" altLang="en-US" sz="1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否</a:t>
                      </a:r>
                      <a:r>
                        <a:rPr lang="en-US" altLang="zh-TW" sz="1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; 1=</a:t>
                      </a:r>
                      <a:r>
                        <a:rPr lang="zh-TW" altLang="en-US" sz="1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是</a:t>
                      </a:r>
                      <a:r>
                        <a:rPr lang="en-US" altLang="zh-TW" sz="1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sz="14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622551"/>
                  </a:ext>
                </a:extLst>
              </a:tr>
              <a:tr h="278837">
                <a:tc>
                  <a:txBody>
                    <a:bodyPr/>
                    <a:lstStyle/>
                    <a:p>
                      <a:r>
                        <a:rPr lang="en-US" altLang="zh-TW" sz="1400" dirty="0" err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oldpeak</a:t>
                      </a:r>
                      <a:endParaRPr lang="zh-TW" altLang="en-US" sz="14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運動相對於休息引起的</a:t>
                      </a:r>
                      <a:r>
                        <a:rPr lang="en-US" altLang="zh-TW" sz="1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</a:t>
                      </a:r>
                      <a:r>
                        <a:rPr lang="zh-TW" altLang="en-US" sz="1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段壓低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3969354"/>
                  </a:ext>
                </a:extLst>
              </a:tr>
              <a:tr h="278837"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slope</a:t>
                      </a:r>
                      <a:endParaRPr lang="zh-TW" altLang="en-US" sz="14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運動時</a:t>
                      </a:r>
                      <a:r>
                        <a:rPr lang="en-US" altLang="zh-TW" sz="1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</a:t>
                      </a:r>
                      <a:r>
                        <a:rPr lang="zh-TW" altLang="en-US" sz="1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段峰值的斜率 </a:t>
                      </a:r>
                      <a:r>
                        <a:rPr lang="en-US" altLang="zh-TW" sz="1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(0=</a:t>
                      </a:r>
                      <a:r>
                        <a:rPr lang="zh-TW" altLang="en-US" sz="1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上升</a:t>
                      </a:r>
                      <a:r>
                        <a:rPr lang="en-US" altLang="zh-TW" sz="1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; 1=</a:t>
                      </a:r>
                      <a:r>
                        <a:rPr lang="zh-TW" altLang="en-US" sz="1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平坦</a:t>
                      </a:r>
                      <a:r>
                        <a:rPr lang="en-US" altLang="zh-TW" sz="1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; 2=</a:t>
                      </a:r>
                      <a:r>
                        <a:rPr lang="zh-TW" altLang="en-US" sz="1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下降</a:t>
                      </a:r>
                      <a:r>
                        <a:rPr lang="en-US" altLang="zh-TW" sz="1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sz="14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5347307"/>
                  </a:ext>
                </a:extLst>
              </a:tr>
              <a:tr h="278837"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ca</a:t>
                      </a:r>
                      <a:endParaRPr lang="zh-TW" altLang="en-US" sz="14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主要血管數量</a:t>
                      </a:r>
                      <a:r>
                        <a:rPr lang="en-US" altLang="zh-TW" sz="1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(0-3)</a:t>
                      </a:r>
                      <a:endParaRPr lang="zh-TW" altLang="en-US" sz="14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9614750"/>
                  </a:ext>
                </a:extLst>
              </a:tr>
              <a:tr h="278837">
                <a:tc>
                  <a:txBody>
                    <a:bodyPr/>
                    <a:lstStyle/>
                    <a:p>
                      <a:r>
                        <a:rPr lang="en-US" altLang="zh-TW" sz="1400" dirty="0" err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thal</a:t>
                      </a:r>
                      <a:endParaRPr lang="zh-TW" altLang="en-US" sz="14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地中海貧血 </a:t>
                      </a:r>
                      <a:r>
                        <a:rPr lang="en-US" altLang="zh-TW" sz="1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(1=</a:t>
                      </a:r>
                      <a:r>
                        <a:rPr lang="zh-TW" altLang="en-US" sz="1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正常</a:t>
                      </a:r>
                      <a:r>
                        <a:rPr lang="en-US" altLang="zh-TW" sz="1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; 2=</a:t>
                      </a:r>
                      <a:r>
                        <a:rPr lang="zh-TW" altLang="en-US" sz="1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固定缺陷</a:t>
                      </a:r>
                      <a:r>
                        <a:rPr lang="en-US" altLang="zh-TW" sz="1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; 3=</a:t>
                      </a:r>
                      <a:r>
                        <a:rPr lang="zh-TW" altLang="en-US" sz="1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可逆缺陷</a:t>
                      </a:r>
                      <a:r>
                        <a:rPr lang="en-US" altLang="zh-TW" sz="1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sz="14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590598"/>
                  </a:ext>
                </a:extLst>
              </a:tr>
              <a:tr h="278837"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target</a:t>
                      </a:r>
                      <a:endParaRPr lang="zh-TW" altLang="en-US" sz="14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心臟病 </a:t>
                      </a:r>
                      <a:r>
                        <a:rPr lang="en-US" altLang="zh-TW" sz="1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(0=</a:t>
                      </a:r>
                      <a:r>
                        <a:rPr lang="zh-TW" altLang="en-US" sz="1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否</a:t>
                      </a:r>
                      <a:r>
                        <a:rPr lang="en-US" altLang="zh-TW" sz="1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; 1=</a:t>
                      </a:r>
                      <a:r>
                        <a:rPr lang="zh-TW" altLang="en-US" sz="1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是</a:t>
                      </a:r>
                      <a:r>
                        <a:rPr lang="en-US" altLang="zh-TW" sz="1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sz="14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31905034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0ED0F7DC-632C-CA4D-999D-CC6CF03314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507207"/>
              </p:ext>
            </p:extLst>
          </p:nvPr>
        </p:nvGraphicFramePr>
        <p:xfrm>
          <a:off x="7892734" y="1581854"/>
          <a:ext cx="1973296" cy="1219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73296">
                  <a:extLst>
                    <a:ext uri="{9D8B030D-6E8A-4147-A177-3AD203B41FA5}">
                      <a16:colId xmlns:a16="http://schemas.microsoft.com/office/drawing/2014/main" val="743340605"/>
                    </a:ext>
                  </a:extLst>
                </a:gridCol>
              </a:tblGrid>
              <a:tr h="151063">
                <a:tc>
                  <a:txBody>
                    <a:bodyPr/>
                    <a:lstStyle/>
                    <a:p>
                      <a:r>
                        <a:rPr lang="en-US" altLang="zh-TW" sz="1400" dirty="0" err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cp_typical_angina</a:t>
                      </a:r>
                      <a:endParaRPr lang="zh-TW" altLang="en-US" sz="14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66697604"/>
                  </a:ext>
                </a:extLst>
              </a:tr>
              <a:tr h="151063">
                <a:tc>
                  <a:txBody>
                    <a:bodyPr/>
                    <a:lstStyle/>
                    <a:p>
                      <a:r>
                        <a:rPr lang="en-US" altLang="zh-TW" sz="1400" dirty="0" err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cp_atypical_angina</a:t>
                      </a:r>
                      <a:endParaRPr lang="zh-TW" altLang="en-US" sz="14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98004663"/>
                  </a:ext>
                </a:extLst>
              </a:tr>
              <a:tr h="151063">
                <a:tc>
                  <a:txBody>
                    <a:bodyPr/>
                    <a:lstStyle/>
                    <a:p>
                      <a:r>
                        <a:rPr lang="en-US" altLang="zh-TW" sz="1400" dirty="0" err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cp_non-anginal_pain</a:t>
                      </a:r>
                      <a:endParaRPr lang="zh-TW" altLang="en-US" sz="14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51186221"/>
                  </a:ext>
                </a:extLst>
              </a:tr>
              <a:tr h="151063">
                <a:tc>
                  <a:txBody>
                    <a:bodyPr/>
                    <a:lstStyle/>
                    <a:p>
                      <a:r>
                        <a:rPr lang="en-US" altLang="zh-TW" sz="1400" dirty="0" err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cp_asymptomatic</a:t>
                      </a:r>
                      <a:endParaRPr lang="zh-TW" altLang="en-US" sz="14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3220331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E7A5CE95-C4D3-724B-A09E-B646EF1782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703889"/>
              </p:ext>
            </p:extLst>
          </p:nvPr>
        </p:nvGraphicFramePr>
        <p:xfrm>
          <a:off x="7892734" y="3028553"/>
          <a:ext cx="3294988" cy="914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294988">
                  <a:extLst>
                    <a:ext uri="{9D8B030D-6E8A-4147-A177-3AD203B41FA5}">
                      <a16:colId xmlns:a16="http://schemas.microsoft.com/office/drawing/2014/main" val="743340605"/>
                    </a:ext>
                  </a:extLst>
                </a:gridCol>
              </a:tblGrid>
              <a:tr h="241881">
                <a:tc>
                  <a:txBody>
                    <a:bodyPr/>
                    <a:lstStyle/>
                    <a:p>
                      <a:r>
                        <a:rPr lang="en-US" altLang="zh-TW" sz="1400" dirty="0" err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restecg_normal</a:t>
                      </a:r>
                      <a:endParaRPr lang="zh-TW" altLang="en-US" sz="14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66697604"/>
                  </a:ext>
                </a:extLst>
              </a:tr>
              <a:tr h="241881">
                <a:tc>
                  <a:txBody>
                    <a:bodyPr/>
                    <a:lstStyle/>
                    <a:p>
                      <a:r>
                        <a:rPr lang="en-US" altLang="zh-TW" sz="1400" dirty="0" err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restecg_ST-T_wave_abnormality</a:t>
                      </a:r>
                      <a:endParaRPr lang="zh-TW" altLang="en-US" sz="14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98004663"/>
                  </a:ext>
                </a:extLst>
              </a:tr>
              <a:tr h="241881">
                <a:tc>
                  <a:txBody>
                    <a:bodyPr/>
                    <a:lstStyle/>
                    <a:p>
                      <a:r>
                        <a:rPr lang="en-US" altLang="zh-TW" sz="1400" dirty="0" err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restecg_left_ventricular_hypertrophy</a:t>
                      </a:r>
                      <a:endParaRPr lang="zh-TW" altLang="en-US" sz="14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1186221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F21C113C-CF61-814D-9A3E-1D60CEB76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086161"/>
              </p:ext>
            </p:extLst>
          </p:nvPr>
        </p:nvGraphicFramePr>
        <p:xfrm>
          <a:off x="7892734" y="4170452"/>
          <a:ext cx="1867280" cy="914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67280">
                  <a:extLst>
                    <a:ext uri="{9D8B030D-6E8A-4147-A177-3AD203B41FA5}">
                      <a16:colId xmlns:a16="http://schemas.microsoft.com/office/drawing/2014/main" val="743340605"/>
                    </a:ext>
                  </a:extLst>
                </a:gridCol>
              </a:tblGrid>
              <a:tr h="214384">
                <a:tc>
                  <a:txBody>
                    <a:bodyPr/>
                    <a:lstStyle/>
                    <a:p>
                      <a:r>
                        <a:rPr lang="en-US" altLang="zh-TW" sz="1400" dirty="0" err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slope_upsloping</a:t>
                      </a:r>
                      <a:endParaRPr lang="zh-TW" altLang="en-US" sz="14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66697604"/>
                  </a:ext>
                </a:extLst>
              </a:tr>
              <a:tr h="214384">
                <a:tc>
                  <a:txBody>
                    <a:bodyPr/>
                    <a:lstStyle/>
                    <a:p>
                      <a:r>
                        <a:rPr lang="en-US" altLang="zh-TW" sz="1400" dirty="0" err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slope_flat</a:t>
                      </a:r>
                      <a:endParaRPr lang="zh-TW" altLang="en-US" sz="14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98004663"/>
                  </a:ext>
                </a:extLst>
              </a:tr>
              <a:tr h="214384">
                <a:tc>
                  <a:txBody>
                    <a:bodyPr/>
                    <a:lstStyle/>
                    <a:p>
                      <a:r>
                        <a:rPr lang="en-US" altLang="zh-TW" sz="1400" dirty="0" err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slope_downsloping</a:t>
                      </a:r>
                      <a:endParaRPr lang="zh-TW" altLang="en-US" sz="14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1186221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7951A2CF-A8AD-B649-BBEC-0E782210CD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078422"/>
              </p:ext>
            </p:extLst>
          </p:nvPr>
        </p:nvGraphicFramePr>
        <p:xfrm>
          <a:off x="7892734" y="5312351"/>
          <a:ext cx="2138493" cy="914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38493">
                  <a:extLst>
                    <a:ext uri="{9D8B030D-6E8A-4147-A177-3AD203B41FA5}">
                      <a16:colId xmlns:a16="http://schemas.microsoft.com/office/drawing/2014/main" val="743340605"/>
                    </a:ext>
                  </a:extLst>
                </a:gridCol>
              </a:tblGrid>
              <a:tr h="1629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thal_normal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66697604"/>
                  </a:ext>
                </a:extLst>
              </a:tr>
              <a:tr h="1629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thal_fixed_defect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98004663"/>
                  </a:ext>
                </a:extLst>
              </a:tr>
              <a:tr h="1629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thal_reversable_defect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1186221"/>
                  </a:ext>
                </a:extLst>
              </a:tr>
            </a:tbl>
          </a:graphicData>
        </a:graphic>
      </p:graphicFrame>
      <p:sp>
        <p:nvSpPr>
          <p:cNvPr id="21" name="向右箭號 20">
            <a:extLst>
              <a:ext uri="{FF2B5EF4-FFF2-40B4-BE49-F238E27FC236}">
                <a16:creationId xmlns:a16="http://schemas.microsoft.com/office/drawing/2014/main" id="{593375EC-D9A9-4A46-8040-84CFA2C4A8E6}"/>
              </a:ext>
            </a:extLst>
          </p:cNvPr>
          <p:cNvSpPr/>
          <p:nvPr/>
        </p:nvSpPr>
        <p:spPr>
          <a:xfrm rot="20163733">
            <a:off x="6507812" y="2314071"/>
            <a:ext cx="1345024" cy="22373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向右箭號 21">
            <a:extLst>
              <a:ext uri="{FF2B5EF4-FFF2-40B4-BE49-F238E27FC236}">
                <a16:creationId xmlns:a16="http://schemas.microsoft.com/office/drawing/2014/main" id="{833CFF33-1F31-934F-A550-2862BAD079BB}"/>
              </a:ext>
            </a:extLst>
          </p:cNvPr>
          <p:cNvSpPr/>
          <p:nvPr/>
        </p:nvSpPr>
        <p:spPr>
          <a:xfrm rot="20163733">
            <a:off x="6507812" y="3714088"/>
            <a:ext cx="1345024" cy="223738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向右箭號 22">
            <a:extLst>
              <a:ext uri="{FF2B5EF4-FFF2-40B4-BE49-F238E27FC236}">
                <a16:creationId xmlns:a16="http://schemas.microsoft.com/office/drawing/2014/main" id="{37C84A0C-5DDB-F142-BD59-945FE0DF70C4}"/>
              </a:ext>
            </a:extLst>
          </p:cNvPr>
          <p:cNvSpPr/>
          <p:nvPr/>
        </p:nvSpPr>
        <p:spPr>
          <a:xfrm rot="20163733">
            <a:off x="6507815" y="5037393"/>
            <a:ext cx="1345024" cy="223738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4" name="向右箭號 23">
            <a:extLst>
              <a:ext uri="{FF2B5EF4-FFF2-40B4-BE49-F238E27FC236}">
                <a16:creationId xmlns:a16="http://schemas.microsoft.com/office/drawing/2014/main" id="{9F729088-9150-6E4A-A311-C791F26EACA5}"/>
              </a:ext>
            </a:extLst>
          </p:cNvPr>
          <p:cNvSpPr/>
          <p:nvPr/>
        </p:nvSpPr>
        <p:spPr>
          <a:xfrm rot="21077969">
            <a:off x="6550323" y="5909000"/>
            <a:ext cx="1260000" cy="223738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C3F8DA6-627B-4754-8CD8-E6B2D9551B60}"/>
              </a:ext>
            </a:extLst>
          </p:cNvPr>
          <p:cNvSpPr/>
          <p:nvPr/>
        </p:nvSpPr>
        <p:spPr>
          <a:xfrm>
            <a:off x="838200" y="2416629"/>
            <a:ext cx="5629712" cy="5038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9BF6E09-8FBD-4593-A793-41EAB3DD487D}"/>
              </a:ext>
            </a:extLst>
          </p:cNvPr>
          <p:cNvSpPr/>
          <p:nvPr/>
        </p:nvSpPr>
        <p:spPr>
          <a:xfrm>
            <a:off x="838200" y="3853543"/>
            <a:ext cx="5629712" cy="503853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C1C31AB-6597-42ED-8432-DD010B27C5D4}"/>
              </a:ext>
            </a:extLst>
          </p:cNvPr>
          <p:cNvSpPr/>
          <p:nvPr/>
        </p:nvSpPr>
        <p:spPr>
          <a:xfrm>
            <a:off x="838200" y="5290457"/>
            <a:ext cx="5629712" cy="30791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692C7DD-2A07-469D-86CE-6D41D22E074E}"/>
              </a:ext>
            </a:extLst>
          </p:cNvPr>
          <p:cNvSpPr/>
          <p:nvPr/>
        </p:nvSpPr>
        <p:spPr>
          <a:xfrm>
            <a:off x="838200" y="5887616"/>
            <a:ext cx="5629712" cy="30791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039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3" grpId="0" animBg="1"/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1ED270D-7D6B-6D4A-B75C-2596A747ACF0}"/>
              </a:ext>
            </a:extLst>
          </p:cNvPr>
          <p:cNvSpPr/>
          <p:nvPr/>
        </p:nvSpPr>
        <p:spPr>
          <a:xfrm>
            <a:off x="4716379" y="336884"/>
            <a:ext cx="2887579" cy="8061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4AE5A21-ABDE-E349-B028-8E5A22F79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52652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Data Preprocessing</a:t>
            </a:r>
            <a:endParaRPr kumimoji="1" lang="zh-TW" alt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07842C9A-804B-6845-A7EF-87D553893052}"/>
                  </a:ext>
                </a:extLst>
              </p:cNvPr>
              <p:cNvSpPr txBox="1"/>
              <p:nvPr/>
            </p:nvSpPr>
            <p:spPr>
              <a:xfrm>
                <a:off x="1033670" y="1718929"/>
                <a:ext cx="4136069" cy="27386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400" b="1" u="sng" dirty="0">
                    <a:solidFill>
                      <a:srgbClr val="FF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Min </a:t>
                </a:r>
                <a:r>
                  <a:rPr lang="zh-TW" altLang="en-US" sz="2400" b="1" u="sng" dirty="0">
                    <a:solidFill>
                      <a:srgbClr val="FF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en-US" altLang="zh-TW" sz="2400" b="1" u="sng" dirty="0">
                    <a:solidFill>
                      <a:srgbClr val="FF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Max</a:t>
                </a:r>
                <a:r>
                  <a:rPr lang="zh-TW" altLang="en-US" sz="2400" b="1" u="sng" dirty="0">
                    <a:solidFill>
                      <a:srgbClr val="FF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en-US" altLang="zh-TW" sz="2400" b="1" u="sng" dirty="0">
                    <a:solidFill>
                      <a:srgbClr val="FF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Normalization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sz="2400" spc="3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公式：</a:t>
                </a:r>
                <a:endParaRPr lang="en-US" altLang="zh-TW" sz="2400" spc="3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TW" altLang="en-US" sz="2400" spc="3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    </a:t>
                </a:r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𝑛𝑜𝑟𝑚</m:t>
                        </m:r>
                      </m:sub>
                    </m:sSub>
                    <m:r>
                      <a:rPr lang="en-US" altLang="zh-TW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den>
                    </m:f>
                  </m:oMath>
                </a14:m>
                <a:endParaRPr kumimoji="1" lang="zh-TW" altLang="en-US" sz="2400" spc="3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07842C9A-804B-6845-A7EF-87D5538930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670" y="1718929"/>
                <a:ext cx="4136069" cy="2738698"/>
              </a:xfrm>
              <a:prstGeom prst="rect">
                <a:avLst/>
              </a:prstGeom>
              <a:blipFill>
                <a:blip r:embed="rId2"/>
                <a:stretch>
                  <a:fillRect l="-1835" r="-122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>
            <a:extLst>
              <a:ext uri="{FF2B5EF4-FFF2-40B4-BE49-F238E27FC236}">
                <a16:creationId xmlns:a16="http://schemas.microsoft.com/office/drawing/2014/main" id="{B42AC83F-4D79-EA4D-8FD1-9AFAC2A9D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892" y="2344963"/>
            <a:ext cx="2615985" cy="3639245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6B2E043E-D800-EE4C-8354-C9B0A31D0BD5}"/>
              </a:ext>
            </a:extLst>
          </p:cNvPr>
          <p:cNvSpPr txBox="1"/>
          <p:nvPr/>
        </p:nvSpPr>
        <p:spPr>
          <a:xfrm>
            <a:off x="5375892" y="5955967"/>
            <a:ext cx="280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(A)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未標準化梯度下降過程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B9020CE-9D48-DD4E-B357-D7E7B3C5C0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8523" y="3545808"/>
            <a:ext cx="2819400" cy="243840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C692FE91-FEDB-B047-ACA5-4930FDF1E9CA}"/>
              </a:ext>
            </a:extLst>
          </p:cNvPr>
          <p:cNvSpPr txBox="1"/>
          <p:nvPr/>
        </p:nvSpPr>
        <p:spPr>
          <a:xfrm>
            <a:off x="8734850" y="5955967"/>
            <a:ext cx="2593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(B)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標準化梯度下降過程</a:t>
            </a:r>
          </a:p>
        </p:txBody>
      </p:sp>
    </p:spTree>
    <p:extLst>
      <p:ext uri="{BB962C8B-B14F-4D97-AF65-F5344CB8AC3E}">
        <p14:creationId xmlns:p14="http://schemas.microsoft.com/office/powerpoint/2010/main" val="192659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1ED270D-7D6B-6D4A-B75C-2596A747ACF0}"/>
              </a:ext>
            </a:extLst>
          </p:cNvPr>
          <p:cNvSpPr/>
          <p:nvPr/>
        </p:nvSpPr>
        <p:spPr>
          <a:xfrm>
            <a:off x="4716379" y="336884"/>
            <a:ext cx="2887579" cy="8061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4AE5A21-ABDE-E349-B028-8E5A22F79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52652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TW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Data</a:t>
            </a:r>
            <a:endParaRPr kumimoji="1" lang="zh-TW" alt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CF5E6C0-7B7C-B343-B7D3-C2C508D10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662" y="2195416"/>
            <a:ext cx="10769216" cy="352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732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65"/>
</p:tagLst>
</file>

<file path=ppt/theme/theme1.xml><?xml version="1.0" encoding="utf-8"?>
<a:theme xmlns:a="http://schemas.openxmlformats.org/drawingml/2006/main" name="千图网海量PPT模板www.58pic.com ​​">
  <a:themeElements>
    <a:clrScheme name="自定义 102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F3F3F"/>
      </a:accent1>
      <a:accent2>
        <a:srgbClr val="A5A5A5"/>
      </a:accent2>
      <a:accent3>
        <a:srgbClr val="3F3F3F"/>
      </a:accent3>
      <a:accent4>
        <a:srgbClr val="A5A5A5"/>
      </a:accent4>
      <a:accent5>
        <a:srgbClr val="3F3F3F"/>
      </a:accent5>
      <a:accent6>
        <a:srgbClr val="A5A5A5"/>
      </a:accent6>
      <a:hlink>
        <a:srgbClr val="3F3F3F"/>
      </a:hlink>
      <a:folHlink>
        <a:srgbClr val="A5A5A5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569</Words>
  <Application>Microsoft Office PowerPoint</Application>
  <PresentationFormat>寬螢幕</PresentationFormat>
  <Paragraphs>127</Paragraphs>
  <Slides>33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44" baseType="lpstr">
      <vt:lpstr>等线</vt:lpstr>
      <vt:lpstr>等线 Light</vt:lpstr>
      <vt:lpstr>Minion Pro SmBd</vt:lpstr>
      <vt:lpstr>Noto Sans S Chinese Light</vt:lpstr>
      <vt:lpstr>Noto Sans S Chinese Thin</vt:lpstr>
      <vt:lpstr>微軟正黑體</vt:lpstr>
      <vt:lpstr>微軟正黑體</vt:lpstr>
      <vt:lpstr>Arial</vt:lpstr>
      <vt:lpstr>Cambria Math</vt:lpstr>
      <vt:lpstr>Impact</vt:lpstr>
      <vt:lpstr>千图网海量PPT模板www.58pic.com ​​</vt:lpstr>
      <vt:lpstr>PowerPoint 簡報</vt:lpstr>
      <vt:lpstr>Why Heart Disease ? </vt:lpstr>
      <vt:lpstr>Why Heart Disease ? </vt:lpstr>
      <vt:lpstr>PowerPoint 簡報</vt:lpstr>
      <vt:lpstr>PowerPoint 簡報</vt:lpstr>
      <vt:lpstr>Data Source</vt:lpstr>
      <vt:lpstr>Data Attributes</vt:lpstr>
      <vt:lpstr>Data Preprocessing</vt:lpstr>
      <vt:lpstr>Data</vt:lpstr>
      <vt:lpstr>PowerPoint 簡報</vt:lpstr>
      <vt:lpstr>LibSVM</vt:lpstr>
      <vt:lpstr>LibSVM</vt:lpstr>
      <vt:lpstr>LibSVM - RBF kernel (C=100, gamma=0.01) </vt:lpstr>
      <vt:lpstr>IBk(K-nearest neighbors) - K=3</vt:lpstr>
      <vt:lpstr>Logistic</vt:lpstr>
      <vt:lpstr>Logistic</vt:lpstr>
      <vt:lpstr>MultilayerPerceptron</vt:lpstr>
      <vt:lpstr>J48</vt:lpstr>
      <vt:lpstr>J48</vt:lpstr>
      <vt:lpstr>Naïve Bayes</vt:lpstr>
      <vt:lpstr>Naïve Bayes</vt:lpstr>
      <vt:lpstr>Naïve Bayes</vt:lpstr>
      <vt:lpstr>Result</vt:lpstr>
      <vt:lpstr>PowerPoint 簡報</vt:lpstr>
      <vt:lpstr>SimpleKMeans</vt:lpstr>
      <vt:lpstr>Correlations</vt:lpstr>
      <vt:lpstr>Correlations</vt:lpstr>
      <vt:lpstr>Comparing correlations</vt:lpstr>
      <vt:lpstr>PowerPoint 簡報</vt:lpstr>
      <vt:lpstr>References</vt:lpstr>
      <vt:lpstr>PowerPoint 簡報</vt:lpstr>
      <vt:lpstr>Work distribution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User</cp:lastModifiedBy>
  <cp:revision>76</cp:revision>
  <dcterms:created xsi:type="dcterms:W3CDTF">2018-04-10T04:31:45Z</dcterms:created>
  <dcterms:modified xsi:type="dcterms:W3CDTF">2019-06-22T14:41:23Z</dcterms:modified>
</cp:coreProperties>
</file>