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0" r:id="rId4"/>
    <p:sldId id="262" r:id="rId5"/>
    <p:sldId id="270" r:id="rId6"/>
    <p:sldId id="257" r:id="rId7"/>
    <p:sldId id="263" r:id="rId8"/>
    <p:sldId id="265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419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39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66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24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056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25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71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56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05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51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2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35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3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745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79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56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67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C7F6F-02B6-4935-98D8-532F7EDABEE1}" type="datetimeFigureOut">
              <a:rPr lang="zh-TW" altLang="en-US" smtClean="0"/>
              <a:t>2018/7/30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6EE2D-7828-4F7B-A902-DDFDCE183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31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36753-F821-499E-9B72-AED394AE2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zh-TW" altLang="en-US" dirty="0"/>
              <a:t>鬥地主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5D16B0-670B-4162-B2A3-B5F09CB39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自设计彩种提案</a:t>
            </a:r>
          </a:p>
        </p:txBody>
      </p:sp>
    </p:spTree>
    <p:extLst>
      <p:ext uri="{BB962C8B-B14F-4D97-AF65-F5344CB8AC3E}">
        <p14:creationId xmlns:p14="http://schemas.microsoft.com/office/powerpoint/2010/main" val="34544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CA45B0-C023-4703-BCFC-0EDDC313D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79957"/>
              </p:ext>
            </p:extLst>
          </p:nvPr>
        </p:nvGraphicFramePr>
        <p:xfrm>
          <a:off x="2098468" y="1098611"/>
          <a:ext cx="6693764" cy="4660778"/>
        </p:xfrm>
        <a:graphic>
          <a:graphicData uri="http://schemas.openxmlformats.org/drawingml/2006/table">
            <a:tbl>
              <a:tblPr/>
              <a:tblGrid>
                <a:gridCol w="3346882">
                  <a:extLst>
                    <a:ext uri="{9D8B030D-6E8A-4147-A177-3AD203B41FA5}">
                      <a16:colId xmlns:a16="http://schemas.microsoft.com/office/drawing/2014/main" val="1862294714"/>
                    </a:ext>
                  </a:extLst>
                </a:gridCol>
                <a:gridCol w="3346882">
                  <a:extLst>
                    <a:ext uri="{9D8B030D-6E8A-4147-A177-3AD203B41FA5}">
                      <a16:colId xmlns:a16="http://schemas.microsoft.com/office/drawing/2014/main" val="1245793554"/>
                    </a:ext>
                  </a:extLst>
                </a:gridCol>
              </a:tblGrid>
              <a:tr h="2330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</a:rPr>
                        <a:t>优势</a:t>
                      </a:r>
                      <a:r>
                        <a:rPr lang="en-US" altLang="zh-TW" sz="1800" kern="100" dirty="0">
                          <a:effectLst/>
                        </a:rPr>
                        <a:t>(Strength)</a:t>
                      </a:r>
                      <a:r>
                        <a:rPr lang="zh-TW" altLang="zh-TW" sz="1800" kern="100" dirty="0">
                          <a:effectLst/>
                        </a:rPr>
                        <a:t>：</a:t>
                      </a:r>
                      <a:endParaRPr lang="zh-TW" alt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</a:rPr>
                        <a:t>可以吃下任意数目的开奖号码，例如快</a:t>
                      </a:r>
                      <a:r>
                        <a:rPr lang="en-US" altLang="zh-TW" sz="1800" kern="100" dirty="0">
                          <a:effectLst/>
                        </a:rPr>
                        <a:t>3</a:t>
                      </a:r>
                      <a:r>
                        <a:rPr lang="zh-TW" altLang="zh-TW" sz="1800" kern="100" dirty="0">
                          <a:effectLst/>
                        </a:rPr>
                        <a:t>的</a:t>
                      </a:r>
                      <a:r>
                        <a:rPr lang="en-US" altLang="zh-TW" sz="1800" kern="100" dirty="0">
                          <a:effectLst/>
                        </a:rPr>
                        <a:t>3</a:t>
                      </a:r>
                      <a:r>
                        <a:rPr lang="zh-TW" altLang="zh-TW" sz="1800" kern="100" dirty="0">
                          <a:effectLst/>
                        </a:rPr>
                        <a:t>个号码，时时彩的</a:t>
                      </a:r>
                      <a:r>
                        <a:rPr lang="en-US" altLang="zh-TW" sz="1800" kern="100" dirty="0">
                          <a:effectLst/>
                        </a:rPr>
                        <a:t>5</a:t>
                      </a:r>
                      <a:r>
                        <a:rPr lang="zh-TW" altLang="zh-TW" sz="1800" kern="100" dirty="0">
                          <a:effectLst/>
                        </a:rPr>
                        <a:t>个号码</a:t>
                      </a:r>
                      <a:r>
                        <a:rPr lang="en-US" altLang="zh-TW" sz="1800" kern="100" dirty="0">
                          <a:effectLst/>
                        </a:rPr>
                        <a:t>, </a:t>
                      </a:r>
                      <a:r>
                        <a:rPr lang="zh-TW" altLang="zh-TW" sz="1800" kern="100" dirty="0">
                          <a:effectLst/>
                        </a:rPr>
                        <a:t>幸运飞艇</a:t>
                      </a:r>
                      <a:r>
                        <a:rPr lang="en-US" altLang="zh-TW" sz="1800" kern="100" dirty="0">
                          <a:effectLst/>
                        </a:rPr>
                        <a:t>/PK10</a:t>
                      </a:r>
                      <a:r>
                        <a:rPr lang="zh-TW" altLang="zh-TW" sz="1800" kern="100" dirty="0">
                          <a:effectLst/>
                        </a:rPr>
                        <a:t>的</a:t>
                      </a:r>
                      <a:r>
                        <a:rPr lang="en-US" altLang="zh-TW" sz="1800" kern="100" dirty="0">
                          <a:effectLst/>
                        </a:rPr>
                        <a:t>10</a:t>
                      </a:r>
                      <a:r>
                        <a:rPr lang="zh-TW" altLang="zh-TW" sz="1800" kern="100" dirty="0">
                          <a:effectLst/>
                        </a:rPr>
                        <a:t>个号码，都可以适应。</a:t>
                      </a:r>
                      <a:endParaRPr lang="zh-TW" altLang="zh-TW" sz="14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</a:rPr>
                        <a:t>劣势</a:t>
                      </a:r>
                      <a:r>
                        <a:rPr lang="en-US" altLang="zh-TW" sz="1800" kern="100" dirty="0">
                          <a:effectLst/>
                        </a:rPr>
                        <a:t>(Weakness)</a:t>
                      </a:r>
                      <a:r>
                        <a:rPr lang="zh-TW" altLang="zh-TW" sz="1800" kern="100" dirty="0">
                          <a:effectLst/>
                        </a:rPr>
                        <a:t>：</a:t>
                      </a:r>
                      <a:endParaRPr lang="en-US" alt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</a:rPr>
                        <a:t>踏入四块田地的机率会因为号码数不总是对称，例如在选五个号码的玩法里面，田地一田地四的机率大于田地二田地三的机率。又，玩法组和相对少。</a:t>
                      </a:r>
                      <a:endParaRPr lang="zh-TW" altLang="zh-TW" sz="14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8118"/>
                  </a:ext>
                </a:extLst>
              </a:tr>
              <a:tr h="233038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</a:rPr>
                        <a:t>机会</a:t>
                      </a:r>
                      <a:r>
                        <a:rPr lang="en-US" altLang="zh-TW" sz="1800" kern="100" dirty="0">
                          <a:effectLst/>
                        </a:rPr>
                        <a:t>(Opportunity)</a:t>
                      </a:r>
                      <a:r>
                        <a:rPr lang="zh-TW" altLang="zh-TW" sz="1800" kern="100" dirty="0">
                          <a:effectLst/>
                        </a:rPr>
                        <a:t>：</a:t>
                      </a:r>
                      <a:endParaRPr lang="en-US" alt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</a:rPr>
                        <a:t>新鲜的玩法可以增加平台特色。</a:t>
                      </a:r>
                      <a:endParaRPr lang="zh-TW" altLang="zh-TW" sz="14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</a:rPr>
                        <a:t>威胁</a:t>
                      </a:r>
                      <a:r>
                        <a:rPr lang="en-US" altLang="zh-TW" sz="1800" kern="100" dirty="0">
                          <a:effectLst/>
                        </a:rPr>
                        <a:t>(Threats)</a:t>
                      </a:r>
                      <a:r>
                        <a:rPr lang="zh-TW" altLang="zh-TW" sz="1800" kern="100" dirty="0">
                          <a:effectLst/>
                        </a:rPr>
                        <a:t>：</a:t>
                      </a:r>
                      <a:endParaRPr lang="en-US" alt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18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</a:rPr>
                        <a:t>未知</a:t>
                      </a:r>
                      <a:r>
                        <a:rPr lang="zh-TW" altLang="en-US" sz="1800" kern="100" dirty="0">
                          <a:effectLst/>
                        </a:rPr>
                        <a:t>待補</a:t>
                      </a:r>
                      <a:r>
                        <a:rPr lang="zh-TW" altLang="zh-TW" sz="1800" kern="100" dirty="0">
                          <a:effectLst/>
                        </a:rPr>
                        <a:t>。</a:t>
                      </a:r>
                      <a:endParaRPr lang="zh-TW" altLang="zh-TW" sz="1400" kern="1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38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56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C87683-4582-4F7B-851F-5918E259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3129095"/>
            <a:ext cx="9904459" cy="2662104"/>
          </a:xfrm>
        </p:spPr>
        <p:txBody>
          <a:bodyPr/>
          <a:lstStyle/>
          <a:p>
            <a:r>
              <a:rPr lang="zh-TW" altLang="en-US" dirty="0"/>
              <a:t>由喂给的四个号码去决定农田四周的位置，然后再由位置联机去决定出四个农夫所拿到的田地面积，与中间地主的田地大小。</a:t>
            </a:r>
            <a:endParaRPr lang="en-US" altLang="zh-TW" dirty="0"/>
          </a:p>
          <a:p>
            <a:r>
              <a:rPr lang="zh-TW" altLang="en-US" dirty="0"/>
              <a:t>游戏进行方式由农夫田地面积和</a:t>
            </a:r>
            <a:r>
              <a:rPr lang="en-US" altLang="zh-TW" dirty="0"/>
              <a:t>vs</a:t>
            </a:r>
            <a:r>
              <a:rPr lang="zh-TW" altLang="en-US" dirty="0"/>
              <a:t>地主田地，个别农夫田地面积</a:t>
            </a:r>
            <a:r>
              <a:rPr lang="en-US" altLang="zh-TW" dirty="0"/>
              <a:t>vs</a:t>
            </a:r>
            <a:r>
              <a:rPr lang="zh-TW" altLang="en-US" dirty="0"/>
              <a:t>地主，个别农夫田地面积</a:t>
            </a:r>
            <a:r>
              <a:rPr lang="en-US" altLang="zh-TW" dirty="0"/>
              <a:t>vs</a:t>
            </a:r>
            <a:r>
              <a:rPr lang="zh-TW" altLang="en-US" dirty="0"/>
              <a:t>个别农夫田地面积，猜农夫田地大小，猜地主田地大小等方式进行</a:t>
            </a:r>
            <a:r>
              <a:rPr lang="zh-TW" altLang="en-US" sz="2000" dirty="0"/>
              <a:t>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27DD13-363A-4186-9BEA-33B692AD20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27" y="339667"/>
            <a:ext cx="3454802" cy="2722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99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7880CF9-5027-4680-835B-CEA13C284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73399"/>
              </p:ext>
            </p:extLst>
          </p:nvPr>
        </p:nvGraphicFramePr>
        <p:xfrm>
          <a:off x="6096000" y="929839"/>
          <a:ext cx="526796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8195">
                  <a:extLst>
                    <a:ext uri="{9D8B030D-6E8A-4147-A177-3AD203B41FA5}">
                      <a16:colId xmlns:a16="http://schemas.microsoft.com/office/drawing/2014/main" val="6073274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156722450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1356782486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740958765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95450773"/>
                    </a:ext>
                  </a:extLst>
                </a:gridCol>
                <a:gridCol w="808355">
                  <a:extLst>
                    <a:ext uri="{9D8B030D-6E8A-4147-A177-3AD203B41FA5}">
                      <a16:colId xmlns:a16="http://schemas.microsoft.com/office/drawing/2014/main" val="1839120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苦力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小農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中農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富農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地主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376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區間範圍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0~10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10~20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20~30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30~40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40~50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73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出現次數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5900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2200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6199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61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1.694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4.545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7.692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281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1.661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4.454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7.538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19.599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04123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8CCF8A-B146-4809-A91D-738F92D65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40784"/>
              </p:ext>
            </p:extLst>
          </p:nvPr>
        </p:nvGraphicFramePr>
        <p:xfrm>
          <a:off x="918569" y="2429371"/>
          <a:ext cx="885698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190">
                  <a:extLst>
                    <a:ext uri="{9D8B030D-6E8A-4147-A177-3AD203B41FA5}">
                      <a16:colId xmlns:a16="http://schemas.microsoft.com/office/drawing/2014/main" val="39582584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31163634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55909405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781175647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408467753"/>
                    </a:ext>
                  </a:extLst>
                </a:gridCol>
                <a:gridCol w="885190">
                  <a:extLst>
                    <a:ext uri="{9D8B030D-6E8A-4147-A177-3AD203B41FA5}">
                      <a16:colId xmlns:a16="http://schemas.microsoft.com/office/drawing/2014/main" val="3190363244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345231035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4170803458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560389363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598802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被鬥垮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小農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中農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富農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地主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貿易商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跨國商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巨賈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大亨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45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區間範圍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0~10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10~20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20~30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30~40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40~50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50~60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60~70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70~80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80~90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170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出現次數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158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586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3114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5134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750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124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0.0158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0.0586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0.3114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0.5134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0.075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0.0198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0.0128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0.0002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41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333.333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63.291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17.064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3.211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1.947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13.333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50.505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78.125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5000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4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326.666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62.025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16.722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3.146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1.908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13.066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49.494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76.562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4900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539919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B1121DE-008D-43A6-8C08-6CC780B86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63258"/>
              </p:ext>
            </p:extLst>
          </p:nvPr>
        </p:nvGraphicFramePr>
        <p:xfrm>
          <a:off x="918569" y="1021279"/>
          <a:ext cx="479996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515">
                  <a:extLst>
                    <a:ext uri="{9D8B030D-6E8A-4147-A177-3AD203B41FA5}">
                      <a16:colId xmlns:a16="http://schemas.microsoft.com/office/drawing/2014/main" val="233838251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82949929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9841217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437960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農夫全體贏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地主贏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平手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304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出現次數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4050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4050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438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0.405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0.405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0.19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5893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2.469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2.469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5.263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826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2.419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2.419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5.15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61257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6B0BD55-E418-4EA0-A004-D69166472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9624"/>
              </p:ext>
            </p:extLst>
          </p:nvPr>
        </p:nvGraphicFramePr>
        <p:xfrm>
          <a:off x="918569" y="3928903"/>
          <a:ext cx="449580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3950">
                  <a:extLst>
                    <a:ext uri="{9D8B030D-6E8A-4147-A177-3AD203B41FA5}">
                      <a16:colId xmlns:a16="http://schemas.microsoft.com/office/drawing/2014/main" val="166511944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165208326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598302829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3002503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農夫一贏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農夫二贏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平手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3878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出現次數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4790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4790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420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6478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0.479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0.479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0.042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6090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2.087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2.087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23.809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197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2.045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2.045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23.333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468877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D73022E-C342-4546-B3D2-9632F4E2B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79651"/>
              </p:ext>
            </p:extLst>
          </p:nvPr>
        </p:nvGraphicFramePr>
        <p:xfrm>
          <a:off x="5874295" y="3928903"/>
          <a:ext cx="555752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570">
                  <a:extLst>
                    <a:ext uri="{9D8B030D-6E8A-4147-A177-3AD203B41FA5}">
                      <a16:colId xmlns:a16="http://schemas.microsoft.com/office/drawing/2014/main" val="1307809006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67698693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167630407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20417812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3830777104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180908495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37022736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農夫一贏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農夫二贏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農夫三贏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農夫四贏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地主贏</a:t>
                      </a:r>
                      <a:r>
                        <a:rPr lang="en-US" sz="1200" kern="100">
                          <a:effectLst/>
                        </a:rPr>
                        <a:t>(optional)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平手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09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出現次數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8800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74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0.0339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0.88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060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29.4985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29.4985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29.4985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29.4985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1.136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492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28.908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28.908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28.908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28.908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1.113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961461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5281C51-C3C2-4CF9-B9ED-D3C4B4F6A470}"/>
              </a:ext>
            </a:extLst>
          </p:cNvPr>
          <p:cNvSpPr txBox="1"/>
          <p:nvPr/>
        </p:nvSpPr>
        <p:spPr>
          <a:xfrm>
            <a:off x="1543574" y="243281"/>
            <a:ext cx="868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						</a:t>
            </a:r>
            <a:r>
              <a:rPr lang="zh-TW" altLang="en-US" dirty="0"/>
              <a:t>各种可能玩法的几率与赔率</a:t>
            </a:r>
          </a:p>
        </p:txBody>
      </p:sp>
    </p:spTree>
    <p:extLst>
      <p:ext uri="{BB962C8B-B14F-4D97-AF65-F5344CB8AC3E}">
        <p14:creationId xmlns:p14="http://schemas.microsoft.com/office/powerpoint/2010/main" val="288757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8489B-1D61-4BB3-9388-DE9F0A1FE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0499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可能的图形样貌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8562BBA-12ED-46C3-B420-79CDF3FC43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9076" y="1359017"/>
            <a:ext cx="3154045" cy="2171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ECAA0D3-0D99-4A9B-B299-1D6602FB956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62493" y="1354255"/>
            <a:ext cx="3167380" cy="21812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BF64B63-BBA4-470E-AC2A-1F47779E9DA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49246" y="1397117"/>
            <a:ext cx="3098165" cy="2133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C9BD8A8-B05F-4E7C-B6B1-30B71948955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8760" y="4026381"/>
            <a:ext cx="3154045" cy="2171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C755BC-5747-47B1-9FDA-3B9D88ACD371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362494" y="4026381"/>
            <a:ext cx="3229544" cy="221310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C225CD-18B2-4541-92CF-A5C305759C08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7949246" y="3984980"/>
            <a:ext cx="3229544" cy="221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6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1CEE57-9E90-4BC2-BF3B-C0A901CD6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916"/>
              </p:ext>
            </p:extLst>
          </p:nvPr>
        </p:nvGraphicFramePr>
        <p:xfrm>
          <a:off x="1098958" y="847288"/>
          <a:ext cx="9773174" cy="4898331"/>
        </p:xfrm>
        <a:graphic>
          <a:graphicData uri="http://schemas.openxmlformats.org/drawingml/2006/table">
            <a:tbl>
              <a:tblPr/>
              <a:tblGrid>
                <a:gridCol w="4886587">
                  <a:extLst>
                    <a:ext uri="{9D8B030D-6E8A-4147-A177-3AD203B41FA5}">
                      <a16:colId xmlns:a16="http://schemas.microsoft.com/office/drawing/2014/main" val="681476298"/>
                    </a:ext>
                  </a:extLst>
                </a:gridCol>
                <a:gridCol w="4886587">
                  <a:extLst>
                    <a:ext uri="{9D8B030D-6E8A-4147-A177-3AD203B41FA5}">
                      <a16:colId xmlns:a16="http://schemas.microsoft.com/office/drawing/2014/main" val="1067040481"/>
                    </a:ext>
                  </a:extLst>
                </a:gridCol>
              </a:tblGrid>
              <a:tr h="2063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优势</a:t>
                      </a:r>
                      <a:r>
                        <a:rPr lang="en-US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(Strength)</a:t>
                      </a: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：以图形面积这种更为直观的方式让玩家看到输赢，且面积计算方式简单又有教育意义。组合度高，可以让玩家自行挑选想要的玩法。</a:t>
                      </a:r>
                      <a:r>
                        <a:rPr lang="zh-TW" altLang="en-US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组合数大于快三，小于时时彩，补足彩种复杂度的断层。</a:t>
                      </a: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有赔率低赢面高的玩法，且玩法中奖率跟两面类似但不相同，容易让玩家有容易中奖或是赔率比大小玩法更好的错觉。也有赔率高赢面低的玩法</a:t>
                      </a:r>
                      <a:r>
                        <a:rPr lang="en-US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最高赔率</a:t>
                      </a:r>
                      <a:r>
                        <a:rPr lang="zh-TW" altLang="en-US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可达近</a:t>
                      </a:r>
                      <a:r>
                        <a:rPr lang="en-US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5000)</a:t>
                      </a: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，吸引不同客层。</a:t>
                      </a:r>
                      <a:r>
                        <a:rPr lang="zh-TW" altLang="en-US" sz="1800" kern="100" dirty="0">
                          <a:effectLst/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号码可直接选自官彩或自营彩。</a:t>
                      </a:r>
                      <a:endParaRPr lang="zh-TW" alt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劣势</a:t>
                      </a:r>
                      <a:r>
                        <a:rPr lang="en-US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(Weakness)</a:t>
                      </a: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：面积计算在</a:t>
                      </a:r>
                      <a:r>
                        <a:rPr lang="zh-TW" altLang="en-US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面积接近</a:t>
                      </a: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的时候，各人直觉判断</a:t>
                      </a:r>
                      <a:r>
                        <a:rPr lang="zh-TW" altLang="en-US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容易产生</a:t>
                      </a: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误差。</a:t>
                      </a:r>
                      <a:r>
                        <a:rPr lang="en-US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zh-TW" altLang="en-US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很容易用手算排除</a:t>
                      </a:r>
                      <a:r>
                        <a:rPr lang="en-US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)</a:t>
                      </a:r>
                      <a:endParaRPr lang="zh-TW" alt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79148"/>
                  </a:ext>
                </a:extLst>
              </a:tr>
              <a:tr h="20636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机会</a:t>
                      </a:r>
                      <a:r>
                        <a:rPr lang="en-US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(Opportunity)</a:t>
                      </a: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：对于众多换汤不换药的彩种，以图形显示是创新格局的一种尝试。</a:t>
                      </a:r>
                      <a:endParaRPr lang="en-US" altLang="zh-TW" sz="1800" kern="100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altLang="zh-TW" sz="1800" kern="100" dirty="0">
                        <a:effectLst/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塑造我们平台的特色。</a:t>
                      </a:r>
                      <a:endParaRPr lang="zh-TW" alt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威胁</a:t>
                      </a:r>
                      <a:r>
                        <a:rPr lang="en-US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(Threat)</a:t>
                      </a:r>
                      <a:r>
                        <a:rPr lang="zh-TW" altLang="zh-TW" sz="1800" kern="100" dirty="0"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：目前最有效的玩法就是设计成抓取四个号码，四个号码在中国文化圈的效应未知。</a:t>
                      </a:r>
                    </a:p>
                    <a:p>
                      <a:endParaRPr lang="zh-TW" alt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82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18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36753-F821-499E-9B72-AED394AE2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走田埂</a:t>
            </a:r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5D16B0-670B-4162-B2A3-B5F09CB39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自设计彩种提案</a:t>
            </a:r>
          </a:p>
        </p:txBody>
      </p:sp>
    </p:spTree>
    <p:extLst>
      <p:ext uri="{BB962C8B-B14F-4D97-AF65-F5344CB8AC3E}">
        <p14:creationId xmlns:p14="http://schemas.microsoft.com/office/powerpoint/2010/main" val="129977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D28BB09-8B3A-42A7-8585-75B8B898D7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77" y="1071125"/>
            <a:ext cx="3950760" cy="25613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FF354CF-6ADC-4ABC-B539-30AE09E26726}"/>
              </a:ext>
            </a:extLst>
          </p:cNvPr>
          <p:cNvSpPr/>
          <p:nvPr/>
        </p:nvSpPr>
        <p:spPr>
          <a:xfrm>
            <a:off x="1370201" y="4037013"/>
            <a:ext cx="9157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抓四个号码：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从原点开始，往右，往上，往左，往下，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分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别走对应到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抓取到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的四个号码，猜最后走到的田地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象限</a:t>
            </a:r>
            <a:r>
              <a:rPr lang="en-US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、掉入沟渠，或是留在原地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705DEC-2819-4C7B-AEB3-D5FC3A1F4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249144"/>
              </p:ext>
            </p:extLst>
          </p:nvPr>
        </p:nvGraphicFramePr>
        <p:xfrm>
          <a:off x="1445200" y="4872475"/>
          <a:ext cx="885698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3469474435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748342775"/>
                    </a:ext>
                  </a:extLst>
                </a:gridCol>
                <a:gridCol w="1264920">
                  <a:extLst>
                    <a:ext uri="{9D8B030D-6E8A-4147-A177-3AD203B41FA5}">
                      <a16:colId xmlns:a16="http://schemas.microsoft.com/office/drawing/2014/main" val="3898644296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6125941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3840088475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3249742782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835895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田地一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田地二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田地三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田地四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溝渠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原點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017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出現次數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5134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機率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0.2025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28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4.938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4.938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4.938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4.938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11.111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7614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4.839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4.839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4.839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4.839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10.888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98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522504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9B16EDFD-D12F-4F2B-884E-3B3CFF6EA3BD}"/>
              </a:ext>
            </a:extLst>
          </p:cNvPr>
          <p:cNvSpPr txBox="1"/>
          <p:nvPr/>
        </p:nvSpPr>
        <p:spPr>
          <a:xfrm>
            <a:off x="1182848" y="327171"/>
            <a:ext cx="4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执行方式与玩法：</a:t>
            </a:r>
          </a:p>
        </p:txBody>
      </p:sp>
    </p:spTree>
    <p:extLst>
      <p:ext uri="{BB962C8B-B14F-4D97-AF65-F5344CB8AC3E}">
        <p14:creationId xmlns:p14="http://schemas.microsoft.com/office/powerpoint/2010/main" val="368794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FF354CF-6ADC-4ABC-B539-30AE09E26726}"/>
              </a:ext>
            </a:extLst>
          </p:cNvPr>
          <p:cNvSpPr/>
          <p:nvPr/>
        </p:nvSpPr>
        <p:spPr>
          <a:xfrm>
            <a:off x="1370201" y="4037013"/>
            <a:ext cx="9157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抓五个号码：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从原点开始，往右、往上、往左、往下、往右，走对应</a:t>
            </a:r>
            <a:r>
              <a:rPr lang="zh-TW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抓取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到的五个号码，猜最后走到的田地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象限</a:t>
            </a:r>
            <a:r>
              <a:rPr lang="en-US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zh-TW" altLang="en-US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、掉入沟渠，或是留在原地</a:t>
            </a: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B16EDFD-D12F-4F2B-884E-3B3CFF6EA3BD}"/>
              </a:ext>
            </a:extLst>
          </p:cNvPr>
          <p:cNvSpPr txBox="1"/>
          <p:nvPr/>
        </p:nvSpPr>
        <p:spPr>
          <a:xfrm>
            <a:off x="1182848" y="327171"/>
            <a:ext cx="481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执行方式与玩法：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7849A67-F330-429E-94C3-F9F09D51FB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817" y="1071125"/>
            <a:ext cx="3810000" cy="2555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16848AA-A499-4568-ACC0-83401AD4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30112"/>
              </p:ext>
            </p:extLst>
          </p:nvPr>
        </p:nvGraphicFramePr>
        <p:xfrm>
          <a:off x="1370201" y="4872475"/>
          <a:ext cx="8856980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8215">
                  <a:extLst>
                    <a:ext uri="{9D8B030D-6E8A-4147-A177-3AD203B41FA5}">
                      <a16:colId xmlns:a16="http://schemas.microsoft.com/office/drawing/2014/main" val="2935250086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1837498234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4063562417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1057538729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1811973243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984427575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2484175979"/>
                    </a:ext>
                  </a:extLst>
                </a:gridCol>
                <a:gridCol w="1128395">
                  <a:extLst>
                    <a:ext uri="{9D8B030D-6E8A-4147-A177-3AD203B41FA5}">
                      <a16:colId xmlns:a16="http://schemas.microsoft.com/office/drawing/2014/main" val="1156587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田地一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田地二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田地三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田地四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溝渠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溝渠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原點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263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出現次數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35100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7425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7425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35100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9450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4950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550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238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機率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0.07425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0.07425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0.351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0.0945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0.0495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0.0055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431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原始賠率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2.849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13.468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13.468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2.849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10.582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20.202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181.818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877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200" kern="100">
                          <a:effectLst/>
                        </a:rPr>
                        <a:t>建議賠率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2.792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13.198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13.198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2.792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10.370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19.797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178.181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963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6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9054282-9499-4015-A9D1-D1639BFD69B0}"/>
              </a:ext>
            </a:extLst>
          </p:cNvPr>
          <p:cNvSpPr txBox="1"/>
          <p:nvPr/>
        </p:nvSpPr>
        <p:spPr>
          <a:xfrm>
            <a:off x="1366849" y="394282"/>
            <a:ext cx="692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可能的图形样貌</a:t>
            </a:r>
            <a:r>
              <a:rPr lang="en-US" altLang="zh-TW" dirty="0"/>
              <a:t> (</a:t>
            </a:r>
            <a:r>
              <a:rPr lang="zh-TW" altLang="en-US" dirty="0"/>
              <a:t>五个号码</a:t>
            </a:r>
            <a:r>
              <a:rPr lang="en-US" altLang="zh-TW" dirty="0"/>
              <a:t> Left) &amp; (</a:t>
            </a:r>
            <a:r>
              <a:rPr lang="zh-TW" altLang="en-US" dirty="0"/>
              <a:t>四个号码</a:t>
            </a:r>
            <a:r>
              <a:rPr lang="en-US" altLang="zh-TW" dirty="0"/>
              <a:t> Right) </a:t>
            </a:r>
            <a:r>
              <a:rPr lang="zh-TW" altLang="en-US" dirty="0"/>
              <a:t>：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0EFF385-4FC4-4344-9B22-543FC9B3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49" y="3790033"/>
            <a:ext cx="3800770" cy="248252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9680FC2-58A5-49E0-A09C-57CE2422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49" y="971550"/>
            <a:ext cx="3800770" cy="248252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9CA5DF4-AA87-43C5-9735-76A62E78A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36" y="971550"/>
            <a:ext cx="3877592" cy="253336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3C93E03-B231-4C07-8059-D3BA79704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135" y="3789439"/>
            <a:ext cx="3877593" cy="24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48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317</TotalTime>
  <Words>984</Words>
  <Application>Microsoft Office PowerPoint</Application>
  <PresentationFormat>寬螢幕</PresentationFormat>
  <Paragraphs>277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Times New Roman</vt:lpstr>
      <vt:lpstr>Trebuchet MS</vt:lpstr>
      <vt:lpstr>Tw Cen MT</vt:lpstr>
      <vt:lpstr>電路</vt:lpstr>
      <vt:lpstr> 鬥地主</vt:lpstr>
      <vt:lpstr>PowerPoint 簡報</vt:lpstr>
      <vt:lpstr>PowerPoint 簡報</vt:lpstr>
      <vt:lpstr>可能的图形样貌</vt:lpstr>
      <vt:lpstr>PowerPoint 簡報</vt:lpstr>
      <vt:lpstr>走田埂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86</cp:revision>
  <dcterms:created xsi:type="dcterms:W3CDTF">2018-06-15T10:11:48Z</dcterms:created>
  <dcterms:modified xsi:type="dcterms:W3CDTF">2018-07-30T09:09:47Z</dcterms:modified>
</cp:coreProperties>
</file>