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79" r:id="rId8"/>
    <p:sldId id="280" r:id="rId9"/>
    <p:sldId id="281" r:id="rId10"/>
    <p:sldId id="260" r:id="rId11"/>
    <p:sldId id="274" r:id="rId12"/>
    <p:sldId id="275" r:id="rId13"/>
    <p:sldId id="276" r:id="rId14"/>
    <p:sldId id="278" r:id="rId15"/>
    <p:sldId id="277"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332"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cxnSp>
        <p:nvCxnSpPr>
          <p:cNvPr id="7" name="直线连接线 6"/>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直线连接线 7"/>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 name="任意多边形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0" name="任意多边形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1" name="任意多边形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2" name="任意多边形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3" name="任意多边形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4" name="任意多边形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5" name="任意多边形 14"/>
          <p:cNvSpPr/>
          <p:nvPr/>
        </p:nvSpPr>
        <p:spPr>
          <a:xfrm>
            <a:off x="-8468" y="-8468"/>
            <a:ext cx="863825" cy="5698067"/>
          </a:xfrm>
          <a:custGeom>
            <a:avLst/>
            <a:gdLst>
              <a:gd name="connsiteX0" fmla="*/ 0 w 863600"/>
              <a:gd name="connsiteY0" fmla="*/ 8467 h 5698067"/>
              <a:gd name="connsiteX1" fmla="*/ 863600 w 863600"/>
              <a:gd name="connsiteY1" fmla="*/ 0 h 5698067"/>
              <a:gd name="connsiteX2" fmla="*/ 863600 w 863600"/>
              <a:gd name="connsiteY2" fmla="*/ 16934 h 5698067"/>
              <a:gd name="connsiteX3" fmla="*/ 0 w 863600"/>
              <a:gd name="connsiteY3" fmla="*/ 5698067 h 5698067"/>
              <a:gd name="connsiteX4" fmla="*/ 0 w 863600"/>
              <a:gd name="connsiteY4" fmla="*/ 8467 h 569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6" name="任意多边形 15"/>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1507460" y="2404534"/>
            <a:ext cx="7768959" cy="1646302"/>
          </a:xfrm>
        </p:spPr>
        <p:txBody>
          <a:bodyPr anchor="b">
            <a:noAutofit/>
          </a:bodyPr>
          <a:lstStyle>
            <a:lvl1pPr algn="r" latinLnBrk="0">
              <a:defRPr lang="zh-CN" sz="4800">
                <a:solidFill>
                  <a:schemeClr val="accent1"/>
                </a:solidFill>
              </a:defRPr>
            </a:lvl1pPr>
          </a:lstStyle>
          <a:p>
            <a:r>
              <a:rPr lang="zh-CN" altLang="en-US"/>
              <a:t>单击此处编辑母版标题样式</a:t>
            </a:r>
            <a:endParaRPr lang="zh-CN" dirty="0"/>
          </a:p>
        </p:txBody>
      </p:sp>
      <p:sp>
        <p:nvSpPr>
          <p:cNvPr id="3" name="副标题 2"/>
          <p:cNvSpPr>
            <a:spLocks noGrp="1"/>
          </p:cNvSpPr>
          <p:nvPr>
            <p:ph type="subTitle" idx="1"/>
          </p:nvPr>
        </p:nvSpPr>
        <p:spPr>
          <a:xfrm>
            <a:off x="1507460" y="4050834"/>
            <a:ext cx="7768959" cy="1096899"/>
          </a:xfrm>
        </p:spPr>
        <p:txBody>
          <a:bodyPr anchor="t"/>
          <a:lstStyle>
            <a:lvl1pPr marL="0" indent="0" algn="r" latinLnBrk="0">
              <a:buNone/>
              <a:defRPr lang="zh-CN">
                <a:solidFill>
                  <a:schemeClr val="tx1">
                    <a:lumMod val="50000"/>
                    <a:lumOff val="5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37577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677512" y="609600"/>
            <a:ext cx="8598907" cy="3403600"/>
          </a:xfrm>
        </p:spPr>
        <p:txBody>
          <a:bodyPr anchor="ctr">
            <a:normAutofit/>
          </a:bodyPr>
          <a:lstStyle>
            <a:lvl1pPr algn="l" latinLnBrk="0">
              <a:defRPr lang="zh-CN" sz="44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470400"/>
            <a:ext cx="8598907" cy="1570962"/>
          </a:xfrm>
        </p:spPr>
        <p:txBody>
          <a:bodyPr anchor="ctr">
            <a:normAutofit/>
          </a:bodyPr>
          <a:lstStyle>
            <a:lvl1pPr marL="0" indent="0" algn="l" latinLnBrk="0">
              <a:buNone/>
              <a:defRPr lang="zh-CN" sz="1800">
                <a:solidFill>
                  <a:schemeClr val="tx1">
                    <a:lumMod val="75000"/>
                    <a:lumOff val="2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56584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p:nvPr>
        </p:nvSpPr>
        <p:spPr>
          <a:xfrm>
            <a:off x="931577" y="609600"/>
            <a:ext cx="8096242" cy="3022600"/>
          </a:xfrm>
        </p:spPr>
        <p:txBody>
          <a:bodyPr anchor="ctr">
            <a:normAutofit/>
          </a:bodyPr>
          <a:lstStyle>
            <a:lvl1pPr algn="l" latinLnBrk="0">
              <a:defRPr lang="zh-CN" sz="4400" b="0" cap="none">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3" name="文本占位符 2"/>
          <p:cNvSpPr>
            <a:spLocks noGrp="1"/>
          </p:cNvSpPr>
          <p:nvPr>
            <p:ph type="body" idx="1"/>
          </p:nvPr>
        </p:nvSpPr>
        <p:spPr>
          <a:xfrm>
            <a:off x="677512" y="4470400"/>
            <a:ext cx="8598907" cy="1570962"/>
          </a:xfrm>
        </p:spPr>
        <p:txBody>
          <a:bodyPr anchor="ctr">
            <a:normAutofit/>
          </a:bodyPr>
          <a:lstStyle>
            <a:lvl1pPr marL="0" indent="0" algn="l" latinLnBrk="0">
              <a:buNone/>
              <a:defRPr lang="zh-CN" sz="18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FF11F0EC-4F60-4544-9956-271209A740FE}" type="datetimeFigureOut">
              <a:rPr lang="en-US" altLang="zh-CN" smtClean="0"/>
              <a:pPr/>
              <a:t>4/24/2024</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EC7A5AD-5AEC-42D0-A3BE-F46B40576360}" type="slidenum">
              <a:rPr lang="en-US" altLang="zh-CN" smtClean="0"/>
              <a:pPr/>
              <a:t>‹#›</a:t>
            </a:fld>
            <a:endParaRPr lang="en-US" altLang="zh-CN"/>
          </a:p>
        </p:txBody>
      </p:sp>
      <p:sp>
        <p:nvSpPr>
          <p:cNvPr id="23" name="文本占位符 9"/>
          <p:cNvSpPr>
            <a:spLocks noGrp="1"/>
          </p:cNvSpPr>
          <p:nvPr>
            <p:ph type="body" sz="quarter" idx="13"/>
          </p:nvPr>
        </p:nvSpPr>
        <p:spPr>
          <a:xfrm>
            <a:off x="1366495" y="3632200"/>
            <a:ext cx="7226406" cy="381000"/>
          </a:xfrm>
        </p:spPr>
        <p:txBody>
          <a:bodyPr anchor="ctr">
            <a:noAutofit/>
          </a:bodyPr>
          <a:lstStyle>
            <a:lvl1pPr marL="0" indent="0" latinLnBrk="0">
              <a:buFontTx/>
              <a:buNone/>
              <a:defRPr lang="zh-CN" sz="1600">
                <a:solidFill>
                  <a:schemeClr val="tx1">
                    <a:lumMod val="50000"/>
                    <a:lumOff val="50000"/>
                  </a:schemeClr>
                </a:solidFill>
                <a:latin typeface="Microsoft YaHei UI" panose="020B0503020204020204" pitchFamily="34" charset="-122"/>
                <a:ea typeface="Microsoft YaHei UI" panose="020B0503020204020204" pitchFamily="34" charset="-122"/>
              </a:defRPr>
            </a:lvl1pPr>
            <a:lvl2pPr marL="457200" indent="0" latinLnBrk="0">
              <a:buFontTx/>
              <a:buNone/>
              <a:defRPr lang="zh-CN"/>
            </a:lvl2pPr>
            <a:lvl3pPr marL="914400" indent="0" latinLnBrk="0">
              <a:buFontTx/>
              <a:buNone/>
              <a:defRPr lang="zh-CN"/>
            </a:lvl3pPr>
            <a:lvl4pPr marL="1371600" indent="0" latinLnBrk="0">
              <a:buFontTx/>
              <a:buNone/>
              <a:defRPr lang="zh-CN"/>
            </a:lvl4pPr>
            <a:lvl5pPr marL="1828800" indent="0" latinLnBrk="0">
              <a:buFontTx/>
              <a:buNone/>
              <a:defRPr lang="zh-CN"/>
            </a:lvl5pPr>
          </a:lstStyle>
          <a:p>
            <a:pPr lvl="0"/>
            <a:r>
              <a:rPr lang="zh-CN" altLang="en-US"/>
              <a:t>单击此处编辑母版文本样式</a:t>
            </a:r>
          </a:p>
        </p:txBody>
      </p:sp>
      <p:sp>
        <p:nvSpPr>
          <p:cNvPr id="20" name="文本框 19"/>
          <p:cNvSpPr txBox="1"/>
          <p:nvPr/>
        </p:nvSpPr>
        <p:spPr>
          <a:xfrm>
            <a:off x="542011" y="1670304"/>
            <a:ext cx="609759" cy="584776"/>
          </a:xfrm>
          <a:prstGeom prst="rect">
            <a:avLst/>
          </a:prstGeom>
        </p:spPr>
        <p:txBody>
          <a:bodyPr vert="horz" lIns="91440" tIns="45720" rIns="91440" bIns="45720" rtlCol="0" anchor="ctr">
            <a:noAutofit/>
          </a:bodyPr>
          <a:lstStyle>
            <a:lvl1pPr latinLnBrk="0">
              <a:spcBef>
                <a:spcPct val="0"/>
              </a:spcBef>
              <a:buNone/>
              <a:defRPr lang="zh-CN"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baseline="0" dirty="0">
                <a:ln w="3175" cmpd="sng">
                  <a:noFill/>
                </a:ln>
                <a:solidFill>
                  <a:schemeClr val="accent1">
                    <a:lumMod val="60000"/>
                    <a:lumOff val="40000"/>
                  </a:schemeClr>
                </a:solidFill>
                <a:effectLst/>
                <a:latin typeface="Microsoft YaHei UI" panose="020B0503020204020204" pitchFamily="34" charset="-122"/>
                <a:ea typeface="Microsoft YaHei UI" panose="020B0503020204020204" pitchFamily="34" charset="-122"/>
              </a:rPr>
              <a:t>“</a:t>
            </a:r>
          </a:p>
        </p:txBody>
      </p:sp>
      <p:sp>
        <p:nvSpPr>
          <p:cNvPr id="22" name="文本框 21"/>
          <p:cNvSpPr txBox="1"/>
          <p:nvPr/>
        </p:nvSpPr>
        <p:spPr>
          <a:xfrm>
            <a:off x="7988201" y="2514638"/>
            <a:ext cx="609759" cy="584776"/>
          </a:xfrm>
          <a:prstGeom prst="rect">
            <a:avLst/>
          </a:prstGeom>
        </p:spPr>
        <p:txBody>
          <a:bodyPr vert="horz" lIns="91440" tIns="45720" rIns="91440" bIns="45720" rtlCol="0" anchor="ctr">
            <a:noAutofit/>
          </a:bodyPr>
          <a:lstStyle>
            <a:defPPr>
              <a:defRPr lang="zh-CN"/>
            </a:defPPr>
            <a:lvl1pPr lvl="0" latinLnBrk="0">
              <a:spcBef>
                <a:spcPct val="0"/>
              </a:spcBef>
              <a:buNone/>
              <a:defRPr lang="zh-CN" sz="8000" b="0" cap="all" baseline="0">
                <a:ln w="3175" cmpd="sng">
                  <a:noFill/>
                </a:ln>
                <a:effectLst/>
                <a:latin typeface="Arial"/>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dirty="0">
                <a:solidFill>
                  <a:schemeClr val="accent1">
                    <a:lumMod val="60000"/>
                    <a:lumOff val="40000"/>
                  </a:schemeClr>
                </a:solidFill>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59981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677512" y="1931988"/>
            <a:ext cx="8598907" cy="2595460"/>
          </a:xfrm>
        </p:spPr>
        <p:txBody>
          <a:bodyPr anchor="b">
            <a:normAutofit/>
          </a:bodyPr>
          <a:lstStyle>
            <a:lvl1pPr algn="l" latinLnBrk="0">
              <a:defRPr lang="zh-CN" sz="44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1513914"/>
          </a:xfrm>
        </p:spPr>
        <p:txBody>
          <a:bodyPr anchor="t">
            <a:normAutofit/>
          </a:bodyPr>
          <a:lstStyle>
            <a:lvl1pPr marL="0" indent="0" algn="l" latinLnBrk="0">
              <a:buNone/>
              <a:defRPr lang="zh-CN" sz="1800">
                <a:solidFill>
                  <a:schemeClr val="tx1">
                    <a:lumMod val="75000"/>
                    <a:lumOff val="2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39670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p:nvPr>
        </p:nvSpPr>
        <p:spPr>
          <a:xfrm>
            <a:off x="931577" y="609600"/>
            <a:ext cx="8096242" cy="3022600"/>
          </a:xfrm>
        </p:spPr>
        <p:txBody>
          <a:bodyPr anchor="ctr">
            <a:normAutofit/>
          </a:bodyPr>
          <a:lstStyle>
            <a:lvl1pPr algn="l" latinLnBrk="0">
              <a:defRPr lang="zh-CN" sz="4400" b="0" cap="none">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1513914"/>
          </a:xfrm>
        </p:spPr>
        <p:txBody>
          <a:bodyPr anchor="t">
            <a:normAutofit/>
          </a:bodyPr>
          <a:lstStyle>
            <a:lvl1pPr marL="0" indent="0" algn="l" latinLnBrk="0">
              <a:buNone/>
              <a:defRPr lang="zh-CN" sz="1800">
                <a:solidFill>
                  <a:schemeClr val="tx1">
                    <a:lumMod val="50000"/>
                    <a:lumOff val="50000"/>
                  </a:schemeClr>
                </a:solidFill>
                <a:latin typeface="Microsoft YaHei UI" panose="020B0503020204020204" pitchFamily="34" charset="-122"/>
                <a:ea typeface="Microsoft YaHei UI" panose="020B0503020204020204" pitchFamily="34" charset="-122"/>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FF11F0EC-4F60-4544-9956-271209A740FE}" type="datetimeFigureOut">
              <a:rPr lang="en-US" altLang="zh-CN" smtClean="0"/>
              <a:pPr/>
              <a:t>4/24/2024</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EC7A5AD-5AEC-42D0-A3BE-F46B40576360}" type="slidenum">
              <a:rPr lang="en-US" altLang="zh-CN" smtClean="0"/>
              <a:pPr/>
              <a:t>‹#›</a:t>
            </a:fld>
            <a:endParaRPr lang="en-US" altLang="zh-CN"/>
          </a:p>
        </p:txBody>
      </p:sp>
      <p:sp>
        <p:nvSpPr>
          <p:cNvPr id="23" name="文本占位符 9"/>
          <p:cNvSpPr>
            <a:spLocks noGrp="1"/>
          </p:cNvSpPr>
          <p:nvPr>
            <p:ph type="body" sz="quarter" idx="13"/>
          </p:nvPr>
        </p:nvSpPr>
        <p:spPr>
          <a:xfrm>
            <a:off x="677509" y="4013200"/>
            <a:ext cx="8598908" cy="514248"/>
          </a:xfrm>
        </p:spPr>
        <p:txBody>
          <a:bodyPr anchor="b">
            <a:noAutofit/>
          </a:bodyPr>
          <a:lstStyle>
            <a:lvl1pPr marL="0" indent="0" latinLnBrk="0">
              <a:buFontTx/>
              <a:buNone/>
              <a:defRPr lang="zh-CN" sz="2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latinLnBrk="0">
              <a:buFontTx/>
              <a:buNone/>
              <a:defRPr lang="zh-CN"/>
            </a:lvl2pPr>
            <a:lvl3pPr marL="914400" indent="0" latinLnBrk="0">
              <a:buFontTx/>
              <a:buNone/>
              <a:defRPr lang="zh-CN"/>
            </a:lvl3pPr>
            <a:lvl4pPr marL="1371600" indent="0" latinLnBrk="0">
              <a:buFontTx/>
              <a:buNone/>
              <a:defRPr lang="zh-CN"/>
            </a:lvl4pPr>
            <a:lvl5pPr marL="1828800" indent="0" latinLnBrk="0">
              <a:buFontTx/>
              <a:buNone/>
              <a:defRPr lang="zh-CN"/>
            </a:lvl5pPr>
          </a:lstStyle>
          <a:p>
            <a:pPr lvl="0"/>
            <a:r>
              <a:rPr lang="zh-CN" altLang="en-US"/>
              <a:t>单击此处编辑母版文本样式</a:t>
            </a:r>
          </a:p>
        </p:txBody>
      </p:sp>
      <p:sp>
        <p:nvSpPr>
          <p:cNvPr id="24" name="文本框 23"/>
          <p:cNvSpPr txBox="1"/>
          <p:nvPr/>
        </p:nvSpPr>
        <p:spPr>
          <a:xfrm>
            <a:off x="542011" y="1652164"/>
            <a:ext cx="609759" cy="584776"/>
          </a:xfrm>
          <a:prstGeom prst="rect">
            <a:avLst/>
          </a:prstGeom>
        </p:spPr>
        <p:txBody>
          <a:bodyPr vert="horz" lIns="91440" tIns="45720" rIns="91440" bIns="45720" rtlCol="0" anchor="ctr">
            <a:noAutofit/>
          </a:bodyPr>
          <a:lstStyle>
            <a:lvl1pPr latinLnBrk="0">
              <a:spcBef>
                <a:spcPct val="0"/>
              </a:spcBef>
              <a:buNone/>
              <a:defRPr lang="zh-CN"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baseline="0" dirty="0">
                <a:ln w="3175" cmpd="sng">
                  <a:noFill/>
                </a:ln>
                <a:solidFill>
                  <a:schemeClr val="accent1">
                    <a:lumMod val="60000"/>
                    <a:lumOff val="40000"/>
                  </a:schemeClr>
                </a:solidFill>
                <a:effectLst/>
                <a:latin typeface="Microsoft YaHei UI" panose="020B0503020204020204" pitchFamily="34" charset="-122"/>
                <a:ea typeface="Microsoft YaHei UI" panose="020B0503020204020204" pitchFamily="34" charset="-122"/>
              </a:rPr>
              <a:t>“</a:t>
            </a:r>
          </a:p>
        </p:txBody>
      </p:sp>
      <p:sp>
        <p:nvSpPr>
          <p:cNvPr id="25" name="文本框 24"/>
          <p:cNvSpPr txBox="1"/>
          <p:nvPr/>
        </p:nvSpPr>
        <p:spPr>
          <a:xfrm>
            <a:off x="7997264" y="2478352"/>
            <a:ext cx="609759" cy="584776"/>
          </a:xfrm>
          <a:prstGeom prst="rect">
            <a:avLst/>
          </a:prstGeom>
        </p:spPr>
        <p:txBody>
          <a:bodyPr vert="horz" lIns="91440" tIns="45720" rIns="91440" bIns="45720" rtlCol="0" anchor="ctr">
            <a:noAutofit/>
          </a:bodyPr>
          <a:lstStyle>
            <a:defPPr>
              <a:defRPr lang="zh-CN"/>
            </a:defPPr>
            <a:lvl1pPr lvl="0" latinLnBrk="0">
              <a:spcBef>
                <a:spcPct val="0"/>
              </a:spcBef>
              <a:buNone/>
              <a:defRPr lang="zh-CN" sz="8000" b="0" cap="all" baseline="0">
                <a:ln w="3175" cmpd="sng">
                  <a:noFill/>
                </a:ln>
                <a:effectLst/>
                <a:latin typeface="Arial"/>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a:solidFill>
                  <a:schemeClr val="accent1">
                    <a:lumMod val="60000"/>
                    <a:lumOff val="40000"/>
                  </a:schemeClr>
                </a:solidFill>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69739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685978" y="609600"/>
            <a:ext cx="8590440" cy="3022600"/>
          </a:xfrm>
        </p:spPr>
        <p:txBody>
          <a:bodyPr anchor="ctr">
            <a:normAutofit/>
          </a:bodyPr>
          <a:lstStyle>
            <a:lvl1pPr algn="l" latinLnBrk="0">
              <a:defRPr lang="zh-CN" sz="44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1513914"/>
          </a:xfrm>
        </p:spPr>
        <p:txBody>
          <a:bodyPr anchor="t">
            <a:normAutofit/>
          </a:bodyPr>
          <a:lstStyle>
            <a:lvl1pPr marL="0" indent="0" algn="l" latinLnBrk="0">
              <a:buNone/>
              <a:defRPr lang="zh-CN" sz="1800">
                <a:solidFill>
                  <a:schemeClr val="tx1">
                    <a:lumMod val="50000"/>
                    <a:lumOff val="5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
        <p:nvSpPr>
          <p:cNvPr id="23" name="文本占位符 9"/>
          <p:cNvSpPr>
            <a:spLocks noGrp="1"/>
          </p:cNvSpPr>
          <p:nvPr>
            <p:ph type="body" sz="quarter" idx="13"/>
          </p:nvPr>
        </p:nvSpPr>
        <p:spPr>
          <a:xfrm>
            <a:off x="677509" y="4013200"/>
            <a:ext cx="8598908" cy="514248"/>
          </a:xfrm>
        </p:spPr>
        <p:txBody>
          <a:bodyPr anchor="b">
            <a:noAutofit/>
          </a:bodyPr>
          <a:lstStyle>
            <a:lvl1pPr marL="0" indent="0" latinLnBrk="0">
              <a:buFontTx/>
              <a:buNone/>
              <a:defRPr lang="zh-CN" sz="2400">
                <a:solidFill>
                  <a:schemeClr val="accent1"/>
                </a:solidFill>
              </a:defRPr>
            </a:lvl1pPr>
            <a:lvl2pPr marL="457200" indent="0" latinLnBrk="0">
              <a:buFontTx/>
              <a:buNone/>
              <a:defRPr lang="zh-CN"/>
            </a:lvl2pPr>
            <a:lvl3pPr marL="914400" indent="0" latinLnBrk="0">
              <a:buFontTx/>
              <a:buNone/>
              <a:defRPr lang="zh-CN"/>
            </a:lvl3pPr>
            <a:lvl4pPr marL="1371600" indent="0" latinLnBrk="0">
              <a:buFontTx/>
              <a:buNone/>
              <a:defRPr lang="zh-CN"/>
            </a:lvl4pPr>
            <a:lvl5pPr marL="1828800" indent="0" latinLnBrk="0">
              <a:buFontTx/>
              <a:buNone/>
              <a:defRPr lang="zh-CN"/>
            </a:lvl5pPr>
          </a:lstStyle>
          <a:p>
            <a:pPr lvl="0"/>
            <a:r>
              <a:rPr lang="zh-CN" altLang="en-US"/>
              <a:t>单击此处编辑母版文本样式</a:t>
            </a:r>
          </a:p>
        </p:txBody>
      </p:sp>
    </p:spTree>
    <p:extLst>
      <p:ext uri="{BB962C8B-B14F-4D97-AF65-F5344CB8AC3E}">
        <p14:creationId xmlns:p14="http://schemas.microsoft.com/office/powerpoint/2010/main" val="170431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15080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69749" y="609600"/>
            <a:ext cx="1305083" cy="5251451"/>
          </a:xfrm>
        </p:spPr>
        <p:txBody>
          <a:bodyPr vert="eaVert" anchor="ctr"/>
          <a:lstStyle/>
          <a:p>
            <a:r>
              <a:rPr lang="zh-CN" altLang="en-US"/>
              <a:t>单击此处编辑母版标题样式</a:t>
            </a:r>
            <a:endParaRPr lang="zh-CN"/>
          </a:p>
        </p:txBody>
      </p:sp>
      <p:sp>
        <p:nvSpPr>
          <p:cNvPr id="3" name="竖排文字占位符 2"/>
          <p:cNvSpPr>
            <a:spLocks noGrp="1"/>
          </p:cNvSpPr>
          <p:nvPr>
            <p:ph type="body" orient="vert" idx="1"/>
          </p:nvPr>
        </p:nvSpPr>
        <p:spPr>
          <a:xfrm>
            <a:off x="677511" y="609600"/>
            <a:ext cx="7061989"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402916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latinLnBrk="0">
              <a:defRPr lang="zh-CN" sz="3600"/>
            </a:lvl1p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55628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7512" y="2700868"/>
            <a:ext cx="8598907" cy="1826581"/>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860400"/>
          </a:xfrm>
        </p:spPr>
        <p:txBody>
          <a:bodyPr anchor="t"/>
          <a:lstStyle>
            <a:lvl1pPr marL="0" indent="0" algn="l" latinLnBrk="0">
              <a:buNone/>
              <a:defRPr lang="zh-CN" sz="2000">
                <a:solidFill>
                  <a:schemeClr val="tx1">
                    <a:lumMod val="50000"/>
                    <a:lumOff val="5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2024/4/24</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47794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677511" y="2160589"/>
            <a:ext cx="418512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内容占位符 3"/>
          <p:cNvSpPr>
            <a:spLocks noGrp="1"/>
          </p:cNvSpPr>
          <p:nvPr>
            <p:ph sz="half" idx="2"/>
          </p:nvPr>
        </p:nvSpPr>
        <p:spPr>
          <a:xfrm>
            <a:off x="5091296" y="2160590"/>
            <a:ext cx="418512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5" name="日期占位符 4"/>
          <p:cNvSpPr>
            <a:spLocks noGrp="1"/>
          </p:cNvSpPr>
          <p:nvPr>
            <p:ph type="dt" sz="half" idx="10"/>
          </p:nvPr>
        </p:nvSpPr>
        <p:spPr/>
        <p:txBody>
          <a:bodyPr/>
          <a:lstStyle/>
          <a:p>
            <a:fld id="{FF11F0EC-4F60-4544-9956-271209A740FE}" type="datetimeFigureOut">
              <a:t>2024/4/24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68761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675922" y="2160983"/>
            <a:ext cx="4186713" cy="576262"/>
          </a:xfrm>
        </p:spPr>
        <p:txBody>
          <a:bodyPr anchor="b">
            <a:noAutofit/>
          </a:bodyPr>
          <a:lstStyle>
            <a:lvl1pPr marL="0" indent="0" latinLnBrk="0">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4" name="内容占位符 3"/>
          <p:cNvSpPr>
            <a:spLocks noGrp="1"/>
          </p:cNvSpPr>
          <p:nvPr>
            <p:ph sz="half" idx="2"/>
          </p:nvPr>
        </p:nvSpPr>
        <p:spPr>
          <a:xfrm>
            <a:off x="675922" y="2737246"/>
            <a:ext cx="418671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5" name="文本占位符 4"/>
          <p:cNvSpPr>
            <a:spLocks noGrp="1"/>
          </p:cNvSpPr>
          <p:nvPr>
            <p:ph type="body" sz="quarter" idx="3"/>
          </p:nvPr>
        </p:nvSpPr>
        <p:spPr>
          <a:xfrm>
            <a:off x="5089709" y="2160983"/>
            <a:ext cx="4186708" cy="576262"/>
          </a:xfrm>
        </p:spPr>
        <p:txBody>
          <a:bodyPr anchor="b">
            <a:noAutofit/>
          </a:bodyPr>
          <a:lstStyle>
            <a:lvl1pPr marL="0" indent="0" latinLnBrk="0">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6" name="内容占位符 5"/>
          <p:cNvSpPr>
            <a:spLocks noGrp="1"/>
          </p:cNvSpPr>
          <p:nvPr>
            <p:ph sz="quarter" idx="4"/>
          </p:nvPr>
        </p:nvSpPr>
        <p:spPr>
          <a:xfrm>
            <a:off x="5089710" y="2737246"/>
            <a:ext cx="418670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7" name="日期占位符 6"/>
          <p:cNvSpPr>
            <a:spLocks noGrp="1"/>
          </p:cNvSpPr>
          <p:nvPr>
            <p:ph type="dt" sz="half" idx="10"/>
          </p:nvPr>
        </p:nvSpPr>
        <p:spPr/>
        <p:txBody>
          <a:bodyPr/>
          <a:lstStyle/>
          <a:p>
            <a:fld id="{FF11F0EC-4F60-4544-9956-271209A740FE}" type="datetimeFigureOut">
              <a:t>2024/4/24</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35033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77511" y="609600"/>
            <a:ext cx="8598907" cy="1320800"/>
          </a:xfrm>
        </p:spPr>
        <p:txBody>
          <a:body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FF11F0EC-4F60-4544-9956-271209A740FE}" type="datetimeFigureOut">
              <a:t>2024/4/24</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119516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11F0EC-4F60-4544-9956-271209A740FE}" type="datetimeFigureOut">
              <a:t>2024/4/24</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89786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77510" y="1498604"/>
            <a:ext cx="3855532" cy="1278466"/>
          </a:xfrm>
        </p:spPr>
        <p:txBody>
          <a:bodyPr anchor="b">
            <a:normAutofit/>
          </a:bodyPr>
          <a:lstStyle>
            <a:lvl1pPr latinLnBrk="0">
              <a:defRPr lang="zh-CN" sz="2000"/>
            </a:lvl1pPr>
          </a:lstStyle>
          <a:p>
            <a:r>
              <a:rPr lang="zh-CN" altLang="en-US"/>
              <a:t>单击此处编辑母版标题样式</a:t>
            </a:r>
            <a:endParaRPr lang="zh-CN"/>
          </a:p>
        </p:txBody>
      </p:sp>
      <p:sp>
        <p:nvSpPr>
          <p:cNvPr id="3" name="内容占位符 2"/>
          <p:cNvSpPr>
            <a:spLocks noGrp="1"/>
          </p:cNvSpPr>
          <p:nvPr>
            <p:ph idx="1"/>
          </p:nvPr>
        </p:nvSpPr>
        <p:spPr>
          <a:xfrm>
            <a:off x="4761701" y="514925"/>
            <a:ext cx="4514717"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文本占位符 3"/>
          <p:cNvSpPr>
            <a:spLocks noGrp="1"/>
          </p:cNvSpPr>
          <p:nvPr>
            <p:ph type="body" sz="half" idx="2"/>
          </p:nvPr>
        </p:nvSpPr>
        <p:spPr>
          <a:xfrm>
            <a:off x="677510" y="2777069"/>
            <a:ext cx="3855532" cy="2584449"/>
          </a:xfrm>
        </p:spPr>
        <p:txBody>
          <a:bodyPr>
            <a:normAutofit/>
          </a:bodyPr>
          <a:lstStyle>
            <a:lvl1pPr marL="0" indent="0" latinLnBrk="0">
              <a:buNone/>
              <a:defRPr lang="zh-CN" sz="1400"/>
            </a:lvl1pPr>
            <a:lvl2pPr marL="457063" indent="0" latinLnBrk="0">
              <a:buNone/>
              <a:defRPr lang="zh-CN" sz="1400"/>
            </a:lvl2pPr>
            <a:lvl3pPr marL="914126" indent="0" latinLnBrk="0">
              <a:buNone/>
              <a:defRPr lang="zh-CN" sz="1200"/>
            </a:lvl3pPr>
            <a:lvl4pPr marL="1371189" indent="0" latinLnBrk="0">
              <a:buNone/>
              <a:defRPr lang="zh-CN" sz="1000"/>
            </a:lvl4pPr>
            <a:lvl5pPr marL="1828251" indent="0" latinLnBrk="0">
              <a:buNone/>
              <a:defRPr lang="zh-CN" sz="1000"/>
            </a:lvl5pPr>
            <a:lvl6pPr marL="2285314" indent="0" latinLnBrk="0">
              <a:buNone/>
              <a:defRPr lang="zh-CN" sz="1000"/>
            </a:lvl6pPr>
            <a:lvl7pPr marL="2742377" indent="0" latinLnBrk="0">
              <a:buNone/>
              <a:defRPr lang="zh-CN" sz="1000"/>
            </a:lvl7pPr>
            <a:lvl8pPr marL="3199440" indent="0" latinLnBrk="0">
              <a:buNone/>
              <a:defRPr lang="zh-CN" sz="1000"/>
            </a:lvl8pPr>
            <a:lvl9pPr marL="3656503" indent="0" latinLnBrk="0">
              <a:buNone/>
              <a:defRPr lang="zh-CN"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11F0EC-4F60-4544-9956-271209A740FE}" type="datetimeFigureOut">
              <a:t>2024/4/24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172162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77511" y="4800600"/>
            <a:ext cx="8598906"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677511" y="609600"/>
            <a:ext cx="8598907" cy="3845718"/>
          </a:xfrm>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677511" y="5367338"/>
            <a:ext cx="8598906" cy="674024"/>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11F0EC-4F60-4544-9956-271209A740FE}" type="datetimeFigureOut">
              <a:t>2024/4/24</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4290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直线连接线 6"/>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 name="直线连接线 7"/>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任意多边形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0" name="任意多边形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1" name="任意多边形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2" name="任意多边形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3" name="任意多边形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4" name="任意多边形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5" name="任意多边形 14"/>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6" name="任意多边形 15"/>
          <p:cNvSpPr/>
          <p:nvPr/>
        </p:nvSpPr>
        <p:spPr>
          <a:xfrm>
            <a:off x="-8469" y="4013201"/>
            <a:ext cx="457319"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sz="180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77511" y="609600"/>
            <a:ext cx="8598907" cy="1320800"/>
          </a:xfrm>
          <a:prstGeom prst="rect">
            <a:avLst/>
          </a:prstGeom>
        </p:spPr>
        <p:txBody>
          <a:bodyPr vert="horz" lIns="91440" tIns="45720" rIns="91440" bIns="45720" rtlCol="0" anchor="t">
            <a:normAutofit/>
          </a:bodyPr>
          <a:lstStyle/>
          <a:p>
            <a:r>
              <a:rPr lang="zh-CN"/>
              <a:t>单击此处编辑母版标题样式</a:t>
            </a:r>
          </a:p>
        </p:txBody>
      </p:sp>
      <p:sp>
        <p:nvSpPr>
          <p:cNvPr id="3" name="文本占位符 2"/>
          <p:cNvSpPr>
            <a:spLocks noGrp="1"/>
          </p:cNvSpPr>
          <p:nvPr>
            <p:ph type="body" idx="1"/>
          </p:nvPr>
        </p:nvSpPr>
        <p:spPr>
          <a:xfrm>
            <a:off x="677511" y="2160590"/>
            <a:ext cx="8598907" cy="3880773"/>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7207010" y="6041363"/>
            <a:ext cx="912177"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FF11F0EC-4F60-4544-9956-271209A740FE}" type="datetimeFigureOut">
              <a:rPr lang="en-US" altLang="zh-CN" smtClean="0"/>
              <a:pPr/>
              <a:t>4/24/2024</a:t>
            </a:fld>
            <a:endParaRPr lang="zh-CN" altLang="en-US"/>
          </a:p>
        </p:txBody>
      </p:sp>
      <p:sp>
        <p:nvSpPr>
          <p:cNvPr id="5" name="页脚占位符 4"/>
          <p:cNvSpPr>
            <a:spLocks noGrp="1"/>
          </p:cNvSpPr>
          <p:nvPr>
            <p:ph type="ftr" sz="quarter" idx="3"/>
          </p:nvPr>
        </p:nvSpPr>
        <p:spPr>
          <a:xfrm>
            <a:off x="677511" y="6041363"/>
            <a:ext cx="6299252"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592901" y="6041363"/>
            <a:ext cx="683517" cy="365125"/>
          </a:xfrm>
          <a:prstGeom prst="rect">
            <a:avLst/>
          </a:prstGeom>
        </p:spPr>
        <p:txBody>
          <a:bodyPr vert="horz" lIns="91440" tIns="45720" rIns="91440" bIns="45720" rtlCol="0" anchor="ctr"/>
          <a:lstStyle>
            <a:lvl1pPr algn="r" latinLnBrk="0">
              <a:defRPr lang="zh-CN" sz="900">
                <a:solidFill>
                  <a:schemeClr val="accent1"/>
                </a:solidFill>
                <a:latin typeface="Microsoft YaHei UI" panose="020B0503020204020204" pitchFamily="34" charset="-122"/>
                <a:ea typeface="Microsoft YaHei UI" panose="020B0503020204020204" pitchFamily="34" charset="-122"/>
              </a:defRPr>
            </a:lvl1pPr>
          </a:lstStyle>
          <a:p>
            <a:fld id="{DEC7A5AD-5AEC-42D0-A3BE-F46B40576360}" type="slidenum">
              <a:rPr lang="en-US" altLang="zh-CN" smtClean="0"/>
              <a:pPr/>
              <a:t>‹#›</a:t>
            </a:fld>
            <a:endParaRPr lang="en-US" altLang="zh-CN"/>
          </a:p>
        </p:txBody>
      </p:sp>
    </p:spTree>
    <p:extLst>
      <p:ext uri="{BB962C8B-B14F-4D97-AF65-F5344CB8AC3E}">
        <p14:creationId xmlns:p14="http://schemas.microsoft.com/office/powerpoint/2010/main" val="165419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lang="zh-CN" sz="3600" kern="1200">
          <a:solidFill>
            <a:schemeClr val="accent1"/>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lang="zh-CN"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lang="zh-CN"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lang="zh-CN"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8313CF9-5E67-D956-0CDA-0ED045B2D2DC}"/>
              </a:ext>
            </a:extLst>
          </p:cNvPr>
          <p:cNvSpPr txBox="1"/>
          <p:nvPr/>
        </p:nvSpPr>
        <p:spPr>
          <a:xfrm>
            <a:off x="2587558" y="3075057"/>
            <a:ext cx="5827236" cy="707886"/>
          </a:xfrm>
          <a:prstGeom prst="rect">
            <a:avLst/>
          </a:prstGeom>
          <a:noFill/>
        </p:spPr>
        <p:txBody>
          <a:bodyPr wrap="none" rtlCol="0">
            <a:spAutoFit/>
          </a:bodyPr>
          <a:lstStyle/>
          <a:p>
            <a:r>
              <a:rPr lang="zh-CN" altLang="en-US" sz="4000" dirty="0"/>
              <a:t>增材制造方向的数字孪生</a:t>
            </a:r>
          </a:p>
        </p:txBody>
      </p:sp>
    </p:spTree>
    <p:extLst>
      <p:ext uri="{BB962C8B-B14F-4D97-AF65-F5344CB8AC3E}">
        <p14:creationId xmlns:p14="http://schemas.microsoft.com/office/powerpoint/2010/main" val="238795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DFE87-4605-B19F-F648-A2F779E9D202}"/>
              </a:ext>
            </a:extLst>
          </p:cNvPr>
          <p:cNvSpPr>
            <a:spLocks noGrp="1"/>
          </p:cNvSpPr>
          <p:nvPr>
            <p:ph type="title"/>
          </p:nvPr>
        </p:nvSpPr>
        <p:spPr/>
        <p:txBody>
          <a:bodyPr/>
          <a:lstStyle/>
          <a:p>
            <a:r>
              <a:rPr lang="en-US" altLang="zh-CN" dirty="0"/>
              <a:t>AI</a:t>
            </a:r>
            <a:r>
              <a:rPr lang="zh-CN" altLang="en-US" dirty="0"/>
              <a:t>在增材制造中的研究成果</a:t>
            </a:r>
          </a:p>
        </p:txBody>
      </p:sp>
      <p:sp>
        <p:nvSpPr>
          <p:cNvPr id="3" name="内容占位符 2">
            <a:extLst>
              <a:ext uri="{FF2B5EF4-FFF2-40B4-BE49-F238E27FC236}">
                <a16:creationId xmlns:a16="http://schemas.microsoft.com/office/drawing/2014/main" id="{266DEF59-B777-ECC9-C65C-302CDB305F43}"/>
              </a:ext>
            </a:extLst>
          </p:cNvPr>
          <p:cNvSpPr>
            <a:spLocks noGrp="1"/>
          </p:cNvSpPr>
          <p:nvPr>
            <p:ph sz="half" idx="1"/>
          </p:nvPr>
        </p:nvSpPr>
        <p:spPr>
          <a:xfrm>
            <a:off x="184825" y="1342699"/>
            <a:ext cx="6556444" cy="5437480"/>
          </a:xfrm>
        </p:spPr>
        <p:txBody>
          <a:bodyPr>
            <a:normAutofit lnSpcReduction="10000"/>
          </a:bodyPr>
          <a:lstStyle/>
          <a:p>
            <a:pPr>
              <a:lnSpc>
                <a:spcPct val="150000"/>
              </a:lnSpc>
            </a:pPr>
            <a:r>
              <a:rPr lang="zh-CN" altLang="en-US" dirty="0"/>
              <a:t>参考文献：</a:t>
            </a:r>
            <a:r>
              <a:rPr lang="zh-CN" altLang="en-US" b="0" i="0" dirty="0">
                <a:solidFill>
                  <a:srgbClr val="000000"/>
                </a:solidFill>
                <a:effectLst/>
                <a:latin typeface="微软雅黑" panose="020B0503020204020204" pitchFamily="34" charset="-122"/>
                <a:ea typeface="微软雅黑" panose="020B0503020204020204" pitchFamily="34" charset="-122"/>
              </a:rPr>
              <a:t>卷积神经网络</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cnn</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3d</a:t>
            </a:r>
            <a:r>
              <a:rPr lang="zh-CN" altLang="en-US" b="0" i="0" dirty="0">
                <a:solidFill>
                  <a:srgbClr val="000000"/>
                </a:solidFill>
                <a:effectLst/>
                <a:latin typeface="微软雅黑" panose="020B0503020204020204" pitchFamily="34" charset="-122"/>
                <a:ea typeface="微软雅黑" panose="020B0503020204020204" pitchFamily="34" charset="-122"/>
              </a:rPr>
              <a:t>打印零件缺陷识别中的应用</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裂纹和气孔是金属增材制造</a:t>
            </a:r>
            <a:r>
              <a:rPr lang="en-US" altLang="zh-CN" b="0" i="0" dirty="0">
                <a:solidFill>
                  <a:srgbClr val="000000"/>
                </a:solidFill>
                <a:effectLst/>
                <a:latin typeface="微软雅黑" panose="020B0503020204020204" pitchFamily="34" charset="-122"/>
                <a:ea typeface="微软雅黑" panose="020B0503020204020204" pitchFamily="34" charset="-122"/>
              </a:rPr>
              <a:t>(AM)</a:t>
            </a:r>
            <a:r>
              <a:rPr lang="zh-CN" altLang="en-US" b="0" i="0" dirty="0">
                <a:solidFill>
                  <a:srgbClr val="000000"/>
                </a:solidFill>
                <a:effectLst/>
                <a:latin typeface="微软雅黑" panose="020B0503020204020204" pitchFamily="34" charset="-122"/>
                <a:ea typeface="微软雅黑" panose="020B0503020204020204" pitchFamily="34" charset="-122"/>
              </a:rPr>
              <a:t>零件中常见的两种缺陷。本文采用基于深度学习的图像分析方法，对金属增材制造零件的</a:t>
            </a:r>
            <a:r>
              <a:rPr lang="en-US" altLang="zh-CN" b="0" i="0" dirty="0">
                <a:solidFill>
                  <a:srgbClr val="000000"/>
                </a:solidFill>
                <a:effectLst/>
                <a:latin typeface="微软雅黑" panose="020B0503020204020204" pitchFamily="34" charset="-122"/>
                <a:ea typeface="微软雅黑" panose="020B0503020204020204" pitchFamily="34" charset="-122"/>
              </a:rPr>
              <a:t>SEM</a:t>
            </a:r>
            <a:r>
              <a:rPr lang="zh-CN" altLang="en-US" b="0" i="0" dirty="0">
                <a:solidFill>
                  <a:srgbClr val="000000"/>
                </a:solidFill>
                <a:effectLst/>
                <a:latin typeface="微软雅黑" panose="020B0503020204020204" pitchFamily="34" charset="-122"/>
                <a:ea typeface="微软雅黑" panose="020B0503020204020204" pitchFamily="34" charset="-122"/>
              </a:rPr>
              <a:t>图像进行缺陷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裂纹和气孔</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分类</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检测。利用简单的</a:t>
            </a:r>
            <a:r>
              <a:rPr lang="en-US" altLang="zh-CN" b="0" i="0" dirty="0">
                <a:solidFill>
                  <a:srgbClr val="000000"/>
                </a:solidFill>
                <a:effectLst/>
                <a:latin typeface="微软雅黑" panose="020B0503020204020204" pitchFamily="34" charset="-122"/>
                <a:ea typeface="微软雅黑" panose="020B0503020204020204" pitchFamily="34" charset="-122"/>
              </a:rPr>
              <a:t>CNN</a:t>
            </a:r>
            <a:r>
              <a:rPr lang="zh-CN" altLang="en-US" b="0" i="0" dirty="0">
                <a:solidFill>
                  <a:srgbClr val="000000"/>
                </a:solidFill>
                <a:effectLst/>
                <a:latin typeface="微软雅黑" panose="020B0503020204020204" pitchFamily="34" charset="-122"/>
                <a:ea typeface="微软雅黑" panose="020B0503020204020204" pitchFamily="34" charset="-122"/>
              </a:rPr>
              <a:t>模型、</a:t>
            </a:r>
            <a:r>
              <a:rPr lang="en-US" altLang="zh-CN" b="0" i="0" dirty="0">
                <a:solidFill>
                  <a:srgbClr val="000000"/>
                </a:solidFill>
                <a:effectLst/>
                <a:latin typeface="微软雅黑" panose="020B0503020204020204" pitchFamily="34" charset="-122"/>
                <a:ea typeface="微软雅黑" panose="020B0503020204020204" pitchFamily="34" charset="-122"/>
              </a:rPr>
              <a:t>YOLOv4</a:t>
            </a:r>
            <a:r>
              <a:rPr lang="zh-CN" altLang="en-US" b="0" i="0" dirty="0">
                <a:solidFill>
                  <a:srgbClr val="000000"/>
                </a:solidFill>
                <a:effectLst/>
                <a:latin typeface="微软雅黑" panose="020B0503020204020204" pitchFamily="34" charset="-122"/>
                <a:ea typeface="微软雅黑" panose="020B0503020204020204" pitchFamily="34" charset="-122"/>
              </a:rPr>
              <a:t>模型和</a:t>
            </a:r>
            <a:r>
              <a:rPr lang="en-US" altLang="zh-CN" b="0" i="0" dirty="0">
                <a:solidFill>
                  <a:srgbClr val="000000"/>
                </a:solidFill>
                <a:effectLst/>
                <a:latin typeface="微软雅黑" panose="020B0503020204020204" pitchFamily="34" charset="-122"/>
                <a:ea typeface="微软雅黑" panose="020B0503020204020204" pitchFamily="34" charset="-122"/>
              </a:rPr>
              <a:t>Detectron2</a:t>
            </a:r>
            <a:r>
              <a:rPr lang="zh-CN" altLang="en-US" b="0" i="0" dirty="0">
                <a:solidFill>
                  <a:srgbClr val="000000"/>
                </a:solidFill>
                <a:effectLst/>
                <a:latin typeface="微软雅黑" panose="020B0503020204020204" pitchFamily="34" charset="-122"/>
                <a:ea typeface="微软雅黑" panose="020B0503020204020204" pitchFamily="34" charset="-122"/>
              </a:rPr>
              <a:t>目标检测库，分别成功实现了缺陷分类、缺陷检测和缺陷图像分割三个不同层次的复杂度。经过调整的</a:t>
            </a:r>
            <a:r>
              <a:rPr lang="en-US" altLang="zh-CN" b="0" i="0" dirty="0">
                <a:solidFill>
                  <a:srgbClr val="000000"/>
                </a:solidFill>
                <a:effectLst/>
                <a:latin typeface="微软雅黑" panose="020B0503020204020204" pitchFamily="34" charset="-122"/>
                <a:ea typeface="微软雅黑" panose="020B0503020204020204" pitchFamily="34" charset="-122"/>
              </a:rPr>
              <a:t>CNN</a:t>
            </a:r>
            <a:r>
              <a:rPr lang="zh-CN" altLang="en-US" b="0" i="0" dirty="0">
                <a:solidFill>
                  <a:srgbClr val="000000"/>
                </a:solidFill>
                <a:effectLst/>
                <a:latin typeface="微软雅黑" panose="020B0503020204020204" pitchFamily="34" charset="-122"/>
                <a:ea typeface="微软雅黑" panose="020B0503020204020204" pitchFamily="34" charset="-122"/>
              </a:rPr>
              <a:t>模型可以将任何单个缺陷分类为裂纹或孔隙，准确率几乎为</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。另外两种模型可以识别测试图像中</a:t>
            </a:r>
            <a:r>
              <a:rPr lang="en-US" altLang="zh-CN" b="0" i="0" dirty="0">
                <a:solidFill>
                  <a:srgbClr val="000000"/>
                </a:solidFill>
                <a:effectLst/>
                <a:latin typeface="微软雅黑" panose="020B0503020204020204" pitchFamily="34" charset="-122"/>
                <a:ea typeface="微软雅黑" panose="020B0503020204020204" pitchFamily="34" charset="-122"/>
              </a:rPr>
              <a:t>90%</a:t>
            </a:r>
            <a:r>
              <a:rPr lang="zh-CN" altLang="en-US" b="0" i="0" dirty="0">
                <a:solidFill>
                  <a:srgbClr val="000000"/>
                </a:solidFill>
                <a:effectLst/>
                <a:latin typeface="微软雅黑" panose="020B0503020204020204" pitchFamily="34" charset="-122"/>
                <a:ea typeface="微软雅黑" panose="020B0503020204020204" pitchFamily="34" charset="-122"/>
              </a:rPr>
              <a:t>以上的裂纹和孔隙。除了静态图像分析的应用外，缺陷检测还成功地应用于模拟</a:t>
            </a:r>
            <a:r>
              <a:rPr lang="en-US" altLang="zh-CN" b="0" i="0" dirty="0">
                <a:solidFill>
                  <a:srgbClr val="000000"/>
                </a:solidFill>
                <a:effectLst/>
                <a:latin typeface="微软雅黑" panose="020B0503020204020204" pitchFamily="34" charset="-122"/>
                <a:ea typeface="微软雅黑" panose="020B0503020204020204" pitchFamily="34" charset="-122"/>
              </a:rPr>
              <a:t>AM</a:t>
            </a:r>
            <a:r>
              <a:rPr lang="zh-CN" altLang="en-US" b="0" i="0" dirty="0">
                <a:solidFill>
                  <a:srgbClr val="000000"/>
                </a:solidFill>
                <a:effectLst/>
                <a:latin typeface="微软雅黑" panose="020B0503020204020204" pitchFamily="34" charset="-122"/>
                <a:ea typeface="微软雅黑" panose="020B0503020204020204" pitchFamily="34" charset="-122"/>
              </a:rPr>
              <a:t>过程控制图像的视频。经过训练的</a:t>
            </a:r>
            <a:r>
              <a:rPr lang="en-US" altLang="zh-CN" b="0" i="0" dirty="0">
                <a:solidFill>
                  <a:srgbClr val="000000"/>
                </a:solidFill>
                <a:effectLst/>
                <a:latin typeface="微软雅黑" panose="020B0503020204020204" pitchFamily="34" charset="-122"/>
                <a:ea typeface="微软雅黑" panose="020B0503020204020204" pitchFamily="34" charset="-122"/>
              </a:rPr>
              <a:t>Detectron2</a:t>
            </a:r>
            <a:r>
              <a:rPr lang="zh-CN" altLang="en-US" b="0" i="0" dirty="0">
                <a:solidFill>
                  <a:srgbClr val="000000"/>
                </a:solidFill>
                <a:effectLst/>
                <a:latin typeface="微软雅黑" panose="020B0503020204020204" pitchFamily="34" charset="-122"/>
                <a:ea typeface="微软雅黑" panose="020B0503020204020204" pitchFamily="34" charset="-122"/>
              </a:rPr>
              <a:t>模型几乎可以识别出原始视频中存在的所有孔隙和裂纹。</a:t>
            </a:r>
            <a:endParaRPr lang="zh-CN" altLang="en-US" dirty="0"/>
          </a:p>
        </p:txBody>
      </p:sp>
      <p:pic>
        <p:nvPicPr>
          <p:cNvPr id="6" name="图片 5">
            <a:extLst>
              <a:ext uri="{FF2B5EF4-FFF2-40B4-BE49-F238E27FC236}">
                <a16:creationId xmlns:a16="http://schemas.microsoft.com/office/drawing/2014/main" id="{0364158F-404F-BB24-5049-FE2420222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0279" y="1342699"/>
            <a:ext cx="2735817" cy="4953429"/>
          </a:xfrm>
          <a:prstGeom prst="rect">
            <a:avLst/>
          </a:prstGeom>
        </p:spPr>
      </p:pic>
    </p:spTree>
    <p:extLst>
      <p:ext uri="{BB962C8B-B14F-4D97-AF65-F5344CB8AC3E}">
        <p14:creationId xmlns:p14="http://schemas.microsoft.com/office/powerpoint/2010/main" val="156263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B82EE55-1648-B0C8-5D3C-E7F471974C7B}"/>
              </a:ext>
            </a:extLst>
          </p:cNvPr>
          <p:cNvSpPr>
            <a:spLocks noGrp="1"/>
          </p:cNvSpPr>
          <p:nvPr>
            <p:ph sz="half" idx="1"/>
          </p:nvPr>
        </p:nvSpPr>
        <p:spPr>
          <a:xfrm>
            <a:off x="669212" y="4151887"/>
            <a:ext cx="10303588" cy="3880772"/>
          </a:xfrm>
        </p:spPr>
        <p:txBody>
          <a:bodyPr/>
          <a:lstStyle/>
          <a:p>
            <a:pPr>
              <a:lnSpc>
                <a:spcPct val="150000"/>
              </a:lnSpc>
            </a:pPr>
            <a:r>
              <a:rPr lang="zh-CN" altLang="en-US" dirty="0"/>
              <a:t>参考文献：</a:t>
            </a:r>
            <a:r>
              <a:rPr lang="zh-CN" altLang="en-US" b="0" i="0" dirty="0">
                <a:solidFill>
                  <a:srgbClr val="000000"/>
                </a:solidFill>
                <a:effectLst/>
                <a:latin typeface="微软雅黑" panose="020B0503020204020204" pitchFamily="34" charset="-122"/>
                <a:ea typeface="微软雅黑" panose="020B0503020204020204" pitchFamily="34" charset="-122"/>
              </a:rPr>
              <a:t>用于增材制造分层监测的原位点云融合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本研究的目的是开发一种新的基于原位点云融合的增材制造质量保证分层监测框架。具体来说，使用在线</a:t>
            </a:r>
            <a:r>
              <a:rPr lang="en-US" altLang="zh-CN" b="0" i="0" dirty="0">
                <a:solidFill>
                  <a:srgbClr val="000000"/>
                </a:solidFill>
                <a:effectLst/>
                <a:latin typeface="微软雅黑" panose="020B0503020204020204" pitchFamily="34" charset="-122"/>
                <a:ea typeface="微软雅黑" panose="020B0503020204020204" pitchFamily="34" charset="-122"/>
              </a:rPr>
              <a:t>3D</a:t>
            </a:r>
            <a:r>
              <a:rPr lang="zh-CN" altLang="en-US" b="0" i="0" dirty="0">
                <a:solidFill>
                  <a:srgbClr val="000000"/>
                </a:solidFill>
                <a:effectLst/>
                <a:latin typeface="微软雅黑" panose="020B0503020204020204" pitchFamily="34" charset="-122"/>
                <a:ea typeface="微软雅黑" panose="020B0503020204020204" pitchFamily="34" charset="-122"/>
              </a:rPr>
              <a:t>结构光扫描来捕获每个打印层的表面形态。对采集到的点云进行分割，用一种新的亲和性度量方法圈定局部区域的形态模式，评价其与参考点云的一致性。进一步引入深度级联模型，利用局部亲和性来识别打印层上的异常图案。最后，构建了用于过程监控和微位移识别的统计控制图。</a:t>
            </a:r>
            <a:endParaRPr lang="zh-CN" altLang="en-US" dirty="0"/>
          </a:p>
        </p:txBody>
      </p:sp>
      <p:pic>
        <p:nvPicPr>
          <p:cNvPr id="6" name="图片 5">
            <a:extLst>
              <a:ext uri="{FF2B5EF4-FFF2-40B4-BE49-F238E27FC236}">
                <a16:creationId xmlns:a16="http://schemas.microsoft.com/office/drawing/2014/main" id="{424C8E46-232E-E4C3-B7DA-10338DFB9C9F}"/>
              </a:ext>
            </a:extLst>
          </p:cNvPr>
          <p:cNvPicPr>
            <a:picLocks noChangeAspect="1"/>
          </p:cNvPicPr>
          <p:nvPr/>
        </p:nvPicPr>
        <p:blipFill>
          <a:blip r:embed="rId2"/>
          <a:stretch>
            <a:fillRect/>
          </a:stretch>
        </p:blipFill>
        <p:spPr>
          <a:xfrm>
            <a:off x="1541205" y="126460"/>
            <a:ext cx="6848475" cy="3943350"/>
          </a:xfrm>
          <a:prstGeom prst="rect">
            <a:avLst/>
          </a:prstGeom>
        </p:spPr>
      </p:pic>
    </p:spTree>
    <p:extLst>
      <p:ext uri="{BB962C8B-B14F-4D97-AF65-F5344CB8AC3E}">
        <p14:creationId xmlns:p14="http://schemas.microsoft.com/office/powerpoint/2010/main" val="211914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4C775474-75AB-9C4B-5C8E-1E67581C6DD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90336" y="166816"/>
            <a:ext cx="6473893" cy="2076370"/>
          </a:xfrm>
        </p:spPr>
      </p:pic>
      <p:sp>
        <p:nvSpPr>
          <p:cNvPr id="4" name="内容占位符 3">
            <a:extLst>
              <a:ext uri="{FF2B5EF4-FFF2-40B4-BE49-F238E27FC236}">
                <a16:creationId xmlns:a16="http://schemas.microsoft.com/office/drawing/2014/main" id="{8E9D3C97-6C9F-5646-303C-6A1615773428}"/>
              </a:ext>
            </a:extLst>
          </p:cNvPr>
          <p:cNvSpPr>
            <a:spLocks noGrp="1"/>
          </p:cNvSpPr>
          <p:nvPr>
            <p:ph sz="half" idx="2"/>
          </p:nvPr>
        </p:nvSpPr>
        <p:spPr>
          <a:xfrm>
            <a:off x="1336418" y="4449445"/>
            <a:ext cx="10258951" cy="3880773"/>
          </a:xfrm>
        </p:spPr>
        <p:txBody>
          <a:bodyPr/>
          <a:lstStyle/>
          <a:p>
            <a:pPr>
              <a:lnSpc>
                <a:spcPct val="150000"/>
              </a:lnSpc>
            </a:pPr>
            <a:r>
              <a:rPr lang="zh-CN" altLang="en-US" dirty="0"/>
              <a:t>参考文献：</a:t>
            </a:r>
            <a:r>
              <a:rPr lang="zh-CN" altLang="en-US" b="0" i="0" dirty="0">
                <a:solidFill>
                  <a:srgbClr val="000000"/>
                </a:solidFill>
                <a:effectLst/>
                <a:latin typeface="微软雅黑" panose="020B0503020204020204" pitchFamily="34" charset="-122"/>
                <a:ea typeface="微软雅黑" panose="020B0503020204020204" pitchFamily="34" charset="-122"/>
              </a:rPr>
              <a:t>基于图像分析的熔丝增材制造闭环质量控制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本研究的目的是为典型的增材制造工艺，即熔丝制造</a:t>
            </a:r>
            <a:r>
              <a:rPr lang="en-US" altLang="zh-CN" b="0" i="0" dirty="0">
                <a:solidFill>
                  <a:srgbClr val="000000"/>
                </a:solidFill>
                <a:effectLst/>
                <a:latin typeface="微软雅黑" panose="020B0503020204020204" pitchFamily="34" charset="-122"/>
                <a:ea typeface="微软雅黑" panose="020B0503020204020204" pitchFamily="34" charset="-122"/>
              </a:rPr>
              <a:t>(FFF)</a:t>
            </a:r>
            <a:r>
              <a:rPr lang="zh-CN" altLang="en-US" b="0" i="0" dirty="0">
                <a:solidFill>
                  <a:srgbClr val="000000"/>
                </a:solidFill>
                <a:effectLst/>
                <a:latin typeface="微软雅黑" panose="020B0503020204020204" pitchFamily="34" charset="-122"/>
                <a:ea typeface="微软雅黑" panose="020B0503020204020204" pitchFamily="34" charset="-122"/>
              </a:rPr>
              <a:t>开发基于图像的闭环质量控制系统。该系统由一个定制的在线图像采集系统实现，该系统采用了一种基于图像诊断的反馈质量控制方法。基于这种新方法，通过在线自动调整机器参数，可以有效地解决典型的质量问题。基于实际</a:t>
            </a:r>
            <a:r>
              <a:rPr lang="en-US" altLang="zh-CN" b="0" i="0" dirty="0">
                <a:solidFill>
                  <a:srgbClr val="000000"/>
                </a:solidFill>
                <a:effectLst/>
                <a:latin typeface="微软雅黑" panose="020B0503020204020204" pitchFamily="34" charset="-122"/>
                <a:ea typeface="微软雅黑" panose="020B0503020204020204" pitchFamily="34" charset="-122"/>
              </a:rPr>
              <a:t>FFF</a:t>
            </a:r>
            <a:r>
              <a:rPr lang="zh-CN" altLang="en-US" b="0" i="0" dirty="0">
                <a:solidFill>
                  <a:srgbClr val="000000"/>
                </a:solidFill>
                <a:effectLst/>
                <a:latin typeface="微软雅黑" panose="020B0503020204020204" pitchFamily="34" charset="-122"/>
                <a:ea typeface="微软雅黑" panose="020B0503020204020204" pitchFamily="34" charset="-122"/>
              </a:rPr>
              <a:t>平台的案例研究证明了该方法的有效性和适用性。</a:t>
            </a:r>
            <a:endParaRPr lang="zh-CN" altLang="en-US" dirty="0"/>
          </a:p>
        </p:txBody>
      </p:sp>
      <p:pic>
        <p:nvPicPr>
          <p:cNvPr id="8" name="图片 7">
            <a:extLst>
              <a:ext uri="{FF2B5EF4-FFF2-40B4-BE49-F238E27FC236}">
                <a16:creationId xmlns:a16="http://schemas.microsoft.com/office/drawing/2014/main" id="{123D0B17-66AE-D47F-17C2-2E38DCAB0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907" y="2146887"/>
            <a:ext cx="6605237" cy="2019475"/>
          </a:xfrm>
          <a:prstGeom prst="rect">
            <a:avLst/>
          </a:prstGeom>
        </p:spPr>
      </p:pic>
    </p:spTree>
    <p:extLst>
      <p:ext uri="{BB962C8B-B14F-4D97-AF65-F5344CB8AC3E}">
        <p14:creationId xmlns:p14="http://schemas.microsoft.com/office/powerpoint/2010/main" val="4067134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2"/>
          <p:cNvSpPr>
            <a:spLocks noGrp="1" noChangeArrowheads="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我的研究</a:t>
            </a:r>
            <a:endParaRPr lang="zh-CN" dirty="0">
              <a:latin typeface="Microsoft YaHei UI" panose="020B0503020204020204" pitchFamily="34" charset="-122"/>
              <a:ea typeface="Microsoft YaHei UI" panose="020B0503020204020204" pitchFamily="34" charset="-122"/>
            </a:endParaRPr>
          </a:p>
        </p:txBody>
      </p:sp>
      <p:sp>
        <p:nvSpPr>
          <p:cNvPr id="106499" name="矩形 3"/>
          <p:cNvSpPr>
            <a:spLocks noGrp="1" noChangeArrowheads="1"/>
          </p:cNvSpPr>
          <p:nvPr>
            <p:ph idx="1"/>
          </p:nvPr>
        </p:nvSpPr>
        <p:spPr>
          <a:xfrm>
            <a:off x="677510" y="1488613"/>
            <a:ext cx="8598907" cy="3880773"/>
          </a:xfrm>
        </p:spPr>
        <p:txBody>
          <a:bodyPr/>
          <a:lstStyle/>
          <a:p>
            <a:r>
              <a:rPr lang="zh-CN" altLang="en-US" dirty="0"/>
              <a:t>希望可以通过参数数据与图像数据结合训练，当给出参数时可以精准的预测打印质量，同时可以探究不同参数下的打印件的结构研究其机械性能，是否可以通过输入打印件的机械性能反推出打印参数的组合。</a:t>
            </a:r>
            <a:endParaRPr lang="en-US" altLang="zh-CN" dirty="0"/>
          </a:p>
          <a:p>
            <a:r>
              <a:rPr lang="zh-CN" altLang="en-US" dirty="0">
                <a:latin typeface="Microsoft YaHei UI" panose="020B0503020204020204" pitchFamily="34" charset="-122"/>
                <a:ea typeface="Microsoft YaHei UI" panose="020B0503020204020204" pitchFamily="34" charset="-122"/>
              </a:rPr>
              <a:t>可以在检测到打印质量出现问题时自主的改变打印的参数，以调整打印获得高质量的打印产品</a:t>
            </a:r>
            <a:r>
              <a:rPr lang="zh-CN" altLang="en-US" dirty="0"/>
              <a:t>。</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6079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B07C47-7D9E-3AF8-3CDE-3F214765CC92}"/>
              </a:ext>
            </a:extLst>
          </p:cNvPr>
          <p:cNvSpPr>
            <a:spLocks noGrp="1"/>
          </p:cNvSpPr>
          <p:nvPr>
            <p:ph type="title"/>
          </p:nvPr>
        </p:nvSpPr>
        <p:spPr>
          <a:xfrm>
            <a:off x="4130832" y="2714017"/>
            <a:ext cx="2980088" cy="830938"/>
          </a:xfrm>
        </p:spPr>
        <p:txBody>
          <a:bodyPr>
            <a:normAutofit/>
          </a:bodyPr>
          <a:lstStyle/>
          <a:p>
            <a:r>
              <a:rPr lang="zh-CN" altLang="en-US" sz="4800" dirty="0"/>
              <a:t>谢谢观看</a:t>
            </a:r>
          </a:p>
        </p:txBody>
      </p:sp>
    </p:spTree>
    <p:extLst>
      <p:ext uri="{BB962C8B-B14F-4D97-AF65-F5344CB8AC3E}">
        <p14:creationId xmlns:p14="http://schemas.microsoft.com/office/powerpoint/2010/main" val="122377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2"/>
          <p:cNvSpPr>
            <a:spLocks noGrp="1" noChangeArrowheads="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介绍</a:t>
            </a:r>
            <a:endParaRPr lang="zh-CN" dirty="0">
              <a:latin typeface="Microsoft YaHei UI" panose="020B0503020204020204" pitchFamily="34" charset="-122"/>
              <a:ea typeface="Microsoft YaHei UI" panose="020B0503020204020204" pitchFamily="34" charset="-122"/>
            </a:endParaRPr>
          </a:p>
        </p:txBody>
      </p:sp>
      <p:sp>
        <p:nvSpPr>
          <p:cNvPr id="86019" name="矩形 3"/>
          <p:cNvSpPr>
            <a:spLocks noGrp="1" noChangeArrowheads="1"/>
          </p:cNvSpPr>
          <p:nvPr>
            <p:ph idx="1"/>
          </p:nvPr>
        </p:nvSpPr>
        <p:spPr>
          <a:xfrm>
            <a:off x="677510" y="1270000"/>
            <a:ext cx="9390221" cy="5046824"/>
          </a:xfrm>
        </p:spPr>
        <p:txBody>
          <a:bodyPr>
            <a:normAutofit fontScale="70000" lnSpcReduction="20000"/>
          </a:bodyPr>
          <a:lstStyle/>
          <a:p>
            <a:pPr algn="l" latinLnBrk="0">
              <a:lnSpc>
                <a:spcPct val="170000"/>
              </a:lnSpc>
            </a:pPr>
            <a:r>
              <a:rPr lang="zh-CN" altLang="en-US" sz="2200" b="0" i="0" dirty="0">
                <a:solidFill>
                  <a:srgbClr val="2C3E50"/>
                </a:solidFill>
                <a:effectLst/>
                <a:latin typeface="-apple-system"/>
              </a:rPr>
              <a:t>增材制造（</a:t>
            </a:r>
            <a:r>
              <a:rPr lang="en-US" altLang="zh-CN" sz="2200" b="0" i="0" dirty="0">
                <a:solidFill>
                  <a:srgbClr val="2C3E50"/>
                </a:solidFill>
                <a:effectLst/>
                <a:latin typeface="-apple-system"/>
              </a:rPr>
              <a:t>Additive Manufacturing</a:t>
            </a:r>
            <a:r>
              <a:rPr lang="zh-CN" altLang="en-US" sz="2200" b="0" i="0" dirty="0">
                <a:solidFill>
                  <a:srgbClr val="2C3E50"/>
                </a:solidFill>
                <a:effectLst/>
                <a:latin typeface="-apple-system"/>
              </a:rPr>
              <a:t>，简称</a:t>
            </a:r>
            <a:r>
              <a:rPr lang="en-US" altLang="zh-CN" sz="2200" b="0" i="0" dirty="0">
                <a:solidFill>
                  <a:srgbClr val="2C3E50"/>
                </a:solidFill>
                <a:effectLst/>
                <a:latin typeface="-apple-system"/>
              </a:rPr>
              <a:t>AM</a:t>
            </a:r>
            <a:r>
              <a:rPr lang="zh-CN" altLang="en-US" sz="2200" b="0" i="0" dirty="0">
                <a:solidFill>
                  <a:srgbClr val="2C3E50"/>
                </a:solidFill>
                <a:effectLst/>
                <a:latin typeface="-apple-system"/>
              </a:rPr>
              <a:t>），俗称</a:t>
            </a:r>
            <a:r>
              <a:rPr lang="en-US" altLang="zh-CN" sz="2200" b="0" i="0" dirty="0">
                <a:solidFill>
                  <a:srgbClr val="2C3E50"/>
                </a:solidFill>
                <a:effectLst/>
                <a:latin typeface="-apple-system"/>
              </a:rPr>
              <a:t>3D</a:t>
            </a:r>
            <a:r>
              <a:rPr lang="zh-CN" altLang="en-US" sz="2200" b="0" i="0" dirty="0">
                <a:solidFill>
                  <a:srgbClr val="2C3E50"/>
                </a:solidFill>
                <a:effectLst/>
                <a:latin typeface="-apple-system"/>
              </a:rPr>
              <a:t>打印，是一种基于数字模型文件，通过逐层添加材料来制造实体物品的技术。它融合了计算机辅助设计、材料加工与成型技术，以数字模型文件为基础，通过软件与数控系统将专用的金属材料、非金属材料以及医用生物材料等，按照挤压、烧结、熔融、光固化、喷射等方式逐层堆积，从而制造出实体物品。</a:t>
            </a:r>
          </a:p>
          <a:p>
            <a:pPr algn="l" latinLnBrk="0">
              <a:lnSpc>
                <a:spcPct val="170000"/>
              </a:lnSpc>
            </a:pPr>
            <a:r>
              <a:rPr lang="zh-CN" altLang="en-US" sz="2200" b="0" i="0" dirty="0">
                <a:solidFill>
                  <a:srgbClr val="2C3E50"/>
                </a:solidFill>
                <a:effectLst/>
                <a:latin typeface="-apple-system"/>
              </a:rPr>
              <a:t>增材制造的主要优点包括：</a:t>
            </a:r>
          </a:p>
          <a:p>
            <a:pPr algn="l" latinLnBrk="0">
              <a:lnSpc>
                <a:spcPct val="170000"/>
              </a:lnSpc>
              <a:buFont typeface="Arial" panose="020B0604020202020204" pitchFamily="34" charset="0"/>
              <a:buChar char="•"/>
            </a:pPr>
            <a:r>
              <a:rPr lang="zh-CN" altLang="en-US" sz="2200" b="0" i="0" dirty="0">
                <a:solidFill>
                  <a:srgbClr val="2C3E50"/>
                </a:solidFill>
                <a:effectLst/>
                <a:latin typeface="-apple-system"/>
              </a:rPr>
              <a:t>能够生产设计复杂、难以制造的几何结构。</a:t>
            </a:r>
          </a:p>
          <a:p>
            <a:pPr algn="l" latinLnBrk="0">
              <a:lnSpc>
                <a:spcPct val="170000"/>
              </a:lnSpc>
              <a:buFont typeface="Arial" panose="020B0604020202020204" pitchFamily="34" charset="0"/>
              <a:buChar char="•"/>
            </a:pPr>
            <a:r>
              <a:rPr lang="zh-CN" altLang="en-US" sz="2200" b="0" i="0" dirty="0">
                <a:solidFill>
                  <a:srgbClr val="2C3E50"/>
                </a:solidFill>
                <a:effectLst/>
                <a:latin typeface="-apple-system"/>
              </a:rPr>
              <a:t>降低制造成本，通过精确控制材料使用量减少材料浪费。</a:t>
            </a:r>
          </a:p>
          <a:p>
            <a:pPr algn="l" latinLnBrk="0">
              <a:lnSpc>
                <a:spcPct val="170000"/>
              </a:lnSpc>
              <a:buFont typeface="Arial" panose="020B0604020202020204" pitchFamily="34" charset="0"/>
              <a:buChar char="•"/>
            </a:pPr>
            <a:r>
              <a:rPr lang="zh-CN" altLang="en-US" sz="2200" b="0" i="0" dirty="0">
                <a:solidFill>
                  <a:srgbClr val="2C3E50"/>
                </a:solidFill>
                <a:effectLst/>
                <a:latin typeface="-apple-system"/>
              </a:rPr>
              <a:t>快速生产零件，简化传统制造的繁琐流程。</a:t>
            </a:r>
          </a:p>
          <a:p>
            <a:pPr algn="l" latinLnBrk="0">
              <a:lnSpc>
                <a:spcPct val="170000"/>
              </a:lnSpc>
              <a:buFont typeface="Arial" panose="020B0604020202020204" pitchFamily="34" charset="0"/>
              <a:buChar char="•"/>
            </a:pPr>
            <a:r>
              <a:rPr lang="zh-CN" altLang="en-US" sz="2200" b="0" i="0" dirty="0">
                <a:solidFill>
                  <a:srgbClr val="2C3E50"/>
                </a:solidFill>
                <a:effectLst/>
                <a:latin typeface="-apple-system"/>
              </a:rPr>
              <a:t>能够制造出一些传统制造技术无法实现的零件，如无缝焊接的金属部件、复合材料部件、高温合金等。</a:t>
            </a:r>
          </a:p>
          <a:p>
            <a:pPr algn="l" latinLnBrk="0">
              <a:lnSpc>
                <a:spcPct val="170000"/>
              </a:lnSpc>
            </a:pPr>
            <a:r>
              <a:rPr lang="zh-CN" altLang="en-US" sz="2200" b="0" i="0" dirty="0">
                <a:solidFill>
                  <a:srgbClr val="2C3E50"/>
                </a:solidFill>
                <a:effectLst/>
                <a:latin typeface="-apple-system"/>
              </a:rPr>
              <a:t>增材制造技术已经被广泛应用于多个领域，包括机械、汽车、航空航天、医疗和消费电子等。例如，在汽车制造中用于生产加速器踏板、自定义软件驾驶员座舱；在航空航天领域用于制造涡轮叶片、复杂结构件；在医疗领域用于制作口腔种植体、人工关节、高度个性化的器官重建等。</a:t>
            </a:r>
          </a:p>
          <a:p>
            <a:pPr marL="0" indent="0">
              <a:buNone/>
            </a:pP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5056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2"/>
          <p:cNvSpPr>
            <a:spLocks noGrp="1" noChangeArrowheads="1"/>
          </p:cNvSpPr>
          <p:nvPr>
            <p:ph type="title"/>
          </p:nvPr>
        </p:nvSpPr>
        <p:spPr/>
        <p:txBody>
          <a:bodyPr/>
          <a:lstStyle/>
          <a:p>
            <a:r>
              <a:rPr lang="zh-CN" altLang="en-US" dirty="0"/>
              <a:t>几种增材制造的方式</a:t>
            </a:r>
            <a:endParaRPr lang="zh-CN" dirty="0">
              <a:latin typeface="Microsoft YaHei UI" panose="020B0503020204020204" pitchFamily="34" charset="-122"/>
              <a:ea typeface="Microsoft YaHei UI" panose="020B0503020204020204" pitchFamily="34" charset="-122"/>
            </a:endParaRPr>
          </a:p>
        </p:txBody>
      </p:sp>
      <p:sp>
        <p:nvSpPr>
          <p:cNvPr id="91139" name="矩形 3"/>
          <p:cNvSpPr>
            <a:spLocks noGrp="1" noChangeArrowheads="1"/>
          </p:cNvSpPr>
          <p:nvPr>
            <p:ph idx="1"/>
          </p:nvPr>
        </p:nvSpPr>
        <p:spPr>
          <a:xfrm>
            <a:off x="602491" y="1377878"/>
            <a:ext cx="8598907" cy="3880773"/>
          </a:xfrm>
        </p:spPr>
        <p:txBody>
          <a:bodyPr>
            <a:normAutofit/>
          </a:bodyPr>
          <a:lstStyle/>
          <a:p>
            <a:pPr>
              <a:lnSpc>
                <a:spcPct val="150000"/>
              </a:lnSpc>
            </a:pPr>
            <a:r>
              <a:rPr lang="en-US" altLang="zh-CN" b="0" i="0" dirty="0">
                <a:solidFill>
                  <a:srgbClr val="1F1F1F"/>
                </a:solidFill>
                <a:effectLst/>
                <a:highlight>
                  <a:srgbClr val="FFFFFF"/>
                </a:highlight>
                <a:latin typeface="Microsoft YaHei" panose="020B0503020204020204" pitchFamily="34" charset="-122"/>
                <a:ea typeface="Microsoft YaHei" panose="020B0503020204020204" pitchFamily="34" charset="-122"/>
              </a:rPr>
              <a:t>1.</a:t>
            </a:r>
            <a:r>
              <a:rPr lang="zh-CN" altLang="en-US" b="0" i="0" dirty="0">
                <a:solidFill>
                  <a:srgbClr val="1F1F1F"/>
                </a:solidFill>
                <a:effectLst/>
                <a:highlight>
                  <a:srgbClr val="FFFFFF"/>
                </a:highlight>
                <a:latin typeface="Microsoft YaHei" panose="020B0503020204020204" pitchFamily="34" charset="-122"/>
                <a:ea typeface="Microsoft YaHei" panose="020B0503020204020204" pitchFamily="34" charset="-122"/>
              </a:rPr>
              <a:t>光固化：</a:t>
            </a:r>
            <a:r>
              <a:rPr lang="zh-CN" altLang="en-US" b="0" i="0" dirty="0">
                <a:effectLst/>
                <a:highlight>
                  <a:srgbClr val="FFFFFF"/>
                </a:highlight>
                <a:latin typeface="DM Sans" panose="020F0502020204030204" pitchFamily="2" charset="0"/>
              </a:rPr>
              <a:t>光固化增材制造是一种利用紫外光固化光敏树脂来逐层堆叠制造物体的制造技术。通过使用光固化设备，可以在短时间内实现高精度、高速度的制造过程。这种技术在</a:t>
            </a:r>
            <a:r>
              <a:rPr lang="en-US" altLang="zh-CN" b="0" i="0" dirty="0">
                <a:effectLst/>
                <a:highlight>
                  <a:srgbClr val="FFFFFF"/>
                </a:highlight>
                <a:latin typeface="DM Sans" panose="020F0502020204030204" pitchFamily="2" charset="0"/>
              </a:rPr>
              <a:t>3D</a:t>
            </a:r>
            <a:r>
              <a:rPr lang="zh-CN" altLang="en-US" b="0" i="0" dirty="0">
                <a:effectLst/>
                <a:highlight>
                  <a:srgbClr val="FFFFFF"/>
                </a:highlight>
                <a:latin typeface="DM Sans" panose="020F0502020204030204" pitchFamily="2" charset="0"/>
              </a:rPr>
              <a:t>打印、快速原型制造等领域有着广泛的应用。</a:t>
            </a:r>
            <a:endParaRPr lang="en-US" altLang="zh-CN" b="0" i="0" dirty="0">
              <a:solidFill>
                <a:srgbClr val="1F1F1F"/>
              </a:solidFill>
              <a:effectLst/>
              <a:highlight>
                <a:srgbClr val="FFFFFF"/>
              </a:highlight>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7B29D4FE-7D2C-9582-7BAC-7B1B1450C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34" y="3429000"/>
            <a:ext cx="4224435" cy="2483968"/>
          </a:xfrm>
          <a:prstGeom prst="rect">
            <a:avLst/>
          </a:prstGeom>
        </p:spPr>
      </p:pic>
      <p:pic>
        <p:nvPicPr>
          <p:cNvPr id="5" name="图片 4">
            <a:extLst>
              <a:ext uri="{FF2B5EF4-FFF2-40B4-BE49-F238E27FC236}">
                <a16:creationId xmlns:a16="http://schemas.microsoft.com/office/drawing/2014/main" id="{264791B0-51D5-3D32-F974-A59D7ED97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060" y="3429000"/>
            <a:ext cx="5221555" cy="2483968"/>
          </a:xfrm>
          <a:prstGeom prst="rect">
            <a:avLst/>
          </a:prstGeom>
        </p:spPr>
      </p:pic>
    </p:spTree>
    <p:extLst>
      <p:ext uri="{BB962C8B-B14F-4D97-AF65-F5344CB8AC3E}">
        <p14:creationId xmlns:p14="http://schemas.microsoft.com/office/powerpoint/2010/main" val="380769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1BC67D-66B2-3166-8B7C-17ABCFF19C85}"/>
              </a:ext>
            </a:extLst>
          </p:cNvPr>
          <p:cNvSpPr>
            <a:spLocks noGrp="1"/>
          </p:cNvSpPr>
          <p:nvPr>
            <p:ph idx="1"/>
          </p:nvPr>
        </p:nvSpPr>
        <p:spPr>
          <a:xfrm>
            <a:off x="677511" y="895995"/>
            <a:ext cx="8598907" cy="3880773"/>
          </a:xfrm>
        </p:spPr>
        <p:txBody>
          <a:bodyPr/>
          <a:lstStyle/>
          <a:p>
            <a:pPr marL="347472" indent="-347472" algn="l" rtl="0" eaLnBrk="1" latinLnBrk="0" hangingPunct="1">
              <a:lnSpc>
                <a:spcPct val="150000"/>
              </a:lnSpc>
              <a:spcBef>
                <a:spcPts val="1000"/>
              </a:spcBef>
              <a:spcAft>
                <a:spcPts val="0"/>
              </a:spcAft>
              <a:buClr>
                <a:schemeClr val="accent1"/>
              </a:buClr>
              <a:buSzPct val="80000"/>
              <a:buFont typeface="Wingdings 3" panose="05040102010807070707" pitchFamily="18" charset="2"/>
              <a:buChar char="u"/>
            </a:pPr>
            <a:r>
              <a:rPr lang="en-US" altLang="zh-CN" sz="1800" b="0" i="0" kern="1200" dirty="0">
                <a:solidFill>
                  <a:srgbClr val="1F1F1F"/>
                </a:solidFill>
                <a:effectLst/>
                <a:highlight>
                  <a:srgbClr val="FFFFFF"/>
                </a:highlight>
                <a:latin typeface="Microsoft YaHei" panose="020B0503020204020204" pitchFamily="34" charset="-122"/>
                <a:ea typeface="Microsoft YaHei" panose="020B0503020204020204" pitchFamily="34" charset="-122"/>
                <a:cs typeface="+mn-cs"/>
              </a:rPr>
              <a:t>2.</a:t>
            </a:r>
            <a:r>
              <a:rPr lang="zh-CN" altLang="zh-CN" sz="1800" b="0" i="0" kern="1200" dirty="0">
                <a:solidFill>
                  <a:srgbClr val="1F1F1F"/>
                </a:solidFill>
                <a:effectLst/>
                <a:highlight>
                  <a:srgbClr val="FFFFFF"/>
                </a:highlight>
                <a:latin typeface="Microsoft YaHei" panose="020B0503020204020204" pitchFamily="34" charset="-122"/>
                <a:ea typeface="Microsoft YaHei" panose="020B0503020204020204" pitchFamily="34" charset="-122"/>
                <a:cs typeface="+mn-cs"/>
              </a:rPr>
              <a:t>熔融沉积：</a:t>
            </a:r>
            <a:r>
              <a:rPr lang="zh-CN" altLang="en-US" b="0" i="0" dirty="0">
                <a:solidFill>
                  <a:srgbClr val="333333"/>
                </a:solidFill>
                <a:effectLst/>
                <a:highlight>
                  <a:srgbClr val="FFFFFF"/>
                </a:highlight>
                <a:latin typeface="Arial" panose="020B0604020202020204" pitchFamily="34" charset="0"/>
              </a:rPr>
              <a:t>熔融沉积技术是一种常见的增材制造技术，它利用高能热源（例如激光或电弧等）将粉末或丝材熔化，并将熔化的金属沉积到基材上，通过不断重复这个过程，可以逐层堆叠出具有特定形状和结构的零件或构件。</a:t>
            </a:r>
            <a:endParaRPr lang="zh-CN" altLang="zh-CN" sz="1800" dirty="0">
              <a:effectLst/>
            </a:endParaRPr>
          </a:p>
        </p:txBody>
      </p:sp>
      <p:sp>
        <p:nvSpPr>
          <p:cNvPr id="4" name="AutoShape 2">
            <a:extLst>
              <a:ext uri="{FF2B5EF4-FFF2-40B4-BE49-F238E27FC236}">
                <a16:creationId xmlns:a16="http://schemas.microsoft.com/office/drawing/2014/main" id="{0F2B0259-5CCD-E4B3-26C1-AC3936654E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2D31FFCF-C65E-851A-DEF7-886E4AF38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39" y="2274651"/>
            <a:ext cx="4581525" cy="3962400"/>
          </a:xfrm>
          <a:prstGeom prst="rect">
            <a:avLst/>
          </a:prstGeom>
        </p:spPr>
      </p:pic>
      <p:pic>
        <p:nvPicPr>
          <p:cNvPr id="8" name="图片 7">
            <a:extLst>
              <a:ext uri="{FF2B5EF4-FFF2-40B4-BE49-F238E27FC236}">
                <a16:creationId xmlns:a16="http://schemas.microsoft.com/office/drawing/2014/main" id="{9D0D7D87-A90D-152A-D3F5-389E60958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203" y="3169595"/>
            <a:ext cx="3976517" cy="2523559"/>
          </a:xfrm>
          <a:prstGeom prst="rect">
            <a:avLst/>
          </a:prstGeom>
        </p:spPr>
      </p:pic>
    </p:spTree>
    <p:extLst>
      <p:ext uri="{BB962C8B-B14F-4D97-AF65-F5344CB8AC3E}">
        <p14:creationId xmlns:p14="http://schemas.microsoft.com/office/powerpoint/2010/main" val="111092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2E07F32-F834-BCD5-5CE0-0A87DA05EC74}"/>
              </a:ext>
            </a:extLst>
          </p:cNvPr>
          <p:cNvSpPr txBox="1"/>
          <p:nvPr/>
        </p:nvSpPr>
        <p:spPr>
          <a:xfrm>
            <a:off x="827224" y="644558"/>
            <a:ext cx="8171235" cy="1705403"/>
          </a:xfrm>
          <a:prstGeom prst="rect">
            <a:avLst/>
          </a:prstGeom>
          <a:noFill/>
        </p:spPr>
        <p:txBody>
          <a:bodyPr wrap="square">
            <a:spAutoFit/>
          </a:bodyPr>
          <a:lstStyle/>
          <a:p>
            <a:pPr marL="347472" indent="-347472" algn="l" rtl="0" eaLnBrk="1" latinLnBrk="0" hangingPunct="1">
              <a:lnSpc>
                <a:spcPct val="150000"/>
              </a:lnSpc>
              <a:spcBef>
                <a:spcPts val="1000"/>
              </a:spcBef>
              <a:spcAft>
                <a:spcPts val="0"/>
              </a:spcAft>
              <a:buClr>
                <a:schemeClr val="accent1"/>
              </a:buClr>
              <a:buSzPct val="80000"/>
              <a:buFont typeface="Wingdings 3" panose="05040102010807070707" pitchFamily="18" charset="2"/>
              <a:buChar char="u"/>
            </a:pPr>
            <a:r>
              <a:rPr lang="zh-CN" altLang="zh-CN" sz="1800" b="0" i="0" kern="1200" dirty="0">
                <a:solidFill>
                  <a:srgbClr val="1F1F1F"/>
                </a:solidFill>
                <a:effectLst/>
                <a:highlight>
                  <a:srgbClr val="FFFFFF"/>
                </a:highlight>
                <a:latin typeface="Microsoft YaHei" panose="020B0503020204020204" pitchFamily="34" charset="-122"/>
                <a:ea typeface="Microsoft YaHei" panose="020B0503020204020204" pitchFamily="34" charset="-122"/>
                <a:cs typeface="+mn-cs"/>
              </a:rPr>
              <a:t> </a:t>
            </a:r>
            <a:r>
              <a:rPr lang="en-US" altLang="zh-CN" sz="1800" b="0" i="0" kern="1200" dirty="0">
                <a:solidFill>
                  <a:srgbClr val="1F1F1F"/>
                </a:solidFill>
                <a:effectLst/>
                <a:highlight>
                  <a:srgbClr val="FFFFFF"/>
                </a:highlight>
                <a:latin typeface="Microsoft YaHei" panose="020B0503020204020204" pitchFamily="34" charset="-122"/>
                <a:ea typeface="Microsoft YaHei" panose="020B0503020204020204" pitchFamily="34" charset="-122"/>
                <a:cs typeface="+mn-cs"/>
              </a:rPr>
              <a:t>3.</a:t>
            </a:r>
            <a:r>
              <a:rPr lang="zh-CN" altLang="zh-CN" sz="1800" b="0" i="0" kern="1200" dirty="0">
                <a:solidFill>
                  <a:srgbClr val="1F1F1F"/>
                </a:solidFill>
                <a:effectLst/>
                <a:highlight>
                  <a:srgbClr val="FFFFFF"/>
                </a:highlight>
                <a:latin typeface="Microsoft YaHei" panose="020B0503020204020204" pitchFamily="34" charset="-122"/>
                <a:ea typeface="Microsoft YaHei" panose="020B0503020204020204" pitchFamily="34" charset="-122"/>
                <a:cs typeface="+mn-cs"/>
              </a:rPr>
              <a:t> </a:t>
            </a:r>
            <a:r>
              <a:rPr lang="zh-CN" altLang="en-US" dirty="0">
                <a:solidFill>
                  <a:srgbClr val="1F1F1F"/>
                </a:solidFill>
                <a:highlight>
                  <a:srgbClr val="FFFFFF"/>
                </a:highlight>
                <a:latin typeface="Microsoft YaHei" panose="020B0503020204020204" pitchFamily="34" charset="-122"/>
                <a:ea typeface="Microsoft YaHei" panose="020B0503020204020204" pitchFamily="34" charset="-122"/>
              </a:rPr>
              <a:t>浆料直写增材制造</a:t>
            </a:r>
            <a:r>
              <a:rPr lang="zh-CN" altLang="zh-CN" sz="1800" b="0" i="0" kern="1200" dirty="0">
                <a:solidFill>
                  <a:srgbClr val="1F1F1F"/>
                </a:solidFill>
                <a:effectLst/>
                <a:highlight>
                  <a:srgbClr val="FFFFFF"/>
                </a:highlight>
                <a:latin typeface="Microsoft YaHei" panose="020B0503020204020204" pitchFamily="34" charset="-122"/>
                <a:ea typeface="Microsoft YaHei" panose="020B0503020204020204" pitchFamily="34" charset="-122"/>
                <a:cs typeface="+mn-cs"/>
              </a:rPr>
              <a:t>：</a:t>
            </a:r>
            <a:r>
              <a:rPr lang="zh-CN" altLang="en-US" dirty="0">
                <a:solidFill>
                  <a:srgbClr val="1F1F1F"/>
                </a:solidFill>
                <a:highlight>
                  <a:srgbClr val="FFFFFF"/>
                </a:highlight>
                <a:latin typeface="Microsoft YaHei" panose="020B0503020204020204" pitchFamily="34" charset="-122"/>
                <a:ea typeface="Microsoft YaHei" panose="020B0503020204020204" pitchFamily="34" charset="-122"/>
              </a:rPr>
              <a:t>是一种多功能且低成本的增材制造技术，以生产具有不同材料成分，复杂形状和量身定制的内部结构的</a:t>
            </a:r>
            <a:r>
              <a:rPr lang="en-US" altLang="zh-CN" dirty="0">
                <a:solidFill>
                  <a:srgbClr val="1F1F1F"/>
                </a:solidFill>
                <a:highlight>
                  <a:srgbClr val="FFFFFF"/>
                </a:highlight>
                <a:latin typeface="Microsoft YaHei" panose="020B0503020204020204" pitchFamily="34" charset="-122"/>
                <a:ea typeface="Microsoft YaHei" panose="020B0503020204020204" pitchFamily="34" charset="-122"/>
              </a:rPr>
              <a:t>3D</a:t>
            </a:r>
            <a:r>
              <a:rPr lang="zh-CN" altLang="en-US" dirty="0">
                <a:solidFill>
                  <a:srgbClr val="1F1F1F"/>
                </a:solidFill>
                <a:highlight>
                  <a:srgbClr val="FFFFFF"/>
                </a:highlight>
                <a:latin typeface="Microsoft YaHei" panose="020B0503020204020204" pitchFamily="34" charset="-122"/>
                <a:ea typeface="Microsoft YaHei" panose="020B0503020204020204" pitchFamily="34" charset="-122"/>
              </a:rPr>
              <a:t>实体。它是指在环境温度下，通过小喷嘴挤出糊状物或“墨水”来制造物体以制造具有悬浮和无支撑纤维的打印部件。</a:t>
            </a:r>
            <a:endParaRPr lang="zh-CN" altLang="zh-CN" dirty="0">
              <a:solidFill>
                <a:srgbClr val="1F1F1F"/>
              </a:solidFill>
              <a:highlight>
                <a:srgbClr val="FFFFFF"/>
              </a:highlight>
              <a:latin typeface="Microsoft YaHei" panose="020B0503020204020204" pitchFamily="34" charset="-122"/>
              <a:ea typeface="Microsoft YaHei" panose="020B0503020204020204" pitchFamily="34" charset="-122"/>
            </a:endParaRPr>
          </a:p>
        </p:txBody>
      </p:sp>
      <p:pic>
        <p:nvPicPr>
          <p:cNvPr id="7" name="图片 6">
            <a:extLst>
              <a:ext uri="{FF2B5EF4-FFF2-40B4-BE49-F238E27FC236}">
                <a16:creationId xmlns:a16="http://schemas.microsoft.com/office/drawing/2014/main" id="{15D4BD0E-9D3C-B1BC-516A-2937DC59B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44" y="3429000"/>
            <a:ext cx="4589398" cy="2254791"/>
          </a:xfrm>
          <a:prstGeom prst="rect">
            <a:avLst/>
          </a:prstGeom>
        </p:spPr>
      </p:pic>
      <p:pic>
        <p:nvPicPr>
          <p:cNvPr id="9" name="图片 8">
            <a:extLst>
              <a:ext uri="{FF2B5EF4-FFF2-40B4-BE49-F238E27FC236}">
                <a16:creationId xmlns:a16="http://schemas.microsoft.com/office/drawing/2014/main" id="{889DCB67-EF84-208A-9A1F-69288CA34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162" y="3429000"/>
            <a:ext cx="3619296" cy="2184277"/>
          </a:xfrm>
          <a:prstGeom prst="rect">
            <a:avLst/>
          </a:prstGeom>
        </p:spPr>
      </p:pic>
    </p:spTree>
    <p:extLst>
      <p:ext uri="{BB962C8B-B14F-4D97-AF65-F5344CB8AC3E}">
        <p14:creationId xmlns:p14="http://schemas.microsoft.com/office/powerpoint/2010/main" val="60488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877F8E-4986-F10B-1666-63FC9187505F}"/>
              </a:ext>
            </a:extLst>
          </p:cNvPr>
          <p:cNvSpPr>
            <a:spLocks noGrp="1"/>
          </p:cNvSpPr>
          <p:nvPr>
            <p:ph idx="1"/>
          </p:nvPr>
        </p:nvSpPr>
        <p:spPr>
          <a:xfrm>
            <a:off x="687239" y="711169"/>
            <a:ext cx="8598907" cy="3880773"/>
          </a:xfrm>
        </p:spPr>
        <p:txBody>
          <a:bodyPr/>
          <a:lstStyle/>
          <a:p>
            <a:pPr marL="347472" indent="-347472" algn="l" rtl="0" eaLnBrk="1" latinLnBrk="0" hangingPunct="1">
              <a:lnSpc>
                <a:spcPct val="150000"/>
              </a:lnSpc>
              <a:spcBef>
                <a:spcPts val="1000"/>
              </a:spcBef>
              <a:spcAft>
                <a:spcPts val="0"/>
              </a:spcAft>
            </a:pPr>
            <a:r>
              <a:rPr lang="en-US" altLang="zh-CN" sz="1800" b="0" i="0" kern="1200" dirty="0">
                <a:solidFill>
                  <a:srgbClr val="1F1F1F"/>
                </a:solidFill>
                <a:effectLst/>
                <a:highlight>
                  <a:srgbClr val="FFFFFF"/>
                </a:highlight>
                <a:latin typeface="Microsoft YaHei" panose="020B0503020204020204" pitchFamily="34" charset="-122"/>
                <a:ea typeface="Microsoft YaHei" panose="020B0503020204020204" pitchFamily="34" charset="-122"/>
                <a:cs typeface="+mn-cs"/>
              </a:rPr>
              <a:t>4.</a:t>
            </a:r>
            <a:r>
              <a:rPr lang="zh-CN" altLang="zh-CN" dirty="0">
                <a:solidFill>
                  <a:srgbClr val="1F1F1F"/>
                </a:solidFill>
                <a:highlight>
                  <a:srgbClr val="FFFFFF"/>
                </a:highlight>
                <a:latin typeface="Microsoft YaHei" panose="020B0503020204020204" pitchFamily="34" charset="-122"/>
                <a:ea typeface="Microsoft YaHei" panose="020B0503020204020204" pitchFamily="34" charset="-122"/>
              </a:rPr>
              <a:t>选择性激光烧结：</a:t>
            </a:r>
            <a:r>
              <a:rPr lang="zh-CN" altLang="en-US" dirty="0">
                <a:solidFill>
                  <a:srgbClr val="1F1F1F"/>
                </a:solidFill>
                <a:highlight>
                  <a:srgbClr val="FFFFFF"/>
                </a:highlight>
                <a:latin typeface="Microsoft YaHei" panose="020B0503020204020204" pitchFamily="34" charset="-122"/>
                <a:ea typeface="Microsoft YaHei" panose="020B0503020204020204" pitchFamily="34" charset="-122"/>
              </a:rPr>
              <a:t>它使用红外激光器作为能源，通过加热粉末材料至其熔点以下进行选择性烧结。这种技术可以使用的材料非常广泛，包括塑料、金属、陶瓷等粉末材料。</a:t>
            </a:r>
          </a:p>
        </p:txBody>
      </p:sp>
      <p:pic>
        <p:nvPicPr>
          <p:cNvPr id="5" name="图片 4">
            <a:extLst>
              <a:ext uri="{FF2B5EF4-FFF2-40B4-BE49-F238E27FC236}">
                <a16:creationId xmlns:a16="http://schemas.microsoft.com/office/drawing/2014/main" id="{017C0105-78ED-3BEA-C89C-D14AF1C71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90" y="2841152"/>
            <a:ext cx="3517900" cy="2689840"/>
          </a:xfrm>
          <a:prstGeom prst="rect">
            <a:avLst/>
          </a:prstGeom>
        </p:spPr>
      </p:pic>
      <p:pic>
        <p:nvPicPr>
          <p:cNvPr id="7" name="图片 6">
            <a:extLst>
              <a:ext uri="{FF2B5EF4-FFF2-40B4-BE49-F238E27FC236}">
                <a16:creationId xmlns:a16="http://schemas.microsoft.com/office/drawing/2014/main" id="{A4EC63EC-EEB5-4DE5-108D-46B446E27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5932" y="3037397"/>
            <a:ext cx="4140214" cy="2365837"/>
          </a:xfrm>
          <a:prstGeom prst="rect">
            <a:avLst/>
          </a:prstGeom>
        </p:spPr>
      </p:pic>
    </p:spTree>
    <p:extLst>
      <p:ext uri="{BB962C8B-B14F-4D97-AF65-F5344CB8AC3E}">
        <p14:creationId xmlns:p14="http://schemas.microsoft.com/office/powerpoint/2010/main" val="239466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2"/>
          <p:cNvSpPr>
            <a:spLocks noGrp="1" noChangeArrowheads="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目前研究</a:t>
            </a:r>
            <a:endParaRPr lang="zh-CN" dirty="0">
              <a:latin typeface="Microsoft YaHei UI" panose="020B0503020204020204" pitchFamily="34" charset="-122"/>
              <a:ea typeface="Microsoft YaHei UI" panose="020B0503020204020204" pitchFamily="34" charset="-122"/>
            </a:endParaRPr>
          </a:p>
        </p:txBody>
      </p:sp>
      <p:sp>
        <p:nvSpPr>
          <p:cNvPr id="92164" name="矩形 4"/>
          <p:cNvSpPr>
            <a:spLocks noGrp="1" noChangeArrowheads="1"/>
          </p:cNvSpPr>
          <p:nvPr>
            <p:ph sz="half" idx="1"/>
          </p:nvPr>
        </p:nvSpPr>
        <p:spPr>
          <a:xfrm>
            <a:off x="397592" y="1806026"/>
            <a:ext cx="9135514" cy="3880772"/>
          </a:xfrm>
        </p:spPr>
        <p:txBody>
          <a:bodyPr/>
          <a:lstStyle/>
          <a:p>
            <a:r>
              <a:rPr lang="zh-CN" altLang="en-US" dirty="0">
                <a:latin typeface="Microsoft YaHei UI" panose="020B0503020204020204" pitchFamily="34" charset="-122"/>
                <a:ea typeface="Microsoft YaHei UI" panose="020B0503020204020204" pitchFamily="34" charset="-122"/>
              </a:rPr>
              <a:t>浆料直写打印 </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人工骨植入物，通过增加不同材料探索孔隙率，弹性模量等性能，与人骨相匹配。</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t>激光熔融：主要研究</a:t>
            </a:r>
            <a:r>
              <a:rPr lang="en-US" altLang="zh-CN" dirty="0"/>
              <a:t>NITI</a:t>
            </a:r>
            <a:r>
              <a:rPr lang="zh-CN" altLang="en-US" dirty="0"/>
              <a:t>合金不同参数下的性能以及针对合金的记忆性和超弹性进行研究。</a:t>
            </a:r>
            <a:endParaRPr lang="en-US" altLang="zh-CN" dirty="0"/>
          </a:p>
          <a:p>
            <a:endParaRPr lang="en-US" altLang="zh-CN" dirty="0"/>
          </a:p>
          <a:p>
            <a:r>
              <a:rPr lang="zh-CN" altLang="en-US" dirty="0">
                <a:latin typeface="Microsoft YaHei UI" panose="020B0503020204020204" pitchFamily="34" charset="-122"/>
                <a:ea typeface="Microsoft YaHei UI" panose="020B0503020204020204" pitchFamily="34" charset="-122"/>
              </a:rPr>
              <a:t>熔融沉积（</a:t>
            </a:r>
            <a:r>
              <a:rPr lang="en-US" altLang="zh-CN" dirty="0">
                <a:latin typeface="Microsoft YaHei UI" panose="020B0503020204020204" pitchFamily="34" charset="-122"/>
                <a:ea typeface="Microsoft YaHei UI" panose="020B0503020204020204" pitchFamily="34" charset="-122"/>
              </a:rPr>
              <a:t>FDM</a:t>
            </a:r>
            <a:r>
              <a:rPr lang="zh-CN" altLang="en-US" dirty="0">
                <a:latin typeface="Microsoft YaHei UI" panose="020B0503020204020204" pitchFamily="34" charset="-122"/>
                <a:ea typeface="Microsoft YaHei UI" panose="020B0503020204020204" pitchFamily="34" charset="-122"/>
              </a:rPr>
              <a:t>）：主要研究如何提升打印质量，</a:t>
            </a:r>
            <a:r>
              <a:rPr lang="zh-CN" altLang="en-US" dirty="0"/>
              <a:t>目的</a:t>
            </a:r>
            <a:r>
              <a:rPr lang="zh-CN" altLang="en-US" dirty="0">
                <a:latin typeface="Microsoft YaHei UI" panose="020B0503020204020204" pitchFamily="34" charset="-122"/>
                <a:ea typeface="Microsoft YaHei UI" panose="020B0503020204020204" pitchFamily="34" charset="-122"/>
              </a:rPr>
              <a:t>做到自动调控，进行数字孪生。</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1710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5A3DA9-2F40-192E-1B1C-633010685779}"/>
              </a:ext>
            </a:extLst>
          </p:cNvPr>
          <p:cNvSpPr>
            <a:spLocks noGrp="1"/>
          </p:cNvSpPr>
          <p:nvPr>
            <p:ph sz="half" idx="1"/>
          </p:nvPr>
        </p:nvSpPr>
        <p:spPr>
          <a:xfrm>
            <a:off x="1387630" y="914400"/>
            <a:ext cx="7591000" cy="6536989"/>
          </a:xfrm>
        </p:spPr>
        <p:txBody>
          <a:bodyPr>
            <a:normAutofit/>
          </a:bodyPr>
          <a:lstStyle/>
          <a:p>
            <a:r>
              <a:rPr lang="en-US" altLang="zh-CN" sz="2000" b="1" i="0" dirty="0">
                <a:solidFill>
                  <a:srgbClr val="4F4F4F"/>
                </a:solidFill>
                <a:effectLst/>
                <a:highlight>
                  <a:srgbClr val="FFFFFF"/>
                </a:highlight>
                <a:latin typeface="PingFang SC"/>
              </a:rPr>
              <a:t>1. Additive Manufacturing</a:t>
            </a:r>
            <a:r>
              <a:rPr lang="zh-CN" altLang="en-US" sz="2000" b="1" i="0" dirty="0">
                <a:solidFill>
                  <a:srgbClr val="4F4F4F"/>
                </a:solidFill>
                <a:effectLst/>
                <a:highlight>
                  <a:srgbClr val="FFFFFF"/>
                </a:highlight>
                <a:latin typeface="PingFang SC"/>
              </a:rPr>
              <a:t>（增材制造）</a:t>
            </a:r>
          </a:p>
          <a:p>
            <a:r>
              <a:rPr lang="en-US" altLang="zh-CN" sz="2000" b="1" i="0" dirty="0">
                <a:solidFill>
                  <a:srgbClr val="4D4D4D"/>
                </a:solidFill>
                <a:effectLst/>
                <a:highlight>
                  <a:srgbClr val="FFFFFF"/>
                </a:highlight>
                <a:latin typeface="-apple-system"/>
              </a:rPr>
              <a:t>2. Additive Manufacturing Frontiers</a:t>
            </a:r>
            <a:r>
              <a:rPr lang="zh-CN" altLang="en-US" sz="2000" b="1" i="0" dirty="0">
                <a:solidFill>
                  <a:srgbClr val="4D4D4D"/>
                </a:solidFill>
                <a:effectLst/>
                <a:highlight>
                  <a:srgbClr val="FFFFFF"/>
                </a:highlight>
                <a:latin typeface="-apple-system"/>
              </a:rPr>
              <a:t>（增材制造前沿）</a:t>
            </a:r>
            <a:endParaRPr lang="en-US" altLang="zh-CN" sz="2000" b="1" i="0" dirty="0">
              <a:solidFill>
                <a:srgbClr val="4D4D4D"/>
              </a:solidFill>
              <a:effectLst/>
              <a:highlight>
                <a:srgbClr val="FFFFFF"/>
              </a:highlight>
              <a:latin typeface="-apple-system"/>
            </a:endParaRPr>
          </a:p>
          <a:p>
            <a:r>
              <a:rPr lang="en-US" altLang="zh-CN" sz="2000" b="1" i="0" dirty="0">
                <a:solidFill>
                  <a:srgbClr val="4D4D4D"/>
                </a:solidFill>
                <a:effectLst/>
                <a:highlight>
                  <a:srgbClr val="FFFFFF"/>
                </a:highlight>
                <a:latin typeface="-apple-system"/>
              </a:rPr>
              <a:t>3. ADVANCED MATERIALS</a:t>
            </a:r>
          </a:p>
          <a:p>
            <a:r>
              <a:rPr lang="en-US" altLang="zh-CN" sz="2000" b="1" i="0" dirty="0">
                <a:solidFill>
                  <a:srgbClr val="4F4F4F"/>
                </a:solidFill>
                <a:effectLst/>
                <a:highlight>
                  <a:srgbClr val="FFFFFF"/>
                </a:highlight>
                <a:latin typeface="PingFang SC"/>
              </a:rPr>
              <a:t>4.Virtual and Physical Prototyping</a:t>
            </a:r>
            <a:r>
              <a:rPr lang="zh-CN" altLang="en-US" sz="2000" b="1" i="0" dirty="0">
                <a:solidFill>
                  <a:srgbClr val="4F4F4F"/>
                </a:solidFill>
                <a:effectLst/>
                <a:highlight>
                  <a:srgbClr val="FFFFFF"/>
                </a:highlight>
                <a:latin typeface="PingFang SC"/>
              </a:rPr>
              <a:t>（虚拟和物理原型设计）</a:t>
            </a:r>
          </a:p>
          <a:p>
            <a:r>
              <a:rPr lang="en-US" altLang="zh-CN" sz="2000" b="1" i="0" dirty="0">
                <a:solidFill>
                  <a:srgbClr val="4F4F4F"/>
                </a:solidFill>
                <a:effectLst/>
                <a:highlight>
                  <a:srgbClr val="FFFFFF"/>
                </a:highlight>
                <a:latin typeface="PingFang SC"/>
              </a:rPr>
              <a:t>5. Materials Science and Engineering: A </a:t>
            </a:r>
          </a:p>
          <a:p>
            <a:r>
              <a:rPr lang="en-US" altLang="zh-CN" sz="2000" b="1" i="0" dirty="0">
                <a:solidFill>
                  <a:srgbClr val="4F4F4F"/>
                </a:solidFill>
                <a:effectLst/>
                <a:highlight>
                  <a:srgbClr val="FFFFFF"/>
                </a:highlight>
                <a:latin typeface="PingFang SC"/>
              </a:rPr>
              <a:t>6. International Journal of Extreme Manufacturing</a:t>
            </a:r>
            <a:r>
              <a:rPr lang="zh-CN" altLang="en-US" sz="2000" b="1" i="0" dirty="0">
                <a:solidFill>
                  <a:srgbClr val="4F4F4F"/>
                </a:solidFill>
                <a:effectLst/>
                <a:highlight>
                  <a:srgbClr val="FFFFFF"/>
                </a:highlight>
                <a:latin typeface="PingFang SC"/>
              </a:rPr>
              <a:t>（极端制造）</a:t>
            </a:r>
          </a:p>
          <a:p>
            <a:r>
              <a:rPr lang="en-US" altLang="zh-CN" sz="2000" b="1" i="0" dirty="0">
                <a:solidFill>
                  <a:srgbClr val="4F4F4F"/>
                </a:solidFill>
                <a:effectLst/>
                <a:highlight>
                  <a:srgbClr val="FFFFFF"/>
                </a:highlight>
                <a:latin typeface="PingFang SC"/>
              </a:rPr>
              <a:t>7. Materials</a:t>
            </a:r>
          </a:p>
          <a:p>
            <a:r>
              <a:rPr lang="en-US" altLang="zh-CN" sz="2000" b="1" i="0" dirty="0">
                <a:solidFill>
                  <a:srgbClr val="4F4F4F"/>
                </a:solidFill>
                <a:effectLst/>
                <a:highlight>
                  <a:srgbClr val="FFFFFF"/>
                </a:highlight>
                <a:latin typeface="PingFang SC"/>
              </a:rPr>
              <a:t>8. 3D Printing and Additive Manufacturing</a:t>
            </a:r>
            <a:r>
              <a:rPr lang="zh-CN" altLang="en-US" sz="2000" b="1" i="0" dirty="0">
                <a:solidFill>
                  <a:srgbClr val="4F4F4F"/>
                </a:solidFill>
                <a:effectLst/>
                <a:highlight>
                  <a:srgbClr val="FFFFFF"/>
                </a:highlight>
                <a:latin typeface="PingFang SC"/>
              </a:rPr>
              <a:t>（</a:t>
            </a:r>
            <a:r>
              <a:rPr lang="en-US" altLang="zh-CN" sz="2000" b="1" i="0" dirty="0">
                <a:solidFill>
                  <a:srgbClr val="4F4F4F"/>
                </a:solidFill>
                <a:effectLst/>
                <a:highlight>
                  <a:srgbClr val="FFFFFF"/>
                </a:highlight>
                <a:latin typeface="PingFang SC"/>
              </a:rPr>
              <a:t>3D</a:t>
            </a:r>
            <a:r>
              <a:rPr lang="zh-CN" altLang="en-US" sz="2000" b="1" i="0" dirty="0">
                <a:solidFill>
                  <a:srgbClr val="4F4F4F"/>
                </a:solidFill>
                <a:effectLst/>
                <a:highlight>
                  <a:srgbClr val="FFFFFF"/>
                </a:highlight>
                <a:latin typeface="PingFang SC"/>
              </a:rPr>
              <a:t>打印和增材制造）</a:t>
            </a:r>
            <a:endParaRPr lang="en-US" altLang="zh-CN" sz="2000" b="1" i="0" dirty="0">
              <a:solidFill>
                <a:srgbClr val="4F4F4F"/>
              </a:solidFill>
              <a:effectLst/>
              <a:highlight>
                <a:srgbClr val="FFFFFF"/>
              </a:highlight>
              <a:latin typeface="PingFang SC"/>
            </a:endParaRPr>
          </a:p>
          <a:p>
            <a:r>
              <a:rPr lang="en-US" altLang="zh-CN" sz="2000" b="1" i="0" dirty="0">
                <a:solidFill>
                  <a:srgbClr val="4F4F4F"/>
                </a:solidFill>
                <a:effectLst/>
                <a:highlight>
                  <a:srgbClr val="FFFFFF"/>
                </a:highlight>
                <a:latin typeface="PingFang SC"/>
              </a:rPr>
              <a:t>9. Progress in Additive Manufacturing</a:t>
            </a:r>
            <a:r>
              <a:rPr lang="zh-CN" altLang="en-US" sz="2000" b="1" i="0" dirty="0">
                <a:solidFill>
                  <a:srgbClr val="4F4F4F"/>
                </a:solidFill>
                <a:effectLst/>
                <a:highlight>
                  <a:srgbClr val="FFFFFF"/>
                </a:highlight>
                <a:latin typeface="PingFang SC"/>
              </a:rPr>
              <a:t>（增材制造进展）</a:t>
            </a:r>
          </a:p>
          <a:p>
            <a:pPr algn="l"/>
            <a:r>
              <a:rPr lang="en-US" altLang="zh-CN" sz="2000" b="1" i="0" dirty="0">
                <a:solidFill>
                  <a:srgbClr val="4F4F4F"/>
                </a:solidFill>
                <a:effectLst/>
                <a:highlight>
                  <a:srgbClr val="FFFFFF"/>
                </a:highlight>
                <a:latin typeface="PingFang SC"/>
              </a:rPr>
              <a:t>10. Journal of Materials Processing Technology</a:t>
            </a:r>
            <a:r>
              <a:rPr lang="zh-CN" altLang="en-US" sz="2000" b="1" i="0" dirty="0">
                <a:solidFill>
                  <a:srgbClr val="4F4F4F"/>
                </a:solidFill>
                <a:effectLst/>
                <a:highlight>
                  <a:srgbClr val="FFFFFF"/>
                </a:highlight>
                <a:latin typeface="PingFang SC"/>
              </a:rPr>
              <a:t>（材料加工技术杂志）</a:t>
            </a:r>
          </a:p>
          <a:p>
            <a:endParaRPr lang="zh-CN" altLang="en-US" b="1" i="0" dirty="0">
              <a:solidFill>
                <a:srgbClr val="4F4F4F"/>
              </a:solidFill>
              <a:effectLst/>
              <a:highlight>
                <a:srgbClr val="FFFFFF"/>
              </a:highlight>
              <a:latin typeface="PingFang SC"/>
            </a:endParaRPr>
          </a:p>
          <a:p>
            <a:endParaRPr lang="zh-CN" altLang="en-US" dirty="0"/>
          </a:p>
        </p:txBody>
      </p:sp>
    </p:spTree>
    <p:extLst>
      <p:ext uri="{BB962C8B-B14F-4D97-AF65-F5344CB8AC3E}">
        <p14:creationId xmlns:p14="http://schemas.microsoft.com/office/powerpoint/2010/main" val="213693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E8787D-3E9B-E031-970A-5BB6122652D4}"/>
              </a:ext>
            </a:extLst>
          </p:cNvPr>
          <p:cNvSpPr>
            <a:spLocks noGrp="1"/>
          </p:cNvSpPr>
          <p:nvPr>
            <p:ph sz="half" idx="1"/>
          </p:nvPr>
        </p:nvSpPr>
        <p:spPr/>
        <p:txBody>
          <a:bodyPr/>
          <a:lstStyle/>
          <a:p>
            <a:r>
              <a:rPr lang="en-US" altLang="zh-CN" b="1" i="0" dirty="0">
                <a:solidFill>
                  <a:srgbClr val="4F4F4F"/>
                </a:solidFill>
                <a:effectLst/>
                <a:highlight>
                  <a:srgbClr val="FFFFFF"/>
                </a:highlight>
                <a:latin typeface="PingFang SC"/>
              </a:rPr>
              <a:t>1. Additive Manufacturing</a:t>
            </a:r>
            <a:r>
              <a:rPr lang="zh-CN" altLang="en-US" b="1" i="0" dirty="0">
                <a:solidFill>
                  <a:srgbClr val="4F4F4F"/>
                </a:solidFill>
                <a:effectLst/>
                <a:highlight>
                  <a:srgbClr val="FFFFFF"/>
                </a:highlight>
                <a:latin typeface="PingFang SC"/>
              </a:rPr>
              <a:t>（增材制造）</a:t>
            </a:r>
          </a:p>
          <a:p>
            <a:endParaRPr lang="zh-CN" altLang="en-US" dirty="0"/>
          </a:p>
        </p:txBody>
      </p:sp>
      <p:pic>
        <p:nvPicPr>
          <p:cNvPr id="6" name="内容占位符 5">
            <a:extLst>
              <a:ext uri="{FF2B5EF4-FFF2-40B4-BE49-F238E27FC236}">
                <a16:creationId xmlns:a16="http://schemas.microsoft.com/office/drawing/2014/main" id="{9A6E7D03-F56F-8484-EA44-D600E000818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2314" y="2699117"/>
            <a:ext cx="4184650" cy="2803715"/>
          </a:xfrm>
        </p:spPr>
      </p:pic>
      <p:sp>
        <p:nvSpPr>
          <p:cNvPr id="7" name="文本框 6">
            <a:extLst>
              <a:ext uri="{FF2B5EF4-FFF2-40B4-BE49-F238E27FC236}">
                <a16:creationId xmlns:a16="http://schemas.microsoft.com/office/drawing/2014/main" id="{3A401E69-0056-2DBC-A2F6-891E3B3D5963}"/>
              </a:ext>
            </a:extLst>
          </p:cNvPr>
          <p:cNvSpPr txBox="1"/>
          <p:nvPr/>
        </p:nvSpPr>
        <p:spPr>
          <a:xfrm>
            <a:off x="677511" y="670724"/>
            <a:ext cx="1620957" cy="523220"/>
          </a:xfrm>
          <a:prstGeom prst="rect">
            <a:avLst/>
          </a:prstGeom>
          <a:noFill/>
        </p:spPr>
        <p:txBody>
          <a:bodyPr wrap="none" rtlCol="0">
            <a:spAutoFit/>
          </a:bodyPr>
          <a:lstStyle/>
          <a:p>
            <a:r>
              <a:rPr lang="zh-CN" altLang="en-US" sz="2800" dirty="0"/>
              <a:t>代表期刊</a:t>
            </a:r>
          </a:p>
        </p:txBody>
      </p:sp>
      <p:sp>
        <p:nvSpPr>
          <p:cNvPr id="10" name="文本框 9">
            <a:extLst>
              <a:ext uri="{FF2B5EF4-FFF2-40B4-BE49-F238E27FC236}">
                <a16:creationId xmlns:a16="http://schemas.microsoft.com/office/drawing/2014/main" id="{4B265AA3-5E35-873A-5665-5016FFD40470}"/>
              </a:ext>
            </a:extLst>
          </p:cNvPr>
          <p:cNvSpPr txBox="1"/>
          <p:nvPr/>
        </p:nvSpPr>
        <p:spPr>
          <a:xfrm>
            <a:off x="5679047" y="2160589"/>
            <a:ext cx="3922153" cy="3416320"/>
          </a:xfrm>
          <a:prstGeom prst="rect">
            <a:avLst/>
          </a:prstGeom>
          <a:noFill/>
        </p:spPr>
        <p:txBody>
          <a:bodyPr wrap="square" rtlCol="0">
            <a:spAutoFit/>
          </a:bodyPr>
          <a:lstStyle/>
          <a:p>
            <a:pPr algn="l"/>
            <a:r>
              <a:rPr lang="zh-CN" altLang="en-US" b="1" i="0" dirty="0">
                <a:solidFill>
                  <a:srgbClr val="4D4D4D"/>
                </a:solidFill>
                <a:effectLst/>
                <a:highlight>
                  <a:srgbClr val="FFFFFF"/>
                </a:highlight>
                <a:latin typeface="-apple-system"/>
              </a:rPr>
              <a:t>分区：中科院</a:t>
            </a:r>
            <a:r>
              <a:rPr lang="en-US" altLang="zh-CN" b="1" i="0" dirty="0">
                <a:solidFill>
                  <a:srgbClr val="4D4D4D"/>
                </a:solidFill>
                <a:effectLst/>
                <a:highlight>
                  <a:srgbClr val="FFFFFF"/>
                </a:highlight>
                <a:latin typeface="-apple-system"/>
              </a:rPr>
              <a:t>1</a:t>
            </a:r>
            <a:r>
              <a:rPr lang="zh-CN" altLang="en-US" b="1" i="0" dirty="0">
                <a:solidFill>
                  <a:srgbClr val="4D4D4D"/>
                </a:solidFill>
                <a:effectLst/>
                <a:highlight>
                  <a:srgbClr val="FFFFFF"/>
                </a:highlight>
                <a:latin typeface="-apple-system"/>
              </a:rPr>
              <a:t>区</a:t>
            </a:r>
            <a:endParaRPr lang="zh-CN" altLang="en-US" b="0" i="0" dirty="0">
              <a:solidFill>
                <a:srgbClr val="4D4D4D"/>
              </a:solidFill>
              <a:effectLst/>
              <a:highlight>
                <a:srgbClr val="FFFFFF"/>
              </a:highlight>
              <a:latin typeface="-apple-system"/>
            </a:endParaRPr>
          </a:p>
          <a:p>
            <a:pPr algn="l"/>
            <a:r>
              <a:rPr lang="zh-CN" altLang="en-US" b="0" i="0" dirty="0">
                <a:solidFill>
                  <a:srgbClr val="4D4D4D"/>
                </a:solidFill>
                <a:effectLst/>
                <a:highlight>
                  <a:srgbClr val="FFFFFF"/>
                </a:highlight>
                <a:latin typeface="-apple-system"/>
              </a:rPr>
              <a:t>该期刊被认为是专门关注增材制造的最重要的期刊之一，每年发表数百篇开放获取文章，并且每月推出一期新期刊。它隶属于美国国家增材制造创新研究所</a:t>
            </a:r>
            <a:r>
              <a:rPr lang="en-US" altLang="zh-CN" b="0" i="0" dirty="0">
                <a:solidFill>
                  <a:srgbClr val="4D4D4D"/>
                </a:solidFill>
                <a:effectLst/>
                <a:highlight>
                  <a:srgbClr val="FFFFFF"/>
                </a:highlight>
                <a:latin typeface="-apple-system"/>
              </a:rPr>
              <a:t>America Makes</a:t>
            </a:r>
            <a:r>
              <a:rPr lang="zh-CN" altLang="en-US" b="0" i="0" dirty="0">
                <a:solidFill>
                  <a:srgbClr val="4D4D4D"/>
                </a:solidFill>
                <a:effectLst/>
                <a:highlight>
                  <a:srgbClr val="FFFFFF"/>
                </a:highlight>
                <a:latin typeface="-apple-system"/>
              </a:rPr>
              <a:t>，由高影响力的论文组成。</a:t>
            </a:r>
          </a:p>
          <a:p>
            <a:pPr algn="l"/>
            <a:r>
              <a:rPr lang="zh-CN" altLang="en-US" b="0" i="0" dirty="0">
                <a:solidFill>
                  <a:srgbClr val="4D4D4D"/>
                </a:solidFill>
                <a:effectLst/>
                <a:highlight>
                  <a:srgbClr val="FFFFFF"/>
                </a:highlight>
                <a:latin typeface="-apple-system"/>
              </a:rPr>
              <a:t>该杂志涵盖范围广泛，包括增材制造领域的新技术、工艺、方法、材料、系统和应用。特别是它的评论文章，描述了各种主题的现状和期望。</a:t>
            </a:r>
          </a:p>
          <a:p>
            <a:endParaRPr lang="zh-CN" altLang="en-US" dirty="0"/>
          </a:p>
        </p:txBody>
      </p:sp>
    </p:spTree>
    <p:extLst>
      <p:ext uri="{BB962C8B-B14F-4D97-AF65-F5344CB8AC3E}">
        <p14:creationId xmlns:p14="http://schemas.microsoft.com/office/powerpoint/2010/main" val="3573233702"/>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905c3888-6285-45d0-bd76-60a9ac2d738c" xsi:nil="true"/>
    <AssetExpire xmlns="905c3888-6285-45d0-bd76-60a9ac2d738c">2029-01-01T08:00:00+00:00</AssetExpire>
    <CampaignTagsTaxHTField0 xmlns="905c3888-6285-45d0-bd76-60a9ac2d738c">
      <Terms xmlns="http://schemas.microsoft.com/office/infopath/2007/PartnerControls"/>
    </CampaignTagsTaxHTField0>
    <IntlLangReviewDate xmlns="905c3888-6285-45d0-bd76-60a9ac2d738c" xsi:nil="true"/>
    <TPFriendlyName xmlns="905c3888-6285-45d0-bd76-60a9ac2d738c" xsi:nil="true"/>
    <IntlLangReview xmlns="905c3888-6285-45d0-bd76-60a9ac2d738c">false</IntlLangReview>
    <LocLastLocAttemptVersionLookup xmlns="905c3888-6285-45d0-bd76-60a9ac2d738c">854457</LocLastLocAttemptVersionLookup>
    <PolicheckWords xmlns="905c3888-6285-45d0-bd76-60a9ac2d738c" xsi:nil="true"/>
    <SubmitterId xmlns="905c3888-6285-45d0-bd76-60a9ac2d738c" xsi:nil="true"/>
    <AcquiredFrom xmlns="905c3888-6285-45d0-bd76-60a9ac2d738c">Internal MS</AcquiredFrom>
    <EditorialStatus xmlns="905c3888-6285-45d0-bd76-60a9ac2d738c">Complete</EditorialStatus>
    <Markets xmlns="905c3888-6285-45d0-bd76-60a9ac2d738c"/>
    <OriginAsset xmlns="905c3888-6285-45d0-bd76-60a9ac2d738c" xsi:nil="true"/>
    <AssetStart xmlns="905c3888-6285-45d0-bd76-60a9ac2d738c">2012-08-29T22:50:00+00:00</AssetStart>
    <FriendlyTitle xmlns="905c3888-6285-45d0-bd76-60a9ac2d738c" xsi:nil="true"/>
    <MarketSpecific xmlns="905c3888-6285-45d0-bd76-60a9ac2d738c">false</MarketSpecific>
    <TPNamespace xmlns="905c3888-6285-45d0-bd76-60a9ac2d738c" xsi:nil="true"/>
    <PublishStatusLookup xmlns="905c3888-6285-45d0-bd76-60a9ac2d738c">
      <Value>492287</Value>
    </PublishStatusLookup>
    <APAuthor xmlns="905c3888-6285-45d0-bd76-60a9ac2d738c">
      <UserInfo>
        <DisplayName>REDMOND\kristaa</DisplayName>
        <AccountId>136</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TaxCatchAll xmlns="905c3888-6285-45d0-bd76-60a9ac2d738c"/>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LocComments xmlns="905c3888-6285-45d0-bd76-60a9ac2d738c" xsi:nil="true"/>
    <LocRecommendedHandoff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false</OutputCachingOn>
    <TemplateStatus xmlns="905c3888-6285-45d0-bd76-60a9ac2d738c">Complete</TemplateStatus>
    <IsSearchable xmlns="905c3888-6285-45d0-bd76-60a9ac2d738c">true</IsSearchable>
    <ContentItem xmlns="905c3888-6285-45d0-bd76-60a9ac2d738c" xsi:nil="true"/>
    <HandoffToMSDN xmlns="905c3888-6285-45d0-bd76-60a9ac2d738c" xsi:nil="true"/>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 xsi:nil="true"/>
    <LegacyData xmlns="905c3888-6285-45d0-bd76-60a9ac2d738c" xsi:nil="true"/>
    <LocManualTestRequired xmlns="905c3888-6285-45d0-bd76-60a9ac2d738c">false</LocManualTestRequired>
    <LocMarketGroupTiers2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 xsi:nil="true"/>
    <CSXSubmissionMarket xmlns="905c3888-6285-45d0-bd76-60a9ac2d738c" xsi:nil="true"/>
    <Downloads xmlns="905c3888-6285-45d0-bd76-60a9ac2d738c">0</Downloads>
    <ArtSampleDocs xmlns="905c3888-6285-45d0-bd76-60a9ac2d738c" xsi:nil="true"/>
    <TrustLevel xmlns="905c3888-6285-45d0-bd76-60a9ac2d738c">1 Microsoft Managed Content</TrustLevel>
    <BlockPublish xmlns="905c3888-6285-45d0-bd76-60a9ac2d738c">false</BlockPublish>
    <TPLaunchHelpLinkType xmlns="905c3888-6285-45d0-bd76-60a9ac2d738c">Template</TPLaunchHelpLinkType>
    <LocalizationTagsTaxHTField0 xmlns="905c3888-6285-45d0-bd76-60a9ac2d738c">
      <Terms xmlns="http://schemas.microsoft.com/office/infopath/2007/PartnerControls"/>
    </LocalizationTagsTaxHTField0>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FeatureTagsTaxHTField0 xmlns="905c3888-6285-45d0-bd76-60a9ac2d738c">
      <Terms xmlns="http://schemas.microsoft.com/office/infopath/2007/PartnerControls"/>
    </FeatureTagsTaxHTField0>
    <Provider xmlns="905c3888-6285-45d0-bd76-60a9ac2d738c" xsi:nil="true"/>
    <UACurrentWords xmlns="905c3888-6285-45d0-bd76-60a9ac2d738c" xsi:nil="true"/>
    <AssetId xmlns="905c3888-6285-45d0-bd76-60a9ac2d738c">TP103418064</AssetId>
    <TPClientViewer xmlns="905c3888-6285-45d0-bd76-60a9ac2d738c" xsi:nil="true"/>
    <DSATActionTaken xmlns="905c3888-6285-45d0-bd76-60a9ac2d738c" xsi:nil="true"/>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OfficeOnlineVNext</PublishTargets>
    <ApprovalLog xmlns="905c3888-6285-45d0-bd76-60a9ac2d738c" xsi:nil="true"/>
    <BugNumber xmlns="905c3888-6285-45d0-bd76-60a9ac2d738c" xsi:nil="true"/>
    <CrawlForDependencies xmlns="905c3888-6285-45d0-bd76-60a9ac2d738c">false</CrawlForDependencies>
    <InternalTagsTaxHTField0 xmlns="905c3888-6285-45d0-bd76-60a9ac2d738c">
      <Terms xmlns="http://schemas.microsoft.com/office/infopath/2007/PartnerControls"/>
    </InternalTagsTaxHTField0>
    <LastHandOff xmlns="905c3888-6285-45d0-bd76-60a9ac2d738c" xsi:nil="true"/>
    <Milestone xmlns="905c3888-6285-45d0-bd76-60a9ac2d738c" xsi:nil="true"/>
    <OriginalRelease xmlns="905c3888-6285-45d0-bd76-60a9ac2d738c">15</OriginalRelease>
    <RecommendationsModifier xmlns="905c3888-6285-45d0-bd76-60a9ac2d738c" xsi:nil="true"/>
    <ScenarioTagsTaxHTField0 xmlns="905c3888-6285-45d0-bd76-60a9ac2d738c">
      <Terms xmlns="http://schemas.microsoft.com/office/infopath/2007/PartnerControls"/>
    </ScenarioTagsTaxHTField0>
    <UANotes xmlns="905c3888-6285-45d0-bd76-60a9ac2d738c" xsi:nil="true"/>
    <Description0 xmlns="a0b64b53-fba7-43ca-b952-90e5e74773dd" xsi:nil="true"/>
    <Component0 xmlns="a0b64b53-fba7-43ca-b952-90e5e74773dd"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4E08B1-BE9D-4272-AF55-F1E8F8FDDE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D91B05-EE62-488D-A77F-C7BE0D6F624B}">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customXml/itemProps3.xml><?xml version="1.0" encoding="utf-8"?>
<ds:datastoreItem xmlns:ds="http://schemas.openxmlformats.org/officeDocument/2006/customXml" ds:itemID="{A6836B0F-2395-43B9-BBEF-90A78CA70F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销售策略演示文稿，平面主题（宽屏）</Template>
  <TotalTime>338</TotalTime>
  <Words>1274</Words>
  <Application>Microsoft Office PowerPoint</Application>
  <PresentationFormat>宽屏</PresentationFormat>
  <Paragraphs>46</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-apple-system</vt:lpstr>
      <vt:lpstr>Microsoft YaHei UI</vt:lpstr>
      <vt:lpstr>PingFang SC</vt:lpstr>
      <vt:lpstr>Microsoft YaHei</vt:lpstr>
      <vt:lpstr>Microsoft YaHei</vt:lpstr>
      <vt:lpstr>Arial</vt:lpstr>
      <vt:lpstr>DM Sans</vt:lpstr>
      <vt:lpstr>Wingdings 3</vt:lpstr>
      <vt:lpstr>平面</vt:lpstr>
      <vt:lpstr>PowerPoint 演示文稿</vt:lpstr>
      <vt:lpstr>介绍</vt:lpstr>
      <vt:lpstr>几种增材制造的方式</vt:lpstr>
      <vt:lpstr>PowerPoint 演示文稿</vt:lpstr>
      <vt:lpstr>PowerPoint 演示文稿</vt:lpstr>
      <vt:lpstr>PowerPoint 演示文稿</vt:lpstr>
      <vt:lpstr>目前研究</vt:lpstr>
      <vt:lpstr>PowerPoint 演示文稿</vt:lpstr>
      <vt:lpstr>PowerPoint 演示文稿</vt:lpstr>
      <vt:lpstr>AI在增材制造中的研究成果</vt:lpstr>
      <vt:lpstr>PowerPoint 演示文稿</vt:lpstr>
      <vt:lpstr>PowerPoint 演示文稿</vt:lpstr>
      <vt:lpstr>我的研究</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圣斌 卢</dc:creator>
  <cp:lastModifiedBy>AFAN AFAN</cp:lastModifiedBy>
  <cp:revision>2</cp:revision>
  <dcterms:created xsi:type="dcterms:W3CDTF">2024-04-08T13:37:42Z</dcterms:created>
  <dcterms:modified xsi:type="dcterms:W3CDTF">2024-04-24T06:08:32Z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0x0101008D8B3457135D67479991424C624CBB4704002439B9162B2E88498A324BEFF3815221</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CategoryTagsTaxHTField0">
    <vt:lpwstr/>
  </property>
  <property fmtid="{D5CDD505-2E9C-101B-9397-08002B2CF9AE}" pid="11" name="HiddenCategoryTagsTaxHTField0">
    <vt:lpwstr/>
  </property>
</Properties>
</file>