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yixq@jmu.edu.cn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ley.nz" TargetMode="External" /><Relationship Id="rId3" Type="http://schemas.openxmlformats.org/officeDocument/2006/relationships/hyperlink" Target="https://swirlstats.com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Applied Mathematics and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Talk 01</a:t>
            </a:r>
            <a:br/>
            <a:br/>
            <a:r>
              <a:rPr/>
              <a:t>Xiangqi Yi (</a:t>
            </a:r>
            <a:r>
              <a:rPr>
                <a:hlinkClick r:id="rId2"/>
              </a:rPr>
              <a:t>yixq@jmu.edu.cn</a:t>
            </a:r>
            <a:r>
              <a:rPr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2025-02-20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Underlying assumptions of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Linearity: the independent variables is linearly related to dependent variable.</a:t>
            </a:r>
          </a:p>
          <a:p>
            <a:pPr lvl="0"/>
            <a:r>
              <a:rPr/>
              <a:t>Independence: the observations are independent of each other.</a:t>
            </a:r>
          </a:p>
          <a:p>
            <a:pPr lvl="0"/>
            <a:r>
              <a:rPr/>
              <a:t>Homoscedasticity: the variance of the residuals (errors) is constant across all levels of the independent variables.</a:t>
            </a:r>
          </a:p>
          <a:p>
            <a:pPr lvl="0"/>
            <a:r>
              <a:rPr/>
              <a:t>Normality: the residuals follow a normal distribution.</a:t>
            </a:r>
          </a:p>
          <a:p>
            <a:pPr lvl="0"/>
            <a:r>
              <a:rPr/>
              <a:t>No multicollinearity: independent variables are not highly correlated with each other.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case of linear regression model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chooseCRANmirror()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install.packages("tidyverse")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data to </a:t>
            </a:r>
            <a:r>
              <a:rPr>
                <a:latin typeface="Courier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Clams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"Data/ZuurDataMixedModelling/Clams.txt"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glimpse of the </a:t>
            </a:r>
            <a:r>
              <a:rPr>
                <a:latin typeface="Courier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(Clams,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try glimpse(), summary(), tail(), and slice()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× 5
##   MONTH LENGTH   AFD LNLENGTH LNAFD
##   &lt;dbl&gt;  &lt;dbl&gt; &lt;dbl&gt;    &lt;dbl&gt; &lt;dbl&gt;
## 1    11   28.4 0.248     3.35 -1.39
## 2    11   16.6 0.052     2.81 -2.96
## 3    11   13.7 0.028     2.62 -3.57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transformation and pipe</a:t>
            </a:r>
          </a:p>
        </p:txBody>
      </p:sp>
      <p:pic>
        <p:nvPicPr>
          <p:cNvPr descr="Talk01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Installing </a:t>
            </a:r>
            <a:r>
              <a:rPr>
                <a:latin typeface="Courier"/>
              </a:rPr>
              <a:t>R</a:t>
            </a:r>
            <a:r>
              <a:rPr/>
              <a:t> and </a:t>
            </a:r>
            <a:r>
              <a:rPr>
                <a:latin typeface="Courier"/>
              </a:rPr>
              <a:t>Rstudio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do you choose this course?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General assumptions(limitations) of basic statistical methods</a:t>
            </a:r>
          </a:p>
          <a:p>
            <a:pPr lvl="1"/>
            <a:r>
              <a:rPr/>
              <a:t>Student’s t test</a:t>
            </a:r>
          </a:p>
          <a:p>
            <a:pPr lvl="1"/>
            <a:r>
              <a:rPr/>
              <a:t>ANOVA</a:t>
            </a:r>
          </a:p>
          <a:p>
            <a:pPr lvl="1"/>
            <a:r>
              <a:rPr/>
              <a:t>Linear regression</a:t>
            </a:r>
          </a:p>
          <a:p>
            <a:pPr lvl="1"/>
            <a:r>
              <a:rPr/>
              <a:t>Pearson’s correlation analysis …</a:t>
            </a:r>
          </a:p>
          <a:p>
            <a:pPr lvl="0"/>
            <a:r>
              <a:rPr/>
              <a:t>Beyond linear regression</a:t>
            </a:r>
          </a:p>
          <a:p>
            <a:pPr lvl="1"/>
            <a:r>
              <a:rPr/>
              <a:t>Linear mixed-effects model (LMM)</a:t>
            </a:r>
          </a:p>
          <a:p>
            <a:pPr lvl="1"/>
            <a:r>
              <a:rPr/>
              <a:t>Generalized linear model (GLM)</a:t>
            </a:r>
          </a:p>
          <a:p>
            <a:pPr lvl="1"/>
            <a:r>
              <a:rPr/>
              <a:t>Generalized additive model(GAM) 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Tools</a:t>
            </a:r>
          </a:p>
          <a:p>
            <a:pPr lvl="1"/>
            <a:r>
              <a:rPr/>
              <a:t>R, Rstudio and R markdown</a:t>
            </a:r>
          </a:p>
          <a:p>
            <a:pPr lvl="1"/>
            <a:r>
              <a:rPr/>
              <a:t>Git and github -…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“Young man, in mathematics you don’t understand things. You just get used to them.”</a:t>
            </a:r>
          </a:p>
          <a:p>
            <a:pPr lvl="0" indent="0" marL="0">
              <a:buNone/>
            </a:pPr>
            <a:r>
              <a:rPr/>
              <a:t>by JOHN VON NEUMANN, to FELIX SMITH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achieve good scores in this course？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Homework(50%) + Final project (50%)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Homework</a:t>
            </a:r>
          </a:p>
          <a:p>
            <a:pPr lvl="0"/>
            <a:r>
              <a:rPr/>
              <a:t>Deadline: Wednesday</a:t>
            </a:r>
          </a:p>
          <a:p>
            <a:pPr lvl="0"/>
            <a:r>
              <a:rPr>
                <a:latin typeface="Courier"/>
              </a:rPr>
              <a:t>.Rmd</a:t>
            </a:r>
            <a:r>
              <a:rPr/>
              <a:t> files + others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Final project</a:t>
            </a:r>
          </a:p>
          <a:p>
            <a:pPr lvl="0"/>
            <a:r>
              <a:rPr/>
              <a:t>Deadline: June 21, 2025 (Week 18)</a:t>
            </a:r>
          </a:p>
          <a:p>
            <a:pPr lvl="0"/>
            <a:r>
              <a:rPr>
                <a:latin typeface="Courier"/>
              </a:rPr>
              <a:t>.Rmd</a:t>
            </a:r>
            <a:r>
              <a:rPr/>
              <a:t> files +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Topic selection</a:t>
            </a:r>
          </a:p>
          <a:p>
            <a:pPr lvl="1"/>
            <a:r>
              <a:rPr/>
              <a:t>Select one from the topic collection</a:t>
            </a:r>
          </a:p>
          <a:p>
            <a:pPr lvl="1"/>
            <a:r>
              <a:rPr/>
              <a:t>Self-selected topic confirmed by me</a:t>
            </a:r>
          </a:p>
          <a:p>
            <a:pPr lvl="0"/>
            <a:r>
              <a:rPr/>
              <a:t>Scoring criteria</a:t>
            </a:r>
          </a:p>
          <a:p>
            <a:pPr lvl="1"/>
            <a:r>
              <a:rPr/>
              <a:t>A complete story</a:t>
            </a:r>
          </a:p>
          <a:p>
            <a:pPr lvl="1"/>
            <a:r>
              <a:rPr/>
              <a:t>Appropriate statistical methods</a:t>
            </a:r>
          </a:p>
          <a:p>
            <a:pPr lvl="1"/>
            <a:r>
              <a:rPr/>
              <a:t>easy or hard …</a:t>
            </a:r>
          </a:p>
          <a:p>
            <a:pPr lvl="0"/>
            <a:r>
              <a:rPr b="1" i="1"/>
              <a:t>No tolerance for plagiarism</a:t>
            </a:r>
            <a:r>
              <a:rPr/>
              <a:t>, but large language models, such as DeepSeek, ChatGPT and Qwen, are acceptable.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 for Data Science(R4DS)</a:t>
            </a:r>
            <a:r>
              <a:rPr/>
              <a:t>: This popular book by Hadley Wickham and Garrett Grolemund covers data manipulation, visualization, and modeling in </a:t>
            </a:r>
            <a:r>
              <a:rPr>
                <a:latin typeface="Courier"/>
              </a:rPr>
              <a:t>R</a:t>
            </a:r>
            <a:r>
              <a:rPr/>
              <a:t> and </a:t>
            </a:r>
            <a:r>
              <a:rPr>
                <a:latin typeface="Courier"/>
              </a:rPr>
              <a:t>tidyverse</a:t>
            </a:r>
            <a:r>
              <a:rPr/>
              <a:t>.</a:t>
            </a:r>
          </a:p>
          <a:p>
            <a:pPr lvl="0"/>
            <a:r>
              <a:rPr i="1"/>
              <a:t>Mixed Effects Models And Extensions in Ecology with R</a:t>
            </a:r>
          </a:p>
          <a:p>
            <a:pPr lvl="0"/>
            <a:r>
              <a:rPr>
                <a:hlinkClick r:id="rId3"/>
              </a:rPr>
              <a:t>Swirl</a:t>
            </a:r>
            <a:r>
              <a:rPr/>
              <a:t>: An </a:t>
            </a:r>
            <a:r>
              <a:rPr>
                <a:latin typeface="Courier"/>
              </a:rPr>
              <a:t>R</a:t>
            </a:r>
            <a:r>
              <a:rPr/>
              <a:t> package that turns your </a:t>
            </a:r>
            <a:r>
              <a:rPr>
                <a:latin typeface="Courier"/>
              </a:rPr>
              <a:t>R</a:t>
            </a:r>
            <a:r>
              <a:rPr/>
              <a:t> console into an interactive learning environment.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 and Statistics</dc:title>
  <dc:creator>Xiangqi Yi (yixq@jmu.edu.cn)</dc:creator>
  <cp:keywords/>
  <dcterms:created xsi:type="dcterms:W3CDTF">2025-02-21T00:13:32Z</dcterms:created>
  <dcterms:modified xsi:type="dcterms:W3CDTF">2025-02-21T00:13:32Z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2025-02-20</vt:lpwstr>
  </property>
  <property fmtid="{D5CDD505-2E9C-101B-9397-08002B2CF9AE}" pid="3" name="output">
    <vt:lpwstr>powerpoint_presentation</vt:lpwstr>
  </property>
  <property fmtid="{D5CDD505-2E9C-101B-9397-08002B2CF9AE}" pid="4" name="subtitle">
    <vt:lpwstr>Talk 01</vt:lpwstr>
  </property>
</Properties>
</file>