
<file path=[Content_Types].xml><?xml version="1.0" encoding="utf-8"?>
<Types xmlns="http://schemas.openxmlformats.org/package/2006/content-types">
  <Default Extension="jpeg" ContentType="image/jpeg"/>
  <Default Extension="JPG" ContentType="image/.jp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media/image10.svg" ContentType="image/svg+xml"/>
  <Override PartName="/ppt/media/image12.svg" ContentType="image/svg+xml"/>
  <Override PartName="/ppt/media/image16.svg" ContentType="image/svg+xml"/>
  <Override PartName="/ppt/media/image19.svg" ContentType="image/svg+xml"/>
  <Override PartName="/ppt/media/image21.svg" ContentType="image/svg+xml"/>
  <Override PartName="/ppt/media/image23.svg" ContentType="image/svg+xml"/>
  <Override PartName="/ppt/media/image26.svg" ContentType="image/svg+xml"/>
  <Override PartName="/ppt/media/image29.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41"/>
  </p:handoutMasterIdLst>
  <p:sldIdLst>
    <p:sldId id="259" r:id="rId3"/>
    <p:sldId id="393" r:id="rId5"/>
    <p:sldId id="427" r:id="rId6"/>
    <p:sldId id="400" r:id="rId7"/>
    <p:sldId id="399" r:id="rId8"/>
    <p:sldId id="398" r:id="rId9"/>
    <p:sldId id="397" r:id="rId10"/>
    <p:sldId id="401" r:id="rId11"/>
    <p:sldId id="402" r:id="rId12"/>
    <p:sldId id="357" r:id="rId13"/>
    <p:sldId id="406" r:id="rId14"/>
    <p:sldId id="408" r:id="rId15"/>
    <p:sldId id="409" r:id="rId16"/>
    <p:sldId id="413" r:id="rId17"/>
    <p:sldId id="418" r:id="rId18"/>
    <p:sldId id="358" r:id="rId19"/>
    <p:sldId id="360" r:id="rId20"/>
    <p:sldId id="361" r:id="rId21"/>
    <p:sldId id="420" r:id="rId22"/>
    <p:sldId id="421" r:id="rId23"/>
    <p:sldId id="365" r:id="rId24"/>
    <p:sldId id="379" r:id="rId25"/>
    <p:sldId id="367" r:id="rId26"/>
    <p:sldId id="368" r:id="rId27"/>
    <p:sldId id="370" r:id="rId28"/>
    <p:sldId id="422" r:id="rId29"/>
    <p:sldId id="423" r:id="rId30"/>
    <p:sldId id="380" r:id="rId31"/>
    <p:sldId id="381" r:id="rId32"/>
    <p:sldId id="382" r:id="rId33"/>
    <p:sldId id="384" r:id="rId34"/>
    <p:sldId id="424" r:id="rId35"/>
    <p:sldId id="387" r:id="rId36"/>
    <p:sldId id="388" r:id="rId37"/>
    <p:sldId id="389" r:id="rId38"/>
    <p:sldId id="390" r:id="rId39"/>
    <p:sldId id="392" r:id="rId40"/>
  </p:sldIdLst>
  <p:sldSz cx="12192000" cy="6858000"/>
  <p:notesSz cx="7103745" cy="10234295"/>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羅翊心" initials="羅翊心"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2DA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1853" autoAdjust="0"/>
  </p:normalViewPr>
  <p:slideViewPr>
    <p:cSldViewPr snapToGrid="0">
      <p:cViewPr>
        <p:scale>
          <a:sx n="50" d="100"/>
          <a:sy n="50" d="100"/>
        </p:scale>
        <p:origin x="1284" y="-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5" Type="http://schemas.openxmlformats.org/officeDocument/2006/relationships/commentAuthors" Target="commentAuthors.xml"/><Relationship Id="rId44" Type="http://schemas.openxmlformats.org/officeDocument/2006/relationships/tableStyles" Target="tableStyles.xml"/><Relationship Id="rId43" Type="http://schemas.openxmlformats.org/officeDocument/2006/relationships/viewProps" Target="viewProps.xml"/><Relationship Id="rId42" Type="http://schemas.openxmlformats.org/officeDocument/2006/relationships/presProps" Target="presProps.xml"/><Relationship Id="rId41" Type="http://schemas.openxmlformats.org/officeDocument/2006/relationships/handoutMaster" Target="handoutMasters/handoutMaster1.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88595" cy="574719"/>
          </a:xfrm>
          <a:prstGeom prst="rect">
            <a:avLst/>
          </a:prstGeom>
        </p:spPr>
        <p:txBody>
          <a:bodyPr vert="horz" lIns="91440" tIns="45720" rIns="91440" bIns="45720" rtlCol="0"/>
          <a:lstStyle>
            <a:lvl1pPr algn="l">
              <a:defRPr sz="1290"/>
            </a:lvl1pPr>
          </a:lstStyle>
          <a:p>
            <a:endParaRPr lang="en-US"/>
          </a:p>
        </p:txBody>
      </p:sp>
      <p:sp>
        <p:nvSpPr>
          <p:cNvPr id="3" name="Date Placeholder 2"/>
          <p:cNvSpPr>
            <a:spLocks noGrp="1"/>
          </p:cNvSpPr>
          <p:nvPr>
            <p:ph type="dt" sz="quarter" idx="1"/>
          </p:nvPr>
        </p:nvSpPr>
        <p:spPr>
          <a:xfrm>
            <a:off x="4167998" y="0"/>
            <a:ext cx="3188595" cy="574719"/>
          </a:xfrm>
          <a:prstGeom prst="rect">
            <a:avLst/>
          </a:prstGeom>
        </p:spPr>
        <p:txBody>
          <a:bodyPr vert="horz" lIns="91440" tIns="45720" rIns="91440" bIns="45720" rtlCol="0"/>
          <a:lstStyle>
            <a:lvl1pPr algn="r">
              <a:defRPr sz="1290"/>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10879875"/>
            <a:ext cx="3188595" cy="574718"/>
          </a:xfrm>
          <a:prstGeom prst="rect">
            <a:avLst/>
          </a:prstGeom>
        </p:spPr>
        <p:txBody>
          <a:bodyPr vert="horz" lIns="91440" tIns="45720" rIns="91440" bIns="45720" rtlCol="0" anchor="b"/>
          <a:lstStyle>
            <a:lvl1pPr algn="l">
              <a:defRPr sz="1290"/>
            </a:lvl1pPr>
          </a:lstStyle>
          <a:p>
            <a:endParaRPr lang="en-US"/>
          </a:p>
        </p:txBody>
      </p:sp>
      <p:sp>
        <p:nvSpPr>
          <p:cNvPr id="5" name="Slide Number Placeholder 4"/>
          <p:cNvSpPr>
            <a:spLocks noGrp="1"/>
          </p:cNvSpPr>
          <p:nvPr>
            <p:ph type="sldNum" sz="quarter" idx="3"/>
          </p:nvPr>
        </p:nvSpPr>
        <p:spPr>
          <a:xfrm>
            <a:off x="4167998" y="10879875"/>
            <a:ext cx="3188595" cy="574718"/>
          </a:xfrm>
          <a:prstGeom prst="rect">
            <a:avLst/>
          </a:prstGeom>
        </p:spPr>
        <p:txBody>
          <a:bodyPr vert="horz" lIns="91440" tIns="45720" rIns="91440" bIns="45720" rtlCol="0" anchor="b"/>
          <a:lstStyle>
            <a:lvl1pPr algn="r">
              <a:defRPr sz="129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1" y="1"/>
            <a:ext cx="3078427" cy="513508"/>
          </a:xfrm>
          <a:prstGeom prst="rect">
            <a:avLst/>
          </a:prstGeom>
        </p:spPr>
        <p:txBody>
          <a:bodyPr vert="horz" lIns="99075" tIns="49538" rIns="99075" bIns="49538" rtlCol="0"/>
          <a:lstStyle>
            <a:lvl1pPr algn="l">
              <a:defRPr sz="1300"/>
            </a:lvl1pPr>
          </a:lstStyle>
          <a:p>
            <a:endParaRPr lang="zh-TW" altLang="en-US"/>
          </a:p>
        </p:txBody>
      </p:sp>
      <p:sp>
        <p:nvSpPr>
          <p:cNvPr id="3" name="日期版面配置區 2"/>
          <p:cNvSpPr>
            <a:spLocks noGrp="1"/>
          </p:cNvSpPr>
          <p:nvPr>
            <p:ph type="dt" idx="1"/>
          </p:nvPr>
        </p:nvSpPr>
        <p:spPr>
          <a:xfrm>
            <a:off x="4023993" y="1"/>
            <a:ext cx="3078427" cy="513508"/>
          </a:xfrm>
          <a:prstGeom prst="rect">
            <a:avLst/>
          </a:prstGeom>
        </p:spPr>
        <p:txBody>
          <a:bodyPr vert="horz" lIns="99075" tIns="49538" rIns="99075" bIns="49538" rtlCol="0"/>
          <a:lstStyle>
            <a:lvl1pPr algn="r">
              <a:defRPr sz="1300"/>
            </a:lvl1pPr>
          </a:lstStyle>
          <a:p>
            <a:fld id="{46D05749-5306-431D-BB6C-C89C7CE28D99}" type="datetimeFigureOut">
              <a:rPr lang="zh-TW" altLang="en-US" smtClean="0"/>
            </a:fld>
            <a:endParaRPr lang="zh-TW" altLang="en-US"/>
          </a:p>
        </p:txBody>
      </p:sp>
      <p:sp>
        <p:nvSpPr>
          <p:cNvPr id="4" name="投影片影像版面配置區 3"/>
          <p:cNvSpPr>
            <a:spLocks noGrp="1" noRot="1" noChangeAspect="1"/>
          </p:cNvSpPr>
          <p:nvPr>
            <p:ph type="sldImg" idx="2"/>
          </p:nvPr>
        </p:nvSpPr>
        <p:spPr>
          <a:xfrm>
            <a:off x="481013" y="1277938"/>
            <a:ext cx="6143625" cy="3455987"/>
          </a:xfrm>
          <a:prstGeom prst="rect">
            <a:avLst/>
          </a:prstGeom>
          <a:noFill/>
          <a:ln w="12700">
            <a:solidFill>
              <a:prstClr val="black"/>
            </a:solidFill>
          </a:ln>
        </p:spPr>
        <p:txBody>
          <a:bodyPr vert="horz" lIns="99075" tIns="49538" rIns="99075" bIns="49538" rtlCol="0" anchor="ctr"/>
          <a:lstStyle/>
          <a:p>
            <a:endParaRPr lang="zh-TW" altLang="en-US"/>
          </a:p>
        </p:txBody>
      </p:sp>
      <p:sp>
        <p:nvSpPr>
          <p:cNvPr id="5" name="備忘稿版面配置區 4"/>
          <p:cNvSpPr>
            <a:spLocks noGrp="1"/>
          </p:cNvSpPr>
          <p:nvPr>
            <p:ph type="body" sz="quarter" idx="3"/>
          </p:nvPr>
        </p:nvSpPr>
        <p:spPr>
          <a:xfrm>
            <a:off x="710407" y="4925408"/>
            <a:ext cx="5683250" cy="4029879"/>
          </a:xfrm>
          <a:prstGeom prst="rect">
            <a:avLst/>
          </a:prstGeom>
        </p:spPr>
        <p:txBody>
          <a:bodyPr vert="horz" lIns="99075" tIns="49538" rIns="99075" bIns="49538" rtlCol="0"/>
          <a:lstStyle/>
          <a:p>
            <a:pPr lvl="0"/>
            <a:r>
              <a:rPr lang="zh-TW" altLang="en-US"/>
              <a:t>按一下以編輯母片文字樣式</a:t>
            </a:r>
            <a:endParaRPr lang="zh-TW" altLang="en-US"/>
          </a:p>
          <a:p>
            <a:pPr lvl="1"/>
            <a:r>
              <a:rPr lang="zh-TW" altLang="en-US"/>
              <a:t>第二層</a:t>
            </a:r>
            <a:endParaRPr lang="zh-TW" altLang="en-US"/>
          </a:p>
          <a:p>
            <a:pPr lvl="2"/>
            <a:r>
              <a:rPr lang="zh-TW" altLang="en-US"/>
              <a:t>第三層</a:t>
            </a:r>
            <a:endParaRPr lang="zh-TW" altLang="en-US"/>
          </a:p>
          <a:p>
            <a:pPr lvl="3"/>
            <a:r>
              <a:rPr lang="zh-TW" altLang="en-US"/>
              <a:t>第四層</a:t>
            </a:r>
            <a:endParaRPr lang="zh-TW" altLang="en-US"/>
          </a:p>
          <a:p>
            <a:pPr lvl="4"/>
            <a:r>
              <a:rPr lang="zh-TW" altLang="en-US"/>
              <a:t>第五層</a:t>
            </a:r>
            <a:endParaRPr lang="zh-TW" altLang="en-US"/>
          </a:p>
        </p:txBody>
      </p:sp>
      <p:sp>
        <p:nvSpPr>
          <p:cNvPr id="6" name="頁尾版面配置區 5"/>
          <p:cNvSpPr>
            <a:spLocks noGrp="1"/>
          </p:cNvSpPr>
          <p:nvPr>
            <p:ph type="ftr" sz="quarter" idx="4"/>
          </p:nvPr>
        </p:nvSpPr>
        <p:spPr>
          <a:xfrm>
            <a:off x="1" y="9721108"/>
            <a:ext cx="3078427" cy="513507"/>
          </a:xfrm>
          <a:prstGeom prst="rect">
            <a:avLst/>
          </a:prstGeom>
        </p:spPr>
        <p:txBody>
          <a:bodyPr vert="horz" lIns="99075" tIns="49538" rIns="99075" bIns="49538" rtlCol="0" anchor="b"/>
          <a:lstStyle>
            <a:lvl1pPr algn="l">
              <a:defRPr sz="1300"/>
            </a:lvl1pPr>
          </a:lstStyle>
          <a:p>
            <a:endParaRPr lang="zh-TW" altLang="en-US"/>
          </a:p>
        </p:txBody>
      </p:sp>
      <p:sp>
        <p:nvSpPr>
          <p:cNvPr id="7" name="投影片編號版面配置區 6"/>
          <p:cNvSpPr>
            <a:spLocks noGrp="1"/>
          </p:cNvSpPr>
          <p:nvPr>
            <p:ph type="sldNum" sz="quarter" idx="5"/>
          </p:nvPr>
        </p:nvSpPr>
        <p:spPr>
          <a:xfrm>
            <a:off x="4023993" y="9721108"/>
            <a:ext cx="3078427" cy="513507"/>
          </a:xfrm>
          <a:prstGeom prst="rect">
            <a:avLst/>
          </a:prstGeom>
        </p:spPr>
        <p:txBody>
          <a:bodyPr vert="horz" lIns="99075" tIns="49538" rIns="99075" bIns="49538" rtlCol="0" anchor="b"/>
          <a:lstStyle>
            <a:lvl1pPr algn="r">
              <a:defRPr sz="1300"/>
            </a:lvl1pPr>
          </a:lstStyle>
          <a:p>
            <a:fld id="{8BFDFD37-6285-427A-8C0D-E20183607680}" type="slidenum">
              <a:rPr lang="zh-TW" altLang="en-US" smtClean="0"/>
            </a:fld>
            <a:endParaRPr lang="zh-TW" alt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8BFDFD37-6285-427A-8C0D-E20183607680}" type="slidenum">
              <a:rPr lang="zh-TW" altLang="en-US" smtClean="0"/>
            </a:fld>
            <a:endParaRPr lang="zh-TW"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本研究採用三塔共沸蒸餾系統，以環己烷（</a:t>
            </a:r>
            <a:r>
              <a:rPr lang="en-US" altLang="zh-TW" dirty="0"/>
              <a:t>Cyclohexane</a:t>
            </a:r>
            <a:r>
              <a:rPr lang="zh-TW" altLang="en-US" dirty="0"/>
              <a:t>，</a:t>
            </a:r>
            <a:r>
              <a:rPr lang="en-US" altLang="zh-TW" dirty="0"/>
              <a:t>CYH</a:t>
            </a:r>
            <a:r>
              <a:rPr lang="zh-TW" altLang="en-US" dirty="0"/>
              <a:t>）作為共沸劑進行高純度異丙醇（</a:t>
            </a:r>
            <a:r>
              <a:rPr lang="en-US" altLang="zh-TW" dirty="0"/>
              <a:t>IPA</a:t>
            </a:r>
            <a:r>
              <a:rPr lang="zh-TW" altLang="en-US" dirty="0"/>
              <a:t>）之回收。操作條件依據</a:t>
            </a:r>
            <a:r>
              <a:rPr lang="en-US" altLang="zh-TW" dirty="0"/>
              <a:t>Wang</a:t>
            </a:r>
            <a:r>
              <a:rPr lang="zh-TW" altLang="en-US" dirty="0"/>
              <a:t>等人（</a:t>
            </a:r>
            <a:r>
              <a:rPr lang="en-US" altLang="zh-TW" dirty="0"/>
              <a:t>2014</a:t>
            </a:r>
            <a:r>
              <a:rPr lang="zh-TW" altLang="en-US" dirty="0"/>
              <a:t>）所提出之優化設計進行模擬，以期提升分離效率與能耗表現，作為高純度</a:t>
            </a:r>
            <a:r>
              <a:rPr lang="en-US" altLang="zh-TW" dirty="0"/>
              <a:t>IPA</a:t>
            </a:r>
            <a:r>
              <a:rPr lang="zh-TW" altLang="en-US" dirty="0"/>
              <a:t>製程之技術參考。</a:t>
            </a:r>
            <a:endParaRPr lang="zh-TW" altLang="en-US" dirty="0"/>
          </a:p>
        </p:txBody>
      </p:sp>
      <p:sp>
        <p:nvSpPr>
          <p:cNvPr id="4" name="投影片編號版面配置區 3"/>
          <p:cNvSpPr>
            <a:spLocks noGrp="1"/>
          </p:cNvSpPr>
          <p:nvPr>
            <p:ph type="sldNum" sz="quarter" idx="5"/>
          </p:nvPr>
        </p:nvSpPr>
        <p:spPr/>
        <p:txBody>
          <a:bodyPr/>
          <a:lstStyle/>
          <a:p>
            <a:fld id="{8BFDFD37-6285-427A-8C0D-E20183607680}" type="slidenum">
              <a:rPr lang="zh-TW" altLang="en-US" smtClean="0"/>
            </a:fld>
            <a:endParaRPr lang="zh-TW"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en-US" dirty="0"/>
              <a:t>In this study, th steady state simulation of a three-column azeotropic distillation system (CyH_AD) was carried out using Aspen Plus V12.1, and the process configuration is shown in the figure. The feed was a 15 wt% isopropyl alcohol (IPA) solution in circulating water with a flow rate of 7 tons per hour. The feed first enters the preconcentration column (C1) to increase the concentration of IPA, and then flows into the azeotropic column (C2), where cyclohexane (CYH) is added as an azeotropic agent to form a ternary lowest boiling point azeotropic mixture of water, IPA and CYH. After condensation, the vapor at the top of the tower is separated into CYH-rich phase and water-rich IPA phase, where the CYH-rich phase is refluxed to replenish the azeotropic agent, and the water-rich IPA phase is sent to the dewatering column (C3) for further drying.The product at the bottom of the C2 tower reaches a purity of 99.97 wt% of IPA, w</a:t>
            </a:r>
            <a:endParaRPr lang="en-US" altLang="en-US" dirty="0"/>
          </a:p>
        </p:txBody>
      </p:sp>
      <p:sp>
        <p:nvSpPr>
          <p:cNvPr id="4" name="投影片編號版面配置區 3"/>
          <p:cNvSpPr>
            <a:spLocks noGrp="1"/>
          </p:cNvSpPr>
          <p:nvPr>
            <p:ph type="sldNum" sz="quarter" idx="5"/>
          </p:nvPr>
        </p:nvSpPr>
        <p:spPr/>
        <p:txBody>
          <a:bodyPr/>
          <a:lstStyle/>
          <a:p>
            <a:fld id="{8BFDFD37-6285-427A-8C0D-E20183607680}" type="slidenum">
              <a:rPr lang="zh-TW" altLang="en-US" smtClean="0"/>
            </a:fld>
            <a:endParaRPr lang="zh-TW"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en-US" dirty="0"/>
              <a:t>The heat pump-assisted three-column azeotropic distillation (HPAD) system is based on the principle of mechanical vapor recompression (MVR), which is based on the compression of steam at the top of the distillation columns and the recovery of its latent heat of condensation to supply the reboiler load to form a closed-loop, self-feeding heat pump cycle in each distillation column. The complete flow of the system is shown in the figure. The system integrates two independent heat pump circuits. C1 tower top vapor is compressed by single-stage isentropic compression, the pressure is raised from 1 atm to 2.981 atm, part of which is supplied to C2 tower, and the rest is completely condensed at 2.981 atm and 110</a:t>
            </a:r>
            <a:r>
              <a:rPr lang="en-US" altLang="en-US" dirty="0"/>
              <a:t>°</a:t>
            </a:r>
            <a:r>
              <a:rPr lang="en-US" altLang="en-US" dirty="0"/>
              <a:t>C, and the latent heat of condensation is supplied to the C1 reboiler directly to form a closed-loop heat recovery. C2 tower top vapor is compressed to 6.1 atm, and condensed at 114</a:t>
            </a:r>
            <a:r>
              <a:rPr lang="en-US" altLang="en-US" dirty="0"/>
              <a:t>°</a:t>
            </a:r>
            <a:r>
              <a:rPr lang="en-US" altLang="en-US" dirty="0"/>
              <a:t>C, the released heat energy can also satisfy the load of each distillation tower. The heat released meets the demand of both C2 and C3 reboilers. Due to the compression ratio of 6.1, the compression process is divided into two stages in consideration of thermal efficiency and mechanical constraints. An intercooler is provided between the two stages to partially condense the superheated vapor at 111</a:t>
            </a:r>
            <a:r>
              <a:rPr lang="en-US" altLang="en-US" dirty="0"/>
              <a:t>°</a:t>
            </a:r>
            <a:r>
              <a:rPr lang="en-US" altLang="en-US" dirty="0"/>
              <a:t>C, effectively recovering the sensible heat and supplying it to the C1 reboiler. Since the recovered heat from vapor recompression is not enough to fully supply the heat load of C1 and C2, auxiliary electric boilers (EB1 and EB2) are installed at the bottom of the two towers to supplement the heat energy.</a:t>
            </a:r>
            <a:endParaRPr lang="en-US" altLang="en-US" dirty="0"/>
          </a:p>
        </p:txBody>
      </p:sp>
      <p:sp>
        <p:nvSpPr>
          <p:cNvPr id="4" name="投影片編號版面配置區 3"/>
          <p:cNvSpPr>
            <a:spLocks noGrp="1"/>
          </p:cNvSpPr>
          <p:nvPr>
            <p:ph type="sldNum" sz="quarter" idx="5"/>
          </p:nvPr>
        </p:nvSpPr>
        <p:spPr/>
        <p:txBody>
          <a:bodyPr/>
          <a:lstStyle/>
          <a:p>
            <a:fld id="{8BFDFD37-6285-427A-8C0D-E20183607680}" type="slidenum">
              <a:rPr lang="zh-TW" altLang="en-US" smtClean="0"/>
            </a:fld>
            <a:endParaRPr lang="zh-TW"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en-US" dirty="0"/>
              <a:t>The temperature of the tower bottom is below 150c, so the centralized heat supply is provided by a steam heat pump system (SGHP) with a COP of 5.5. The system converts the original heat load of about 1,892 kW into an electrical power input of 344 kW, which significantly improves energy efficiency. A schematic diagram of the system flow is shown in the figure.</a:t>
            </a:r>
            <a:endParaRPr lang="en-US" altLang="en-US" dirty="0"/>
          </a:p>
        </p:txBody>
      </p:sp>
      <p:sp>
        <p:nvSpPr>
          <p:cNvPr id="4" name="投影片編號版面配置區 3"/>
          <p:cNvSpPr>
            <a:spLocks noGrp="1"/>
          </p:cNvSpPr>
          <p:nvPr>
            <p:ph type="sldNum" sz="quarter" idx="5"/>
          </p:nvPr>
        </p:nvSpPr>
        <p:spPr/>
        <p:txBody>
          <a:bodyPr/>
          <a:lstStyle/>
          <a:p>
            <a:fld id="{8BFDFD37-6285-427A-8C0D-E20183607680}" type="slidenum">
              <a:rPr lang="zh-TW" altLang="en-US" smtClean="0"/>
            </a:fld>
            <a:endParaRPr lang="zh-TW"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en-US" dirty="0">
                <a:sym typeface="+mn-ea"/>
              </a:rPr>
              <a:t>In this slide, the economic benefits and costs of the conventional  three-column azeotropic distillation, a heat pump-assisted distillation coupled with an assisted electric boiler system (HPAD+EB), and a steam-generated heat pump (SGHP) system with a COP of 5.5 are compared.  The CAC is calculated to </a:t>
            </a:r>
            <a:r>
              <a:rPr lang="en-US">
                <a:sym typeface="+mn-ea"/>
              </a:rPr>
              <a:t> is calculated with reference to conventional process with coal as fuel </a:t>
            </a:r>
            <a:endParaRPr lang="en-US"/>
          </a:p>
          <a:p>
            <a:endParaRPr lang="en-US" altLang="en-US" dirty="0">
              <a:sym typeface="+mn-ea"/>
            </a:endParaRPr>
          </a:p>
        </p:txBody>
      </p:sp>
      <p:sp>
        <p:nvSpPr>
          <p:cNvPr id="4" name="投影片編號版面配置區 3"/>
          <p:cNvSpPr>
            <a:spLocks noGrp="1"/>
          </p:cNvSpPr>
          <p:nvPr>
            <p:ph type="sldNum" sz="quarter" idx="5"/>
          </p:nvPr>
        </p:nvSpPr>
        <p:spPr/>
        <p:txBody>
          <a:bodyPr/>
          <a:lstStyle/>
          <a:p>
            <a:fld id="{8BFDFD37-6285-427A-8C0D-E20183607680}" type="slidenum">
              <a:rPr lang="zh-TW" altLang="en-US" smtClean="0"/>
            </a:fld>
            <a:endParaRPr lang="zh-TW"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本節介紹以二異丙醚（</a:t>
            </a:r>
            <a:r>
              <a:rPr lang="en-US" altLang="zh-TW" dirty="0"/>
              <a:t>DIPE</a:t>
            </a:r>
            <a:r>
              <a:rPr lang="zh-TW" altLang="en-US" dirty="0"/>
              <a:t>）作為共沸劑之共沸蒸餾過程電氣化研究。透過模擬分析探討</a:t>
            </a:r>
            <a:r>
              <a:rPr lang="en-US" altLang="zh-TW" dirty="0"/>
              <a:t>DIPE</a:t>
            </a:r>
            <a:r>
              <a:rPr lang="zh-TW" altLang="en-US" dirty="0"/>
              <a:t>輔助共沸蒸餾系統在異丙醇純化製程中的應用潛力與能源效益，旨在評估其在推動製程電氣化與節能減碳方面的可行性及優勢。</a:t>
            </a:r>
            <a:endParaRPr lang="zh-TW" altLang="en-US" dirty="0"/>
          </a:p>
        </p:txBody>
      </p:sp>
      <p:sp>
        <p:nvSpPr>
          <p:cNvPr id="4" name="投影片編號版面配置區 3"/>
          <p:cNvSpPr>
            <a:spLocks noGrp="1"/>
          </p:cNvSpPr>
          <p:nvPr>
            <p:ph type="sldNum" sz="quarter" idx="5"/>
          </p:nvPr>
        </p:nvSpPr>
        <p:spPr/>
        <p:txBody>
          <a:bodyPr/>
          <a:lstStyle/>
          <a:p>
            <a:fld id="{8BFDFD37-6285-427A-8C0D-E20183607680}" type="slidenum">
              <a:rPr lang="zh-TW" altLang="en-US" smtClean="0"/>
            </a:fld>
            <a:endParaRPr lang="zh-TW"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A two column process was simulated.  The total condenser duty was found to be 1675 kW and the total reboiler duty was found to be 1894 kW.  </a:t>
            </a:r>
            <a:endParaRPr lang="en-US" altLang="zh-TW" dirty="0"/>
          </a:p>
        </p:txBody>
      </p:sp>
      <p:sp>
        <p:nvSpPr>
          <p:cNvPr id="4" name="投影片編號版面配置區 3"/>
          <p:cNvSpPr>
            <a:spLocks noGrp="1"/>
          </p:cNvSpPr>
          <p:nvPr>
            <p:ph type="sldNum" sz="quarter" idx="5"/>
          </p:nvPr>
        </p:nvSpPr>
        <p:spPr/>
        <p:txBody>
          <a:bodyPr/>
          <a:lstStyle/>
          <a:p>
            <a:fld id="{8BFDFD37-6285-427A-8C0D-E20183607680}" type="slidenum">
              <a:rPr lang="zh-TW" altLang="en-US" smtClean="0"/>
            </a:fld>
            <a:endParaRPr lang="zh-TW"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In HPAD the total work required is reduced to 268 kW, yet two electric reboilers of 360 kW are required </a:t>
            </a:r>
            <a:endParaRPr lang="en-US" altLang="zh-TW" dirty="0"/>
          </a:p>
        </p:txBody>
      </p:sp>
      <p:sp>
        <p:nvSpPr>
          <p:cNvPr id="4" name="投影片編號版面配置區 3"/>
          <p:cNvSpPr>
            <a:spLocks noGrp="1"/>
          </p:cNvSpPr>
          <p:nvPr>
            <p:ph type="sldNum" sz="quarter" idx="5"/>
          </p:nvPr>
        </p:nvSpPr>
        <p:spPr/>
        <p:txBody>
          <a:bodyPr/>
          <a:lstStyle/>
          <a:p>
            <a:fld id="{8BFDFD37-6285-427A-8C0D-E20183607680}" type="slidenum">
              <a:rPr lang="zh-TW" altLang="en-US" smtClean="0"/>
            </a:fld>
            <a:endParaRPr lang="zh-TW"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r>
              <a:rPr lang="en-US"/>
              <a:t>The work of SGHPs were computed using a COP 5.5</a:t>
            </a:r>
            <a:endParaRPr lang="en-US"/>
          </a:p>
        </p:txBody>
      </p:sp>
      <p:sp>
        <p:nvSpPr>
          <p:cNvPr id="4" name="Slide Number Placeholder 3"/>
          <p:cNvSpPr>
            <a:spLocks noGrp="1"/>
          </p:cNvSpPr>
          <p:nvPr>
            <p:ph type="sldNum" sz="quarter" idx="5"/>
          </p:nvPr>
        </p:nvSpPr>
        <p:spPr/>
        <p:txBody>
          <a:bodyPr/>
          <a:p>
            <a:fld id="{8BFDFD37-6285-427A-8C0D-E20183607680}" type="slidenum">
              <a:rPr lang="zh-TW" altLang="en-US" smtClean="0"/>
            </a:fld>
            <a:endParaRPr lang="zh-TW"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en-US" dirty="0">
                <a:sym typeface="+mn-ea"/>
              </a:rPr>
              <a:t>In this slide, the economic benefits and costs of the conventional  three-column azeotropic distillation, a heat pump-assisted distillation coupled with an assisted electric boiler system (HPAD+EB), and a steam-generated heat pump (SGHP) system with a COP of 5.5 are compared.  The CAC is calculated to </a:t>
            </a:r>
            <a:r>
              <a:rPr lang="en-US">
                <a:sym typeface="+mn-ea"/>
              </a:rPr>
              <a:t> is calculated with reference to conventional process with coal as fuel </a:t>
            </a:r>
            <a:endParaRPr lang="en-US"/>
          </a:p>
          <a:p>
            <a:endParaRPr lang="en-US" altLang="en-US" dirty="0">
              <a:sym typeface="+mn-ea"/>
            </a:endParaRPr>
          </a:p>
        </p:txBody>
      </p:sp>
      <p:sp>
        <p:nvSpPr>
          <p:cNvPr id="4" name="投影片編號版面配置區 3"/>
          <p:cNvSpPr>
            <a:spLocks noGrp="1"/>
          </p:cNvSpPr>
          <p:nvPr>
            <p:ph type="sldNum" sz="quarter" idx="5"/>
          </p:nvPr>
        </p:nvSpPr>
        <p:spPr/>
        <p:txBody>
          <a:bodyPr/>
          <a:lstStyle/>
          <a:p>
            <a:fld id="{8BFDFD37-6285-427A-8C0D-E20183607680}" type="slidenum">
              <a:rPr lang="zh-TW" altLang="en-US" smtClean="0"/>
            </a:fld>
            <a:endParaRPr lang="zh-TW"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This is our government plan for march towards the zero emission target.</a:t>
            </a:r>
            <a:endParaRPr lang="en-US" altLang="zh-TW" dirty="0"/>
          </a:p>
          <a:p>
            <a:r>
              <a:rPr lang="en-US" altLang="zh-TW" dirty="0"/>
              <a:t>The original commitment is 50% reduction by 2050 is revised to Net Zero.</a:t>
            </a:r>
            <a:endParaRPr lang="en-US" altLang="zh-TW" dirty="0"/>
          </a:p>
          <a:p>
            <a:r>
              <a:rPr lang="en-US" altLang="zh-TW" dirty="0"/>
              <a:t>The short term target calls 50 MT reduction by 2030.</a:t>
            </a:r>
            <a:endParaRPr lang="en-US" altLang="zh-TW" dirty="0"/>
          </a:p>
          <a:p>
            <a:r>
              <a:rPr lang="en-US" altLang="zh-TW" dirty="0"/>
              <a:t>The latest data of 2022 showed no reduction at all.</a:t>
            </a:r>
            <a:endParaRPr lang="en-US" altLang="zh-TW" dirty="0"/>
          </a:p>
          <a:p>
            <a:endParaRPr lang="en-US" altLang="zh-TW" dirty="0"/>
          </a:p>
          <a:p>
            <a:r>
              <a:rPr lang="en-US" altLang="zh-TW" dirty="0"/>
              <a:t>Please be reminded that I am not making any judgement on the planning.</a:t>
            </a:r>
            <a:endParaRPr lang="en-US" altLang="zh-TW" dirty="0"/>
          </a:p>
          <a:p>
            <a:r>
              <a:rPr lang="en-US" altLang="zh-TW" dirty="0"/>
              <a:t>Part of </a:t>
            </a:r>
            <a:r>
              <a:rPr lang="en-US" altLang="zh-CN" dirty="0"/>
              <a:t>responsibility of failure has</a:t>
            </a:r>
            <a:r>
              <a:rPr lang="zh-CN" altLang="en-US" dirty="0"/>
              <a:t> </a:t>
            </a:r>
            <a:r>
              <a:rPr lang="en-US" altLang="zh-CN" dirty="0"/>
              <a:t>to</a:t>
            </a:r>
            <a:r>
              <a:rPr lang="zh-CN" altLang="en-US" dirty="0"/>
              <a:t> </a:t>
            </a:r>
            <a:r>
              <a:rPr lang="en-US" altLang="zh-CN" dirty="0"/>
              <a:t>be</a:t>
            </a:r>
            <a:r>
              <a:rPr lang="zh-CN" altLang="en-US" dirty="0"/>
              <a:t> </a:t>
            </a:r>
            <a:r>
              <a:rPr lang="en-US" altLang="zh-CN" dirty="0"/>
              <a:t>laid on us, the practicing community.</a:t>
            </a:r>
            <a:endParaRPr lang="en-US" altLang="zh-TW" dirty="0"/>
          </a:p>
          <a:p>
            <a:endParaRPr lang="zh-TW" altLang="en-US" dirty="0"/>
          </a:p>
        </p:txBody>
      </p:sp>
      <p:sp>
        <p:nvSpPr>
          <p:cNvPr id="4" name="投影片編號版面配置區 3"/>
          <p:cNvSpPr>
            <a:spLocks noGrp="1"/>
          </p:cNvSpPr>
          <p:nvPr>
            <p:ph type="sldNum" sz="quarter" idx="5"/>
          </p:nvPr>
        </p:nvSpPr>
        <p:spPr/>
        <p:txBody>
          <a:bodyPr/>
          <a:lstStyle/>
          <a:p>
            <a:fld id="{2BAE92FD-0CF5-41C1-9549-AF78E7206D69}" type="slidenum">
              <a:rPr lang="zh-TW" altLang="en-US" smtClean="0"/>
            </a:fld>
            <a:endParaRPr lang="zh-TW"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8BFDFD37-6285-427A-8C0D-E20183607680}" type="slidenum">
              <a:rPr lang="zh-TW" altLang="en-US" smtClean="0"/>
            </a:fld>
            <a:endParaRPr lang="zh-TW"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defTabSz="990600">
              <a:defRPr/>
            </a:pPr>
            <a:r>
              <a:rPr lang="zh-TW" altLang="en-US" dirty="0"/>
              <a:t>本研究建立一套三柱萃取蒸餾系統，設計依據</a:t>
            </a:r>
            <a:r>
              <a:rPr lang="en-US" altLang="zh-TW" dirty="0"/>
              <a:t>Liang</a:t>
            </a:r>
            <a:r>
              <a:rPr lang="zh-TW" altLang="en-US" dirty="0"/>
              <a:t>等人（</a:t>
            </a:r>
            <a:r>
              <a:rPr lang="en-US" altLang="zh-TW" dirty="0"/>
              <a:t>2014</a:t>
            </a:r>
            <a:r>
              <a:rPr lang="zh-TW" altLang="en-US" dirty="0"/>
              <a:t>）提出之節能萃取蒸餾流程。</a:t>
            </a:r>
            <a:endParaRPr lang="zh-TW" altLang="en-US" dirty="0"/>
          </a:p>
          <a:p>
            <a:endParaRPr lang="zh-TW" altLang="en-US" dirty="0"/>
          </a:p>
        </p:txBody>
      </p:sp>
      <p:sp>
        <p:nvSpPr>
          <p:cNvPr id="4" name="投影片編號版面配置區 3"/>
          <p:cNvSpPr>
            <a:spLocks noGrp="1"/>
          </p:cNvSpPr>
          <p:nvPr>
            <p:ph type="sldNum" sz="quarter" idx="5"/>
          </p:nvPr>
        </p:nvSpPr>
        <p:spPr/>
        <p:txBody>
          <a:bodyPr/>
          <a:lstStyle/>
          <a:p>
            <a:fld id="{8BFDFD37-6285-427A-8C0D-E20183607680}" type="slidenum">
              <a:rPr lang="zh-TW" altLang="en-US" smtClean="0"/>
            </a:fld>
            <a:endParaRPr lang="zh-TW"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The total condenser duty available is 1383 kW, the total reboiler duty required is 1629 kW, again the duty provided is insufficent </a:t>
            </a:r>
            <a:endParaRPr lang="en-US" altLang="zh-TW" dirty="0"/>
          </a:p>
        </p:txBody>
      </p:sp>
      <p:sp>
        <p:nvSpPr>
          <p:cNvPr id="4" name="投影片編號版面配置區 3"/>
          <p:cNvSpPr>
            <a:spLocks noGrp="1"/>
          </p:cNvSpPr>
          <p:nvPr>
            <p:ph type="sldNum" sz="quarter" idx="5"/>
          </p:nvPr>
        </p:nvSpPr>
        <p:spPr/>
        <p:txBody>
          <a:bodyPr/>
          <a:lstStyle/>
          <a:p>
            <a:fld id="{8BFDFD37-6285-427A-8C0D-E20183607680}" type="slidenum">
              <a:rPr lang="zh-TW" altLang="en-US" smtClean="0"/>
            </a:fld>
            <a:endParaRPr lang="zh-TW"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dirty="0"/>
              <a:t>Two electric boilers are required</a:t>
            </a:r>
            <a:endParaRPr lang="en-US" dirty="0"/>
          </a:p>
          <a:p>
            <a:r>
              <a:rPr lang="en-US" dirty="0"/>
              <a:t>The total worj required is 113+61+43+69+84+3.5+94+81=708</a:t>
            </a:r>
            <a:endParaRPr lang="en-US" dirty="0"/>
          </a:p>
        </p:txBody>
      </p:sp>
      <p:sp>
        <p:nvSpPr>
          <p:cNvPr id="4" name="投影片編號版面配置區 3"/>
          <p:cNvSpPr>
            <a:spLocks noGrp="1"/>
          </p:cNvSpPr>
          <p:nvPr>
            <p:ph type="sldNum" sz="quarter" idx="5"/>
          </p:nvPr>
        </p:nvSpPr>
        <p:spPr/>
        <p:txBody>
          <a:bodyPr/>
          <a:lstStyle/>
          <a:p>
            <a:fld id="{8BFDFD37-6285-427A-8C0D-E20183607680}" type="slidenum">
              <a:rPr lang="zh-TW" altLang="en-US" smtClean="0"/>
            </a:fld>
            <a:endParaRPr lang="zh-TW"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本研究中，蒸汽熱泵系統（</a:t>
            </a:r>
            <a:r>
              <a:rPr lang="en-US" altLang="zh-TW" dirty="0"/>
              <a:t>SGHP</a:t>
            </a:r>
            <a:r>
              <a:rPr lang="zh-TW" altLang="en-US" dirty="0"/>
              <a:t>）第一座蒸餾柱塔底溫度低於</a:t>
            </a:r>
            <a:r>
              <a:rPr lang="en-US" altLang="zh-TW" dirty="0"/>
              <a:t>150°C</a:t>
            </a:r>
            <a:r>
              <a:rPr lang="zh-TW" altLang="en-US" dirty="0"/>
              <a:t>，採用</a:t>
            </a:r>
            <a:r>
              <a:rPr lang="en-US" altLang="zh-TW" dirty="0" err="1"/>
              <a:t>Epcon</a:t>
            </a:r>
            <a:r>
              <a:rPr lang="zh-TW" altLang="en-US" dirty="0"/>
              <a:t>技術，配備</a:t>
            </a:r>
            <a:r>
              <a:rPr lang="en-US" altLang="zh-TW" dirty="0"/>
              <a:t>COP</a:t>
            </a:r>
            <a:r>
              <a:rPr lang="zh-TW" altLang="en-US" dirty="0"/>
              <a:t>為</a:t>
            </a:r>
            <a:r>
              <a:rPr lang="en-US" altLang="zh-TW" dirty="0"/>
              <a:t>5.5</a:t>
            </a:r>
            <a:r>
              <a:rPr lang="zh-TW" altLang="en-US" dirty="0"/>
              <a:t>的壓縮機；第二及第三柱則採用</a:t>
            </a:r>
            <a:r>
              <a:rPr lang="en-US" altLang="zh-TW" dirty="0"/>
              <a:t>Spilling</a:t>
            </a:r>
            <a:r>
              <a:rPr lang="zh-TW" altLang="en-US" dirty="0"/>
              <a:t>技術，作為製程集中供熱系統，配備</a:t>
            </a:r>
            <a:r>
              <a:rPr lang="en-US" altLang="zh-TW" dirty="0"/>
              <a:t>COP</a:t>
            </a:r>
            <a:r>
              <a:rPr lang="zh-TW" altLang="en-US" dirty="0"/>
              <a:t>為</a:t>
            </a:r>
            <a:r>
              <a:rPr lang="en-US" altLang="zh-TW" dirty="0"/>
              <a:t>2.1</a:t>
            </a:r>
            <a:r>
              <a:rPr lang="zh-TW" altLang="en-US" dirty="0"/>
              <a:t>的壓縮機。此配置能有效將原始約</a:t>
            </a:r>
            <a:r>
              <a:rPr lang="en-US" altLang="zh-TW" dirty="0"/>
              <a:t>1629 kW</a:t>
            </a:r>
            <a:r>
              <a:rPr lang="zh-TW" altLang="en-US" dirty="0"/>
              <a:t>的熱負荷降低至</a:t>
            </a:r>
            <a:r>
              <a:rPr lang="en-US" altLang="zh-TW" dirty="0"/>
              <a:t>509 kW</a:t>
            </a:r>
            <a:r>
              <a:rPr lang="zh-TW" altLang="en-US" dirty="0"/>
              <a:t>的電力輸入，顯著提升整體能源利用效率。相關流程示意圖如圖所示。</a:t>
            </a:r>
            <a:endParaRPr lang="zh-TW" altLang="en-US" dirty="0"/>
          </a:p>
        </p:txBody>
      </p:sp>
      <p:sp>
        <p:nvSpPr>
          <p:cNvPr id="4" name="投影片編號版面配置區 3"/>
          <p:cNvSpPr>
            <a:spLocks noGrp="1"/>
          </p:cNvSpPr>
          <p:nvPr>
            <p:ph type="sldNum" sz="quarter" idx="5"/>
          </p:nvPr>
        </p:nvSpPr>
        <p:spPr/>
        <p:txBody>
          <a:bodyPr/>
          <a:lstStyle/>
          <a:p>
            <a:fld id="{8BFDFD37-6285-427A-8C0D-E20183607680}" type="slidenum">
              <a:rPr lang="zh-TW" altLang="en-US" smtClean="0"/>
            </a:fld>
            <a:endParaRPr lang="zh-TW"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
        <p:nvSpPr>
          <p:cNvPr id="4" name="Slide Number Placeholder 3"/>
          <p:cNvSpPr>
            <a:spLocks noGrp="1"/>
          </p:cNvSpPr>
          <p:nvPr>
            <p:ph type="sldNum" sz="quarter" idx="5"/>
          </p:nvPr>
        </p:nvSpPr>
        <p:spPr/>
        <p:txBody>
          <a:bodyPr/>
          <a:p>
            <a:fld id="{8BFDFD37-6285-427A-8C0D-E20183607680}" type="slidenum">
              <a:rPr lang="zh-TW" altLang="en-US" smtClean="0"/>
            </a:fld>
            <a:endParaRPr lang="zh-TW"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en-US" dirty="0">
                <a:sym typeface="+mn-ea"/>
              </a:rPr>
              <a:t>In this slide, the economic benefits and costs of the conventional  three-column azeotropic distillation, a heat pump-assisted distillation coupled with an assisted electric boiler system (HPAD+EB), and a steam-generated heat pump (SGHP) system with a COP of 5.5 are compared.  The CAC is calculated to </a:t>
            </a:r>
            <a:r>
              <a:rPr lang="en-US">
                <a:sym typeface="+mn-ea"/>
              </a:rPr>
              <a:t> is calculated with reference to conventional process with coal as fuel </a:t>
            </a:r>
            <a:endParaRPr lang="en-US"/>
          </a:p>
          <a:p>
            <a:endParaRPr lang="en-US" altLang="en-US" dirty="0">
              <a:sym typeface="+mn-ea"/>
            </a:endParaRPr>
          </a:p>
        </p:txBody>
      </p:sp>
      <p:sp>
        <p:nvSpPr>
          <p:cNvPr id="4" name="投影片編號版面配置區 3"/>
          <p:cNvSpPr>
            <a:spLocks noGrp="1"/>
          </p:cNvSpPr>
          <p:nvPr>
            <p:ph type="sldNum" sz="quarter" idx="5"/>
          </p:nvPr>
        </p:nvSpPr>
        <p:spPr/>
        <p:txBody>
          <a:bodyPr/>
          <a:lstStyle/>
          <a:p>
            <a:fld id="{8BFDFD37-6285-427A-8C0D-E20183607680}" type="slidenum">
              <a:rPr lang="zh-TW" altLang="en-US" smtClean="0"/>
            </a:fld>
            <a:endParaRPr lang="zh-TW"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本研究針對傳統三柱萃取蒸餾系統（</a:t>
            </a:r>
            <a:r>
              <a:rPr lang="en-US" altLang="zh-TW" dirty="0"/>
              <a:t>DMSO_ED</a:t>
            </a:r>
            <a:r>
              <a:rPr lang="zh-TW" altLang="en-US" dirty="0"/>
              <a:t>）高能耗問題，引入熱能整合策略以提升能源利用效率並降低外部蒸汽需求。該整合配置基於</a:t>
            </a:r>
            <a:r>
              <a:rPr lang="en-US" altLang="zh-TW" dirty="0"/>
              <a:t>Duan</a:t>
            </a:r>
            <a:r>
              <a:rPr lang="zh-TW" altLang="en-US" dirty="0"/>
              <a:t>與</a:t>
            </a:r>
            <a:r>
              <a:rPr lang="en-US" altLang="zh-TW" dirty="0"/>
              <a:t>Li</a:t>
            </a:r>
            <a:r>
              <a:rPr lang="zh-TW" altLang="en-US" dirty="0"/>
              <a:t>（</a:t>
            </a:r>
            <a:r>
              <a:rPr lang="en-US" altLang="zh-TW" dirty="0"/>
              <a:t>2023</a:t>
            </a:r>
            <a:r>
              <a:rPr lang="zh-TW" altLang="en-US" dirty="0"/>
              <a:t>）所提出之節能方法，相關流程示意如圖所示。</a:t>
            </a:r>
            <a:endParaRPr lang="zh-TW" altLang="en-US" dirty="0"/>
          </a:p>
        </p:txBody>
      </p:sp>
      <p:sp>
        <p:nvSpPr>
          <p:cNvPr id="4" name="投影片編號版面配置區 3"/>
          <p:cNvSpPr>
            <a:spLocks noGrp="1"/>
          </p:cNvSpPr>
          <p:nvPr>
            <p:ph type="sldNum" sz="quarter" idx="5"/>
          </p:nvPr>
        </p:nvSpPr>
        <p:spPr/>
        <p:txBody>
          <a:bodyPr/>
          <a:lstStyle/>
          <a:p>
            <a:fld id="{8BFDFD37-6285-427A-8C0D-E20183607680}" type="slidenum">
              <a:rPr lang="zh-TW" altLang="en-US" smtClean="0"/>
            </a:fld>
            <a:endParaRPr lang="zh-TW"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相關流程示意如圖所示。操作條件及整合機制說明如下：預濃縮柱（</a:t>
            </a:r>
            <a:r>
              <a:rPr lang="en-US" altLang="zh-TW" dirty="0"/>
              <a:t>C1</a:t>
            </a:r>
            <a:r>
              <a:rPr lang="zh-TW" altLang="en-US" dirty="0"/>
              <a:t>）於大氣壓（</a:t>
            </a:r>
            <a:r>
              <a:rPr lang="en-US" altLang="zh-TW" dirty="0"/>
              <a:t>1 atm</a:t>
            </a:r>
            <a:r>
              <a:rPr lang="zh-TW" altLang="en-US" dirty="0"/>
              <a:t>）下運行，其再沸器熱能完全由</a:t>
            </a:r>
            <a:r>
              <a:rPr lang="en-US" altLang="zh-TW" dirty="0"/>
              <a:t>C2</a:t>
            </a:r>
            <a:r>
              <a:rPr lang="zh-TW" altLang="en-US" dirty="0"/>
              <a:t>及</a:t>
            </a:r>
            <a:r>
              <a:rPr lang="en-US" altLang="zh-TW" dirty="0"/>
              <a:t>C3</a:t>
            </a:r>
            <a:r>
              <a:rPr lang="zh-TW" altLang="en-US" dirty="0"/>
              <a:t>塔頂冷凝器釋放之潛熱供應。萃取蒸餾柱（</a:t>
            </a:r>
            <a:r>
              <a:rPr lang="en-US" altLang="zh-TW" dirty="0"/>
              <a:t>C2</a:t>
            </a:r>
            <a:r>
              <a:rPr lang="zh-TW" altLang="en-US" dirty="0"/>
              <a:t>）則於增壓條件下運作，提升塔頂蒸氣冷凝溫度，使其能作為</a:t>
            </a:r>
            <a:r>
              <a:rPr lang="en-US" altLang="zh-TW" dirty="0"/>
              <a:t>C1</a:t>
            </a:r>
            <a:r>
              <a:rPr lang="zh-TW" altLang="en-US" dirty="0"/>
              <a:t>之熱源。</a:t>
            </a:r>
            <a:r>
              <a:rPr lang="en-US" altLang="zh-TW" dirty="0"/>
              <a:t>C2</a:t>
            </a:r>
            <a:r>
              <a:rPr lang="zh-TW" altLang="en-US" dirty="0"/>
              <a:t>進料來自</a:t>
            </a:r>
            <a:r>
              <a:rPr lang="en-US" altLang="zh-TW" dirty="0"/>
              <a:t>C1</a:t>
            </a:r>
            <a:r>
              <a:rPr lang="zh-TW" altLang="en-US" dirty="0"/>
              <a:t>，而</a:t>
            </a:r>
            <a:r>
              <a:rPr lang="en-US" altLang="zh-TW" dirty="0"/>
              <a:t>DMSO</a:t>
            </a:r>
            <a:r>
              <a:rPr lang="zh-TW" altLang="en-US" dirty="0"/>
              <a:t>萃取劑由溶劑回收柱（</a:t>
            </a:r>
            <a:r>
              <a:rPr lang="en-US" altLang="zh-TW" dirty="0"/>
              <a:t>C3</a:t>
            </a:r>
            <a:r>
              <a:rPr lang="zh-TW" altLang="en-US" dirty="0"/>
              <a:t>）回收再利用。</a:t>
            </a:r>
            <a:r>
              <a:rPr lang="en-US" altLang="zh-TW" dirty="0"/>
              <a:t>C3</a:t>
            </a:r>
            <a:r>
              <a:rPr lang="zh-TW" altLang="en-US" dirty="0"/>
              <a:t>亦在增壓狀態運轉，其塔頂潛熱回收用於供應</a:t>
            </a:r>
            <a:r>
              <a:rPr lang="en-US" altLang="zh-TW" dirty="0"/>
              <a:t>C1</a:t>
            </a:r>
            <a:r>
              <a:rPr lang="zh-TW" altLang="en-US" dirty="0"/>
              <a:t>再沸器，並利用高溫再生</a:t>
            </a:r>
            <a:r>
              <a:rPr lang="en-US" altLang="zh-TW" dirty="0"/>
              <a:t>DMSO</a:t>
            </a:r>
            <a:r>
              <a:rPr lang="zh-TW" altLang="en-US" dirty="0"/>
              <a:t>塔底液對</a:t>
            </a:r>
            <a:r>
              <a:rPr lang="en-US" altLang="zh-TW" dirty="0"/>
              <a:t>C2</a:t>
            </a:r>
            <a:r>
              <a:rPr lang="zh-TW" altLang="en-US" dirty="0"/>
              <a:t>進料進行預熱，實現顯熱回收。此熱能整合策略有效提升系統整體熱能利用率，達成節能目標。</a:t>
            </a:r>
            <a:endParaRPr lang="zh-TW" altLang="en-US" dirty="0"/>
          </a:p>
        </p:txBody>
      </p:sp>
      <p:sp>
        <p:nvSpPr>
          <p:cNvPr id="4" name="投影片編號版面配置區 3"/>
          <p:cNvSpPr>
            <a:spLocks noGrp="1"/>
          </p:cNvSpPr>
          <p:nvPr>
            <p:ph type="sldNum" sz="quarter" idx="5"/>
          </p:nvPr>
        </p:nvSpPr>
        <p:spPr/>
        <p:txBody>
          <a:bodyPr/>
          <a:lstStyle/>
          <a:p>
            <a:fld id="{8BFDFD37-6285-427A-8C0D-E20183607680}" type="slidenum">
              <a:rPr lang="zh-TW" altLang="en-US" smtClean="0"/>
            </a:fld>
            <a:endParaRPr lang="zh-TW"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本研究所應用之熱泵輔助三柱萃取蒸餾系統（</a:t>
            </a:r>
            <a:r>
              <a:rPr lang="en-US" altLang="zh-TW" dirty="0"/>
              <a:t>HPAD</a:t>
            </a:r>
            <a:r>
              <a:rPr lang="zh-TW" altLang="en-US" dirty="0"/>
              <a:t>）配置如圖所示。系統中，</a:t>
            </a:r>
            <a:r>
              <a:rPr lang="en-US" altLang="zh-TW" dirty="0"/>
              <a:t>C1</a:t>
            </a:r>
            <a:r>
              <a:rPr lang="zh-TW" altLang="en-US" dirty="0"/>
              <a:t>塔頂蒸氣經兩級等熵壓縮，壓力由</a:t>
            </a:r>
            <a:r>
              <a:rPr lang="en-US" altLang="zh-TW" dirty="0"/>
              <a:t>1 atm</a:t>
            </a:r>
            <a:r>
              <a:rPr lang="zh-TW" altLang="en-US" dirty="0"/>
              <a:t>提升至</a:t>
            </a:r>
            <a:r>
              <a:rPr lang="en-US" altLang="zh-TW" dirty="0"/>
              <a:t>16 atm</a:t>
            </a:r>
            <a:r>
              <a:rPr lang="zh-TW" altLang="en-US" dirty="0"/>
              <a:t>。壓縮後之過熱蒸氣溫度達</a:t>
            </a:r>
            <a:r>
              <a:rPr lang="en-US" altLang="zh-TW" dirty="0"/>
              <a:t>275°C</a:t>
            </a:r>
            <a:r>
              <a:rPr lang="zh-TW" altLang="en-US" dirty="0"/>
              <a:t>，隨後於冷凝器被冷凝至</a:t>
            </a:r>
            <a:r>
              <a:rPr lang="en-US" altLang="zh-TW" dirty="0"/>
              <a:t>218°C</a:t>
            </a:r>
            <a:r>
              <a:rPr lang="zh-TW" altLang="en-US" dirty="0"/>
              <a:t>，確保冷凝器出口蒸氣分率為零。凝結放熱直接作為</a:t>
            </a:r>
            <a:r>
              <a:rPr lang="en-US" altLang="zh-TW" dirty="0"/>
              <a:t>C3</a:t>
            </a:r>
            <a:r>
              <a:rPr lang="zh-TW" altLang="en-US" dirty="0"/>
              <a:t>再沸器之主要熱源。</a:t>
            </a:r>
            <a:endParaRPr lang="zh-TW" altLang="en-US" dirty="0"/>
          </a:p>
          <a:p>
            <a:r>
              <a:rPr lang="zh-TW" altLang="en-US" dirty="0"/>
              <a:t>在此配置中，</a:t>
            </a:r>
            <a:r>
              <a:rPr lang="en-US" altLang="zh-TW" dirty="0"/>
              <a:t>C2</a:t>
            </a:r>
            <a:r>
              <a:rPr lang="zh-TW" altLang="en-US" dirty="0"/>
              <a:t>及</a:t>
            </a:r>
            <a:r>
              <a:rPr lang="en-US" altLang="zh-TW" dirty="0"/>
              <a:t>C3</a:t>
            </a:r>
            <a:r>
              <a:rPr lang="zh-TW" altLang="en-US" dirty="0"/>
              <a:t>維持原有熱整合操作模式，利用</a:t>
            </a:r>
            <a:r>
              <a:rPr lang="en-US" altLang="zh-TW" dirty="0"/>
              <a:t>C2</a:t>
            </a:r>
            <a:r>
              <a:rPr lang="zh-TW" altLang="en-US" dirty="0"/>
              <a:t>與</a:t>
            </a:r>
            <a:r>
              <a:rPr lang="en-US" altLang="zh-TW" dirty="0"/>
              <a:t>C3</a:t>
            </a:r>
            <a:r>
              <a:rPr lang="zh-TW" altLang="en-US" dirty="0"/>
              <a:t>塔頂冷凝器釋放之潛熱及</a:t>
            </a:r>
            <a:r>
              <a:rPr lang="en-US" altLang="zh-TW" dirty="0"/>
              <a:t>C3</a:t>
            </a:r>
            <a:r>
              <a:rPr lang="zh-TW" altLang="en-US" dirty="0"/>
              <a:t>高溫塔底液釋放之顯熱，分別供應</a:t>
            </a:r>
            <a:r>
              <a:rPr lang="en-US" altLang="zh-TW" dirty="0"/>
              <a:t>C1</a:t>
            </a:r>
            <a:r>
              <a:rPr lang="zh-TW" altLang="en-US" dirty="0"/>
              <a:t>再沸器與</a:t>
            </a:r>
            <a:r>
              <a:rPr lang="en-US" altLang="zh-TW" dirty="0"/>
              <a:t>C2</a:t>
            </a:r>
            <a:r>
              <a:rPr lang="zh-TW" altLang="en-US" dirty="0"/>
              <a:t>進料預熱，形成多段熱交換及能量梯級利用機制。</a:t>
            </a:r>
            <a:endParaRPr lang="zh-TW" altLang="en-US" dirty="0"/>
          </a:p>
        </p:txBody>
      </p:sp>
      <p:sp>
        <p:nvSpPr>
          <p:cNvPr id="4" name="投影片編號版面配置區 3"/>
          <p:cNvSpPr>
            <a:spLocks noGrp="1"/>
          </p:cNvSpPr>
          <p:nvPr>
            <p:ph type="sldNum" sz="quarter" idx="5"/>
          </p:nvPr>
        </p:nvSpPr>
        <p:spPr/>
        <p:txBody>
          <a:bodyPr/>
          <a:lstStyle/>
          <a:p>
            <a:fld id="{8BFDFD37-6285-427A-8C0D-E20183607680}" type="slidenum">
              <a:rPr lang="zh-TW" altLang="en-US" smtClean="0"/>
            </a:fld>
            <a:endParaRPr lang="zh-TW"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Our government plan actually comes with a working plan for our chemical industry.</a:t>
            </a:r>
            <a:endParaRPr lang="en-US" altLang="zh-TW" dirty="0"/>
          </a:p>
          <a:p>
            <a:endParaRPr lang="en-US" altLang="zh-TW" dirty="0"/>
          </a:p>
          <a:p>
            <a:r>
              <a:rPr lang="en-US" altLang="zh-TW" dirty="0"/>
              <a:t>Deep decarbonization is achieved by Integration of renewable power </a:t>
            </a:r>
            <a:r>
              <a:rPr lang="en-US" altLang="zh-CN" dirty="0"/>
              <a:t>and r</a:t>
            </a:r>
            <a:r>
              <a:rPr lang="en-US" altLang="zh-TW" dirty="0"/>
              <a:t>evamping of utility system </a:t>
            </a:r>
            <a:endParaRPr lang="en-US" altLang="zh-TW" dirty="0"/>
          </a:p>
          <a:p>
            <a:endParaRPr lang="zh-TW" altLang="en-US" dirty="0"/>
          </a:p>
        </p:txBody>
      </p:sp>
      <p:sp>
        <p:nvSpPr>
          <p:cNvPr id="4" name="投影片編號版面配置區 3"/>
          <p:cNvSpPr>
            <a:spLocks noGrp="1"/>
          </p:cNvSpPr>
          <p:nvPr>
            <p:ph type="sldNum" sz="quarter" idx="5"/>
          </p:nvPr>
        </p:nvSpPr>
        <p:spPr/>
        <p:txBody>
          <a:bodyPr/>
          <a:lstStyle/>
          <a:p>
            <a:fld id="{2BAE92FD-0CF5-41C1-9549-AF78E7206D69}" type="slidenum">
              <a:rPr lang="zh-TW" altLang="en-US" smtClean="0"/>
            </a:fld>
            <a:endParaRPr lang="zh-TW"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8BFDFD37-6285-427A-8C0D-E20183607680}" type="slidenum">
              <a:rPr lang="zh-TW" altLang="en-US" smtClean="0"/>
            </a:fld>
            <a:endParaRPr lang="zh-TW"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en-US" dirty="0">
              <a:sym typeface="+mn-ea"/>
            </a:endParaRPr>
          </a:p>
        </p:txBody>
      </p:sp>
      <p:sp>
        <p:nvSpPr>
          <p:cNvPr id="4" name="投影片編號版面配置區 3"/>
          <p:cNvSpPr>
            <a:spLocks noGrp="1"/>
          </p:cNvSpPr>
          <p:nvPr>
            <p:ph type="sldNum" sz="quarter" idx="5"/>
          </p:nvPr>
        </p:nvSpPr>
        <p:spPr/>
        <p:txBody>
          <a:bodyPr/>
          <a:lstStyle/>
          <a:p>
            <a:fld id="{8BFDFD37-6285-427A-8C0D-E20183607680}" type="slidenum">
              <a:rPr lang="zh-TW" altLang="en-US" smtClean="0"/>
            </a:fld>
            <a:endParaRPr lang="zh-TW"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基線狀況下，四種製程總能耗分別為</a:t>
            </a:r>
            <a:r>
              <a:rPr lang="en-US" altLang="zh-TW" dirty="0"/>
              <a:t>1892</a:t>
            </a:r>
            <a:r>
              <a:rPr lang="zh-TW" altLang="en-US" dirty="0"/>
              <a:t>、</a:t>
            </a:r>
            <a:r>
              <a:rPr lang="en-US" altLang="zh-TW" dirty="0"/>
              <a:t>4441</a:t>
            </a:r>
            <a:r>
              <a:rPr lang="zh-TW" altLang="en-US" dirty="0"/>
              <a:t>、</a:t>
            </a:r>
            <a:r>
              <a:rPr lang="en-US" altLang="zh-TW" dirty="0"/>
              <a:t>1629</a:t>
            </a:r>
            <a:r>
              <a:rPr lang="zh-TW" altLang="en-US" dirty="0"/>
              <a:t>及</a:t>
            </a:r>
            <a:r>
              <a:rPr lang="en-US" altLang="zh-TW" dirty="0"/>
              <a:t>737 kW</a:t>
            </a:r>
            <a:r>
              <a:rPr lang="zh-TW" altLang="en-US" dirty="0"/>
              <a:t>，反映其基本操作需求。導入</a:t>
            </a:r>
            <a:r>
              <a:rPr lang="en-US" altLang="zh-TW" dirty="0"/>
              <a:t>HPAD</a:t>
            </a:r>
            <a:r>
              <a:rPr lang="zh-TW" altLang="en-US" dirty="0"/>
              <a:t>後，能耗顯著下降至</a:t>
            </a:r>
            <a:r>
              <a:rPr lang="en-US" altLang="zh-TW" dirty="0"/>
              <a:t>661</a:t>
            </a:r>
            <a:r>
              <a:rPr lang="zh-TW" altLang="en-US" dirty="0"/>
              <a:t>、</a:t>
            </a:r>
            <a:r>
              <a:rPr lang="en-US" altLang="zh-TW" dirty="0"/>
              <a:t>1827</a:t>
            </a:r>
            <a:r>
              <a:rPr lang="zh-TW" altLang="en-US" dirty="0"/>
              <a:t>、</a:t>
            </a:r>
            <a:r>
              <a:rPr lang="en-US" altLang="zh-TW" dirty="0"/>
              <a:t>669</a:t>
            </a:r>
            <a:r>
              <a:rPr lang="zh-TW" altLang="en-US" dirty="0"/>
              <a:t>及</a:t>
            </a:r>
            <a:r>
              <a:rPr lang="en-US" altLang="zh-TW" dirty="0"/>
              <a:t>636 kW</a:t>
            </a:r>
            <a:r>
              <a:rPr lang="zh-TW" altLang="en-US" dirty="0"/>
              <a:t>，顯示</a:t>
            </a:r>
            <a:r>
              <a:rPr lang="en-US" altLang="zh-TW" dirty="0"/>
              <a:t>HPAD</a:t>
            </a:r>
            <a:r>
              <a:rPr lang="zh-TW" altLang="en-US" dirty="0"/>
              <a:t>於中高溫蒸餾製程之節能效果。假設</a:t>
            </a:r>
            <a:r>
              <a:rPr lang="en-US" altLang="zh-TW" dirty="0"/>
              <a:t>SGHP</a:t>
            </a:r>
            <a:r>
              <a:rPr lang="zh-TW" altLang="en-US" dirty="0"/>
              <a:t>系統</a:t>
            </a:r>
            <a:r>
              <a:rPr lang="en-US" altLang="zh-TW" dirty="0"/>
              <a:t>COP</a:t>
            </a:r>
            <a:r>
              <a:rPr lang="zh-TW" altLang="en-US" dirty="0"/>
              <a:t>分別為</a:t>
            </a:r>
            <a:r>
              <a:rPr lang="en-US" altLang="zh-TW" dirty="0"/>
              <a:t>5.5</a:t>
            </a:r>
            <a:r>
              <a:rPr lang="zh-TW" altLang="en-US" dirty="0"/>
              <a:t>與</a:t>
            </a:r>
            <a:r>
              <a:rPr lang="en-US" altLang="zh-TW" dirty="0"/>
              <a:t>2.1</a:t>
            </a:r>
            <a:r>
              <a:rPr lang="zh-TW" altLang="en-US" dirty="0"/>
              <a:t>，能耗進一步降低至</a:t>
            </a:r>
            <a:r>
              <a:rPr lang="en-US" altLang="zh-TW" dirty="0"/>
              <a:t>344</a:t>
            </a:r>
            <a:r>
              <a:rPr lang="zh-TW" altLang="en-US" dirty="0"/>
              <a:t>、</a:t>
            </a:r>
            <a:r>
              <a:rPr lang="en-US" altLang="zh-TW" dirty="0"/>
              <a:t>807</a:t>
            </a:r>
            <a:r>
              <a:rPr lang="zh-TW" altLang="en-US" dirty="0"/>
              <a:t>、</a:t>
            </a:r>
            <a:r>
              <a:rPr lang="en-US" altLang="zh-TW" dirty="0"/>
              <a:t>509</a:t>
            </a:r>
            <a:r>
              <a:rPr lang="zh-TW" altLang="en-US" dirty="0"/>
              <a:t>及</a:t>
            </a:r>
            <a:r>
              <a:rPr lang="en-US" altLang="zh-TW" dirty="0"/>
              <a:t>351 kW</a:t>
            </a:r>
            <a:r>
              <a:rPr lang="zh-TW" altLang="en-US" dirty="0"/>
              <a:t>，展現卓越熱整合性能與最佳整體能效及碳排放減量潛力。經濟與碳排分析顯示，以煤炭燃燒作為基準，台灣現行電網電力雖具操作便利性，惟碳強度偏高，限制減碳成效。例如，流程一</a:t>
            </a:r>
            <a:r>
              <a:rPr lang="en-US" altLang="zh-TW" dirty="0"/>
              <a:t>HPAD</a:t>
            </a:r>
            <a:r>
              <a:rPr lang="zh-TW" altLang="en-US" dirty="0"/>
              <a:t>系統以電網電力驅動時，碳排高達</a:t>
            </a:r>
            <a:r>
              <a:rPr lang="en-US" altLang="zh-TW" dirty="0"/>
              <a:t>331 kg CO2</a:t>
            </a:r>
            <a:r>
              <a:rPr lang="zh-TW" altLang="en-US" dirty="0"/>
              <a:t>當量</a:t>
            </a:r>
            <a:r>
              <a:rPr lang="en-US" altLang="zh-TW" dirty="0"/>
              <a:t>/</a:t>
            </a:r>
            <a:r>
              <a:rPr lang="zh-TW" altLang="en-US" dirty="0"/>
              <a:t>小時，能源成本</a:t>
            </a:r>
            <a:r>
              <a:rPr lang="en-US" altLang="zh-TW" dirty="0"/>
              <a:t>95</a:t>
            </a:r>
            <a:r>
              <a:rPr lang="zh-TW" altLang="en-US" dirty="0"/>
              <a:t>美元</a:t>
            </a:r>
            <a:r>
              <a:rPr lang="en-US" altLang="zh-TW" dirty="0"/>
              <a:t>/</a:t>
            </a:r>
            <a:r>
              <a:rPr lang="zh-TW" altLang="en-US" dirty="0"/>
              <a:t>小時。相較之下，以再生能源驅動的</a:t>
            </a:r>
            <a:r>
              <a:rPr lang="en-US" altLang="zh-TW" dirty="0"/>
              <a:t>HPAD</a:t>
            </a:r>
            <a:r>
              <a:rPr lang="zh-TW" altLang="en-US" dirty="0"/>
              <a:t>系統碳排大幅降低（流程一僅</a:t>
            </a:r>
            <a:r>
              <a:rPr lang="en-US" altLang="zh-TW" dirty="0"/>
              <a:t>66 kg CO2</a:t>
            </a:r>
            <a:r>
              <a:rPr lang="zh-TW" altLang="en-US" dirty="0"/>
              <a:t>當量</a:t>
            </a:r>
            <a:r>
              <a:rPr lang="en-US" altLang="zh-TW" dirty="0"/>
              <a:t>/</a:t>
            </a:r>
            <a:r>
              <a:rPr lang="zh-TW" altLang="en-US" dirty="0"/>
              <a:t>小時），且碳減排成本約為</a:t>
            </a:r>
            <a:r>
              <a:rPr lang="en-US" altLang="zh-TW" dirty="0"/>
              <a:t>–22</a:t>
            </a:r>
            <a:r>
              <a:rPr lang="zh-TW" altLang="en-US" dirty="0"/>
              <a:t>美元</a:t>
            </a:r>
            <a:r>
              <a:rPr lang="en-US" altLang="zh-TW" dirty="0"/>
              <a:t>/</a:t>
            </a:r>
            <a:r>
              <a:rPr lang="zh-TW" altLang="en-US" dirty="0"/>
              <a:t>公噸，展現卓越永續性及成本競爭力。在較高操作溫度（如流程三）條件下，</a:t>
            </a:r>
            <a:r>
              <a:rPr lang="en-US" altLang="zh-TW" dirty="0"/>
              <a:t>SGHP</a:t>
            </a:r>
            <a:r>
              <a:rPr lang="zh-TW" altLang="en-US" dirty="0"/>
              <a:t>系統保持優異能效。搭配風力電力，碳排進一步降至約</a:t>
            </a:r>
            <a:r>
              <a:rPr lang="en-US" altLang="zh-TW" dirty="0"/>
              <a:t>51 kg CO2</a:t>
            </a:r>
            <a:r>
              <a:rPr lang="zh-TW" altLang="en-US" dirty="0"/>
              <a:t>當量</a:t>
            </a:r>
            <a:r>
              <a:rPr lang="en-US" altLang="zh-TW" dirty="0"/>
              <a:t>/</a:t>
            </a:r>
            <a:r>
              <a:rPr lang="zh-TW" altLang="en-US" dirty="0"/>
              <a:t>小時，碳減排成本低於傳統燃料加熱（約</a:t>
            </a:r>
            <a:r>
              <a:rPr lang="en-US" altLang="zh-TW" dirty="0"/>
              <a:t>–25</a:t>
            </a:r>
            <a:r>
              <a:rPr lang="zh-TW" altLang="en-US" dirty="0"/>
              <a:t>美元</a:t>
            </a:r>
            <a:r>
              <a:rPr lang="en-US" altLang="zh-TW" dirty="0"/>
              <a:t>/</a:t>
            </a:r>
            <a:r>
              <a:rPr lang="zh-TW" altLang="en-US" dirty="0"/>
              <a:t>公噸），強調風力作為高溫工業熱源之潛力。</a:t>
            </a:r>
            <a:r>
              <a:rPr lang="en-US" altLang="zh-TW" dirty="0"/>
              <a:t>HPAD</a:t>
            </a:r>
            <a:r>
              <a:rPr lang="zh-TW" altLang="en-US" dirty="0"/>
              <a:t>雖具節能潛力，但在高壓縮比條件下（如流程三需三段壓縮達</a:t>
            </a:r>
            <a:r>
              <a:rPr lang="en-US" altLang="zh-TW" dirty="0"/>
              <a:t>17 atm</a:t>
            </a:r>
            <a:r>
              <a:rPr lang="zh-TW" altLang="en-US" dirty="0"/>
              <a:t>）效率明顯下降，導致壓縮功率需求增加與碳減排成本提升（電網條件下高達</a:t>
            </a:r>
            <a:r>
              <a:rPr lang="en-US" altLang="zh-TW" dirty="0"/>
              <a:t>335</a:t>
            </a:r>
            <a:r>
              <a:rPr lang="zh-TW" altLang="en-US" dirty="0"/>
              <a:t>美元</a:t>
            </a:r>
            <a:r>
              <a:rPr lang="en-US" altLang="zh-TW" dirty="0"/>
              <a:t>/</a:t>
            </a:r>
            <a:r>
              <a:rPr lang="zh-TW" altLang="en-US" dirty="0"/>
              <a:t>公噸）。</a:t>
            </a:r>
            <a:endParaRPr lang="zh-TW" altLang="en-US" dirty="0"/>
          </a:p>
        </p:txBody>
      </p:sp>
      <p:sp>
        <p:nvSpPr>
          <p:cNvPr id="4" name="投影片編號版面配置區 3"/>
          <p:cNvSpPr>
            <a:spLocks noGrp="1"/>
          </p:cNvSpPr>
          <p:nvPr>
            <p:ph type="sldNum" sz="quarter" idx="5"/>
          </p:nvPr>
        </p:nvSpPr>
        <p:spPr/>
        <p:txBody>
          <a:bodyPr/>
          <a:lstStyle/>
          <a:p>
            <a:fld id="{8BFDFD37-6285-427A-8C0D-E20183607680}" type="slidenum">
              <a:rPr lang="zh-TW" altLang="en-US" smtClean="0"/>
            </a:fld>
            <a:endParaRPr lang="zh-TW"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8BFDFD37-6285-427A-8C0D-E20183607680}" type="slidenum">
              <a:rPr lang="zh-TW" altLang="en-US" smtClean="0"/>
            </a:fld>
            <a:endParaRPr lang="zh-TW"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8BFDFD37-6285-427A-8C0D-E20183607680}" type="slidenum">
              <a:rPr lang="zh-TW" altLang="en-US" smtClean="0"/>
            </a:fld>
            <a:endParaRPr lang="zh-TW"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8BFDFD37-6285-427A-8C0D-E20183607680}" type="slidenum">
              <a:rPr lang="zh-TW" altLang="en-US" smtClean="0"/>
            </a:fld>
            <a:endParaRPr lang="zh-TW"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8BFDFD37-6285-427A-8C0D-E20183607680}" type="slidenum">
              <a:rPr lang="zh-TW" altLang="en-US" smtClean="0"/>
            </a:fld>
            <a:endParaRPr lang="zh-TW"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lvl="0">
              <a:defRPr/>
            </a:pPr>
            <a:r>
              <a:rPr lang="en-US" altLang="zh-CN" dirty="0"/>
              <a:t>A great portion of current process energy demand is in the form of steam, generated by a fossil fuel based utility system</a:t>
            </a:r>
            <a:endParaRPr lang="en-US" altLang="zh-CN" dirty="0"/>
          </a:p>
          <a:p>
            <a:pPr lvl="0">
              <a:defRPr/>
            </a:pPr>
            <a:r>
              <a:rPr lang="en-US" altLang="zh-CN" dirty="0"/>
              <a:t>In the future, a great portion of energy is in the form renewable electricity from renewable energy based grid, or utility system.</a:t>
            </a:r>
            <a:endParaRPr lang="en-US" altLang="zh-CN" dirty="0"/>
          </a:p>
          <a:p>
            <a:r>
              <a:rPr lang="en-US" altLang="zh-CN" dirty="0"/>
              <a:t>It is unreasonable, thermodynamically, to convert electricity back into heat. Increasing direct electricity use in a process system, is imperative.</a:t>
            </a:r>
            <a:endParaRPr lang="en-US" altLang="zh-TW" dirty="0"/>
          </a:p>
          <a:p>
            <a:endParaRPr lang="zh-TW" altLang="en-US" dirty="0"/>
          </a:p>
        </p:txBody>
      </p:sp>
      <p:sp>
        <p:nvSpPr>
          <p:cNvPr id="4" name="投影片編號版面配置區 3"/>
          <p:cNvSpPr>
            <a:spLocks noGrp="1"/>
          </p:cNvSpPr>
          <p:nvPr>
            <p:ph type="sldNum" sz="quarter" idx="5"/>
          </p:nvPr>
        </p:nvSpPr>
        <p:spPr/>
        <p:txBody>
          <a:bodyPr/>
          <a:lstStyle/>
          <a:p>
            <a:fld id="{2BAE92FD-0CF5-41C1-9549-AF78E7206D69}" type="slidenum">
              <a:rPr lang="zh-TW" altLang="en-US" smtClean="0"/>
            </a:fld>
            <a:endParaRPr lang="zh-TW"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Separation is a nonspontaneous process, work is required.</a:t>
            </a:r>
            <a:endParaRPr lang="en-US" altLang="zh-TW" dirty="0"/>
          </a:p>
          <a:p>
            <a:r>
              <a:rPr lang="en-US" altLang="zh-TW" dirty="0" err="1"/>
              <a:t>Sholl</a:t>
            </a:r>
            <a:r>
              <a:rPr lang="en-US" altLang="zh-TW" dirty="0"/>
              <a:t> and Lively 2016 reported separation processes consumed nearly 16% percent of total US energy consumption.</a:t>
            </a:r>
            <a:endParaRPr lang="en-US" altLang="zh-TW" dirty="0"/>
          </a:p>
          <a:p>
            <a:r>
              <a:rPr lang="en-US" altLang="zh-TW" dirty="0"/>
              <a:t>Distillation is the workhorse separation process and consumes about half of all energy consumed by separation processes.</a:t>
            </a:r>
            <a:endParaRPr lang="en-US" altLang="zh-TW" dirty="0"/>
          </a:p>
          <a:p>
            <a:r>
              <a:rPr lang="en-US" altLang="zh-TW" dirty="0"/>
              <a:t>How should distillation switched from a thermal-driven to a electric-driven process and what is the cost?</a:t>
            </a:r>
            <a:endParaRPr lang="en-US" altLang="zh-TW" dirty="0"/>
          </a:p>
        </p:txBody>
      </p:sp>
      <p:sp>
        <p:nvSpPr>
          <p:cNvPr id="4" name="投影片編號版面配置區 3"/>
          <p:cNvSpPr>
            <a:spLocks noGrp="1"/>
          </p:cNvSpPr>
          <p:nvPr>
            <p:ph type="sldNum" sz="quarter" idx="5"/>
          </p:nvPr>
        </p:nvSpPr>
        <p:spPr/>
        <p:txBody>
          <a:bodyPr/>
          <a:lstStyle/>
          <a:p>
            <a:fld id="{2BAE92FD-0CF5-41C1-9549-AF78E7206D69}" type="slidenum">
              <a:rPr lang="zh-TW" altLang="en-US" smtClean="0"/>
            </a:fld>
            <a:endParaRPr lang="zh-TW"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
        <p:nvSpPr>
          <p:cNvPr id="4" name="Slide Number Placeholder 3"/>
          <p:cNvSpPr>
            <a:spLocks noGrp="1"/>
          </p:cNvSpPr>
          <p:nvPr>
            <p:ph type="sldNum" sz="quarter" idx="5"/>
          </p:nvPr>
        </p:nvSpPr>
        <p:spPr/>
        <p:txBody>
          <a:bodyPr/>
          <a:p>
            <a:fld id="{8BFDFD37-6285-427A-8C0D-E20183607680}" type="slidenum">
              <a:rPr lang="zh-TW" altLang="en-US" smtClean="0"/>
            </a:fld>
            <a:endParaRPr lang="zh-TW"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
        <p:nvSpPr>
          <p:cNvPr id="4" name="Slide Number Placeholder 3"/>
          <p:cNvSpPr>
            <a:spLocks noGrp="1"/>
          </p:cNvSpPr>
          <p:nvPr>
            <p:ph type="sldNum" sz="quarter" idx="5"/>
          </p:nvPr>
        </p:nvSpPr>
        <p:spPr/>
        <p:txBody>
          <a:bodyPr/>
          <a:p>
            <a:fld id="{8BFDFD37-6285-427A-8C0D-E20183607680}" type="slidenum">
              <a:rPr lang="zh-TW" altLang="en-US" smtClean="0"/>
            </a:fld>
            <a:endParaRPr lang="zh-TW"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en-US" dirty="0"/>
              <a:t>The table lists a variety of SGHP working fluids and their application conditions, and indicates the COP values and steam temperature ranges of different systems. For example, EPCON's MVR heat pump used in this study has a COP of about 5.5 for low to medium temperature (&lt;150</a:t>
            </a:r>
            <a:r>
              <a:rPr lang="en-US" altLang="en-US" dirty="0"/>
              <a:t>°</a:t>
            </a:r>
            <a:r>
              <a:rPr lang="en-US" altLang="en-US" dirty="0"/>
              <a:t>C) applications, while the Spilling steam compressor raises the steam temperature to 250</a:t>
            </a:r>
            <a:r>
              <a:rPr lang="en-US" altLang="en-US" dirty="0"/>
              <a:t>°</a:t>
            </a:r>
            <a:r>
              <a:rPr lang="en-US" altLang="en-US" dirty="0"/>
              <a:t>C with a COP of about 3.5, and steam generation above 250</a:t>
            </a:r>
            <a:r>
              <a:rPr lang="en-US" altLang="en-US" dirty="0"/>
              <a:t>°</a:t>
            </a:r>
            <a:r>
              <a:rPr lang="en-US" altLang="en-US" dirty="0"/>
              <a:t>C requires a series cascade of two SGHPs, with a combined COP of about 2.1.</a:t>
            </a:r>
            <a:endParaRPr lang="en-US" altLang="en-US" dirty="0"/>
          </a:p>
          <a:p>
            <a:endParaRPr lang="en-US" altLang="en-US" dirty="0"/>
          </a:p>
          <a:p>
            <a:endParaRPr lang="en-US" altLang="en-US" dirty="0"/>
          </a:p>
        </p:txBody>
      </p:sp>
      <p:sp>
        <p:nvSpPr>
          <p:cNvPr id="4" name="投影片編號版面配置區 3"/>
          <p:cNvSpPr>
            <a:spLocks noGrp="1"/>
          </p:cNvSpPr>
          <p:nvPr>
            <p:ph type="sldNum" sz="quarter" idx="5"/>
          </p:nvPr>
        </p:nvSpPr>
        <p:spPr/>
        <p:txBody>
          <a:bodyPr/>
          <a:lstStyle/>
          <a:p>
            <a:fld id="{8BFDFD37-6285-427A-8C0D-E20183607680}" type="slidenum">
              <a:rPr lang="zh-TW" altLang="en-US" smtClean="0"/>
            </a:fld>
            <a:endParaRPr lang="zh-TW"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en-US" dirty="0"/>
              <a:t>Calculations for each energy source are as follows: (a) Heat production cost and emissions from coal: based on imported thermal coal at US$120/ton, with a heat value of about 7,000 kWh/ton, and after correcting for the boiler efficiency, the unit price of heat is about US$0.03/kWh, and the carbon dioxide emissions are about 0.55 kgCO2/kWh. (b) Heat production cost and emissions from liquefied natural gas (LNG): the price of LNG is about US$14/MMBtu, which translates into a unit price of heat of about US$0.08/kWh and carbon dioxide emissions of about 0.32 kgCO$_2$/kWh. MMBtu, converted heat unit price about US$0.08/kWh, and CO2 emissions about 0.32 kgCO$_2$/kWh.(iii) Renewable electricity (wind): electricity price about US$0.055/kWh, and lifecycle emissions about 0.10 kgCO2e/kWh.(iv) Small Module Nuclear Energy (SMR) (d) Small Module Nuclear (SMR): electricity price about US$0.095/kWh, life cycle emission about 0.01 kgCO2e/kWh.(e) Taiwan Grid Power: industrial electricity price about US$0.143/kWh, average carbon emission factor about 0.50 kgCO2e/kWh. The above data are summarized in the table to provide a basic basis for the analysis of the cost of energy and the carbon emission in the future.</a:t>
            </a:r>
            <a:endParaRPr lang="en-US" altLang="en-US" dirty="0"/>
          </a:p>
        </p:txBody>
      </p:sp>
      <p:sp>
        <p:nvSpPr>
          <p:cNvPr id="4" name="投影片編號版面配置區 3"/>
          <p:cNvSpPr>
            <a:spLocks noGrp="1"/>
          </p:cNvSpPr>
          <p:nvPr>
            <p:ph type="sldNum" sz="quarter" idx="5"/>
          </p:nvPr>
        </p:nvSpPr>
        <p:spPr/>
        <p:txBody>
          <a:bodyPr/>
          <a:lstStyle/>
          <a:p>
            <a:fld id="{8BFDFD37-6285-427A-8C0D-E20183607680}" type="slidenum">
              <a:rPr lang="zh-TW" altLang="en-US" smtClean="0"/>
            </a:fld>
            <a:endParaRPr lang="zh-TW"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hasCustomPrompt="1"/>
          </p:nvPr>
        </p:nvSpPr>
        <p:spPr>
          <a:xfrm>
            <a:off x="0" y="1122680"/>
            <a:ext cx="12192000" cy="2387600"/>
          </a:xfrm>
        </p:spPr>
        <p:txBody>
          <a:bodyPr anchor="ctr" anchorCtr="0"/>
          <a:lstStyle>
            <a:lvl1pPr algn="ctr">
              <a:defRPr sz="3600"/>
            </a:lvl1pPr>
          </a:lstStyle>
          <a:p>
            <a:endParaRPr lang="en-US" altLang="en-US"/>
          </a:p>
        </p:txBody>
      </p:sp>
      <p:sp>
        <p:nvSpPr>
          <p:cNvPr id="3" name="副標題 2"/>
          <p:cNvSpPr>
            <a:spLocks noGrp="1"/>
          </p:cNvSpPr>
          <p:nvPr>
            <p:ph type="subTitle" idx="1" hasCustomPrompt="1"/>
          </p:nvPr>
        </p:nvSpPr>
        <p:spPr>
          <a:xfrm>
            <a:off x="1524000" y="3602038"/>
            <a:ext cx="9144000" cy="1655762"/>
          </a:xfrm>
        </p:spPr>
        <p:txBody>
          <a:bodyPr anchor="ctr" anchorCtr="0"/>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endParaRPr lang="zh-TW" altLang="en-US"/>
          </a:p>
        </p:txBody>
      </p:sp>
      <p:sp>
        <p:nvSpPr>
          <p:cNvPr id="4" name="日期版面配置區 3"/>
          <p:cNvSpPr>
            <a:spLocks noGrp="1"/>
          </p:cNvSpPr>
          <p:nvPr>
            <p:ph type="dt" sz="half" idx="10"/>
          </p:nvPr>
        </p:nvSpPr>
        <p:spPr>
          <a:xfrm>
            <a:off x="838200" y="6356350"/>
            <a:ext cx="2743200" cy="365125"/>
          </a:xfrm>
          <a:prstGeom prst="rect">
            <a:avLst/>
          </a:prstGeom>
        </p:spPr>
        <p:txBody>
          <a:bodyPr/>
          <a:lstStyle/>
          <a:p>
            <a:fld id="{82BEC71E-2446-428A-8527-1B87BA3F4DBD}" type="datetime1">
              <a:rPr lang="zh-TW" altLang="en-US" smtClean="0"/>
            </a:fld>
            <a:endParaRPr lang="zh-TW" altLang="en-US"/>
          </a:p>
        </p:txBody>
      </p:sp>
      <p:sp>
        <p:nvSpPr>
          <p:cNvPr id="5" name="頁尾版面配置區 4"/>
          <p:cNvSpPr>
            <a:spLocks noGrp="1"/>
          </p:cNvSpPr>
          <p:nvPr>
            <p:ph type="ftr" sz="quarter" idx="11"/>
          </p:nvPr>
        </p:nvSpPr>
        <p:spPr>
          <a:xfrm>
            <a:off x="4038600" y="6356350"/>
            <a:ext cx="4114800" cy="365125"/>
          </a:xfrm>
          <a:prstGeom prst="rect">
            <a:avLst/>
          </a:prstGeom>
        </p:spPr>
        <p:txBody>
          <a:bodyPr/>
          <a:lstStyle/>
          <a:p>
            <a:endParaRPr lang="zh-TW" altLang="en-US"/>
          </a:p>
        </p:txBody>
      </p:sp>
      <p:sp>
        <p:nvSpPr>
          <p:cNvPr id="6" name="投影片編號版面配置區 5"/>
          <p:cNvSpPr>
            <a:spLocks noGrp="1"/>
          </p:cNvSpPr>
          <p:nvPr>
            <p:ph type="sldNum" sz="quarter" idx="12"/>
          </p:nvPr>
        </p:nvSpPr>
        <p:spPr/>
        <p:txBody>
          <a:bodyPr/>
          <a:lstStyle/>
          <a:p>
            <a:fld id="{C6FEE364-E43C-45E5-A8B6-46B2F1CD9D34}" type="slidenum">
              <a:rPr lang="zh-TW" altLang="en-US" smtClean="0"/>
            </a:fld>
            <a:endParaRPr lang="zh-TW" altLang="en-US"/>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p:cNvSpPr>
            <a:spLocks noGrp="1"/>
          </p:cNvSpPr>
          <p:nvPr>
            <p:ph type="title"/>
          </p:nvPr>
        </p:nvSpPr>
        <p:spPr>
          <a:ln>
            <a:solidFill>
              <a:schemeClr val="bg1"/>
            </a:solidFill>
          </a:ln>
        </p:spPr>
        <p:txBody>
          <a:bodyPr/>
          <a:lstStyle/>
          <a:p>
            <a:r>
              <a:rPr lang="zh-TW" altLang="en-US"/>
              <a:t>按一下以編輯母片標題樣式</a:t>
            </a:r>
            <a:endParaRPr lang="zh-TW" altLang="en-US"/>
          </a:p>
        </p:txBody>
      </p:sp>
      <p:sp>
        <p:nvSpPr>
          <p:cNvPr id="3" name="內容版面配置區 2"/>
          <p:cNvSpPr>
            <a:spLocks noGrp="1"/>
          </p:cNvSpPr>
          <p:nvPr>
            <p:ph idx="1"/>
          </p:nvPr>
        </p:nvSpPr>
        <p:spPr>
          <a:xfrm>
            <a:off x="0" y="1253490"/>
            <a:ext cx="12152630" cy="4351655"/>
          </a:xfrm>
          <a:ln>
            <a:noFill/>
          </a:ln>
        </p:spPr>
        <p:txBody>
          <a:bodyPr/>
          <a:lstStyle/>
          <a:p>
            <a:pPr lvl="0"/>
            <a:r>
              <a:rPr lang="zh-TW" altLang="en-US"/>
              <a:t>按一下以編輯母片文字樣式</a:t>
            </a:r>
            <a:endParaRPr lang="zh-TW" altLang="en-US"/>
          </a:p>
          <a:p>
            <a:pPr lvl="1"/>
            <a:r>
              <a:rPr lang="zh-TW" altLang="en-US"/>
              <a:t>第二層</a:t>
            </a:r>
            <a:endParaRPr lang="zh-TW" altLang="en-US"/>
          </a:p>
          <a:p>
            <a:pPr lvl="2"/>
            <a:r>
              <a:rPr lang="zh-TW" altLang="en-US"/>
              <a:t>第三層</a:t>
            </a:r>
            <a:endParaRPr lang="zh-TW" altLang="en-US"/>
          </a:p>
          <a:p>
            <a:pPr lvl="3"/>
            <a:r>
              <a:rPr lang="zh-TW" altLang="en-US"/>
              <a:t>第四層</a:t>
            </a:r>
            <a:endParaRPr lang="zh-TW" altLang="en-US"/>
          </a:p>
          <a:p>
            <a:pPr lvl="4"/>
            <a:r>
              <a:rPr lang="zh-TW" altLang="en-US"/>
              <a:t>第五層</a:t>
            </a:r>
            <a:endParaRPr lang="zh-TW" altLang="en-US"/>
          </a:p>
        </p:txBody>
      </p:sp>
      <p:sp>
        <p:nvSpPr>
          <p:cNvPr id="6" name="投影片編號版面配置區 5"/>
          <p:cNvSpPr>
            <a:spLocks noGrp="1"/>
          </p:cNvSpPr>
          <p:nvPr>
            <p:ph type="sldNum" sz="quarter" idx="12"/>
          </p:nvPr>
        </p:nvSpPr>
        <p:spPr/>
        <p:txBody>
          <a:bodyPr/>
          <a:lstStyle/>
          <a:p>
            <a:fld id="{C6FEE364-E43C-45E5-A8B6-46B2F1CD9D34}" type="slidenum">
              <a:rPr lang="zh-TW" altLang="en-US" smtClean="0"/>
            </a:fld>
            <a:endParaRPr lang="zh-TW" alt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image" Target="../media/image2.png"/><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7" name="Rectangles 6"/>
          <p:cNvSpPr/>
          <p:nvPr userDrawn="1"/>
        </p:nvSpPr>
        <p:spPr>
          <a:xfrm>
            <a:off x="-13335" y="-42545"/>
            <a:ext cx="12202795" cy="5647055"/>
          </a:xfrm>
          <a:prstGeom prst="rect">
            <a:avLst/>
          </a:prstGeom>
          <a:solidFill>
            <a:schemeClr val="bg1">
              <a:lumMod val="95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ln>
                <a:solidFill>
                  <a:sysClr val="windowText" lastClr="000000"/>
                </a:solidFill>
              </a:ln>
              <a:solidFill>
                <a:schemeClr val="bg1">
                  <a:lumMod val="95000"/>
                </a:schemeClr>
              </a:solidFill>
            </a:endParaRPr>
          </a:p>
        </p:txBody>
      </p:sp>
      <p:sp>
        <p:nvSpPr>
          <p:cNvPr id="2" name="標題版面配置區 1"/>
          <p:cNvSpPr>
            <a:spLocks noGrp="1"/>
          </p:cNvSpPr>
          <p:nvPr>
            <p:ph type="title"/>
          </p:nvPr>
        </p:nvSpPr>
        <p:spPr>
          <a:xfrm>
            <a:off x="0" y="0"/>
            <a:ext cx="12152630" cy="1325880"/>
          </a:xfrm>
          <a:prstGeom prst="rect">
            <a:avLst/>
          </a:prstGeom>
        </p:spPr>
        <p:txBody>
          <a:bodyPr vert="horz" lIns="91440" tIns="45720" rIns="91440" bIns="45720" rtlCol="0" anchor="ctr">
            <a:normAutofit/>
          </a:bodyPr>
          <a:lstStyle/>
          <a:p>
            <a:r>
              <a:rPr lang="zh-TW" altLang="en-US"/>
              <a:t>按一下以編輯母片標題樣式</a:t>
            </a:r>
            <a:endParaRPr lang="zh-TW" altLang="en-US"/>
          </a:p>
        </p:txBody>
      </p:sp>
      <p:sp>
        <p:nvSpPr>
          <p:cNvPr id="3" name="文字版面配置區 2"/>
          <p:cNvSpPr>
            <a:spLocks noGrp="1"/>
          </p:cNvSpPr>
          <p:nvPr>
            <p:ph type="body" idx="1"/>
          </p:nvPr>
        </p:nvSpPr>
        <p:spPr>
          <a:xfrm>
            <a:off x="0" y="1253490"/>
            <a:ext cx="10515600" cy="4351338"/>
          </a:xfrm>
          <a:prstGeom prst="rect">
            <a:avLst/>
          </a:prstGeom>
        </p:spPr>
        <p:txBody>
          <a:bodyPr vert="horz" lIns="91440" tIns="45720" rIns="91440" bIns="45720" rtlCol="0">
            <a:normAutofit/>
          </a:bodyPr>
          <a:lstStyle/>
          <a:p>
            <a:pPr lvl="0"/>
            <a:r>
              <a:rPr lang="zh-TW" altLang="en-US"/>
              <a:t>按一下以編輯母片文字樣式</a:t>
            </a:r>
            <a:endParaRPr lang="zh-TW" altLang="en-US"/>
          </a:p>
          <a:p>
            <a:pPr lvl="1"/>
            <a:r>
              <a:rPr lang="zh-TW" altLang="en-US"/>
              <a:t>第二層</a:t>
            </a:r>
            <a:endParaRPr lang="zh-TW" altLang="en-US"/>
          </a:p>
          <a:p>
            <a:pPr lvl="2"/>
            <a:r>
              <a:rPr lang="zh-TW" altLang="en-US"/>
              <a:t>第三層</a:t>
            </a:r>
            <a:endParaRPr lang="zh-TW" altLang="en-US"/>
          </a:p>
          <a:p>
            <a:pPr lvl="3"/>
            <a:r>
              <a:rPr lang="zh-TW" altLang="en-US"/>
              <a:t>第四層</a:t>
            </a:r>
            <a:endParaRPr lang="zh-TW" altLang="en-US"/>
          </a:p>
          <a:p>
            <a:pPr lvl="4"/>
            <a:r>
              <a:rPr lang="zh-TW" altLang="en-US"/>
              <a:t>第五層</a:t>
            </a:r>
            <a:endParaRPr lang="zh-TW" altLang="en-US"/>
          </a:p>
        </p:txBody>
      </p:sp>
      <p:sp>
        <p:nvSpPr>
          <p:cNvPr id="6" name="投影片編號版面配置區 5"/>
          <p:cNvSpPr>
            <a:spLocks noGrp="1"/>
          </p:cNvSpPr>
          <p:nvPr>
            <p:ph type="sldNum" sz="quarter" idx="4"/>
          </p:nvPr>
        </p:nvSpPr>
        <p:spPr>
          <a:xfrm>
            <a:off x="9448800" y="6492875"/>
            <a:ext cx="2743200" cy="365125"/>
          </a:xfrm>
          <a:prstGeom prst="rect">
            <a:avLst/>
          </a:prstGeom>
        </p:spPr>
        <p:txBody>
          <a:bodyPr vert="horz" lIns="91440" tIns="45720" rIns="91440" bIns="45720" rtlCol="0" anchor="ctr"/>
          <a:lstStyle>
            <a:lvl1pPr algn="r">
              <a:defRPr sz="2400">
                <a:solidFill>
                  <a:schemeClr val="tx1">
                    <a:tint val="75000"/>
                  </a:schemeClr>
                </a:solidFill>
                <a:latin typeface="DengXian" panose="02010600030101010101" charset="-122"/>
                <a:ea typeface="DengXian" panose="02010600030101010101" charset="-122"/>
              </a:defRPr>
            </a:lvl1pPr>
          </a:lstStyle>
          <a:p>
            <a:fld id="{C6FEE364-E43C-45E5-A8B6-46B2F1CD9D34}" type="slidenum">
              <a:rPr lang="zh-TW" altLang="en-US" smtClean="0"/>
            </a:fld>
            <a:endParaRPr lang="zh-TW" altLang="en-US"/>
          </a:p>
        </p:txBody>
      </p:sp>
      <p:pic>
        <p:nvPicPr>
          <p:cNvPr id="8" name="Picture 7"/>
          <p:cNvPicPr>
            <a:picLocks noChangeAspect="1"/>
          </p:cNvPicPr>
          <p:nvPr userDrawn="1"/>
        </p:nvPicPr>
        <p:blipFill>
          <a:blip r:embed="rId4"/>
          <a:stretch>
            <a:fillRect/>
          </a:stretch>
        </p:blipFill>
        <p:spPr>
          <a:xfrm>
            <a:off x="10951210" y="-42545"/>
            <a:ext cx="1238250" cy="144145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l" defTabSz="914400" rtl="0" eaLnBrk="1" latinLnBrk="0" hangingPunct="1">
        <a:lnSpc>
          <a:spcPct val="90000"/>
        </a:lnSpc>
        <a:spcBef>
          <a:spcPct val="0"/>
        </a:spcBef>
        <a:buNone/>
        <a:defRPr sz="4400" b="1" kern="1200">
          <a:solidFill>
            <a:schemeClr val="tx1"/>
          </a:solidFill>
          <a:latin typeface="DengXian" panose="02010600030101010101" charset="-122"/>
          <a:ea typeface="DengXian" panose="02010600030101010101"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b="1" kern="1200">
          <a:solidFill>
            <a:schemeClr val="tx1"/>
          </a:solidFill>
          <a:latin typeface="DengXian" panose="02010600030101010101" charset="-122"/>
          <a:ea typeface="DengXian" panose="02010600030101010101"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DengXian" panose="02010600030101010101" charset="-122"/>
          <a:ea typeface="DengXian" panose="02010600030101010101"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b="1" kern="1200">
          <a:solidFill>
            <a:schemeClr val="tx1"/>
          </a:solidFill>
          <a:latin typeface="DengXian" panose="02010600030101010101" charset="-122"/>
          <a:ea typeface="DengXian" panose="02010600030101010101"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1" kern="1200">
          <a:solidFill>
            <a:schemeClr val="tx1"/>
          </a:solidFill>
          <a:latin typeface="DengXian" panose="02010600030101010101" charset="-122"/>
          <a:ea typeface="DengXian" panose="02010600030101010101"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b="1" kern="1200">
          <a:solidFill>
            <a:schemeClr val="tx1"/>
          </a:solidFill>
          <a:latin typeface="DengXian" panose="02010600030101010101" charset="-122"/>
          <a:ea typeface="DengXian" panose="02010600030101010101"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2.xml"/><Relationship Id="rId2" Type="http://schemas.openxmlformats.org/officeDocument/2006/relationships/image" Target="../media/image10.svg"/><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2.xml"/><Relationship Id="rId2" Type="http://schemas.openxmlformats.org/officeDocument/2006/relationships/image" Target="../media/image12.svg"/><Relationship Id="rId1"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2.xml"/><Relationship Id="rId2" Type="http://schemas.openxmlformats.org/officeDocument/2006/relationships/image" Target="../media/image16.svg"/><Relationship Id="rId1"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2.xml"/><Relationship Id="rId2" Type="http://schemas.openxmlformats.org/officeDocument/2006/relationships/image" Target="../media/image19.svg"/><Relationship Id="rId1" Type="http://schemas.openxmlformats.org/officeDocument/2006/relationships/image" Target="../media/image18.png"/></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2.xml"/><Relationship Id="rId2" Type="http://schemas.openxmlformats.org/officeDocument/2006/relationships/image" Target="../media/image21.svg"/><Relationship Id="rId1" Type="http://schemas.openxmlformats.org/officeDocument/2006/relationships/image" Target="../media/image20.png"/></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2.xml"/><Relationship Id="rId2" Type="http://schemas.openxmlformats.org/officeDocument/2006/relationships/image" Target="../media/image23.svg"/><Relationship Id="rId1" Type="http://schemas.openxmlformats.org/officeDocument/2006/relationships/image" Target="../media/image22.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4" Type="http://schemas.openxmlformats.org/officeDocument/2006/relationships/notesSlide" Target="../notesSlides/notesSlide28.xml"/><Relationship Id="rId3" Type="http://schemas.openxmlformats.org/officeDocument/2006/relationships/slideLayout" Target="../slideLayouts/slideLayout2.xml"/><Relationship Id="rId2" Type="http://schemas.openxmlformats.org/officeDocument/2006/relationships/image" Target="../media/image26.svg"/><Relationship Id="rId1" Type="http://schemas.openxmlformats.org/officeDocument/2006/relationships/image" Target="../media/image2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31.xml.rels><?xml version="1.0" encoding="UTF-8" standalone="yes"?>
<Relationships xmlns="http://schemas.openxmlformats.org/package/2006/relationships"><Relationship Id="rId4" Type="http://schemas.openxmlformats.org/officeDocument/2006/relationships/notesSlide" Target="../notesSlides/notesSlide30.xml"/><Relationship Id="rId3" Type="http://schemas.openxmlformats.org/officeDocument/2006/relationships/slideLayout" Target="../slideLayouts/slideLayout2.xml"/><Relationship Id="rId2" Type="http://schemas.openxmlformats.org/officeDocument/2006/relationships/image" Target="../media/image29.svg"/><Relationship Id="rId1" Type="http://schemas.openxmlformats.org/officeDocument/2006/relationships/image" Target="../media/image28.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4" Type="http://schemas.openxmlformats.org/officeDocument/2006/relationships/notesSlide" Target="../notesSlides/notesSlide33.xml"/><Relationship Id="rId3" Type="http://schemas.openxmlformats.org/officeDocument/2006/relationships/slideLayout" Target="../slideLayouts/slideLayout2.xml"/><Relationship Id="rId2" Type="http://schemas.openxmlformats.org/officeDocument/2006/relationships/image" Target="../media/image31.png"/><Relationship Id="rId1" Type="http://schemas.openxmlformats.org/officeDocument/2006/relationships/image" Target="../media/image30.png"/></Relationships>
</file>

<file path=ppt/slides/_rels/slide35.xml.rels><?xml version="1.0" encoding="UTF-8" standalone="yes"?>
<Relationships xmlns="http://schemas.openxmlformats.org/package/2006/relationships"><Relationship Id="rId4" Type="http://schemas.openxmlformats.org/officeDocument/2006/relationships/notesSlide" Target="../notesSlides/notesSlide34.xml"/><Relationship Id="rId3" Type="http://schemas.openxmlformats.org/officeDocument/2006/relationships/slideLayout" Target="../slideLayouts/slideLayout2.xml"/><Relationship Id="rId2" Type="http://schemas.openxmlformats.org/officeDocument/2006/relationships/image" Target="../media/image33.png"/><Relationship Id="rId1" Type="http://schemas.openxmlformats.org/officeDocument/2006/relationships/image" Target="../media/image32.png"/></Relationships>
</file>

<file path=ppt/slides/_rels/slide36.xml.rels><?xml version="1.0" encoding="UTF-8" standalone="yes"?>
<Relationships xmlns="http://schemas.openxmlformats.org/package/2006/relationships"><Relationship Id="rId4" Type="http://schemas.openxmlformats.org/officeDocument/2006/relationships/notesSlide" Target="../notesSlides/notesSlide35.xml"/><Relationship Id="rId3" Type="http://schemas.openxmlformats.org/officeDocument/2006/relationships/slideLayout" Target="../slideLayouts/slideLayout2.xml"/><Relationship Id="rId2" Type="http://schemas.openxmlformats.org/officeDocument/2006/relationships/image" Target="../media/image35.png"/><Relationship Id="rId1" Type="http://schemas.openxmlformats.org/officeDocument/2006/relationships/image" Target="../media/image34.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4.e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p>
            <a:r>
              <a:rPr lang="en-US" altLang="zh-TW"/>
              <a:t>Techno-Economic Analysis of Decarbonization by Electrification of Recycle Processes for High-Purity Isopropanol Recovery </a:t>
            </a:r>
            <a:endParaRPr lang="en-US" altLang="zh-TW"/>
          </a:p>
        </p:txBody>
      </p:sp>
      <p:sp>
        <p:nvSpPr>
          <p:cNvPr id="7" name="Subtitle 6"/>
          <p:cNvSpPr>
            <a:spLocks noGrp="1"/>
          </p:cNvSpPr>
          <p:nvPr>
            <p:ph type="subTitle" idx="1"/>
          </p:nvPr>
        </p:nvSpPr>
        <p:spPr>
          <a:xfrm>
            <a:off x="0" y="3602355"/>
            <a:ext cx="12192000" cy="1655445"/>
          </a:xfrm>
        </p:spPr>
        <p:txBody>
          <a:bodyPr>
            <a:normAutofit lnSpcReduction="20000"/>
          </a:bodyPr>
          <a:p>
            <a:r>
              <a:rPr lang="en-US" altLang="en-US"/>
              <a:t>Yi-Xin Lo</a:t>
            </a:r>
            <a:r>
              <a:rPr lang="en-US" altLang="en-US" baseline="30000"/>
              <a:t>1</a:t>
            </a:r>
            <a:r>
              <a:rPr lang="en-US" altLang="en-US"/>
              <a:t>, San-Jang Wang</a:t>
            </a:r>
            <a:r>
              <a:rPr lang="en-US" altLang="en-US" baseline="30000"/>
              <a:t>2</a:t>
            </a:r>
            <a:r>
              <a:rPr lang="zh-CN" altLang="en-US"/>
              <a:t>，</a:t>
            </a:r>
            <a:r>
              <a:rPr lang="en-US" altLang="en-US"/>
              <a:t>David Shan Hill Wong</a:t>
            </a:r>
            <a:r>
              <a:rPr lang="en-US" altLang="en-US" baseline="30000"/>
              <a:t>1*</a:t>
            </a:r>
            <a:endParaRPr lang="en-US" altLang="en-US" baseline="30000"/>
          </a:p>
          <a:p>
            <a:pPr algn="ctr"/>
            <a:r>
              <a:rPr lang="en-US" altLang="en-US" baseline="30000"/>
              <a:t>1 </a:t>
            </a:r>
            <a:r>
              <a:rPr lang="en-US" altLang="en-US" sz="1800"/>
              <a:t>Department of Chemical Engineering, National Tsing Hua University, Hsinchu, Taiwan</a:t>
            </a:r>
            <a:endParaRPr lang="en-US" altLang="en-US" sz="1800"/>
          </a:p>
        </p:txBody>
      </p:sp>
      <p:sp>
        <p:nvSpPr>
          <p:cNvPr id="2" name="投影片編號版面配置區 1"/>
          <p:cNvSpPr>
            <a:spLocks noGrp="1"/>
          </p:cNvSpPr>
          <p:nvPr>
            <p:ph type="sldNum" sz="quarter" idx="12"/>
          </p:nvPr>
        </p:nvSpPr>
        <p:spPr/>
        <p:txBody>
          <a:bodyPr/>
          <a:lstStyle/>
          <a:p>
            <a:r>
              <a:rPr lang="zh-TW" altLang="en-US"/>
              <a:t>*</a:t>
            </a:r>
            <a:endParaRPr lang="zh-TW"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en-US" altLang="zh-TW"/>
              <a:t>Technoeconomic Data</a:t>
            </a:r>
            <a:endParaRPr lang="en-US" altLang="zh-TW"/>
          </a:p>
        </p:txBody>
      </p:sp>
      <p:sp>
        <p:nvSpPr>
          <p:cNvPr id="3" name="Content Placeholder 2"/>
          <p:cNvSpPr>
            <a:spLocks noGrp="1"/>
          </p:cNvSpPr>
          <p:nvPr>
            <p:ph idx="1"/>
          </p:nvPr>
        </p:nvSpPr>
        <p:spPr/>
        <p:txBody>
          <a:bodyPr/>
          <a:p>
            <a:r>
              <a:rPr lang="en-US">
                <a:sym typeface="+mn-ea"/>
              </a:rPr>
              <a:t>Data compiled from Taipower, Energy Bureau, Ministry of Economics, IEA, IRENA, IPCC and other open source literature </a:t>
            </a:r>
            <a:endParaRPr lang="en-US"/>
          </a:p>
          <a:p>
            <a:endParaRPr lang="en-US"/>
          </a:p>
        </p:txBody>
      </p:sp>
      <p:pic>
        <p:nvPicPr>
          <p:cNvPr id="12" name="圖片 11"/>
          <p:cNvPicPr>
            <a:picLocks noChangeAspect="1"/>
          </p:cNvPicPr>
          <p:nvPr/>
        </p:nvPicPr>
        <p:blipFill>
          <a:blip r:embed="rId1"/>
          <a:stretch>
            <a:fillRect/>
          </a:stretch>
        </p:blipFill>
        <p:spPr>
          <a:xfrm>
            <a:off x="214746" y="2363190"/>
            <a:ext cx="4056753" cy="1930031"/>
          </a:xfrm>
          <a:prstGeom prst="rect">
            <a:avLst/>
          </a:prstGeom>
        </p:spPr>
      </p:pic>
      <p:pic>
        <p:nvPicPr>
          <p:cNvPr id="14" name="圖片 13"/>
          <p:cNvPicPr>
            <a:picLocks noChangeAspect="1"/>
          </p:cNvPicPr>
          <p:nvPr/>
        </p:nvPicPr>
        <p:blipFill>
          <a:blip r:embed="rId2"/>
          <a:stretch>
            <a:fillRect/>
          </a:stretch>
        </p:blipFill>
        <p:spPr>
          <a:xfrm>
            <a:off x="4271499" y="2363190"/>
            <a:ext cx="7693228" cy="1910978"/>
          </a:xfrm>
          <a:prstGeom prst="rect">
            <a:avLst/>
          </a:prstGeom>
        </p:spPr>
      </p:pic>
      <p:sp>
        <p:nvSpPr>
          <p:cNvPr id="2" name="投影片編號版面配置區 1"/>
          <p:cNvSpPr>
            <a:spLocks noGrp="1"/>
          </p:cNvSpPr>
          <p:nvPr>
            <p:ph type="sldNum" sz="quarter" idx="12"/>
          </p:nvPr>
        </p:nvSpPr>
        <p:spPr/>
        <p:txBody>
          <a:bodyPr/>
          <a:lstStyle/>
          <a:p>
            <a:r>
              <a:rPr lang="zh-TW" altLang="en-US"/>
              <a:t>*</a:t>
            </a:r>
            <a:endParaRPr lang="zh-TW"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5"/>
          <p:cNvSpPr>
            <a:spLocks noGrp="1"/>
          </p:cNvSpPr>
          <p:nvPr>
            <p:ph type="ctrTitle"/>
          </p:nvPr>
        </p:nvSpPr>
        <p:spPr/>
        <p:txBody>
          <a:bodyPr/>
          <a:lstStyle/>
          <a:p>
            <a:r>
              <a:rPr lang="en-US" altLang="zh-TW"/>
              <a:t>Azeotropic Distillation Using Cycohexane</a:t>
            </a:r>
            <a:endParaRPr lang="en-US" altLang="zh-TW"/>
          </a:p>
        </p:txBody>
      </p:sp>
      <p:sp>
        <p:nvSpPr>
          <p:cNvPr id="2" name="文字方塊 1"/>
          <p:cNvSpPr txBox="1"/>
          <p:nvPr/>
        </p:nvSpPr>
        <p:spPr>
          <a:xfrm>
            <a:off x="88900" y="4144645"/>
            <a:ext cx="12103100" cy="1198880"/>
          </a:xfrm>
          <a:prstGeom prst="rect">
            <a:avLst/>
          </a:prstGeom>
          <a:noFill/>
        </p:spPr>
        <p:txBody>
          <a:bodyPr wrap="square" rtlCol="0">
            <a:spAutoFit/>
          </a:bodyPr>
          <a:lstStyle/>
          <a:p>
            <a:r>
              <a:rPr lang="en-US" altLang="en-US" sz="1200" dirty="0">
                <a:latin typeface="DengXian" panose="02010600030101010101" charset="-122"/>
                <a:ea typeface="DengXian" panose="02010600030101010101" charset="-122"/>
              </a:rPr>
              <a:t>Wang, C. J., Wong, D. S. H., Chien, I. L., Shih, R. F., Liu, W. T., &amp; Tsai, C. S. (1998). Critical reflux, parametric sensitivity, and hysteresis in azeotropic distillation of isopropyl alcohol+ water+ cyclohexane. Industrial &amp; engineering chemistry research, 37(7), 2835-2843.</a:t>
            </a:r>
            <a:endParaRPr lang="en-US" altLang="en-US" sz="1200" dirty="0">
              <a:latin typeface="DengXian" panose="02010600030101010101" charset="-122"/>
              <a:ea typeface="DengXian" panose="02010600030101010101" charset="-122"/>
            </a:endParaRPr>
          </a:p>
          <a:p>
            <a:r>
              <a:rPr lang="en-US" altLang="en-US" sz="1200" dirty="0">
                <a:latin typeface="DengXian" panose="02010600030101010101" charset="-122"/>
                <a:ea typeface="DengXian" panose="02010600030101010101" charset="-122"/>
              </a:rPr>
              <a:t>Chien, I. L., Wang, C. J., Wong, D. S. H., Lee, C. H., Cheng, S. H., Shih, R. F., ... &amp; Tsai, C. S. (2000). Experimental investigation of conventional control strategies for a heterogeneous azeotropic distillation column. Journal of Process Control, 10(4), 333-340.</a:t>
            </a:r>
            <a:endParaRPr lang="en-US" altLang="en-US" sz="1200" dirty="0">
              <a:latin typeface="DengXian" panose="02010600030101010101" charset="-122"/>
              <a:ea typeface="DengXian" panose="02010600030101010101" charset="-122"/>
            </a:endParaRPr>
          </a:p>
          <a:p>
            <a:r>
              <a:rPr lang="en-US" altLang="en-US" sz="1200" dirty="0">
                <a:latin typeface="DengXian" panose="02010600030101010101" charset="-122"/>
                <a:ea typeface="DengXian" panose="02010600030101010101" charset="-122"/>
              </a:rPr>
              <a:t>Shi, L., Huang, K., Wang, S. J., Yu, J., Yuan, Y., Chen, H., &amp; Wong, D. S. (2015). Application of vapor recompression to heterogeneous azeotropic dividing-wall distillation columns. Industrial &amp; Engineering Chemistry Research, 54(46), 11592-11609.</a:t>
            </a:r>
            <a:endParaRPr lang="en-US" altLang="en-US" sz="1200" dirty="0">
              <a:latin typeface="DengXian" panose="02010600030101010101" charset="-122"/>
              <a:ea typeface="DengXian" panose="02010600030101010101" charset="-122"/>
            </a:endParaRPr>
          </a:p>
        </p:txBody>
      </p:sp>
      <p:sp>
        <p:nvSpPr>
          <p:cNvPr id="3" name="投影片編號版面配置區 2"/>
          <p:cNvSpPr>
            <a:spLocks noGrp="1"/>
          </p:cNvSpPr>
          <p:nvPr>
            <p:ph type="sldNum" sz="quarter" idx="12"/>
          </p:nvPr>
        </p:nvSpPr>
        <p:spPr/>
        <p:txBody>
          <a:bodyPr/>
          <a:lstStyle/>
          <a:p>
            <a:r>
              <a:rPr lang="zh-TW" altLang="en-US"/>
              <a:t>*</a:t>
            </a:r>
            <a:endParaRPr lang="zh-TW"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en-US"/>
              <a:t>Basic Three Column Process</a:t>
            </a:r>
            <a:endParaRPr lang="en-US"/>
          </a:p>
        </p:txBody>
      </p:sp>
      <p:sp>
        <p:nvSpPr>
          <p:cNvPr id="6" name="Content Placeholder 5"/>
          <p:cNvSpPr>
            <a:spLocks noGrp="1"/>
          </p:cNvSpPr>
          <p:nvPr>
            <p:ph idx="1"/>
          </p:nvPr>
        </p:nvSpPr>
        <p:spPr/>
        <p:txBody>
          <a:bodyPr/>
          <a:p>
            <a:endParaRPr lang="en-US"/>
          </a:p>
        </p:txBody>
      </p:sp>
      <p:pic>
        <p:nvPicPr>
          <p:cNvPr id="2" name="圖片 1"/>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495783" y="1119179"/>
            <a:ext cx="11424621" cy="4619641"/>
          </a:xfrm>
          <a:prstGeom prst="rect">
            <a:avLst/>
          </a:prstGeom>
        </p:spPr>
      </p:pic>
      <p:sp>
        <p:nvSpPr>
          <p:cNvPr id="3" name="投影片編號版面配置區 2"/>
          <p:cNvSpPr>
            <a:spLocks noGrp="1"/>
          </p:cNvSpPr>
          <p:nvPr>
            <p:ph type="sldNum" sz="quarter" idx="12"/>
          </p:nvPr>
        </p:nvSpPr>
        <p:spPr/>
        <p:txBody>
          <a:bodyPr/>
          <a:lstStyle/>
          <a:p>
            <a:r>
              <a:rPr lang="zh-TW" altLang="en-US"/>
              <a:t>*</a:t>
            </a:r>
            <a:endParaRPr lang="zh-TW"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0" y="1"/>
            <a:ext cx="12192000" cy="1056904"/>
          </a:xfrm>
        </p:spPr>
        <p:txBody>
          <a:bodyPr>
            <a:normAutofit/>
          </a:bodyPr>
          <a:lstStyle/>
          <a:p>
            <a:r>
              <a:rPr lang="en-US" altLang="zh-TW" sz="4400" b="1" dirty="0">
                <a:latin typeface="Times New Roman" panose="02020603050405020304" pitchFamily="18" charset="0"/>
                <a:ea typeface="標楷體" panose="03000509000000000000" pitchFamily="65" charset="-120"/>
                <a:cs typeface="Times New Roman" panose="02020603050405020304" pitchFamily="18" charset="0"/>
              </a:rPr>
              <a:t>HPAD Design</a:t>
            </a:r>
            <a:endParaRPr lang="zh-TW" altLang="en-US" b="1"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2" name="投影片編號版面配置區 1"/>
          <p:cNvSpPr>
            <a:spLocks noGrp="1"/>
          </p:cNvSpPr>
          <p:nvPr>
            <p:ph type="sldNum" sz="quarter" idx="12"/>
          </p:nvPr>
        </p:nvSpPr>
        <p:spPr/>
        <p:txBody>
          <a:bodyPr/>
          <a:lstStyle/>
          <a:p>
            <a:fld id="{C6FEE364-E43C-45E5-A8B6-46B2F1CD9D34}" type="slidenum">
              <a:rPr lang="zh-TW" altLang="en-US" smtClean="0"/>
            </a:fld>
            <a:endParaRPr lang="zh-TW" altLang="en-US"/>
          </a:p>
        </p:txBody>
      </p:sp>
      <p:pic>
        <p:nvPicPr>
          <p:cNvPr id="5" name="圖片 4"/>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434192" y="1021662"/>
            <a:ext cx="12092241" cy="481467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en-US" altLang="zh-TW"/>
              <a:t>SGHP Processs (COP=5.5)</a:t>
            </a:r>
            <a:endParaRPr lang="en-US" altLang="zh-TW"/>
          </a:p>
        </p:txBody>
      </p:sp>
      <p:sp>
        <p:nvSpPr>
          <p:cNvPr id="3" name="投影片編號版面配置區 2"/>
          <p:cNvSpPr>
            <a:spLocks noGrp="1"/>
          </p:cNvSpPr>
          <p:nvPr>
            <p:ph type="sldNum" sz="quarter" idx="12"/>
          </p:nvPr>
        </p:nvSpPr>
        <p:spPr/>
        <p:txBody>
          <a:bodyPr/>
          <a:lstStyle/>
          <a:p>
            <a:r>
              <a:rPr lang="zh-TW" altLang="en-US"/>
              <a:t>*</a:t>
            </a:r>
            <a:endParaRPr lang="zh-TW" altLang="en-US"/>
          </a:p>
        </p:txBody>
      </p:sp>
      <p:pic>
        <p:nvPicPr>
          <p:cNvPr id="7" name="Content Placeholder 6"/>
          <p:cNvPicPr>
            <a:picLocks noChangeAspect="1"/>
          </p:cNvPicPr>
          <p:nvPr>
            <p:ph idx="1"/>
          </p:nvPr>
        </p:nvPicPr>
        <p:blipFill>
          <a:blip r:embed="rId1"/>
          <a:srcRect t="321" r="32910" b="29651"/>
          <a:stretch>
            <a:fillRect/>
          </a:stretch>
        </p:blipFill>
        <p:spPr>
          <a:xfrm>
            <a:off x="1409700" y="1325880"/>
            <a:ext cx="9566275" cy="393319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en-US" altLang="zh-TW"/>
              <a:t>Economic Analysis</a:t>
            </a:r>
            <a:endParaRPr lang="en-US" altLang="zh-TW"/>
          </a:p>
        </p:txBody>
      </p:sp>
      <p:sp>
        <p:nvSpPr>
          <p:cNvPr id="3" name="Content Placeholder 2"/>
          <p:cNvSpPr>
            <a:spLocks noGrp="1"/>
          </p:cNvSpPr>
          <p:nvPr>
            <p:ph idx="1"/>
          </p:nvPr>
        </p:nvSpPr>
        <p:spPr/>
        <p:txBody>
          <a:bodyPr/>
          <a:p>
            <a:r>
              <a:rPr lang="en-US"/>
              <a:t>Carbon abatement  cost is calculated with reference to conventional process with coal as fuel </a:t>
            </a:r>
            <a:endParaRPr lang="en-US"/>
          </a:p>
        </p:txBody>
      </p:sp>
      <p:sp>
        <p:nvSpPr>
          <p:cNvPr id="2" name="投影片編號版面配置區 1"/>
          <p:cNvSpPr>
            <a:spLocks noGrp="1"/>
          </p:cNvSpPr>
          <p:nvPr>
            <p:ph type="sldNum" sz="quarter" idx="12"/>
          </p:nvPr>
        </p:nvSpPr>
        <p:spPr/>
        <p:txBody>
          <a:bodyPr/>
          <a:lstStyle/>
          <a:p>
            <a:r>
              <a:rPr lang="zh-TW" altLang="en-US"/>
              <a:t>*</a:t>
            </a:r>
            <a:endParaRPr lang="zh-TW" altLang="en-US"/>
          </a:p>
        </p:txBody>
      </p:sp>
      <p:graphicFrame>
        <p:nvGraphicFramePr>
          <p:cNvPr id="8" name="Table 7"/>
          <p:cNvGraphicFramePr/>
          <p:nvPr>
            <p:custDataLst>
              <p:tags r:id="rId1"/>
            </p:custDataLst>
          </p:nvPr>
        </p:nvGraphicFramePr>
        <p:xfrm>
          <a:off x="0" y="2125345"/>
          <a:ext cx="12240260" cy="2236470"/>
        </p:xfrm>
        <a:graphic>
          <a:graphicData uri="http://schemas.openxmlformats.org/drawingml/2006/table">
            <a:tbl>
              <a:tblPr firstRow="1" bandRow="1">
                <a:tableStyleId>{5C22544A-7EE6-4342-B048-85BDC9FD1C3A}</a:tableStyleId>
              </a:tblPr>
              <a:tblGrid>
                <a:gridCol w="3600000"/>
                <a:gridCol w="1080000"/>
                <a:gridCol w="1080000"/>
                <a:gridCol w="1080000"/>
                <a:gridCol w="1080000"/>
                <a:gridCol w="1080000"/>
                <a:gridCol w="1080000"/>
                <a:gridCol w="1080000"/>
                <a:gridCol w="1080000"/>
              </a:tblGrid>
              <a:tr h="372745">
                <a:tc>
                  <a:txBody>
                    <a:bodyPr/>
                    <a:p>
                      <a:pPr algn="ctr">
                        <a:buNone/>
                      </a:pPr>
                      <a:endParaRPr lang="en-US"/>
                    </a:p>
                  </a:txBody>
                  <a:tcPr anchor="ctr" anchorCtr="0"/>
                </a:tc>
                <a:tc gridSpan="2">
                  <a:txBody>
                    <a:bodyPr/>
                    <a:p>
                      <a:pPr algn="ctr">
                        <a:buNone/>
                      </a:pPr>
                      <a:r>
                        <a:rPr lang="en-US"/>
                        <a:t>Conventional</a:t>
                      </a:r>
                      <a:endParaRPr lang="en-US"/>
                    </a:p>
                  </a:txBody>
                  <a:tcPr anchor="ctr" anchorCtr="0"/>
                </a:tc>
                <a:tc hMerge="1">
                  <a:tcPr/>
                </a:tc>
                <a:tc gridSpan="3">
                  <a:txBody>
                    <a:bodyPr/>
                    <a:p>
                      <a:pPr algn="ctr">
                        <a:buNone/>
                      </a:pPr>
                      <a:r>
                        <a:rPr lang="en-US"/>
                        <a:t>HPAD+EB</a:t>
                      </a:r>
                      <a:endParaRPr lang="en-US"/>
                    </a:p>
                  </a:txBody>
                  <a:tcPr anchor="ctr" anchorCtr="0"/>
                </a:tc>
                <a:tc hMerge="1">
                  <a:tcPr/>
                </a:tc>
                <a:tc hMerge="1">
                  <a:tcPr/>
                </a:tc>
                <a:tc gridSpan="3">
                  <a:txBody>
                    <a:bodyPr/>
                    <a:p>
                      <a:pPr algn="ctr">
                        <a:buNone/>
                      </a:pPr>
                      <a:r>
                        <a:rPr lang="en-US"/>
                        <a:t>SGHP</a:t>
                      </a:r>
                      <a:endParaRPr lang="en-US"/>
                    </a:p>
                  </a:txBody>
                  <a:tcPr anchor="ctr" anchorCtr="0"/>
                </a:tc>
                <a:tc hMerge="1">
                  <a:tcPr/>
                </a:tc>
                <a:tc hMerge="1">
                  <a:tcPr/>
                </a:tc>
              </a:tr>
              <a:tr h="372745">
                <a:tc>
                  <a:txBody>
                    <a:bodyPr/>
                    <a:p>
                      <a:pPr algn="ctr">
                        <a:buNone/>
                      </a:pPr>
                      <a:r>
                        <a:rPr lang="en-US"/>
                        <a:t>Energy Type</a:t>
                      </a:r>
                      <a:endParaRPr lang="en-US"/>
                    </a:p>
                  </a:txBody>
                  <a:tcPr anchor="ctr" anchorCtr="0"/>
                </a:tc>
                <a:tc>
                  <a:txBody>
                    <a:bodyPr/>
                    <a:p>
                      <a:pPr algn="ctr">
                        <a:buNone/>
                      </a:pPr>
                      <a:r>
                        <a:rPr lang="en-US"/>
                        <a:t>Coal</a:t>
                      </a:r>
                      <a:endParaRPr lang="en-US"/>
                    </a:p>
                  </a:txBody>
                  <a:tcPr anchor="ctr" anchorCtr="0"/>
                </a:tc>
                <a:tc>
                  <a:txBody>
                    <a:bodyPr/>
                    <a:p>
                      <a:pPr algn="ctr">
                        <a:buNone/>
                      </a:pPr>
                      <a:r>
                        <a:rPr lang="en-US"/>
                        <a:t>LNG</a:t>
                      </a:r>
                      <a:endParaRPr lang="en-US"/>
                    </a:p>
                  </a:txBody>
                  <a:tcPr anchor="ctr" anchorCtr="0"/>
                </a:tc>
                <a:tc>
                  <a:txBody>
                    <a:bodyPr/>
                    <a:p>
                      <a:pPr algn="ctr">
                        <a:buNone/>
                      </a:pPr>
                      <a:r>
                        <a:rPr lang="en-US"/>
                        <a:t>Wind</a:t>
                      </a:r>
                      <a:endParaRPr lang="en-US"/>
                    </a:p>
                  </a:txBody>
                  <a:tcPr anchor="ctr" anchorCtr="0"/>
                </a:tc>
                <a:tc>
                  <a:txBody>
                    <a:bodyPr/>
                    <a:p>
                      <a:pPr algn="ctr">
                        <a:buNone/>
                      </a:pPr>
                      <a:r>
                        <a:rPr lang="en-US"/>
                        <a:t>SMR</a:t>
                      </a:r>
                      <a:endParaRPr lang="en-US"/>
                    </a:p>
                  </a:txBody>
                  <a:tcPr anchor="ctr" anchorCtr="0"/>
                </a:tc>
                <a:tc>
                  <a:txBody>
                    <a:bodyPr/>
                    <a:p>
                      <a:pPr algn="ctr">
                        <a:buNone/>
                      </a:pPr>
                      <a:r>
                        <a:rPr lang="en-US"/>
                        <a:t>GRID</a:t>
                      </a:r>
                      <a:endParaRPr lang="en-US"/>
                    </a:p>
                  </a:txBody>
                  <a:tcPr anchor="ctr" anchorCtr="0"/>
                </a:tc>
                <a:tc>
                  <a:txBody>
                    <a:bodyPr/>
                    <a:p>
                      <a:pPr algn="ctr">
                        <a:buNone/>
                      </a:pPr>
                      <a:r>
                        <a:rPr lang="en-US"/>
                        <a:t>Wind</a:t>
                      </a:r>
                      <a:endParaRPr lang="en-US"/>
                    </a:p>
                  </a:txBody>
                  <a:tcPr anchor="ctr" anchorCtr="0"/>
                </a:tc>
                <a:tc>
                  <a:txBody>
                    <a:bodyPr/>
                    <a:p>
                      <a:pPr algn="ctr">
                        <a:buNone/>
                      </a:pPr>
                      <a:r>
                        <a:rPr lang="en-US"/>
                        <a:t>SMR</a:t>
                      </a:r>
                      <a:endParaRPr lang="en-US"/>
                    </a:p>
                  </a:txBody>
                  <a:tcPr anchor="ctr" anchorCtr="0"/>
                </a:tc>
                <a:tc>
                  <a:txBody>
                    <a:bodyPr/>
                    <a:p>
                      <a:pPr algn="ctr">
                        <a:buNone/>
                      </a:pPr>
                      <a:r>
                        <a:rPr lang="en-US"/>
                        <a:t>GRID</a:t>
                      </a:r>
                      <a:endParaRPr lang="en-US"/>
                    </a:p>
                  </a:txBody>
                  <a:tcPr anchor="ctr" anchorCtr="0"/>
                </a:tc>
              </a:tr>
              <a:tr h="372745">
                <a:tc>
                  <a:txBody>
                    <a:bodyPr/>
                    <a:p>
                      <a:pPr algn="ctr">
                        <a:buNone/>
                      </a:pPr>
                      <a:r>
                        <a:rPr lang="en-US"/>
                        <a:t>Energy [kW]</a:t>
                      </a:r>
                      <a:endParaRPr lang="en-US"/>
                    </a:p>
                  </a:txBody>
                  <a:tcPr anchor="ctr" anchorCtr="0"/>
                </a:tc>
                <a:tc gridSpan="2">
                  <a:txBody>
                    <a:bodyPr/>
                    <a:p>
                      <a:pPr algn="ctr">
                        <a:buNone/>
                      </a:pPr>
                      <a:r>
                        <a:rPr lang="en-US"/>
                        <a:t>4441(Q)</a:t>
                      </a:r>
                      <a:endParaRPr lang="en-US"/>
                    </a:p>
                  </a:txBody>
                  <a:tcPr anchor="ctr" anchorCtr="0"/>
                </a:tc>
                <a:tc hMerge="1">
                  <a:tcPr anchor="ctr" anchorCtr="0"/>
                </a:tc>
                <a:tc gridSpan="3">
                  <a:txBody>
                    <a:bodyPr/>
                    <a:p>
                      <a:pPr algn="ctr">
                        <a:buNone/>
                      </a:pPr>
                      <a:r>
                        <a:rPr lang="en-US"/>
                        <a:t>1862(W)</a:t>
                      </a:r>
                      <a:endParaRPr lang="en-US"/>
                    </a:p>
                  </a:txBody>
                  <a:tcPr anchor="ctr" anchorCtr="0"/>
                </a:tc>
                <a:tc hMerge="1">
                  <a:tcPr anchor="ctr" anchorCtr="0"/>
                </a:tc>
                <a:tc hMerge="1">
                  <a:tcPr anchor="ctr" anchorCtr="0"/>
                </a:tc>
                <a:tc gridSpan="3">
                  <a:txBody>
                    <a:bodyPr/>
                    <a:p>
                      <a:pPr algn="ctr">
                        <a:buNone/>
                      </a:pPr>
                      <a:r>
                        <a:rPr lang="en-US"/>
                        <a:t>807(W)</a:t>
                      </a:r>
                      <a:endParaRPr lang="en-US"/>
                    </a:p>
                  </a:txBody>
                  <a:tcPr anchor="ctr" anchorCtr="0"/>
                </a:tc>
                <a:tc hMerge="1">
                  <a:tcPr anchor="ctr" anchorCtr="0"/>
                </a:tc>
                <a:tc hMerge="1">
                  <a:tcPr anchor="ctr" anchorCtr="0"/>
                </a:tc>
              </a:tr>
              <a:tr h="372745">
                <a:tc>
                  <a:txBody>
                    <a:bodyPr/>
                    <a:p>
                      <a:pPr algn="ctr">
                        <a:buNone/>
                      </a:pPr>
                      <a:r>
                        <a:rPr lang="en-US"/>
                        <a:t>Energy Cost [USD/h]</a:t>
                      </a:r>
                      <a:endParaRPr lang="en-US"/>
                    </a:p>
                  </a:txBody>
                  <a:tcPr anchor="ctr" anchorCtr="0"/>
                </a:tc>
                <a:tc>
                  <a:txBody>
                    <a:bodyPr/>
                    <a:p>
                      <a:pPr algn="ctr">
                        <a:buNone/>
                      </a:pPr>
                      <a:r>
                        <a:rPr lang="en-US"/>
                        <a:t>133</a:t>
                      </a:r>
                      <a:endParaRPr lang="en-US"/>
                    </a:p>
                  </a:txBody>
                  <a:tcPr anchor="ctr" anchorCtr="0"/>
                </a:tc>
                <a:tc>
                  <a:txBody>
                    <a:bodyPr/>
                    <a:p>
                      <a:pPr algn="ctr">
                        <a:buNone/>
                      </a:pPr>
                      <a:r>
                        <a:rPr lang="en-US"/>
                        <a:t>355</a:t>
                      </a:r>
                      <a:endParaRPr lang="en-US"/>
                    </a:p>
                  </a:txBody>
                  <a:tcPr anchor="ctr" anchorCtr="0"/>
                </a:tc>
                <a:tc>
                  <a:txBody>
                    <a:bodyPr/>
                    <a:p>
                      <a:pPr algn="ctr">
                        <a:buNone/>
                      </a:pPr>
                      <a:r>
                        <a:rPr lang="en-US"/>
                        <a:t>102</a:t>
                      </a:r>
                      <a:endParaRPr lang="en-US"/>
                    </a:p>
                  </a:txBody>
                  <a:tcPr anchor="ctr" anchorCtr="0"/>
                </a:tc>
                <a:tc>
                  <a:txBody>
                    <a:bodyPr/>
                    <a:p>
                      <a:pPr algn="ctr">
                        <a:buNone/>
                      </a:pPr>
                      <a:r>
                        <a:rPr lang="en-US"/>
                        <a:t>177</a:t>
                      </a:r>
                      <a:endParaRPr lang="en-US"/>
                    </a:p>
                  </a:txBody>
                  <a:tcPr anchor="ctr" anchorCtr="0"/>
                </a:tc>
                <a:tc>
                  <a:txBody>
                    <a:bodyPr/>
                    <a:p>
                      <a:pPr algn="ctr">
                        <a:buNone/>
                      </a:pPr>
                      <a:r>
                        <a:rPr lang="en-US"/>
                        <a:t>266</a:t>
                      </a:r>
                      <a:endParaRPr lang="en-US"/>
                    </a:p>
                  </a:txBody>
                  <a:tcPr anchor="ctr" anchorCtr="0"/>
                </a:tc>
                <a:tc>
                  <a:txBody>
                    <a:bodyPr/>
                    <a:p>
                      <a:pPr algn="ctr">
                        <a:buNone/>
                      </a:pPr>
                      <a:r>
                        <a:rPr lang="en-US"/>
                        <a:t>44</a:t>
                      </a:r>
                      <a:endParaRPr lang="en-US"/>
                    </a:p>
                  </a:txBody>
                  <a:tcPr anchor="ctr" anchorCtr="0"/>
                </a:tc>
                <a:tc>
                  <a:txBody>
                    <a:bodyPr/>
                    <a:p>
                      <a:pPr algn="ctr">
                        <a:buNone/>
                      </a:pPr>
                      <a:r>
                        <a:rPr lang="en-US"/>
                        <a:t>77</a:t>
                      </a:r>
                      <a:endParaRPr lang="en-US"/>
                    </a:p>
                  </a:txBody>
                  <a:tcPr anchor="ctr" anchorCtr="0"/>
                </a:tc>
                <a:tc>
                  <a:txBody>
                    <a:bodyPr/>
                    <a:p>
                      <a:pPr algn="ctr">
                        <a:buNone/>
                      </a:pPr>
                      <a:r>
                        <a:rPr lang="en-US"/>
                        <a:t>115</a:t>
                      </a:r>
                      <a:endParaRPr lang="en-US"/>
                    </a:p>
                  </a:txBody>
                  <a:tcPr anchor="ctr" anchorCtr="0"/>
                </a:tc>
              </a:tr>
              <a:tr h="372745">
                <a:tc>
                  <a:txBody>
                    <a:bodyPr/>
                    <a:p>
                      <a:pPr algn="ctr">
                        <a:buNone/>
                      </a:pPr>
                      <a:r>
                        <a:rPr lang="en-US"/>
                        <a:t>CO2e[kg/h]</a:t>
                      </a:r>
                      <a:endParaRPr lang="en-US"/>
                    </a:p>
                  </a:txBody>
                  <a:tcPr anchor="ctr" anchorCtr="0"/>
                </a:tc>
                <a:tc>
                  <a:txBody>
                    <a:bodyPr/>
                    <a:p>
                      <a:pPr algn="ctr">
                        <a:buNone/>
                      </a:pPr>
                      <a:r>
                        <a:rPr lang="en-US"/>
                        <a:t>2443</a:t>
                      </a:r>
                      <a:endParaRPr lang="en-US"/>
                    </a:p>
                  </a:txBody>
                  <a:tcPr anchor="ctr" anchorCtr="0"/>
                </a:tc>
                <a:tc>
                  <a:txBody>
                    <a:bodyPr/>
                    <a:p>
                      <a:pPr algn="ctr">
                        <a:buNone/>
                      </a:pPr>
                      <a:r>
                        <a:rPr lang="en-US"/>
                        <a:t>1421</a:t>
                      </a:r>
                      <a:endParaRPr lang="en-US"/>
                    </a:p>
                  </a:txBody>
                  <a:tcPr anchor="ctr" anchorCtr="0"/>
                </a:tc>
                <a:tc>
                  <a:txBody>
                    <a:bodyPr/>
                    <a:p>
                      <a:pPr algn="ctr">
                        <a:buNone/>
                      </a:pPr>
                      <a:r>
                        <a:rPr lang="en-US"/>
                        <a:t>186</a:t>
                      </a:r>
                      <a:endParaRPr lang="en-US"/>
                    </a:p>
                  </a:txBody>
                  <a:tcPr anchor="ctr" anchorCtr="0"/>
                </a:tc>
                <a:tc>
                  <a:txBody>
                    <a:bodyPr/>
                    <a:p>
                      <a:pPr algn="ctr">
                        <a:buNone/>
                      </a:pPr>
                      <a:r>
                        <a:rPr lang="en-US"/>
                        <a:t>19</a:t>
                      </a:r>
                      <a:endParaRPr lang="en-US"/>
                    </a:p>
                  </a:txBody>
                  <a:tcPr anchor="ctr" anchorCtr="0"/>
                </a:tc>
                <a:tc>
                  <a:txBody>
                    <a:bodyPr/>
                    <a:p>
                      <a:pPr algn="ctr">
                        <a:buNone/>
                      </a:pPr>
                      <a:r>
                        <a:rPr lang="en-US"/>
                        <a:t>931</a:t>
                      </a:r>
                      <a:endParaRPr lang="en-US"/>
                    </a:p>
                  </a:txBody>
                  <a:tcPr anchor="ctr" anchorCtr="0"/>
                </a:tc>
                <a:tc>
                  <a:txBody>
                    <a:bodyPr/>
                    <a:p>
                      <a:pPr algn="ctr">
                        <a:buNone/>
                      </a:pPr>
                      <a:r>
                        <a:rPr lang="en-US"/>
                        <a:t>81</a:t>
                      </a:r>
                      <a:endParaRPr lang="en-US"/>
                    </a:p>
                  </a:txBody>
                  <a:tcPr anchor="ctr" anchorCtr="0"/>
                </a:tc>
                <a:tc>
                  <a:txBody>
                    <a:bodyPr/>
                    <a:p>
                      <a:pPr algn="ctr">
                        <a:buNone/>
                      </a:pPr>
                      <a:r>
                        <a:rPr lang="en-US"/>
                        <a:t>8</a:t>
                      </a:r>
                      <a:endParaRPr lang="en-US"/>
                    </a:p>
                  </a:txBody>
                  <a:tcPr anchor="ctr" anchorCtr="0"/>
                </a:tc>
                <a:tc>
                  <a:txBody>
                    <a:bodyPr/>
                    <a:p>
                      <a:pPr algn="ctr">
                        <a:buNone/>
                      </a:pPr>
                      <a:r>
                        <a:rPr lang="en-US"/>
                        <a:t>404</a:t>
                      </a:r>
                      <a:endParaRPr lang="en-US"/>
                    </a:p>
                  </a:txBody>
                  <a:tcPr anchor="ctr" anchorCtr="0"/>
                </a:tc>
              </a:tr>
              <a:tr h="372745">
                <a:tc>
                  <a:txBody>
                    <a:bodyPr/>
                    <a:p>
                      <a:pPr algn="ctr">
                        <a:buNone/>
                      </a:pPr>
                      <a:r>
                        <a:rPr lang="en-US"/>
                        <a:t>Caron Abatement Cost [USD/tonCO2]</a:t>
                      </a:r>
                      <a:endParaRPr lang="en-US"/>
                    </a:p>
                  </a:txBody>
                  <a:tcPr anchor="ctr" anchorCtr="0"/>
                </a:tc>
                <a:tc>
                  <a:txBody>
                    <a:bodyPr/>
                    <a:p>
                      <a:pPr algn="ctr">
                        <a:buNone/>
                      </a:pPr>
                      <a:r>
                        <a:rPr lang="en-US"/>
                        <a:t>--</a:t>
                      </a:r>
                      <a:endParaRPr lang="en-US"/>
                    </a:p>
                  </a:txBody>
                  <a:tcPr anchor="ctr" anchorCtr="0"/>
                </a:tc>
                <a:tc>
                  <a:txBody>
                    <a:bodyPr/>
                    <a:p>
                      <a:pPr algn="ctr">
                        <a:buNone/>
                      </a:pPr>
                      <a:r>
                        <a:rPr lang="en-US"/>
                        <a:t>217</a:t>
                      </a:r>
                      <a:endParaRPr lang="en-US"/>
                    </a:p>
                  </a:txBody>
                  <a:tcPr anchor="ctr" anchorCtr="0"/>
                </a:tc>
                <a:tc>
                  <a:txBody>
                    <a:bodyPr/>
                    <a:p>
                      <a:pPr algn="ctr">
                        <a:buNone/>
                      </a:pPr>
                      <a:r>
                        <a:rPr lang="en-US"/>
                        <a:t>-14</a:t>
                      </a:r>
                      <a:endParaRPr lang="en-US"/>
                    </a:p>
                  </a:txBody>
                  <a:tcPr anchor="ctr" anchorCtr="0"/>
                </a:tc>
                <a:tc>
                  <a:txBody>
                    <a:bodyPr/>
                    <a:p>
                      <a:pPr algn="ctr">
                        <a:buNone/>
                      </a:pPr>
                      <a:r>
                        <a:rPr lang="en-US"/>
                        <a:t>18</a:t>
                      </a:r>
                      <a:endParaRPr lang="en-US"/>
                    </a:p>
                  </a:txBody>
                  <a:tcPr anchor="ctr" anchorCtr="0"/>
                </a:tc>
                <a:tc>
                  <a:txBody>
                    <a:bodyPr/>
                    <a:p>
                      <a:pPr algn="ctr">
                        <a:buNone/>
                      </a:pPr>
                      <a:r>
                        <a:rPr lang="en-US"/>
                        <a:t>88</a:t>
                      </a:r>
                      <a:endParaRPr lang="en-US"/>
                    </a:p>
                  </a:txBody>
                  <a:tcPr anchor="ctr" anchorCtr="0"/>
                </a:tc>
                <a:tc>
                  <a:txBody>
                    <a:bodyPr/>
                    <a:p>
                      <a:pPr algn="ctr">
                        <a:buNone/>
                      </a:pPr>
                      <a:r>
                        <a:rPr lang="en-US"/>
                        <a:t>-38</a:t>
                      </a:r>
                      <a:endParaRPr lang="en-US"/>
                    </a:p>
                  </a:txBody>
                  <a:tcPr anchor="ctr" anchorCtr="0"/>
                </a:tc>
                <a:tc>
                  <a:txBody>
                    <a:bodyPr/>
                    <a:p>
                      <a:pPr algn="ctr">
                        <a:buNone/>
                      </a:pPr>
                      <a:r>
                        <a:rPr lang="en-US"/>
                        <a:t>-23</a:t>
                      </a:r>
                      <a:endParaRPr lang="en-US"/>
                    </a:p>
                  </a:txBody>
                  <a:tcPr anchor="ctr" anchorCtr="0"/>
                </a:tc>
                <a:tc>
                  <a:txBody>
                    <a:bodyPr/>
                    <a:p>
                      <a:pPr algn="ctr">
                        <a:buNone/>
                      </a:pPr>
                      <a:r>
                        <a:rPr lang="en-US"/>
                        <a:t>-9</a:t>
                      </a:r>
                      <a:endParaRPr lang="en-US"/>
                    </a:p>
                  </a:txBody>
                  <a:tcPr anchor="ctr" anchorCtr="0"/>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5"/>
          <p:cNvSpPr>
            <a:spLocks noGrp="1"/>
          </p:cNvSpPr>
          <p:nvPr>
            <p:ph type="ctrTitle"/>
          </p:nvPr>
        </p:nvSpPr>
        <p:spPr/>
        <p:txBody>
          <a:bodyPr/>
          <a:lstStyle/>
          <a:p>
            <a:r>
              <a:rPr lang="en-US" altLang="zh-TW"/>
              <a:t>Azeotropic Distillation using Di-isopropyl Ether (DIPE)</a:t>
            </a:r>
            <a:endParaRPr lang="en-US" altLang="zh-TW"/>
          </a:p>
        </p:txBody>
      </p:sp>
      <p:sp>
        <p:nvSpPr>
          <p:cNvPr id="4" name="Subtitle 3"/>
          <p:cNvSpPr>
            <a:spLocks noGrp="1"/>
          </p:cNvSpPr>
          <p:nvPr>
            <p:ph type="subTitle" idx="1"/>
          </p:nvPr>
        </p:nvSpPr>
        <p:spPr/>
        <p:txBody>
          <a:bodyPr/>
          <a:p>
            <a:endParaRPr lang="en-US"/>
          </a:p>
        </p:txBody>
      </p:sp>
      <p:sp>
        <p:nvSpPr>
          <p:cNvPr id="2" name="投影片編號版面配置區 1"/>
          <p:cNvSpPr>
            <a:spLocks noGrp="1"/>
          </p:cNvSpPr>
          <p:nvPr>
            <p:ph type="sldNum" sz="quarter" idx="12"/>
          </p:nvPr>
        </p:nvSpPr>
        <p:spPr/>
        <p:txBody>
          <a:bodyPr/>
          <a:lstStyle/>
          <a:p>
            <a:r>
              <a:rPr lang="zh-TW" altLang="en-US"/>
              <a:t>*</a:t>
            </a:r>
            <a:endParaRPr lang="zh-TW" altLang="en-US"/>
          </a:p>
        </p:txBody>
      </p:sp>
      <p:sp>
        <p:nvSpPr>
          <p:cNvPr id="3" name="文字方塊 2"/>
          <p:cNvSpPr txBox="1"/>
          <p:nvPr/>
        </p:nvSpPr>
        <p:spPr>
          <a:xfrm>
            <a:off x="0" y="4134485"/>
            <a:ext cx="12192635" cy="460375"/>
          </a:xfrm>
          <a:prstGeom prst="rect">
            <a:avLst/>
          </a:prstGeom>
          <a:noFill/>
        </p:spPr>
        <p:txBody>
          <a:bodyPr wrap="square" rtlCol="0">
            <a:spAutoFit/>
          </a:bodyPr>
          <a:lstStyle/>
          <a:p>
            <a:r>
              <a:rPr lang="en-US" altLang="zh-TW" sz="1200" dirty="0">
                <a:latin typeface="DengXian" panose="02010600030101010101" charset="-122"/>
                <a:ea typeface="DengXian" panose="02010600030101010101" charset="-122"/>
              </a:rPr>
              <a:t>Qi, J., Tang, J., Zhang, Q., Wang, Y., Chen, H., Zhao, H., &amp; Zhang, L. (2019). Heat-integrated azeotropic distillation and extractive distillation for the separation of heterogeneous ternary azeotropes of </a:t>
            </a:r>
            <a:r>
              <a:rPr lang="en-US" altLang="zh-TW" sz="1200" dirty="0" err="1">
                <a:latin typeface="DengXian" panose="02010600030101010101" charset="-122"/>
                <a:ea typeface="DengXian" panose="02010600030101010101" charset="-122"/>
              </a:rPr>
              <a:t>diisopropyl</a:t>
            </a:r>
            <a:r>
              <a:rPr lang="en-US" altLang="zh-TW" sz="1200" dirty="0">
                <a:latin typeface="DengXian" panose="02010600030101010101" charset="-122"/>
                <a:ea typeface="DengXian" panose="02010600030101010101" charset="-122"/>
              </a:rPr>
              <a:t> ether/isopropyl alcohol/water. Industrial &amp; Engineering Chemistry Research, 58(45), 20734-20745.</a:t>
            </a:r>
            <a:endParaRPr lang="zh-TW" altLang="en-US" sz="1200" dirty="0">
              <a:latin typeface="DengXian" panose="02010600030101010101" charset="-122"/>
              <a:ea typeface="DengXian" panose="02010600030101010101"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en-US"/>
              <a:t>Two-Column Process</a:t>
            </a:r>
            <a:endParaRPr lang="en-US"/>
          </a:p>
        </p:txBody>
      </p:sp>
      <p:sp>
        <p:nvSpPr>
          <p:cNvPr id="5" name="Content Placeholder 4"/>
          <p:cNvSpPr>
            <a:spLocks noGrp="1"/>
          </p:cNvSpPr>
          <p:nvPr>
            <p:ph idx="1"/>
          </p:nvPr>
        </p:nvSpPr>
        <p:spPr/>
        <p:txBody>
          <a:bodyPr/>
          <a:p>
            <a:endParaRPr lang="en-US"/>
          </a:p>
        </p:txBody>
      </p:sp>
      <p:pic>
        <p:nvPicPr>
          <p:cNvPr id="2" name="圖片 1"/>
          <p:cNvPicPr>
            <a:picLocks noChangeAspect="1"/>
          </p:cNvPicPr>
          <p:nvPr/>
        </p:nvPicPr>
        <p:blipFill>
          <a:blip r:embed="rId1"/>
          <a:stretch>
            <a:fillRect/>
          </a:stretch>
        </p:blipFill>
        <p:spPr>
          <a:xfrm>
            <a:off x="974338" y="1148626"/>
            <a:ext cx="11217662" cy="4560748"/>
          </a:xfrm>
          <a:prstGeom prst="rect">
            <a:avLst/>
          </a:prstGeom>
        </p:spPr>
      </p:pic>
      <p:sp>
        <p:nvSpPr>
          <p:cNvPr id="3" name="投影片編號版面配置區 2"/>
          <p:cNvSpPr>
            <a:spLocks noGrp="1"/>
          </p:cNvSpPr>
          <p:nvPr>
            <p:ph type="sldNum" sz="quarter" idx="12"/>
          </p:nvPr>
        </p:nvSpPr>
        <p:spPr/>
        <p:txBody>
          <a:bodyPr/>
          <a:lstStyle/>
          <a:p>
            <a:r>
              <a:rPr lang="zh-TW" altLang="en-US"/>
              <a:t>*</a:t>
            </a:r>
            <a:endParaRPr lang="zh-TW"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p>
            <a:r>
              <a:rPr lang="en-US"/>
              <a:t>HPAD Process</a:t>
            </a:r>
            <a:endParaRPr lang="en-US"/>
          </a:p>
        </p:txBody>
      </p:sp>
      <p:sp>
        <p:nvSpPr>
          <p:cNvPr id="7" name="Content Placeholder 6"/>
          <p:cNvSpPr>
            <a:spLocks noGrp="1"/>
          </p:cNvSpPr>
          <p:nvPr>
            <p:ph idx="1"/>
          </p:nvPr>
        </p:nvSpPr>
        <p:spPr/>
        <p:txBody>
          <a:bodyPr/>
          <a:p>
            <a:endParaRPr lang="en-US"/>
          </a:p>
        </p:txBody>
      </p:sp>
      <p:sp>
        <p:nvSpPr>
          <p:cNvPr id="2" name="投影片編號版面配置區 1"/>
          <p:cNvSpPr>
            <a:spLocks noGrp="1"/>
          </p:cNvSpPr>
          <p:nvPr>
            <p:ph type="sldNum" sz="quarter" idx="12"/>
          </p:nvPr>
        </p:nvSpPr>
        <p:spPr/>
        <p:txBody>
          <a:bodyPr/>
          <a:lstStyle/>
          <a:p>
            <a:r>
              <a:rPr lang="zh-TW" altLang="en-US"/>
              <a:t>*</a:t>
            </a:r>
            <a:endParaRPr lang="zh-TW" altLang="en-US"/>
          </a:p>
        </p:txBody>
      </p:sp>
      <p:pic>
        <p:nvPicPr>
          <p:cNvPr id="5" name="圖片 4"/>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842944" y="344344"/>
            <a:ext cx="10675021" cy="526126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en-US"/>
              <a:t>SGHP Process (COP=5.5)</a:t>
            </a:r>
            <a:endParaRPr lang="en-US"/>
          </a:p>
        </p:txBody>
      </p:sp>
      <p:sp>
        <p:nvSpPr>
          <p:cNvPr id="4" name="Slide Number Placeholder 3"/>
          <p:cNvSpPr>
            <a:spLocks noGrp="1"/>
          </p:cNvSpPr>
          <p:nvPr>
            <p:ph type="sldNum" sz="quarter" idx="12"/>
          </p:nvPr>
        </p:nvSpPr>
        <p:spPr/>
        <p:txBody>
          <a:bodyPr/>
          <a:p>
            <a:fld id="{C6FEE364-E43C-45E5-A8B6-46B2F1CD9D34}" type="slidenum">
              <a:rPr lang="zh-TW" altLang="en-US" smtClean="0"/>
            </a:fld>
            <a:endParaRPr lang="zh-TW" altLang="en-US"/>
          </a:p>
        </p:txBody>
      </p:sp>
      <p:pic>
        <p:nvPicPr>
          <p:cNvPr id="9" name="Content Placeholder 8"/>
          <p:cNvPicPr>
            <a:picLocks noChangeAspect="1"/>
          </p:cNvPicPr>
          <p:nvPr>
            <p:ph idx="1"/>
          </p:nvPr>
        </p:nvPicPr>
        <p:blipFill>
          <a:blip r:embed="rId1"/>
          <a:srcRect r="38018" b="31825"/>
          <a:stretch>
            <a:fillRect/>
          </a:stretch>
        </p:blipFill>
        <p:spPr>
          <a:xfrm>
            <a:off x="2119630" y="1450340"/>
            <a:ext cx="7953375" cy="366776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CN" dirty="0"/>
              <a:t>Taiwan’s Long Term Decarbonization Roadmap</a:t>
            </a:r>
            <a:endParaRPr lang="zh-TW" altLang="en-US" dirty="0"/>
          </a:p>
        </p:txBody>
      </p:sp>
      <p:pic>
        <p:nvPicPr>
          <p:cNvPr id="15" name="圖片 14"/>
          <p:cNvPicPr>
            <a:picLocks noChangeAspect="1"/>
          </p:cNvPicPr>
          <p:nvPr/>
        </p:nvPicPr>
        <p:blipFill>
          <a:blip r:embed="rId1"/>
          <a:stretch>
            <a:fillRect/>
          </a:stretch>
        </p:blipFill>
        <p:spPr>
          <a:xfrm>
            <a:off x="1147684" y="1084474"/>
            <a:ext cx="10268073" cy="4440661"/>
          </a:xfrm>
          <a:prstGeom prst="rect">
            <a:avLst/>
          </a:prstGeom>
        </p:spPr>
      </p:pic>
      <p:sp>
        <p:nvSpPr>
          <p:cNvPr id="16" name="矩形 15"/>
          <p:cNvSpPr/>
          <p:nvPr/>
        </p:nvSpPr>
        <p:spPr>
          <a:xfrm>
            <a:off x="10221686" y="5388429"/>
            <a:ext cx="849085" cy="36933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文字方塊 5"/>
          <p:cNvSpPr txBox="1"/>
          <p:nvPr/>
        </p:nvSpPr>
        <p:spPr>
          <a:xfrm>
            <a:off x="4404360" y="3870960"/>
            <a:ext cx="3568156" cy="369332"/>
          </a:xfrm>
          <a:prstGeom prst="rect">
            <a:avLst/>
          </a:prstGeom>
          <a:noFill/>
        </p:spPr>
        <p:txBody>
          <a:bodyPr wrap="none" rtlCol="0">
            <a:spAutoFit/>
          </a:bodyPr>
          <a:lstStyle/>
          <a:p>
            <a:r>
              <a:rPr lang="en-US" altLang="zh-TW" dirty="0"/>
              <a:t>Actual emission 2022: 277 MT CO2e</a:t>
            </a:r>
            <a:endParaRPr lang="zh-TW" altLang="en-US" dirty="0"/>
          </a:p>
        </p:txBody>
      </p:sp>
      <p:sp>
        <p:nvSpPr>
          <p:cNvPr id="3" name="投影片編號版面配置區 2"/>
          <p:cNvSpPr>
            <a:spLocks noGrp="1"/>
          </p:cNvSpPr>
          <p:nvPr>
            <p:ph type="sldNum" sz="quarter" idx="12"/>
          </p:nvPr>
        </p:nvSpPr>
        <p:spPr/>
        <p:txBody>
          <a:bodyPr/>
          <a:lstStyle/>
          <a:p>
            <a:fld id="{967AC14B-ED15-4CF9-817C-92C2EA027756}" type="slidenum">
              <a:rPr lang="zh-TW" altLang="en-US" smtClean="0"/>
            </a:fld>
            <a:endParaRPr lang="zh-TW" altLang="en-US"/>
          </a:p>
        </p:txBody>
      </p:sp>
      <p:sp>
        <p:nvSpPr>
          <p:cNvPr id="14" name="矩形 13"/>
          <p:cNvSpPr/>
          <p:nvPr/>
        </p:nvSpPr>
        <p:spPr>
          <a:xfrm>
            <a:off x="1231900" y="5223510"/>
            <a:ext cx="9003030" cy="275590"/>
          </a:xfrm>
          <a:prstGeom prst="rect">
            <a:avLst/>
          </a:prstGeom>
          <a:solidFill>
            <a:schemeClr val="bg1"/>
          </a:solidFill>
        </p:spPr>
        <p:txBody>
          <a:bodyPr wrap="square">
            <a:spAutoFit/>
          </a:bodyPr>
          <a:lstStyle/>
          <a:p>
            <a:r>
              <a:rPr lang="en-US" altLang="zh-TW" sz="1200" dirty="0"/>
              <a:t>https://www.ndc.gov.tw/Content_List.aspx?n=FD76ECBAE77D9811&amp;upn=D34BDBBBF9103806</a:t>
            </a:r>
            <a:endParaRPr lang="en-US" altLang="zh-TW" sz="12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en-US" altLang="zh-TW"/>
              <a:t>Economic Analysis</a:t>
            </a:r>
            <a:endParaRPr lang="en-US" altLang="zh-TW"/>
          </a:p>
        </p:txBody>
      </p:sp>
      <p:sp>
        <p:nvSpPr>
          <p:cNvPr id="3" name="Content Placeholder 2"/>
          <p:cNvSpPr>
            <a:spLocks noGrp="1"/>
          </p:cNvSpPr>
          <p:nvPr>
            <p:ph idx="1"/>
          </p:nvPr>
        </p:nvSpPr>
        <p:spPr/>
        <p:txBody>
          <a:bodyPr/>
          <a:p>
            <a:r>
              <a:rPr lang="en-US"/>
              <a:t>Carbon abatement  cost is calculated with reference to conventional process with coal as fuel </a:t>
            </a:r>
            <a:endParaRPr lang="en-US"/>
          </a:p>
        </p:txBody>
      </p:sp>
      <p:sp>
        <p:nvSpPr>
          <p:cNvPr id="2" name="投影片編號版面配置區 1"/>
          <p:cNvSpPr>
            <a:spLocks noGrp="1"/>
          </p:cNvSpPr>
          <p:nvPr>
            <p:ph type="sldNum" sz="quarter" idx="12"/>
          </p:nvPr>
        </p:nvSpPr>
        <p:spPr/>
        <p:txBody>
          <a:bodyPr/>
          <a:lstStyle/>
          <a:p>
            <a:r>
              <a:rPr lang="zh-TW" altLang="en-US"/>
              <a:t>*</a:t>
            </a:r>
            <a:endParaRPr lang="zh-TW" altLang="en-US"/>
          </a:p>
        </p:txBody>
      </p:sp>
      <p:graphicFrame>
        <p:nvGraphicFramePr>
          <p:cNvPr id="8" name="Table 7"/>
          <p:cNvGraphicFramePr/>
          <p:nvPr>
            <p:custDataLst>
              <p:tags r:id="rId1"/>
            </p:custDataLst>
          </p:nvPr>
        </p:nvGraphicFramePr>
        <p:xfrm>
          <a:off x="0" y="2125345"/>
          <a:ext cx="12240260" cy="2236470"/>
        </p:xfrm>
        <a:graphic>
          <a:graphicData uri="http://schemas.openxmlformats.org/drawingml/2006/table">
            <a:tbl>
              <a:tblPr firstRow="1" bandRow="1">
                <a:tableStyleId>{5C22544A-7EE6-4342-B048-85BDC9FD1C3A}</a:tableStyleId>
              </a:tblPr>
              <a:tblGrid>
                <a:gridCol w="3600000"/>
                <a:gridCol w="1080000"/>
                <a:gridCol w="1080000"/>
                <a:gridCol w="1080000"/>
                <a:gridCol w="1080000"/>
                <a:gridCol w="1080000"/>
                <a:gridCol w="1080000"/>
                <a:gridCol w="1080000"/>
                <a:gridCol w="1080000"/>
              </a:tblGrid>
              <a:tr h="372745">
                <a:tc>
                  <a:txBody>
                    <a:bodyPr/>
                    <a:p>
                      <a:pPr algn="ctr">
                        <a:buNone/>
                      </a:pPr>
                      <a:endParaRPr lang="en-US"/>
                    </a:p>
                  </a:txBody>
                  <a:tcPr anchor="ctr" anchorCtr="0"/>
                </a:tc>
                <a:tc gridSpan="2">
                  <a:txBody>
                    <a:bodyPr/>
                    <a:p>
                      <a:pPr algn="ctr">
                        <a:buNone/>
                      </a:pPr>
                      <a:r>
                        <a:rPr lang="en-US"/>
                        <a:t>Conventional</a:t>
                      </a:r>
                      <a:endParaRPr lang="en-US"/>
                    </a:p>
                  </a:txBody>
                  <a:tcPr anchor="ctr" anchorCtr="0"/>
                </a:tc>
                <a:tc hMerge="1">
                  <a:tcPr/>
                </a:tc>
                <a:tc gridSpan="3">
                  <a:txBody>
                    <a:bodyPr/>
                    <a:p>
                      <a:pPr algn="ctr">
                        <a:buNone/>
                      </a:pPr>
                      <a:r>
                        <a:rPr lang="en-US"/>
                        <a:t>HPAD+EB</a:t>
                      </a:r>
                      <a:endParaRPr lang="en-US"/>
                    </a:p>
                  </a:txBody>
                  <a:tcPr anchor="ctr" anchorCtr="0"/>
                </a:tc>
                <a:tc hMerge="1">
                  <a:tcPr/>
                </a:tc>
                <a:tc hMerge="1">
                  <a:tcPr/>
                </a:tc>
                <a:tc gridSpan="3">
                  <a:txBody>
                    <a:bodyPr/>
                    <a:p>
                      <a:pPr algn="ctr">
                        <a:buNone/>
                      </a:pPr>
                      <a:r>
                        <a:rPr lang="en-US"/>
                        <a:t>SGHP</a:t>
                      </a:r>
                      <a:endParaRPr lang="en-US"/>
                    </a:p>
                  </a:txBody>
                  <a:tcPr anchor="ctr" anchorCtr="0"/>
                </a:tc>
                <a:tc hMerge="1">
                  <a:tcPr/>
                </a:tc>
                <a:tc hMerge="1">
                  <a:tcPr/>
                </a:tc>
              </a:tr>
              <a:tr h="372745">
                <a:tc>
                  <a:txBody>
                    <a:bodyPr/>
                    <a:p>
                      <a:pPr algn="ctr">
                        <a:buNone/>
                      </a:pPr>
                      <a:r>
                        <a:rPr lang="en-US"/>
                        <a:t>Energy Type</a:t>
                      </a:r>
                      <a:endParaRPr lang="en-US"/>
                    </a:p>
                  </a:txBody>
                  <a:tcPr anchor="ctr" anchorCtr="0"/>
                </a:tc>
                <a:tc>
                  <a:txBody>
                    <a:bodyPr/>
                    <a:p>
                      <a:pPr algn="ctr">
                        <a:buNone/>
                      </a:pPr>
                      <a:r>
                        <a:rPr lang="en-US"/>
                        <a:t>Coal</a:t>
                      </a:r>
                      <a:endParaRPr lang="en-US"/>
                    </a:p>
                  </a:txBody>
                  <a:tcPr anchor="ctr" anchorCtr="0"/>
                </a:tc>
                <a:tc>
                  <a:txBody>
                    <a:bodyPr/>
                    <a:p>
                      <a:pPr algn="ctr">
                        <a:buNone/>
                      </a:pPr>
                      <a:r>
                        <a:rPr lang="en-US"/>
                        <a:t>LNG</a:t>
                      </a:r>
                      <a:endParaRPr lang="en-US"/>
                    </a:p>
                  </a:txBody>
                  <a:tcPr anchor="ctr" anchorCtr="0"/>
                </a:tc>
                <a:tc>
                  <a:txBody>
                    <a:bodyPr/>
                    <a:p>
                      <a:pPr algn="ctr">
                        <a:buNone/>
                      </a:pPr>
                      <a:r>
                        <a:rPr lang="en-US"/>
                        <a:t>Wind</a:t>
                      </a:r>
                      <a:endParaRPr lang="en-US"/>
                    </a:p>
                  </a:txBody>
                  <a:tcPr anchor="ctr" anchorCtr="0"/>
                </a:tc>
                <a:tc>
                  <a:txBody>
                    <a:bodyPr/>
                    <a:p>
                      <a:pPr algn="ctr">
                        <a:buNone/>
                      </a:pPr>
                      <a:r>
                        <a:rPr lang="en-US"/>
                        <a:t>SMR</a:t>
                      </a:r>
                      <a:endParaRPr lang="en-US"/>
                    </a:p>
                  </a:txBody>
                  <a:tcPr anchor="ctr" anchorCtr="0"/>
                </a:tc>
                <a:tc>
                  <a:txBody>
                    <a:bodyPr/>
                    <a:p>
                      <a:pPr algn="ctr">
                        <a:buNone/>
                      </a:pPr>
                      <a:r>
                        <a:rPr lang="en-US"/>
                        <a:t>GRID</a:t>
                      </a:r>
                      <a:endParaRPr lang="en-US"/>
                    </a:p>
                  </a:txBody>
                  <a:tcPr anchor="ctr" anchorCtr="0"/>
                </a:tc>
                <a:tc>
                  <a:txBody>
                    <a:bodyPr/>
                    <a:p>
                      <a:pPr algn="ctr">
                        <a:buNone/>
                      </a:pPr>
                      <a:r>
                        <a:rPr lang="en-US"/>
                        <a:t>Wind</a:t>
                      </a:r>
                      <a:endParaRPr lang="en-US"/>
                    </a:p>
                  </a:txBody>
                  <a:tcPr anchor="ctr" anchorCtr="0"/>
                </a:tc>
                <a:tc>
                  <a:txBody>
                    <a:bodyPr/>
                    <a:p>
                      <a:pPr algn="ctr">
                        <a:buNone/>
                      </a:pPr>
                      <a:r>
                        <a:rPr lang="en-US"/>
                        <a:t>SMR</a:t>
                      </a:r>
                      <a:endParaRPr lang="en-US"/>
                    </a:p>
                  </a:txBody>
                  <a:tcPr anchor="ctr" anchorCtr="0"/>
                </a:tc>
                <a:tc>
                  <a:txBody>
                    <a:bodyPr/>
                    <a:p>
                      <a:pPr algn="ctr">
                        <a:buNone/>
                      </a:pPr>
                      <a:r>
                        <a:rPr lang="en-US"/>
                        <a:t>GRID</a:t>
                      </a:r>
                      <a:endParaRPr lang="en-US"/>
                    </a:p>
                  </a:txBody>
                  <a:tcPr anchor="ctr" anchorCtr="0"/>
                </a:tc>
              </a:tr>
              <a:tr h="372745">
                <a:tc>
                  <a:txBody>
                    <a:bodyPr/>
                    <a:p>
                      <a:pPr algn="ctr">
                        <a:buNone/>
                      </a:pPr>
                      <a:r>
                        <a:rPr lang="en-US"/>
                        <a:t>Energy [kW]</a:t>
                      </a:r>
                      <a:endParaRPr lang="en-US"/>
                    </a:p>
                  </a:txBody>
                  <a:tcPr anchor="ctr" anchorCtr="0"/>
                </a:tc>
                <a:tc gridSpan="2">
                  <a:txBody>
                    <a:bodyPr/>
                    <a:p>
                      <a:pPr algn="ctr">
                        <a:buNone/>
                      </a:pPr>
                      <a:r>
                        <a:rPr lang="en-US"/>
                        <a:t>1892(Q)</a:t>
                      </a:r>
                      <a:endParaRPr lang="en-US"/>
                    </a:p>
                  </a:txBody>
                  <a:tcPr anchor="ctr" anchorCtr="0"/>
                </a:tc>
                <a:tc hMerge="1">
                  <a:tcPr anchor="ctr" anchorCtr="0"/>
                </a:tc>
                <a:tc gridSpan="3">
                  <a:txBody>
                    <a:bodyPr/>
                    <a:p>
                      <a:pPr algn="ctr">
                        <a:buNone/>
                      </a:pPr>
                      <a:r>
                        <a:rPr lang="en-US"/>
                        <a:t>628(W)</a:t>
                      </a:r>
                      <a:endParaRPr lang="en-US"/>
                    </a:p>
                  </a:txBody>
                  <a:tcPr anchor="ctr" anchorCtr="0"/>
                </a:tc>
                <a:tc hMerge="1">
                  <a:tcPr anchor="ctr" anchorCtr="0"/>
                </a:tc>
                <a:tc hMerge="1">
                  <a:tcPr anchor="ctr" anchorCtr="0"/>
                </a:tc>
                <a:tc gridSpan="3">
                  <a:txBody>
                    <a:bodyPr/>
                    <a:p>
                      <a:pPr algn="ctr">
                        <a:buNone/>
                      </a:pPr>
                      <a:r>
                        <a:rPr lang="en-US"/>
                        <a:t>544(W)</a:t>
                      </a:r>
                      <a:endParaRPr lang="en-US"/>
                    </a:p>
                  </a:txBody>
                  <a:tcPr anchor="ctr" anchorCtr="0"/>
                </a:tc>
                <a:tc hMerge="1">
                  <a:tcPr anchor="ctr" anchorCtr="0"/>
                </a:tc>
                <a:tc hMerge="1">
                  <a:tcPr anchor="ctr" anchorCtr="0"/>
                </a:tc>
              </a:tr>
              <a:tr h="372745">
                <a:tc>
                  <a:txBody>
                    <a:bodyPr/>
                    <a:p>
                      <a:pPr algn="ctr">
                        <a:buNone/>
                      </a:pPr>
                      <a:r>
                        <a:rPr lang="en-US"/>
                        <a:t>Energy Cost [USD/h]</a:t>
                      </a:r>
                      <a:endParaRPr lang="en-US"/>
                    </a:p>
                  </a:txBody>
                  <a:tcPr anchor="ctr" anchorCtr="0"/>
                </a:tc>
                <a:tc>
                  <a:txBody>
                    <a:bodyPr/>
                    <a:p>
                      <a:pPr algn="ctr">
                        <a:buNone/>
                      </a:pPr>
                      <a:r>
                        <a:rPr lang="en-US"/>
                        <a:t>57</a:t>
                      </a:r>
                      <a:endParaRPr lang="en-US"/>
                    </a:p>
                  </a:txBody>
                  <a:tcPr anchor="ctr" anchorCtr="0"/>
                </a:tc>
                <a:tc>
                  <a:txBody>
                    <a:bodyPr/>
                    <a:p>
                      <a:pPr algn="ctr">
                        <a:buNone/>
                      </a:pPr>
                      <a:r>
                        <a:rPr lang="en-US"/>
                        <a:t>151</a:t>
                      </a:r>
                      <a:endParaRPr lang="en-US"/>
                    </a:p>
                  </a:txBody>
                  <a:tcPr anchor="ctr" anchorCtr="0"/>
                </a:tc>
                <a:tc>
                  <a:txBody>
                    <a:bodyPr/>
                    <a:p>
                      <a:pPr algn="ctr">
                        <a:buNone/>
                      </a:pPr>
                      <a:r>
                        <a:rPr lang="en-US"/>
                        <a:t>35</a:t>
                      </a:r>
                      <a:endParaRPr lang="en-US"/>
                    </a:p>
                  </a:txBody>
                  <a:tcPr anchor="ctr" anchorCtr="0"/>
                </a:tc>
                <a:tc>
                  <a:txBody>
                    <a:bodyPr/>
                    <a:p>
                      <a:pPr algn="ctr">
                        <a:buNone/>
                      </a:pPr>
                      <a:r>
                        <a:rPr lang="en-US"/>
                        <a:t>60</a:t>
                      </a:r>
                      <a:endParaRPr lang="en-US"/>
                    </a:p>
                  </a:txBody>
                  <a:tcPr anchor="ctr" anchorCtr="0"/>
                </a:tc>
                <a:tc>
                  <a:txBody>
                    <a:bodyPr/>
                    <a:p>
                      <a:pPr algn="ctr">
                        <a:buNone/>
                      </a:pPr>
                      <a:r>
                        <a:rPr lang="en-US"/>
                        <a:t>90</a:t>
                      </a:r>
                      <a:endParaRPr lang="en-US"/>
                    </a:p>
                  </a:txBody>
                  <a:tcPr anchor="ctr" anchorCtr="0"/>
                </a:tc>
                <a:tc>
                  <a:txBody>
                    <a:bodyPr/>
                    <a:p>
                      <a:pPr algn="ctr">
                        <a:buNone/>
                      </a:pPr>
                      <a:r>
                        <a:rPr lang="en-US"/>
                        <a:t>19</a:t>
                      </a:r>
                      <a:endParaRPr lang="en-US"/>
                    </a:p>
                  </a:txBody>
                  <a:tcPr anchor="ctr" anchorCtr="0"/>
                </a:tc>
                <a:tc>
                  <a:txBody>
                    <a:bodyPr/>
                    <a:p>
                      <a:pPr algn="ctr">
                        <a:buNone/>
                      </a:pPr>
                      <a:r>
                        <a:rPr lang="en-US"/>
                        <a:t>33</a:t>
                      </a:r>
                      <a:endParaRPr lang="en-US"/>
                    </a:p>
                  </a:txBody>
                  <a:tcPr anchor="ctr" anchorCtr="0"/>
                </a:tc>
                <a:tc>
                  <a:txBody>
                    <a:bodyPr/>
                    <a:p>
                      <a:pPr algn="ctr">
                        <a:buNone/>
                      </a:pPr>
                      <a:r>
                        <a:rPr lang="en-US"/>
                        <a:t>49</a:t>
                      </a:r>
                      <a:endParaRPr lang="en-US"/>
                    </a:p>
                  </a:txBody>
                  <a:tcPr anchor="ctr" anchorCtr="0"/>
                </a:tc>
              </a:tr>
              <a:tr h="372745">
                <a:tc>
                  <a:txBody>
                    <a:bodyPr/>
                    <a:p>
                      <a:pPr algn="ctr">
                        <a:buNone/>
                      </a:pPr>
                      <a:r>
                        <a:rPr lang="en-US"/>
                        <a:t>CO2e[kg/h]</a:t>
                      </a:r>
                      <a:endParaRPr lang="en-US"/>
                    </a:p>
                  </a:txBody>
                  <a:tcPr anchor="ctr" anchorCtr="0"/>
                </a:tc>
                <a:tc>
                  <a:txBody>
                    <a:bodyPr/>
                    <a:p>
                      <a:pPr algn="ctr">
                        <a:buNone/>
                      </a:pPr>
                      <a:r>
                        <a:rPr lang="en-US"/>
                        <a:t>1041</a:t>
                      </a:r>
                      <a:endParaRPr lang="en-US"/>
                    </a:p>
                  </a:txBody>
                  <a:tcPr anchor="ctr" anchorCtr="0"/>
                </a:tc>
                <a:tc>
                  <a:txBody>
                    <a:bodyPr/>
                    <a:p>
                      <a:pPr algn="ctr">
                        <a:buNone/>
                      </a:pPr>
                      <a:r>
                        <a:rPr lang="en-US"/>
                        <a:t>605</a:t>
                      </a:r>
                      <a:endParaRPr lang="en-US"/>
                    </a:p>
                  </a:txBody>
                  <a:tcPr anchor="ctr" anchorCtr="0"/>
                </a:tc>
                <a:tc>
                  <a:txBody>
                    <a:bodyPr/>
                    <a:p>
                      <a:pPr algn="ctr">
                        <a:buNone/>
                      </a:pPr>
                      <a:r>
                        <a:rPr lang="en-US"/>
                        <a:t>63</a:t>
                      </a:r>
                      <a:endParaRPr lang="en-US"/>
                    </a:p>
                  </a:txBody>
                  <a:tcPr anchor="ctr" anchorCtr="0"/>
                </a:tc>
                <a:tc>
                  <a:txBody>
                    <a:bodyPr/>
                    <a:p>
                      <a:pPr algn="ctr">
                        <a:buNone/>
                      </a:pPr>
                      <a:r>
                        <a:rPr lang="en-US"/>
                        <a:t>6</a:t>
                      </a:r>
                      <a:endParaRPr lang="en-US"/>
                    </a:p>
                  </a:txBody>
                  <a:tcPr anchor="ctr" anchorCtr="0"/>
                </a:tc>
                <a:tc>
                  <a:txBody>
                    <a:bodyPr/>
                    <a:p>
                      <a:pPr algn="ctr">
                        <a:buNone/>
                      </a:pPr>
                      <a:r>
                        <a:rPr lang="en-US"/>
                        <a:t>314</a:t>
                      </a:r>
                      <a:endParaRPr lang="en-US"/>
                    </a:p>
                  </a:txBody>
                  <a:tcPr anchor="ctr" anchorCtr="0"/>
                </a:tc>
                <a:tc>
                  <a:txBody>
                    <a:bodyPr/>
                    <a:p>
                      <a:pPr algn="ctr">
                        <a:buNone/>
                      </a:pPr>
                      <a:r>
                        <a:rPr lang="en-US"/>
                        <a:t>34</a:t>
                      </a:r>
                      <a:endParaRPr lang="en-US"/>
                    </a:p>
                  </a:txBody>
                  <a:tcPr anchor="ctr" anchorCtr="0"/>
                </a:tc>
                <a:tc>
                  <a:txBody>
                    <a:bodyPr/>
                    <a:p>
                      <a:pPr algn="ctr">
                        <a:buNone/>
                      </a:pPr>
                      <a:r>
                        <a:rPr lang="en-US"/>
                        <a:t>3</a:t>
                      </a:r>
                      <a:endParaRPr lang="en-US"/>
                    </a:p>
                  </a:txBody>
                  <a:tcPr anchor="ctr" anchorCtr="0"/>
                </a:tc>
                <a:tc>
                  <a:txBody>
                    <a:bodyPr/>
                    <a:p>
                      <a:pPr algn="ctr">
                        <a:buNone/>
                      </a:pPr>
                      <a:r>
                        <a:rPr lang="en-US"/>
                        <a:t>172</a:t>
                      </a:r>
                      <a:endParaRPr lang="en-US"/>
                    </a:p>
                  </a:txBody>
                  <a:tcPr anchor="ctr" anchorCtr="0"/>
                </a:tc>
              </a:tr>
              <a:tr h="372745">
                <a:tc>
                  <a:txBody>
                    <a:bodyPr/>
                    <a:p>
                      <a:pPr algn="ctr">
                        <a:buNone/>
                      </a:pPr>
                      <a:r>
                        <a:rPr lang="en-US"/>
                        <a:t>Caron Abatement Cost [USD/tonCO2]</a:t>
                      </a:r>
                      <a:endParaRPr lang="en-US"/>
                    </a:p>
                  </a:txBody>
                  <a:tcPr anchor="ctr" anchorCtr="0"/>
                </a:tc>
                <a:tc>
                  <a:txBody>
                    <a:bodyPr/>
                    <a:p>
                      <a:pPr algn="ctr">
                        <a:buNone/>
                      </a:pPr>
                      <a:r>
                        <a:rPr lang="en-US"/>
                        <a:t>--</a:t>
                      </a:r>
                      <a:endParaRPr lang="en-US"/>
                    </a:p>
                  </a:txBody>
                  <a:tcPr anchor="ctr" anchorCtr="0"/>
                </a:tc>
                <a:tc>
                  <a:txBody>
                    <a:bodyPr/>
                    <a:p>
                      <a:pPr algn="ctr">
                        <a:buNone/>
                      </a:pPr>
                      <a:r>
                        <a:rPr lang="en-US"/>
                        <a:t>216</a:t>
                      </a:r>
                      <a:endParaRPr lang="en-US"/>
                    </a:p>
                  </a:txBody>
                  <a:tcPr anchor="ctr" anchorCtr="0"/>
                </a:tc>
                <a:tc>
                  <a:txBody>
                    <a:bodyPr/>
                    <a:p>
                      <a:pPr algn="ctr">
                        <a:buNone/>
                      </a:pPr>
                      <a:r>
                        <a:rPr lang="en-US"/>
                        <a:t>-22</a:t>
                      </a:r>
                      <a:endParaRPr lang="en-US"/>
                    </a:p>
                  </a:txBody>
                  <a:tcPr anchor="ctr" anchorCtr="0"/>
                </a:tc>
                <a:tc>
                  <a:txBody>
                    <a:bodyPr/>
                    <a:p>
                      <a:pPr algn="ctr">
                        <a:buNone/>
                      </a:pPr>
                      <a:r>
                        <a:rPr lang="en-US"/>
                        <a:t>3</a:t>
                      </a:r>
                      <a:endParaRPr lang="en-US"/>
                    </a:p>
                  </a:txBody>
                  <a:tcPr anchor="ctr" anchorCtr="0"/>
                </a:tc>
                <a:tc>
                  <a:txBody>
                    <a:bodyPr/>
                    <a:p>
                      <a:pPr algn="ctr">
                        <a:buNone/>
                      </a:pPr>
                      <a:r>
                        <a:rPr lang="en-US"/>
                        <a:t>45</a:t>
                      </a:r>
                      <a:endParaRPr lang="en-US"/>
                    </a:p>
                  </a:txBody>
                  <a:tcPr anchor="ctr" anchorCtr="0"/>
                </a:tc>
                <a:tc>
                  <a:txBody>
                    <a:bodyPr/>
                    <a:p>
                      <a:pPr algn="ctr">
                        <a:buNone/>
                      </a:pPr>
                      <a:r>
                        <a:rPr lang="en-US"/>
                        <a:t>-38</a:t>
                      </a:r>
                      <a:endParaRPr lang="en-US"/>
                    </a:p>
                  </a:txBody>
                  <a:tcPr anchor="ctr" anchorCtr="0"/>
                </a:tc>
                <a:tc>
                  <a:txBody>
                    <a:bodyPr/>
                    <a:p>
                      <a:pPr algn="ctr">
                        <a:buNone/>
                      </a:pPr>
                      <a:r>
                        <a:rPr lang="en-US"/>
                        <a:t>-23</a:t>
                      </a:r>
                      <a:endParaRPr lang="en-US"/>
                    </a:p>
                  </a:txBody>
                  <a:tcPr anchor="ctr" anchorCtr="0"/>
                </a:tc>
                <a:tc>
                  <a:txBody>
                    <a:bodyPr/>
                    <a:p>
                      <a:pPr algn="ctr">
                        <a:buNone/>
                      </a:pPr>
                      <a:r>
                        <a:rPr lang="en-US"/>
                        <a:t>-9</a:t>
                      </a:r>
                      <a:endParaRPr lang="en-US"/>
                    </a:p>
                  </a:txBody>
                  <a:tcPr anchor="ctr" anchorCtr="0"/>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p>
            <a:r>
              <a:rPr lang="en-US"/>
              <a:t>Extractive Distillation Using Dimethyl Sulfoxide</a:t>
            </a:r>
            <a:endParaRPr lang="en-US"/>
          </a:p>
        </p:txBody>
      </p:sp>
      <p:sp>
        <p:nvSpPr>
          <p:cNvPr id="4" name="Subtitle 3"/>
          <p:cNvSpPr>
            <a:spLocks noGrp="1"/>
          </p:cNvSpPr>
          <p:nvPr>
            <p:ph type="subTitle" idx="1"/>
          </p:nvPr>
        </p:nvSpPr>
        <p:spPr>
          <a:xfrm>
            <a:off x="-41910" y="3602355"/>
            <a:ext cx="12167870" cy="1655445"/>
          </a:xfrm>
        </p:spPr>
        <p:txBody>
          <a:bodyPr/>
          <a:p>
            <a:r>
              <a:rPr lang="en-US" altLang="en-US" sz="1200"/>
              <a:t>Arifin, S., &amp; Chien, I. L. (2008). Design and control of an isopropyl alcohol dehydration process via extractive distillation using dimethyl sulfoxide as an entrainer. Industrial &amp; engineering chemistry research, 47(3), 790-803.</a:t>
            </a:r>
            <a:endParaRPr lang="en-US" altLang="en-US" sz="1200"/>
          </a:p>
          <a:p>
            <a:r>
              <a:rPr lang="en-US" altLang="en-US" sz="1200"/>
              <a:t>Liang, K., Li, W., Luo, H., Xia, M., &amp; Xu, C. (2014). Energy-efficient extractive distillation process by combining preconcentration column and entrainer recovery column. Industrial &amp; Engineering Chemistry Research, 53(17), 7121-7131.</a:t>
            </a:r>
            <a:endParaRPr lang="en-US" altLang="en-US" sz="1200"/>
          </a:p>
          <a:p>
            <a:r>
              <a:rPr lang="en-US" altLang="en-US" sz="1200">
                <a:sym typeface="+mn-ea"/>
              </a:rPr>
              <a:t>Duan, C., &amp; Li, C. (2023). Energy-saving improvement of heat integration for separating dilute azeotropic components in extractive distillation. Energy, 263, 125821.</a:t>
            </a:r>
            <a:endParaRPr lang="en-US" altLang="en-US" sz="1200"/>
          </a:p>
        </p:txBody>
      </p:sp>
      <p:sp>
        <p:nvSpPr>
          <p:cNvPr id="2" name="投影片編號版面配置區 1"/>
          <p:cNvSpPr>
            <a:spLocks noGrp="1"/>
          </p:cNvSpPr>
          <p:nvPr>
            <p:ph type="sldNum" sz="quarter" idx="12"/>
          </p:nvPr>
        </p:nvSpPr>
        <p:spPr/>
        <p:txBody>
          <a:bodyPr/>
          <a:lstStyle/>
          <a:p>
            <a:r>
              <a:rPr lang="zh-TW" altLang="en-US"/>
              <a:t>*</a:t>
            </a:r>
            <a:endParaRPr lang="zh-TW"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5"/>
          <p:cNvSpPr>
            <a:spLocks noGrp="1"/>
          </p:cNvSpPr>
          <p:nvPr>
            <p:ph type="ctrTitle"/>
          </p:nvPr>
        </p:nvSpPr>
        <p:spPr/>
        <p:txBody>
          <a:bodyPr/>
          <a:lstStyle/>
          <a:p>
            <a:r>
              <a:rPr lang="en-US" altLang="zh-TW"/>
              <a:t>Without Heat Integration</a:t>
            </a:r>
            <a:endParaRPr lang="en-US" altLang="zh-TW"/>
          </a:p>
        </p:txBody>
      </p:sp>
      <p:sp>
        <p:nvSpPr>
          <p:cNvPr id="5" name="Subtitle 4"/>
          <p:cNvSpPr>
            <a:spLocks noGrp="1"/>
          </p:cNvSpPr>
          <p:nvPr>
            <p:ph type="subTitle" idx="1"/>
          </p:nvPr>
        </p:nvSpPr>
        <p:spPr/>
        <p:txBody>
          <a:bodyPr/>
          <a:p>
            <a:endParaRPr lang="en-US"/>
          </a:p>
        </p:txBody>
      </p:sp>
      <p:sp>
        <p:nvSpPr>
          <p:cNvPr id="2" name="投影片編號版面配置區 1"/>
          <p:cNvSpPr>
            <a:spLocks noGrp="1"/>
          </p:cNvSpPr>
          <p:nvPr>
            <p:ph type="sldNum" sz="quarter" idx="12"/>
          </p:nvPr>
        </p:nvSpPr>
        <p:spPr/>
        <p:txBody>
          <a:bodyPr/>
          <a:lstStyle/>
          <a:p>
            <a:r>
              <a:rPr lang="zh-TW" altLang="en-US"/>
              <a:t>*</a:t>
            </a:r>
            <a:endParaRPr lang="zh-TW"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en-US" altLang="zh-TW"/>
              <a:t>Conventional Process (ED_DMSO)</a:t>
            </a:r>
            <a:endParaRPr lang="en-US" altLang="zh-TW"/>
          </a:p>
        </p:txBody>
      </p:sp>
      <p:sp>
        <p:nvSpPr>
          <p:cNvPr id="5" name="Content Placeholder 4"/>
          <p:cNvSpPr>
            <a:spLocks noGrp="1"/>
          </p:cNvSpPr>
          <p:nvPr>
            <p:ph idx="1"/>
          </p:nvPr>
        </p:nvSpPr>
        <p:spPr/>
        <p:txBody>
          <a:bodyPr/>
          <a:p>
            <a:endParaRPr lang="en-US"/>
          </a:p>
        </p:txBody>
      </p:sp>
      <p:pic>
        <p:nvPicPr>
          <p:cNvPr id="2" name="圖片 1"/>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367326" y="948931"/>
            <a:ext cx="11682805" cy="4605806"/>
          </a:xfrm>
          <a:prstGeom prst="rect">
            <a:avLst/>
          </a:prstGeom>
        </p:spPr>
      </p:pic>
      <p:sp>
        <p:nvSpPr>
          <p:cNvPr id="3" name="投影片編號版面配置區 2"/>
          <p:cNvSpPr>
            <a:spLocks noGrp="1"/>
          </p:cNvSpPr>
          <p:nvPr>
            <p:ph type="sldNum" sz="quarter" idx="12"/>
          </p:nvPr>
        </p:nvSpPr>
        <p:spPr/>
        <p:txBody>
          <a:bodyPr/>
          <a:lstStyle/>
          <a:p>
            <a:r>
              <a:rPr lang="zh-TW" altLang="en-US"/>
              <a:t>*</a:t>
            </a:r>
            <a:endParaRPr lang="zh-TW"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en-US" altLang="zh-TW"/>
              <a:t>HPAD Design ED_DMSO+HPAD</a:t>
            </a:r>
            <a:endParaRPr lang="en-US" altLang="zh-TW"/>
          </a:p>
        </p:txBody>
      </p:sp>
      <p:sp>
        <p:nvSpPr>
          <p:cNvPr id="5" name="Content Placeholder 4"/>
          <p:cNvSpPr>
            <a:spLocks noGrp="1"/>
          </p:cNvSpPr>
          <p:nvPr>
            <p:ph idx="1"/>
          </p:nvPr>
        </p:nvSpPr>
        <p:spPr/>
        <p:txBody>
          <a:bodyPr/>
          <a:p>
            <a:endParaRPr lang="en-US"/>
          </a:p>
        </p:txBody>
      </p:sp>
      <p:pic>
        <p:nvPicPr>
          <p:cNvPr id="3" name="圖片 2"/>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1250315" y="969010"/>
            <a:ext cx="9516110" cy="4758055"/>
          </a:xfrm>
          <a:prstGeom prst="rect">
            <a:avLst/>
          </a:prstGeom>
        </p:spPr>
      </p:pic>
      <p:sp>
        <p:nvSpPr>
          <p:cNvPr id="2" name="投影片編號版面配置區 1"/>
          <p:cNvSpPr>
            <a:spLocks noGrp="1"/>
          </p:cNvSpPr>
          <p:nvPr>
            <p:ph type="sldNum" sz="quarter" idx="12"/>
          </p:nvPr>
        </p:nvSpPr>
        <p:spPr/>
        <p:txBody>
          <a:bodyPr/>
          <a:lstStyle/>
          <a:p>
            <a:r>
              <a:rPr lang="zh-TW" altLang="en-US"/>
              <a:t>*</a:t>
            </a:r>
            <a:endParaRPr lang="zh-TW"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0" y="1"/>
            <a:ext cx="12192000" cy="1056904"/>
          </a:xfrm>
        </p:spPr>
        <p:txBody>
          <a:bodyPr>
            <a:normAutofit/>
          </a:bodyPr>
          <a:lstStyle/>
          <a:p>
            <a:r>
              <a:rPr lang="en-US" altLang="zh-TW" sz="4400" b="1" dirty="0">
                <a:latin typeface="Times New Roman" panose="02020603050405020304" pitchFamily="18" charset="0"/>
                <a:ea typeface="標楷體" panose="03000509000000000000" pitchFamily="65" charset="-120"/>
                <a:cs typeface="Times New Roman" panose="02020603050405020304" pitchFamily="18" charset="0"/>
              </a:rPr>
              <a:t>SGHP Process (ED_DMSO+SGHP)</a:t>
            </a:r>
            <a:endParaRPr lang="zh-TW" altLang="en-US" b="1" dirty="0">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2" name="圖片 1"/>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494212" y="1220561"/>
            <a:ext cx="11203576" cy="4416876"/>
          </a:xfrm>
          <a:prstGeom prst="rect">
            <a:avLst/>
          </a:prstGeom>
        </p:spPr>
      </p:pic>
      <p:sp>
        <p:nvSpPr>
          <p:cNvPr id="3" name="投影片編號版面配置區 2"/>
          <p:cNvSpPr>
            <a:spLocks noGrp="1"/>
          </p:cNvSpPr>
          <p:nvPr>
            <p:ph type="sldNum" sz="quarter" idx="12"/>
          </p:nvPr>
        </p:nvSpPr>
        <p:spPr/>
        <p:txBody>
          <a:bodyPr/>
          <a:lstStyle/>
          <a:p>
            <a:fld id="{C6FEE364-E43C-45E5-A8B6-46B2F1CD9D34}" type="slidenum">
              <a:rPr lang="zh-TW" altLang="en-US" smtClean="0"/>
            </a:fld>
            <a:endParaRPr lang="zh-TW"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en-US"/>
              <a:t>SGHP Process (ED_DMSO+SGHP)</a:t>
            </a:r>
            <a:endParaRPr lang="en-US"/>
          </a:p>
        </p:txBody>
      </p:sp>
      <p:pic>
        <p:nvPicPr>
          <p:cNvPr id="7" name="Content Placeholder 6"/>
          <p:cNvPicPr>
            <a:picLocks noChangeAspect="1"/>
          </p:cNvPicPr>
          <p:nvPr>
            <p:ph idx="1"/>
          </p:nvPr>
        </p:nvPicPr>
        <p:blipFill>
          <a:blip r:embed="rId1"/>
          <a:srcRect t="146" r="34975" b="30585"/>
          <a:stretch>
            <a:fillRect/>
          </a:stretch>
        </p:blipFill>
        <p:spPr>
          <a:xfrm>
            <a:off x="1531620" y="1424305"/>
            <a:ext cx="9335135" cy="4009390"/>
          </a:xfrm>
          <a:prstGeom prst="rect">
            <a:avLst/>
          </a:prstGeom>
        </p:spPr>
      </p:pic>
      <p:sp>
        <p:nvSpPr>
          <p:cNvPr id="4" name="Slide Number Placeholder 3"/>
          <p:cNvSpPr>
            <a:spLocks noGrp="1"/>
          </p:cNvSpPr>
          <p:nvPr>
            <p:ph type="sldNum" sz="quarter" idx="12"/>
          </p:nvPr>
        </p:nvSpPr>
        <p:spPr/>
        <p:txBody>
          <a:bodyPr/>
          <a:p>
            <a:fld id="{C6FEE364-E43C-45E5-A8B6-46B2F1CD9D34}" type="slidenum">
              <a:rPr lang="zh-TW" altLang="en-US" smtClean="0"/>
            </a:fld>
            <a:endParaRPr lang="zh-TW"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en-US" altLang="zh-TW"/>
              <a:t>Economic Analysis</a:t>
            </a:r>
            <a:endParaRPr lang="en-US" altLang="zh-TW"/>
          </a:p>
        </p:txBody>
      </p:sp>
      <p:sp>
        <p:nvSpPr>
          <p:cNvPr id="3" name="Content Placeholder 2"/>
          <p:cNvSpPr>
            <a:spLocks noGrp="1"/>
          </p:cNvSpPr>
          <p:nvPr>
            <p:ph idx="1"/>
          </p:nvPr>
        </p:nvSpPr>
        <p:spPr/>
        <p:txBody>
          <a:bodyPr/>
          <a:p>
            <a:r>
              <a:rPr lang="en-US"/>
              <a:t>Carbon abatement  cost is calculated with reference to conventional process with coal as fuel </a:t>
            </a:r>
            <a:endParaRPr lang="en-US"/>
          </a:p>
        </p:txBody>
      </p:sp>
      <p:graphicFrame>
        <p:nvGraphicFramePr>
          <p:cNvPr id="8" name="Table 7"/>
          <p:cNvGraphicFramePr/>
          <p:nvPr>
            <p:custDataLst>
              <p:tags r:id="rId1"/>
            </p:custDataLst>
          </p:nvPr>
        </p:nvGraphicFramePr>
        <p:xfrm>
          <a:off x="0" y="2125345"/>
          <a:ext cx="12240260" cy="2236470"/>
        </p:xfrm>
        <a:graphic>
          <a:graphicData uri="http://schemas.openxmlformats.org/drawingml/2006/table">
            <a:tbl>
              <a:tblPr firstRow="1" bandRow="1">
                <a:tableStyleId>{5C22544A-7EE6-4342-B048-85BDC9FD1C3A}</a:tableStyleId>
              </a:tblPr>
              <a:tblGrid>
                <a:gridCol w="3600000"/>
                <a:gridCol w="1080000"/>
                <a:gridCol w="1080000"/>
                <a:gridCol w="1080000"/>
                <a:gridCol w="1080000"/>
                <a:gridCol w="1080000"/>
                <a:gridCol w="1080000"/>
                <a:gridCol w="1080000"/>
                <a:gridCol w="1080000"/>
              </a:tblGrid>
              <a:tr h="372745">
                <a:tc>
                  <a:txBody>
                    <a:bodyPr/>
                    <a:p>
                      <a:pPr algn="ctr">
                        <a:buNone/>
                      </a:pPr>
                      <a:endParaRPr lang="en-US"/>
                    </a:p>
                  </a:txBody>
                  <a:tcPr anchor="ctr" anchorCtr="0"/>
                </a:tc>
                <a:tc gridSpan="2">
                  <a:txBody>
                    <a:bodyPr/>
                    <a:p>
                      <a:pPr algn="ctr">
                        <a:buNone/>
                      </a:pPr>
                      <a:r>
                        <a:rPr lang="en-US"/>
                        <a:t>Conventional</a:t>
                      </a:r>
                      <a:endParaRPr lang="en-US"/>
                    </a:p>
                  </a:txBody>
                  <a:tcPr anchor="ctr" anchorCtr="0"/>
                </a:tc>
                <a:tc hMerge="1">
                  <a:tcPr/>
                </a:tc>
                <a:tc gridSpan="3">
                  <a:txBody>
                    <a:bodyPr/>
                    <a:p>
                      <a:pPr algn="ctr">
                        <a:buNone/>
                      </a:pPr>
                      <a:r>
                        <a:rPr lang="en-US"/>
                        <a:t>HPAD+EB</a:t>
                      </a:r>
                      <a:endParaRPr lang="en-US"/>
                    </a:p>
                  </a:txBody>
                  <a:tcPr anchor="ctr" anchorCtr="0"/>
                </a:tc>
                <a:tc hMerge="1">
                  <a:tcPr/>
                </a:tc>
                <a:tc hMerge="1">
                  <a:tcPr/>
                </a:tc>
                <a:tc gridSpan="3">
                  <a:txBody>
                    <a:bodyPr/>
                    <a:p>
                      <a:pPr algn="ctr">
                        <a:buNone/>
                      </a:pPr>
                      <a:r>
                        <a:rPr lang="en-US"/>
                        <a:t>SGHP</a:t>
                      </a:r>
                      <a:endParaRPr lang="en-US"/>
                    </a:p>
                  </a:txBody>
                  <a:tcPr anchor="ctr" anchorCtr="0"/>
                </a:tc>
                <a:tc hMerge="1">
                  <a:tcPr/>
                </a:tc>
                <a:tc hMerge="1">
                  <a:tcPr/>
                </a:tc>
              </a:tr>
              <a:tr h="372745">
                <a:tc>
                  <a:txBody>
                    <a:bodyPr/>
                    <a:p>
                      <a:pPr algn="ctr">
                        <a:buNone/>
                      </a:pPr>
                      <a:r>
                        <a:rPr lang="en-US"/>
                        <a:t>Energy Type</a:t>
                      </a:r>
                      <a:endParaRPr lang="en-US"/>
                    </a:p>
                  </a:txBody>
                  <a:tcPr anchor="ctr" anchorCtr="0"/>
                </a:tc>
                <a:tc>
                  <a:txBody>
                    <a:bodyPr/>
                    <a:p>
                      <a:pPr algn="ctr">
                        <a:buNone/>
                      </a:pPr>
                      <a:r>
                        <a:rPr lang="en-US"/>
                        <a:t>Coal</a:t>
                      </a:r>
                      <a:endParaRPr lang="en-US"/>
                    </a:p>
                  </a:txBody>
                  <a:tcPr anchor="ctr" anchorCtr="0"/>
                </a:tc>
                <a:tc>
                  <a:txBody>
                    <a:bodyPr/>
                    <a:p>
                      <a:pPr algn="ctr">
                        <a:buNone/>
                      </a:pPr>
                      <a:r>
                        <a:rPr lang="en-US"/>
                        <a:t>LNG</a:t>
                      </a:r>
                      <a:endParaRPr lang="en-US"/>
                    </a:p>
                  </a:txBody>
                  <a:tcPr anchor="ctr" anchorCtr="0"/>
                </a:tc>
                <a:tc>
                  <a:txBody>
                    <a:bodyPr/>
                    <a:p>
                      <a:pPr algn="ctr">
                        <a:buNone/>
                      </a:pPr>
                      <a:r>
                        <a:rPr lang="en-US"/>
                        <a:t>Wind</a:t>
                      </a:r>
                      <a:endParaRPr lang="en-US"/>
                    </a:p>
                  </a:txBody>
                  <a:tcPr anchor="ctr" anchorCtr="0"/>
                </a:tc>
                <a:tc>
                  <a:txBody>
                    <a:bodyPr/>
                    <a:p>
                      <a:pPr algn="ctr">
                        <a:buNone/>
                      </a:pPr>
                      <a:r>
                        <a:rPr lang="en-US"/>
                        <a:t>SMR</a:t>
                      </a:r>
                      <a:endParaRPr lang="en-US"/>
                    </a:p>
                  </a:txBody>
                  <a:tcPr anchor="ctr" anchorCtr="0"/>
                </a:tc>
                <a:tc>
                  <a:txBody>
                    <a:bodyPr/>
                    <a:p>
                      <a:pPr algn="ctr">
                        <a:buNone/>
                      </a:pPr>
                      <a:r>
                        <a:rPr lang="en-US"/>
                        <a:t>GRID</a:t>
                      </a:r>
                      <a:endParaRPr lang="en-US"/>
                    </a:p>
                  </a:txBody>
                  <a:tcPr anchor="ctr" anchorCtr="0"/>
                </a:tc>
                <a:tc>
                  <a:txBody>
                    <a:bodyPr/>
                    <a:p>
                      <a:pPr algn="ctr">
                        <a:buNone/>
                      </a:pPr>
                      <a:r>
                        <a:rPr lang="en-US"/>
                        <a:t>Wind</a:t>
                      </a:r>
                      <a:endParaRPr lang="en-US"/>
                    </a:p>
                  </a:txBody>
                  <a:tcPr anchor="ctr" anchorCtr="0"/>
                </a:tc>
                <a:tc>
                  <a:txBody>
                    <a:bodyPr/>
                    <a:p>
                      <a:pPr algn="ctr">
                        <a:buNone/>
                      </a:pPr>
                      <a:r>
                        <a:rPr lang="en-US"/>
                        <a:t>SMR</a:t>
                      </a:r>
                      <a:endParaRPr lang="en-US"/>
                    </a:p>
                  </a:txBody>
                  <a:tcPr anchor="ctr" anchorCtr="0"/>
                </a:tc>
                <a:tc>
                  <a:txBody>
                    <a:bodyPr/>
                    <a:p>
                      <a:pPr algn="ctr">
                        <a:buNone/>
                      </a:pPr>
                      <a:r>
                        <a:rPr lang="en-US"/>
                        <a:t>GRID</a:t>
                      </a:r>
                      <a:endParaRPr lang="en-US"/>
                    </a:p>
                  </a:txBody>
                  <a:tcPr anchor="ctr" anchorCtr="0"/>
                </a:tc>
              </a:tr>
              <a:tr h="372745">
                <a:tc>
                  <a:txBody>
                    <a:bodyPr/>
                    <a:p>
                      <a:pPr algn="ctr">
                        <a:buNone/>
                      </a:pPr>
                      <a:r>
                        <a:rPr lang="en-US"/>
                        <a:t>Energy [kW]</a:t>
                      </a:r>
                      <a:endParaRPr lang="en-US"/>
                    </a:p>
                  </a:txBody>
                  <a:tcPr anchor="ctr" anchorCtr="0"/>
                </a:tc>
                <a:tc gridSpan="2">
                  <a:txBody>
                    <a:bodyPr/>
                    <a:p>
                      <a:pPr algn="ctr">
                        <a:buNone/>
                      </a:pPr>
                      <a:r>
                        <a:rPr lang="en-US"/>
                        <a:t>1629(Q)</a:t>
                      </a:r>
                      <a:endParaRPr lang="en-US"/>
                    </a:p>
                  </a:txBody>
                  <a:tcPr anchor="ctr" anchorCtr="0"/>
                </a:tc>
                <a:tc hMerge="1">
                  <a:tcPr anchor="ctr" anchorCtr="0"/>
                </a:tc>
                <a:tc gridSpan="3">
                  <a:txBody>
                    <a:bodyPr/>
                    <a:p>
                      <a:pPr algn="ctr">
                        <a:buNone/>
                      </a:pPr>
                      <a:r>
                        <a:rPr lang="en-US"/>
                        <a:t>704(W)</a:t>
                      </a:r>
                      <a:endParaRPr lang="en-US"/>
                    </a:p>
                  </a:txBody>
                  <a:tcPr anchor="ctr" anchorCtr="0"/>
                </a:tc>
                <a:tc hMerge="1">
                  <a:tcPr anchor="ctr" anchorCtr="0"/>
                </a:tc>
                <a:tc hMerge="1">
                  <a:tcPr anchor="ctr" anchorCtr="0"/>
                </a:tc>
                <a:tc gridSpan="3">
                  <a:txBody>
                    <a:bodyPr/>
                    <a:p>
                      <a:pPr algn="ctr">
                        <a:buNone/>
                      </a:pPr>
                      <a:r>
                        <a:rPr lang="en-US"/>
                        <a:t>509(W)</a:t>
                      </a:r>
                      <a:endParaRPr lang="en-US"/>
                    </a:p>
                  </a:txBody>
                  <a:tcPr anchor="ctr" anchorCtr="0"/>
                </a:tc>
                <a:tc hMerge="1">
                  <a:tcPr anchor="ctr" anchorCtr="0"/>
                </a:tc>
                <a:tc hMerge="1">
                  <a:tcPr anchor="ctr" anchorCtr="0"/>
                </a:tc>
              </a:tr>
              <a:tr h="372745">
                <a:tc>
                  <a:txBody>
                    <a:bodyPr/>
                    <a:p>
                      <a:pPr algn="ctr">
                        <a:buNone/>
                      </a:pPr>
                      <a:r>
                        <a:rPr lang="en-US"/>
                        <a:t>Energy Cost [USD/h]</a:t>
                      </a:r>
                      <a:endParaRPr lang="en-US"/>
                    </a:p>
                  </a:txBody>
                  <a:tcPr anchor="ctr" anchorCtr="0"/>
                </a:tc>
                <a:tc>
                  <a:txBody>
                    <a:bodyPr/>
                    <a:p>
                      <a:pPr algn="ctr">
                        <a:buNone/>
                      </a:pPr>
                      <a:r>
                        <a:rPr lang="en-US"/>
                        <a:t>49</a:t>
                      </a:r>
                      <a:endParaRPr lang="en-US"/>
                    </a:p>
                  </a:txBody>
                  <a:tcPr anchor="ctr" anchorCtr="0"/>
                </a:tc>
                <a:tc>
                  <a:txBody>
                    <a:bodyPr/>
                    <a:p>
                      <a:pPr algn="ctr">
                        <a:buNone/>
                      </a:pPr>
                      <a:r>
                        <a:rPr lang="en-US"/>
                        <a:t>130</a:t>
                      </a:r>
                      <a:endParaRPr lang="en-US"/>
                    </a:p>
                  </a:txBody>
                  <a:tcPr anchor="ctr" anchorCtr="0"/>
                </a:tc>
                <a:tc>
                  <a:txBody>
                    <a:bodyPr/>
                    <a:p>
                      <a:pPr algn="ctr">
                        <a:buNone/>
                      </a:pPr>
                      <a:r>
                        <a:rPr lang="en-US"/>
                        <a:t>39</a:t>
                      </a:r>
                      <a:endParaRPr lang="en-US"/>
                    </a:p>
                  </a:txBody>
                  <a:tcPr anchor="ctr" anchorCtr="0"/>
                </a:tc>
                <a:tc>
                  <a:txBody>
                    <a:bodyPr/>
                    <a:p>
                      <a:pPr algn="ctr">
                        <a:buNone/>
                      </a:pPr>
                      <a:r>
                        <a:rPr lang="en-US"/>
                        <a:t>67</a:t>
                      </a:r>
                      <a:endParaRPr lang="en-US"/>
                    </a:p>
                  </a:txBody>
                  <a:tcPr anchor="ctr" anchorCtr="0"/>
                </a:tc>
                <a:tc>
                  <a:txBody>
                    <a:bodyPr/>
                    <a:p>
                      <a:pPr algn="ctr">
                        <a:buNone/>
                      </a:pPr>
                      <a:r>
                        <a:rPr lang="en-US"/>
                        <a:t>101</a:t>
                      </a:r>
                      <a:endParaRPr lang="en-US"/>
                    </a:p>
                  </a:txBody>
                  <a:tcPr anchor="ctr" anchorCtr="0"/>
                </a:tc>
                <a:tc>
                  <a:txBody>
                    <a:bodyPr/>
                    <a:p>
                      <a:pPr algn="ctr">
                        <a:buNone/>
                      </a:pPr>
                      <a:r>
                        <a:rPr lang="en-US"/>
                        <a:t>28</a:t>
                      </a:r>
                      <a:endParaRPr lang="en-US"/>
                    </a:p>
                  </a:txBody>
                  <a:tcPr anchor="ctr" anchorCtr="0"/>
                </a:tc>
                <a:tc>
                  <a:txBody>
                    <a:bodyPr/>
                    <a:p>
                      <a:pPr algn="ctr">
                        <a:buNone/>
                      </a:pPr>
                      <a:r>
                        <a:rPr lang="en-US"/>
                        <a:t>48</a:t>
                      </a:r>
                      <a:endParaRPr lang="en-US"/>
                    </a:p>
                  </a:txBody>
                  <a:tcPr anchor="ctr" anchorCtr="0"/>
                </a:tc>
                <a:tc>
                  <a:txBody>
                    <a:bodyPr/>
                    <a:p>
                      <a:pPr algn="ctr">
                        <a:buNone/>
                      </a:pPr>
                      <a:r>
                        <a:rPr lang="en-US"/>
                        <a:t>73</a:t>
                      </a:r>
                      <a:endParaRPr lang="en-US"/>
                    </a:p>
                  </a:txBody>
                  <a:tcPr anchor="ctr" anchorCtr="0"/>
                </a:tc>
              </a:tr>
              <a:tr h="372745">
                <a:tc>
                  <a:txBody>
                    <a:bodyPr/>
                    <a:p>
                      <a:pPr algn="ctr">
                        <a:buNone/>
                      </a:pPr>
                      <a:r>
                        <a:rPr lang="en-US"/>
                        <a:t>CO2e[kg/h]</a:t>
                      </a:r>
                      <a:endParaRPr lang="en-US"/>
                    </a:p>
                  </a:txBody>
                  <a:tcPr anchor="ctr" anchorCtr="0"/>
                </a:tc>
                <a:tc>
                  <a:txBody>
                    <a:bodyPr/>
                    <a:p>
                      <a:pPr algn="ctr">
                        <a:buNone/>
                      </a:pPr>
                      <a:r>
                        <a:rPr lang="en-US"/>
                        <a:t>886</a:t>
                      </a:r>
                      <a:endParaRPr lang="en-US"/>
                    </a:p>
                  </a:txBody>
                  <a:tcPr anchor="ctr" anchorCtr="0"/>
                </a:tc>
                <a:tc>
                  <a:txBody>
                    <a:bodyPr/>
                    <a:p>
                      <a:pPr algn="ctr">
                        <a:buNone/>
                      </a:pPr>
                      <a:r>
                        <a:rPr lang="en-US"/>
                        <a:t>521</a:t>
                      </a:r>
                      <a:endParaRPr lang="en-US"/>
                    </a:p>
                  </a:txBody>
                  <a:tcPr anchor="ctr" anchorCtr="0"/>
                </a:tc>
                <a:tc>
                  <a:txBody>
                    <a:bodyPr/>
                    <a:p>
                      <a:pPr algn="ctr">
                        <a:buNone/>
                      </a:pPr>
                      <a:r>
                        <a:rPr lang="en-US"/>
                        <a:t>70</a:t>
                      </a:r>
                      <a:endParaRPr lang="en-US"/>
                    </a:p>
                  </a:txBody>
                  <a:tcPr anchor="ctr" anchorCtr="0"/>
                </a:tc>
                <a:tc>
                  <a:txBody>
                    <a:bodyPr/>
                    <a:p>
                      <a:pPr algn="ctr">
                        <a:buNone/>
                      </a:pPr>
                      <a:r>
                        <a:rPr lang="en-US"/>
                        <a:t>7</a:t>
                      </a:r>
                      <a:endParaRPr lang="en-US"/>
                    </a:p>
                  </a:txBody>
                  <a:tcPr anchor="ctr" anchorCtr="0"/>
                </a:tc>
                <a:tc>
                  <a:txBody>
                    <a:bodyPr/>
                    <a:p>
                      <a:pPr algn="ctr">
                        <a:buNone/>
                      </a:pPr>
                      <a:r>
                        <a:rPr lang="en-US"/>
                        <a:t>352</a:t>
                      </a:r>
                      <a:endParaRPr lang="en-US"/>
                    </a:p>
                  </a:txBody>
                  <a:tcPr anchor="ctr" anchorCtr="0"/>
                </a:tc>
                <a:tc>
                  <a:txBody>
                    <a:bodyPr/>
                    <a:p>
                      <a:pPr algn="ctr">
                        <a:buNone/>
                      </a:pPr>
                      <a:r>
                        <a:rPr lang="en-US"/>
                        <a:t>51</a:t>
                      </a:r>
                      <a:endParaRPr lang="en-US"/>
                    </a:p>
                  </a:txBody>
                  <a:tcPr anchor="ctr" anchorCtr="0"/>
                </a:tc>
                <a:tc>
                  <a:txBody>
                    <a:bodyPr/>
                    <a:p>
                      <a:pPr algn="ctr">
                        <a:buNone/>
                      </a:pPr>
                      <a:r>
                        <a:rPr lang="en-US"/>
                        <a:t>5</a:t>
                      </a:r>
                      <a:endParaRPr lang="en-US"/>
                    </a:p>
                  </a:txBody>
                  <a:tcPr anchor="ctr" anchorCtr="0"/>
                </a:tc>
                <a:tc>
                  <a:txBody>
                    <a:bodyPr/>
                    <a:p>
                      <a:pPr algn="ctr">
                        <a:buNone/>
                      </a:pPr>
                      <a:r>
                        <a:rPr lang="en-US"/>
                        <a:t>255</a:t>
                      </a:r>
                      <a:endParaRPr lang="en-US"/>
                    </a:p>
                  </a:txBody>
                  <a:tcPr anchor="ctr" anchorCtr="0"/>
                </a:tc>
              </a:tr>
              <a:tr h="372745">
                <a:tc>
                  <a:txBody>
                    <a:bodyPr/>
                    <a:p>
                      <a:pPr algn="ctr">
                        <a:buNone/>
                      </a:pPr>
                      <a:r>
                        <a:rPr lang="en-US"/>
                        <a:t>Caron Abatement Cost [USD/tonCO2]</a:t>
                      </a:r>
                      <a:endParaRPr lang="en-US"/>
                    </a:p>
                  </a:txBody>
                  <a:tcPr anchor="ctr" anchorCtr="0"/>
                </a:tc>
                <a:tc>
                  <a:txBody>
                    <a:bodyPr/>
                    <a:p>
                      <a:pPr algn="ctr">
                        <a:buNone/>
                      </a:pPr>
                      <a:r>
                        <a:rPr lang="en-US"/>
                        <a:t>--</a:t>
                      </a:r>
                      <a:endParaRPr lang="en-US"/>
                    </a:p>
                  </a:txBody>
                  <a:tcPr anchor="ctr" anchorCtr="0"/>
                </a:tc>
                <a:tc>
                  <a:txBody>
                    <a:bodyPr/>
                    <a:p>
                      <a:pPr algn="ctr">
                        <a:buNone/>
                      </a:pPr>
                      <a:r>
                        <a:rPr lang="en-US"/>
                        <a:t>216</a:t>
                      </a:r>
                      <a:endParaRPr lang="en-US"/>
                    </a:p>
                  </a:txBody>
                  <a:tcPr anchor="ctr" anchorCtr="0"/>
                </a:tc>
                <a:tc>
                  <a:txBody>
                    <a:bodyPr/>
                    <a:p>
                      <a:pPr algn="ctr">
                        <a:buNone/>
                      </a:pPr>
                      <a:r>
                        <a:rPr lang="en-US"/>
                        <a:t>-12</a:t>
                      </a:r>
                      <a:endParaRPr lang="en-US"/>
                    </a:p>
                  </a:txBody>
                  <a:tcPr anchor="ctr" anchorCtr="0"/>
                </a:tc>
                <a:tc>
                  <a:txBody>
                    <a:bodyPr/>
                    <a:p>
                      <a:pPr algn="ctr">
                        <a:buNone/>
                      </a:pPr>
                      <a:r>
                        <a:rPr lang="en-US"/>
                        <a:t>20</a:t>
                      </a:r>
                      <a:endParaRPr lang="en-US"/>
                    </a:p>
                  </a:txBody>
                  <a:tcPr anchor="ctr" anchorCtr="0"/>
                </a:tc>
                <a:tc>
                  <a:txBody>
                    <a:bodyPr/>
                    <a:p>
                      <a:pPr algn="ctr">
                        <a:buNone/>
                      </a:pPr>
                      <a:r>
                        <a:rPr lang="en-US"/>
                        <a:t>96</a:t>
                      </a:r>
                      <a:endParaRPr lang="en-US"/>
                    </a:p>
                  </a:txBody>
                  <a:tcPr anchor="ctr" anchorCtr="0"/>
                </a:tc>
                <a:tc>
                  <a:txBody>
                    <a:bodyPr/>
                    <a:p>
                      <a:pPr algn="ctr">
                        <a:buNone/>
                      </a:pPr>
                      <a:r>
                        <a:rPr lang="en-US"/>
                        <a:t>-25</a:t>
                      </a:r>
                      <a:endParaRPr lang="en-US"/>
                    </a:p>
                  </a:txBody>
                  <a:tcPr anchor="ctr" anchorCtr="0"/>
                </a:tc>
                <a:tc>
                  <a:txBody>
                    <a:bodyPr/>
                    <a:p>
                      <a:pPr algn="ctr">
                        <a:buNone/>
                      </a:pPr>
                      <a:r>
                        <a:rPr lang="en-US"/>
                        <a:t>-1</a:t>
                      </a:r>
                      <a:endParaRPr lang="en-US"/>
                    </a:p>
                  </a:txBody>
                  <a:tcPr anchor="ctr" anchorCtr="0"/>
                </a:tc>
                <a:tc>
                  <a:txBody>
                    <a:bodyPr/>
                    <a:p>
                      <a:pPr algn="ctr">
                        <a:buNone/>
                      </a:pPr>
                      <a:r>
                        <a:rPr lang="en-US"/>
                        <a:t>37</a:t>
                      </a:r>
                      <a:endParaRPr lang="en-US"/>
                    </a:p>
                  </a:txBody>
                  <a:tcPr anchor="ctr" anchorCtr="0"/>
                </a:tc>
              </a:tr>
            </a:tbl>
          </a:graphicData>
        </a:graphic>
      </p:graphicFrame>
      <p:sp>
        <p:nvSpPr>
          <p:cNvPr id="5" name="Slide Number Placeholder 4"/>
          <p:cNvSpPr>
            <a:spLocks noGrp="1"/>
          </p:cNvSpPr>
          <p:nvPr>
            <p:ph type="sldNum" sz="quarter" idx="12"/>
          </p:nvPr>
        </p:nvSpPr>
        <p:spPr/>
        <p:txBody>
          <a:bodyPr/>
          <a:p>
            <a:fld id="{C6FEE364-E43C-45E5-A8B6-46B2F1CD9D34}" type="slidenum">
              <a:rPr lang="zh-TW" altLang="en-US" smtClean="0"/>
            </a:fld>
            <a:endParaRPr lang="zh-TW"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5"/>
          <p:cNvSpPr>
            <a:spLocks noGrp="1"/>
          </p:cNvSpPr>
          <p:nvPr>
            <p:ph type="ctrTitle"/>
          </p:nvPr>
        </p:nvSpPr>
        <p:spPr/>
        <p:txBody>
          <a:bodyPr/>
          <a:lstStyle/>
          <a:p>
            <a:r>
              <a:rPr lang="en-US" altLang="zh-TW"/>
              <a:t>Heat Integration</a:t>
            </a:r>
            <a:endParaRPr lang="en-US" altLang="zh-TW"/>
          </a:p>
        </p:txBody>
      </p:sp>
      <p:sp>
        <p:nvSpPr>
          <p:cNvPr id="4" name="Subtitle 3"/>
          <p:cNvSpPr>
            <a:spLocks noGrp="1"/>
          </p:cNvSpPr>
          <p:nvPr>
            <p:ph type="subTitle" idx="1"/>
          </p:nvPr>
        </p:nvSpPr>
        <p:spPr>
          <a:xfrm>
            <a:off x="45085" y="3602355"/>
            <a:ext cx="12067540" cy="1655445"/>
          </a:xfrm>
        </p:spPr>
        <p:txBody>
          <a:bodyPr/>
          <a:p>
            <a:endParaRPr lang="en-US" altLang="en-US" sz="1200"/>
          </a:p>
        </p:txBody>
      </p:sp>
      <p:sp>
        <p:nvSpPr>
          <p:cNvPr id="3" name="Slide Number Placeholder 2"/>
          <p:cNvSpPr>
            <a:spLocks noGrp="1"/>
          </p:cNvSpPr>
          <p:nvPr>
            <p:ph type="sldNum" sz="quarter" idx="12"/>
          </p:nvPr>
        </p:nvSpPr>
        <p:spPr/>
        <p:txBody>
          <a:bodyPr/>
          <a:p>
            <a:fld id="{C6FEE364-E43C-45E5-A8B6-46B2F1CD9D34}" type="slidenum">
              <a:rPr lang="zh-TW" altLang="en-US" smtClean="0"/>
            </a:fld>
            <a:endParaRPr lang="zh-TW"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0" y="1"/>
            <a:ext cx="12192000" cy="1056904"/>
          </a:xfrm>
        </p:spPr>
        <p:txBody>
          <a:bodyPr>
            <a:normAutofit/>
          </a:bodyPr>
          <a:lstStyle/>
          <a:p>
            <a:r>
              <a:rPr lang="en-US" sz="4400" b="1" dirty="0">
                <a:latin typeface="Times New Roman" panose="02020603050405020304" pitchFamily="18" charset="0"/>
                <a:ea typeface="標楷體" panose="03000509000000000000" pitchFamily="65" charset="-120"/>
                <a:cs typeface="Times New Roman" panose="02020603050405020304" pitchFamily="18" charset="0"/>
              </a:rPr>
              <a:t>Conventional Process (</a:t>
            </a:r>
            <a:r>
              <a:rPr lang="en-US" altLang="zh-TW" sz="4400" b="1" dirty="0">
                <a:latin typeface="Times New Roman" panose="02020603050405020304" pitchFamily="18" charset="0"/>
                <a:ea typeface="標楷體" panose="03000509000000000000" pitchFamily="65" charset="-120"/>
                <a:cs typeface="Times New Roman" panose="02020603050405020304" pitchFamily="18" charset="0"/>
              </a:rPr>
              <a:t>DMSO_ED+HI)</a:t>
            </a:r>
            <a:endParaRPr lang="zh-TW" altLang="en-US" b="1" dirty="0">
              <a:latin typeface="Times New Roman" panose="02020603050405020304" pitchFamily="18" charset="0"/>
              <a:ea typeface="標楷體" panose="03000509000000000000" pitchFamily="65" charset="-120"/>
              <a:cs typeface="Times New Roman" panose="02020603050405020304" pitchFamily="18" charset="0"/>
            </a:endParaRPr>
          </a:p>
        </p:txBody>
      </p:sp>
      <p:pic>
        <p:nvPicPr>
          <p:cNvPr id="2" name="圖片 1"/>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509195" y="1131323"/>
            <a:ext cx="11682805" cy="4595354"/>
          </a:xfrm>
          <a:prstGeom prst="rect">
            <a:avLst/>
          </a:prstGeom>
        </p:spPr>
      </p:pic>
      <p:sp>
        <p:nvSpPr>
          <p:cNvPr id="3" name="投影片編號版面配置區 2"/>
          <p:cNvSpPr>
            <a:spLocks noGrp="1"/>
          </p:cNvSpPr>
          <p:nvPr>
            <p:ph type="sldNum" sz="quarter" idx="12"/>
          </p:nvPr>
        </p:nvSpPr>
        <p:spPr/>
        <p:txBody>
          <a:bodyPr/>
          <a:lstStyle/>
          <a:p>
            <a:fld id="{C6FEE364-E43C-45E5-A8B6-46B2F1CD9D34}" type="slidenum">
              <a:rPr lang="zh-TW" altLang="en-US" smtClean="0"/>
            </a:fld>
            <a:endParaRPr lang="zh-TW"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endParaRPr lang="en-US"/>
          </a:p>
        </p:txBody>
      </p:sp>
      <p:sp>
        <p:nvSpPr>
          <p:cNvPr id="4" name="Slide Number Placeholder 3"/>
          <p:cNvSpPr>
            <a:spLocks noGrp="1"/>
          </p:cNvSpPr>
          <p:nvPr>
            <p:ph type="sldNum" sz="quarter" idx="12"/>
          </p:nvPr>
        </p:nvSpPr>
        <p:spPr/>
        <p:txBody>
          <a:bodyPr/>
          <a:p>
            <a:fld id="{C6FEE364-E43C-45E5-A8B6-46B2F1CD9D34}" type="slidenum">
              <a:rPr lang="zh-TW" altLang="en-US" smtClean="0"/>
            </a:fld>
            <a:endParaRPr lang="zh-TW"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a:xfrm>
            <a:off x="0" y="1"/>
            <a:ext cx="12192000" cy="1056904"/>
          </a:xfrm>
        </p:spPr>
        <p:txBody>
          <a:bodyPr>
            <a:normAutofit/>
          </a:bodyPr>
          <a:lstStyle/>
          <a:p>
            <a:r>
              <a:rPr lang="en-US" altLang="zh-TW" sz="4400" b="1" dirty="0">
                <a:latin typeface="Times New Roman" panose="02020603050405020304" pitchFamily="18" charset="0"/>
                <a:ea typeface="標楷體" panose="03000509000000000000" pitchFamily="65" charset="-120"/>
                <a:cs typeface="Times New Roman" panose="02020603050405020304" pitchFamily="18" charset="0"/>
              </a:rPr>
              <a:t>HPAD Design (ED_DMSO_HI+HPAD)</a:t>
            </a:r>
            <a:endParaRPr lang="zh-TW" altLang="en-US" b="1"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2" name="投影片編號版面配置區 1"/>
          <p:cNvSpPr>
            <a:spLocks noGrp="1"/>
          </p:cNvSpPr>
          <p:nvPr>
            <p:ph type="sldNum" sz="quarter" idx="12"/>
          </p:nvPr>
        </p:nvSpPr>
        <p:spPr/>
        <p:txBody>
          <a:bodyPr/>
          <a:lstStyle/>
          <a:p>
            <a:fld id="{C6FEE364-E43C-45E5-A8B6-46B2F1CD9D34}" type="slidenum">
              <a:rPr lang="zh-TW" altLang="en-US" smtClean="0"/>
            </a:fld>
            <a:endParaRPr lang="zh-TW" altLang="en-US"/>
          </a:p>
        </p:txBody>
      </p:sp>
      <p:pic>
        <p:nvPicPr>
          <p:cNvPr id="177" name="圖片 176"/>
          <p:cNvPicPr>
            <a:picLocks noChangeAspect="1"/>
          </p:cNvPicPr>
          <p:nvPr/>
        </p:nvPicPr>
        <p:blipFill>
          <a:blip r:embed="rId1"/>
          <a:stretch>
            <a:fillRect/>
          </a:stretch>
        </p:blipFill>
        <p:spPr>
          <a:xfrm>
            <a:off x="1660415" y="1166153"/>
            <a:ext cx="9860638" cy="432000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en-US" altLang="zh-TW"/>
              <a:t>SGHP Process (ED_DMSO_HI+SGHP)</a:t>
            </a:r>
            <a:endParaRPr lang="en-US" altLang="zh-TW"/>
          </a:p>
        </p:txBody>
      </p:sp>
      <p:sp>
        <p:nvSpPr>
          <p:cNvPr id="5" name="Content Placeholder 4"/>
          <p:cNvSpPr>
            <a:spLocks noGrp="1"/>
          </p:cNvSpPr>
          <p:nvPr>
            <p:ph idx="1"/>
          </p:nvPr>
        </p:nvSpPr>
        <p:spPr/>
        <p:txBody>
          <a:bodyPr/>
          <a:p>
            <a:endParaRPr lang="en-US"/>
          </a:p>
        </p:txBody>
      </p:sp>
      <p:pic>
        <p:nvPicPr>
          <p:cNvPr id="2" name="圖片 1"/>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636080" y="1253271"/>
            <a:ext cx="10982771" cy="4320000"/>
          </a:xfrm>
          <a:prstGeom prst="rect">
            <a:avLst/>
          </a:prstGeom>
        </p:spPr>
      </p:pic>
      <p:sp>
        <p:nvSpPr>
          <p:cNvPr id="6" name="Text Box 5"/>
          <p:cNvSpPr txBox="1"/>
          <p:nvPr/>
        </p:nvSpPr>
        <p:spPr>
          <a:xfrm>
            <a:off x="2242820" y="1491615"/>
            <a:ext cx="2205355" cy="460375"/>
          </a:xfrm>
          <a:prstGeom prst="rect">
            <a:avLst/>
          </a:prstGeom>
          <a:noFill/>
        </p:spPr>
        <p:txBody>
          <a:bodyPr wrap="square" rtlCol="0">
            <a:spAutoFit/>
          </a:bodyPr>
          <a:p>
            <a:r>
              <a:rPr lang="en-US" sz="2400">
                <a:solidFill>
                  <a:srgbClr val="1F2DA8"/>
                </a:solidFill>
              </a:rPr>
              <a:t>COP=5.5 for C1</a:t>
            </a:r>
            <a:endParaRPr lang="en-US" sz="2400">
              <a:solidFill>
                <a:srgbClr val="1F2DA8"/>
              </a:solidFill>
            </a:endParaRPr>
          </a:p>
        </p:txBody>
      </p:sp>
      <p:sp>
        <p:nvSpPr>
          <p:cNvPr id="7" name="Text Box 6"/>
          <p:cNvSpPr txBox="1"/>
          <p:nvPr/>
        </p:nvSpPr>
        <p:spPr>
          <a:xfrm>
            <a:off x="9947275" y="4636770"/>
            <a:ext cx="2205355" cy="829945"/>
          </a:xfrm>
          <a:prstGeom prst="rect">
            <a:avLst/>
          </a:prstGeom>
          <a:noFill/>
        </p:spPr>
        <p:txBody>
          <a:bodyPr wrap="square" rtlCol="0">
            <a:spAutoFit/>
          </a:bodyPr>
          <a:p>
            <a:r>
              <a:rPr lang="en-US" sz="2400">
                <a:solidFill>
                  <a:srgbClr val="1F2DA8"/>
                </a:solidFill>
              </a:rPr>
              <a:t>COP=2.1 for C2&amp;C3</a:t>
            </a:r>
            <a:endParaRPr lang="en-US" sz="2400">
              <a:solidFill>
                <a:srgbClr val="1F2DA8"/>
              </a:solidFill>
            </a:endParaRPr>
          </a:p>
        </p:txBody>
      </p:sp>
      <p:sp>
        <p:nvSpPr>
          <p:cNvPr id="8" name="Slide Number Placeholder 7"/>
          <p:cNvSpPr>
            <a:spLocks noGrp="1"/>
          </p:cNvSpPr>
          <p:nvPr>
            <p:ph type="sldNum" sz="quarter" idx="12"/>
          </p:nvPr>
        </p:nvSpPr>
        <p:spPr/>
        <p:txBody>
          <a:bodyPr/>
          <a:p>
            <a:fld id="{C6FEE364-E43C-45E5-A8B6-46B2F1CD9D34}" type="slidenum">
              <a:rPr lang="zh-TW" altLang="en-US" smtClean="0"/>
            </a:fld>
            <a:endParaRPr lang="zh-TW"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en-US" altLang="zh-TW"/>
              <a:t>Economic Analysis</a:t>
            </a:r>
            <a:endParaRPr lang="en-US" altLang="zh-TW"/>
          </a:p>
        </p:txBody>
      </p:sp>
      <p:sp>
        <p:nvSpPr>
          <p:cNvPr id="3" name="Content Placeholder 2"/>
          <p:cNvSpPr>
            <a:spLocks noGrp="1"/>
          </p:cNvSpPr>
          <p:nvPr>
            <p:ph idx="1"/>
          </p:nvPr>
        </p:nvSpPr>
        <p:spPr/>
        <p:txBody>
          <a:bodyPr/>
          <a:p>
            <a:r>
              <a:rPr lang="en-US"/>
              <a:t>Carbon abatement  cost is calculated with reference to conventional process with coal as fuel </a:t>
            </a:r>
            <a:endParaRPr lang="en-US"/>
          </a:p>
        </p:txBody>
      </p:sp>
      <p:graphicFrame>
        <p:nvGraphicFramePr>
          <p:cNvPr id="8" name="Table 7"/>
          <p:cNvGraphicFramePr/>
          <p:nvPr>
            <p:custDataLst>
              <p:tags r:id="rId1"/>
            </p:custDataLst>
          </p:nvPr>
        </p:nvGraphicFramePr>
        <p:xfrm>
          <a:off x="0" y="2125345"/>
          <a:ext cx="12240260" cy="2236470"/>
        </p:xfrm>
        <a:graphic>
          <a:graphicData uri="http://schemas.openxmlformats.org/drawingml/2006/table">
            <a:tbl>
              <a:tblPr firstRow="1" bandRow="1">
                <a:tableStyleId>{5C22544A-7EE6-4342-B048-85BDC9FD1C3A}</a:tableStyleId>
              </a:tblPr>
              <a:tblGrid>
                <a:gridCol w="3600000"/>
                <a:gridCol w="1080000"/>
                <a:gridCol w="1080000"/>
                <a:gridCol w="1080000"/>
                <a:gridCol w="1080000"/>
                <a:gridCol w="1080000"/>
                <a:gridCol w="1080000"/>
                <a:gridCol w="1080000"/>
                <a:gridCol w="1080000"/>
              </a:tblGrid>
              <a:tr h="372745">
                <a:tc>
                  <a:txBody>
                    <a:bodyPr/>
                    <a:p>
                      <a:pPr algn="ctr">
                        <a:buNone/>
                      </a:pPr>
                      <a:endParaRPr lang="en-US"/>
                    </a:p>
                  </a:txBody>
                  <a:tcPr anchor="ctr" anchorCtr="0"/>
                </a:tc>
                <a:tc gridSpan="2">
                  <a:txBody>
                    <a:bodyPr/>
                    <a:p>
                      <a:pPr algn="ctr">
                        <a:buNone/>
                      </a:pPr>
                      <a:r>
                        <a:rPr lang="en-US"/>
                        <a:t>Conventional</a:t>
                      </a:r>
                      <a:endParaRPr lang="en-US"/>
                    </a:p>
                  </a:txBody>
                  <a:tcPr anchor="ctr" anchorCtr="0"/>
                </a:tc>
                <a:tc hMerge="1">
                  <a:tcPr/>
                </a:tc>
                <a:tc gridSpan="3">
                  <a:txBody>
                    <a:bodyPr/>
                    <a:p>
                      <a:pPr algn="ctr">
                        <a:buNone/>
                      </a:pPr>
                      <a:r>
                        <a:rPr lang="en-US"/>
                        <a:t>HPAD+EB</a:t>
                      </a:r>
                      <a:endParaRPr lang="en-US"/>
                    </a:p>
                  </a:txBody>
                  <a:tcPr anchor="ctr" anchorCtr="0"/>
                </a:tc>
                <a:tc hMerge="1">
                  <a:tcPr/>
                </a:tc>
                <a:tc hMerge="1">
                  <a:tcPr/>
                </a:tc>
                <a:tc gridSpan="3">
                  <a:txBody>
                    <a:bodyPr/>
                    <a:p>
                      <a:pPr algn="ctr">
                        <a:buNone/>
                      </a:pPr>
                      <a:r>
                        <a:rPr lang="en-US"/>
                        <a:t>SGHP</a:t>
                      </a:r>
                      <a:endParaRPr lang="en-US"/>
                    </a:p>
                  </a:txBody>
                  <a:tcPr anchor="ctr" anchorCtr="0"/>
                </a:tc>
                <a:tc hMerge="1">
                  <a:tcPr/>
                </a:tc>
                <a:tc hMerge="1">
                  <a:tcPr/>
                </a:tc>
              </a:tr>
              <a:tr h="372745">
                <a:tc>
                  <a:txBody>
                    <a:bodyPr/>
                    <a:p>
                      <a:pPr algn="ctr">
                        <a:buNone/>
                      </a:pPr>
                      <a:r>
                        <a:rPr lang="en-US"/>
                        <a:t>Energy Type</a:t>
                      </a:r>
                      <a:endParaRPr lang="en-US"/>
                    </a:p>
                  </a:txBody>
                  <a:tcPr anchor="ctr" anchorCtr="0"/>
                </a:tc>
                <a:tc>
                  <a:txBody>
                    <a:bodyPr/>
                    <a:p>
                      <a:pPr algn="ctr">
                        <a:buNone/>
                      </a:pPr>
                      <a:r>
                        <a:rPr lang="en-US"/>
                        <a:t>Coal</a:t>
                      </a:r>
                      <a:endParaRPr lang="en-US"/>
                    </a:p>
                  </a:txBody>
                  <a:tcPr anchor="ctr" anchorCtr="0"/>
                </a:tc>
                <a:tc>
                  <a:txBody>
                    <a:bodyPr/>
                    <a:p>
                      <a:pPr algn="ctr">
                        <a:buNone/>
                      </a:pPr>
                      <a:r>
                        <a:rPr lang="en-US"/>
                        <a:t>LNG</a:t>
                      </a:r>
                      <a:endParaRPr lang="en-US"/>
                    </a:p>
                  </a:txBody>
                  <a:tcPr anchor="ctr" anchorCtr="0"/>
                </a:tc>
                <a:tc>
                  <a:txBody>
                    <a:bodyPr/>
                    <a:p>
                      <a:pPr algn="ctr">
                        <a:buNone/>
                      </a:pPr>
                      <a:r>
                        <a:rPr lang="en-US"/>
                        <a:t>Wind</a:t>
                      </a:r>
                      <a:endParaRPr lang="en-US"/>
                    </a:p>
                  </a:txBody>
                  <a:tcPr anchor="ctr" anchorCtr="0"/>
                </a:tc>
                <a:tc>
                  <a:txBody>
                    <a:bodyPr/>
                    <a:p>
                      <a:pPr algn="ctr">
                        <a:buNone/>
                      </a:pPr>
                      <a:r>
                        <a:rPr lang="en-US"/>
                        <a:t>SMR</a:t>
                      </a:r>
                      <a:endParaRPr lang="en-US"/>
                    </a:p>
                  </a:txBody>
                  <a:tcPr anchor="ctr" anchorCtr="0"/>
                </a:tc>
                <a:tc>
                  <a:txBody>
                    <a:bodyPr/>
                    <a:p>
                      <a:pPr algn="ctr">
                        <a:buNone/>
                      </a:pPr>
                      <a:r>
                        <a:rPr lang="en-US"/>
                        <a:t>GRID</a:t>
                      </a:r>
                      <a:endParaRPr lang="en-US"/>
                    </a:p>
                  </a:txBody>
                  <a:tcPr anchor="ctr" anchorCtr="0"/>
                </a:tc>
                <a:tc>
                  <a:txBody>
                    <a:bodyPr/>
                    <a:p>
                      <a:pPr algn="ctr">
                        <a:buNone/>
                      </a:pPr>
                      <a:r>
                        <a:rPr lang="en-US"/>
                        <a:t>Wind</a:t>
                      </a:r>
                      <a:endParaRPr lang="en-US"/>
                    </a:p>
                  </a:txBody>
                  <a:tcPr anchor="ctr" anchorCtr="0"/>
                </a:tc>
                <a:tc>
                  <a:txBody>
                    <a:bodyPr/>
                    <a:p>
                      <a:pPr algn="ctr">
                        <a:buNone/>
                      </a:pPr>
                      <a:r>
                        <a:rPr lang="en-US"/>
                        <a:t>SMR</a:t>
                      </a:r>
                      <a:endParaRPr lang="en-US"/>
                    </a:p>
                  </a:txBody>
                  <a:tcPr anchor="ctr" anchorCtr="0"/>
                </a:tc>
                <a:tc>
                  <a:txBody>
                    <a:bodyPr/>
                    <a:p>
                      <a:pPr algn="ctr">
                        <a:buNone/>
                      </a:pPr>
                      <a:r>
                        <a:rPr lang="en-US"/>
                        <a:t>GRID</a:t>
                      </a:r>
                      <a:endParaRPr lang="en-US"/>
                    </a:p>
                  </a:txBody>
                  <a:tcPr anchor="ctr" anchorCtr="0"/>
                </a:tc>
              </a:tr>
              <a:tr h="372745">
                <a:tc>
                  <a:txBody>
                    <a:bodyPr/>
                    <a:p>
                      <a:pPr algn="ctr">
                        <a:buNone/>
                      </a:pPr>
                      <a:r>
                        <a:rPr lang="en-US"/>
                        <a:t>Energy [kW]</a:t>
                      </a:r>
                      <a:endParaRPr lang="en-US"/>
                    </a:p>
                  </a:txBody>
                  <a:tcPr anchor="ctr" anchorCtr="0"/>
                </a:tc>
                <a:tc gridSpan="2">
                  <a:txBody>
                    <a:bodyPr/>
                    <a:p>
                      <a:pPr algn="ctr">
                        <a:buNone/>
                      </a:pPr>
                      <a:r>
                        <a:rPr lang="en-US"/>
                        <a:t>737(Q)</a:t>
                      </a:r>
                      <a:endParaRPr lang="en-US"/>
                    </a:p>
                  </a:txBody>
                  <a:tcPr anchor="ctr" anchorCtr="0"/>
                </a:tc>
                <a:tc hMerge="1">
                  <a:tcPr anchor="ctr" anchorCtr="0"/>
                </a:tc>
                <a:tc gridSpan="3">
                  <a:txBody>
                    <a:bodyPr/>
                    <a:p>
                      <a:pPr algn="ctr">
                        <a:buNone/>
                      </a:pPr>
                      <a:r>
                        <a:rPr lang="en-US"/>
                        <a:t>622(W)</a:t>
                      </a:r>
                      <a:endParaRPr lang="en-US"/>
                    </a:p>
                  </a:txBody>
                  <a:tcPr anchor="ctr" anchorCtr="0"/>
                </a:tc>
                <a:tc hMerge="1">
                  <a:tcPr anchor="ctr" anchorCtr="0"/>
                </a:tc>
                <a:tc hMerge="1">
                  <a:tcPr anchor="ctr" anchorCtr="0"/>
                </a:tc>
                <a:tc gridSpan="3">
                  <a:txBody>
                    <a:bodyPr/>
                    <a:p>
                      <a:pPr algn="ctr">
                        <a:buNone/>
                      </a:pPr>
                      <a:r>
                        <a:rPr lang="en-US"/>
                        <a:t>351(W)</a:t>
                      </a:r>
                      <a:endParaRPr lang="en-US"/>
                    </a:p>
                  </a:txBody>
                  <a:tcPr anchor="ctr" anchorCtr="0"/>
                </a:tc>
                <a:tc hMerge="1">
                  <a:tcPr anchor="ctr" anchorCtr="0"/>
                </a:tc>
                <a:tc hMerge="1">
                  <a:tcPr anchor="ctr" anchorCtr="0"/>
                </a:tc>
              </a:tr>
              <a:tr h="372745">
                <a:tc>
                  <a:txBody>
                    <a:bodyPr/>
                    <a:p>
                      <a:pPr algn="ctr">
                        <a:buNone/>
                      </a:pPr>
                      <a:r>
                        <a:rPr lang="en-US"/>
                        <a:t>Energy Cost [USD/h]</a:t>
                      </a:r>
                      <a:endParaRPr lang="en-US"/>
                    </a:p>
                  </a:txBody>
                  <a:tcPr anchor="ctr" anchorCtr="0"/>
                </a:tc>
                <a:tc>
                  <a:txBody>
                    <a:bodyPr/>
                    <a:p>
                      <a:pPr algn="ctr">
                        <a:buNone/>
                      </a:pPr>
                      <a:r>
                        <a:rPr lang="en-US"/>
                        <a:t>22</a:t>
                      </a:r>
                      <a:endParaRPr lang="en-US"/>
                    </a:p>
                  </a:txBody>
                  <a:tcPr anchor="ctr" anchorCtr="0"/>
                </a:tc>
                <a:tc>
                  <a:txBody>
                    <a:bodyPr/>
                    <a:p>
                      <a:pPr algn="ctr">
                        <a:buNone/>
                      </a:pPr>
                      <a:r>
                        <a:rPr lang="en-US"/>
                        <a:t>59</a:t>
                      </a:r>
                      <a:endParaRPr lang="en-US"/>
                    </a:p>
                  </a:txBody>
                  <a:tcPr anchor="ctr" anchorCtr="0"/>
                </a:tc>
                <a:tc>
                  <a:txBody>
                    <a:bodyPr/>
                    <a:p>
                      <a:pPr algn="ctr">
                        <a:buNone/>
                      </a:pPr>
                      <a:r>
                        <a:rPr lang="en-US"/>
                        <a:t>34</a:t>
                      </a:r>
                      <a:endParaRPr lang="en-US"/>
                    </a:p>
                  </a:txBody>
                  <a:tcPr anchor="ctr" anchorCtr="0"/>
                </a:tc>
                <a:tc>
                  <a:txBody>
                    <a:bodyPr/>
                    <a:p>
                      <a:pPr algn="ctr">
                        <a:buNone/>
                      </a:pPr>
                      <a:r>
                        <a:rPr lang="en-US"/>
                        <a:t>59</a:t>
                      </a:r>
                      <a:endParaRPr lang="en-US"/>
                    </a:p>
                  </a:txBody>
                  <a:tcPr anchor="ctr" anchorCtr="0"/>
                </a:tc>
                <a:tc>
                  <a:txBody>
                    <a:bodyPr/>
                    <a:p>
                      <a:pPr algn="ctr">
                        <a:buNone/>
                      </a:pPr>
                      <a:r>
                        <a:rPr lang="en-US"/>
                        <a:t>89</a:t>
                      </a:r>
                      <a:endParaRPr lang="en-US"/>
                    </a:p>
                  </a:txBody>
                  <a:tcPr anchor="ctr" anchorCtr="0"/>
                </a:tc>
                <a:tc>
                  <a:txBody>
                    <a:bodyPr/>
                    <a:p>
                      <a:pPr algn="ctr">
                        <a:buNone/>
                      </a:pPr>
                      <a:r>
                        <a:rPr lang="en-US"/>
                        <a:t>19</a:t>
                      </a:r>
                      <a:endParaRPr lang="en-US"/>
                    </a:p>
                  </a:txBody>
                  <a:tcPr anchor="ctr" anchorCtr="0"/>
                </a:tc>
                <a:tc>
                  <a:txBody>
                    <a:bodyPr/>
                    <a:p>
                      <a:pPr algn="ctr">
                        <a:buNone/>
                      </a:pPr>
                      <a:r>
                        <a:rPr lang="en-US"/>
                        <a:t>33</a:t>
                      </a:r>
                      <a:endParaRPr lang="en-US"/>
                    </a:p>
                  </a:txBody>
                  <a:tcPr anchor="ctr" anchorCtr="0"/>
                </a:tc>
                <a:tc>
                  <a:txBody>
                    <a:bodyPr/>
                    <a:p>
                      <a:pPr algn="ctr">
                        <a:buNone/>
                      </a:pPr>
                      <a:r>
                        <a:rPr lang="en-US"/>
                        <a:t>50</a:t>
                      </a:r>
                      <a:endParaRPr lang="en-US"/>
                    </a:p>
                  </a:txBody>
                  <a:tcPr anchor="ctr" anchorCtr="0"/>
                </a:tc>
              </a:tr>
              <a:tr h="372745">
                <a:tc>
                  <a:txBody>
                    <a:bodyPr/>
                    <a:p>
                      <a:pPr algn="ctr">
                        <a:buNone/>
                      </a:pPr>
                      <a:r>
                        <a:rPr lang="en-US"/>
                        <a:t>CO2e[kg/h]</a:t>
                      </a:r>
                      <a:endParaRPr lang="en-US"/>
                    </a:p>
                  </a:txBody>
                  <a:tcPr anchor="ctr" anchorCtr="0"/>
                </a:tc>
                <a:tc>
                  <a:txBody>
                    <a:bodyPr/>
                    <a:p>
                      <a:pPr algn="ctr">
                        <a:buNone/>
                      </a:pPr>
                      <a:r>
                        <a:rPr lang="en-US"/>
                        <a:t>405</a:t>
                      </a:r>
                      <a:endParaRPr lang="en-US"/>
                    </a:p>
                  </a:txBody>
                  <a:tcPr anchor="ctr" anchorCtr="0"/>
                </a:tc>
                <a:tc>
                  <a:txBody>
                    <a:bodyPr/>
                    <a:p>
                      <a:pPr algn="ctr">
                        <a:buNone/>
                      </a:pPr>
                      <a:r>
                        <a:rPr lang="en-US"/>
                        <a:t>236</a:t>
                      </a:r>
                      <a:endParaRPr lang="en-US"/>
                    </a:p>
                  </a:txBody>
                  <a:tcPr anchor="ctr" anchorCtr="0"/>
                </a:tc>
                <a:tc>
                  <a:txBody>
                    <a:bodyPr/>
                    <a:p>
                      <a:pPr algn="ctr">
                        <a:buNone/>
                      </a:pPr>
                      <a:r>
                        <a:rPr lang="en-US"/>
                        <a:t>62</a:t>
                      </a:r>
                      <a:endParaRPr lang="en-US"/>
                    </a:p>
                  </a:txBody>
                  <a:tcPr anchor="ctr" anchorCtr="0"/>
                </a:tc>
                <a:tc>
                  <a:txBody>
                    <a:bodyPr/>
                    <a:p>
                      <a:pPr algn="ctr">
                        <a:buNone/>
                      </a:pPr>
                      <a:r>
                        <a:rPr lang="en-US"/>
                        <a:t>2</a:t>
                      </a:r>
                      <a:endParaRPr lang="en-US"/>
                    </a:p>
                  </a:txBody>
                  <a:tcPr anchor="ctr" anchorCtr="0"/>
                </a:tc>
                <a:tc>
                  <a:txBody>
                    <a:bodyPr/>
                    <a:p>
                      <a:pPr algn="ctr">
                        <a:buNone/>
                      </a:pPr>
                      <a:r>
                        <a:rPr lang="en-US"/>
                        <a:t>311</a:t>
                      </a:r>
                      <a:endParaRPr lang="en-US"/>
                    </a:p>
                  </a:txBody>
                  <a:tcPr anchor="ctr" anchorCtr="0"/>
                </a:tc>
                <a:tc>
                  <a:txBody>
                    <a:bodyPr/>
                    <a:p>
                      <a:pPr algn="ctr">
                        <a:buNone/>
                      </a:pPr>
                      <a:r>
                        <a:rPr lang="en-US"/>
                        <a:t>35</a:t>
                      </a:r>
                      <a:endParaRPr lang="en-US"/>
                    </a:p>
                  </a:txBody>
                  <a:tcPr anchor="ctr" anchorCtr="0"/>
                </a:tc>
                <a:tc>
                  <a:txBody>
                    <a:bodyPr/>
                    <a:p>
                      <a:pPr algn="ctr">
                        <a:buNone/>
                      </a:pPr>
                      <a:r>
                        <a:rPr lang="en-US"/>
                        <a:t>4</a:t>
                      </a:r>
                      <a:endParaRPr lang="en-US"/>
                    </a:p>
                  </a:txBody>
                  <a:tcPr anchor="ctr" anchorCtr="0"/>
                </a:tc>
                <a:tc>
                  <a:txBody>
                    <a:bodyPr/>
                    <a:p>
                      <a:pPr algn="ctr">
                        <a:buNone/>
                      </a:pPr>
                      <a:r>
                        <a:rPr lang="en-US"/>
                        <a:t>176</a:t>
                      </a:r>
                      <a:endParaRPr lang="en-US"/>
                    </a:p>
                  </a:txBody>
                  <a:tcPr anchor="ctr" anchorCtr="0"/>
                </a:tc>
              </a:tr>
              <a:tr h="372745">
                <a:tc>
                  <a:txBody>
                    <a:bodyPr/>
                    <a:p>
                      <a:pPr algn="ctr">
                        <a:buNone/>
                      </a:pPr>
                      <a:r>
                        <a:rPr lang="en-US"/>
                        <a:t>Caron Abatement Cost [USD/tonCO2]</a:t>
                      </a:r>
                      <a:endParaRPr lang="en-US"/>
                    </a:p>
                  </a:txBody>
                  <a:tcPr anchor="ctr" anchorCtr="0"/>
                </a:tc>
                <a:tc>
                  <a:txBody>
                    <a:bodyPr/>
                    <a:p>
                      <a:pPr algn="ctr">
                        <a:buNone/>
                      </a:pPr>
                      <a:r>
                        <a:rPr lang="en-US"/>
                        <a:t>--</a:t>
                      </a:r>
                      <a:endParaRPr lang="en-US"/>
                    </a:p>
                  </a:txBody>
                  <a:tcPr anchor="ctr" anchorCtr="0"/>
                </a:tc>
                <a:tc>
                  <a:txBody>
                    <a:bodyPr/>
                    <a:p>
                      <a:pPr algn="ctr">
                        <a:buNone/>
                      </a:pPr>
                      <a:r>
                        <a:rPr lang="en-US"/>
                        <a:t>216</a:t>
                      </a:r>
                      <a:endParaRPr lang="en-US"/>
                    </a:p>
                  </a:txBody>
                  <a:tcPr anchor="ctr" anchorCtr="0"/>
                </a:tc>
                <a:tc>
                  <a:txBody>
                    <a:bodyPr/>
                    <a:p>
                      <a:pPr algn="ctr">
                        <a:buNone/>
                      </a:pPr>
                      <a:r>
                        <a:rPr lang="en-US"/>
                        <a:t>35</a:t>
                      </a:r>
                      <a:endParaRPr lang="en-US"/>
                    </a:p>
                  </a:txBody>
                  <a:tcPr anchor="ctr" anchorCtr="0"/>
                </a:tc>
                <a:tc>
                  <a:txBody>
                    <a:bodyPr/>
                    <a:p>
                      <a:pPr algn="ctr">
                        <a:buNone/>
                      </a:pPr>
                      <a:r>
                        <a:rPr lang="en-US"/>
                        <a:t>93</a:t>
                      </a:r>
                      <a:endParaRPr lang="en-US"/>
                    </a:p>
                  </a:txBody>
                  <a:tcPr anchor="ctr" anchorCtr="0"/>
                </a:tc>
                <a:tc>
                  <a:txBody>
                    <a:bodyPr/>
                    <a:p>
                      <a:pPr algn="ctr">
                        <a:buNone/>
                      </a:pPr>
                      <a:r>
                        <a:rPr lang="en-US"/>
                        <a:t>713</a:t>
                      </a:r>
                      <a:endParaRPr lang="en-US"/>
                    </a:p>
                  </a:txBody>
                  <a:tcPr anchor="ctr" anchorCtr="0"/>
                </a:tc>
                <a:tc>
                  <a:txBody>
                    <a:bodyPr/>
                    <a:p>
                      <a:pPr algn="ctr">
                        <a:buNone/>
                      </a:pPr>
                      <a:r>
                        <a:rPr lang="en-US"/>
                        <a:t>-8</a:t>
                      </a:r>
                      <a:endParaRPr lang="en-US"/>
                    </a:p>
                  </a:txBody>
                  <a:tcPr anchor="ctr" anchorCtr="0"/>
                </a:tc>
                <a:tc>
                  <a:txBody>
                    <a:bodyPr/>
                    <a:p>
                      <a:pPr algn="ctr">
                        <a:buNone/>
                      </a:pPr>
                      <a:r>
                        <a:rPr lang="en-US"/>
                        <a:t>27</a:t>
                      </a:r>
                      <a:endParaRPr lang="en-US"/>
                    </a:p>
                  </a:txBody>
                  <a:tcPr anchor="ctr" anchorCtr="0"/>
                </a:tc>
                <a:tc>
                  <a:txBody>
                    <a:bodyPr/>
                    <a:p>
                      <a:pPr algn="ctr">
                        <a:buNone/>
                      </a:pPr>
                      <a:r>
                        <a:rPr lang="en-US"/>
                        <a:t>122</a:t>
                      </a:r>
                      <a:endParaRPr lang="en-US"/>
                    </a:p>
                  </a:txBody>
                  <a:tcPr anchor="ctr" anchorCtr="0"/>
                </a:tc>
              </a:tr>
            </a:tbl>
          </a:graphicData>
        </a:graphic>
      </p:graphicFrame>
      <p:sp>
        <p:nvSpPr>
          <p:cNvPr id="5" name="Slide Number Placeholder 4"/>
          <p:cNvSpPr>
            <a:spLocks noGrp="1"/>
          </p:cNvSpPr>
          <p:nvPr>
            <p:ph type="sldNum" sz="quarter" idx="12"/>
          </p:nvPr>
        </p:nvSpPr>
        <p:spPr/>
        <p:txBody>
          <a:bodyPr/>
          <a:p>
            <a:fld id="{C6FEE364-E43C-45E5-A8B6-46B2F1CD9D34}" type="slidenum">
              <a:rPr lang="zh-TW" altLang="en-US" smtClean="0"/>
            </a:fld>
            <a:endParaRPr lang="zh-TW"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5"/>
          <p:cNvSpPr>
            <a:spLocks noGrp="1"/>
          </p:cNvSpPr>
          <p:nvPr>
            <p:ph type="ctrTitle"/>
          </p:nvPr>
        </p:nvSpPr>
        <p:spPr/>
        <p:txBody>
          <a:bodyPr/>
          <a:lstStyle/>
          <a:p>
            <a:r>
              <a:rPr lang="en-US" altLang="zh-TW"/>
              <a:t>Conclusions</a:t>
            </a:r>
            <a:endParaRPr lang="en-US" altLang="zh-TW"/>
          </a:p>
        </p:txBody>
      </p:sp>
      <p:sp>
        <p:nvSpPr>
          <p:cNvPr id="3" name="Subtitle 2"/>
          <p:cNvSpPr>
            <a:spLocks noGrp="1"/>
          </p:cNvSpPr>
          <p:nvPr>
            <p:ph type="subTitle" idx="1"/>
          </p:nvPr>
        </p:nvSpPr>
        <p:spPr/>
        <p:txBody>
          <a:bodyPr/>
          <a:p>
            <a:endParaRPr lang="en-US"/>
          </a:p>
        </p:txBody>
      </p:sp>
      <p:sp>
        <p:nvSpPr>
          <p:cNvPr id="4" name="Slide Number Placeholder 3"/>
          <p:cNvSpPr>
            <a:spLocks noGrp="1"/>
          </p:cNvSpPr>
          <p:nvPr>
            <p:ph type="sldNum" sz="quarter" idx="12"/>
          </p:nvPr>
        </p:nvSpPr>
        <p:spPr/>
        <p:txBody>
          <a:bodyPr/>
          <a:p>
            <a:fld id="{C6FEE364-E43C-45E5-A8B6-46B2F1CD9D34}" type="slidenum">
              <a:rPr lang="zh-TW" altLang="en-US" smtClean="0"/>
            </a:fld>
            <a:endParaRPr lang="zh-TW"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p>
            <a:r>
              <a:rPr lang="en-US" altLang="zh-CN"/>
              <a:t>CO2 emission</a:t>
            </a:r>
            <a:endParaRPr lang="en-US" altLang="zh-CN"/>
          </a:p>
        </p:txBody>
      </p:sp>
      <p:sp>
        <p:nvSpPr>
          <p:cNvPr id="7" name="Content Placeholder 6"/>
          <p:cNvSpPr>
            <a:spLocks noGrp="1"/>
          </p:cNvSpPr>
          <p:nvPr>
            <p:ph idx="1"/>
          </p:nvPr>
        </p:nvSpPr>
        <p:spPr/>
        <p:txBody>
          <a:bodyPr/>
          <a:p>
            <a:r>
              <a:rPr lang="en-US">
                <a:sym typeface="+mn-ea"/>
              </a:rPr>
              <a:t>Deep carbon abatement can be achieved by electrification with SGHP and HPAD</a:t>
            </a:r>
            <a:endParaRPr lang="zh-CN" altLang="en-US"/>
          </a:p>
          <a:p>
            <a:endParaRPr lang="en-US"/>
          </a:p>
        </p:txBody>
      </p:sp>
      <p:pic>
        <p:nvPicPr>
          <p:cNvPr id="3" name="圖片 2"/>
          <p:cNvPicPr>
            <a:picLocks noChangeAspect="1"/>
          </p:cNvPicPr>
          <p:nvPr/>
        </p:nvPicPr>
        <p:blipFill>
          <a:blip r:embed="rId1"/>
          <a:stretch>
            <a:fillRect/>
          </a:stretch>
        </p:blipFill>
        <p:spPr>
          <a:xfrm>
            <a:off x="0" y="1889140"/>
            <a:ext cx="6096000" cy="3143794"/>
          </a:xfrm>
          <a:prstGeom prst="rect">
            <a:avLst/>
          </a:prstGeom>
        </p:spPr>
      </p:pic>
      <p:sp>
        <p:nvSpPr>
          <p:cNvPr id="2" name="投影片編號版面配置區 1"/>
          <p:cNvSpPr>
            <a:spLocks noGrp="1"/>
          </p:cNvSpPr>
          <p:nvPr>
            <p:ph type="sldNum" sz="quarter" idx="12"/>
          </p:nvPr>
        </p:nvSpPr>
        <p:spPr/>
        <p:txBody>
          <a:bodyPr/>
          <a:lstStyle/>
          <a:p>
            <a:r>
              <a:rPr lang="zh-TW" altLang="en-US"/>
              <a:t>*</a:t>
            </a:r>
            <a:endParaRPr lang="zh-TW" altLang="en-US"/>
          </a:p>
        </p:txBody>
      </p:sp>
      <p:pic>
        <p:nvPicPr>
          <p:cNvPr id="5" name="圖片 4"/>
          <p:cNvPicPr>
            <a:picLocks noChangeAspect="1"/>
          </p:cNvPicPr>
          <p:nvPr/>
        </p:nvPicPr>
        <p:blipFill>
          <a:blip r:embed="rId2"/>
          <a:stretch>
            <a:fillRect/>
          </a:stretch>
        </p:blipFill>
        <p:spPr>
          <a:xfrm>
            <a:off x="6007100" y="1869896"/>
            <a:ext cx="5997574" cy="3235378"/>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en-US" altLang="zh-TW"/>
              <a:t>Energy Cost</a:t>
            </a:r>
            <a:endParaRPr lang="en-US" altLang="zh-TW"/>
          </a:p>
        </p:txBody>
      </p:sp>
      <p:sp>
        <p:nvSpPr>
          <p:cNvPr id="3" name="Content Placeholder 2"/>
          <p:cNvSpPr>
            <a:spLocks noGrp="1"/>
          </p:cNvSpPr>
          <p:nvPr>
            <p:ph idx="1"/>
          </p:nvPr>
        </p:nvSpPr>
        <p:spPr/>
        <p:txBody>
          <a:bodyPr/>
          <a:p>
            <a:r>
              <a:rPr lang="en-US"/>
              <a:t>For SGHP, reduction in energy cost can be achieved regardless of the low carbon energy source except for the ED_DMSO_HI case. </a:t>
            </a:r>
            <a:endParaRPr lang="en-US"/>
          </a:p>
          <a:p>
            <a:r>
              <a:rPr lang="en-US"/>
              <a:t>For HPAD, reduction in energy cost can only be achieved by wind power. For ED_DMSO_HI case no reduction is possible.</a:t>
            </a:r>
            <a:endParaRPr lang="en-US"/>
          </a:p>
        </p:txBody>
      </p:sp>
      <p:pic>
        <p:nvPicPr>
          <p:cNvPr id="2" name="圖片 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a:xfrm>
            <a:off x="292071" y="2695519"/>
            <a:ext cx="5803934" cy="2880000"/>
          </a:xfrm>
          <a:prstGeom prst="rect">
            <a:avLst/>
          </a:prstGeom>
        </p:spPr>
      </p:pic>
      <p:sp>
        <p:nvSpPr>
          <p:cNvPr id="5" name="投影片編號版面配置區 4"/>
          <p:cNvSpPr>
            <a:spLocks noGrp="1"/>
          </p:cNvSpPr>
          <p:nvPr>
            <p:ph type="sldNum" sz="quarter" idx="12"/>
          </p:nvPr>
        </p:nvSpPr>
        <p:spPr/>
        <p:txBody>
          <a:bodyPr/>
          <a:lstStyle/>
          <a:p>
            <a:r>
              <a:rPr lang="zh-TW" altLang="en-US"/>
              <a:t>*</a:t>
            </a:r>
            <a:endParaRPr lang="zh-TW" altLang="en-US"/>
          </a:p>
        </p:txBody>
      </p:sp>
      <p:pic>
        <p:nvPicPr>
          <p:cNvPr id="6" name="圖片 5"/>
          <p:cNvPicPr>
            <a:picLocks noChangeAspect="1"/>
          </p:cNvPicPr>
          <p:nvPr/>
        </p:nvPicPr>
        <p:blipFill>
          <a:blip r:embed="rId2"/>
          <a:stretch>
            <a:fillRect/>
          </a:stretch>
        </p:blipFill>
        <p:spPr>
          <a:xfrm>
            <a:off x="6096000" y="2646624"/>
            <a:ext cx="5803932" cy="2880000"/>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en-US" altLang="zh-TW"/>
              <a:t>Carbon Abatement Cost</a:t>
            </a:r>
            <a:endParaRPr lang="en-US" altLang="zh-TW"/>
          </a:p>
        </p:txBody>
      </p:sp>
      <p:sp>
        <p:nvSpPr>
          <p:cNvPr id="2" name="Content Placeholder 1"/>
          <p:cNvSpPr>
            <a:spLocks noGrp="1"/>
          </p:cNvSpPr>
          <p:nvPr>
            <p:ph idx="1"/>
          </p:nvPr>
        </p:nvSpPr>
        <p:spPr/>
        <p:txBody>
          <a:bodyPr/>
          <a:p>
            <a:r>
              <a:rPr lang="en-US">
                <a:sym typeface="+mn-ea"/>
              </a:rPr>
              <a:t>For SGHP, negative carbon abatement costs except for and ED_DMSO using grid power and the ED_DMSO_HI case. </a:t>
            </a:r>
            <a:endParaRPr lang="en-US"/>
          </a:p>
          <a:p>
            <a:r>
              <a:rPr lang="en-US">
                <a:sym typeface="+mn-ea"/>
              </a:rPr>
              <a:t>For HPAD, negative carbon abatement costs cost can only be achieved by wind power. For ED_DMSO_HI case the carbon abatement costs are all possible.</a:t>
            </a:r>
            <a:endParaRPr lang="en-US"/>
          </a:p>
          <a:p>
            <a:endParaRPr lang="en-US"/>
          </a:p>
        </p:txBody>
      </p:sp>
      <p:sp>
        <p:nvSpPr>
          <p:cNvPr id="5" name="投影片編號版面配置區 4"/>
          <p:cNvSpPr>
            <a:spLocks noGrp="1"/>
          </p:cNvSpPr>
          <p:nvPr>
            <p:ph type="sldNum" sz="quarter" idx="12"/>
          </p:nvPr>
        </p:nvSpPr>
        <p:spPr/>
        <p:txBody>
          <a:bodyPr/>
          <a:lstStyle/>
          <a:p>
            <a:r>
              <a:rPr lang="zh-TW" altLang="en-US"/>
              <a:t>*</a:t>
            </a:r>
            <a:endParaRPr lang="zh-TW" altLang="en-US"/>
          </a:p>
        </p:txBody>
      </p:sp>
      <p:pic>
        <p:nvPicPr>
          <p:cNvPr id="8" name="圖片 7"/>
          <p:cNvPicPr>
            <a:picLocks noChangeAspect="1"/>
          </p:cNvPicPr>
          <p:nvPr/>
        </p:nvPicPr>
        <p:blipFill>
          <a:blip r:embed="rId1"/>
          <a:stretch>
            <a:fillRect/>
          </a:stretch>
        </p:blipFill>
        <p:spPr>
          <a:xfrm>
            <a:off x="6103996" y="2691908"/>
            <a:ext cx="4827660" cy="2880000"/>
          </a:xfrm>
          <a:prstGeom prst="rect">
            <a:avLst/>
          </a:prstGeom>
        </p:spPr>
      </p:pic>
      <p:pic>
        <p:nvPicPr>
          <p:cNvPr id="9" name="圖片 8"/>
          <p:cNvPicPr>
            <a:picLocks noChangeAspect="1"/>
          </p:cNvPicPr>
          <p:nvPr/>
        </p:nvPicPr>
        <p:blipFill>
          <a:blip r:embed="rId2"/>
          <a:stretch>
            <a:fillRect/>
          </a:stretch>
        </p:blipFill>
        <p:spPr>
          <a:xfrm>
            <a:off x="1266942" y="2719847"/>
            <a:ext cx="4827660" cy="2880000"/>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en-US" altLang="zh-TW"/>
              <a:t>Overall Summary</a:t>
            </a:r>
            <a:endParaRPr lang="en-US" altLang="zh-TW"/>
          </a:p>
        </p:txBody>
      </p:sp>
      <p:sp>
        <p:nvSpPr>
          <p:cNvPr id="3" name="Content Placeholder 2"/>
          <p:cNvSpPr>
            <a:spLocks noGrp="1"/>
          </p:cNvSpPr>
          <p:nvPr>
            <p:ph idx="1"/>
          </p:nvPr>
        </p:nvSpPr>
        <p:spPr/>
        <p:txBody>
          <a:bodyPr/>
          <a:p>
            <a:r>
              <a:rPr lang="en-US"/>
              <a:t>Electrification offers great potential for deep decarbonizaton</a:t>
            </a:r>
            <a:endParaRPr lang="en-US"/>
          </a:p>
          <a:p>
            <a:r>
              <a:rPr lang="en-US"/>
              <a:t>It is less costly to fuel switching and carbon capture.</a:t>
            </a:r>
            <a:endParaRPr lang="en-US"/>
          </a:p>
          <a:p>
            <a:r>
              <a:rPr lang="en-US"/>
              <a:t>Negative carbon abatement costs, or benefits can achieved in some cases; providing incentives for process industry to start investing in this technology.</a:t>
            </a:r>
            <a:endParaRPr lang="en-US"/>
          </a:p>
          <a:p>
            <a:r>
              <a:rPr lang="en-US"/>
              <a:t>SGHP is in generable more flexible than local HPAD, only revamping of the utility system is required. </a:t>
            </a:r>
            <a:endParaRPr lang="en-US"/>
          </a:p>
        </p:txBody>
      </p:sp>
      <p:sp>
        <p:nvSpPr>
          <p:cNvPr id="2" name="投影片編號版面配置區 1"/>
          <p:cNvSpPr>
            <a:spLocks noGrp="1"/>
          </p:cNvSpPr>
          <p:nvPr>
            <p:ph type="sldNum" sz="quarter" idx="12"/>
          </p:nvPr>
        </p:nvSpPr>
        <p:spPr/>
        <p:txBody>
          <a:bodyPr/>
          <a:lstStyle/>
          <a:p>
            <a:r>
              <a:rPr lang="zh-TW" altLang="en-US"/>
              <a:t>*</a:t>
            </a:r>
            <a:endParaRPr lang="zh-TW"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Methods of Decarbonization</a:t>
            </a:r>
            <a:endParaRPr lang="zh-TW" altLang="en-US" dirty="0"/>
          </a:p>
        </p:txBody>
      </p:sp>
      <p:sp>
        <p:nvSpPr>
          <p:cNvPr id="3" name="內容版面配置區 2"/>
          <p:cNvSpPr>
            <a:spLocks noGrp="1"/>
          </p:cNvSpPr>
          <p:nvPr>
            <p:ph idx="1"/>
          </p:nvPr>
        </p:nvSpPr>
        <p:spPr/>
        <p:txBody>
          <a:bodyPr/>
          <a:lstStyle/>
          <a:p>
            <a:r>
              <a:rPr lang="en-US" altLang="zh-TW" dirty="0"/>
              <a:t>Present-to-2030</a:t>
            </a:r>
            <a:endParaRPr lang="en-US" altLang="zh-TW" dirty="0"/>
          </a:p>
          <a:p>
            <a:pPr lvl="1"/>
            <a:r>
              <a:rPr lang="en-US" altLang="zh-TW" dirty="0"/>
              <a:t>Phase out old equipment</a:t>
            </a:r>
            <a:endParaRPr lang="en-US" altLang="zh-TW" dirty="0"/>
          </a:p>
          <a:p>
            <a:pPr lvl="1"/>
            <a:r>
              <a:rPr lang="en-US" altLang="zh-TW" dirty="0"/>
              <a:t>Intelligent operation</a:t>
            </a:r>
            <a:endParaRPr lang="en-US" altLang="zh-TW" dirty="0"/>
          </a:p>
          <a:p>
            <a:pPr lvl="1"/>
            <a:r>
              <a:rPr lang="en-US" altLang="zh-TW" dirty="0"/>
              <a:t>Fuel switching from coal to natural gas/hydrogen</a:t>
            </a:r>
            <a:endParaRPr lang="en-US" altLang="zh-TW" dirty="0"/>
          </a:p>
          <a:p>
            <a:r>
              <a:rPr lang="en-US" altLang="zh-TW" dirty="0"/>
              <a:t>2030-to-2050</a:t>
            </a:r>
            <a:endParaRPr lang="en-US" altLang="zh-TW" dirty="0"/>
          </a:p>
          <a:p>
            <a:pPr lvl="1"/>
            <a:r>
              <a:rPr lang="en-US" altLang="zh-TW" dirty="0">
                <a:solidFill>
                  <a:srgbClr val="FF0000"/>
                </a:solidFill>
              </a:rPr>
              <a:t>Integration of renewable power</a:t>
            </a:r>
            <a:endParaRPr lang="en-US" altLang="zh-TW" dirty="0">
              <a:solidFill>
                <a:srgbClr val="FF0000"/>
              </a:solidFill>
            </a:endParaRPr>
          </a:p>
          <a:p>
            <a:pPr lvl="1"/>
            <a:r>
              <a:rPr lang="en-US" altLang="zh-TW" dirty="0">
                <a:solidFill>
                  <a:srgbClr val="FF0000"/>
                </a:solidFill>
              </a:rPr>
              <a:t>Revamping of utility system</a:t>
            </a:r>
            <a:r>
              <a:rPr lang="en-US" altLang="zh-TW" dirty="0"/>
              <a:t> </a:t>
            </a:r>
            <a:endParaRPr lang="en-US" altLang="zh-TW" dirty="0"/>
          </a:p>
          <a:p>
            <a:pPr marL="457200" lvl="1" indent="0">
              <a:buNone/>
            </a:pPr>
            <a:endParaRPr lang="en-US" altLang="zh-TW" dirty="0"/>
          </a:p>
          <a:p>
            <a:endParaRPr lang="en-US" altLang="zh-TW" dirty="0"/>
          </a:p>
          <a:p>
            <a:endParaRPr lang="zh-TW" altLang="en-US" dirty="0"/>
          </a:p>
        </p:txBody>
      </p:sp>
      <p:sp>
        <p:nvSpPr>
          <p:cNvPr id="4" name="文字方塊 3"/>
          <p:cNvSpPr txBox="1"/>
          <p:nvPr/>
        </p:nvSpPr>
        <p:spPr>
          <a:xfrm>
            <a:off x="7255502" y="1826928"/>
            <a:ext cx="4561890" cy="584775"/>
          </a:xfrm>
          <a:prstGeom prst="rect">
            <a:avLst/>
          </a:prstGeom>
          <a:solidFill>
            <a:srgbClr val="FFFF00"/>
          </a:solidFill>
        </p:spPr>
        <p:txBody>
          <a:bodyPr wrap="none" rtlCol="0">
            <a:spAutoFit/>
          </a:bodyPr>
          <a:lstStyle/>
          <a:p>
            <a:r>
              <a:rPr lang="en-US" altLang="zh-TW" sz="3200" dirty="0"/>
              <a:t>Limited reduction of CO2e</a:t>
            </a:r>
            <a:endParaRPr lang="zh-TW" altLang="en-US" sz="3200" dirty="0"/>
          </a:p>
        </p:txBody>
      </p:sp>
      <p:sp>
        <p:nvSpPr>
          <p:cNvPr id="5" name="文字方塊 4"/>
          <p:cNvSpPr txBox="1"/>
          <p:nvPr/>
        </p:nvSpPr>
        <p:spPr>
          <a:xfrm>
            <a:off x="7255502" y="3429000"/>
            <a:ext cx="4768870" cy="1077218"/>
          </a:xfrm>
          <a:prstGeom prst="rect">
            <a:avLst/>
          </a:prstGeom>
          <a:solidFill>
            <a:srgbClr val="00B0F0"/>
          </a:solidFill>
        </p:spPr>
        <p:txBody>
          <a:bodyPr wrap="none" rtlCol="0">
            <a:spAutoFit/>
          </a:bodyPr>
          <a:lstStyle/>
          <a:p>
            <a:r>
              <a:rPr lang="en-US" altLang="zh-TW" sz="3200" dirty="0"/>
              <a:t>Deep decarbonization</a:t>
            </a:r>
            <a:endParaRPr lang="en-US" altLang="zh-TW" sz="3200" dirty="0"/>
          </a:p>
          <a:p>
            <a:r>
              <a:rPr lang="en-US" altLang="zh-TW" sz="3200" dirty="0"/>
              <a:t>How should process adapt?</a:t>
            </a:r>
            <a:endParaRPr lang="zh-TW" altLang="en-US" sz="3200" dirty="0"/>
          </a:p>
        </p:txBody>
      </p:sp>
      <p:sp>
        <p:nvSpPr>
          <p:cNvPr id="6" name="投影片編號版面配置區 5"/>
          <p:cNvSpPr>
            <a:spLocks noGrp="1"/>
          </p:cNvSpPr>
          <p:nvPr>
            <p:ph type="sldNum" sz="quarter" idx="12"/>
          </p:nvPr>
        </p:nvSpPr>
        <p:spPr/>
        <p:txBody>
          <a:bodyPr/>
          <a:lstStyle/>
          <a:p>
            <a:fld id="{967AC14B-ED15-4CF9-817C-92C2EA027756}" type="slidenum">
              <a:rPr lang="zh-TW" altLang="en-US" smtClean="0"/>
            </a:fld>
            <a:endParaRPr lang="zh-TW"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內容版面配置區 48"/>
          <p:cNvSpPr txBox="1"/>
          <p:nvPr/>
        </p:nvSpPr>
        <p:spPr>
          <a:xfrm>
            <a:off x="6133266" y="1281614"/>
            <a:ext cx="6096000" cy="507473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Wingdings" panose="05000000000000000000" pitchFamily="2" charset="2"/>
              <a:buChar char="Ø"/>
              <a:defRPr sz="2800" kern="1200">
                <a:solidFill>
                  <a:schemeClr val="tx1"/>
                </a:solidFill>
                <a:latin typeface="DengXian" panose="02010600030101010101" charset="-122"/>
                <a:ea typeface="DengXian" panose="02010600030101010101" charset="-122"/>
                <a:cs typeface="+mn-cs"/>
              </a:defRPr>
            </a:lvl1pPr>
            <a:lvl2pPr marL="685800" indent="-228600" algn="l"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DengXian" panose="02010600030101010101" charset="-122"/>
                <a:ea typeface="DengXian" panose="02010600030101010101" charset="-122"/>
                <a:cs typeface="+mn-cs"/>
              </a:defRPr>
            </a:lvl2pPr>
            <a:lvl3pPr marL="1143000" indent="-228600" algn="l" defTabSz="914400" rtl="0" eaLnBrk="1" latinLnBrk="0" hangingPunct="1">
              <a:lnSpc>
                <a:spcPct val="90000"/>
              </a:lnSpc>
              <a:spcBef>
                <a:spcPts val="500"/>
              </a:spcBef>
              <a:buFont typeface="Wingdings" panose="05000000000000000000" pitchFamily="2" charset="2"/>
              <a:buChar char="Ø"/>
              <a:defRPr sz="2000" kern="1200">
                <a:solidFill>
                  <a:schemeClr val="tx1"/>
                </a:solidFill>
                <a:latin typeface="DengXian" panose="02010600030101010101" charset="-122"/>
                <a:ea typeface="DengXian" panose="02010600030101010101" charset="-122"/>
                <a:cs typeface="+mn-cs"/>
              </a:defRPr>
            </a:lvl3pPr>
            <a:lvl4pPr marL="1600200" indent="-228600" algn="l" defTabSz="914400" rtl="0" eaLnBrk="1" latinLnBrk="0" hangingPunct="1">
              <a:lnSpc>
                <a:spcPct val="90000"/>
              </a:lnSpc>
              <a:spcBef>
                <a:spcPts val="500"/>
              </a:spcBef>
              <a:buFont typeface="Wingdings" panose="05000000000000000000" pitchFamily="2" charset="2"/>
              <a:buChar char="Ø"/>
              <a:defRPr sz="1800" kern="1200">
                <a:solidFill>
                  <a:schemeClr val="tx1"/>
                </a:solidFill>
                <a:latin typeface="DengXian" panose="02010600030101010101" charset="-122"/>
                <a:ea typeface="DengXian" panose="02010600030101010101" charset="-122"/>
                <a:cs typeface="+mn-cs"/>
              </a:defRPr>
            </a:lvl4pPr>
            <a:lvl5pPr marL="2057400" indent="-228600" algn="l" defTabSz="914400" rtl="0" eaLnBrk="1" latinLnBrk="0" hangingPunct="1">
              <a:lnSpc>
                <a:spcPct val="90000"/>
              </a:lnSpc>
              <a:spcBef>
                <a:spcPts val="500"/>
              </a:spcBef>
              <a:buFont typeface="Wingdings" panose="05000000000000000000" pitchFamily="2" charset="2"/>
              <a:buChar char="Ø"/>
              <a:defRPr sz="1800" kern="1200">
                <a:solidFill>
                  <a:schemeClr val="tx1"/>
                </a:solidFill>
                <a:latin typeface="DengXian" panose="02010600030101010101" charset="-122"/>
                <a:ea typeface="DengXian" panose="02010600030101010101"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400" b="1" dirty="0"/>
              <a:t>I</a:t>
            </a:r>
            <a:r>
              <a:rPr lang="en-US" altLang="zh-CN" sz="2400" b="1" dirty="0"/>
              <a:t>n the future, a great portion of energy is in the form renewable electricity from renewable energy based grid, or utility system.</a:t>
            </a:r>
            <a:endParaRPr lang="en-US" altLang="zh-CN" sz="2400" b="1" dirty="0"/>
          </a:p>
          <a:p>
            <a:endParaRPr lang="en-US" altLang="zh-TW" dirty="0"/>
          </a:p>
          <a:p>
            <a:endParaRPr lang="en-US" altLang="zh-TW" dirty="0"/>
          </a:p>
          <a:p>
            <a:endParaRPr lang="en-US" altLang="zh-TW" dirty="0"/>
          </a:p>
          <a:p>
            <a:endParaRPr lang="en-US" altLang="zh-TW" dirty="0"/>
          </a:p>
          <a:p>
            <a:endParaRPr lang="en-US" altLang="zh-TW" dirty="0"/>
          </a:p>
          <a:p>
            <a:endParaRPr lang="zh-TW" altLang="en-US" dirty="0"/>
          </a:p>
        </p:txBody>
      </p:sp>
      <p:sp>
        <p:nvSpPr>
          <p:cNvPr id="2" name="標題 1"/>
          <p:cNvSpPr>
            <a:spLocks noGrp="1"/>
          </p:cNvSpPr>
          <p:nvPr>
            <p:ph type="title"/>
          </p:nvPr>
        </p:nvSpPr>
        <p:spPr/>
        <p:txBody>
          <a:bodyPr>
            <a:normAutofit fontScale="90000"/>
          </a:bodyPr>
          <a:lstStyle/>
          <a:p>
            <a:r>
              <a:rPr lang="en-US" altLang="zh-TW" dirty="0"/>
              <a:t>Heat Based vs Electricity Based Process</a:t>
            </a:r>
            <a:endParaRPr lang="zh-TW" altLang="en-US" dirty="0"/>
          </a:p>
        </p:txBody>
      </p:sp>
      <p:sp>
        <p:nvSpPr>
          <p:cNvPr id="49" name="內容版面配置區 48"/>
          <p:cNvSpPr>
            <a:spLocks noGrp="1"/>
          </p:cNvSpPr>
          <p:nvPr>
            <p:ph idx="1"/>
          </p:nvPr>
        </p:nvSpPr>
        <p:spPr>
          <a:xfrm>
            <a:off x="0" y="1281614"/>
            <a:ext cx="6096000" cy="5074735"/>
          </a:xfrm>
        </p:spPr>
        <p:txBody>
          <a:bodyPr/>
          <a:lstStyle/>
          <a:p>
            <a:r>
              <a:rPr lang="en-US" altLang="zh-CN" dirty="0"/>
              <a:t>A great portion of current process energy demand is in the form of steam, generated by a fossil fuel based utility system</a:t>
            </a:r>
            <a:endParaRPr lang="zh-TW" altLang="en-US" dirty="0"/>
          </a:p>
        </p:txBody>
      </p:sp>
      <p:grpSp>
        <p:nvGrpSpPr>
          <p:cNvPr id="4" name="Group 3"/>
          <p:cNvGrpSpPr/>
          <p:nvPr/>
        </p:nvGrpSpPr>
        <p:grpSpPr>
          <a:xfrm>
            <a:off x="-259715" y="2604135"/>
            <a:ext cx="6047740" cy="2032000"/>
            <a:chOff x="95" y="4552"/>
            <a:chExt cx="9524" cy="3200"/>
          </a:xfrm>
        </p:grpSpPr>
        <p:sp>
          <p:nvSpPr>
            <p:cNvPr id="6" name="文字方塊 5"/>
            <p:cNvSpPr txBox="1"/>
            <p:nvPr/>
          </p:nvSpPr>
          <p:spPr>
            <a:xfrm>
              <a:off x="2420" y="5876"/>
              <a:ext cx="3395" cy="1134"/>
            </a:xfrm>
            <a:prstGeom prst="rect">
              <a:avLst/>
            </a:prstGeom>
            <a:solidFill>
              <a:schemeClr val="tx1"/>
            </a:solidFill>
          </p:spPr>
          <p:txBody>
            <a:bodyPr wrap="square" rtlCol="0">
              <a:spAutoFit/>
            </a:bodyPr>
            <a:lstStyle/>
            <a:p>
              <a:pPr algn="ctr"/>
              <a:r>
                <a:rPr lang="en-US" altLang="zh-TW" dirty="0">
                  <a:solidFill>
                    <a:srgbClr val="FFFF00"/>
                  </a:solidFill>
                </a:rPr>
                <a:t>Carbon based Utility System</a:t>
              </a:r>
              <a:endParaRPr lang="zh-TW" altLang="en-US" dirty="0">
                <a:solidFill>
                  <a:srgbClr val="FFFF00"/>
                </a:solidFill>
              </a:endParaRPr>
            </a:p>
          </p:txBody>
        </p:sp>
        <p:sp>
          <p:nvSpPr>
            <p:cNvPr id="7" name="文字方塊 6"/>
            <p:cNvSpPr txBox="1"/>
            <p:nvPr/>
          </p:nvSpPr>
          <p:spPr>
            <a:xfrm>
              <a:off x="95" y="5497"/>
              <a:ext cx="2014" cy="1890"/>
            </a:xfrm>
            <a:prstGeom prst="rect">
              <a:avLst/>
            </a:prstGeom>
            <a:noFill/>
          </p:spPr>
          <p:txBody>
            <a:bodyPr wrap="none" rtlCol="0">
              <a:spAutoFit/>
            </a:bodyPr>
            <a:lstStyle/>
            <a:p>
              <a:pPr algn="r"/>
              <a:r>
                <a:rPr lang="en-US" altLang="zh-TW" dirty="0"/>
                <a:t>Coal</a:t>
              </a:r>
              <a:endParaRPr lang="en-US" altLang="zh-TW" dirty="0"/>
            </a:p>
            <a:p>
              <a:pPr algn="r"/>
              <a:r>
                <a:rPr lang="en-US" altLang="zh-TW" dirty="0"/>
                <a:t>Natural Gas</a:t>
              </a:r>
              <a:endParaRPr lang="en-US" altLang="zh-TW" dirty="0"/>
            </a:p>
            <a:p>
              <a:pPr algn="r"/>
              <a:r>
                <a:rPr lang="en-US" altLang="zh-TW" dirty="0"/>
                <a:t>Fuel Oil</a:t>
              </a:r>
              <a:endParaRPr lang="en-US" altLang="zh-TW" dirty="0"/>
            </a:p>
            <a:p>
              <a:pPr algn="r"/>
              <a:r>
                <a:rPr lang="en-US" altLang="zh-TW" dirty="0"/>
                <a:t>…</a:t>
              </a:r>
              <a:endParaRPr lang="zh-TW" altLang="en-US" dirty="0"/>
            </a:p>
          </p:txBody>
        </p:sp>
        <p:cxnSp>
          <p:nvCxnSpPr>
            <p:cNvPr id="9" name="直線單箭頭接點 8"/>
            <p:cNvCxnSpPr>
              <a:stCxn id="7" idx="3"/>
              <a:endCxn id="6" idx="1"/>
            </p:cNvCxnSpPr>
            <p:nvPr/>
          </p:nvCxnSpPr>
          <p:spPr>
            <a:xfrm>
              <a:off x="2109" y="6443"/>
              <a:ext cx="31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6225" y="5876"/>
              <a:ext cx="3395" cy="11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Production Process</a:t>
              </a:r>
              <a:endParaRPr lang="zh-TW" altLang="en-US" dirty="0"/>
            </a:p>
          </p:txBody>
        </p:sp>
        <p:cxnSp>
          <p:nvCxnSpPr>
            <p:cNvPr id="15" name="接點: 肘形 14"/>
            <p:cNvCxnSpPr>
              <a:stCxn id="6" idx="2"/>
              <a:endCxn id="11" idx="2"/>
            </p:cNvCxnSpPr>
            <p:nvPr/>
          </p:nvCxnSpPr>
          <p:spPr>
            <a:xfrm rot="5400000" flipH="1" flipV="1">
              <a:off x="6005" y="5092"/>
              <a:ext cx="30" cy="3805"/>
            </a:xfrm>
            <a:prstGeom prst="bentConnector3">
              <a:avLst>
                <a:gd name="adj1" fmla="val -2755812"/>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接點: 肘形 17"/>
            <p:cNvCxnSpPr>
              <a:stCxn id="6" idx="3"/>
              <a:endCxn id="11" idx="0"/>
            </p:cNvCxnSpPr>
            <p:nvPr/>
          </p:nvCxnSpPr>
          <p:spPr>
            <a:xfrm flipV="1">
              <a:off x="5815" y="5876"/>
              <a:ext cx="2107" cy="567"/>
            </a:xfrm>
            <a:prstGeom prst="bentConnector4">
              <a:avLst>
                <a:gd name="adj1" fmla="val 9718"/>
                <a:gd name="adj2" fmla="val 163500"/>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20" name="文字方塊 19"/>
            <p:cNvSpPr txBox="1"/>
            <p:nvPr/>
          </p:nvSpPr>
          <p:spPr>
            <a:xfrm>
              <a:off x="1187" y="4552"/>
              <a:ext cx="922" cy="582"/>
            </a:xfrm>
            <a:prstGeom prst="rect">
              <a:avLst/>
            </a:prstGeom>
            <a:noFill/>
          </p:spPr>
          <p:txBody>
            <a:bodyPr wrap="none" rtlCol="0">
              <a:spAutoFit/>
            </a:bodyPr>
            <a:lstStyle/>
            <a:p>
              <a:r>
                <a:rPr lang="en-US" altLang="zh-CN" dirty="0"/>
                <a:t>Grid</a:t>
              </a:r>
              <a:endParaRPr lang="zh-TW" altLang="en-US" dirty="0"/>
            </a:p>
          </p:txBody>
        </p:sp>
        <p:cxnSp>
          <p:nvCxnSpPr>
            <p:cNvPr id="24" name="接點: 肘形 23"/>
            <p:cNvCxnSpPr>
              <a:stCxn id="20" idx="3"/>
              <a:endCxn id="6" idx="0"/>
            </p:cNvCxnSpPr>
            <p:nvPr/>
          </p:nvCxnSpPr>
          <p:spPr>
            <a:xfrm>
              <a:off x="2109" y="4843"/>
              <a:ext cx="2008" cy="1033"/>
            </a:xfrm>
            <a:prstGeom prst="bentConnector2">
              <a:avLst/>
            </a:prstGeom>
            <a:ln>
              <a:solidFill>
                <a:srgbClr val="00206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7" name="文字方塊 26"/>
            <p:cNvSpPr txBox="1"/>
            <p:nvPr/>
          </p:nvSpPr>
          <p:spPr>
            <a:xfrm>
              <a:off x="5311" y="7170"/>
              <a:ext cx="2269" cy="582"/>
            </a:xfrm>
            <a:prstGeom prst="rect">
              <a:avLst/>
            </a:prstGeom>
            <a:noFill/>
          </p:spPr>
          <p:txBody>
            <a:bodyPr wrap="none" rtlCol="0">
              <a:spAutoFit/>
            </a:bodyPr>
            <a:lstStyle/>
            <a:p>
              <a:r>
                <a:rPr lang="en-US" altLang="zh-CN" dirty="0">
                  <a:solidFill>
                    <a:srgbClr val="FF0000"/>
                  </a:solidFill>
                </a:rPr>
                <a:t>Steam supply</a:t>
              </a:r>
              <a:endParaRPr lang="zh-TW" altLang="en-US" dirty="0">
                <a:solidFill>
                  <a:srgbClr val="FF0000"/>
                </a:solidFill>
              </a:endParaRPr>
            </a:p>
          </p:txBody>
        </p:sp>
        <p:sp>
          <p:nvSpPr>
            <p:cNvPr id="28" name="文字方塊 27"/>
            <p:cNvSpPr txBox="1"/>
            <p:nvPr/>
          </p:nvSpPr>
          <p:spPr>
            <a:xfrm>
              <a:off x="5040" y="4843"/>
              <a:ext cx="2787" cy="582"/>
            </a:xfrm>
            <a:prstGeom prst="rect">
              <a:avLst/>
            </a:prstGeom>
            <a:noFill/>
            <a:ln>
              <a:noFill/>
            </a:ln>
          </p:spPr>
          <p:txBody>
            <a:bodyPr wrap="none" rtlCol="0">
              <a:spAutoFit/>
            </a:bodyPr>
            <a:lstStyle/>
            <a:p>
              <a:r>
                <a:rPr lang="en-US" altLang="zh-CN" dirty="0">
                  <a:solidFill>
                    <a:srgbClr val="002060"/>
                  </a:solidFill>
                </a:rPr>
                <a:t>Electricity supply</a:t>
              </a:r>
              <a:endParaRPr lang="zh-TW" altLang="en-US" dirty="0">
                <a:solidFill>
                  <a:srgbClr val="002060"/>
                </a:solidFill>
              </a:endParaRPr>
            </a:p>
          </p:txBody>
        </p:sp>
      </p:grpSp>
      <p:grpSp>
        <p:nvGrpSpPr>
          <p:cNvPr id="5" name="Group 4"/>
          <p:cNvGrpSpPr/>
          <p:nvPr/>
        </p:nvGrpSpPr>
        <p:grpSpPr>
          <a:xfrm>
            <a:off x="5986145" y="2788920"/>
            <a:ext cx="6068060" cy="2107565"/>
            <a:chOff x="9616" y="4984"/>
            <a:chExt cx="9556" cy="3319"/>
          </a:xfrm>
        </p:grpSpPr>
        <p:sp>
          <p:nvSpPr>
            <p:cNvPr id="30" name="文字方塊 29"/>
            <p:cNvSpPr txBox="1"/>
            <p:nvPr/>
          </p:nvSpPr>
          <p:spPr>
            <a:xfrm>
              <a:off x="12084" y="6296"/>
              <a:ext cx="3395" cy="1018"/>
            </a:xfrm>
            <a:prstGeom prst="rect">
              <a:avLst/>
            </a:prstGeom>
            <a:solidFill>
              <a:srgbClr val="00B050"/>
            </a:solidFill>
          </p:spPr>
          <p:txBody>
            <a:bodyPr wrap="square" rtlCol="0">
              <a:spAutoFit/>
            </a:bodyPr>
            <a:lstStyle/>
            <a:p>
              <a:pPr algn="ctr"/>
              <a:r>
                <a:rPr lang="en-US" altLang="zh-TW" dirty="0">
                  <a:solidFill>
                    <a:srgbClr val="FFFF00"/>
                  </a:solidFill>
                </a:rPr>
                <a:t>RE based Utility System</a:t>
              </a:r>
              <a:endParaRPr lang="zh-TW" altLang="en-US" dirty="0">
                <a:solidFill>
                  <a:srgbClr val="FFFF00"/>
                </a:solidFill>
              </a:endParaRPr>
            </a:p>
          </p:txBody>
        </p:sp>
        <p:sp>
          <p:nvSpPr>
            <p:cNvPr id="31" name="文字方塊 30"/>
            <p:cNvSpPr txBox="1"/>
            <p:nvPr/>
          </p:nvSpPr>
          <p:spPr>
            <a:xfrm>
              <a:off x="9616" y="6296"/>
              <a:ext cx="2014" cy="1018"/>
            </a:xfrm>
            <a:prstGeom prst="rect">
              <a:avLst/>
            </a:prstGeom>
            <a:noFill/>
          </p:spPr>
          <p:txBody>
            <a:bodyPr wrap="square" rtlCol="0">
              <a:spAutoFit/>
            </a:bodyPr>
            <a:lstStyle/>
            <a:p>
              <a:pPr algn="r"/>
              <a:r>
                <a:rPr lang="en-US" altLang="zh-CN" dirty="0"/>
                <a:t>Renewable Electricity</a:t>
              </a:r>
              <a:endParaRPr lang="zh-TW" altLang="en-US" dirty="0"/>
            </a:p>
          </p:txBody>
        </p:sp>
        <p:cxnSp>
          <p:nvCxnSpPr>
            <p:cNvPr id="32" name="直線單箭頭接點 31"/>
            <p:cNvCxnSpPr>
              <a:stCxn id="31" idx="3"/>
              <a:endCxn id="30" idx="1"/>
            </p:cNvCxnSpPr>
            <p:nvPr/>
          </p:nvCxnSpPr>
          <p:spPr>
            <a:xfrm>
              <a:off x="11631" y="6805"/>
              <a:ext cx="454" cy="0"/>
            </a:xfrm>
            <a:prstGeom prst="straightConnector1">
              <a:avLst/>
            </a:prstGeom>
            <a:ln w="5715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33" name="矩形 32"/>
            <p:cNvSpPr/>
            <p:nvPr/>
          </p:nvSpPr>
          <p:spPr>
            <a:xfrm>
              <a:off x="15778" y="6307"/>
              <a:ext cx="3395" cy="11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Production Process</a:t>
              </a:r>
              <a:endParaRPr lang="zh-TW" altLang="en-US" dirty="0"/>
            </a:p>
          </p:txBody>
        </p:sp>
        <p:cxnSp>
          <p:nvCxnSpPr>
            <p:cNvPr id="34" name="接點: 肘形 33"/>
            <p:cNvCxnSpPr>
              <a:stCxn id="30" idx="2"/>
              <a:endCxn id="33" idx="2"/>
            </p:cNvCxnSpPr>
            <p:nvPr/>
          </p:nvCxnSpPr>
          <p:spPr>
            <a:xfrm rot="16200000" flipH="1">
              <a:off x="15580" y="5515"/>
              <a:ext cx="97" cy="3694"/>
            </a:xfrm>
            <a:prstGeom prst="bentConnector3">
              <a:avLst>
                <a:gd name="adj1" fmla="val 470905"/>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接點: 肘形 34"/>
            <p:cNvCxnSpPr>
              <a:stCxn id="30" idx="3"/>
              <a:endCxn id="33" idx="0"/>
            </p:cNvCxnSpPr>
            <p:nvPr/>
          </p:nvCxnSpPr>
          <p:spPr>
            <a:xfrm flipV="1">
              <a:off x="15479" y="6307"/>
              <a:ext cx="1997" cy="498"/>
            </a:xfrm>
            <a:prstGeom prst="bentConnector4">
              <a:avLst>
                <a:gd name="adj1" fmla="val 7489"/>
                <a:gd name="adj2" fmla="val 174638"/>
              </a:avLst>
            </a:prstGeom>
            <a:ln w="5715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36" name="文字方塊 35"/>
            <p:cNvSpPr txBox="1"/>
            <p:nvPr/>
          </p:nvSpPr>
          <p:spPr>
            <a:xfrm>
              <a:off x="10249" y="4984"/>
              <a:ext cx="2763" cy="582"/>
            </a:xfrm>
            <a:prstGeom prst="rect">
              <a:avLst/>
            </a:prstGeom>
            <a:noFill/>
          </p:spPr>
          <p:txBody>
            <a:bodyPr wrap="none" rtlCol="0">
              <a:spAutoFit/>
            </a:bodyPr>
            <a:lstStyle/>
            <a:p>
              <a:r>
                <a:rPr lang="en-US" altLang="zh-CN" dirty="0"/>
                <a:t>Low Carbon Grid</a:t>
              </a:r>
              <a:endParaRPr lang="zh-TW" altLang="en-US" dirty="0"/>
            </a:p>
          </p:txBody>
        </p:sp>
        <p:cxnSp>
          <p:nvCxnSpPr>
            <p:cNvPr id="37" name="接點: 肘形 36"/>
            <p:cNvCxnSpPr>
              <a:stCxn id="36" idx="3"/>
              <a:endCxn id="30" idx="0"/>
            </p:cNvCxnSpPr>
            <p:nvPr/>
          </p:nvCxnSpPr>
          <p:spPr>
            <a:xfrm>
              <a:off x="13012" y="5274"/>
              <a:ext cx="770" cy="1021"/>
            </a:xfrm>
            <a:prstGeom prst="bentConnector2">
              <a:avLst/>
            </a:prstGeom>
            <a:ln>
              <a:solidFill>
                <a:srgbClr val="00206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8" name="文字方塊 37"/>
            <p:cNvSpPr txBox="1"/>
            <p:nvPr/>
          </p:nvSpPr>
          <p:spPr>
            <a:xfrm>
              <a:off x="15112" y="7721"/>
              <a:ext cx="2269" cy="582"/>
            </a:xfrm>
            <a:prstGeom prst="rect">
              <a:avLst/>
            </a:prstGeom>
            <a:noFill/>
          </p:spPr>
          <p:txBody>
            <a:bodyPr wrap="none" rtlCol="0">
              <a:spAutoFit/>
            </a:bodyPr>
            <a:lstStyle/>
            <a:p>
              <a:r>
                <a:rPr lang="en-US" altLang="zh-CN" dirty="0">
                  <a:solidFill>
                    <a:srgbClr val="FF0000"/>
                  </a:solidFill>
                </a:rPr>
                <a:t>Steam supply</a:t>
              </a:r>
              <a:endParaRPr lang="zh-TW" altLang="en-US" dirty="0">
                <a:solidFill>
                  <a:srgbClr val="FF0000"/>
                </a:solidFill>
              </a:endParaRPr>
            </a:p>
          </p:txBody>
        </p:sp>
        <p:sp>
          <p:nvSpPr>
            <p:cNvPr id="39" name="文字方塊 38"/>
            <p:cNvSpPr txBox="1"/>
            <p:nvPr/>
          </p:nvSpPr>
          <p:spPr>
            <a:xfrm>
              <a:off x="14593" y="5274"/>
              <a:ext cx="2787" cy="582"/>
            </a:xfrm>
            <a:prstGeom prst="rect">
              <a:avLst/>
            </a:prstGeom>
            <a:noFill/>
            <a:ln>
              <a:noFill/>
            </a:ln>
          </p:spPr>
          <p:txBody>
            <a:bodyPr wrap="none" rtlCol="0">
              <a:spAutoFit/>
            </a:bodyPr>
            <a:lstStyle/>
            <a:p>
              <a:r>
                <a:rPr lang="en-US" altLang="zh-CN" dirty="0">
                  <a:solidFill>
                    <a:srgbClr val="002060"/>
                  </a:solidFill>
                </a:rPr>
                <a:t>Electricity supply</a:t>
              </a:r>
              <a:endParaRPr lang="zh-TW" altLang="en-US" dirty="0">
                <a:solidFill>
                  <a:srgbClr val="002060"/>
                </a:solidFill>
              </a:endParaRPr>
            </a:p>
          </p:txBody>
        </p:sp>
      </p:grpSp>
      <p:sp>
        <p:nvSpPr>
          <p:cNvPr id="52" name="內容版面配置區 48"/>
          <p:cNvSpPr txBox="1"/>
          <p:nvPr/>
        </p:nvSpPr>
        <p:spPr>
          <a:xfrm>
            <a:off x="66445" y="4824915"/>
            <a:ext cx="12162782" cy="507473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Wingdings" panose="05000000000000000000" pitchFamily="2" charset="2"/>
              <a:buChar char="Ø"/>
              <a:defRPr sz="2800" kern="1200">
                <a:solidFill>
                  <a:schemeClr val="tx1"/>
                </a:solidFill>
                <a:latin typeface="DengXian" panose="02010600030101010101" charset="-122"/>
                <a:ea typeface="DengXian" panose="02010600030101010101" charset="-122"/>
                <a:cs typeface="+mn-cs"/>
              </a:defRPr>
            </a:lvl1pPr>
            <a:lvl2pPr marL="685800" indent="-228600" algn="l"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DengXian" panose="02010600030101010101" charset="-122"/>
                <a:ea typeface="DengXian" panose="02010600030101010101" charset="-122"/>
                <a:cs typeface="+mn-cs"/>
              </a:defRPr>
            </a:lvl2pPr>
            <a:lvl3pPr marL="1143000" indent="-228600" algn="l" defTabSz="914400" rtl="0" eaLnBrk="1" latinLnBrk="0" hangingPunct="1">
              <a:lnSpc>
                <a:spcPct val="90000"/>
              </a:lnSpc>
              <a:spcBef>
                <a:spcPts val="500"/>
              </a:spcBef>
              <a:buFont typeface="Wingdings" panose="05000000000000000000" pitchFamily="2" charset="2"/>
              <a:buChar char="Ø"/>
              <a:defRPr sz="2000" kern="1200">
                <a:solidFill>
                  <a:schemeClr val="tx1"/>
                </a:solidFill>
                <a:latin typeface="DengXian" panose="02010600030101010101" charset="-122"/>
                <a:ea typeface="DengXian" panose="02010600030101010101" charset="-122"/>
                <a:cs typeface="+mn-cs"/>
              </a:defRPr>
            </a:lvl3pPr>
            <a:lvl4pPr marL="1600200" indent="-228600" algn="l" defTabSz="914400" rtl="0" eaLnBrk="1" latinLnBrk="0" hangingPunct="1">
              <a:lnSpc>
                <a:spcPct val="90000"/>
              </a:lnSpc>
              <a:spcBef>
                <a:spcPts val="500"/>
              </a:spcBef>
              <a:buFont typeface="Wingdings" panose="05000000000000000000" pitchFamily="2" charset="2"/>
              <a:buChar char="Ø"/>
              <a:defRPr sz="1800" kern="1200">
                <a:solidFill>
                  <a:schemeClr val="tx1"/>
                </a:solidFill>
                <a:latin typeface="DengXian" panose="02010600030101010101" charset="-122"/>
                <a:ea typeface="DengXian" panose="02010600030101010101" charset="-122"/>
                <a:cs typeface="+mn-cs"/>
              </a:defRPr>
            </a:lvl4pPr>
            <a:lvl5pPr marL="2057400" indent="-228600" algn="l" defTabSz="914400" rtl="0" eaLnBrk="1" latinLnBrk="0" hangingPunct="1">
              <a:lnSpc>
                <a:spcPct val="90000"/>
              </a:lnSpc>
              <a:spcBef>
                <a:spcPts val="500"/>
              </a:spcBef>
              <a:buFont typeface="Wingdings" panose="05000000000000000000" pitchFamily="2" charset="2"/>
              <a:buChar char="Ø"/>
              <a:defRPr sz="1800" kern="1200">
                <a:solidFill>
                  <a:schemeClr val="tx1"/>
                </a:solidFill>
                <a:latin typeface="DengXian" panose="02010600030101010101" charset="-122"/>
                <a:ea typeface="DengXian" panose="02010600030101010101"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b="1" dirty="0"/>
              <a:t>I</a:t>
            </a:r>
            <a:r>
              <a:rPr lang="en-US" altLang="zh-CN" sz="2400" b="1" dirty="0"/>
              <a:t>t is unreasonable, thermodynamically, to convert electricity back into heat. Increasing direct electricity use in a process system, is imperative.</a:t>
            </a:r>
            <a:endParaRPr lang="en-US" altLang="zh-TW" sz="2400" b="1" dirty="0"/>
          </a:p>
          <a:p>
            <a:endParaRPr lang="en-US" altLang="zh-TW" sz="2400" dirty="0"/>
          </a:p>
          <a:p>
            <a:endParaRPr lang="zh-TW" altLang="en-US" sz="2400" dirty="0"/>
          </a:p>
        </p:txBody>
      </p:sp>
      <p:sp>
        <p:nvSpPr>
          <p:cNvPr id="3" name="投影片編號版面配置區 2"/>
          <p:cNvSpPr>
            <a:spLocks noGrp="1"/>
          </p:cNvSpPr>
          <p:nvPr>
            <p:ph type="sldNum" sz="quarter" idx="12"/>
          </p:nvPr>
        </p:nvSpPr>
        <p:spPr/>
        <p:txBody>
          <a:bodyPr/>
          <a:lstStyle/>
          <a:p>
            <a:fld id="{967AC14B-ED15-4CF9-817C-92C2EA027756}" type="slidenum">
              <a:rPr lang="zh-TW" altLang="en-US" smtClean="0"/>
            </a:fld>
            <a:endParaRPr lang="zh-TW"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a:t>Energy Consumption of Separation Process and Distillation</a:t>
            </a:r>
            <a:endParaRPr lang="en-US" altLang="zh-TW"/>
          </a:p>
        </p:txBody>
      </p:sp>
      <p:sp>
        <p:nvSpPr>
          <p:cNvPr id="3" name="內容版面配置區 2"/>
          <p:cNvSpPr>
            <a:spLocks noGrp="1"/>
          </p:cNvSpPr>
          <p:nvPr>
            <p:ph idx="1"/>
          </p:nvPr>
        </p:nvSpPr>
        <p:spPr>
          <a:xfrm>
            <a:off x="0" y="1253490"/>
            <a:ext cx="8792210" cy="4351655"/>
          </a:xfrm>
        </p:spPr>
        <p:txBody>
          <a:bodyPr/>
          <a:lstStyle/>
          <a:p>
            <a:r>
              <a:rPr lang="en-US" altLang="zh-TW"/>
              <a:t>Separation is a nonspontaneous process, work is required.</a:t>
            </a:r>
            <a:endParaRPr lang="en-US" altLang="zh-TW"/>
          </a:p>
          <a:p>
            <a:r>
              <a:rPr lang="en-US" altLang="zh-TW"/>
              <a:t>Sholl and Lively 2016 reported separation processes consumed nearly 16% percent of total US energy consumption.</a:t>
            </a:r>
            <a:endParaRPr lang="en-US" altLang="zh-TW"/>
          </a:p>
          <a:p>
            <a:r>
              <a:rPr lang="en-US" altLang="zh-TW"/>
              <a:t>Distillation is the workhorse separation process and consumes about half of all energy consumed by separation processes.</a:t>
            </a:r>
            <a:endParaRPr lang="en-US" altLang="zh-TW"/>
          </a:p>
          <a:p>
            <a:r>
              <a:rPr lang="en-US" altLang="zh-TW"/>
              <a:t>How should distillation switched from a thermal-driven to a electric-driven process and what is the cost?</a:t>
            </a:r>
            <a:endParaRPr lang="en-US" altLang="zh-TW"/>
          </a:p>
          <a:p>
            <a:endParaRPr lang="en-US" altLang="zh-TW"/>
          </a:p>
          <a:p>
            <a:endParaRPr lang="en-US" altLang="zh-TW"/>
          </a:p>
          <a:p>
            <a:endParaRPr lang="en-US" altLang="zh-TW"/>
          </a:p>
          <a:p>
            <a:endParaRPr lang="en-US" altLang="zh-TW"/>
          </a:p>
        </p:txBody>
      </p:sp>
      <p:pic>
        <p:nvPicPr>
          <p:cNvPr id="4" name="圖片 3"/>
          <p:cNvPicPr>
            <a:picLocks noChangeAspect="1"/>
          </p:cNvPicPr>
          <p:nvPr/>
        </p:nvPicPr>
        <p:blipFill>
          <a:blip r:embed="rId1"/>
          <a:stretch>
            <a:fillRect/>
          </a:stretch>
        </p:blipFill>
        <p:spPr>
          <a:xfrm>
            <a:off x="9230995" y="1460500"/>
            <a:ext cx="2439035" cy="3937635"/>
          </a:xfrm>
          <a:prstGeom prst="rect">
            <a:avLst/>
          </a:prstGeom>
        </p:spPr>
      </p:pic>
      <p:sp>
        <p:nvSpPr>
          <p:cNvPr id="5" name="矩形 4"/>
          <p:cNvSpPr/>
          <p:nvPr/>
        </p:nvSpPr>
        <p:spPr>
          <a:xfrm>
            <a:off x="984309" y="5987017"/>
            <a:ext cx="11207691" cy="369332"/>
          </a:xfrm>
          <a:prstGeom prst="rect">
            <a:avLst/>
          </a:prstGeom>
        </p:spPr>
        <p:txBody>
          <a:bodyPr wrap="square">
            <a:spAutoFit/>
          </a:bodyPr>
          <a:lstStyle/>
          <a:p>
            <a:pPr algn="r"/>
            <a:r>
              <a:rPr lang="en-US" altLang="zh-TW" dirty="0" err="1"/>
              <a:t>Sholl</a:t>
            </a:r>
            <a:r>
              <a:rPr lang="en-US" altLang="zh-TW" dirty="0"/>
              <a:t>, D. S., &amp; Lively, R. P. (2016). Seven chemical separations to change the world. Nature, 532(7600), 435-437.</a:t>
            </a:r>
            <a:endParaRPr lang="zh-TW" altLang="en-US" dirty="0"/>
          </a:p>
        </p:txBody>
      </p:sp>
      <p:sp>
        <p:nvSpPr>
          <p:cNvPr id="6" name="投影片編號版面配置區 5"/>
          <p:cNvSpPr>
            <a:spLocks noGrp="1"/>
          </p:cNvSpPr>
          <p:nvPr>
            <p:ph type="sldNum" sz="quarter" idx="12"/>
          </p:nvPr>
        </p:nvSpPr>
        <p:spPr/>
        <p:txBody>
          <a:bodyPr/>
          <a:lstStyle/>
          <a:p>
            <a:r>
              <a:rPr lang="zh-TW" altLang="en-US"/>
              <a:t>*</a:t>
            </a:r>
            <a:endParaRPr lang="zh-TW"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itle 6"/>
          <p:cNvSpPr>
            <a:spLocks noGrp="1"/>
          </p:cNvSpPr>
          <p:nvPr>
            <p:ph type="title"/>
          </p:nvPr>
        </p:nvSpPr>
        <p:spPr/>
        <p:txBody>
          <a:bodyPr/>
          <a:p>
            <a:r>
              <a:rPr lang="en-US"/>
              <a:t>Motivation, Scope and Objective</a:t>
            </a:r>
            <a:endParaRPr lang="en-US"/>
          </a:p>
        </p:txBody>
      </p:sp>
      <p:sp>
        <p:nvSpPr>
          <p:cNvPr id="8" name="Content Placeholder 7"/>
          <p:cNvSpPr>
            <a:spLocks noGrp="1"/>
          </p:cNvSpPr>
          <p:nvPr>
            <p:ph idx="1"/>
          </p:nvPr>
        </p:nvSpPr>
        <p:spPr/>
        <p:txBody>
          <a:bodyPr/>
          <a:p>
            <a:r>
              <a:rPr lang="en-US"/>
              <a:t>High purity isoproanol IPA </a:t>
            </a:r>
            <a:r>
              <a:rPr lang="en-US">
                <a:sym typeface="+mn-ea"/>
              </a:rPr>
              <a:t> (IPA, &gt;99.97%)  </a:t>
            </a:r>
            <a:r>
              <a:rPr lang="en-US"/>
              <a:t>is a feedstock for electronic grade IPA, which is an important solvent for semiconductor manufacturing.</a:t>
            </a:r>
            <a:endParaRPr lang="en-US"/>
          </a:p>
          <a:p>
            <a:r>
              <a:rPr lang="en-US" altLang="zh-CN"/>
              <a:t>High purity IPA recovery from </a:t>
            </a:r>
            <a:r>
              <a:rPr lang="en-US">
                <a:sym typeface="+mn-ea"/>
              </a:rPr>
              <a:t> (IPA, &gt;99.97%) from spent IPA (~15%) is an important part of circular economy for semiconductor manufacturing industry. </a:t>
            </a:r>
            <a:endParaRPr lang="en-US">
              <a:sym typeface="+mn-ea"/>
            </a:endParaRPr>
          </a:p>
          <a:p>
            <a:r>
              <a:rPr lang="en-US" altLang="zh-CN"/>
              <a:t>The processes have been studied well in the literature, but they are all energy intensive.</a:t>
            </a:r>
            <a:endParaRPr lang="en-US" altLang="zh-CN"/>
          </a:p>
          <a:p>
            <a:r>
              <a:rPr lang="en-US" altLang="zh-CN"/>
              <a:t>Decarbonization of three high purity IPA recovery processes by electrification will be presented in this study.</a:t>
            </a:r>
            <a:endParaRPr lang="en-US" altLang="zh-CN"/>
          </a:p>
          <a:p>
            <a:r>
              <a:rPr lang="en-US" altLang="zh-CN"/>
              <a:t>The goal is to demonstrate the economic potential of this pathway to net zero</a:t>
            </a:r>
            <a:endParaRPr lang="en-US" altLang="zh-CN"/>
          </a:p>
        </p:txBody>
      </p:sp>
      <p:sp>
        <p:nvSpPr>
          <p:cNvPr id="4" name="Slide Number Placeholder 3"/>
          <p:cNvSpPr>
            <a:spLocks noGrp="1"/>
          </p:cNvSpPr>
          <p:nvPr>
            <p:ph type="sldNum" sz="quarter" idx="12"/>
          </p:nvPr>
        </p:nvSpPr>
        <p:spPr/>
        <p:txBody>
          <a:bodyPr/>
          <a:p>
            <a:fld id="{967AC14B-ED15-4CF9-817C-92C2EA027756}" type="slidenum">
              <a:rPr lang="zh-TW" altLang="en-US" smtClean="0"/>
            </a:fld>
            <a:endParaRPr lang="zh-TW"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en-US"/>
              <a:t>Methods of Electrification</a:t>
            </a:r>
            <a:endParaRPr lang="en-US"/>
          </a:p>
        </p:txBody>
      </p:sp>
      <p:sp>
        <p:nvSpPr>
          <p:cNvPr id="6" name="Content Placeholder 5"/>
          <p:cNvSpPr>
            <a:spLocks noGrp="1"/>
          </p:cNvSpPr>
          <p:nvPr>
            <p:ph idx="1"/>
          </p:nvPr>
        </p:nvSpPr>
        <p:spPr/>
        <p:txBody>
          <a:bodyPr/>
          <a:p>
            <a:r>
              <a:rPr lang="en-US"/>
              <a:t>Electric Furnace/Boiler (EF</a:t>
            </a:r>
            <a:r>
              <a:rPr lang="en-US">
                <a:solidFill>
                  <a:schemeClr val="tx1"/>
                </a:solidFill>
              </a:rPr>
              <a:t>/EB)</a:t>
            </a:r>
            <a:endParaRPr lang="en-US">
              <a:solidFill>
                <a:schemeClr val="tx1"/>
              </a:solidFill>
            </a:endParaRPr>
          </a:p>
          <a:p>
            <a:r>
              <a:rPr lang="en-US"/>
              <a:t>Heat-pump assisted distillation (HPAD)</a:t>
            </a:r>
            <a:endParaRPr lang="en-US"/>
          </a:p>
          <a:p>
            <a:pPr lvl="1"/>
            <a:r>
              <a:rPr lang="en-US"/>
              <a:t>Mechanical Vapor Recompression </a:t>
            </a:r>
            <a:r>
              <a:rPr lang="en-US">
                <a:solidFill>
                  <a:schemeClr val="tx1"/>
                </a:solidFill>
              </a:rPr>
              <a:t>(MVR)</a:t>
            </a:r>
            <a:endParaRPr lang="en-US">
              <a:solidFill>
                <a:schemeClr val="tx1"/>
              </a:solidFill>
            </a:endParaRPr>
          </a:p>
          <a:p>
            <a:pPr lvl="1"/>
            <a:r>
              <a:rPr lang="en-US">
                <a:solidFill>
                  <a:schemeClr val="tx1"/>
                </a:solidFill>
              </a:rPr>
              <a:t>Bottom Vapor Flash Compression (FVC)</a:t>
            </a:r>
            <a:endParaRPr lang="en-US">
              <a:solidFill>
                <a:schemeClr val="tx1"/>
              </a:solidFill>
            </a:endParaRPr>
          </a:p>
          <a:p>
            <a:pPr lvl="1"/>
            <a:r>
              <a:rPr lang="en-US"/>
              <a:t>Organic Rankine Cycle (ORC)</a:t>
            </a:r>
            <a:endParaRPr lang="en-US"/>
          </a:p>
          <a:p>
            <a:pPr lvl="0"/>
            <a:r>
              <a:rPr lang="en-US" sz="2400"/>
              <a:t>Steam Generation Heat Pump</a:t>
            </a:r>
            <a:r>
              <a:rPr lang="en-US">
                <a:solidFill>
                  <a:schemeClr val="tx1"/>
                </a:solidFill>
              </a:rPr>
              <a:t> (SGHP)</a:t>
            </a:r>
            <a:endParaRPr lang="en-US">
              <a:solidFill>
                <a:schemeClr val="tx1"/>
              </a:solidFill>
            </a:endParaRPr>
          </a:p>
          <a:p>
            <a:pPr lvl="0"/>
            <a:endParaRPr lang="en-US"/>
          </a:p>
          <a:p>
            <a:pPr lvl="0"/>
            <a:r>
              <a:rPr lang="en-US"/>
              <a:t>MVR+EB, SGHP will be used in this work</a:t>
            </a:r>
            <a:endParaRPr lang="en-US"/>
          </a:p>
        </p:txBody>
      </p:sp>
      <p:sp>
        <p:nvSpPr>
          <p:cNvPr id="4" name="Slide Number Placeholder 3"/>
          <p:cNvSpPr>
            <a:spLocks noGrp="1"/>
          </p:cNvSpPr>
          <p:nvPr>
            <p:ph type="sldNum" sz="quarter" idx="12"/>
          </p:nvPr>
        </p:nvSpPr>
        <p:spPr/>
        <p:txBody>
          <a:bodyPr/>
          <a:p>
            <a:fld id="{C6FEE364-E43C-45E5-A8B6-46B2F1CD9D34}" type="slidenum">
              <a:rPr lang="zh-TW" altLang="en-US" smtClean="0"/>
            </a:fld>
            <a:endParaRPr lang="zh-TW"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en-US" altLang="zh-TW"/>
              <a:t>Steam Generaltion Heat Pump</a:t>
            </a:r>
            <a:endParaRPr lang="en-US" altLang="zh-TW"/>
          </a:p>
        </p:txBody>
      </p:sp>
      <p:sp>
        <p:nvSpPr>
          <p:cNvPr id="3" name="Content Placeholder 2"/>
          <p:cNvSpPr>
            <a:spLocks noGrp="1"/>
          </p:cNvSpPr>
          <p:nvPr>
            <p:ph idx="1"/>
          </p:nvPr>
        </p:nvSpPr>
        <p:spPr>
          <a:xfrm>
            <a:off x="0" y="1281430"/>
            <a:ext cx="4533265" cy="5074920"/>
          </a:xfrm>
        </p:spPr>
        <p:txBody>
          <a:bodyPr>
            <a:normAutofit lnSpcReduction="20000"/>
          </a:bodyPr>
          <a:p>
            <a:r>
              <a:rPr lang="en-US"/>
              <a:t>COP of generating low pressure steam from process vapors ranges from 5.5~13.3, we adopt the low estimate of 5.5</a:t>
            </a:r>
            <a:endParaRPr lang="en-US"/>
          </a:p>
          <a:p>
            <a:r>
              <a:rPr lang="en-US"/>
              <a:t>COP </a:t>
            </a:r>
            <a:r>
              <a:rPr lang="en-US">
                <a:sym typeface="+mn-ea"/>
              </a:rPr>
              <a:t>of generating high pressure steam ranges from waste heat3.5~10.3, we adopt the low estimate of 3.5</a:t>
            </a:r>
            <a:endParaRPr lang="en-US">
              <a:sym typeface="+mn-ea"/>
            </a:endParaRPr>
          </a:p>
          <a:p>
            <a:r>
              <a:rPr lang="en-US">
                <a:sym typeface="+mn-ea"/>
              </a:rPr>
              <a:t>COP of generating high pressure steam from process vapors is esimated to be 2.1</a:t>
            </a:r>
            <a:endParaRPr lang="en-US">
              <a:sym typeface="+mn-ea"/>
            </a:endParaRPr>
          </a:p>
          <a:p>
            <a:endParaRPr lang="zh-CN" altLang="en-US"/>
          </a:p>
        </p:txBody>
      </p:sp>
      <p:pic>
        <p:nvPicPr>
          <p:cNvPr id="5" name="圖片 4"/>
          <p:cNvPicPr>
            <a:picLocks noChangeAspect="1"/>
          </p:cNvPicPr>
          <p:nvPr/>
        </p:nvPicPr>
        <p:blipFill>
          <a:blip r:embed="rId1"/>
          <a:stretch>
            <a:fillRect/>
          </a:stretch>
        </p:blipFill>
        <p:spPr>
          <a:xfrm>
            <a:off x="5149215" y="1505585"/>
            <a:ext cx="6482080" cy="2540000"/>
          </a:xfrm>
          <a:prstGeom prst="rect">
            <a:avLst/>
          </a:prstGeom>
        </p:spPr>
      </p:pic>
      <p:sp>
        <p:nvSpPr>
          <p:cNvPr id="2" name="投影片編號版面配置區 1"/>
          <p:cNvSpPr>
            <a:spLocks noGrp="1"/>
          </p:cNvSpPr>
          <p:nvPr>
            <p:ph type="sldNum" sz="quarter" idx="12"/>
          </p:nvPr>
        </p:nvSpPr>
        <p:spPr/>
        <p:txBody>
          <a:bodyPr/>
          <a:lstStyle/>
          <a:p>
            <a:r>
              <a:rPr lang="zh-TW" altLang="en-US"/>
              <a:t>*</a:t>
            </a:r>
            <a:endParaRPr lang="zh-TW" altLang="en-US"/>
          </a:p>
        </p:txBody>
      </p:sp>
      <mc:AlternateContent xmlns:mc="http://schemas.openxmlformats.org/markup-compatibility/2006">
        <mc:Choice xmlns:a14="http://schemas.microsoft.com/office/drawing/2010/main" Requires="a14">
          <p:sp>
            <p:nvSpPr>
              <p:cNvPr id="8" name="Text Box 7"/>
              <p:cNvSpPr txBox="1"/>
              <p:nvPr/>
            </p:nvSpPr>
            <p:spPr>
              <a:xfrm>
                <a:off x="7060184" y="4093781"/>
                <a:ext cx="3024505" cy="996315"/>
              </a:xfrm>
              <a:prstGeom prst="rect">
                <a:avLst/>
              </a:prstGeom>
              <a:noFill/>
            </p:spPr>
            <p:txBody>
              <a:bodyPr wrap="none" rtlCol="0" anchor="t">
                <a:spAutoFit/>
              </a:bodyPr>
              <a:p>
                <a:pPr algn="l"/>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cs typeface="Cambria Math" panose="02040503050406030204" pitchFamily="18" charset="0"/>
                            </a:rPr>
                          </m:ctrlPr>
                        </m:sSubPr>
                        <m:e>
                          <m:r>
                            <a:rPr lang="en-US" i="1">
                              <a:latin typeface="Cambria Math" panose="02040503050406030204" pitchFamily="18" charset="0"/>
                              <a:cs typeface="Cambria Math" panose="02040503050406030204" pitchFamily="18" charset="0"/>
                            </a:rPr>
                            <m:t>𝐶𝑂𝑃</m:t>
                          </m:r>
                        </m:e>
                        <m:sub>
                          <m:r>
                            <a:rPr lang="en-US" i="1">
                              <a:latin typeface="Cambria Math" panose="02040503050406030204" pitchFamily="18" charset="0"/>
                              <a:cs typeface="Cambria Math" panose="02040503050406030204" pitchFamily="18" charset="0"/>
                            </a:rPr>
                            <m:t>𝐻𝑃𝑆</m:t>
                          </m:r>
                        </m:sub>
                      </m:sSub>
                      <m:r>
                        <a:rPr lang="en-US" i="1">
                          <a:latin typeface="Cambria Math" panose="02040503050406030204" pitchFamily="18" charset="0"/>
                          <a:cs typeface="Cambria Math" panose="02040503050406030204" pitchFamily="18" charset="0"/>
                        </a:rPr>
                        <m:t>=</m:t>
                      </m:r>
                      <m:d>
                        <m:dPr>
                          <m:ctrlPr>
                            <a:rPr lang="en-US" i="1">
                              <a:latin typeface="Cambria Math" panose="02040503050406030204" pitchFamily="18" charset="0"/>
                              <a:cs typeface="Cambria Math" panose="02040503050406030204" pitchFamily="18" charset="0"/>
                            </a:rPr>
                          </m:ctrlPr>
                        </m:dPr>
                        <m:e>
                          <m:f>
                            <m:fPr>
                              <m:ctrlPr>
                                <a:rPr lang="en-US" i="1">
                                  <a:latin typeface="Cambria Math" panose="02040503050406030204" pitchFamily="18" charset="0"/>
                                  <a:cs typeface="Cambria Math" panose="02040503050406030204" pitchFamily="18" charset="0"/>
                                </a:rPr>
                              </m:ctrlPr>
                            </m:fPr>
                            <m:num>
                              <m:r>
                                <a:rPr lang="en-US" i="1">
                                  <a:latin typeface="Cambria Math" panose="02040503050406030204" pitchFamily="18" charset="0"/>
                                  <a:cs typeface="Cambria Math" panose="02040503050406030204" pitchFamily="18" charset="0"/>
                                </a:rPr>
                                <m:t>1</m:t>
                              </m:r>
                            </m:num>
                            <m:den>
                              <m:f>
                                <m:fPr>
                                  <m:ctrlPr>
                                    <a:rPr lang="en-US" i="1">
                                      <a:latin typeface="Cambria Math" panose="02040503050406030204" pitchFamily="18" charset="0"/>
                                      <a:cs typeface="Cambria Math" panose="02040503050406030204" pitchFamily="18" charset="0"/>
                                    </a:rPr>
                                  </m:ctrlPr>
                                </m:fPr>
                                <m:num>
                                  <m:r>
                                    <a:rPr lang="en-US" i="1">
                                      <a:latin typeface="Cambria Math" panose="02040503050406030204" pitchFamily="18" charset="0"/>
                                      <a:cs typeface="Cambria Math" panose="02040503050406030204" pitchFamily="18" charset="0"/>
                                    </a:rPr>
                                    <m:t>1</m:t>
                                  </m:r>
                                </m:num>
                                <m:den>
                                  <m:r>
                                    <a:rPr lang="en-US" i="1">
                                      <a:latin typeface="Cambria Math" panose="02040503050406030204" pitchFamily="18" charset="0"/>
                                      <a:cs typeface="Cambria Math" panose="02040503050406030204" pitchFamily="18" charset="0"/>
                                    </a:rPr>
                                    <m:t>5</m:t>
                                  </m:r>
                                  <m:r>
                                    <a:rPr lang="en-US" i="1">
                                      <a:latin typeface="Cambria Math" panose="02040503050406030204" pitchFamily="18" charset="0"/>
                                      <a:cs typeface="Cambria Math" panose="02040503050406030204" pitchFamily="18" charset="0"/>
                                    </a:rPr>
                                    <m:t>.</m:t>
                                  </m:r>
                                  <m:r>
                                    <a:rPr lang="en-US" i="1">
                                      <a:latin typeface="Cambria Math" panose="02040503050406030204" pitchFamily="18" charset="0"/>
                                      <a:cs typeface="Cambria Math" panose="02040503050406030204" pitchFamily="18" charset="0"/>
                                    </a:rPr>
                                    <m:t>5</m:t>
                                  </m:r>
                                </m:den>
                              </m:f>
                              <m:r>
                                <a:rPr lang="en-US" i="1">
                                  <a:latin typeface="Cambria Math" panose="02040503050406030204" pitchFamily="18" charset="0"/>
                                  <a:cs typeface="Cambria Math" panose="02040503050406030204" pitchFamily="18" charset="0"/>
                                </a:rPr>
                                <m:t>+</m:t>
                              </m:r>
                              <m:f>
                                <m:fPr>
                                  <m:ctrlPr>
                                    <a:rPr lang="en-US" i="1">
                                      <a:latin typeface="Cambria Math" panose="02040503050406030204" pitchFamily="18" charset="0"/>
                                      <a:cs typeface="Cambria Math" panose="02040503050406030204" pitchFamily="18" charset="0"/>
                                    </a:rPr>
                                  </m:ctrlPr>
                                </m:fPr>
                                <m:num>
                                  <m:r>
                                    <a:rPr lang="en-US" i="1">
                                      <a:latin typeface="Cambria Math" panose="02040503050406030204" pitchFamily="18" charset="0"/>
                                      <a:cs typeface="Cambria Math" panose="02040503050406030204" pitchFamily="18" charset="0"/>
                                    </a:rPr>
                                    <m:t>1</m:t>
                                  </m:r>
                                </m:num>
                                <m:den>
                                  <m:r>
                                    <a:rPr lang="en-US" i="1">
                                      <a:latin typeface="Cambria Math" panose="02040503050406030204" pitchFamily="18" charset="0"/>
                                      <a:cs typeface="Cambria Math" panose="02040503050406030204" pitchFamily="18" charset="0"/>
                                    </a:rPr>
                                    <m:t>3</m:t>
                                  </m:r>
                                  <m:r>
                                    <a:rPr lang="en-US" i="1">
                                      <a:latin typeface="Cambria Math" panose="02040503050406030204" pitchFamily="18" charset="0"/>
                                      <a:cs typeface="Cambria Math" panose="02040503050406030204" pitchFamily="18" charset="0"/>
                                    </a:rPr>
                                    <m:t>.</m:t>
                                  </m:r>
                                  <m:r>
                                    <a:rPr lang="en-US" i="1">
                                      <a:latin typeface="Cambria Math" panose="02040503050406030204" pitchFamily="18" charset="0"/>
                                      <a:cs typeface="Cambria Math" panose="02040503050406030204" pitchFamily="18" charset="0"/>
                                    </a:rPr>
                                    <m:t>5</m:t>
                                  </m:r>
                                </m:den>
                              </m:f>
                            </m:den>
                          </m:f>
                        </m:e>
                      </m:d>
                      <m:r>
                        <a:rPr lang="en-US" i="1">
                          <a:latin typeface="Cambria Math" panose="02040503050406030204" pitchFamily="18" charset="0"/>
                          <a:cs typeface="Cambria Math" panose="02040503050406030204" pitchFamily="18" charset="0"/>
                        </a:rPr>
                        <m:t>=</m:t>
                      </m:r>
                      <m:r>
                        <a:rPr lang="en-US" i="1">
                          <a:latin typeface="Cambria Math" panose="02040503050406030204" pitchFamily="18" charset="0"/>
                          <a:cs typeface="Cambria Math" panose="02040503050406030204" pitchFamily="18" charset="0"/>
                        </a:rPr>
                        <m:t>2</m:t>
                      </m:r>
                      <m:r>
                        <a:rPr lang="en-US" i="1">
                          <a:latin typeface="Cambria Math" panose="02040503050406030204" pitchFamily="18" charset="0"/>
                          <a:cs typeface="Cambria Math" panose="02040503050406030204" pitchFamily="18" charset="0"/>
                        </a:rPr>
                        <m:t>.</m:t>
                      </m:r>
                      <m:r>
                        <a:rPr lang="en-US" i="1">
                          <a:latin typeface="Cambria Math" panose="02040503050406030204" pitchFamily="18" charset="0"/>
                          <a:cs typeface="Cambria Math" panose="02040503050406030204" pitchFamily="18" charset="0"/>
                        </a:rPr>
                        <m:t>1</m:t>
                      </m:r>
                    </m:oMath>
                  </m:oMathPara>
                </a14:m>
                <a:endParaRPr lang="en-US"/>
              </a:p>
            </p:txBody>
          </p:sp>
        </mc:Choice>
        <mc:Fallback>
          <p:sp>
            <p:nvSpPr>
              <p:cNvPr id="8" name="Text Box 7"/>
              <p:cNvSpPr txBox="1">
                <a:spLocks noRot="1" noChangeAspect="1" noMove="1" noResize="1" noEditPoints="1" noAdjustHandles="1" noChangeArrowheads="1" noChangeShapeType="1" noTextEdit="1"/>
              </p:cNvSpPr>
              <p:nvPr/>
            </p:nvSpPr>
            <p:spPr>
              <a:xfrm>
                <a:off x="7060184" y="4093781"/>
                <a:ext cx="3024505" cy="996315"/>
              </a:xfrm>
              <a:prstGeom prst="rect">
                <a:avLst/>
              </a:prstGeom>
              <a:blipFill rotWithShape="1">
                <a:blip r:embed="rId2"/>
                <a:stretch>
                  <a:fillRect l="-8" t="-57" r="8" b="57"/>
                </a:stretch>
              </a:blipFill>
            </p:spPr>
            <p:txBody>
              <a:bodyPr/>
              <a:lstStyle/>
              <a:p>
                <a:r>
                  <a:rPr lang="en-US" altLang="en-US">
                    <a:noFill/>
                  </a:rPr>
                  <a:t> </a:t>
                </a:r>
              </a:p>
            </p:txBody>
          </p:sp>
        </mc:Fallback>
      </mc:AlternateContent>
      <p:sp>
        <p:nvSpPr>
          <p:cNvPr id="6" name="Text Box 5"/>
          <p:cNvSpPr txBox="1"/>
          <p:nvPr/>
        </p:nvSpPr>
        <p:spPr>
          <a:xfrm>
            <a:off x="0" y="5358765"/>
            <a:ext cx="12105005" cy="275590"/>
          </a:xfrm>
          <a:prstGeom prst="rect">
            <a:avLst/>
          </a:prstGeom>
          <a:noFill/>
        </p:spPr>
        <p:txBody>
          <a:bodyPr wrap="square" rtlCol="0">
            <a:spAutoFit/>
          </a:bodyPr>
          <a:p>
            <a:r>
              <a:rPr lang="en-US" altLang="en-US" sz="1200">
                <a:latin typeface="DengXian" panose="02010600030101010101" charset="-122"/>
                <a:ea typeface="DengXian" panose="02010600030101010101" charset="-122"/>
              </a:rPr>
              <a:t>Klute et al, Steam generating heatpumps-overview,classification,economics,and basic modeling principles.Energy Conversionand Management,299:117882,202</a:t>
            </a:r>
            <a:endParaRPr lang="en-US" altLang="en-US" sz="1200">
              <a:latin typeface="DengXian" panose="02010600030101010101" charset="-122"/>
              <a:ea typeface="DengXian" panose="02010600030101010101" charset="-122"/>
            </a:endParaRPr>
          </a:p>
        </p:txBody>
      </p:sp>
      <p:sp>
        <p:nvSpPr>
          <p:cNvPr id="7" name="Text Box 6"/>
          <p:cNvSpPr txBox="1"/>
          <p:nvPr/>
        </p:nvSpPr>
        <p:spPr>
          <a:xfrm>
            <a:off x="6417945" y="1137285"/>
            <a:ext cx="4064000" cy="368300"/>
          </a:xfrm>
          <a:prstGeom prst="rect">
            <a:avLst/>
          </a:prstGeom>
          <a:noFill/>
        </p:spPr>
        <p:txBody>
          <a:bodyPr wrap="square" rtlCol="0">
            <a:spAutoFit/>
          </a:bodyPr>
          <a:p>
            <a:pPr algn="ctr"/>
            <a:r>
              <a:rPr lang="en-US"/>
              <a:t>TRL&gt;9</a:t>
            </a:r>
            <a:endParaRPr lang="en-US"/>
          </a:p>
        </p:txBody>
      </p:sp>
    </p:spTree>
  </p:cSld>
  <p:clrMapOvr>
    <a:masterClrMapping/>
  </p:clrMapOvr>
</p:sld>
</file>

<file path=ppt/tags/tag1.xml><?xml version="1.0" encoding="utf-8"?>
<p:tagLst xmlns:p="http://schemas.openxmlformats.org/presentationml/2006/main">
  <p:tag name="TABLE_ENDDRAG_ORIGIN_RECT" val="960*117"/>
  <p:tag name="TABLE_ENDDRAG_RECT" val="0*210*960*117"/>
</p:tagLst>
</file>

<file path=ppt/tags/tag2.xml><?xml version="1.0" encoding="utf-8"?>
<p:tagLst xmlns:p="http://schemas.openxmlformats.org/presentationml/2006/main">
  <p:tag name="TABLE_ENDDRAG_ORIGIN_RECT" val="960*117"/>
  <p:tag name="TABLE_ENDDRAG_RECT" val="0*210*960*117"/>
</p:tagLst>
</file>

<file path=ppt/tags/tag3.xml><?xml version="1.0" encoding="utf-8"?>
<p:tagLst xmlns:p="http://schemas.openxmlformats.org/presentationml/2006/main">
  <p:tag name="TABLE_ENDDRAG_ORIGIN_RECT" val="960*117"/>
  <p:tag name="TABLE_ENDDRAG_RECT" val="0*210*960*117"/>
</p:tagLst>
</file>

<file path=ppt/tags/tag4.xml><?xml version="1.0" encoding="utf-8"?>
<p:tagLst xmlns:p="http://schemas.openxmlformats.org/presentationml/2006/main">
  <p:tag name="TABLE_ENDDRAG_ORIGIN_RECT" val="960*117"/>
  <p:tag name="TABLE_ENDDRAG_RECT" val="0*210*960*117"/>
</p:tagLst>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8272</Words>
  <Application>WPS Presentation</Application>
  <PresentationFormat>寬螢幕</PresentationFormat>
  <Paragraphs>711</Paragraphs>
  <Slides>37</Slides>
  <Notes>48</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37</vt:i4>
      </vt:variant>
    </vt:vector>
  </HeadingPairs>
  <TitlesOfParts>
    <vt:vector size="50" baseType="lpstr">
      <vt:lpstr>Arial</vt:lpstr>
      <vt:lpstr>SimSun</vt:lpstr>
      <vt:lpstr>Wingdings</vt:lpstr>
      <vt:lpstr>DengXian</vt:lpstr>
      <vt:lpstr>Cambria Math</vt:lpstr>
      <vt:lpstr>Calibri</vt:lpstr>
      <vt:lpstr>Microsoft YaHei</vt:lpstr>
      <vt:lpstr>Arial Unicode MS</vt:lpstr>
      <vt:lpstr>Times New Roman</vt:lpstr>
      <vt:lpstr>標楷體</vt:lpstr>
      <vt:lpstr>新細明體</vt:lpstr>
      <vt:lpstr>Calibri Light</vt:lpstr>
      <vt:lpstr>Office 佈景主題</vt:lpstr>
      <vt:lpstr>Techno-Economic Analysis of Decarbonization by Electrification of Recycle Processes for High-Purity Isopropanol Recovery </vt:lpstr>
      <vt:lpstr>Taiwan’s Long Term Decarbonization Roadmap</vt:lpstr>
      <vt:lpstr>PowerPoint 演示文稿</vt:lpstr>
      <vt:lpstr>Methods of Decarbonization</vt:lpstr>
      <vt:lpstr>Heat Based vs Electricity Based Process</vt:lpstr>
      <vt:lpstr>Energy Consumption of Separation Process and Distillation</vt:lpstr>
      <vt:lpstr>Motivation, Scope and Objective</vt:lpstr>
      <vt:lpstr>Methods of Electrification</vt:lpstr>
      <vt:lpstr>Steam Generaltion Heat Pump</vt:lpstr>
      <vt:lpstr>Technoeconomic Data</vt:lpstr>
      <vt:lpstr>Azeotropic Distillation Using Cycohexane</vt:lpstr>
      <vt:lpstr>Basic Three Column Process</vt:lpstr>
      <vt:lpstr>HPAD Design</vt:lpstr>
      <vt:lpstr>SGHP Processs (COP=5.5)</vt:lpstr>
      <vt:lpstr>Economic Analysis</vt:lpstr>
      <vt:lpstr>Azeotropic Distillation using Di-isopropyl Ether (DIPE)</vt:lpstr>
      <vt:lpstr>Two-Column Process</vt:lpstr>
      <vt:lpstr>HPAD Process</vt:lpstr>
      <vt:lpstr>SGHP Process (COP=5.5)</vt:lpstr>
      <vt:lpstr>Economic Analysis</vt:lpstr>
      <vt:lpstr>Extractive Distillation Using Dimethyl Sulfoxide</vt:lpstr>
      <vt:lpstr>Without Heat Integration</vt:lpstr>
      <vt:lpstr>Conventional Process (ED_DMSO)</vt:lpstr>
      <vt:lpstr>HPAD Design ED_DMSO+HPAD</vt:lpstr>
      <vt:lpstr>SGHP Process (ED_DMSO+SGHP)</vt:lpstr>
      <vt:lpstr>SGHP Process (ED_DMSO+SGHP)</vt:lpstr>
      <vt:lpstr>Economic Analysis</vt:lpstr>
      <vt:lpstr>Heat Integration</vt:lpstr>
      <vt:lpstr>Conventional Process (DMSO_ED+HI)</vt:lpstr>
      <vt:lpstr>HPAD Design (ED_DMSO_HI+HPAD)</vt:lpstr>
      <vt:lpstr>SGHP Process (ED_DMSO_HI+SGHP)</vt:lpstr>
      <vt:lpstr>Economic Analysis</vt:lpstr>
      <vt:lpstr>結論</vt:lpstr>
      <vt:lpstr>PowerPoint 演示文稿</vt:lpstr>
      <vt:lpstr>能源成本</vt:lpstr>
      <vt:lpstr>減碳成本</vt:lpstr>
      <vt:lpstr>Overall 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羅翊心</dc:creator>
  <cp:lastModifiedBy>david wong</cp:lastModifiedBy>
  <cp:revision>762</cp:revision>
  <dcterms:created xsi:type="dcterms:W3CDTF">2024-11-12T05:54:00Z</dcterms:created>
  <dcterms:modified xsi:type="dcterms:W3CDTF">2025-07-10T07:19:01Z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4E0A5A8FCD34412195B1F0F4BE9B3158_13</vt:lpwstr>
  </property>
  <property fmtid="{D5CDD505-2E9C-101B-9397-08002B2CF9AE}" pid="3" name="KSOProductBuildVer">
    <vt:lpwstr>1033-12.2.0.21546</vt:lpwstr>
  </property>
</Properties>
</file>