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handoutMasterIdLst>
    <p:handoutMasterId r:id="rId39"/>
  </p:handoutMasterIdLst>
  <p:sldIdLst>
    <p:sldId id="259" r:id="rId2"/>
    <p:sldId id="393" r:id="rId3"/>
    <p:sldId id="400" r:id="rId4"/>
    <p:sldId id="399" r:id="rId5"/>
    <p:sldId id="398" r:id="rId6"/>
    <p:sldId id="397" r:id="rId7"/>
    <p:sldId id="401" r:id="rId8"/>
    <p:sldId id="402" r:id="rId9"/>
    <p:sldId id="357" r:id="rId10"/>
    <p:sldId id="406" r:id="rId11"/>
    <p:sldId id="408" r:id="rId12"/>
    <p:sldId id="409" r:id="rId13"/>
    <p:sldId id="413" r:id="rId14"/>
    <p:sldId id="418" r:id="rId15"/>
    <p:sldId id="358" r:id="rId16"/>
    <p:sldId id="360" r:id="rId17"/>
    <p:sldId id="361" r:id="rId18"/>
    <p:sldId id="420" r:id="rId19"/>
    <p:sldId id="421" r:id="rId20"/>
    <p:sldId id="365" r:id="rId21"/>
    <p:sldId id="379" r:id="rId22"/>
    <p:sldId id="367" r:id="rId23"/>
    <p:sldId id="368" r:id="rId24"/>
    <p:sldId id="370" r:id="rId25"/>
    <p:sldId id="422" r:id="rId26"/>
    <p:sldId id="423" r:id="rId27"/>
    <p:sldId id="380" r:id="rId28"/>
    <p:sldId id="381" r:id="rId29"/>
    <p:sldId id="382" r:id="rId30"/>
    <p:sldId id="384" r:id="rId31"/>
    <p:sldId id="424" r:id="rId32"/>
    <p:sldId id="387" r:id="rId33"/>
    <p:sldId id="388" r:id="rId34"/>
    <p:sldId id="389" r:id="rId35"/>
    <p:sldId id="390" r:id="rId36"/>
    <p:sldId id="392" r:id="rId37"/>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羅翊心" initials="羅翊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853" autoAdjust="0"/>
  </p:normalViewPr>
  <p:slideViewPr>
    <p:cSldViewPr snapToGrid="0">
      <p:cViewPr varScale="1">
        <p:scale>
          <a:sx n="48" d="100"/>
          <a:sy n="48" d="100"/>
        </p:scale>
        <p:origin x="1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en-US"/>
          </a:p>
        </p:txBody>
      </p:sp>
      <p:sp>
        <p:nvSpPr>
          <p:cNvPr id="3" name="Date Placeholder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696C064A-D61B-4B21-B757-51A9B82445B8}" type="datetimeFigureOut">
              <a:rPr lang="en-US" smtClean="0"/>
              <a:t>7/10/2025</a:t>
            </a:fld>
            <a:endParaRPr lang="en-US"/>
          </a:p>
        </p:txBody>
      </p:sp>
      <p:sp>
        <p:nvSpPr>
          <p:cNvPr id="4" name="Footer Placeholder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en-US"/>
          </a:p>
        </p:txBody>
      </p:sp>
      <p:sp>
        <p:nvSpPr>
          <p:cNvPr id="5" name="Slide Number Placeholder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46D05749-5306-431D-BB6C-C89C7CE28D99}" type="datetimeFigureOut">
              <a:rPr lang="zh-TW" altLang="en-US" smtClean="0"/>
              <a:t>2025/7/10</a:t>
            </a:fld>
            <a:endParaRPr lang="zh-TW" altLang="en-US"/>
          </a:p>
        </p:txBody>
      </p:sp>
      <p:sp>
        <p:nvSpPr>
          <p:cNvPr id="4" name="投影片影像版面配置區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8BFDFD37-6285-427A-8C0D-E20183607680}" type="slidenum">
              <a:rPr lang="zh-TW" altLang="en-US" smtClean="0"/>
              <a:t>‹#›</a:t>
            </a:fld>
            <a:endParaRPr lang="zh-TW"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a:t>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10</a:t>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In this study, th steady state simulation of a three-column azeotropic distillation system (CyH_AD) was carried out using Aspen Plus V12.1, and the process configuration is shown in the figure. The feed was a 15 wt% isopropyl alcohol (IPA) solution in circulating water with a flow rate of 7 tons per hour. The feed first enters the preconcentration column (C1) to increase the concentration of IPA, and then flows into the azeotropic column (C2), where cyclohexane (CYH) is added as an azeotropic agent to form a ternary lowest boiling point azeotropic mixture of water, IPA and CYH. After condensation, the vapor at the top of the tower is separated into CYH-rich phase and water-rich IPA phase, where the CYH-rich phase is refluxed to replenish the azeotropic agent, and the water-rich IPA phase is sent to the dewatering column (C3) for further drying.The product at the bottom of the C2 tower reaches a purity of 99.97 wt% of IPA, w</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11</a:t>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The heat pump-assisted three-column azeotropic distillation (HPAD) system is based on the principle of mechanical vapor recompression (MVR), which is based on the compression of steam at the top of the distillation columns and the recovery of its latent heat of condensation to supply the reboiler load to form a closed-loop, self-feeding heat pump cycle in each distillation column. The complete flow of the system is shown in the figure. The system integrates two independent heat pump circuits. C1 tower top vapor is compressed by single-stage isentropic compression, the pressure is raised from 1 atm to 2.981 atm, part of which is supplied to C2 tower, and the rest is completely condensed at 2.981 atm and 110°C, and the latent heat of condensation is supplied to the C1 reboiler directly to form a closed-loop heat recovery. C2 tower top vapor is compressed to 6.1 atm, and condensed at 114°C, the released heat energy can also satisfy the load of each distillation tower. The heat released meets the demand of both C2 and C3 reboilers. Due to the compression ratio of 6.1, the compression process is divided into two stages in consideration of thermal efficiency and mechanical constraints. An intercooler is provided between the two stages to partially condense the superheated vapor at 111°C, effectively recovering the sensible heat and supplying it to the C1 reboiler. Since the recovered heat from vapor recompression is not enough to fully supply the heat load of C1 and C2, auxiliary electric boilers (EB1 and EB2) are installed at the bottom of the two towers to supplement the heat energy.</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12</a:t>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The temperature of the tower bottom is below 150c, so the centralized heat supply is provided by a steam heat pump system (SGHP) with a COP of 5.5. The system converts the original heat load of about 1,892 kW into an electrical power input of 344 kW, which significantly improves energy efficiency. A schematic diagram of the system flow is shown in the figure.</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13</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sym typeface="+mn-ea"/>
              </a:rPr>
              <a:t>In this slide, the economic benefits and costs of the conventional  three-column azeotropic distillation, a heat pump-assisted distillation coupled with an assisted electric boiler system (HPAD+EB), and a steam-generated heat pump (SGHP) system with a COP of 5.5 are compared.  The CAC is calculated to </a:t>
            </a:r>
            <a:r>
              <a:rPr lang="en-US">
                <a:sym typeface="+mn-ea"/>
              </a:rPr>
              <a:t> is calculated with reference to conventional process with coal as fuel </a:t>
            </a:r>
            <a:endParaRPr lang="en-US"/>
          </a:p>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14</a:t>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15</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two column process was simulated.  The total condenser duty was found to be 1675 kW and the total reboiler duty was found to be 1894 kW.  </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16</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HPAD the total work required is reduced to 268 kW, yet two electric reboilers of 360 kW are required </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17</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The work of SGHPs were computed using a COP 5.5</a:t>
            </a:r>
          </a:p>
        </p:txBody>
      </p:sp>
      <p:sp>
        <p:nvSpPr>
          <p:cNvPr id="4" name="Slide Number Placeholder 3"/>
          <p:cNvSpPr>
            <a:spLocks noGrp="1"/>
          </p:cNvSpPr>
          <p:nvPr>
            <p:ph type="sldNum" sz="quarter" idx="5"/>
          </p:nvPr>
        </p:nvSpPr>
        <p:spPr/>
        <p:txBody>
          <a:bodyPr/>
          <a:lstStyle/>
          <a:p>
            <a:fld id="{8BFDFD37-6285-427A-8C0D-E20183607680}" type="slidenum">
              <a:rPr lang="zh-TW" altLang="en-US" smtClean="0"/>
              <a:t>18</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sym typeface="+mn-ea"/>
              </a:rPr>
              <a:t>In this slide, the economic benefits and costs of the conventional  three-column azeotropic distillation, a heat pump-assisted distillation coupled with an assisted electric boiler system (HPAD+EB), and a steam-generated heat pump (SGHP) system with a COP of 5.5 are compared.  The CAC is calculated to </a:t>
            </a:r>
            <a:r>
              <a:rPr lang="en-US">
                <a:sym typeface="+mn-ea"/>
              </a:rPr>
              <a:t> is calculated with reference to conventional process with coal as fuel </a:t>
            </a:r>
            <a:endParaRPr lang="en-US"/>
          </a:p>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19</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is our government plan for march towards the zero emission target.</a:t>
            </a:r>
          </a:p>
          <a:p>
            <a:r>
              <a:rPr lang="en-US" altLang="zh-TW" dirty="0"/>
              <a:t>The original commitment is 50% reduction by 2050 is revised to Net Zero.</a:t>
            </a:r>
          </a:p>
          <a:p>
            <a:r>
              <a:rPr lang="en-US" altLang="zh-TW" dirty="0"/>
              <a:t>The short term target calls 50 MT reduction by 2030.</a:t>
            </a:r>
          </a:p>
          <a:p>
            <a:r>
              <a:rPr lang="en-US" altLang="zh-TW" dirty="0"/>
              <a:t>The latest data of 2022 showed no reduction at all.</a:t>
            </a:r>
          </a:p>
          <a:p>
            <a:endParaRPr lang="en-US" altLang="zh-TW" dirty="0"/>
          </a:p>
          <a:p>
            <a:r>
              <a:rPr lang="en-US" altLang="zh-TW" dirty="0"/>
              <a:t>Please be reminded that I am not making any judgement on the planning.</a:t>
            </a:r>
          </a:p>
          <a:p>
            <a:r>
              <a:rPr lang="en-US" altLang="zh-TW" dirty="0"/>
              <a:t>Part of </a:t>
            </a:r>
            <a:r>
              <a:rPr lang="en-US" altLang="zh-CN" dirty="0"/>
              <a:t>responsibility of failure has</a:t>
            </a:r>
            <a:r>
              <a:rPr lang="zh-CN" altLang="en-US" dirty="0"/>
              <a:t> </a:t>
            </a:r>
            <a:r>
              <a:rPr lang="en-US" altLang="zh-CN" dirty="0"/>
              <a:t>to</a:t>
            </a:r>
            <a:r>
              <a:rPr lang="zh-CN" altLang="en-US" dirty="0"/>
              <a:t> </a:t>
            </a:r>
            <a:r>
              <a:rPr lang="en-US" altLang="zh-CN" dirty="0"/>
              <a:t>be</a:t>
            </a:r>
            <a:r>
              <a:rPr lang="zh-CN" altLang="en-US" dirty="0"/>
              <a:t> </a:t>
            </a:r>
            <a:r>
              <a:rPr lang="en-US" altLang="zh-CN" dirty="0"/>
              <a:t>laid on us, the practicing community.</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t>2</a:t>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20</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21</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total condenser duty available is 1383 kW, the total reboiler duty required is 1629 kW, again the duty provided is insufficent </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22</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Two electric boilers are required</a:t>
            </a:r>
          </a:p>
          <a:p>
            <a:r>
              <a:rPr lang="en-US" dirty="0"/>
              <a:t>The total worj required is 113+61+43+69+84+3.5+94+81=708</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23</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24</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8BFDFD37-6285-427A-8C0D-E20183607680}" type="slidenum">
              <a:rPr lang="zh-TW" altLang="en-US" smtClean="0"/>
              <a:t>25</a:t>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sym typeface="+mn-ea"/>
              </a:rPr>
              <a:t>In this slide, the economic benefits and costs of the conventional  three-column azeotropic distillation, a heat pump-assisted distillation coupled with an assisted electric boiler system (HPAD+EB), and a steam-generated heat pump (SGHP) system with a COP of 5.5 are compared.  The CAC is calculated to </a:t>
            </a:r>
            <a:r>
              <a:rPr lang="en-US">
                <a:sym typeface="+mn-ea"/>
              </a:rPr>
              <a:t> is calculated with reference to conventional process with coal as fuel </a:t>
            </a:r>
            <a:endParaRPr lang="en-US"/>
          </a:p>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26</a:t>
            </a:fld>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27</a:t>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28</a:t>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29</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Our government plan actually comes with a working plan for our chemical industry.</a:t>
            </a:r>
          </a:p>
          <a:p>
            <a:endParaRPr lang="en-US" altLang="zh-TW" dirty="0"/>
          </a:p>
          <a:p>
            <a:r>
              <a:rPr lang="en-US" altLang="zh-TW" dirty="0"/>
              <a:t>Deep decarbonization is achieved by Integration of renewable power </a:t>
            </a:r>
            <a:r>
              <a:rPr lang="en-US" altLang="zh-CN" dirty="0"/>
              <a:t>and r</a:t>
            </a:r>
            <a:r>
              <a:rPr lang="en-US" altLang="zh-TW" dirty="0"/>
              <a:t>evamping of utility system </a:t>
            </a:r>
          </a:p>
          <a:p>
            <a:endParaRPr lang="zh-TW" altLang="en-US"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t>3</a:t>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30</a:t>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31</a:t>
            </a:fld>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32</a:t>
            </a:fld>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33</a:t>
            </a:fld>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34</a:t>
            </a:fld>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35</a:t>
            </a:fld>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36</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defRPr/>
            </a:pPr>
            <a:r>
              <a:rPr lang="en-US" altLang="zh-CN" dirty="0"/>
              <a:t>A great portion of current process energy demand is in the form of steam, generated by a fossil fuel based utility system</a:t>
            </a:r>
          </a:p>
          <a:p>
            <a:pPr lvl="0">
              <a:defRPr/>
            </a:pPr>
            <a:r>
              <a:rPr lang="en-US" altLang="zh-CN" dirty="0"/>
              <a:t>In the future, a great portion of energy is in the form renewable electricity from renewable energy based grid, or utility system.</a:t>
            </a:r>
          </a:p>
          <a:p>
            <a:r>
              <a:rPr lang="en-US" altLang="zh-CN" dirty="0"/>
              <a:t>It is unreasonable, thermodynamically, to convert electricity back into heat. Increasing direct electricity use in a process system, is imperative.</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t>4</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Separation is a nonspontaneous process, work is required.</a:t>
            </a:r>
          </a:p>
          <a:p>
            <a:r>
              <a:rPr lang="en-US" altLang="zh-TW" dirty="0" err="1"/>
              <a:t>Sholl</a:t>
            </a:r>
            <a:r>
              <a:rPr lang="en-US" altLang="zh-TW" dirty="0"/>
              <a:t> and Lively 2016 reported separation processes consumed nearly 16% percent of total US energy consumption.</a:t>
            </a:r>
          </a:p>
          <a:p>
            <a:r>
              <a:rPr lang="en-US" altLang="zh-TW" dirty="0"/>
              <a:t>Distillation is the workhorse separation process and consumes about half of all energy consumed by separation processes.</a:t>
            </a:r>
          </a:p>
          <a:p>
            <a:r>
              <a:rPr lang="en-US" altLang="zh-TW" dirty="0"/>
              <a:t>How should distillation switched from a thermal-driven to a electric-driven process and what is the cost?</a:t>
            </a:r>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t>5</a:t>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8BFDFD37-6285-427A-8C0D-E20183607680}" type="slidenum">
              <a:rPr lang="zh-TW" altLang="en-US" smtClean="0"/>
              <a:t>6</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8BFDFD37-6285-427A-8C0D-E20183607680}" type="slidenum">
              <a:rPr lang="zh-TW" altLang="en-US" smtClean="0"/>
              <a:t>7</a:t>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The table lists a variety of SGHP working fluids and their application conditions, and indicates the COP values and steam temperature ranges of different systems. For example, EPCON's MVR heat pump used in this study has a COP of about 5.5 for low to medium temperature (&lt;150°C) applications, while the Spilling steam compressor raises the steam temperature to 250°C with a COP of about 3.5, and steam generation above 250°C requires a series cascade of two SGHPs, with a combined COP of about 2.1.</a:t>
            </a:r>
          </a:p>
          <a:p>
            <a:endParaRPr lang="en-US" altLang="en-US" dirty="0"/>
          </a:p>
          <a:p>
            <a:endParaRPr lang="en-US"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8</a:t>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Calculations for each energy source are as follows: (a) Heat production cost and emissions from coal: based on imported thermal coal at US$120/ton, with a heat value of about 7,000 kWh/ton, and after correcting for the boiler efficiency, the unit price of heat is about US$0.03/kWh, and the carbon dioxide emissions are about 0.55 kgCO2/kWh. (b) Heat production cost and emissions from liquefied natural gas (LNG): the price of LNG is about US$14/MMBtu, which translates into a unit price of heat of about US$0.08/kWh and carbon dioxide emissions of about 0.32 kgCO$_2$/kWh. MMBtu, converted heat unit price about US$0.08/kWh, and CO2 emissions about 0.32 kgCO$_2$/kWh.(iii) Renewable electricity (wind): electricity price about US$0.055/kWh, and lifecycle emissions about 0.10 kgCO2e/kWh.(iv) Small Module Nuclear Energy (SMR) (d) Small Module Nuclear (SMR): electricity price about US$0.095/kWh, life cycle emission about 0.01 kgCO2e/kWh.(e) Taiwan Grid Power: industrial electricity price about US$0.143/kWh, average carbon emission factor about 0.50 kgCO2e/kWh. The above data are summarized in the table to provide a basic basis for the analysis of the cost of energy and the carbon emission in the future.</a:t>
            </a: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0" y="1122680"/>
            <a:ext cx="12192000" cy="2387600"/>
          </a:xfrm>
        </p:spPr>
        <p:txBody>
          <a:bodyPr anchor="ctr" anchorCtr="0"/>
          <a:lstStyle>
            <a:lvl1pPr algn="ctr">
              <a:defRPr sz="3600"/>
            </a:lvl1pPr>
          </a:lstStyle>
          <a:p>
            <a:endParaRPr lang="en-US" altLang="en-US"/>
          </a:p>
        </p:txBody>
      </p:sp>
      <p:sp>
        <p:nvSpPr>
          <p:cNvPr id="3" name="副標題 2"/>
          <p:cNvSpPr>
            <a:spLocks noGrp="1"/>
          </p:cNvSpPr>
          <p:nvPr>
            <p:ph type="subTitle" idx="1" hasCustomPrompt="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82BEC71E-2446-428A-8527-1B87BA3F4DBD}" type="datetime1">
              <a:rPr lang="zh-TW" altLang="en-US" smtClean="0"/>
              <a:t>2025/7/10</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ln>
            <a:solidFill>
              <a:schemeClr val="bg1"/>
            </a:solidFill>
          </a:ln>
        </p:spPr>
        <p:txBody>
          <a:bodyPr/>
          <a:lstStyle/>
          <a:p>
            <a:r>
              <a:rPr lang="zh-TW" altLang="en-US"/>
              <a:t>按一下以編輯母片標題樣式</a:t>
            </a:r>
          </a:p>
        </p:txBody>
      </p:sp>
      <p:sp>
        <p:nvSpPr>
          <p:cNvPr id="3" name="內容版面配置區 2"/>
          <p:cNvSpPr>
            <a:spLocks noGrp="1"/>
          </p:cNvSpPr>
          <p:nvPr>
            <p:ph idx="1"/>
          </p:nvPr>
        </p:nvSpPr>
        <p:spPr>
          <a:xfrm>
            <a:off x="0" y="1253490"/>
            <a:ext cx="12152630" cy="4351655"/>
          </a:xfrm>
          <a:ln>
            <a:noFill/>
          </a:ln>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Rectangles 6"/>
          <p:cNvSpPr/>
          <p:nvPr userDrawn="1"/>
        </p:nvSpPr>
        <p:spPr>
          <a:xfrm>
            <a:off x="-13335" y="-42545"/>
            <a:ext cx="12202795" cy="564705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ysClr val="windowText" lastClr="000000"/>
                </a:solidFill>
              </a:ln>
              <a:solidFill>
                <a:schemeClr val="bg1">
                  <a:lumMod val="95000"/>
                </a:schemeClr>
              </a:solidFill>
            </a:endParaRPr>
          </a:p>
        </p:txBody>
      </p:sp>
      <p:sp>
        <p:nvSpPr>
          <p:cNvPr id="2" name="標題版面配置區 1"/>
          <p:cNvSpPr>
            <a:spLocks noGrp="1"/>
          </p:cNvSpPr>
          <p:nvPr>
            <p:ph type="title"/>
          </p:nvPr>
        </p:nvSpPr>
        <p:spPr>
          <a:xfrm>
            <a:off x="0" y="0"/>
            <a:ext cx="12152630" cy="132588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0" y="1253490"/>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400">
                <a:solidFill>
                  <a:schemeClr val="tx1">
                    <a:tint val="75000"/>
                  </a:schemeClr>
                </a:solidFill>
                <a:latin typeface="DengXian" panose="02010600030101010101" charset="-122"/>
                <a:ea typeface="DengXian" panose="02010600030101010101" charset="-122"/>
              </a:defRPr>
            </a:lvl1pPr>
          </a:lstStyle>
          <a:p>
            <a:fld id="{C6FEE364-E43C-45E5-A8B6-46B2F1CD9D34}" type="slidenum">
              <a:rPr lang="zh-TW" altLang="en-US" smtClean="0"/>
              <a:t>‹#›</a:t>
            </a:fld>
            <a:endParaRPr lang="zh-TW" altLang="en-US"/>
          </a:p>
        </p:txBody>
      </p:sp>
      <p:pic>
        <p:nvPicPr>
          <p:cNvPr id="8" name="Picture 7"/>
          <p:cNvPicPr>
            <a:picLocks noChangeAspect="1"/>
          </p:cNvPicPr>
          <p:nvPr userDrawn="1"/>
        </p:nvPicPr>
        <p:blipFill>
          <a:blip r:embed="rId5"/>
          <a:stretch>
            <a:fillRect/>
          </a:stretch>
        </p:blipFill>
        <p:spPr>
          <a:xfrm>
            <a:off x="10951210" y="-42545"/>
            <a:ext cx="1238250" cy="14414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b="1" kern="1200">
          <a:solidFill>
            <a:schemeClr val="tx1"/>
          </a:solidFill>
          <a:latin typeface="DengXian" panose="02010600030101010101" charset="-122"/>
          <a:ea typeface="DengXian" panose="02010600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zh-TW"/>
              <a:t>Techno-Economic Analysis of Decarbonization by Electrification of Recycle Processes for High-Purity Isopropanol Recovery </a:t>
            </a:r>
          </a:p>
        </p:txBody>
      </p:sp>
      <p:sp>
        <p:nvSpPr>
          <p:cNvPr id="7" name="Subtitle 6"/>
          <p:cNvSpPr>
            <a:spLocks noGrp="1"/>
          </p:cNvSpPr>
          <p:nvPr>
            <p:ph type="subTitle" idx="1"/>
          </p:nvPr>
        </p:nvSpPr>
        <p:spPr>
          <a:xfrm>
            <a:off x="0" y="3602355"/>
            <a:ext cx="12192000" cy="1655445"/>
          </a:xfrm>
        </p:spPr>
        <p:txBody>
          <a:bodyPr>
            <a:normAutofit lnSpcReduction="20000"/>
          </a:bodyPr>
          <a:lstStyle/>
          <a:p>
            <a:r>
              <a:rPr lang="en-US" altLang="en-US"/>
              <a:t>Yi-Xin Lo</a:t>
            </a:r>
            <a:r>
              <a:rPr lang="en-US" altLang="en-US" baseline="30000"/>
              <a:t>1</a:t>
            </a:r>
            <a:r>
              <a:rPr lang="en-US" altLang="en-US"/>
              <a:t>, San-Jang Wang</a:t>
            </a:r>
            <a:r>
              <a:rPr lang="en-US" altLang="en-US" baseline="30000"/>
              <a:t>2</a:t>
            </a:r>
            <a:r>
              <a:rPr lang="zh-CN" altLang="en-US"/>
              <a:t>，</a:t>
            </a:r>
            <a:r>
              <a:rPr lang="en-US" altLang="en-US"/>
              <a:t>David Shan Hill Wong</a:t>
            </a:r>
            <a:r>
              <a:rPr lang="en-US" altLang="en-US" baseline="30000"/>
              <a:t>1*</a:t>
            </a:r>
          </a:p>
          <a:p>
            <a:pPr algn="ctr"/>
            <a:r>
              <a:rPr lang="en-US" altLang="en-US" baseline="30000"/>
              <a:t>1 </a:t>
            </a:r>
            <a:r>
              <a:rPr lang="en-US" altLang="en-US" sz="1800"/>
              <a:t>Department of Chemical Engineering, National Tsing Hua University, Hsinchu, Taiwan</a:t>
            </a:r>
          </a:p>
        </p:txBody>
      </p:sp>
      <p:sp>
        <p:nvSpPr>
          <p:cNvPr id="2" name="投影片編號版面配置區 1"/>
          <p:cNvSpPr>
            <a:spLocks noGrp="1"/>
          </p:cNvSpPr>
          <p:nvPr>
            <p:ph type="sldNum" sz="quarter" idx="12"/>
          </p:nvPr>
        </p:nvSpPr>
        <p:spPr/>
        <p:txBody>
          <a:bodyPr/>
          <a:lstStyle/>
          <a:p>
            <a:r>
              <a:rPr lang="zh-TW" altLang="en-US"/>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Azeotropic Distillation Using Cycohexane</a:t>
            </a:r>
          </a:p>
        </p:txBody>
      </p:sp>
      <p:sp>
        <p:nvSpPr>
          <p:cNvPr id="2" name="文字方塊 1"/>
          <p:cNvSpPr txBox="1"/>
          <p:nvPr/>
        </p:nvSpPr>
        <p:spPr>
          <a:xfrm>
            <a:off x="88900" y="4144645"/>
            <a:ext cx="12103100" cy="1198880"/>
          </a:xfrm>
          <a:prstGeom prst="rect">
            <a:avLst/>
          </a:prstGeom>
          <a:noFill/>
        </p:spPr>
        <p:txBody>
          <a:bodyPr wrap="square" rtlCol="0">
            <a:spAutoFit/>
          </a:bodyPr>
          <a:lstStyle/>
          <a:p>
            <a:r>
              <a:rPr lang="en-US" altLang="en-US" sz="1200" dirty="0">
                <a:latin typeface="DengXian" panose="02010600030101010101" charset="-122"/>
                <a:ea typeface="DengXian" panose="02010600030101010101" charset="-122"/>
              </a:rPr>
              <a:t>Wang, C. J., Wong, D. S. H., Chien, I. L., Shih, R. F., Liu, W. T., &amp; Tsai, C. S. (1998). Critical reflux, parametric sensitivity, and hysteresis in azeotropic distillation of isopropyl alcohol+ water+ cyclohexane. Industrial &amp; engineering chemistry research, 37(7), 2835-2843.</a:t>
            </a:r>
          </a:p>
          <a:p>
            <a:r>
              <a:rPr lang="en-US" altLang="en-US" sz="1200" dirty="0">
                <a:latin typeface="DengXian" panose="02010600030101010101" charset="-122"/>
                <a:ea typeface="DengXian" panose="02010600030101010101" charset="-122"/>
              </a:rPr>
              <a:t>Chien, I. L., Wang, C. J., Wong, D. S. H., Lee, C. H., Cheng, S. H., Shih, R. F., ... &amp; Tsai, C. S. (2000). Experimental investigation of conventional control strategies for a heterogeneous azeotropic distillation column. Journal of Process Control, 10(4), 333-340.</a:t>
            </a:r>
          </a:p>
          <a:p>
            <a:r>
              <a:rPr lang="en-US" altLang="en-US" sz="1200" dirty="0">
                <a:latin typeface="DengXian" panose="02010600030101010101" charset="-122"/>
                <a:ea typeface="DengXian" panose="02010600030101010101" charset="-122"/>
              </a:rPr>
              <a:t>Shi, L., Huang, K., Wang, S. J., Yu, J., Yuan, Y., Chen, H., &amp; Wong, D. S. (2015). Application of vapor recompression to heterogeneous azeotropic dividing-wall distillation columns. Industrial &amp; Engineering Chemistry Research, 54(46), 11592-11609.</a:t>
            </a:r>
          </a:p>
        </p:txBody>
      </p:sp>
      <p:sp>
        <p:nvSpPr>
          <p:cNvPr id="3" name="投影片編號版面配置區 2"/>
          <p:cNvSpPr>
            <a:spLocks noGrp="1"/>
          </p:cNvSpPr>
          <p:nvPr>
            <p:ph type="sldNum" sz="quarter" idx="12"/>
          </p:nvPr>
        </p:nvSpPr>
        <p:spPr/>
        <p:txBody>
          <a:bodyPr/>
          <a:lstStyle/>
          <a:p>
            <a:r>
              <a:rPr lang="zh-TW" alt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t>Basic Three Column Process</a:t>
            </a:r>
          </a:p>
        </p:txBody>
      </p:sp>
      <p:sp>
        <p:nvSpPr>
          <p:cNvPr id="6" name="Content Placeholder 5"/>
          <p:cNvSpPr>
            <a:spLocks noGrp="1"/>
          </p:cNvSpPr>
          <p:nvPr>
            <p:ph idx="1"/>
          </p:nvPr>
        </p:nvSpPr>
        <p:spPr/>
        <p:txBody>
          <a:bodyPr/>
          <a:lstStyle/>
          <a:p>
            <a:endParaRPr 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95783" y="1119179"/>
            <a:ext cx="11424621" cy="4619641"/>
          </a:xfrm>
          <a:prstGeom prst="rect">
            <a:avLst/>
          </a:prstGeom>
        </p:spPr>
      </p:pic>
      <p:sp>
        <p:nvSpPr>
          <p:cNvPr id="3" name="投影片編號版面配置區 2"/>
          <p:cNvSpPr>
            <a:spLocks noGrp="1"/>
          </p:cNvSpPr>
          <p:nvPr>
            <p:ph type="sldNum" sz="quarter" idx="12"/>
          </p:nvPr>
        </p:nvSpPr>
        <p:spPr/>
        <p:txBody>
          <a:bodyPr/>
          <a:lstStyle/>
          <a:p>
            <a:r>
              <a:rPr lang="zh-TW" alt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HPAD Design</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C6FEE364-E43C-45E5-A8B6-46B2F1CD9D34}" type="slidenum">
              <a:rPr lang="zh-TW" altLang="en-US" smtClean="0"/>
              <a:t>12</a:t>
            </a:fld>
            <a:endParaRPr lang="zh-TW" altLang="en-US"/>
          </a:p>
        </p:txBody>
      </p:sp>
      <p:pic>
        <p:nvPicPr>
          <p:cNvPr id="5" name="圖片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34192" y="1021662"/>
            <a:ext cx="12092241" cy="48146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SGHP Processs (COP=5.5)</a:t>
            </a:r>
          </a:p>
        </p:txBody>
      </p:sp>
      <p:sp>
        <p:nvSpPr>
          <p:cNvPr id="3" name="投影片編號版面配置區 2"/>
          <p:cNvSpPr>
            <a:spLocks noGrp="1"/>
          </p:cNvSpPr>
          <p:nvPr>
            <p:ph type="sldNum" sz="quarter" idx="12"/>
          </p:nvPr>
        </p:nvSpPr>
        <p:spPr/>
        <p:txBody>
          <a:bodyPr/>
          <a:lstStyle/>
          <a:p>
            <a:r>
              <a:rPr lang="zh-TW" altLang="en-US"/>
              <a:t>*</a:t>
            </a:r>
          </a:p>
        </p:txBody>
      </p:sp>
      <p:pic>
        <p:nvPicPr>
          <p:cNvPr id="7" name="Content Placeholder 6"/>
          <p:cNvPicPr>
            <a:picLocks noGrp="1" noChangeAspect="1"/>
          </p:cNvPicPr>
          <p:nvPr>
            <p:ph idx="1"/>
          </p:nvPr>
        </p:nvPicPr>
        <p:blipFill>
          <a:blip r:embed="rId3"/>
          <a:srcRect t="321" r="32910" b="29651"/>
          <a:stretch>
            <a:fillRect/>
          </a:stretch>
        </p:blipFill>
        <p:spPr>
          <a:xfrm>
            <a:off x="1409700" y="1325880"/>
            <a:ext cx="9566275" cy="39331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p>
        </p:txBody>
      </p:sp>
      <p:sp>
        <p:nvSpPr>
          <p:cNvPr id="3" name="Content Placeholder 2"/>
          <p:cNvSpPr>
            <a:spLocks noGrp="1"/>
          </p:cNvSpPr>
          <p:nvPr>
            <p:ph idx="1"/>
          </p:nvPr>
        </p:nvSpPr>
        <p:spPr/>
        <p:txBody>
          <a:bodyPr/>
          <a:lstStyle/>
          <a:p>
            <a:r>
              <a:rPr lang="en-US"/>
              <a:t>Carbon abatement  cost is calculated with reference to conventional process with coal as fuel </a:t>
            </a:r>
          </a:p>
        </p:txBody>
      </p:sp>
      <p:sp>
        <p:nvSpPr>
          <p:cNvPr id="2" name="投影片編號版面配置區 1"/>
          <p:cNvSpPr>
            <a:spLocks noGrp="1"/>
          </p:cNvSpPr>
          <p:nvPr>
            <p:ph type="sldNum" sz="quarter" idx="12"/>
          </p:nvPr>
        </p:nvSpPr>
        <p:spPr/>
        <p:txBody>
          <a:bodyPr/>
          <a:lstStyle/>
          <a:p>
            <a:r>
              <a:rPr lang="zh-TW" altLang="en-US"/>
              <a:t>*</a:t>
            </a:r>
          </a:p>
        </p:txBody>
      </p:sp>
      <p:graphicFrame>
        <p:nvGraphicFramePr>
          <p:cNvPr id="8" name="Table 7"/>
          <p:cNvGraphicFramePr/>
          <p:nvPr>
            <p:custDataLst>
              <p:tags r:id="rId1"/>
            </p:custDataLst>
          </p:nvPr>
        </p:nvGraphicFramePr>
        <p:xfrm>
          <a:off x="0" y="2125345"/>
          <a:ext cx="12240000" cy="2503805"/>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gridCol w="1080000">
                  <a:extLst>
                    <a:ext uri="{9D8B030D-6E8A-4147-A177-3AD203B41FA5}">
                      <a16:colId xmlns:a16="http://schemas.microsoft.com/office/drawing/2014/main" val="20007"/>
                    </a:ext>
                  </a:extLst>
                </a:gridCol>
                <a:gridCol w="1080000">
                  <a:extLst>
                    <a:ext uri="{9D8B030D-6E8A-4147-A177-3AD203B41FA5}">
                      <a16:colId xmlns:a16="http://schemas.microsoft.com/office/drawing/2014/main" val="20008"/>
                    </a:ext>
                  </a:extLst>
                </a:gridCol>
              </a:tblGrid>
              <a:tr h="372745">
                <a:tc>
                  <a:txBody>
                    <a:bodyPr/>
                    <a:lstStyle/>
                    <a:p>
                      <a:pPr algn="ctr">
                        <a:buNone/>
                      </a:pPr>
                      <a:endParaRPr lang="en-US"/>
                    </a:p>
                  </a:txBody>
                  <a:tcPr anchor="ctr"/>
                </a:tc>
                <a:tc gridSpan="2">
                  <a:txBody>
                    <a:bodyPr/>
                    <a:lstStyle/>
                    <a:p>
                      <a:pPr algn="ctr">
                        <a:buNone/>
                      </a:pPr>
                      <a:r>
                        <a:rPr lang="en-US"/>
                        <a:t>Conventional</a:t>
                      </a:r>
                    </a:p>
                  </a:txBody>
                  <a:tcPr anchor="ctr"/>
                </a:tc>
                <a:tc hMerge="1">
                  <a:txBody>
                    <a:bodyPr/>
                    <a:lstStyle/>
                    <a:p>
                      <a:endParaRPr lang="zh-TW"/>
                    </a:p>
                  </a:txBody>
                  <a:tcPr/>
                </a:tc>
                <a:tc gridSpan="3">
                  <a:txBody>
                    <a:bodyPr/>
                    <a:lstStyle/>
                    <a:p>
                      <a:pPr algn="ctr">
                        <a:buNone/>
                      </a:pPr>
                      <a:r>
                        <a:rPr lang="en-US"/>
                        <a:t>HPAD+EB</a:t>
                      </a:r>
                    </a:p>
                  </a:txBody>
                  <a:tcPr anchor="ctr"/>
                </a:tc>
                <a:tc hMerge="1">
                  <a:txBody>
                    <a:bodyPr/>
                    <a:lstStyle/>
                    <a:p>
                      <a:endParaRPr lang="zh-TW"/>
                    </a:p>
                  </a:txBody>
                  <a:tcPr/>
                </a:tc>
                <a:tc hMerge="1">
                  <a:txBody>
                    <a:bodyPr/>
                    <a:lstStyle/>
                    <a:p>
                      <a:endParaRPr lang="zh-TW"/>
                    </a:p>
                  </a:txBody>
                  <a:tcPr/>
                </a:tc>
                <a:tc gridSpan="3">
                  <a:txBody>
                    <a:bodyPr/>
                    <a:lstStyle/>
                    <a:p>
                      <a:pPr algn="ctr">
                        <a:buNone/>
                      </a:pPr>
                      <a:r>
                        <a:rPr lang="en-US"/>
                        <a:t>SGHP</a:t>
                      </a:r>
                    </a:p>
                  </a:txBody>
                  <a:tcPr anchor="ct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372745">
                <a:tc>
                  <a:txBody>
                    <a:bodyPr/>
                    <a:lstStyle/>
                    <a:p>
                      <a:pPr algn="ctr">
                        <a:buNone/>
                      </a:pPr>
                      <a:r>
                        <a:rPr lang="en-US"/>
                        <a:t>Energy Type</a:t>
                      </a:r>
                    </a:p>
                  </a:txBody>
                  <a:tcPr anchor="ctr"/>
                </a:tc>
                <a:tc>
                  <a:txBody>
                    <a:bodyPr/>
                    <a:lstStyle/>
                    <a:p>
                      <a:pPr algn="ctr">
                        <a:buNone/>
                      </a:pPr>
                      <a:r>
                        <a:rPr lang="en-US"/>
                        <a:t>Coal</a:t>
                      </a:r>
                    </a:p>
                  </a:txBody>
                  <a:tcPr anchor="ctr"/>
                </a:tc>
                <a:tc>
                  <a:txBody>
                    <a:bodyPr/>
                    <a:lstStyle/>
                    <a:p>
                      <a:pPr algn="ctr">
                        <a:buNone/>
                      </a:pPr>
                      <a:r>
                        <a:rPr lang="en-US"/>
                        <a:t>LNG</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extLst>
                  <a:ext uri="{0D108BD9-81ED-4DB2-BD59-A6C34878D82A}">
                    <a16:rowId xmlns:a16="http://schemas.microsoft.com/office/drawing/2014/main" val="10001"/>
                  </a:ext>
                </a:extLst>
              </a:tr>
              <a:tr h="372745">
                <a:tc>
                  <a:txBody>
                    <a:bodyPr/>
                    <a:lstStyle/>
                    <a:p>
                      <a:pPr algn="ctr">
                        <a:buNone/>
                      </a:pPr>
                      <a:r>
                        <a:rPr lang="en-US"/>
                        <a:t>Energy [kW]</a:t>
                      </a:r>
                    </a:p>
                  </a:txBody>
                  <a:tcPr anchor="ctr"/>
                </a:tc>
                <a:tc gridSpan="2">
                  <a:txBody>
                    <a:bodyPr/>
                    <a:lstStyle/>
                    <a:p>
                      <a:pPr algn="ctr">
                        <a:buNone/>
                      </a:pPr>
                      <a:r>
                        <a:rPr lang="en-US"/>
                        <a:t>4441(Q)</a:t>
                      </a:r>
                    </a:p>
                  </a:txBody>
                  <a:tcPr anchor="ctr"/>
                </a:tc>
                <a:tc hMerge="1">
                  <a:txBody>
                    <a:bodyPr/>
                    <a:lstStyle/>
                    <a:p>
                      <a:endParaRPr lang="zh-TW"/>
                    </a:p>
                  </a:txBody>
                  <a:tcPr anchor="ctr"/>
                </a:tc>
                <a:tc gridSpan="3">
                  <a:txBody>
                    <a:bodyPr/>
                    <a:lstStyle/>
                    <a:p>
                      <a:pPr algn="ctr">
                        <a:buNone/>
                      </a:pPr>
                      <a:r>
                        <a:rPr lang="en-US"/>
                        <a:t>1862(W)</a:t>
                      </a:r>
                    </a:p>
                  </a:txBody>
                  <a:tcPr anchor="ctr"/>
                </a:tc>
                <a:tc hMerge="1">
                  <a:txBody>
                    <a:bodyPr/>
                    <a:lstStyle/>
                    <a:p>
                      <a:endParaRPr lang="zh-TW"/>
                    </a:p>
                  </a:txBody>
                  <a:tcPr anchor="ctr"/>
                </a:tc>
                <a:tc hMerge="1">
                  <a:txBody>
                    <a:bodyPr/>
                    <a:lstStyle/>
                    <a:p>
                      <a:endParaRPr lang="zh-TW"/>
                    </a:p>
                  </a:txBody>
                  <a:tcPr anchor="ctr"/>
                </a:tc>
                <a:tc gridSpan="3">
                  <a:txBody>
                    <a:bodyPr/>
                    <a:lstStyle/>
                    <a:p>
                      <a:pPr algn="ctr">
                        <a:buNone/>
                      </a:pPr>
                      <a:r>
                        <a:rPr lang="en-US"/>
                        <a:t>807(W)</a:t>
                      </a:r>
                    </a:p>
                  </a:txBody>
                  <a:tcPr anchor="ctr"/>
                </a:tc>
                <a:tc hMerge="1">
                  <a:txBody>
                    <a:bodyPr/>
                    <a:lstStyle/>
                    <a:p>
                      <a:endParaRPr lang="zh-TW"/>
                    </a:p>
                  </a:txBody>
                  <a:tcPr anchor="ctr"/>
                </a:tc>
                <a:tc hMerge="1">
                  <a:txBody>
                    <a:bodyPr/>
                    <a:lstStyle/>
                    <a:p>
                      <a:endParaRPr lang="zh-TW"/>
                    </a:p>
                  </a:txBody>
                  <a:tcPr anchor="ctr"/>
                </a:tc>
                <a:extLst>
                  <a:ext uri="{0D108BD9-81ED-4DB2-BD59-A6C34878D82A}">
                    <a16:rowId xmlns:a16="http://schemas.microsoft.com/office/drawing/2014/main" val="10002"/>
                  </a:ext>
                </a:extLst>
              </a:tr>
              <a:tr h="372745">
                <a:tc>
                  <a:txBody>
                    <a:bodyPr/>
                    <a:lstStyle/>
                    <a:p>
                      <a:pPr algn="ctr">
                        <a:buNone/>
                      </a:pPr>
                      <a:r>
                        <a:rPr lang="en-US"/>
                        <a:t>Energy Cost [USD/h]</a:t>
                      </a:r>
                    </a:p>
                  </a:txBody>
                  <a:tcPr anchor="ctr"/>
                </a:tc>
                <a:tc>
                  <a:txBody>
                    <a:bodyPr/>
                    <a:lstStyle/>
                    <a:p>
                      <a:pPr algn="ctr">
                        <a:buNone/>
                      </a:pPr>
                      <a:r>
                        <a:rPr lang="en-US"/>
                        <a:t>133</a:t>
                      </a:r>
                    </a:p>
                  </a:txBody>
                  <a:tcPr anchor="ctr"/>
                </a:tc>
                <a:tc>
                  <a:txBody>
                    <a:bodyPr/>
                    <a:lstStyle/>
                    <a:p>
                      <a:pPr algn="ctr">
                        <a:buNone/>
                      </a:pPr>
                      <a:r>
                        <a:rPr lang="en-US"/>
                        <a:t>355</a:t>
                      </a:r>
                    </a:p>
                  </a:txBody>
                  <a:tcPr anchor="ctr"/>
                </a:tc>
                <a:tc>
                  <a:txBody>
                    <a:bodyPr/>
                    <a:lstStyle/>
                    <a:p>
                      <a:pPr algn="ctr">
                        <a:buNone/>
                      </a:pPr>
                      <a:r>
                        <a:rPr lang="en-US"/>
                        <a:t>102</a:t>
                      </a:r>
                    </a:p>
                  </a:txBody>
                  <a:tcPr anchor="ctr"/>
                </a:tc>
                <a:tc>
                  <a:txBody>
                    <a:bodyPr/>
                    <a:lstStyle/>
                    <a:p>
                      <a:pPr algn="ctr">
                        <a:buNone/>
                      </a:pPr>
                      <a:r>
                        <a:rPr lang="en-US"/>
                        <a:t>177</a:t>
                      </a:r>
                    </a:p>
                  </a:txBody>
                  <a:tcPr anchor="ctr"/>
                </a:tc>
                <a:tc>
                  <a:txBody>
                    <a:bodyPr/>
                    <a:lstStyle/>
                    <a:p>
                      <a:pPr algn="ctr">
                        <a:buNone/>
                      </a:pPr>
                      <a:r>
                        <a:rPr lang="en-US"/>
                        <a:t>266</a:t>
                      </a:r>
                    </a:p>
                  </a:txBody>
                  <a:tcPr anchor="ctr"/>
                </a:tc>
                <a:tc>
                  <a:txBody>
                    <a:bodyPr/>
                    <a:lstStyle/>
                    <a:p>
                      <a:pPr algn="ctr">
                        <a:buNone/>
                      </a:pPr>
                      <a:r>
                        <a:rPr lang="en-US"/>
                        <a:t>44</a:t>
                      </a:r>
                    </a:p>
                  </a:txBody>
                  <a:tcPr anchor="ctr"/>
                </a:tc>
                <a:tc>
                  <a:txBody>
                    <a:bodyPr/>
                    <a:lstStyle/>
                    <a:p>
                      <a:pPr algn="ctr">
                        <a:buNone/>
                      </a:pPr>
                      <a:r>
                        <a:rPr lang="en-US"/>
                        <a:t>77</a:t>
                      </a:r>
                    </a:p>
                  </a:txBody>
                  <a:tcPr anchor="ctr"/>
                </a:tc>
                <a:tc>
                  <a:txBody>
                    <a:bodyPr/>
                    <a:lstStyle/>
                    <a:p>
                      <a:pPr algn="ctr">
                        <a:buNone/>
                      </a:pPr>
                      <a:r>
                        <a:rPr lang="en-US"/>
                        <a:t>115</a:t>
                      </a:r>
                    </a:p>
                  </a:txBody>
                  <a:tcPr anchor="ctr"/>
                </a:tc>
                <a:extLst>
                  <a:ext uri="{0D108BD9-81ED-4DB2-BD59-A6C34878D82A}">
                    <a16:rowId xmlns:a16="http://schemas.microsoft.com/office/drawing/2014/main" val="10003"/>
                  </a:ext>
                </a:extLst>
              </a:tr>
              <a:tr h="372745">
                <a:tc>
                  <a:txBody>
                    <a:bodyPr/>
                    <a:lstStyle/>
                    <a:p>
                      <a:pPr algn="ctr">
                        <a:buNone/>
                      </a:pPr>
                      <a:r>
                        <a:rPr lang="en-US"/>
                        <a:t>CO2e[kg/h]</a:t>
                      </a:r>
                    </a:p>
                  </a:txBody>
                  <a:tcPr anchor="ctr"/>
                </a:tc>
                <a:tc>
                  <a:txBody>
                    <a:bodyPr/>
                    <a:lstStyle/>
                    <a:p>
                      <a:pPr algn="ctr">
                        <a:buNone/>
                      </a:pPr>
                      <a:r>
                        <a:rPr lang="en-US"/>
                        <a:t>2443</a:t>
                      </a:r>
                    </a:p>
                  </a:txBody>
                  <a:tcPr anchor="ctr"/>
                </a:tc>
                <a:tc>
                  <a:txBody>
                    <a:bodyPr/>
                    <a:lstStyle/>
                    <a:p>
                      <a:pPr algn="ctr">
                        <a:buNone/>
                      </a:pPr>
                      <a:r>
                        <a:rPr lang="en-US"/>
                        <a:t>1421</a:t>
                      </a:r>
                    </a:p>
                  </a:txBody>
                  <a:tcPr anchor="ctr"/>
                </a:tc>
                <a:tc>
                  <a:txBody>
                    <a:bodyPr/>
                    <a:lstStyle/>
                    <a:p>
                      <a:pPr algn="ctr">
                        <a:buNone/>
                      </a:pPr>
                      <a:r>
                        <a:rPr lang="en-US"/>
                        <a:t>186</a:t>
                      </a:r>
                    </a:p>
                  </a:txBody>
                  <a:tcPr anchor="ctr"/>
                </a:tc>
                <a:tc>
                  <a:txBody>
                    <a:bodyPr/>
                    <a:lstStyle/>
                    <a:p>
                      <a:pPr algn="ctr">
                        <a:buNone/>
                      </a:pPr>
                      <a:r>
                        <a:rPr lang="en-US"/>
                        <a:t>19</a:t>
                      </a:r>
                    </a:p>
                  </a:txBody>
                  <a:tcPr anchor="ctr"/>
                </a:tc>
                <a:tc>
                  <a:txBody>
                    <a:bodyPr/>
                    <a:lstStyle/>
                    <a:p>
                      <a:pPr algn="ctr">
                        <a:buNone/>
                      </a:pPr>
                      <a:r>
                        <a:rPr lang="en-US"/>
                        <a:t>931</a:t>
                      </a:r>
                    </a:p>
                  </a:txBody>
                  <a:tcPr anchor="ctr"/>
                </a:tc>
                <a:tc>
                  <a:txBody>
                    <a:bodyPr/>
                    <a:lstStyle/>
                    <a:p>
                      <a:pPr algn="ctr">
                        <a:buNone/>
                      </a:pPr>
                      <a:r>
                        <a:rPr lang="en-US"/>
                        <a:t>81</a:t>
                      </a:r>
                    </a:p>
                  </a:txBody>
                  <a:tcPr anchor="ctr"/>
                </a:tc>
                <a:tc>
                  <a:txBody>
                    <a:bodyPr/>
                    <a:lstStyle/>
                    <a:p>
                      <a:pPr algn="ctr">
                        <a:buNone/>
                      </a:pPr>
                      <a:r>
                        <a:rPr lang="en-US"/>
                        <a:t>8</a:t>
                      </a:r>
                    </a:p>
                  </a:txBody>
                  <a:tcPr anchor="ctr"/>
                </a:tc>
                <a:tc>
                  <a:txBody>
                    <a:bodyPr/>
                    <a:lstStyle/>
                    <a:p>
                      <a:pPr algn="ctr">
                        <a:buNone/>
                      </a:pPr>
                      <a:r>
                        <a:rPr lang="en-US"/>
                        <a:t>404</a:t>
                      </a:r>
                    </a:p>
                  </a:txBody>
                  <a:tcPr anchor="ctr"/>
                </a:tc>
                <a:extLst>
                  <a:ext uri="{0D108BD9-81ED-4DB2-BD59-A6C34878D82A}">
                    <a16:rowId xmlns:a16="http://schemas.microsoft.com/office/drawing/2014/main" val="10004"/>
                  </a:ext>
                </a:extLst>
              </a:tr>
              <a:tr h="372745">
                <a:tc>
                  <a:txBody>
                    <a:bodyPr/>
                    <a:lstStyle/>
                    <a:p>
                      <a:pPr algn="ctr">
                        <a:buNone/>
                      </a:pPr>
                      <a:r>
                        <a:rPr lang="en-US"/>
                        <a:t>Caron Abatement Cost [USD/tonCO2]</a:t>
                      </a:r>
                    </a:p>
                  </a:txBody>
                  <a:tcPr anchor="ctr"/>
                </a:tc>
                <a:tc>
                  <a:txBody>
                    <a:bodyPr/>
                    <a:lstStyle/>
                    <a:p>
                      <a:pPr algn="ctr">
                        <a:buNone/>
                      </a:pPr>
                      <a:r>
                        <a:rPr lang="en-US"/>
                        <a:t>--</a:t>
                      </a:r>
                    </a:p>
                  </a:txBody>
                  <a:tcPr anchor="ctr"/>
                </a:tc>
                <a:tc>
                  <a:txBody>
                    <a:bodyPr/>
                    <a:lstStyle/>
                    <a:p>
                      <a:pPr algn="ctr">
                        <a:buNone/>
                      </a:pPr>
                      <a:r>
                        <a:rPr lang="en-US"/>
                        <a:t>217</a:t>
                      </a:r>
                    </a:p>
                  </a:txBody>
                  <a:tcPr anchor="ctr"/>
                </a:tc>
                <a:tc>
                  <a:txBody>
                    <a:bodyPr/>
                    <a:lstStyle/>
                    <a:p>
                      <a:pPr algn="ctr">
                        <a:buNone/>
                      </a:pPr>
                      <a:r>
                        <a:rPr lang="en-US"/>
                        <a:t>-14</a:t>
                      </a:r>
                    </a:p>
                  </a:txBody>
                  <a:tcPr anchor="ctr"/>
                </a:tc>
                <a:tc>
                  <a:txBody>
                    <a:bodyPr/>
                    <a:lstStyle/>
                    <a:p>
                      <a:pPr algn="ctr">
                        <a:buNone/>
                      </a:pPr>
                      <a:r>
                        <a:rPr lang="en-US"/>
                        <a:t>18</a:t>
                      </a:r>
                    </a:p>
                  </a:txBody>
                  <a:tcPr anchor="ctr"/>
                </a:tc>
                <a:tc>
                  <a:txBody>
                    <a:bodyPr/>
                    <a:lstStyle/>
                    <a:p>
                      <a:pPr algn="ctr">
                        <a:buNone/>
                      </a:pPr>
                      <a:r>
                        <a:rPr lang="en-US"/>
                        <a:t>88</a:t>
                      </a:r>
                    </a:p>
                  </a:txBody>
                  <a:tcPr anchor="ctr"/>
                </a:tc>
                <a:tc>
                  <a:txBody>
                    <a:bodyPr/>
                    <a:lstStyle/>
                    <a:p>
                      <a:pPr algn="ctr">
                        <a:buNone/>
                      </a:pPr>
                      <a:r>
                        <a:rPr lang="en-US"/>
                        <a:t>-38</a:t>
                      </a:r>
                    </a:p>
                  </a:txBody>
                  <a:tcPr anchor="ctr"/>
                </a:tc>
                <a:tc>
                  <a:txBody>
                    <a:bodyPr/>
                    <a:lstStyle/>
                    <a:p>
                      <a:pPr algn="ctr">
                        <a:buNone/>
                      </a:pPr>
                      <a:r>
                        <a:rPr lang="en-US"/>
                        <a:t>-23</a:t>
                      </a:r>
                    </a:p>
                  </a:txBody>
                  <a:tcPr anchor="ctr"/>
                </a:tc>
                <a:tc>
                  <a:txBody>
                    <a:bodyPr/>
                    <a:lstStyle/>
                    <a:p>
                      <a:pPr algn="ctr">
                        <a:buNone/>
                      </a:pPr>
                      <a:r>
                        <a:rPr lang="en-US"/>
                        <a:t>-9</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Azeotropic Distillation using Di-isopropyl Ether (DIPE)</a:t>
            </a:r>
          </a:p>
        </p:txBody>
      </p:sp>
      <p:sp>
        <p:nvSpPr>
          <p:cNvPr id="2" name="投影片編號版面配置區 1"/>
          <p:cNvSpPr>
            <a:spLocks noGrp="1"/>
          </p:cNvSpPr>
          <p:nvPr>
            <p:ph type="sldNum" sz="quarter" idx="12"/>
          </p:nvPr>
        </p:nvSpPr>
        <p:spPr/>
        <p:txBody>
          <a:bodyPr/>
          <a:lstStyle/>
          <a:p>
            <a:r>
              <a:rPr lang="zh-TW" altLang="en-US"/>
              <a:t>*</a:t>
            </a:r>
          </a:p>
        </p:txBody>
      </p:sp>
      <p:sp>
        <p:nvSpPr>
          <p:cNvPr id="3" name="文字方塊 2"/>
          <p:cNvSpPr txBox="1"/>
          <p:nvPr/>
        </p:nvSpPr>
        <p:spPr>
          <a:xfrm>
            <a:off x="0" y="4134485"/>
            <a:ext cx="12192635" cy="460375"/>
          </a:xfrm>
          <a:prstGeom prst="rect">
            <a:avLst/>
          </a:prstGeom>
          <a:noFill/>
        </p:spPr>
        <p:txBody>
          <a:bodyPr wrap="square" rtlCol="0">
            <a:spAutoFit/>
          </a:bodyPr>
          <a:lstStyle/>
          <a:p>
            <a:r>
              <a:rPr lang="en-US" altLang="zh-TW" sz="1200" dirty="0">
                <a:latin typeface="DengXian" panose="02010600030101010101" charset="-122"/>
                <a:ea typeface="DengXian" panose="02010600030101010101" charset="-122"/>
              </a:rPr>
              <a:t>Qi, J., Tang, J., Zhang, Q., Wang, Y., Chen, H., Zhao, H., &amp; Zhang, L. (2019). Heat-integrated azeotropic distillation and extractive distillation for the separation of heterogeneous ternary azeotropes of </a:t>
            </a:r>
            <a:r>
              <a:rPr lang="en-US" altLang="zh-TW" sz="1200" dirty="0" err="1">
                <a:latin typeface="DengXian" panose="02010600030101010101" charset="-122"/>
                <a:ea typeface="DengXian" panose="02010600030101010101" charset="-122"/>
              </a:rPr>
              <a:t>diisopropyl</a:t>
            </a:r>
            <a:r>
              <a:rPr lang="en-US" altLang="zh-TW" sz="1200" dirty="0">
                <a:latin typeface="DengXian" panose="02010600030101010101" charset="-122"/>
                <a:ea typeface="DengXian" panose="02010600030101010101" charset="-122"/>
              </a:rPr>
              <a:t> ether/isopropyl alcohol/water. Industrial &amp; Engineering Chemistry Research, 58(45), 20734-20745.</a:t>
            </a:r>
            <a:endParaRPr lang="zh-TW" altLang="en-US" sz="1200" dirty="0">
              <a:latin typeface="DengXian" panose="02010600030101010101" charset="-122"/>
              <a:ea typeface="DengXian" panose="0201060003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t>Two-Column Process</a:t>
            </a:r>
          </a:p>
        </p:txBody>
      </p:sp>
      <p:sp>
        <p:nvSpPr>
          <p:cNvPr id="5" name="Content Placeholder 4"/>
          <p:cNvSpPr>
            <a:spLocks noGrp="1"/>
          </p:cNvSpPr>
          <p:nvPr>
            <p:ph idx="1"/>
          </p:nvPr>
        </p:nvSpPr>
        <p:spPr/>
        <p:txBody>
          <a:bodyPr/>
          <a:lstStyle/>
          <a:p>
            <a:endParaRPr lang="en-US"/>
          </a:p>
        </p:txBody>
      </p:sp>
      <p:pic>
        <p:nvPicPr>
          <p:cNvPr id="2" name="圖片 1"/>
          <p:cNvPicPr>
            <a:picLocks noChangeAspect="1"/>
          </p:cNvPicPr>
          <p:nvPr/>
        </p:nvPicPr>
        <p:blipFill>
          <a:blip r:embed="rId3"/>
          <a:stretch>
            <a:fillRect/>
          </a:stretch>
        </p:blipFill>
        <p:spPr>
          <a:xfrm>
            <a:off x="974338" y="1148626"/>
            <a:ext cx="11217662" cy="4560748"/>
          </a:xfrm>
          <a:prstGeom prst="rect">
            <a:avLst/>
          </a:prstGeom>
        </p:spPr>
      </p:pic>
      <p:sp>
        <p:nvSpPr>
          <p:cNvPr id="3" name="投影片編號版面配置區 2"/>
          <p:cNvSpPr>
            <a:spLocks noGrp="1"/>
          </p:cNvSpPr>
          <p:nvPr>
            <p:ph type="sldNum" sz="quarter" idx="12"/>
          </p:nvPr>
        </p:nvSpPr>
        <p:spPr/>
        <p:txBody>
          <a:bodyPr/>
          <a:lstStyle/>
          <a:p>
            <a:r>
              <a:rPr lang="zh-TW" altLang="en-US"/>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HPAD Process</a:t>
            </a:r>
          </a:p>
        </p:txBody>
      </p:sp>
      <p:sp>
        <p:nvSpPr>
          <p:cNvPr id="7" name="Content Placeholder 6"/>
          <p:cNvSpPr>
            <a:spLocks noGrp="1"/>
          </p:cNvSpPr>
          <p:nvPr>
            <p:ph idx="1"/>
          </p:nvPr>
        </p:nvSpPr>
        <p:spPr/>
        <p:txBody>
          <a:bodyPr/>
          <a:lstStyle/>
          <a:p>
            <a:endParaRPr lang="en-US"/>
          </a:p>
        </p:txBody>
      </p:sp>
      <p:sp>
        <p:nvSpPr>
          <p:cNvPr id="2" name="投影片編號版面配置區 1"/>
          <p:cNvSpPr>
            <a:spLocks noGrp="1"/>
          </p:cNvSpPr>
          <p:nvPr>
            <p:ph type="sldNum" sz="quarter" idx="12"/>
          </p:nvPr>
        </p:nvSpPr>
        <p:spPr/>
        <p:txBody>
          <a:bodyPr/>
          <a:lstStyle/>
          <a:p>
            <a:r>
              <a:rPr lang="zh-TW" altLang="en-US"/>
              <a:t>*</a:t>
            </a:r>
          </a:p>
        </p:txBody>
      </p:sp>
      <p:pic>
        <p:nvPicPr>
          <p:cNvPr id="5" name="圖片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842944" y="344344"/>
            <a:ext cx="10675021" cy="52612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SGHP Process (COP=5.5)</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18</a:t>
            </a:fld>
            <a:endParaRPr lang="zh-TW" altLang="en-US"/>
          </a:p>
        </p:txBody>
      </p:sp>
      <p:pic>
        <p:nvPicPr>
          <p:cNvPr id="9" name="Content Placeholder 8"/>
          <p:cNvPicPr>
            <a:picLocks noGrp="1" noChangeAspect="1"/>
          </p:cNvPicPr>
          <p:nvPr>
            <p:ph idx="1"/>
          </p:nvPr>
        </p:nvPicPr>
        <p:blipFill>
          <a:blip r:embed="rId3"/>
          <a:srcRect r="38018" b="31825"/>
          <a:stretch>
            <a:fillRect/>
          </a:stretch>
        </p:blipFill>
        <p:spPr>
          <a:xfrm>
            <a:off x="2119630" y="1450340"/>
            <a:ext cx="7953375" cy="36677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p>
        </p:txBody>
      </p:sp>
      <p:sp>
        <p:nvSpPr>
          <p:cNvPr id="3" name="Content Placeholder 2"/>
          <p:cNvSpPr>
            <a:spLocks noGrp="1"/>
          </p:cNvSpPr>
          <p:nvPr>
            <p:ph idx="1"/>
          </p:nvPr>
        </p:nvSpPr>
        <p:spPr/>
        <p:txBody>
          <a:bodyPr/>
          <a:lstStyle/>
          <a:p>
            <a:r>
              <a:rPr lang="en-US"/>
              <a:t>Carbon abatement  cost is calculated with reference to conventional process with coal as fuel </a:t>
            </a:r>
          </a:p>
        </p:txBody>
      </p:sp>
      <p:sp>
        <p:nvSpPr>
          <p:cNvPr id="2" name="投影片編號版面配置區 1"/>
          <p:cNvSpPr>
            <a:spLocks noGrp="1"/>
          </p:cNvSpPr>
          <p:nvPr>
            <p:ph type="sldNum" sz="quarter" idx="12"/>
          </p:nvPr>
        </p:nvSpPr>
        <p:spPr/>
        <p:txBody>
          <a:bodyPr/>
          <a:lstStyle/>
          <a:p>
            <a:r>
              <a:rPr lang="zh-TW" altLang="en-US"/>
              <a:t>*</a:t>
            </a:r>
          </a:p>
        </p:txBody>
      </p:sp>
      <p:graphicFrame>
        <p:nvGraphicFramePr>
          <p:cNvPr id="8" name="Table 7"/>
          <p:cNvGraphicFramePr/>
          <p:nvPr>
            <p:custDataLst>
              <p:tags r:id="rId1"/>
            </p:custDataLst>
          </p:nvPr>
        </p:nvGraphicFramePr>
        <p:xfrm>
          <a:off x="0" y="2125345"/>
          <a:ext cx="12240000" cy="2503805"/>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gridCol w="1080000">
                  <a:extLst>
                    <a:ext uri="{9D8B030D-6E8A-4147-A177-3AD203B41FA5}">
                      <a16:colId xmlns:a16="http://schemas.microsoft.com/office/drawing/2014/main" val="20007"/>
                    </a:ext>
                  </a:extLst>
                </a:gridCol>
                <a:gridCol w="1080000">
                  <a:extLst>
                    <a:ext uri="{9D8B030D-6E8A-4147-A177-3AD203B41FA5}">
                      <a16:colId xmlns:a16="http://schemas.microsoft.com/office/drawing/2014/main" val="20008"/>
                    </a:ext>
                  </a:extLst>
                </a:gridCol>
              </a:tblGrid>
              <a:tr h="372745">
                <a:tc>
                  <a:txBody>
                    <a:bodyPr/>
                    <a:lstStyle/>
                    <a:p>
                      <a:pPr algn="ctr">
                        <a:buNone/>
                      </a:pPr>
                      <a:endParaRPr lang="en-US"/>
                    </a:p>
                  </a:txBody>
                  <a:tcPr anchor="ctr"/>
                </a:tc>
                <a:tc gridSpan="2">
                  <a:txBody>
                    <a:bodyPr/>
                    <a:lstStyle/>
                    <a:p>
                      <a:pPr algn="ctr">
                        <a:buNone/>
                      </a:pPr>
                      <a:r>
                        <a:rPr lang="en-US"/>
                        <a:t>Conventional</a:t>
                      </a:r>
                    </a:p>
                  </a:txBody>
                  <a:tcPr anchor="ctr"/>
                </a:tc>
                <a:tc hMerge="1">
                  <a:txBody>
                    <a:bodyPr/>
                    <a:lstStyle/>
                    <a:p>
                      <a:endParaRPr lang="zh-TW"/>
                    </a:p>
                  </a:txBody>
                  <a:tcPr/>
                </a:tc>
                <a:tc gridSpan="3">
                  <a:txBody>
                    <a:bodyPr/>
                    <a:lstStyle/>
                    <a:p>
                      <a:pPr algn="ctr">
                        <a:buNone/>
                      </a:pPr>
                      <a:r>
                        <a:rPr lang="en-US"/>
                        <a:t>HPAD+EB</a:t>
                      </a:r>
                    </a:p>
                  </a:txBody>
                  <a:tcPr anchor="ctr"/>
                </a:tc>
                <a:tc hMerge="1">
                  <a:txBody>
                    <a:bodyPr/>
                    <a:lstStyle/>
                    <a:p>
                      <a:endParaRPr lang="zh-TW"/>
                    </a:p>
                  </a:txBody>
                  <a:tcPr/>
                </a:tc>
                <a:tc hMerge="1">
                  <a:txBody>
                    <a:bodyPr/>
                    <a:lstStyle/>
                    <a:p>
                      <a:endParaRPr lang="zh-TW"/>
                    </a:p>
                  </a:txBody>
                  <a:tcPr/>
                </a:tc>
                <a:tc gridSpan="3">
                  <a:txBody>
                    <a:bodyPr/>
                    <a:lstStyle/>
                    <a:p>
                      <a:pPr algn="ctr">
                        <a:buNone/>
                      </a:pPr>
                      <a:r>
                        <a:rPr lang="en-US"/>
                        <a:t>SGHP</a:t>
                      </a:r>
                    </a:p>
                  </a:txBody>
                  <a:tcPr anchor="ct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372745">
                <a:tc>
                  <a:txBody>
                    <a:bodyPr/>
                    <a:lstStyle/>
                    <a:p>
                      <a:pPr algn="ctr">
                        <a:buNone/>
                      </a:pPr>
                      <a:r>
                        <a:rPr lang="en-US"/>
                        <a:t>Energy Type</a:t>
                      </a:r>
                    </a:p>
                  </a:txBody>
                  <a:tcPr anchor="ctr"/>
                </a:tc>
                <a:tc>
                  <a:txBody>
                    <a:bodyPr/>
                    <a:lstStyle/>
                    <a:p>
                      <a:pPr algn="ctr">
                        <a:buNone/>
                      </a:pPr>
                      <a:r>
                        <a:rPr lang="en-US"/>
                        <a:t>Coal</a:t>
                      </a:r>
                    </a:p>
                  </a:txBody>
                  <a:tcPr anchor="ctr"/>
                </a:tc>
                <a:tc>
                  <a:txBody>
                    <a:bodyPr/>
                    <a:lstStyle/>
                    <a:p>
                      <a:pPr algn="ctr">
                        <a:buNone/>
                      </a:pPr>
                      <a:r>
                        <a:rPr lang="en-US"/>
                        <a:t>LNG</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extLst>
                  <a:ext uri="{0D108BD9-81ED-4DB2-BD59-A6C34878D82A}">
                    <a16:rowId xmlns:a16="http://schemas.microsoft.com/office/drawing/2014/main" val="10001"/>
                  </a:ext>
                </a:extLst>
              </a:tr>
              <a:tr h="372745">
                <a:tc>
                  <a:txBody>
                    <a:bodyPr/>
                    <a:lstStyle/>
                    <a:p>
                      <a:pPr algn="ctr">
                        <a:buNone/>
                      </a:pPr>
                      <a:r>
                        <a:rPr lang="en-US"/>
                        <a:t>Energy [kW]</a:t>
                      </a:r>
                    </a:p>
                  </a:txBody>
                  <a:tcPr anchor="ctr"/>
                </a:tc>
                <a:tc gridSpan="2">
                  <a:txBody>
                    <a:bodyPr/>
                    <a:lstStyle/>
                    <a:p>
                      <a:pPr algn="ctr">
                        <a:buNone/>
                      </a:pPr>
                      <a:r>
                        <a:rPr lang="en-US"/>
                        <a:t>1892(Q)</a:t>
                      </a:r>
                    </a:p>
                  </a:txBody>
                  <a:tcPr anchor="ctr"/>
                </a:tc>
                <a:tc hMerge="1">
                  <a:txBody>
                    <a:bodyPr/>
                    <a:lstStyle/>
                    <a:p>
                      <a:endParaRPr lang="zh-TW"/>
                    </a:p>
                  </a:txBody>
                  <a:tcPr anchor="ctr"/>
                </a:tc>
                <a:tc gridSpan="3">
                  <a:txBody>
                    <a:bodyPr/>
                    <a:lstStyle/>
                    <a:p>
                      <a:pPr algn="ctr">
                        <a:buNone/>
                      </a:pPr>
                      <a:r>
                        <a:rPr lang="en-US"/>
                        <a:t>628(W)</a:t>
                      </a:r>
                    </a:p>
                  </a:txBody>
                  <a:tcPr anchor="ctr"/>
                </a:tc>
                <a:tc hMerge="1">
                  <a:txBody>
                    <a:bodyPr/>
                    <a:lstStyle/>
                    <a:p>
                      <a:endParaRPr lang="zh-TW"/>
                    </a:p>
                  </a:txBody>
                  <a:tcPr anchor="ctr"/>
                </a:tc>
                <a:tc hMerge="1">
                  <a:txBody>
                    <a:bodyPr/>
                    <a:lstStyle/>
                    <a:p>
                      <a:endParaRPr lang="zh-TW"/>
                    </a:p>
                  </a:txBody>
                  <a:tcPr anchor="ctr"/>
                </a:tc>
                <a:tc gridSpan="3">
                  <a:txBody>
                    <a:bodyPr/>
                    <a:lstStyle/>
                    <a:p>
                      <a:pPr algn="ctr">
                        <a:buNone/>
                      </a:pPr>
                      <a:r>
                        <a:rPr lang="en-US"/>
                        <a:t>544(W)</a:t>
                      </a:r>
                    </a:p>
                  </a:txBody>
                  <a:tcPr anchor="ctr"/>
                </a:tc>
                <a:tc hMerge="1">
                  <a:txBody>
                    <a:bodyPr/>
                    <a:lstStyle/>
                    <a:p>
                      <a:endParaRPr lang="zh-TW"/>
                    </a:p>
                  </a:txBody>
                  <a:tcPr anchor="ctr"/>
                </a:tc>
                <a:tc hMerge="1">
                  <a:txBody>
                    <a:bodyPr/>
                    <a:lstStyle/>
                    <a:p>
                      <a:endParaRPr lang="zh-TW"/>
                    </a:p>
                  </a:txBody>
                  <a:tcPr anchor="ctr"/>
                </a:tc>
                <a:extLst>
                  <a:ext uri="{0D108BD9-81ED-4DB2-BD59-A6C34878D82A}">
                    <a16:rowId xmlns:a16="http://schemas.microsoft.com/office/drawing/2014/main" val="10002"/>
                  </a:ext>
                </a:extLst>
              </a:tr>
              <a:tr h="372745">
                <a:tc>
                  <a:txBody>
                    <a:bodyPr/>
                    <a:lstStyle/>
                    <a:p>
                      <a:pPr algn="ctr">
                        <a:buNone/>
                      </a:pPr>
                      <a:r>
                        <a:rPr lang="en-US"/>
                        <a:t>Energy Cost [USD/h]</a:t>
                      </a:r>
                    </a:p>
                  </a:txBody>
                  <a:tcPr anchor="ctr"/>
                </a:tc>
                <a:tc>
                  <a:txBody>
                    <a:bodyPr/>
                    <a:lstStyle/>
                    <a:p>
                      <a:pPr algn="ctr">
                        <a:buNone/>
                      </a:pPr>
                      <a:r>
                        <a:rPr lang="en-US"/>
                        <a:t>57</a:t>
                      </a:r>
                    </a:p>
                  </a:txBody>
                  <a:tcPr anchor="ctr"/>
                </a:tc>
                <a:tc>
                  <a:txBody>
                    <a:bodyPr/>
                    <a:lstStyle/>
                    <a:p>
                      <a:pPr algn="ctr">
                        <a:buNone/>
                      </a:pPr>
                      <a:r>
                        <a:rPr lang="en-US"/>
                        <a:t>151</a:t>
                      </a:r>
                    </a:p>
                  </a:txBody>
                  <a:tcPr anchor="ctr"/>
                </a:tc>
                <a:tc>
                  <a:txBody>
                    <a:bodyPr/>
                    <a:lstStyle/>
                    <a:p>
                      <a:pPr algn="ctr">
                        <a:buNone/>
                      </a:pPr>
                      <a:r>
                        <a:rPr lang="en-US"/>
                        <a:t>35</a:t>
                      </a:r>
                    </a:p>
                  </a:txBody>
                  <a:tcPr anchor="ctr"/>
                </a:tc>
                <a:tc>
                  <a:txBody>
                    <a:bodyPr/>
                    <a:lstStyle/>
                    <a:p>
                      <a:pPr algn="ctr">
                        <a:buNone/>
                      </a:pPr>
                      <a:r>
                        <a:rPr lang="en-US"/>
                        <a:t>60</a:t>
                      </a:r>
                    </a:p>
                  </a:txBody>
                  <a:tcPr anchor="ctr"/>
                </a:tc>
                <a:tc>
                  <a:txBody>
                    <a:bodyPr/>
                    <a:lstStyle/>
                    <a:p>
                      <a:pPr algn="ctr">
                        <a:buNone/>
                      </a:pPr>
                      <a:r>
                        <a:rPr lang="en-US"/>
                        <a:t>90</a:t>
                      </a:r>
                    </a:p>
                  </a:txBody>
                  <a:tcPr anchor="ctr"/>
                </a:tc>
                <a:tc>
                  <a:txBody>
                    <a:bodyPr/>
                    <a:lstStyle/>
                    <a:p>
                      <a:pPr algn="ctr">
                        <a:buNone/>
                      </a:pPr>
                      <a:r>
                        <a:rPr lang="en-US"/>
                        <a:t>19</a:t>
                      </a:r>
                    </a:p>
                  </a:txBody>
                  <a:tcPr anchor="ctr"/>
                </a:tc>
                <a:tc>
                  <a:txBody>
                    <a:bodyPr/>
                    <a:lstStyle/>
                    <a:p>
                      <a:pPr algn="ctr">
                        <a:buNone/>
                      </a:pPr>
                      <a:r>
                        <a:rPr lang="en-US"/>
                        <a:t>33</a:t>
                      </a:r>
                    </a:p>
                  </a:txBody>
                  <a:tcPr anchor="ctr"/>
                </a:tc>
                <a:tc>
                  <a:txBody>
                    <a:bodyPr/>
                    <a:lstStyle/>
                    <a:p>
                      <a:pPr algn="ctr">
                        <a:buNone/>
                      </a:pPr>
                      <a:r>
                        <a:rPr lang="en-US"/>
                        <a:t>49</a:t>
                      </a:r>
                    </a:p>
                  </a:txBody>
                  <a:tcPr anchor="ctr"/>
                </a:tc>
                <a:extLst>
                  <a:ext uri="{0D108BD9-81ED-4DB2-BD59-A6C34878D82A}">
                    <a16:rowId xmlns:a16="http://schemas.microsoft.com/office/drawing/2014/main" val="10003"/>
                  </a:ext>
                </a:extLst>
              </a:tr>
              <a:tr h="372745">
                <a:tc>
                  <a:txBody>
                    <a:bodyPr/>
                    <a:lstStyle/>
                    <a:p>
                      <a:pPr algn="ctr">
                        <a:buNone/>
                      </a:pPr>
                      <a:r>
                        <a:rPr lang="en-US"/>
                        <a:t>CO2e[kg/h]</a:t>
                      </a:r>
                    </a:p>
                  </a:txBody>
                  <a:tcPr anchor="ctr"/>
                </a:tc>
                <a:tc>
                  <a:txBody>
                    <a:bodyPr/>
                    <a:lstStyle/>
                    <a:p>
                      <a:pPr algn="ctr">
                        <a:buNone/>
                      </a:pPr>
                      <a:r>
                        <a:rPr lang="en-US"/>
                        <a:t>1041</a:t>
                      </a:r>
                    </a:p>
                  </a:txBody>
                  <a:tcPr anchor="ctr"/>
                </a:tc>
                <a:tc>
                  <a:txBody>
                    <a:bodyPr/>
                    <a:lstStyle/>
                    <a:p>
                      <a:pPr algn="ctr">
                        <a:buNone/>
                      </a:pPr>
                      <a:r>
                        <a:rPr lang="en-US"/>
                        <a:t>605</a:t>
                      </a:r>
                    </a:p>
                  </a:txBody>
                  <a:tcPr anchor="ctr"/>
                </a:tc>
                <a:tc>
                  <a:txBody>
                    <a:bodyPr/>
                    <a:lstStyle/>
                    <a:p>
                      <a:pPr algn="ctr">
                        <a:buNone/>
                      </a:pPr>
                      <a:r>
                        <a:rPr lang="en-US"/>
                        <a:t>63</a:t>
                      </a:r>
                    </a:p>
                  </a:txBody>
                  <a:tcPr anchor="ctr"/>
                </a:tc>
                <a:tc>
                  <a:txBody>
                    <a:bodyPr/>
                    <a:lstStyle/>
                    <a:p>
                      <a:pPr algn="ctr">
                        <a:buNone/>
                      </a:pPr>
                      <a:r>
                        <a:rPr lang="en-US"/>
                        <a:t>6</a:t>
                      </a:r>
                    </a:p>
                  </a:txBody>
                  <a:tcPr anchor="ctr"/>
                </a:tc>
                <a:tc>
                  <a:txBody>
                    <a:bodyPr/>
                    <a:lstStyle/>
                    <a:p>
                      <a:pPr algn="ctr">
                        <a:buNone/>
                      </a:pPr>
                      <a:r>
                        <a:rPr lang="en-US"/>
                        <a:t>314</a:t>
                      </a:r>
                    </a:p>
                  </a:txBody>
                  <a:tcPr anchor="ctr"/>
                </a:tc>
                <a:tc>
                  <a:txBody>
                    <a:bodyPr/>
                    <a:lstStyle/>
                    <a:p>
                      <a:pPr algn="ctr">
                        <a:buNone/>
                      </a:pPr>
                      <a:r>
                        <a:rPr lang="en-US"/>
                        <a:t>34</a:t>
                      </a:r>
                    </a:p>
                  </a:txBody>
                  <a:tcPr anchor="ctr"/>
                </a:tc>
                <a:tc>
                  <a:txBody>
                    <a:bodyPr/>
                    <a:lstStyle/>
                    <a:p>
                      <a:pPr algn="ctr">
                        <a:buNone/>
                      </a:pPr>
                      <a:r>
                        <a:rPr lang="en-US"/>
                        <a:t>3</a:t>
                      </a:r>
                    </a:p>
                  </a:txBody>
                  <a:tcPr anchor="ctr"/>
                </a:tc>
                <a:tc>
                  <a:txBody>
                    <a:bodyPr/>
                    <a:lstStyle/>
                    <a:p>
                      <a:pPr algn="ctr">
                        <a:buNone/>
                      </a:pPr>
                      <a:r>
                        <a:rPr lang="en-US"/>
                        <a:t>172</a:t>
                      </a:r>
                    </a:p>
                  </a:txBody>
                  <a:tcPr anchor="ctr"/>
                </a:tc>
                <a:extLst>
                  <a:ext uri="{0D108BD9-81ED-4DB2-BD59-A6C34878D82A}">
                    <a16:rowId xmlns:a16="http://schemas.microsoft.com/office/drawing/2014/main" val="10004"/>
                  </a:ext>
                </a:extLst>
              </a:tr>
              <a:tr h="372745">
                <a:tc>
                  <a:txBody>
                    <a:bodyPr/>
                    <a:lstStyle/>
                    <a:p>
                      <a:pPr algn="ctr">
                        <a:buNone/>
                      </a:pPr>
                      <a:r>
                        <a:rPr lang="en-US"/>
                        <a:t>Caron Abatement Cost [USD/tonCO2]</a:t>
                      </a:r>
                    </a:p>
                  </a:txBody>
                  <a:tcPr anchor="ctr"/>
                </a:tc>
                <a:tc>
                  <a:txBody>
                    <a:bodyPr/>
                    <a:lstStyle/>
                    <a:p>
                      <a:pPr algn="ctr">
                        <a:buNone/>
                      </a:pPr>
                      <a:r>
                        <a:rPr lang="en-US"/>
                        <a:t>--</a:t>
                      </a:r>
                    </a:p>
                  </a:txBody>
                  <a:tcPr anchor="ctr"/>
                </a:tc>
                <a:tc>
                  <a:txBody>
                    <a:bodyPr/>
                    <a:lstStyle/>
                    <a:p>
                      <a:pPr algn="ctr">
                        <a:buNone/>
                      </a:pPr>
                      <a:r>
                        <a:rPr lang="en-US"/>
                        <a:t>216</a:t>
                      </a:r>
                    </a:p>
                  </a:txBody>
                  <a:tcPr anchor="ctr"/>
                </a:tc>
                <a:tc>
                  <a:txBody>
                    <a:bodyPr/>
                    <a:lstStyle/>
                    <a:p>
                      <a:pPr algn="ctr">
                        <a:buNone/>
                      </a:pPr>
                      <a:r>
                        <a:rPr lang="en-US"/>
                        <a:t>-22</a:t>
                      </a:r>
                    </a:p>
                  </a:txBody>
                  <a:tcPr anchor="ctr"/>
                </a:tc>
                <a:tc>
                  <a:txBody>
                    <a:bodyPr/>
                    <a:lstStyle/>
                    <a:p>
                      <a:pPr algn="ctr">
                        <a:buNone/>
                      </a:pPr>
                      <a:r>
                        <a:rPr lang="en-US"/>
                        <a:t>3</a:t>
                      </a:r>
                    </a:p>
                  </a:txBody>
                  <a:tcPr anchor="ctr"/>
                </a:tc>
                <a:tc>
                  <a:txBody>
                    <a:bodyPr/>
                    <a:lstStyle/>
                    <a:p>
                      <a:pPr algn="ctr">
                        <a:buNone/>
                      </a:pPr>
                      <a:r>
                        <a:rPr lang="en-US"/>
                        <a:t>45</a:t>
                      </a:r>
                    </a:p>
                  </a:txBody>
                  <a:tcPr anchor="ctr"/>
                </a:tc>
                <a:tc>
                  <a:txBody>
                    <a:bodyPr/>
                    <a:lstStyle/>
                    <a:p>
                      <a:pPr algn="ctr">
                        <a:buNone/>
                      </a:pPr>
                      <a:r>
                        <a:rPr lang="en-US"/>
                        <a:t>-38</a:t>
                      </a:r>
                    </a:p>
                  </a:txBody>
                  <a:tcPr anchor="ctr"/>
                </a:tc>
                <a:tc>
                  <a:txBody>
                    <a:bodyPr/>
                    <a:lstStyle/>
                    <a:p>
                      <a:pPr algn="ctr">
                        <a:buNone/>
                      </a:pPr>
                      <a:r>
                        <a:rPr lang="en-US"/>
                        <a:t>-23</a:t>
                      </a:r>
                    </a:p>
                  </a:txBody>
                  <a:tcPr anchor="ctr"/>
                </a:tc>
                <a:tc>
                  <a:txBody>
                    <a:bodyPr/>
                    <a:lstStyle/>
                    <a:p>
                      <a:pPr algn="ctr">
                        <a:buNone/>
                      </a:pPr>
                      <a:r>
                        <a:rPr lang="en-US"/>
                        <a:t>-9</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a:t>Taiwan’s Long Term Decarbonization Roadmap</a:t>
            </a:r>
            <a:endParaRPr lang="zh-TW" altLang="en-US" dirty="0"/>
          </a:p>
        </p:txBody>
      </p:sp>
      <p:pic>
        <p:nvPicPr>
          <p:cNvPr id="15" name="圖片 14"/>
          <p:cNvPicPr>
            <a:picLocks noChangeAspect="1"/>
          </p:cNvPicPr>
          <p:nvPr/>
        </p:nvPicPr>
        <p:blipFill>
          <a:blip r:embed="rId3"/>
          <a:stretch>
            <a:fillRect/>
          </a:stretch>
        </p:blipFill>
        <p:spPr>
          <a:xfrm>
            <a:off x="1147684" y="1084474"/>
            <a:ext cx="10268073" cy="4440661"/>
          </a:xfrm>
          <a:prstGeom prst="rect">
            <a:avLst/>
          </a:prstGeom>
        </p:spPr>
      </p:pic>
      <p:sp>
        <p:nvSpPr>
          <p:cNvPr id="16" name="矩形 15"/>
          <p:cNvSpPr/>
          <p:nvPr/>
        </p:nvSpPr>
        <p:spPr>
          <a:xfrm>
            <a:off x="10221686" y="5388429"/>
            <a:ext cx="849085"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404360" y="3870960"/>
            <a:ext cx="3568156" cy="369332"/>
          </a:xfrm>
          <a:prstGeom prst="rect">
            <a:avLst/>
          </a:prstGeom>
          <a:noFill/>
        </p:spPr>
        <p:txBody>
          <a:bodyPr wrap="none" rtlCol="0">
            <a:spAutoFit/>
          </a:bodyPr>
          <a:lstStyle/>
          <a:p>
            <a:r>
              <a:rPr lang="en-US" altLang="zh-TW" dirty="0"/>
              <a:t>Actual emission 2022: 277 MT CO2e</a:t>
            </a:r>
            <a:endParaRPr lang="zh-TW" altLang="en-US" dirty="0"/>
          </a:p>
        </p:txBody>
      </p:sp>
      <p:sp>
        <p:nvSpPr>
          <p:cNvPr id="3" name="投影片編號版面配置區 2"/>
          <p:cNvSpPr>
            <a:spLocks noGrp="1"/>
          </p:cNvSpPr>
          <p:nvPr>
            <p:ph type="sldNum" sz="quarter" idx="12"/>
          </p:nvPr>
        </p:nvSpPr>
        <p:spPr/>
        <p:txBody>
          <a:bodyPr/>
          <a:lstStyle/>
          <a:p>
            <a:fld id="{967AC14B-ED15-4CF9-817C-92C2EA027756}" type="slidenum">
              <a:rPr lang="zh-TW" altLang="en-US" smtClean="0"/>
              <a:t>2</a:t>
            </a:fld>
            <a:endParaRPr lang="zh-TW" altLang="en-US"/>
          </a:p>
        </p:txBody>
      </p:sp>
      <p:sp>
        <p:nvSpPr>
          <p:cNvPr id="14" name="矩形 13"/>
          <p:cNvSpPr/>
          <p:nvPr/>
        </p:nvSpPr>
        <p:spPr>
          <a:xfrm>
            <a:off x="1231900" y="5223510"/>
            <a:ext cx="9003030" cy="275590"/>
          </a:xfrm>
          <a:prstGeom prst="rect">
            <a:avLst/>
          </a:prstGeom>
          <a:solidFill>
            <a:schemeClr val="bg1"/>
          </a:solidFill>
        </p:spPr>
        <p:txBody>
          <a:bodyPr wrap="square">
            <a:spAutoFit/>
          </a:bodyPr>
          <a:lstStyle/>
          <a:p>
            <a:r>
              <a:rPr lang="en-US" altLang="zh-TW" sz="1200" dirty="0"/>
              <a:t>https://www.ndc.gov.tw/Content_List.aspx?n=FD76ECBAE77D9811&amp;upn=D34BDBBBF9103806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a:t>Extractive Distillation Using Dimethyl Sulfoxide</a:t>
            </a:r>
          </a:p>
        </p:txBody>
      </p:sp>
      <p:sp>
        <p:nvSpPr>
          <p:cNvPr id="4" name="Subtitle 3"/>
          <p:cNvSpPr>
            <a:spLocks noGrp="1"/>
          </p:cNvSpPr>
          <p:nvPr>
            <p:ph type="subTitle" idx="1"/>
          </p:nvPr>
        </p:nvSpPr>
        <p:spPr>
          <a:xfrm>
            <a:off x="-41910" y="3602355"/>
            <a:ext cx="12167870" cy="1655445"/>
          </a:xfrm>
        </p:spPr>
        <p:txBody>
          <a:bodyPr/>
          <a:lstStyle/>
          <a:p>
            <a:r>
              <a:rPr lang="en-US" altLang="en-US" sz="1200"/>
              <a:t>Arifin, S., &amp; Chien, I. L. (2008). Design and control of an isopropyl alcohol dehydration process via extractive distillation using dimethyl sulfoxide as an entrainer. Industrial &amp; engineering chemistry research, 47(3), 790-803.</a:t>
            </a:r>
          </a:p>
          <a:p>
            <a:r>
              <a:rPr lang="en-US" altLang="en-US" sz="1200"/>
              <a:t>Liang, K., Li, W., Luo, H., Xia, M., &amp; Xu, C. (2014). Energy-efficient extractive distillation process by combining preconcentration column and entrainer recovery column. Industrial &amp; Engineering Chemistry Research, 53(17), 7121-7131.</a:t>
            </a:r>
          </a:p>
          <a:p>
            <a:r>
              <a:rPr lang="en-US" altLang="en-US" sz="1200">
                <a:sym typeface="+mn-ea"/>
              </a:rPr>
              <a:t>Duan, C., &amp; Li, C. (2023). Energy-saving improvement of heat integration for separating dilute azeotropic components in extractive distillation. Energy, 263, 125821.</a:t>
            </a:r>
            <a:endParaRPr lang="en-US" altLang="en-US" sz="1200"/>
          </a:p>
        </p:txBody>
      </p:sp>
      <p:sp>
        <p:nvSpPr>
          <p:cNvPr id="2" name="投影片編號版面配置區 1"/>
          <p:cNvSpPr>
            <a:spLocks noGrp="1"/>
          </p:cNvSpPr>
          <p:nvPr>
            <p:ph type="sldNum" sz="quarter" idx="12"/>
          </p:nvPr>
        </p:nvSpPr>
        <p:spPr/>
        <p:txBody>
          <a:bodyPr/>
          <a:lstStyle/>
          <a:p>
            <a:r>
              <a:rPr lang="zh-TW" alt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Without Heat Integration</a:t>
            </a:r>
          </a:p>
        </p:txBody>
      </p:sp>
      <p:sp>
        <p:nvSpPr>
          <p:cNvPr id="5" name="Subtitle 4"/>
          <p:cNvSpPr>
            <a:spLocks noGrp="1"/>
          </p:cNvSpPr>
          <p:nvPr>
            <p:ph type="subTitle" idx="1"/>
          </p:nvPr>
        </p:nvSpPr>
        <p:spPr/>
        <p:txBody>
          <a:bodyPr/>
          <a:lstStyle/>
          <a:p>
            <a:endParaRPr lang="en-US"/>
          </a:p>
        </p:txBody>
      </p:sp>
      <p:sp>
        <p:nvSpPr>
          <p:cNvPr id="2" name="投影片編號版面配置區 1"/>
          <p:cNvSpPr>
            <a:spLocks noGrp="1"/>
          </p:cNvSpPr>
          <p:nvPr>
            <p:ph type="sldNum" sz="quarter" idx="12"/>
          </p:nvPr>
        </p:nvSpPr>
        <p:spPr/>
        <p:txBody>
          <a:bodyPr/>
          <a:lstStyle/>
          <a:p>
            <a:r>
              <a:rPr lang="zh-TW"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Conventional Process (ED_DMSO)</a:t>
            </a:r>
          </a:p>
        </p:txBody>
      </p:sp>
      <p:sp>
        <p:nvSpPr>
          <p:cNvPr id="5" name="Content Placeholder 4"/>
          <p:cNvSpPr>
            <a:spLocks noGrp="1"/>
          </p:cNvSpPr>
          <p:nvPr>
            <p:ph idx="1"/>
          </p:nvPr>
        </p:nvSpPr>
        <p:spPr/>
        <p:txBody>
          <a:bodyPr/>
          <a:lstStyle/>
          <a:p>
            <a:endParaRPr 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67326" y="948931"/>
            <a:ext cx="11682805" cy="4605806"/>
          </a:xfrm>
          <a:prstGeom prst="rect">
            <a:avLst/>
          </a:prstGeom>
        </p:spPr>
      </p:pic>
      <p:sp>
        <p:nvSpPr>
          <p:cNvPr id="3" name="投影片編號版面配置區 2"/>
          <p:cNvSpPr>
            <a:spLocks noGrp="1"/>
          </p:cNvSpPr>
          <p:nvPr>
            <p:ph type="sldNum" sz="quarter" idx="12"/>
          </p:nvPr>
        </p:nvSpPr>
        <p:spPr/>
        <p:txBody>
          <a:bodyPr/>
          <a:lstStyle/>
          <a:p>
            <a:r>
              <a:rPr lang="zh-TW" alt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HPAD Design ED_DMSO+HPAD</a:t>
            </a:r>
          </a:p>
        </p:txBody>
      </p:sp>
      <p:sp>
        <p:nvSpPr>
          <p:cNvPr id="5" name="Content Placeholder 4"/>
          <p:cNvSpPr>
            <a:spLocks noGrp="1"/>
          </p:cNvSpPr>
          <p:nvPr>
            <p:ph idx="1"/>
          </p:nvPr>
        </p:nvSpPr>
        <p:spPr/>
        <p:txBody>
          <a:bodyPr/>
          <a:lstStyle/>
          <a:p>
            <a:endParaRPr lang="en-US"/>
          </a:p>
        </p:txBody>
      </p:sp>
      <p:pic>
        <p:nvPicPr>
          <p:cNvPr id="3" name="圖片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50315" y="969010"/>
            <a:ext cx="9516110" cy="4758055"/>
          </a:xfrm>
          <a:prstGeom prst="rect">
            <a:avLst/>
          </a:prstGeom>
        </p:spPr>
      </p:pic>
      <p:sp>
        <p:nvSpPr>
          <p:cNvPr id="2" name="投影片編號版面配置區 1"/>
          <p:cNvSpPr>
            <a:spLocks noGrp="1"/>
          </p:cNvSpPr>
          <p:nvPr>
            <p:ph type="sldNum" sz="quarter" idx="12"/>
          </p:nvPr>
        </p:nvSpPr>
        <p:spPr/>
        <p:txBody>
          <a:bodyPr/>
          <a:lstStyle/>
          <a:p>
            <a:r>
              <a:rPr lang="zh-TW" altLang="en-US"/>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SGHP Process (ED_DMSO+SGHP)</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494212" y="1220561"/>
            <a:ext cx="11203576" cy="4416876"/>
          </a:xfrm>
          <a:prstGeom prst="rect">
            <a:avLst/>
          </a:prstGeom>
        </p:spPr>
      </p:pic>
      <p:sp>
        <p:nvSpPr>
          <p:cNvPr id="3" name="投影片編號版面配置區 2"/>
          <p:cNvSpPr>
            <a:spLocks noGrp="1"/>
          </p:cNvSpPr>
          <p:nvPr>
            <p:ph type="sldNum" sz="quarter" idx="12"/>
          </p:nvPr>
        </p:nvSpPr>
        <p:spPr/>
        <p:txBody>
          <a:bodyPr/>
          <a:lstStyle/>
          <a:p>
            <a:fld id="{C6FEE364-E43C-45E5-A8B6-46B2F1CD9D34}" type="slidenum">
              <a:rPr lang="zh-TW" altLang="en-US" smtClean="0"/>
              <a:t>24</a:t>
            </a:fld>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SGHP Process (ED_DMSO+SGHP)</a:t>
            </a:r>
          </a:p>
        </p:txBody>
      </p:sp>
      <p:pic>
        <p:nvPicPr>
          <p:cNvPr id="7" name="Content Placeholder 6"/>
          <p:cNvPicPr>
            <a:picLocks noGrp="1" noChangeAspect="1"/>
          </p:cNvPicPr>
          <p:nvPr>
            <p:ph idx="1"/>
          </p:nvPr>
        </p:nvPicPr>
        <p:blipFill>
          <a:blip r:embed="rId3"/>
          <a:srcRect t="146" r="34975" b="30585"/>
          <a:stretch>
            <a:fillRect/>
          </a:stretch>
        </p:blipFill>
        <p:spPr>
          <a:xfrm>
            <a:off x="1531620" y="1424305"/>
            <a:ext cx="9335135" cy="4009390"/>
          </a:xfrm>
          <a:prstGeom prst="rect">
            <a:avLst/>
          </a:prstGeom>
        </p:spPr>
      </p:pic>
      <p:sp>
        <p:nvSpPr>
          <p:cNvPr id="4" name="Slide Number Placeholder 3"/>
          <p:cNvSpPr>
            <a:spLocks noGrp="1"/>
          </p:cNvSpPr>
          <p:nvPr>
            <p:ph type="sldNum" sz="quarter" idx="12"/>
          </p:nvPr>
        </p:nvSpPr>
        <p:spPr/>
        <p:txBody>
          <a:bodyPr/>
          <a:lstStyle/>
          <a:p>
            <a:fld id="{C6FEE364-E43C-45E5-A8B6-46B2F1CD9D34}" type="slidenum">
              <a:rPr lang="zh-TW" altLang="en-US" smtClean="0"/>
              <a:t>25</a:t>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p>
        </p:txBody>
      </p:sp>
      <p:sp>
        <p:nvSpPr>
          <p:cNvPr id="3" name="Content Placeholder 2"/>
          <p:cNvSpPr>
            <a:spLocks noGrp="1"/>
          </p:cNvSpPr>
          <p:nvPr>
            <p:ph idx="1"/>
          </p:nvPr>
        </p:nvSpPr>
        <p:spPr/>
        <p:txBody>
          <a:bodyPr/>
          <a:lstStyle/>
          <a:p>
            <a:r>
              <a:rPr lang="en-US"/>
              <a:t>Carbon abatement  cost is calculated with reference to conventional process with coal as fuel </a:t>
            </a:r>
          </a:p>
        </p:txBody>
      </p:sp>
      <p:graphicFrame>
        <p:nvGraphicFramePr>
          <p:cNvPr id="8" name="Table 7"/>
          <p:cNvGraphicFramePr/>
          <p:nvPr>
            <p:custDataLst>
              <p:tags r:id="rId1"/>
            </p:custDataLst>
          </p:nvPr>
        </p:nvGraphicFramePr>
        <p:xfrm>
          <a:off x="0" y="2125345"/>
          <a:ext cx="12240000" cy="2503805"/>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gridCol w="1080000">
                  <a:extLst>
                    <a:ext uri="{9D8B030D-6E8A-4147-A177-3AD203B41FA5}">
                      <a16:colId xmlns:a16="http://schemas.microsoft.com/office/drawing/2014/main" val="20007"/>
                    </a:ext>
                  </a:extLst>
                </a:gridCol>
                <a:gridCol w="1080000">
                  <a:extLst>
                    <a:ext uri="{9D8B030D-6E8A-4147-A177-3AD203B41FA5}">
                      <a16:colId xmlns:a16="http://schemas.microsoft.com/office/drawing/2014/main" val="20008"/>
                    </a:ext>
                  </a:extLst>
                </a:gridCol>
              </a:tblGrid>
              <a:tr h="372745">
                <a:tc>
                  <a:txBody>
                    <a:bodyPr/>
                    <a:lstStyle/>
                    <a:p>
                      <a:pPr algn="ctr">
                        <a:buNone/>
                      </a:pPr>
                      <a:endParaRPr lang="en-US"/>
                    </a:p>
                  </a:txBody>
                  <a:tcPr anchor="ctr"/>
                </a:tc>
                <a:tc gridSpan="2">
                  <a:txBody>
                    <a:bodyPr/>
                    <a:lstStyle/>
                    <a:p>
                      <a:pPr algn="ctr">
                        <a:buNone/>
                      </a:pPr>
                      <a:r>
                        <a:rPr lang="en-US"/>
                        <a:t>Conventional</a:t>
                      </a:r>
                    </a:p>
                  </a:txBody>
                  <a:tcPr anchor="ctr"/>
                </a:tc>
                <a:tc hMerge="1">
                  <a:txBody>
                    <a:bodyPr/>
                    <a:lstStyle/>
                    <a:p>
                      <a:endParaRPr lang="zh-TW"/>
                    </a:p>
                  </a:txBody>
                  <a:tcPr/>
                </a:tc>
                <a:tc gridSpan="3">
                  <a:txBody>
                    <a:bodyPr/>
                    <a:lstStyle/>
                    <a:p>
                      <a:pPr algn="ctr">
                        <a:buNone/>
                      </a:pPr>
                      <a:r>
                        <a:rPr lang="en-US"/>
                        <a:t>HPAD+EB</a:t>
                      </a:r>
                    </a:p>
                  </a:txBody>
                  <a:tcPr anchor="ctr"/>
                </a:tc>
                <a:tc hMerge="1">
                  <a:txBody>
                    <a:bodyPr/>
                    <a:lstStyle/>
                    <a:p>
                      <a:endParaRPr lang="zh-TW"/>
                    </a:p>
                  </a:txBody>
                  <a:tcPr/>
                </a:tc>
                <a:tc hMerge="1">
                  <a:txBody>
                    <a:bodyPr/>
                    <a:lstStyle/>
                    <a:p>
                      <a:endParaRPr lang="zh-TW"/>
                    </a:p>
                  </a:txBody>
                  <a:tcPr/>
                </a:tc>
                <a:tc gridSpan="3">
                  <a:txBody>
                    <a:bodyPr/>
                    <a:lstStyle/>
                    <a:p>
                      <a:pPr algn="ctr">
                        <a:buNone/>
                      </a:pPr>
                      <a:r>
                        <a:rPr lang="en-US"/>
                        <a:t>SGHP</a:t>
                      </a:r>
                    </a:p>
                  </a:txBody>
                  <a:tcPr anchor="ct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372745">
                <a:tc>
                  <a:txBody>
                    <a:bodyPr/>
                    <a:lstStyle/>
                    <a:p>
                      <a:pPr algn="ctr">
                        <a:buNone/>
                      </a:pPr>
                      <a:r>
                        <a:rPr lang="en-US"/>
                        <a:t>Energy Type</a:t>
                      </a:r>
                    </a:p>
                  </a:txBody>
                  <a:tcPr anchor="ctr"/>
                </a:tc>
                <a:tc>
                  <a:txBody>
                    <a:bodyPr/>
                    <a:lstStyle/>
                    <a:p>
                      <a:pPr algn="ctr">
                        <a:buNone/>
                      </a:pPr>
                      <a:r>
                        <a:rPr lang="en-US"/>
                        <a:t>Coal</a:t>
                      </a:r>
                    </a:p>
                  </a:txBody>
                  <a:tcPr anchor="ctr"/>
                </a:tc>
                <a:tc>
                  <a:txBody>
                    <a:bodyPr/>
                    <a:lstStyle/>
                    <a:p>
                      <a:pPr algn="ctr">
                        <a:buNone/>
                      </a:pPr>
                      <a:r>
                        <a:rPr lang="en-US"/>
                        <a:t>LNG</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extLst>
                  <a:ext uri="{0D108BD9-81ED-4DB2-BD59-A6C34878D82A}">
                    <a16:rowId xmlns:a16="http://schemas.microsoft.com/office/drawing/2014/main" val="10001"/>
                  </a:ext>
                </a:extLst>
              </a:tr>
              <a:tr h="372745">
                <a:tc>
                  <a:txBody>
                    <a:bodyPr/>
                    <a:lstStyle/>
                    <a:p>
                      <a:pPr algn="ctr">
                        <a:buNone/>
                      </a:pPr>
                      <a:r>
                        <a:rPr lang="en-US"/>
                        <a:t>Energy [kW]</a:t>
                      </a:r>
                    </a:p>
                  </a:txBody>
                  <a:tcPr anchor="ctr"/>
                </a:tc>
                <a:tc gridSpan="2">
                  <a:txBody>
                    <a:bodyPr/>
                    <a:lstStyle/>
                    <a:p>
                      <a:pPr algn="ctr">
                        <a:buNone/>
                      </a:pPr>
                      <a:r>
                        <a:rPr lang="en-US"/>
                        <a:t>1629(Q)</a:t>
                      </a:r>
                    </a:p>
                  </a:txBody>
                  <a:tcPr anchor="ctr"/>
                </a:tc>
                <a:tc hMerge="1">
                  <a:txBody>
                    <a:bodyPr/>
                    <a:lstStyle/>
                    <a:p>
                      <a:endParaRPr lang="zh-TW"/>
                    </a:p>
                  </a:txBody>
                  <a:tcPr anchor="ctr"/>
                </a:tc>
                <a:tc gridSpan="3">
                  <a:txBody>
                    <a:bodyPr/>
                    <a:lstStyle/>
                    <a:p>
                      <a:pPr algn="ctr">
                        <a:buNone/>
                      </a:pPr>
                      <a:r>
                        <a:rPr lang="en-US"/>
                        <a:t>704(W)</a:t>
                      </a:r>
                    </a:p>
                  </a:txBody>
                  <a:tcPr anchor="ctr"/>
                </a:tc>
                <a:tc hMerge="1">
                  <a:txBody>
                    <a:bodyPr/>
                    <a:lstStyle/>
                    <a:p>
                      <a:endParaRPr lang="zh-TW"/>
                    </a:p>
                  </a:txBody>
                  <a:tcPr anchor="ctr"/>
                </a:tc>
                <a:tc hMerge="1">
                  <a:txBody>
                    <a:bodyPr/>
                    <a:lstStyle/>
                    <a:p>
                      <a:endParaRPr lang="zh-TW"/>
                    </a:p>
                  </a:txBody>
                  <a:tcPr anchor="ctr"/>
                </a:tc>
                <a:tc gridSpan="3">
                  <a:txBody>
                    <a:bodyPr/>
                    <a:lstStyle/>
                    <a:p>
                      <a:pPr algn="ctr">
                        <a:buNone/>
                      </a:pPr>
                      <a:r>
                        <a:rPr lang="en-US"/>
                        <a:t>509(W)</a:t>
                      </a:r>
                    </a:p>
                  </a:txBody>
                  <a:tcPr anchor="ctr"/>
                </a:tc>
                <a:tc hMerge="1">
                  <a:txBody>
                    <a:bodyPr/>
                    <a:lstStyle/>
                    <a:p>
                      <a:endParaRPr lang="zh-TW"/>
                    </a:p>
                  </a:txBody>
                  <a:tcPr anchor="ctr"/>
                </a:tc>
                <a:tc hMerge="1">
                  <a:txBody>
                    <a:bodyPr/>
                    <a:lstStyle/>
                    <a:p>
                      <a:endParaRPr lang="zh-TW"/>
                    </a:p>
                  </a:txBody>
                  <a:tcPr anchor="ctr"/>
                </a:tc>
                <a:extLst>
                  <a:ext uri="{0D108BD9-81ED-4DB2-BD59-A6C34878D82A}">
                    <a16:rowId xmlns:a16="http://schemas.microsoft.com/office/drawing/2014/main" val="10002"/>
                  </a:ext>
                </a:extLst>
              </a:tr>
              <a:tr h="372745">
                <a:tc>
                  <a:txBody>
                    <a:bodyPr/>
                    <a:lstStyle/>
                    <a:p>
                      <a:pPr algn="ctr">
                        <a:buNone/>
                      </a:pPr>
                      <a:r>
                        <a:rPr lang="en-US"/>
                        <a:t>Energy Cost [USD/h]</a:t>
                      </a:r>
                    </a:p>
                  </a:txBody>
                  <a:tcPr anchor="ctr"/>
                </a:tc>
                <a:tc>
                  <a:txBody>
                    <a:bodyPr/>
                    <a:lstStyle/>
                    <a:p>
                      <a:pPr algn="ctr">
                        <a:buNone/>
                      </a:pPr>
                      <a:r>
                        <a:rPr lang="en-US"/>
                        <a:t>49</a:t>
                      </a:r>
                    </a:p>
                  </a:txBody>
                  <a:tcPr anchor="ctr"/>
                </a:tc>
                <a:tc>
                  <a:txBody>
                    <a:bodyPr/>
                    <a:lstStyle/>
                    <a:p>
                      <a:pPr algn="ctr">
                        <a:buNone/>
                      </a:pPr>
                      <a:r>
                        <a:rPr lang="en-US"/>
                        <a:t>130</a:t>
                      </a:r>
                    </a:p>
                  </a:txBody>
                  <a:tcPr anchor="ctr"/>
                </a:tc>
                <a:tc>
                  <a:txBody>
                    <a:bodyPr/>
                    <a:lstStyle/>
                    <a:p>
                      <a:pPr algn="ctr">
                        <a:buNone/>
                      </a:pPr>
                      <a:r>
                        <a:rPr lang="en-US"/>
                        <a:t>39</a:t>
                      </a:r>
                    </a:p>
                  </a:txBody>
                  <a:tcPr anchor="ctr"/>
                </a:tc>
                <a:tc>
                  <a:txBody>
                    <a:bodyPr/>
                    <a:lstStyle/>
                    <a:p>
                      <a:pPr algn="ctr">
                        <a:buNone/>
                      </a:pPr>
                      <a:r>
                        <a:rPr lang="en-US"/>
                        <a:t>67</a:t>
                      </a:r>
                    </a:p>
                  </a:txBody>
                  <a:tcPr anchor="ctr"/>
                </a:tc>
                <a:tc>
                  <a:txBody>
                    <a:bodyPr/>
                    <a:lstStyle/>
                    <a:p>
                      <a:pPr algn="ctr">
                        <a:buNone/>
                      </a:pPr>
                      <a:r>
                        <a:rPr lang="en-US"/>
                        <a:t>101</a:t>
                      </a:r>
                    </a:p>
                  </a:txBody>
                  <a:tcPr anchor="ctr"/>
                </a:tc>
                <a:tc>
                  <a:txBody>
                    <a:bodyPr/>
                    <a:lstStyle/>
                    <a:p>
                      <a:pPr algn="ctr">
                        <a:buNone/>
                      </a:pPr>
                      <a:r>
                        <a:rPr lang="en-US"/>
                        <a:t>28</a:t>
                      </a:r>
                    </a:p>
                  </a:txBody>
                  <a:tcPr anchor="ctr"/>
                </a:tc>
                <a:tc>
                  <a:txBody>
                    <a:bodyPr/>
                    <a:lstStyle/>
                    <a:p>
                      <a:pPr algn="ctr">
                        <a:buNone/>
                      </a:pPr>
                      <a:r>
                        <a:rPr lang="en-US"/>
                        <a:t>48</a:t>
                      </a:r>
                    </a:p>
                  </a:txBody>
                  <a:tcPr anchor="ctr"/>
                </a:tc>
                <a:tc>
                  <a:txBody>
                    <a:bodyPr/>
                    <a:lstStyle/>
                    <a:p>
                      <a:pPr algn="ctr">
                        <a:buNone/>
                      </a:pPr>
                      <a:r>
                        <a:rPr lang="en-US"/>
                        <a:t>73</a:t>
                      </a:r>
                    </a:p>
                  </a:txBody>
                  <a:tcPr anchor="ctr"/>
                </a:tc>
                <a:extLst>
                  <a:ext uri="{0D108BD9-81ED-4DB2-BD59-A6C34878D82A}">
                    <a16:rowId xmlns:a16="http://schemas.microsoft.com/office/drawing/2014/main" val="10003"/>
                  </a:ext>
                </a:extLst>
              </a:tr>
              <a:tr h="372745">
                <a:tc>
                  <a:txBody>
                    <a:bodyPr/>
                    <a:lstStyle/>
                    <a:p>
                      <a:pPr algn="ctr">
                        <a:buNone/>
                      </a:pPr>
                      <a:r>
                        <a:rPr lang="en-US"/>
                        <a:t>CO2e[kg/h]</a:t>
                      </a:r>
                    </a:p>
                  </a:txBody>
                  <a:tcPr anchor="ctr"/>
                </a:tc>
                <a:tc>
                  <a:txBody>
                    <a:bodyPr/>
                    <a:lstStyle/>
                    <a:p>
                      <a:pPr algn="ctr">
                        <a:buNone/>
                      </a:pPr>
                      <a:r>
                        <a:rPr lang="en-US"/>
                        <a:t>886</a:t>
                      </a:r>
                    </a:p>
                  </a:txBody>
                  <a:tcPr anchor="ctr"/>
                </a:tc>
                <a:tc>
                  <a:txBody>
                    <a:bodyPr/>
                    <a:lstStyle/>
                    <a:p>
                      <a:pPr algn="ctr">
                        <a:buNone/>
                      </a:pPr>
                      <a:r>
                        <a:rPr lang="en-US"/>
                        <a:t>521</a:t>
                      </a:r>
                    </a:p>
                  </a:txBody>
                  <a:tcPr anchor="ctr"/>
                </a:tc>
                <a:tc>
                  <a:txBody>
                    <a:bodyPr/>
                    <a:lstStyle/>
                    <a:p>
                      <a:pPr algn="ctr">
                        <a:buNone/>
                      </a:pPr>
                      <a:r>
                        <a:rPr lang="en-US"/>
                        <a:t>70</a:t>
                      </a:r>
                    </a:p>
                  </a:txBody>
                  <a:tcPr anchor="ctr"/>
                </a:tc>
                <a:tc>
                  <a:txBody>
                    <a:bodyPr/>
                    <a:lstStyle/>
                    <a:p>
                      <a:pPr algn="ctr">
                        <a:buNone/>
                      </a:pPr>
                      <a:r>
                        <a:rPr lang="en-US"/>
                        <a:t>7</a:t>
                      </a:r>
                    </a:p>
                  </a:txBody>
                  <a:tcPr anchor="ctr"/>
                </a:tc>
                <a:tc>
                  <a:txBody>
                    <a:bodyPr/>
                    <a:lstStyle/>
                    <a:p>
                      <a:pPr algn="ctr">
                        <a:buNone/>
                      </a:pPr>
                      <a:r>
                        <a:rPr lang="en-US"/>
                        <a:t>352</a:t>
                      </a:r>
                    </a:p>
                  </a:txBody>
                  <a:tcPr anchor="ctr"/>
                </a:tc>
                <a:tc>
                  <a:txBody>
                    <a:bodyPr/>
                    <a:lstStyle/>
                    <a:p>
                      <a:pPr algn="ctr">
                        <a:buNone/>
                      </a:pPr>
                      <a:r>
                        <a:rPr lang="en-US"/>
                        <a:t>51</a:t>
                      </a:r>
                    </a:p>
                  </a:txBody>
                  <a:tcPr anchor="ctr"/>
                </a:tc>
                <a:tc>
                  <a:txBody>
                    <a:bodyPr/>
                    <a:lstStyle/>
                    <a:p>
                      <a:pPr algn="ctr">
                        <a:buNone/>
                      </a:pPr>
                      <a:r>
                        <a:rPr lang="en-US"/>
                        <a:t>5</a:t>
                      </a:r>
                    </a:p>
                  </a:txBody>
                  <a:tcPr anchor="ctr"/>
                </a:tc>
                <a:tc>
                  <a:txBody>
                    <a:bodyPr/>
                    <a:lstStyle/>
                    <a:p>
                      <a:pPr algn="ctr">
                        <a:buNone/>
                      </a:pPr>
                      <a:r>
                        <a:rPr lang="en-US"/>
                        <a:t>255</a:t>
                      </a:r>
                    </a:p>
                  </a:txBody>
                  <a:tcPr anchor="ctr"/>
                </a:tc>
                <a:extLst>
                  <a:ext uri="{0D108BD9-81ED-4DB2-BD59-A6C34878D82A}">
                    <a16:rowId xmlns:a16="http://schemas.microsoft.com/office/drawing/2014/main" val="10004"/>
                  </a:ext>
                </a:extLst>
              </a:tr>
              <a:tr h="372745">
                <a:tc>
                  <a:txBody>
                    <a:bodyPr/>
                    <a:lstStyle/>
                    <a:p>
                      <a:pPr algn="ctr">
                        <a:buNone/>
                      </a:pPr>
                      <a:r>
                        <a:rPr lang="en-US"/>
                        <a:t>Caron Abatement Cost [USD/tonCO2]</a:t>
                      </a:r>
                    </a:p>
                  </a:txBody>
                  <a:tcPr anchor="ctr"/>
                </a:tc>
                <a:tc>
                  <a:txBody>
                    <a:bodyPr/>
                    <a:lstStyle/>
                    <a:p>
                      <a:pPr algn="ctr">
                        <a:buNone/>
                      </a:pPr>
                      <a:r>
                        <a:rPr lang="en-US"/>
                        <a:t>--</a:t>
                      </a:r>
                    </a:p>
                  </a:txBody>
                  <a:tcPr anchor="ctr"/>
                </a:tc>
                <a:tc>
                  <a:txBody>
                    <a:bodyPr/>
                    <a:lstStyle/>
                    <a:p>
                      <a:pPr algn="ctr">
                        <a:buNone/>
                      </a:pPr>
                      <a:r>
                        <a:rPr lang="en-US"/>
                        <a:t>216</a:t>
                      </a:r>
                    </a:p>
                  </a:txBody>
                  <a:tcPr anchor="ctr"/>
                </a:tc>
                <a:tc>
                  <a:txBody>
                    <a:bodyPr/>
                    <a:lstStyle/>
                    <a:p>
                      <a:pPr algn="ctr">
                        <a:buNone/>
                      </a:pPr>
                      <a:r>
                        <a:rPr lang="en-US"/>
                        <a:t>-12</a:t>
                      </a:r>
                    </a:p>
                  </a:txBody>
                  <a:tcPr anchor="ctr"/>
                </a:tc>
                <a:tc>
                  <a:txBody>
                    <a:bodyPr/>
                    <a:lstStyle/>
                    <a:p>
                      <a:pPr algn="ctr">
                        <a:buNone/>
                      </a:pPr>
                      <a:r>
                        <a:rPr lang="en-US"/>
                        <a:t>20</a:t>
                      </a:r>
                    </a:p>
                  </a:txBody>
                  <a:tcPr anchor="ctr"/>
                </a:tc>
                <a:tc>
                  <a:txBody>
                    <a:bodyPr/>
                    <a:lstStyle/>
                    <a:p>
                      <a:pPr algn="ctr">
                        <a:buNone/>
                      </a:pPr>
                      <a:r>
                        <a:rPr lang="en-US"/>
                        <a:t>96</a:t>
                      </a:r>
                    </a:p>
                  </a:txBody>
                  <a:tcPr anchor="ctr"/>
                </a:tc>
                <a:tc>
                  <a:txBody>
                    <a:bodyPr/>
                    <a:lstStyle/>
                    <a:p>
                      <a:pPr algn="ctr">
                        <a:buNone/>
                      </a:pPr>
                      <a:r>
                        <a:rPr lang="en-US"/>
                        <a:t>-25</a:t>
                      </a:r>
                    </a:p>
                  </a:txBody>
                  <a:tcPr anchor="ctr"/>
                </a:tc>
                <a:tc>
                  <a:txBody>
                    <a:bodyPr/>
                    <a:lstStyle/>
                    <a:p>
                      <a:pPr algn="ctr">
                        <a:buNone/>
                      </a:pPr>
                      <a:r>
                        <a:rPr lang="en-US"/>
                        <a:t>-1</a:t>
                      </a:r>
                    </a:p>
                  </a:txBody>
                  <a:tcPr anchor="ctr"/>
                </a:tc>
                <a:tc>
                  <a:txBody>
                    <a:bodyPr/>
                    <a:lstStyle/>
                    <a:p>
                      <a:pPr algn="ctr">
                        <a:buNone/>
                      </a:pPr>
                      <a:r>
                        <a:rPr lang="en-US"/>
                        <a:t>37</a:t>
                      </a:r>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6FEE364-E43C-45E5-A8B6-46B2F1CD9D34}" type="slidenum">
              <a:rPr lang="zh-TW" altLang="en-US" smtClean="0"/>
              <a:t>26</a:t>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Heat Integration</a:t>
            </a:r>
          </a:p>
        </p:txBody>
      </p:sp>
      <p:sp>
        <p:nvSpPr>
          <p:cNvPr id="3" name="Slide Number Placeholder 2"/>
          <p:cNvSpPr>
            <a:spLocks noGrp="1"/>
          </p:cNvSpPr>
          <p:nvPr>
            <p:ph type="sldNum" sz="quarter" idx="12"/>
          </p:nvPr>
        </p:nvSpPr>
        <p:spPr/>
        <p:txBody>
          <a:bodyPr/>
          <a:lstStyle/>
          <a:p>
            <a:fld id="{C6FEE364-E43C-45E5-A8B6-46B2F1CD9D34}" type="slidenum">
              <a:rPr lang="zh-TW" altLang="en-US" smtClean="0"/>
              <a:t>27</a:t>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sz="4400" b="1" dirty="0">
                <a:latin typeface="Times New Roman" panose="02020603050405020304" pitchFamily="18" charset="0"/>
                <a:ea typeface="標楷體" panose="03000509000000000000" pitchFamily="65" charset="-120"/>
                <a:cs typeface="Times New Roman" panose="02020603050405020304" pitchFamily="18" charset="0"/>
              </a:rPr>
              <a:t>Conventional Process (</a:t>
            </a:r>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DMSO_ED+HI)</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09195" y="1131323"/>
            <a:ext cx="11682805" cy="4595354"/>
          </a:xfrm>
          <a:prstGeom prst="rect">
            <a:avLst/>
          </a:prstGeom>
        </p:spPr>
      </p:pic>
      <p:sp>
        <p:nvSpPr>
          <p:cNvPr id="3" name="投影片編號版面配置區 2"/>
          <p:cNvSpPr>
            <a:spLocks noGrp="1"/>
          </p:cNvSpPr>
          <p:nvPr>
            <p:ph type="sldNum" sz="quarter" idx="12"/>
          </p:nvPr>
        </p:nvSpPr>
        <p:spPr/>
        <p:txBody>
          <a:bodyPr/>
          <a:lstStyle/>
          <a:p>
            <a:fld id="{C6FEE364-E43C-45E5-A8B6-46B2F1CD9D34}" type="slidenum">
              <a:rPr lang="zh-TW" altLang="en-US" smtClean="0"/>
              <a:t>28</a:t>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HPAD Design (ED_DMSO_HI+HPAD)</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C6FEE364-E43C-45E5-A8B6-46B2F1CD9D34}" type="slidenum">
              <a:rPr lang="zh-TW" altLang="en-US" smtClean="0"/>
              <a:t>29</a:t>
            </a:fld>
            <a:endParaRPr lang="zh-TW" altLang="en-US"/>
          </a:p>
        </p:txBody>
      </p:sp>
      <p:pic>
        <p:nvPicPr>
          <p:cNvPr id="177" name="圖片 176"/>
          <p:cNvPicPr>
            <a:picLocks noChangeAspect="1"/>
          </p:cNvPicPr>
          <p:nvPr/>
        </p:nvPicPr>
        <p:blipFill>
          <a:blip r:embed="rId3"/>
          <a:stretch>
            <a:fillRect/>
          </a:stretch>
        </p:blipFill>
        <p:spPr>
          <a:xfrm>
            <a:off x="1660415" y="1166153"/>
            <a:ext cx="9860638" cy="4320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Methods of Decarbonization</a:t>
            </a:r>
            <a:endParaRPr lang="zh-TW" altLang="en-US" dirty="0"/>
          </a:p>
        </p:txBody>
      </p:sp>
      <p:sp>
        <p:nvSpPr>
          <p:cNvPr id="3" name="內容版面配置區 2"/>
          <p:cNvSpPr>
            <a:spLocks noGrp="1"/>
          </p:cNvSpPr>
          <p:nvPr>
            <p:ph idx="1"/>
          </p:nvPr>
        </p:nvSpPr>
        <p:spPr/>
        <p:txBody>
          <a:bodyPr/>
          <a:lstStyle/>
          <a:p>
            <a:r>
              <a:rPr lang="en-US" altLang="zh-TW" dirty="0"/>
              <a:t>Present-to-2030</a:t>
            </a:r>
          </a:p>
          <a:p>
            <a:pPr lvl="1"/>
            <a:r>
              <a:rPr lang="en-US" altLang="zh-TW" dirty="0"/>
              <a:t>Phase out old equipment</a:t>
            </a:r>
          </a:p>
          <a:p>
            <a:pPr lvl="1"/>
            <a:r>
              <a:rPr lang="en-US" altLang="zh-TW" dirty="0"/>
              <a:t>Intelligent operation</a:t>
            </a:r>
          </a:p>
          <a:p>
            <a:pPr lvl="1"/>
            <a:r>
              <a:rPr lang="en-US" altLang="zh-TW" dirty="0"/>
              <a:t>Fuel switching from coal to natural gas/hydrogen</a:t>
            </a:r>
          </a:p>
          <a:p>
            <a:r>
              <a:rPr lang="en-US" altLang="zh-TW" dirty="0"/>
              <a:t>2030-to-2050</a:t>
            </a:r>
          </a:p>
          <a:p>
            <a:pPr lvl="1"/>
            <a:r>
              <a:rPr lang="en-US" altLang="zh-TW" dirty="0">
                <a:solidFill>
                  <a:srgbClr val="FF0000"/>
                </a:solidFill>
              </a:rPr>
              <a:t>Integration of renewable power</a:t>
            </a:r>
          </a:p>
          <a:p>
            <a:pPr lvl="1"/>
            <a:r>
              <a:rPr lang="en-US" altLang="zh-TW" dirty="0">
                <a:solidFill>
                  <a:srgbClr val="FF0000"/>
                </a:solidFill>
              </a:rPr>
              <a:t>Revamping of utility system</a:t>
            </a:r>
            <a:r>
              <a:rPr lang="en-US" altLang="zh-TW" dirty="0"/>
              <a:t> </a:t>
            </a:r>
          </a:p>
          <a:p>
            <a:pPr marL="457200" lvl="1" indent="0">
              <a:buNone/>
            </a:pPr>
            <a:endParaRPr lang="en-US" altLang="zh-TW" dirty="0"/>
          </a:p>
          <a:p>
            <a:endParaRPr lang="en-US" altLang="zh-TW" dirty="0"/>
          </a:p>
          <a:p>
            <a:endParaRPr lang="zh-TW" altLang="en-US" dirty="0"/>
          </a:p>
        </p:txBody>
      </p:sp>
      <p:sp>
        <p:nvSpPr>
          <p:cNvPr id="4" name="文字方塊 3"/>
          <p:cNvSpPr txBox="1"/>
          <p:nvPr/>
        </p:nvSpPr>
        <p:spPr>
          <a:xfrm>
            <a:off x="7255502" y="1826928"/>
            <a:ext cx="4561890" cy="584775"/>
          </a:xfrm>
          <a:prstGeom prst="rect">
            <a:avLst/>
          </a:prstGeom>
          <a:solidFill>
            <a:srgbClr val="FFFF00"/>
          </a:solidFill>
        </p:spPr>
        <p:txBody>
          <a:bodyPr wrap="none" rtlCol="0">
            <a:spAutoFit/>
          </a:bodyPr>
          <a:lstStyle/>
          <a:p>
            <a:r>
              <a:rPr lang="en-US" altLang="zh-TW" sz="3200" dirty="0"/>
              <a:t>Limited reduction of CO2e</a:t>
            </a:r>
            <a:endParaRPr lang="zh-TW" altLang="en-US" sz="3200" dirty="0"/>
          </a:p>
        </p:txBody>
      </p:sp>
      <p:sp>
        <p:nvSpPr>
          <p:cNvPr id="5" name="文字方塊 4"/>
          <p:cNvSpPr txBox="1"/>
          <p:nvPr/>
        </p:nvSpPr>
        <p:spPr>
          <a:xfrm>
            <a:off x="7255502" y="3429000"/>
            <a:ext cx="4768870" cy="1077218"/>
          </a:xfrm>
          <a:prstGeom prst="rect">
            <a:avLst/>
          </a:prstGeom>
          <a:solidFill>
            <a:srgbClr val="00B0F0"/>
          </a:solidFill>
        </p:spPr>
        <p:txBody>
          <a:bodyPr wrap="none" rtlCol="0">
            <a:spAutoFit/>
          </a:bodyPr>
          <a:lstStyle/>
          <a:p>
            <a:r>
              <a:rPr lang="en-US" altLang="zh-TW" sz="3200" dirty="0"/>
              <a:t>Deep decarbonization</a:t>
            </a:r>
          </a:p>
          <a:p>
            <a:r>
              <a:rPr lang="en-US" altLang="zh-TW" sz="3200" dirty="0"/>
              <a:t>How should process adapt?</a:t>
            </a:r>
            <a:endParaRPr lang="zh-TW" altLang="en-US" sz="3200" dirty="0"/>
          </a:p>
        </p:txBody>
      </p:sp>
      <p:sp>
        <p:nvSpPr>
          <p:cNvPr id="6" name="投影片編號版面配置區 5"/>
          <p:cNvSpPr>
            <a:spLocks noGrp="1"/>
          </p:cNvSpPr>
          <p:nvPr>
            <p:ph type="sldNum" sz="quarter" idx="12"/>
          </p:nvPr>
        </p:nvSpPr>
        <p:spPr/>
        <p:txBody>
          <a:bodyPr/>
          <a:lstStyle/>
          <a:p>
            <a:fld id="{967AC14B-ED15-4CF9-817C-92C2EA027756}" type="slidenum">
              <a:rPr lang="zh-TW" altLang="en-US" smtClean="0"/>
              <a:t>3</a:t>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SGHP Process (ED_DMSO_HI+SGHP)</a:t>
            </a:r>
          </a:p>
        </p:txBody>
      </p:sp>
      <p:sp>
        <p:nvSpPr>
          <p:cNvPr id="5" name="Content Placeholder 4"/>
          <p:cNvSpPr>
            <a:spLocks noGrp="1"/>
          </p:cNvSpPr>
          <p:nvPr>
            <p:ph idx="1"/>
          </p:nvPr>
        </p:nvSpPr>
        <p:spPr/>
        <p:txBody>
          <a:bodyPr/>
          <a:lstStyle/>
          <a:p>
            <a:endParaRPr 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36080" y="1253271"/>
            <a:ext cx="10982771" cy="4320000"/>
          </a:xfrm>
          <a:prstGeom prst="rect">
            <a:avLst/>
          </a:prstGeom>
        </p:spPr>
      </p:pic>
      <p:sp>
        <p:nvSpPr>
          <p:cNvPr id="6" name="Text Box 5"/>
          <p:cNvSpPr txBox="1"/>
          <p:nvPr/>
        </p:nvSpPr>
        <p:spPr>
          <a:xfrm>
            <a:off x="2242820" y="1491615"/>
            <a:ext cx="2205355" cy="460375"/>
          </a:xfrm>
          <a:prstGeom prst="rect">
            <a:avLst/>
          </a:prstGeom>
          <a:noFill/>
        </p:spPr>
        <p:txBody>
          <a:bodyPr wrap="square" rtlCol="0">
            <a:spAutoFit/>
          </a:bodyPr>
          <a:lstStyle/>
          <a:p>
            <a:r>
              <a:rPr lang="en-US" sz="2400">
                <a:solidFill>
                  <a:srgbClr val="1F2DA8"/>
                </a:solidFill>
              </a:rPr>
              <a:t>COP=5.5 for C1</a:t>
            </a:r>
          </a:p>
        </p:txBody>
      </p:sp>
      <p:sp>
        <p:nvSpPr>
          <p:cNvPr id="7" name="Text Box 6"/>
          <p:cNvSpPr txBox="1"/>
          <p:nvPr/>
        </p:nvSpPr>
        <p:spPr>
          <a:xfrm>
            <a:off x="9947275" y="4636770"/>
            <a:ext cx="2205355" cy="829945"/>
          </a:xfrm>
          <a:prstGeom prst="rect">
            <a:avLst/>
          </a:prstGeom>
          <a:noFill/>
        </p:spPr>
        <p:txBody>
          <a:bodyPr wrap="square" rtlCol="0">
            <a:spAutoFit/>
          </a:bodyPr>
          <a:lstStyle/>
          <a:p>
            <a:r>
              <a:rPr lang="en-US" sz="2400">
                <a:solidFill>
                  <a:srgbClr val="1F2DA8"/>
                </a:solidFill>
              </a:rPr>
              <a:t>COP=2.1 for C2&amp;C3</a:t>
            </a:r>
          </a:p>
        </p:txBody>
      </p:sp>
      <p:sp>
        <p:nvSpPr>
          <p:cNvPr id="8" name="Slide Number Placeholder 7"/>
          <p:cNvSpPr>
            <a:spLocks noGrp="1"/>
          </p:cNvSpPr>
          <p:nvPr>
            <p:ph type="sldNum" sz="quarter" idx="12"/>
          </p:nvPr>
        </p:nvSpPr>
        <p:spPr/>
        <p:txBody>
          <a:bodyPr/>
          <a:lstStyle/>
          <a:p>
            <a:fld id="{C6FEE364-E43C-45E5-A8B6-46B2F1CD9D34}" type="slidenum">
              <a:rPr lang="zh-TW" altLang="en-US" smtClean="0"/>
              <a:t>30</a:t>
            </a:fld>
            <a:endParaRPr lang="zh-TW"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p>
        </p:txBody>
      </p:sp>
      <p:sp>
        <p:nvSpPr>
          <p:cNvPr id="3" name="Content Placeholder 2"/>
          <p:cNvSpPr>
            <a:spLocks noGrp="1"/>
          </p:cNvSpPr>
          <p:nvPr>
            <p:ph idx="1"/>
          </p:nvPr>
        </p:nvSpPr>
        <p:spPr/>
        <p:txBody>
          <a:bodyPr/>
          <a:lstStyle/>
          <a:p>
            <a:r>
              <a:rPr lang="en-US"/>
              <a:t>Carbon abatement  cost is calculated with reference to conventional process with coal as fuel </a:t>
            </a:r>
          </a:p>
        </p:txBody>
      </p:sp>
      <p:graphicFrame>
        <p:nvGraphicFramePr>
          <p:cNvPr id="8" name="Table 7"/>
          <p:cNvGraphicFramePr/>
          <p:nvPr>
            <p:custDataLst>
              <p:tags r:id="rId1"/>
            </p:custDataLst>
          </p:nvPr>
        </p:nvGraphicFramePr>
        <p:xfrm>
          <a:off x="0" y="2125345"/>
          <a:ext cx="12240000" cy="2503805"/>
        </p:xfrm>
        <a:graphic>
          <a:graphicData uri="http://schemas.openxmlformats.org/drawingml/2006/table">
            <a:tbl>
              <a:tblPr firstRow="1" bandRow="1">
                <a:tableStyleId>{5C22544A-7EE6-4342-B048-85BDC9FD1C3A}</a:tableStyleId>
              </a:tblPr>
              <a:tblGrid>
                <a:gridCol w="360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gridCol w="1080000">
                  <a:extLst>
                    <a:ext uri="{9D8B030D-6E8A-4147-A177-3AD203B41FA5}">
                      <a16:colId xmlns:a16="http://schemas.microsoft.com/office/drawing/2014/main" val="20006"/>
                    </a:ext>
                  </a:extLst>
                </a:gridCol>
                <a:gridCol w="1080000">
                  <a:extLst>
                    <a:ext uri="{9D8B030D-6E8A-4147-A177-3AD203B41FA5}">
                      <a16:colId xmlns:a16="http://schemas.microsoft.com/office/drawing/2014/main" val="20007"/>
                    </a:ext>
                  </a:extLst>
                </a:gridCol>
                <a:gridCol w="1080000">
                  <a:extLst>
                    <a:ext uri="{9D8B030D-6E8A-4147-A177-3AD203B41FA5}">
                      <a16:colId xmlns:a16="http://schemas.microsoft.com/office/drawing/2014/main" val="20008"/>
                    </a:ext>
                  </a:extLst>
                </a:gridCol>
              </a:tblGrid>
              <a:tr h="372745">
                <a:tc>
                  <a:txBody>
                    <a:bodyPr/>
                    <a:lstStyle/>
                    <a:p>
                      <a:pPr algn="ctr">
                        <a:buNone/>
                      </a:pPr>
                      <a:endParaRPr lang="en-US"/>
                    </a:p>
                  </a:txBody>
                  <a:tcPr anchor="ctr"/>
                </a:tc>
                <a:tc gridSpan="2">
                  <a:txBody>
                    <a:bodyPr/>
                    <a:lstStyle/>
                    <a:p>
                      <a:pPr algn="ctr">
                        <a:buNone/>
                      </a:pPr>
                      <a:r>
                        <a:rPr lang="en-US"/>
                        <a:t>Conventional</a:t>
                      </a:r>
                    </a:p>
                  </a:txBody>
                  <a:tcPr anchor="ctr"/>
                </a:tc>
                <a:tc hMerge="1">
                  <a:txBody>
                    <a:bodyPr/>
                    <a:lstStyle/>
                    <a:p>
                      <a:endParaRPr lang="zh-TW"/>
                    </a:p>
                  </a:txBody>
                  <a:tcPr/>
                </a:tc>
                <a:tc gridSpan="3">
                  <a:txBody>
                    <a:bodyPr/>
                    <a:lstStyle/>
                    <a:p>
                      <a:pPr algn="ctr">
                        <a:buNone/>
                      </a:pPr>
                      <a:r>
                        <a:rPr lang="en-US"/>
                        <a:t>HPAD+EB</a:t>
                      </a:r>
                    </a:p>
                  </a:txBody>
                  <a:tcPr anchor="ctr"/>
                </a:tc>
                <a:tc hMerge="1">
                  <a:txBody>
                    <a:bodyPr/>
                    <a:lstStyle/>
                    <a:p>
                      <a:endParaRPr lang="zh-TW"/>
                    </a:p>
                  </a:txBody>
                  <a:tcPr/>
                </a:tc>
                <a:tc hMerge="1">
                  <a:txBody>
                    <a:bodyPr/>
                    <a:lstStyle/>
                    <a:p>
                      <a:endParaRPr lang="zh-TW"/>
                    </a:p>
                  </a:txBody>
                  <a:tcPr/>
                </a:tc>
                <a:tc gridSpan="3">
                  <a:txBody>
                    <a:bodyPr/>
                    <a:lstStyle/>
                    <a:p>
                      <a:pPr algn="ctr">
                        <a:buNone/>
                      </a:pPr>
                      <a:r>
                        <a:rPr lang="en-US"/>
                        <a:t>SGHP</a:t>
                      </a:r>
                    </a:p>
                  </a:txBody>
                  <a:tcPr anchor="ctr"/>
                </a:tc>
                <a:tc hMerge="1">
                  <a:txBody>
                    <a:bodyPr/>
                    <a:lstStyle/>
                    <a:p>
                      <a:endParaRPr lang="zh-TW"/>
                    </a:p>
                  </a:txBody>
                  <a:tcPr/>
                </a:tc>
                <a:tc hMerge="1">
                  <a:txBody>
                    <a:bodyPr/>
                    <a:lstStyle/>
                    <a:p>
                      <a:endParaRPr lang="zh-TW"/>
                    </a:p>
                  </a:txBody>
                  <a:tcPr/>
                </a:tc>
                <a:extLst>
                  <a:ext uri="{0D108BD9-81ED-4DB2-BD59-A6C34878D82A}">
                    <a16:rowId xmlns:a16="http://schemas.microsoft.com/office/drawing/2014/main" val="10000"/>
                  </a:ext>
                </a:extLst>
              </a:tr>
              <a:tr h="372745">
                <a:tc>
                  <a:txBody>
                    <a:bodyPr/>
                    <a:lstStyle/>
                    <a:p>
                      <a:pPr algn="ctr">
                        <a:buNone/>
                      </a:pPr>
                      <a:r>
                        <a:rPr lang="en-US"/>
                        <a:t>Energy Type</a:t>
                      </a:r>
                    </a:p>
                  </a:txBody>
                  <a:tcPr anchor="ctr"/>
                </a:tc>
                <a:tc>
                  <a:txBody>
                    <a:bodyPr/>
                    <a:lstStyle/>
                    <a:p>
                      <a:pPr algn="ctr">
                        <a:buNone/>
                      </a:pPr>
                      <a:r>
                        <a:rPr lang="en-US"/>
                        <a:t>Coal</a:t>
                      </a:r>
                    </a:p>
                  </a:txBody>
                  <a:tcPr anchor="ctr"/>
                </a:tc>
                <a:tc>
                  <a:txBody>
                    <a:bodyPr/>
                    <a:lstStyle/>
                    <a:p>
                      <a:pPr algn="ctr">
                        <a:buNone/>
                      </a:pPr>
                      <a:r>
                        <a:rPr lang="en-US"/>
                        <a:t>LNG</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tc>
                  <a:txBody>
                    <a:bodyPr/>
                    <a:lstStyle/>
                    <a:p>
                      <a:pPr algn="ctr">
                        <a:buNone/>
                      </a:pPr>
                      <a:r>
                        <a:rPr lang="en-US"/>
                        <a:t>Wind</a:t>
                      </a:r>
                    </a:p>
                  </a:txBody>
                  <a:tcPr anchor="ctr"/>
                </a:tc>
                <a:tc>
                  <a:txBody>
                    <a:bodyPr/>
                    <a:lstStyle/>
                    <a:p>
                      <a:pPr algn="ctr">
                        <a:buNone/>
                      </a:pPr>
                      <a:r>
                        <a:rPr lang="en-US"/>
                        <a:t>SMR</a:t>
                      </a:r>
                    </a:p>
                  </a:txBody>
                  <a:tcPr anchor="ctr"/>
                </a:tc>
                <a:tc>
                  <a:txBody>
                    <a:bodyPr/>
                    <a:lstStyle/>
                    <a:p>
                      <a:pPr algn="ctr">
                        <a:buNone/>
                      </a:pPr>
                      <a:r>
                        <a:rPr lang="en-US"/>
                        <a:t>GRID</a:t>
                      </a:r>
                    </a:p>
                  </a:txBody>
                  <a:tcPr anchor="ctr"/>
                </a:tc>
                <a:extLst>
                  <a:ext uri="{0D108BD9-81ED-4DB2-BD59-A6C34878D82A}">
                    <a16:rowId xmlns:a16="http://schemas.microsoft.com/office/drawing/2014/main" val="10001"/>
                  </a:ext>
                </a:extLst>
              </a:tr>
              <a:tr h="372745">
                <a:tc>
                  <a:txBody>
                    <a:bodyPr/>
                    <a:lstStyle/>
                    <a:p>
                      <a:pPr algn="ctr">
                        <a:buNone/>
                      </a:pPr>
                      <a:r>
                        <a:rPr lang="en-US"/>
                        <a:t>Energy [kW]</a:t>
                      </a:r>
                    </a:p>
                  </a:txBody>
                  <a:tcPr anchor="ctr"/>
                </a:tc>
                <a:tc gridSpan="2">
                  <a:txBody>
                    <a:bodyPr/>
                    <a:lstStyle/>
                    <a:p>
                      <a:pPr algn="ctr">
                        <a:buNone/>
                      </a:pPr>
                      <a:r>
                        <a:rPr lang="en-US"/>
                        <a:t>737(Q)</a:t>
                      </a:r>
                    </a:p>
                  </a:txBody>
                  <a:tcPr anchor="ctr"/>
                </a:tc>
                <a:tc hMerge="1">
                  <a:txBody>
                    <a:bodyPr/>
                    <a:lstStyle/>
                    <a:p>
                      <a:endParaRPr lang="zh-TW"/>
                    </a:p>
                  </a:txBody>
                  <a:tcPr anchor="ctr"/>
                </a:tc>
                <a:tc gridSpan="3">
                  <a:txBody>
                    <a:bodyPr/>
                    <a:lstStyle/>
                    <a:p>
                      <a:pPr algn="ctr">
                        <a:buNone/>
                      </a:pPr>
                      <a:r>
                        <a:rPr lang="en-US"/>
                        <a:t>622(W)</a:t>
                      </a:r>
                    </a:p>
                  </a:txBody>
                  <a:tcPr anchor="ctr"/>
                </a:tc>
                <a:tc hMerge="1">
                  <a:txBody>
                    <a:bodyPr/>
                    <a:lstStyle/>
                    <a:p>
                      <a:endParaRPr lang="zh-TW"/>
                    </a:p>
                  </a:txBody>
                  <a:tcPr anchor="ctr"/>
                </a:tc>
                <a:tc hMerge="1">
                  <a:txBody>
                    <a:bodyPr/>
                    <a:lstStyle/>
                    <a:p>
                      <a:endParaRPr lang="zh-TW"/>
                    </a:p>
                  </a:txBody>
                  <a:tcPr anchor="ctr"/>
                </a:tc>
                <a:tc gridSpan="3">
                  <a:txBody>
                    <a:bodyPr/>
                    <a:lstStyle/>
                    <a:p>
                      <a:pPr algn="ctr">
                        <a:buNone/>
                      </a:pPr>
                      <a:r>
                        <a:rPr lang="en-US"/>
                        <a:t>351(W)</a:t>
                      </a:r>
                    </a:p>
                  </a:txBody>
                  <a:tcPr anchor="ctr"/>
                </a:tc>
                <a:tc hMerge="1">
                  <a:txBody>
                    <a:bodyPr/>
                    <a:lstStyle/>
                    <a:p>
                      <a:endParaRPr lang="zh-TW"/>
                    </a:p>
                  </a:txBody>
                  <a:tcPr anchor="ctr"/>
                </a:tc>
                <a:tc hMerge="1">
                  <a:txBody>
                    <a:bodyPr/>
                    <a:lstStyle/>
                    <a:p>
                      <a:endParaRPr lang="zh-TW"/>
                    </a:p>
                  </a:txBody>
                  <a:tcPr anchor="ctr"/>
                </a:tc>
                <a:extLst>
                  <a:ext uri="{0D108BD9-81ED-4DB2-BD59-A6C34878D82A}">
                    <a16:rowId xmlns:a16="http://schemas.microsoft.com/office/drawing/2014/main" val="10002"/>
                  </a:ext>
                </a:extLst>
              </a:tr>
              <a:tr h="372745">
                <a:tc>
                  <a:txBody>
                    <a:bodyPr/>
                    <a:lstStyle/>
                    <a:p>
                      <a:pPr algn="ctr">
                        <a:buNone/>
                      </a:pPr>
                      <a:r>
                        <a:rPr lang="en-US"/>
                        <a:t>Energy Cost [USD/h]</a:t>
                      </a:r>
                    </a:p>
                  </a:txBody>
                  <a:tcPr anchor="ctr"/>
                </a:tc>
                <a:tc>
                  <a:txBody>
                    <a:bodyPr/>
                    <a:lstStyle/>
                    <a:p>
                      <a:pPr algn="ctr">
                        <a:buNone/>
                      </a:pPr>
                      <a:r>
                        <a:rPr lang="en-US"/>
                        <a:t>22</a:t>
                      </a:r>
                    </a:p>
                  </a:txBody>
                  <a:tcPr anchor="ctr"/>
                </a:tc>
                <a:tc>
                  <a:txBody>
                    <a:bodyPr/>
                    <a:lstStyle/>
                    <a:p>
                      <a:pPr algn="ctr">
                        <a:buNone/>
                      </a:pPr>
                      <a:r>
                        <a:rPr lang="en-US"/>
                        <a:t>59</a:t>
                      </a:r>
                    </a:p>
                  </a:txBody>
                  <a:tcPr anchor="ctr"/>
                </a:tc>
                <a:tc>
                  <a:txBody>
                    <a:bodyPr/>
                    <a:lstStyle/>
                    <a:p>
                      <a:pPr algn="ctr">
                        <a:buNone/>
                      </a:pPr>
                      <a:r>
                        <a:rPr lang="en-US"/>
                        <a:t>34</a:t>
                      </a:r>
                    </a:p>
                  </a:txBody>
                  <a:tcPr anchor="ctr"/>
                </a:tc>
                <a:tc>
                  <a:txBody>
                    <a:bodyPr/>
                    <a:lstStyle/>
                    <a:p>
                      <a:pPr algn="ctr">
                        <a:buNone/>
                      </a:pPr>
                      <a:r>
                        <a:rPr lang="en-US"/>
                        <a:t>59</a:t>
                      </a:r>
                    </a:p>
                  </a:txBody>
                  <a:tcPr anchor="ctr"/>
                </a:tc>
                <a:tc>
                  <a:txBody>
                    <a:bodyPr/>
                    <a:lstStyle/>
                    <a:p>
                      <a:pPr algn="ctr">
                        <a:buNone/>
                      </a:pPr>
                      <a:r>
                        <a:rPr lang="en-US"/>
                        <a:t>89</a:t>
                      </a:r>
                    </a:p>
                  </a:txBody>
                  <a:tcPr anchor="ctr"/>
                </a:tc>
                <a:tc>
                  <a:txBody>
                    <a:bodyPr/>
                    <a:lstStyle/>
                    <a:p>
                      <a:pPr algn="ctr">
                        <a:buNone/>
                      </a:pPr>
                      <a:r>
                        <a:rPr lang="en-US"/>
                        <a:t>19</a:t>
                      </a:r>
                    </a:p>
                  </a:txBody>
                  <a:tcPr anchor="ctr"/>
                </a:tc>
                <a:tc>
                  <a:txBody>
                    <a:bodyPr/>
                    <a:lstStyle/>
                    <a:p>
                      <a:pPr algn="ctr">
                        <a:buNone/>
                      </a:pPr>
                      <a:r>
                        <a:rPr lang="en-US"/>
                        <a:t>33</a:t>
                      </a:r>
                    </a:p>
                  </a:txBody>
                  <a:tcPr anchor="ctr"/>
                </a:tc>
                <a:tc>
                  <a:txBody>
                    <a:bodyPr/>
                    <a:lstStyle/>
                    <a:p>
                      <a:pPr algn="ctr">
                        <a:buNone/>
                      </a:pPr>
                      <a:r>
                        <a:rPr lang="en-US"/>
                        <a:t>50</a:t>
                      </a:r>
                    </a:p>
                  </a:txBody>
                  <a:tcPr anchor="ctr"/>
                </a:tc>
                <a:extLst>
                  <a:ext uri="{0D108BD9-81ED-4DB2-BD59-A6C34878D82A}">
                    <a16:rowId xmlns:a16="http://schemas.microsoft.com/office/drawing/2014/main" val="10003"/>
                  </a:ext>
                </a:extLst>
              </a:tr>
              <a:tr h="372745">
                <a:tc>
                  <a:txBody>
                    <a:bodyPr/>
                    <a:lstStyle/>
                    <a:p>
                      <a:pPr algn="ctr">
                        <a:buNone/>
                      </a:pPr>
                      <a:r>
                        <a:rPr lang="en-US"/>
                        <a:t>CO2e[kg/h]</a:t>
                      </a:r>
                    </a:p>
                  </a:txBody>
                  <a:tcPr anchor="ctr"/>
                </a:tc>
                <a:tc>
                  <a:txBody>
                    <a:bodyPr/>
                    <a:lstStyle/>
                    <a:p>
                      <a:pPr algn="ctr">
                        <a:buNone/>
                      </a:pPr>
                      <a:r>
                        <a:rPr lang="en-US"/>
                        <a:t>405</a:t>
                      </a:r>
                    </a:p>
                  </a:txBody>
                  <a:tcPr anchor="ctr"/>
                </a:tc>
                <a:tc>
                  <a:txBody>
                    <a:bodyPr/>
                    <a:lstStyle/>
                    <a:p>
                      <a:pPr algn="ctr">
                        <a:buNone/>
                      </a:pPr>
                      <a:r>
                        <a:rPr lang="en-US"/>
                        <a:t>236</a:t>
                      </a:r>
                    </a:p>
                  </a:txBody>
                  <a:tcPr anchor="ctr"/>
                </a:tc>
                <a:tc>
                  <a:txBody>
                    <a:bodyPr/>
                    <a:lstStyle/>
                    <a:p>
                      <a:pPr algn="ctr">
                        <a:buNone/>
                      </a:pPr>
                      <a:r>
                        <a:rPr lang="en-US"/>
                        <a:t>62</a:t>
                      </a:r>
                    </a:p>
                  </a:txBody>
                  <a:tcPr anchor="ctr"/>
                </a:tc>
                <a:tc>
                  <a:txBody>
                    <a:bodyPr/>
                    <a:lstStyle/>
                    <a:p>
                      <a:pPr algn="ctr">
                        <a:buNone/>
                      </a:pPr>
                      <a:r>
                        <a:rPr lang="en-US"/>
                        <a:t>2</a:t>
                      </a:r>
                    </a:p>
                  </a:txBody>
                  <a:tcPr anchor="ctr"/>
                </a:tc>
                <a:tc>
                  <a:txBody>
                    <a:bodyPr/>
                    <a:lstStyle/>
                    <a:p>
                      <a:pPr algn="ctr">
                        <a:buNone/>
                      </a:pPr>
                      <a:r>
                        <a:rPr lang="en-US"/>
                        <a:t>311</a:t>
                      </a:r>
                    </a:p>
                  </a:txBody>
                  <a:tcPr anchor="ctr"/>
                </a:tc>
                <a:tc>
                  <a:txBody>
                    <a:bodyPr/>
                    <a:lstStyle/>
                    <a:p>
                      <a:pPr algn="ctr">
                        <a:buNone/>
                      </a:pPr>
                      <a:r>
                        <a:rPr lang="en-US"/>
                        <a:t>35</a:t>
                      </a:r>
                    </a:p>
                  </a:txBody>
                  <a:tcPr anchor="ctr"/>
                </a:tc>
                <a:tc>
                  <a:txBody>
                    <a:bodyPr/>
                    <a:lstStyle/>
                    <a:p>
                      <a:pPr algn="ctr">
                        <a:buNone/>
                      </a:pPr>
                      <a:r>
                        <a:rPr lang="en-US"/>
                        <a:t>4</a:t>
                      </a:r>
                    </a:p>
                  </a:txBody>
                  <a:tcPr anchor="ctr"/>
                </a:tc>
                <a:tc>
                  <a:txBody>
                    <a:bodyPr/>
                    <a:lstStyle/>
                    <a:p>
                      <a:pPr algn="ctr">
                        <a:buNone/>
                      </a:pPr>
                      <a:r>
                        <a:rPr lang="en-US"/>
                        <a:t>176</a:t>
                      </a:r>
                    </a:p>
                  </a:txBody>
                  <a:tcPr anchor="ctr"/>
                </a:tc>
                <a:extLst>
                  <a:ext uri="{0D108BD9-81ED-4DB2-BD59-A6C34878D82A}">
                    <a16:rowId xmlns:a16="http://schemas.microsoft.com/office/drawing/2014/main" val="10004"/>
                  </a:ext>
                </a:extLst>
              </a:tr>
              <a:tr h="372745">
                <a:tc>
                  <a:txBody>
                    <a:bodyPr/>
                    <a:lstStyle/>
                    <a:p>
                      <a:pPr algn="ctr">
                        <a:buNone/>
                      </a:pPr>
                      <a:r>
                        <a:rPr lang="en-US"/>
                        <a:t>Caron Abatement Cost [USD/tonCO2]</a:t>
                      </a:r>
                    </a:p>
                  </a:txBody>
                  <a:tcPr anchor="ctr"/>
                </a:tc>
                <a:tc>
                  <a:txBody>
                    <a:bodyPr/>
                    <a:lstStyle/>
                    <a:p>
                      <a:pPr algn="ctr">
                        <a:buNone/>
                      </a:pPr>
                      <a:r>
                        <a:rPr lang="en-US"/>
                        <a:t>--</a:t>
                      </a:r>
                    </a:p>
                  </a:txBody>
                  <a:tcPr anchor="ctr"/>
                </a:tc>
                <a:tc>
                  <a:txBody>
                    <a:bodyPr/>
                    <a:lstStyle/>
                    <a:p>
                      <a:pPr algn="ctr">
                        <a:buNone/>
                      </a:pPr>
                      <a:r>
                        <a:rPr lang="en-US"/>
                        <a:t>216</a:t>
                      </a:r>
                    </a:p>
                  </a:txBody>
                  <a:tcPr anchor="ctr"/>
                </a:tc>
                <a:tc>
                  <a:txBody>
                    <a:bodyPr/>
                    <a:lstStyle/>
                    <a:p>
                      <a:pPr algn="ctr">
                        <a:buNone/>
                      </a:pPr>
                      <a:r>
                        <a:rPr lang="en-US"/>
                        <a:t>35</a:t>
                      </a:r>
                    </a:p>
                  </a:txBody>
                  <a:tcPr anchor="ctr"/>
                </a:tc>
                <a:tc>
                  <a:txBody>
                    <a:bodyPr/>
                    <a:lstStyle/>
                    <a:p>
                      <a:pPr algn="ctr">
                        <a:buNone/>
                      </a:pPr>
                      <a:r>
                        <a:rPr lang="en-US"/>
                        <a:t>93</a:t>
                      </a:r>
                    </a:p>
                  </a:txBody>
                  <a:tcPr anchor="ctr"/>
                </a:tc>
                <a:tc>
                  <a:txBody>
                    <a:bodyPr/>
                    <a:lstStyle/>
                    <a:p>
                      <a:pPr algn="ctr">
                        <a:buNone/>
                      </a:pPr>
                      <a:r>
                        <a:rPr lang="en-US"/>
                        <a:t>713</a:t>
                      </a:r>
                    </a:p>
                  </a:txBody>
                  <a:tcPr anchor="ctr"/>
                </a:tc>
                <a:tc>
                  <a:txBody>
                    <a:bodyPr/>
                    <a:lstStyle/>
                    <a:p>
                      <a:pPr algn="ctr">
                        <a:buNone/>
                      </a:pPr>
                      <a:r>
                        <a:rPr lang="en-US"/>
                        <a:t>-8</a:t>
                      </a:r>
                    </a:p>
                  </a:txBody>
                  <a:tcPr anchor="ctr"/>
                </a:tc>
                <a:tc>
                  <a:txBody>
                    <a:bodyPr/>
                    <a:lstStyle/>
                    <a:p>
                      <a:pPr algn="ctr">
                        <a:buNone/>
                      </a:pPr>
                      <a:r>
                        <a:rPr lang="en-US"/>
                        <a:t>27</a:t>
                      </a:r>
                    </a:p>
                  </a:txBody>
                  <a:tcPr anchor="ctr"/>
                </a:tc>
                <a:tc>
                  <a:txBody>
                    <a:bodyPr/>
                    <a:lstStyle/>
                    <a:p>
                      <a:pPr algn="ctr">
                        <a:buNone/>
                      </a:pPr>
                      <a:r>
                        <a:rPr lang="en-US"/>
                        <a:t>122</a:t>
                      </a:r>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C6FEE364-E43C-45E5-A8B6-46B2F1CD9D34}" type="slidenum">
              <a:rPr lang="zh-TW" altLang="en-US" smtClean="0"/>
              <a:t>31</a:t>
            </a:fld>
            <a:endParaRPr lang="zh-TW"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Conclusions</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32</a:t>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CO2 emission</a:t>
            </a:r>
          </a:p>
        </p:txBody>
      </p:sp>
      <p:sp>
        <p:nvSpPr>
          <p:cNvPr id="7" name="Content Placeholder 6"/>
          <p:cNvSpPr>
            <a:spLocks noGrp="1"/>
          </p:cNvSpPr>
          <p:nvPr>
            <p:ph idx="1"/>
          </p:nvPr>
        </p:nvSpPr>
        <p:spPr/>
        <p:txBody>
          <a:bodyPr/>
          <a:lstStyle/>
          <a:p>
            <a:r>
              <a:rPr lang="en-US">
                <a:sym typeface="+mn-ea"/>
              </a:rPr>
              <a:t>Deep carbon abatement can be achieved by electrification with SGHP and HPAD</a:t>
            </a:r>
            <a:endParaRPr lang="zh-CN" altLang="en-US"/>
          </a:p>
          <a:p>
            <a:endParaRPr lang="en-US"/>
          </a:p>
        </p:txBody>
      </p:sp>
      <p:pic>
        <p:nvPicPr>
          <p:cNvPr id="3" name="圖片 2"/>
          <p:cNvPicPr>
            <a:picLocks noChangeAspect="1"/>
          </p:cNvPicPr>
          <p:nvPr/>
        </p:nvPicPr>
        <p:blipFill>
          <a:blip r:embed="rId3"/>
          <a:stretch>
            <a:fillRect/>
          </a:stretch>
        </p:blipFill>
        <p:spPr>
          <a:xfrm>
            <a:off x="0" y="1889140"/>
            <a:ext cx="6096000" cy="3143794"/>
          </a:xfrm>
          <a:prstGeom prst="rect">
            <a:avLst/>
          </a:prstGeom>
        </p:spPr>
      </p:pic>
      <p:sp>
        <p:nvSpPr>
          <p:cNvPr id="2" name="投影片編號版面配置區 1"/>
          <p:cNvSpPr>
            <a:spLocks noGrp="1"/>
          </p:cNvSpPr>
          <p:nvPr>
            <p:ph type="sldNum" sz="quarter" idx="12"/>
          </p:nvPr>
        </p:nvSpPr>
        <p:spPr/>
        <p:txBody>
          <a:bodyPr/>
          <a:lstStyle/>
          <a:p>
            <a:r>
              <a:rPr lang="zh-TW" altLang="en-US"/>
              <a:t>*</a:t>
            </a:r>
          </a:p>
        </p:txBody>
      </p:sp>
      <p:pic>
        <p:nvPicPr>
          <p:cNvPr id="5" name="圖片 4"/>
          <p:cNvPicPr>
            <a:picLocks noChangeAspect="1"/>
          </p:cNvPicPr>
          <p:nvPr/>
        </p:nvPicPr>
        <p:blipFill>
          <a:blip r:embed="rId4"/>
          <a:stretch>
            <a:fillRect/>
          </a:stretch>
        </p:blipFill>
        <p:spPr>
          <a:xfrm>
            <a:off x="6007100" y="1869896"/>
            <a:ext cx="5997574" cy="323537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Energy Cost</a:t>
            </a:r>
          </a:p>
        </p:txBody>
      </p:sp>
      <p:sp>
        <p:nvSpPr>
          <p:cNvPr id="3" name="Content Placeholder 2"/>
          <p:cNvSpPr>
            <a:spLocks noGrp="1"/>
          </p:cNvSpPr>
          <p:nvPr>
            <p:ph idx="1"/>
          </p:nvPr>
        </p:nvSpPr>
        <p:spPr/>
        <p:txBody>
          <a:bodyPr/>
          <a:lstStyle/>
          <a:p>
            <a:r>
              <a:rPr lang="en-US"/>
              <a:t>For SGHP, reduction in energy cost can be achieved regardless of the low carbon energy source except for the ED_DMSO_HI case. </a:t>
            </a:r>
          </a:p>
          <a:p>
            <a:r>
              <a:rPr lang="en-US"/>
              <a:t>For HPAD, reduction in energy cost can only be achieved by wind power. For ED_DMSO_HI case no reduction is possible.</a:t>
            </a:r>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92071" y="2695519"/>
            <a:ext cx="5803934" cy="2880000"/>
          </a:xfrm>
          <a:prstGeom prst="rect">
            <a:avLst/>
          </a:prstGeom>
        </p:spPr>
      </p:pic>
      <p:sp>
        <p:nvSpPr>
          <p:cNvPr id="5" name="投影片編號版面配置區 4"/>
          <p:cNvSpPr>
            <a:spLocks noGrp="1"/>
          </p:cNvSpPr>
          <p:nvPr>
            <p:ph type="sldNum" sz="quarter" idx="12"/>
          </p:nvPr>
        </p:nvSpPr>
        <p:spPr/>
        <p:txBody>
          <a:bodyPr/>
          <a:lstStyle/>
          <a:p>
            <a:r>
              <a:rPr lang="zh-TW" altLang="en-US"/>
              <a:t>*</a:t>
            </a:r>
          </a:p>
        </p:txBody>
      </p:sp>
      <p:pic>
        <p:nvPicPr>
          <p:cNvPr id="6" name="圖片 5"/>
          <p:cNvPicPr>
            <a:picLocks noChangeAspect="1"/>
          </p:cNvPicPr>
          <p:nvPr/>
        </p:nvPicPr>
        <p:blipFill>
          <a:blip r:embed="rId4"/>
          <a:stretch>
            <a:fillRect/>
          </a:stretch>
        </p:blipFill>
        <p:spPr>
          <a:xfrm>
            <a:off x="6096000" y="2646624"/>
            <a:ext cx="5803932" cy="2880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Carbon Abatement Cost</a:t>
            </a:r>
          </a:p>
        </p:txBody>
      </p:sp>
      <p:sp>
        <p:nvSpPr>
          <p:cNvPr id="2" name="Content Placeholder 1"/>
          <p:cNvSpPr>
            <a:spLocks noGrp="1"/>
          </p:cNvSpPr>
          <p:nvPr>
            <p:ph idx="1"/>
          </p:nvPr>
        </p:nvSpPr>
        <p:spPr/>
        <p:txBody>
          <a:bodyPr/>
          <a:lstStyle/>
          <a:p>
            <a:r>
              <a:rPr lang="en-US">
                <a:sym typeface="+mn-ea"/>
              </a:rPr>
              <a:t>For SGHP, negative carbon abatement costs except for and ED_DMSO using grid power and the ED_DMSO_HI case. </a:t>
            </a:r>
            <a:endParaRPr lang="en-US"/>
          </a:p>
          <a:p>
            <a:r>
              <a:rPr lang="en-US">
                <a:sym typeface="+mn-ea"/>
              </a:rPr>
              <a:t>For HPAD, negative carbon abatement costs cost can only be achieved by wind power. For ED_DMSO_HI case the carbon abatement costs are all possible.</a:t>
            </a:r>
            <a:endParaRPr lang="en-US"/>
          </a:p>
          <a:p>
            <a:endParaRPr lang="en-US"/>
          </a:p>
        </p:txBody>
      </p:sp>
      <p:sp>
        <p:nvSpPr>
          <p:cNvPr id="5" name="投影片編號版面配置區 4"/>
          <p:cNvSpPr>
            <a:spLocks noGrp="1"/>
          </p:cNvSpPr>
          <p:nvPr>
            <p:ph type="sldNum" sz="quarter" idx="12"/>
          </p:nvPr>
        </p:nvSpPr>
        <p:spPr/>
        <p:txBody>
          <a:bodyPr/>
          <a:lstStyle/>
          <a:p>
            <a:r>
              <a:rPr lang="zh-TW" altLang="en-US"/>
              <a:t>*</a:t>
            </a:r>
          </a:p>
        </p:txBody>
      </p:sp>
      <p:pic>
        <p:nvPicPr>
          <p:cNvPr id="8" name="圖片 7"/>
          <p:cNvPicPr>
            <a:picLocks noChangeAspect="1"/>
          </p:cNvPicPr>
          <p:nvPr/>
        </p:nvPicPr>
        <p:blipFill>
          <a:blip r:embed="rId3"/>
          <a:stretch>
            <a:fillRect/>
          </a:stretch>
        </p:blipFill>
        <p:spPr>
          <a:xfrm>
            <a:off x="6103996" y="2691908"/>
            <a:ext cx="4827660" cy="2880000"/>
          </a:xfrm>
          <a:prstGeom prst="rect">
            <a:avLst/>
          </a:prstGeom>
        </p:spPr>
      </p:pic>
      <p:pic>
        <p:nvPicPr>
          <p:cNvPr id="9" name="圖片 8"/>
          <p:cNvPicPr>
            <a:picLocks noChangeAspect="1"/>
          </p:cNvPicPr>
          <p:nvPr/>
        </p:nvPicPr>
        <p:blipFill>
          <a:blip r:embed="rId4"/>
          <a:stretch>
            <a:fillRect/>
          </a:stretch>
        </p:blipFill>
        <p:spPr>
          <a:xfrm>
            <a:off x="1266942" y="2719847"/>
            <a:ext cx="4827660" cy="2880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Overall Summary</a:t>
            </a:r>
          </a:p>
        </p:txBody>
      </p:sp>
      <p:sp>
        <p:nvSpPr>
          <p:cNvPr id="3" name="Content Placeholder 2"/>
          <p:cNvSpPr>
            <a:spLocks noGrp="1"/>
          </p:cNvSpPr>
          <p:nvPr>
            <p:ph idx="1"/>
          </p:nvPr>
        </p:nvSpPr>
        <p:spPr/>
        <p:txBody>
          <a:bodyPr/>
          <a:lstStyle/>
          <a:p>
            <a:r>
              <a:rPr lang="en-US"/>
              <a:t>Electrification offers great potential for deep decarbonizaton</a:t>
            </a:r>
          </a:p>
          <a:p>
            <a:r>
              <a:rPr lang="en-US"/>
              <a:t>It is less costly to fuel switching and carbon capture.</a:t>
            </a:r>
          </a:p>
          <a:p>
            <a:r>
              <a:rPr lang="en-US"/>
              <a:t>Negative carbon abatement costs, or benefits can achieved in some cases; providing incentives for process industry to start investing in this technology.</a:t>
            </a:r>
          </a:p>
          <a:p>
            <a:r>
              <a:rPr lang="en-US"/>
              <a:t>SGHP is in generable more flexible than local HPAD, only revamping of the utility system is required. </a:t>
            </a:r>
          </a:p>
        </p:txBody>
      </p:sp>
      <p:sp>
        <p:nvSpPr>
          <p:cNvPr id="2" name="投影片編號版面配置區 1"/>
          <p:cNvSpPr>
            <a:spLocks noGrp="1"/>
          </p:cNvSpPr>
          <p:nvPr>
            <p:ph type="sldNum" sz="quarter" idx="12"/>
          </p:nvPr>
        </p:nvSpPr>
        <p:spPr/>
        <p:txBody>
          <a:bodyPr/>
          <a:lstStyle/>
          <a:p>
            <a:r>
              <a:rPr lang="zh-TW" alt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48"/>
          <p:cNvSpPr txBox="1"/>
          <p:nvPr/>
        </p:nvSpPr>
        <p:spPr>
          <a:xfrm>
            <a:off x="6133266" y="1281614"/>
            <a:ext cx="6096000" cy="50747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t>In the future, a great portion of energy is in the form renewable electricity from renewable energy based grid, or utility system.</a:t>
            </a:r>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normAutofit fontScale="90000"/>
          </a:bodyPr>
          <a:lstStyle/>
          <a:p>
            <a:r>
              <a:rPr lang="en-US" altLang="zh-TW" dirty="0"/>
              <a:t>Heat Based vs Electricity Based Process</a:t>
            </a:r>
            <a:endParaRPr lang="zh-TW" altLang="en-US" dirty="0"/>
          </a:p>
        </p:txBody>
      </p:sp>
      <p:sp>
        <p:nvSpPr>
          <p:cNvPr id="49" name="內容版面配置區 48"/>
          <p:cNvSpPr>
            <a:spLocks noGrp="1"/>
          </p:cNvSpPr>
          <p:nvPr>
            <p:ph idx="1"/>
          </p:nvPr>
        </p:nvSpPr>
        <p:spPr>
          <a:xfrm>
            <a:off x="0" y="1281614"/>
            <a:ext cx="6096000" cy="5074735"/>
          </a:xfrm>
        </p:spPr>
        <p:txBody>
          <a:bodyPr/>
          <a:lstStyle/>
          <a:p>
            <a:r>
              <a:rPr lang="en-US" altLang="zh-CN" dirty="0"/>
              <a:t>A great portion of current process energy demand is in the form of steam, generated by a fossil fuel based utility system</a:t>
            </a:r>
            <a:endParaRPr lang="zh-TW" altLang="en-US" dirty="0"/>
          </a:p>
        </p:txBody>
      </p:sp>
      <p:grpSp>
        <p:nvGrpSpPr>
          <p:cNvPr id="4" name="Group 3"/>
          <p:cNvGrpSpPr/>
          <p:nvPr/>
        </p:nvGrpSpPr>
        <p:grpSpPr>
          <a:xfrm>
            <a:off x="-259715" y="2604135"/>
            <a:ext cx="6047740" cy="2032000"/>
            <a:chOff x="95" y="4552"/>
            <a:chExt cx="9524" cy="3200"/>
          </a:xfrm>
        </p:grpSpPr>
        <p:sp>
          <p:nvSpPr>
            <p:cNvPr id="6" name="文字方塊 5"/>
            <p:cNvSpPr txBox="1"/>
            <p:nvPr/>
          </p:nvSpPr>
          <p:spPr>
            <a:xfrm>
              <a:off x="2420" y="5876"/>
              <a:ext cx="3395" cy="1134"/>
            </a:xfrm>
            <a:prstGeom prst="rect">
              <a:avLst/>
            </a:prstGeom>
            <a:solidFill>
              <a:schemeClr val="tx1"/>
            </a:solidFill>
          </p:spPr>
          <p:txBody>
            <a:bodyPr wrap="square" rtlCol="0">
              <a:spAutoFit/>
            </a:bodyPr>
            <a:lstStyle/>
            <a:p>
              <a:pPr algn="ctr"/>
              <a:r>
                <a:rPr lang="en-US" altLang="zh-TW" dirty="0">
                  <a:solidFill>
                    <a:srgbClr val="FFFF00"/>
                  </a:solidFill>
                </a:rPr>
                <a:t>Carbon based Utility System</a:t>
              </a:r>
              <a:endParaRPr lang="zh-TW" altLang="en-US" dirty="0">
                <a:solidFill>
                  <a:srgbClr val="FFFF00"/>
                </a:solidFill>
              </a:endParaRPr>
            </a:p>
          </p:txBody>
        </p:sp>
        <p:sp>
          <p:nvSpPr>
            <p:cNvPr id="7" name="文字方塊 6"/>
            <p:cNvSpPr txBox="1"/>
            <p:nvPr/>
          </p:nvSpPr>
          <p:spPr>
            <a:xfrm>
              <a:off x="95" y="5497"/>
              <a:ext cx="2014" cy="1890"/>
            </a:xfrm>
            <a:prstGeom prst="rect">
              <a:avLst/>
            </a:prstGeom>
            <a:noFill/>
          </p:spPr>
          <p:txBody>
            <a:bodyPr wrap="none" rtlCol="0">
              <a:spAutoFit/>
            </a:bodyPr>
            <a:lstStyle/>
            <a:p>
              <a:pPr algn="r"/>
              <a:r>
                <a:rPr lang="en-US" altLang="zh-TW" dirty="0"/>
                <a:t>Coal</a:t>
              </a:r>
            </a:p>
            <a:p>
              <a:pPr algn="r"/>
              <a:r>
                <a:rPr lang="en-US" altLang="zh-TW" dirty="0"/>
                <a:t>Natural Gas</a:t>
              </a:r>
            </a:p>
            <a:p>
              <a:pPr algn="r"/>
              <a:r>
                <a:rPr lang="en-US" altLang="zh-TW" dirty="0"/>
                <a:t>Fuel Oil</a:t>
              </a:r>
            </a:p>
            <a:p>
              <a:pPr algn="r"/>
              <a:r>
                <a:rPr lang="en-US" altLang="zh-TW" dirty="0"/>
                <a:t>…</a:t>
              </a:r>
              <a:endParaRPr lang="zh-TW" altLang="en-US" dirty="0"/>
            </a:p>
          </p:txBody>
        </p:sp>
        <p:cxnSp>
          <p:nvCxnSpPr>
            <p:cNvPr id="9" name="直線單箭頭接點 8"/>
            <p:cNvCxnSpPr>
              <a:stCxn id="7" idx="3"/>
              <a:endCxn id="6" idx="1"/>
            </p:cNvCxnSpPr>
            <p:nvPr/>
          </p:nvCxnSpPr>
          <p:spPr>
            <a:xfrm>
              <a:off x="2109" y="6443"/>
              <a:ext cx="3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225" y="5876"/>
              <a:ext cx="3395" cy="1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Production Process</a:t>
              </a:r>
              <a:endParaRPr lang="zh-TW" altLang="en-US" dirty="0"/>
            </a:p>
          </p:txBody>
        </p:sp>
        <p:cxnSp>
          <p:nvCxnSpPr>
            <p:cNvPr id="15" name="接點: 肘形 14"/>
            <p:cNvCxnSpPr>
              <a:stCxn id="6" idx="2"/>
              <a:endCxn id="11" idx="2"/>
            </p:cNvCxnSpPr>
            <p:nvPr/>
          </p:nvCxnSpPr>
          <p:spPr>
            <a:xfrm rot="5400000" flipH="1" flipV="1">
              <a:off x="6005" y="5092"/>
              <a:ext cx="30" cy="3805"/>
            </a:xfrm>
            <a:prstGeom prst="bentConnector3">
              <a:avLst>
                <a:gd name="adj1" fmla="val -275581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接點: 肘形 17"/>
            <p:cNvCxnSpPr>
              <a:stCxn id="6" idx="3"/>
              <a:endCxn id="11" idx="0"/>
            </p:cNvCxnSpPr>
            <p:nvPr/>
          </p:nvCxnSpPr>
          <p:spPr>
            <a:xfrm flipV="1">
              <a:off x="5815" y="5876"/>
              <a:ext cx="2107" cy="567"/>
            </a:xfrm>
            <a:prstGeom prst="bentConnector4">
              <a:avLst>
                <a:gd name="adj1" fmla="val 9718"/>
                <a:gd name="adj2" fmla="val 16350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87" y="4552"/>
              <a:ext cx="922" cy="582"/>
            </a:xfrm>
            <a:prstGeom prst="rect">
              <a:avLst/>
            </a:prstGeom>
            <a:noFill/>
          </p:spPr>
          <p:txBody>
            <a:bodyPr wrap="none" rtlCol="0">
              <a:spAutoFit/>
            </a:bodyPr>
            <a:lstStyle/>
            <a:p>
              <a:r>
                <a:rPr lang="en-US" altLang="zh-CN" dirty="0"/>
                <a:t>Grid</a:t>
              </a:r>
              <a:endParaRPr lang="zh-TW" altLang="en-US" dirty="0"/>
            </a:p>
          </p:txBody>
        </p:sp>
        <p:cxnSp>
          <p:nvCxnSpPr>
            <p:cNvPr id="24" name="接點: 肘形 23"/>
            <p:cNvCxnSpPr>
              <a:stCxn id="20" idx="3"/>
              <a:endCxn id="6" idx="0"/>
            </p:cNvCxnSpPr>
            <p:nvPr/>
          </p:nvCxnSpPr>
          <p:spPr>
            <a:xfrm>
              <a:off x="2109" y="4843"/>
              <a:ext cx="2008" cy="1033"/>
            </a:xfrm>
            <a:prstGeom prst="bentConnector2">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311" y="7170"/>
              <a:ext cx="2269" cy="582"/>
            </a:xfrm>
            <a:prstGeom prst="rect">
              <a:avLst/>
            </a:prstGeom>
            <a:noFill/>
          </p:spPr>
          <p:txBody>
            <a:bodyPr wrap="none" rtlCol="0">
              <a:spAutoFit/>
            </a:bodyPr>
            <a:lstStyle/>
            <a:p>
              <a:r>
                <a:rPr lang="en-US" altLang="zh-CN" dirty="0">
                  <a:solidFill>
                    <a:srgbClr val="FF0000"/>
                  </a:solidFill>
                </a:rPr>
                <a:t>Steam supply</a:t>
              </a:r>
              <a:endParaRPr lang="zh-TW" altLang="en-US" dirty="0">
                <a:solidFill>
                  <a:srgbClr val="FF0000"/>
                </a:solidFill>
              </a:endParaRPr>
            </a:p>
          </p:txBody>
        </p:sp>
        <p:sp>
          <p:nvSpPr>
            <p:cNvPr id="28" name="文字方塊 27"/>
            <p:cNvSpPr txBox="1"/>
            <p:nvPr/>
          </p:nvSpPr>
          <p:spPr>
            <a:xfrm>
              <a:off x="5040" y="4843"/>
              <a:ext cx="2787" cy="582"/>
            </a:xfrm>
            <a:prstGeom prst="rect">
              <a:avLst/>
            </a:prstGeom>
            <a:noFill/>
            <a:ln>
              <a:noFill/>
            </a:ln>
          </p:spPr>
          <p:txBody>
            <a:bodyPr wrap="none" rtlCol="0">
              <a:spAutoFit/>
            </a:bodyPr>
            <a:lstStyle/>
            <a:p>
              <a:r>
                <a:rPr lang="en-US" altLang="zh-CN" dirty="0">
                  <a:solidFill>
                    <a:srgbClr val="002060"/>
                  </a:solidFill>
                </a:rPr>
                <a:t>Electricity supply</a:t>
              </a:r>
              <a:endParaRPr lang="zh-TW" altLang="en-US" dirty="0">
                <a:solidFill>
                  <a:srgbClr val="002060"/>
                </a:solidFill>
              </a:endParaRPr>
            </a:p>
          </p:txBody>
        </p:sp>
      </p:grpSp>
      <p:grpSp>
        <p:nvGrpSpPr>
          <p:cNvPr id="5" name="Group 4"/>
          <p:cNvGrpSpPr/>
          <p:nvPr/>
        </p:nvGrpSpPr>
        <p:grpSpPr>
          <a:xfrm>
            <a:off x="5986145" y="2788920"/>
            <a:ext cx="6068060" cy="2107565"/>
            <a:chOff x="9616" y="4984"/>
            <a:chExt cx="9556" cy="3319"/>
          </a:xfrm>
        </p:grpSpPr>
        <p:sp>
          <p:nvSpPr>
            <p:cNvPr id="30" name="文字方塊 29"/>
            <p:cNvSpPr txBox="1"/>
            <p:nvPr/>
          </p:nvSpPr>
          <p:spPr>
            <a:xfrm>
              <a:off x="12084" y="6296"/>
              <a:ext cx="3395" cy="1018"/>
            </a:xfrm>
            <a:prstGeom prst="rect">
              <a:avLst/>
            </a:prstGeom>
            <a:solidFill>
              <a:srgbClr val="00B050"/>
            </a:solidFill>
          </p:spPr>
          <p:txBody>
            <a:bodyPr wrap="square" rtlCol="0">
              <a:spAutoFit/>
            </a:bodyPr>
            <a:lstStyle/>
            <a:p>
              <a:pPr algn="ctr"/>
              <a:r>
                <a:rPr lang="en-US" altLang="zh-TW" dirty="0">
                  <a:solidFill>
                    <a:srgbClr val="FFFF00"/>
                  </a:solidFill>
                </a:rPr>
                <a:t>RE based Utility System</a:t>
              </a:r>
              <a:endParaRPr lang="zh-TW" altLang="en-US" dirty="0">
                <a:solidFill>
                  <a:srgbClr val="FFFF00"/>
                </a:solidFill>
              </a:endParaRPr>
            </a:p>
          </p:txBody>
        </p:sp>
        <p:sp>
          <p:nvSpPr>
            <p:cNvPr id="31" name="文字方塊 30"/>
            <p:cNvSpPr txBox="1"/>
            <p:nvPr/>
          </p:nvSpPr>
          <p:spPr>
            <a:xfrm>
              <a:off x="9616" y="6296"/>
              <a:ext cx="2014" cy="1018"/>
            </a:xfrm>
            <a:prstGeom prst="rect">
              <a:avLst/>
            </a:prstGeom>
            <a:noFill/>
          </p:spPr>
          <p:txBody>
            <a:bodyPr wrap="square" rtlCol="0">
              <a:spAutoFit/>
            </a:bodyPr>
            <a:lstStyle/>
            <a:p>
              <a:pPr algn="r"/>
              <a:r>
                <a:rPr lang="en-US" altLang="zh-CN" dirty="0"/>
                <a:t>Renewable Electricity</a:t>
              </a:r>
              <a:endParaRPr lang="zh-TW" altLang="en-US" dirty="0"/>
            </a:p>
          </p:txBody>
        </p:sp>
        <p:cxnSp>
          <p:nvCxnSpPr>
            <p:cNvPr id="32" name="直線單箭頭接點 31"/>
            <p:cNvCxnSpPr>
              <a:stCxn id="31" idx="3"/>
              <a:endCxn id="30" idx="1"/>
            </p:cNvCxnSpPr>
            <p:nvPr/>
          </p:nvCxnSpPr>
          <p:spPr>
            <a:xfrm>
              <a:off x="11631" y="6805"/>
              <a:ext cx="454"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778" y="6307"/>
              <a:ext cx="3395" cy="1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Production Process</a:t>
              </a:r>
              <a:endParaRPr lang="zh-TW" altLang="en-US" dirty="0"/>
            </a:p>
          </p:txBody>
        </p:sp>
        <p:cxnSp>
          <p:nvCxnSpPr>
            <p:cNvPr id="34" name="接點: 肘形 33"/>
            <p:cNvCxnSpPr>
              <a:stCxn id="30" idx="2"/>
              <a:endCxn id="33" idx="2"/>
            </p:cNvCxnSpPr>
            <p:nvPr/>
          </p:nvCxnSpPr>
          <p:spPr>
            <a:xfrm rot="16200000" flipH="1">
              <a:off x="15580" y="5515"/>
              <a:ext cx="97" cy="3694"/>
            </a:xfrm>
            <a:prstGeom prst="bentConnector3">
              <a:avLst>
                <a:gd name="adj1" fmla="val 470905"/>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接點: 肘形 34"/>
            <p:cNvCxnSpPr>
              <a:stCxn id="30" idx="3"/>
              <a:endCxn id="33" idx="0"/>
            </p:cNvCxnSpPr>
            <p:nvPr/>
          </p:nvCxnSpPr>
          <p:spPr>
            <a:xfrm flipV="1">
              <a:off x="15479" y="6307"/>
              <a:ext cx="1997" cy="498"/>
            </a:xfrm>
            <a:prstGeom prst="bentConnector4">
              <a:avLst>
                <a:gd name="adj1" fmla="val 7489"/>
                <a:gd name="adj2" fmla="val 174638"/>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0249" y="4984"/>
              <a:ext cx="2763" cy="582"/>
            </a:xfrm>
            <a:prstGeom prst="rect">
              <a:avLst/>
            </a:prstGeom>
            <a:noFill/>
          </p:spPr>
          <p:txBody>
            <a:bodyPr wrap="none" rtlCol="0">
              <a:spAutoFit/>
            </a:bodyPr>
            <a:lstStyle/>
            <a:p>
              <a:r>
                <a:rPr lang="en-US" altLang="zh-CN" dirty="0"/>
                <a:t>Low Carbon Grid</a:t>
              </a:r>
              <a:endParaRPr lang="zh-TW" altLang="en-US" dirty="0"/>
            </a:p>
          </p:txBody>
        </p:sp>
        <p:cxnSp>
          <p:nvCxnSpPr>
            <p:cNvPr id="37" name="接點: 肘形 36"/>
            <p:cNvCxnSpPr>
              <a:stCxn id="36" idx="3"/>
              <a:endCxn id="30" idx="0"/>
            </p:cNvCxnSpPr>
            <p:nvPr/>
          </p:nvCxnSpPr>
          <p:spPr>
            <a:xfrm>
              <a:off x="13012" y="5274"/>
              <a:ext cx="770" cy="1021"/>
            </a:xfrm>
            <a:prstGeom prst="bentConnector2">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112" y="7721"/>
              <a:ext cx="2269" cy="582"/>
            </a:xfrm>
            <a:prstGeom prst="rect">
              <a:avLst/>
            </a:prstGeom>
            <a:noFill/>
          </p:spPr>
          <p:txBody>
            <a:bodyPr wrap="none" rtlCol="0">
              <a:spAutoFit/>
            </a:bodyPr>
            <a:lstStyle/>
            <a:p>
              <a:r>
                <a:rPr lang="en-US" altLang="zh-CN" dirty="0">
                  <a:solidFill>
                    <a:srgbClr val="FF0000"/>
                  </a:solidFill>
                </a:rPr>
                <a:t>Steam supply</a:t>
              </a:r>
              <a:endParaRPr lang="zh-TW" altLang="en-US" dirty="0">
                <a:solidFill>
                  <a:srgbClr val="FF0000"/>
                </a:solidFill>
              </a:endParaRPr>
            </a:p>
          </p:txBody>
        </p:sp>
        <p:sp>
          <p:nvSpPr>
            <p:cNvPr id="39" name="文字方塊 38"/>
            <p:cNvSpPr txBox="1"/>
            <p:nvPr/>
          </p:nvSpPr>
          <p:spPr>
            <a:xfrm>
              <a:off x="14593" y="5274"/>
              <a:ext cx="2787" cy="582"/>
            </a:xfrm>
            <a:prstGeom prst="rect">
              <a:avLst/>
            </a:prstGeom>
            <a:noFill/>
            <a:ln>
              <a:noFill/>
            </a:ln>
          </p:spPr>
          <p:txBody>
            <a:bodyPr wrap="none" rtlCol="0">
              <a:spAutoFit/>
            </a:bodyPr>
            <a:lstStyle/>
            <a:p>
              <a:r>
                <a:rPr lang="en-US" altLang="zh-CN" dirty="0">
                  <a:solidFill>
                    <a:srgbClr val="002060"/>
                  </a:solidFill>
                </a:rPr>
                <a:t>Electricity supply</a:t>
              </a:r>
              <a:endParaRPr lang="zh-TW" altLang="en-US" dirty="0">
                <a:solidFill>
                  <a:srgbClr val="002060"/>
                </a:solidFill>
              </a:endParaRPr>
            </a:p>
          </p:txBody>
        </p:sp>
      </p:grpSp>
      <p:sp>
        <p:nvSpPr>
          <p:cNvPr id="52" name="內容版面配置區 48"/>
          <p:cNvSpPr txBox="1"/>
          <p:nvPr/>
        </p:nvSpPr>
        <p:spPr>
          <a:xfrm>
            <a:off x="66445" y="4824915"/>
            <a:ext cx="12162782" cy="50747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I</a:t>
            </a:r>
            <a:r>
              <a:rPr lang="en-US" altLang="zh-CN" sz="2400" b="1" dirty="0"/>
              <a:t>t is unreasonable, thermodynamically, to convert electricity back into heat. Increasing direct electricity use in a process system, is imperative.</a:t>
            </a:r>
            <a:endParaRPr lang="en-US" altLang="zh-TW" sz="2400" b="1" dirty="0"/>
          </a:p>
          <a:p>
            <a:endParaRPr lang="en-US" altLang="zh-TW" sz="2400" dirty="0"/>
          </a:p>
          <a:p>
            <a:endParaRPr lang="zh-TW" altLang="en-US" sz="2400" dirty="0"/>
          </a:p>
        </p:txBody>
      </p:sp>
      <p:sp>
        <p:nvSpPr>
          <p:cNvPr id="3" name="投影片編號版面配置區 2"/>
          <p:cNvSpPr>
            <a:spLocks noGrp="1"/>
          </p:cNvSpPr>
          <p:nvPr>
            <p:ph type="sldNum" sz="quarter" idx="12"/>
          </p:nvPr>
        </p:nvSpPr>
        <p:spPr/>
        <p:txBody>
          <a:bodyPr/>
          <a:lstStyle/>
          <a:p>
            <a:fld id="{967AC14B-ED15-4CF9-817C-92C2EA027756}" type="slidenum">
              <a:rPr lang="zh-TW" altLang="en-US" smtClean="0"/>
              <a:t>4</a:t>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Energy Consumption of Separation Process and Distillation</a:t>
            </a:r>
          </a:p>
        </p:txBody>
      </p:sp>
      <p:sp>
        <p:nvSpPr>
          <p:cNvPr id="3" name="內容版面配置區 2"/>
          <p:cNvSpPr>
            <a:spLocks noGrp="1"/>
          </p:cNvSpPr>
          <p:nvPr>
            <p:ph idx="1"/>
          </p:nvPr>
        </p:nvSpPr>
        <p:spPr>
          <a:xfrm>
            <a:off x="0" y="1253490"/>
            <a:ext cx="8792210" cy="4351655"/>
          </a:xfrm>
        </p:spPr>
        <p:txBody>
          <a:bodyPr/>
          <a:lstStyle/>
          <a:p>
            <a:r>
              <a:rPr lang="en-US" altLang="zh-TW"/>
              <a:t>Separation is a nonspontaneous process, work is required.</a:t>
            </a:r>
          </a:p>
          <a:p>
            <a:r>
              <a:rPr lang="en-US" altLang="zh-TW"/>
              <a:t>Sholl and Lively 2016 reported separation processes consumed nearly 16% percent of total US energy consumption.</a:t>
            </a:r>
          </a:p>
          <a:p>
            <a:r>
              <a:rPr lang="en-US" altLang="zh-TW"/>
              <a:t>Distillation is the workhorse separation process and consumes about half of all energy consumed by separation processes.</a:t>
            </a:r>
          </a:p>
          <a:p>
            <a:r>
              <a:rPr lang="en-US" altLang="zh-TW"/>
              <a:t>How should distillation switched from a thermal-driven to a electric-driven process and what is the cost?</a:t>
            </a:r>
          </a:p>
          <a:p>
            <a:endParaRPr lang="en-US" altLang="zh-TW"/>
          </a:p>
          <a:p>
            <a:endParaRPr lang="en-US" altLang="zh-TW"/>
          </a:p>
          <a:p>
            <a:endParaRPr lang="en-US" altLang="zh-TW"/>
          </a:p>
          <a:p>
            <a:endParaRPr lang="en-US" altLang="zh-TW"/>
          </a:p>
        </p:txBody>
      </p:sp>
      <p:pic>
        <p:nvPicPr>
          <p:cNvPr id="4" name="圖片 3"/>
          <p:cNvPicPr>
            <a:picLocks noChangeAspect="1"/>
          </p:cNvPicPr>
          <p:nvPr/>
        </p:nvPicPr>
        <p:blipFill>
          <a:blip r:embed="rId3"/>
          <a:stretch>
            <a:fillRect/>
          </a:stretch>
        </p:blipFill>
        <p:spPr>
          <a:xfrm>
            <a:off x="9230995" y="1460500"/>
            <a:ext cx="2439035" cy="3937635"/>
          </a:xfrm>
          <a:prstGeom prst="rect">
            <a:avLst/>
          </a:prstGeom>
        </p:spPr>
      </p:pic>
      <p:sp>
        <p:nvSpPr>
          <p:cNvPr id="5" name="矩形 4"/>
          <p:cNvSpPr/>
          <p:nvPr/>
        </p:nvSpPr>
        <p:spPr>
          <a:xfrm>
            <a:off x="984309" y="5987017"/>
            <a:ext cx="11207691" cy="369332"/>
          </a:xfrm>
          <a:prstGeom prst="rect">
            <a:avLst/>
          </a:prstGeom>
        </p:spPr>
        <p:txBody>
          <a:bodyPr wrap="square">
            <a:spAutoFit/>
          </a:bodyPr>
          <a:lstStyle/>
          <a:p>
            <a:pPr algn="r"/>
            <a:r>
              <a:rPr lang="en-US" altLang="zh-TW" dirty="0" err="1"/>
              <a:t>Sholl</a:t>
            </a:r>
            <a:r>
              <a:rPr lang="en-US" altLang="zh-TW" dirty="0"/>
              <a:t>, D. S., &amp; Lively, R. P. (2016). Seven chemical separations to change the world. Nature, 532(7600), 435-437.</a:t>
            </a:r>
            <a:endParaRPr lang="zh-TW" altLang="en-US" dirty="0"/>
          </a:p>
        </p:txBody>
      </p:sp>
      <p:sp>
        <p:nvSpPr>
          <p:cNvPr id="6" name="投影片編號版面配置區 5"/>
          <p:cNvSpPr>
            <a:spLocks noGrp="1"/>
          </p:cNvSpPr>
          <p:nvPr>
            <p:ph type="sldNum" sz="quarter" idx="12"/>
          </p:nvPr>
        </p:nvSpPr>
        <p:spPr/>
        <p:txBody>
          <a:bodyPr/>
          <a:lstStyle/>
          <a:p>
            <a:r>
              <a:rPr lang="zh-TW"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Motivation, Scope and Objective</a:t>
            </a:r>
          </a:p>
        </p:txBody>
      </p:sp>
      <p:sp>
        <p:nvSpPr>
          <p:cNvPr id="8" name="Content Placeholder 7"/>
          <p:cNvSpPr>
            <a:spLocks noGrp="1"/>
          </p:cNvSpPr>
          <p:nvPr>
            <p:ph idx="1"/>
          </p:nvPr>
        </p:nvSpPr>
        <p:spPr/>
        <p:txBody>
          <a:bodyPr/>
          <a:lstStyle/>
          <a:p>
            <a:r>
              <a:rPr lang="en-US"/>
              <a:t>High purity isoproanol IPA </a:t>
            </a:r>
            <a:r>
              <a:rPr lang="en-US">
                <a:sym typeface="+mn-ea"/>
              </a:rPr>
              <a:t> (IPA, &gt;99.97%)  </a:t>
            </a:r>
            <a:r>
              <a:rPr lang="en-US"/>
              <a:t>is a feedstock for electronic grade IPA, which is an important solvent for semiconductor manufacturing.</a:t>
            </a:r>
          </a:p>
          <a:p>
            <a:r>
              <a:rPr lang="en-US" altLang="zh-CN"/>
              <a:t>High purity IPA recovery from </a:t>
            </a:r>
            <a:r>
              <a:rPr lang="en-US">
                <a:sym typeface="+mn-ea"/>
              </a:rPr>
              <a:t> (IPA, &gt;99.97%) from spent IPA (~15%) is an important part of circular economy for semiconductor manufacturing industry. </a:t>
            </a:r>
          </a:p>
          <a:p>
            <a:r>
              <a:rPr lang="en-US" altLang="zh-CN"/>
              <a:t>The processes have been studied well in the literature, but they are all energy intensive.</a:t>
            </a:r>
          </a:p>
          <a:p>
            <a:r>
              <a:rPr lang="en-US" altLang="zh-CN"/>
              <a:t>Decarbonization of three high purity IPA recovery processes by electrification will be presented in this study.</a:t>
            </a:r>
          </a:p>
          <a:p>
            <a:r>
              <a:rPr lang="en-US" altLang="zh-CN"/>
              <a:t>The goal is to demonstrate the economic potential of this pathway to net zero</a:t>
            </a:r>
          </a:p>
        </p:txBody>
      </p:sp>
      <p:sp>
        <p:nvSpPr>
          <p:cNvPr id="4" name="Slide Number Placeholder 3"/>
          <p:cNvSpPr>
            <a:spLocks noGrp="1"/>
          </p:cNvSpPr>
          <p:nvPr>
            <p:ph type="sldNum" sz="quarter" idx="12"/>
          </p:nvPr>
        </p:nvSpPr>
        <p:spPr/>
        <p:txBody>
          <a:bodyPr/>
          <a:lstStyle/>
          <a:p>
            <a:fld id="{967AC14B-ED15-4CF9-817C-92C2EA027756}" type="slidenum">
              <a:rPr lang="zh-TW" altLang="en-US" smtClean="0"/>
              <a:t>6</a:t>
            </a:fld>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Methods of Electrification</a:t>
            </a:r>
          </a:p>
        </p:txBody>
      </p:sp>
      <p:sp>
        <p:nvSpPr>
          <p:cNvPr id="6" name="Content Placeholder 5"/>
          <p:cNvSpPr>
            <a:spLocks noGrp="1"/>
          </p:cNvSpPr>
          <p:nvPr>
            <p:ph idx="1"/>
          </p:nvPr>
        </p:nvSpPr>
        <p:spPr/>
        <p:txBody>
          <a:bodyPr/>
          <a:lstStyle/>
          <a:p>
            <a:r>
              <a:rPr lang="en-US"/>
              <a:t>Electric Furnace/Boiler (EF</a:t>
            </a:r>
            <a:r>
              <a:rPr lang="en-US">
                <a:solidFill>
                  <a:schemeClr val="tx1"/>
                </a:solidFill>
              </a:rPr>
              <a:t>/EB)</a:t>
            </a:r>
          </a:p>
          <a:p>
            <a:r>
              <a:rPr lang="en-US"/>
              <a:t>Heat-pump assisted distillation (HPAD)</a:t>
            </a:r>
          </a:p>
          <a:p>
            <a:pPr lvl="1"/>
            <a:r>
              <a:rPr lang="en-US"/>
              <a:t>Mechanical Vapor Recompression </a:t>
            </a:r>
            <a:r>
              <a:rPr lang="en-US">
                <a:solidFill>
                  <a:schemeClr val="tx1"/>
                </a:solidFill>
              </a:rPr>
              <a:t>(MVR)</a:t>
            </a:r>
          </a:p>
          <a:p>
            <a:pPr lvl="1"/>
            <a:r>
              <a:rPr lang="en-US">
                <a:solidFill>
                  <a:schemeClr val="tx1"/>
                </a:solidFill>
              </a:rPr>
              <a:t>Bottom Vapor Flash Compression (FVC)</a:t>
            </a:r>
          </a:p>
          <a:p>
            <a:pPr lvl="1"/>
            <a:r>
              <a:rPr lang="en-US"/>
              <a:t>Organic Rankine Cycle (ORC)</a:t>
            </a:r>
          </a:p>
          <a:p>
            <a:pPr lvl="0"/>
            <a:r>
              <a:rPr lang="en-US" sz="2400"/>
              <a:t>Steam Generation Heat Pump</a:t>
            </a:r>
            <a:r>
              <a:rPr lang="en-US">
                <a:solidFill>
                  <a:schemeClr val="tx1"/>
                </a:solidFill>
              </a:rPr>
              <a:t> (SGHP)</a:t>
            </a:r>
          </a:p>
          <a:p>
            <a:pPr lvl="0"/>
            <a:endParaRPr lang="en-US"/>
          </a:p>
          <a:p>
            <a:pPr lvl="0"/>
            <a:r>
              <a:rPr lang="en-US"/>
              <a:t>MVR+EB, SGHP will be used in this work</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7</a:t>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Steam Generaltion Heat Pump</a:t>
            </a:r>
          </a:p>
        </p:txBody>
      </p:sp>
      <p:sp>
        <p:nvSpPr>
          <p:cNvPr id="3" name="Content Placeholder 2"/>
          <p:cNvSpPr>
            <a:spLocks noGrp="1"/>
          </p:cNvSpPr>
          <p:nvPr>
            <p:ph idx="1"/>
          </p:nvPr>
        </p:nvSpPr>
        <p:spPr>
          <a:xfrm>
            <a:off x="0" y="1281430"/>
            <a:ext cx="4533265" cy="5074920"/>
          </a:xfrm>
        </p:spPr>
        <p:txBody>
          <a:bodyPr>
            <a:normAutofit lnSpcReduction="20000"/>
          </a:bodyPr>
          <a:lstStyle/>
          <a:p>
            <a:r>
              <a:rPr lang="en-US"/>
              <a:t>COP of generating low pressure steam from process vapors ranges from 5.5~13.3, we adopt the low estimate of 5.5</a:t>
            </a:r>
          </a:p>
          <a:p>
            <a:r>
              <a:rPr lang="en-US"/>
              <a:t>COP </a:t>
            </a:r>
            <a:r>
              <a:rPr lang="en-US">
                <a:sym typeface="+mn-ea"/>
              </a:rPr>
              <a:t>of generating high pressure steam ranges from waste heat3.5~10.3, we adopt the low estimate of 3.5</a:t>
            </a:r>
          </a:p>
          <a:p>
            <a:r>
              <a:rPr lang="en-US">
                <a:sym typeface="+mn-ea"/>
              </a:rPr>
              <a:t>COP of generating high pressure steam from process vapors is esimated to be 2.1</a:t>
            </a:r>
          </a:p>
          <a:p>
            <a:endParaRPr lang="zh-CN" altLang="en-US"/>
          </a:p>
        </p:txBody>
      </p:sp>
      <p:pic>
        <p:nvPicPr>
          <p:cNvPr id="5" name="圖片 4"/>
          <p:cNvPicPr>
            <a:picLocks noChangeAspect="1"/>
          </p:cNvPicPr>
          <p:nvPr/>
        </p:nvPicPr>
        <p:blipFill>
          <a:blip r:embed="rId3"/>
          <a:stretch>
            <a:fillRect/>
          </a:stretch>
        </p:blipFill>
        <p:spPr>
          <a:xfrm>
            <a:off x="5149215" y="1505585"/>
            <a:ext cx="6482080" cy="2540000"/>
          </a:xfrm>
          <a:prstGeom prst="rect">
            <a:avLst/>
          </a:prstGeom>
        </p:spPr>
      </p:pic>
      <p:sp>
        <p:nvSpPr>
          <p:cNvPr id="2" name="投影片編號版面配置區 1"/>
          <p:cNvSpPr>
            <a:spLocks noGrp="1"/>
          </p:cNvSpPr>
          <p:nvPr>
            <p:ph type="sldNum" sz="quarter" idx="12"/>
          </p:nvPr>
        </p:nvSpPr>
        <p:spPr/>
        <p:txBody>
          <a:bodyPr/>
          <a:lstStyle/>
          <a:p>
            <a:r>
              <a:rPr lang="zh-TW" altLang="en-US"/>
              <a:t>*</a:t>
            </a:r>
          </a:p>
        </p:txBody>
      </p:sp>
      <mc:AlternateContent xmlns:mc="http://schemas.openxmlformats.org/markup-compatibility/2006" xmlns:a14="http://schemas.microsoft.com/office/drawing/2010/main">
        <mc:Choice Requires="a14">
          <p:sp>
            <p:nvSpPr>
              <p:cNvPr id="8" name="Text Box 7"/>
              <p:cNvSpPr txBox="1"/>
              <p:nvPr/>
            </p:nvSpPr>
            <p:spPr>
              <a:xfrm>
                <a:off x="7060184" y="4093781"/>
                <a:ext cx="3024505" cy="9963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𝐶𝑂𝑃</m:t>
                          </m:r>
                        </m:e>
                        <m:sub>
                          <m:r>
                            <a:rPr lang="en-US" i="1">
                              <a:latin typeface="Cambria Math" panose="02040503050406030204" pitchFamily="18" charset="0"/>
                              <a:cs typeface="Cambria Math" panose="02040503050406030204" pitchFamily="18" charset="0"/>
                            </a:rPr>
                            <m:t>𝐻𝑃𝑆</m:t>
                          </m:r>
                        </m:sub>
                      </m:sSub>
                      <m:r>
                        <a:rPr lang="en-US" i="1">
                          <a:latin typeface="Cambria Math" panose="02040503050406030204" pitchFamily="18" charset="0"/>
                          <a:cs typeface="Cambria Math" panose="02040503050406030204" pitchFamily="18" charset="0"/>
                        </a:rPr>
                        <m:t>=</m:t>
                      </m:r>
                      <m:d>
                        <m:dPr>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1</m:t>
                              </m:r>
                            </m:num>
                            <m:den>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1</m:t>
                                  </m:r>
                                </m:num>
                                <m:den>
                                  <m:r>
                                    <a:rPr lang="en-US" i="1">
                                      <a:latin typeface="Cambria Math" panose="02040503050406030204" pitchFamily="18" charset="0"/>
                                      <a:cs typeface="Cambria Math" panose="02040503050406030204" pitchFamily="18" charset="0"/>
                                    </a:rPr>
                                    <m:t>5.5</m:t>
                                  </m:r>
                                </m:den>
                              </m:f>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1</m:t>
                                  </m:r>
                                </m:num>
                                <m:den>
                                  <m:r>
                                    <a:rPr lang="en-US" i="1">
                                      <a:latin typeface="Cambria Math" panose="02040503050406030204" pitchFamily="18" charset="0"/>
                                      <a:cs typeface="Cambria Math" panose="02040503050406030204" pitchFamily="18" charset="0"/>
                                    </a:rPr>
                                    <m:t>3.5</m:t>
                                  </m:r>
                                </m:den>
                              </m:f>
                            </m:den>
                          </m:f>
                        </m:e>
                      </m:d>
                      <m:r>
                        <a:rPr lang="en-US" i="1">
                          <a:latin typeface="Cambria Math" panose="02040503050406030204" pitchFamily="18" charset="0"/>
                          <a:cs typeface="Cambria Math" panose="02040503050406030204" pitchFamily="18" charset="0"/>
                        </a:rPr>
                        <m:t>=2.1</m:t>
                      </m:r>
                    </m:oMath>
                  </m:oMathPara>
                </a14:m>
                <a:endParaRPr lang="en-US"/>
              </a:p>
            </p:txBody>
          </p:sp>
        </mc:Choice>
        <mc:Fallback xmlns="">
          <p:sp>
            <p:nvSpPr>
              <p:cNvPr id="8" name="Text Box 7"/>
              <p:cNvSpPr txBox="1">
                <a:spLocks noRot="1" noChangeAspect="1" noMove="1" noResize="1" noEditPoints="1" noAdjustHandles="1" noChangeArrowheads="1" noChangeShapeType="1" noTextEdit="1"/>
              </p:cNvSpPr>
              <p:nvPr/>
            </p:nvSpPr>
            <p:spPr>
              <a:xfrm>
                <a:off x="7060184" y="4093781"/>
                <a:ext cx="3024505" cy="996315"/>
              </a:xfrm>
              <a:prstGeom prst="rect">
                <a:avLst/>
              </a:prstGeom>
              <a:blipFill rotWithShape="1">
                <a:blip r:embed="rId4"/>
                <a:stretch>
                  <a:fillRect l="-8" t="-57" r="8" b="57"/>
                </a:stretch>
              </a:blipFill>
            </p:spPr>
            <p:txBody>
              <a:bodyPr/>
              <a:lstStyle/>
              <a:p>
                <a:r>
                  <a:rPr lang="en-US" altLang="en-US">
                    <a:noFill/>
                  </a:rPr>
                  <a:t> </a:t>
                </a:r>
              </a:p>
            </p:txBody>
          </p:sp>
        </mc:Fallback>
      </mc:AlternateContent>
      <p:sp>
        <p:nvSpPr>
          <p:cNvPr id="6" name="Text Box 5"/>
          <p:cNvSpPr txBox="1"/>
          <p:nvPr/>
        </p:nvSpPr>
        <p:spPr>
          <a:xfrm>
            <a:off x="0" y="5358765"/>
            <a:ext cx="12105005" cy="275590"/>
          </a:xfrm>
          <a:prstGeom prst="rect">
            <a:avLst/>
          </a:prstGeom>
          <a:noFill/>
        </p:spPr>
        <p:txBody>
          <a:bodyPr wrap="square" rtlCol="0">
            <a:spAutoFit/>
          </a:bodyPr>
          <a:lstStyle/>
          <a:p>
            <a:r>
              <a:rPr lang="en-US" altLang="en-US" sz="1200">
                <a:latin typeface="DengXian" panose="02010600030101010101" charset="-122"/>
                <a:ea typeface="DengXian" panose="02010600030101010101" charset="-122"/>
              </a:rPr>
              <a:t>Klute et al, Steam generating heatpumps-overview,classification,economics,and basic modeling principles.Energy Conversionand Management,299:117882,202</a:t>
            </a:r>
          </a:p>
        </p:txBody>
      </p:sp>
      <p:sp>
        <p:nvSpPr>
          <p:cNvPr id="7" name="Text Box 6"/>
          <p:cNvSpPr txBox="1"/>
          <p:nvPr/>
        </p:nvSpPr>
        <p:spPr>
          <a:xfrm>
            <a:off x="6417945" y="1137285"/>
            <a:ext cx="4064000" cy="368300"/>
          </a:xfrm>
          <a:prstGeom prst="rect">
            <a:avLst/>
          </a:prstGeom>
          <a:noFill/>
        </p:spPr>
        <p:txBody>
          <a:bodyPr wrap="square" rtlCol="0">
            <a:spAutoFit/>
          </a:bodyPr>
          <a:lstStyle/>
          <a:p>
            <a:pPr algn="ctr"/>
            <a:r>
              <a:rPr lang="en-US"/>
              <a:t>TRL&gt;9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Technoeconomic Data</a:t>
            </a:r>
          </a:p>
        </p:txBody>
      </p:sp>
      <p:sp>
        <p:nvSpPr>
          <p:cNvPr id="3" name="Content Placeholder 2"/>
          <p:cNvSpPr>
            <a:spLocks noGrp="1"/>
          </p:cNvSpPr>
          <p:nvPr>
            <p:ph idx="1"/>
          </p:nvPr>
        </p:nvSpPr>
        <p:spPr/>
        <p:txBody>
          <a:bodyPr/>
          <a:lstStyle/>
          <a:p>
            <a:r>
              <a:rPr lang="en-US">
                <a:sym typeface="+mn-ea"/>
              </a:rPr>
              <a:t>Data compiled from Taipower, Energy Bureau, Ministry of Economics, IEA, IRENA, IPCC and other open source literature </a:t>
            </a:r>
            <a:endParaRPr lang="en-US"/>
          </a:p>
          <a:p>
            <a:endParaRPr lang="en-US"/>
          </a:p>
        </p:txBody>
      </p:sp>
      <p:pic>
        <p:nvPicPr>
          <p:cNvPr id="12" name="圖片 11"/>
          <p:cNvPicPr>
            <a:picLocks noChangeAspect="1"/>
          </p:cNvPicPr>
          <p:nvPr/>
        </p:nvPicPr>
        <p:blipFill>
          <a:blip r:embed="rId3"/>
          <a:stretch>
            <a:fillRect/>
          </a:stretch>
        </p:blipFill>
        <p:spPr>
          <a:xfrm>
            <a:off x="214746" y="2363190"/>
            <a:ext cx="4056753" cy="1930031"/>
          </a:xfrm>
          <a:prstGeom prst="rect">
            <a:avLst/>
          </a:prstGeom>
        </p:spPr>
      </p:pic>
      <p:pic>
        <p:nvPicPr>
          <p:cNvPr id="14" name="圖片 13"/>
          <p:cNvPicPr>
            <a:picLocks noChangeAspect="1"/>
          </p:cNvPicPr>
          <p:nvPr/>
        </p:nvPicPr>
        <p:blipFill>
          <a:blip r:embed="rId4"/>
          <a:stretch>
            <a:fillRect/>
          </a:stretch>
        </p:blipFill>
        <p:spPr>
          <a:xfrm>
            <a:off x="4271499" y="2363190"/>
            <a:ext cx="7693228" cy="1910978"/>
          </a:xfrm>
          <a:prstGeom prst="rect">
            <a:avLst/>
          </a:prstGeom>
        </p:spPr>
      </p:pic>
      <p:sp>
        <p:nvSpPr>
          <p:cNvPr id="2" name="投影片編號版面配置區 1"/>
          <p:cNvSpPr>
            <a:spLocks noGrp="1"/>
          </p:cNvSpPr>
          <p:nvPr>
            <p:ph type="sldNum" sz="quarter" idx="12"/>
          </p:nvPr>
        </p:nvSpPr>
        <p:spPr/>
        <p:txBody>
          <a:bodyPr/>
          <a:lstStyle/>
          <a:p>
            <a:r>
              <a:rPr lang="zh-TW" altLang="en-US"/>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60*117"/>
  <p:tag name="TABLE_ENDDRAG_RECT" val="0*210*960*117"/>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60*117"/>
  <p:tag name="TABLE_ENDDRAG_RECT" val="0*210*960*117"/>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960*117"/>
  <p:tag name="TABLE_ENDDRAG_RECT" val="0*210*960*117"/>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960*117"/>
  <p:tag name="TABLE_ENDDRAG_RECT" val="0*210*960*117"/>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3208</Words>
  <Application>Microsoft Office PowerPoint</Application>
  <PresentationFormat>寬螢幕</PresentationFormat>
  <Paragraphs>397</Paragraphs>
  <Slides>36</Slides>
  <Notes>36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36</vt:i4>
      </vt:variant>
    </vt:vector>
  </HeadingPairs>
  <TitlesOfParts>
    <vt:vector size="42" baseType="lpstr">
      <vt:lpstr>DengXian</vt:lpstr>
      <vt:lpstr>Arial</vt:lpstr>
      <vt:lpstr>Calibri</vt:lpstr>
      <vt:lpstr>Cambria Math</vt:lpstr>
      <vt:lpstr>Times New Roman</vt:lpstr>
      <vt:lpstr>Office 佈景主題</vt:lpstr>
      <vt:lpstr>Techno-Economic Analysis of Decarbonization by Electrification of Recycle Processes for High-Purity Isopropanol Recovery </vt:lpstr>
      <vt:lpstr>Taiwan’s Long Term Decarbonization Roadmap</vt:lpstr>
      <vt:lpstr>Methods of Decarbonization</vt:lpstr>
      <vt:lpstr>Heat Based vs Electricity Based Process</vt:lpstr>
      <vt:lpstr>Energy Consumption of Separation Process and Distillation</vt:lpstr>
      <vt:lpstr>Motivation, Scope and Objective</vt:lpstr>
      <vt:lpstr>Methods of Electrification</vt:lpstr>
      <vt:lpstr>Steam Generaltion Heat Pump</vt:lpstr>
      <vt:lpstr>Technoeconomic Data</vt:lpstr>
      <vt:lpstr>Azeotropic Distillation Using Cycohexane</vt:lpstr>
      <vt:lpstr>Basic Three Column Process</vt:lpstr>
      <vt:lpstr>HPAD Design</vt:lpstr>
      <vt:lpstr>SGHP Processs (COP=5.5)</vt:lpstr>
      <vt:lpstr>Economic Analysis</vt:lpstr>
      <vt:lpstr>Azeotropic Distillation using Di-isopropyl Ether (DIPE)</vt:lpstr>
      <vt:lpstr>Two-Column Process</vt:lpstr>
      <vt:lpstr>HPAD Process</vt:lpstr>
      <vt:lpstr>SGHP Process (COP=5.5)</vt:lpstr>
      <vt:lpstr>Economic Analysis</vt:lpstr>
      <vt:lpstr>Extractive Distillation Using Dimethyl Sulfoxide</vt:lpstr>
      <vt:lpstr>Without Heat Integration</vt:lpstr>
      <vt:lpstr>Conventional Process (ED_DMSO)</vt:lpstr>
      <vt:lpstr>HPAD Design ED_DMSO+HPAD</vt:lpstr>
      <vt:lpstr>SGHP Process (ED_DMSO+SGHP)</vt:lpstr>
      <vt:lpstr>SGHP Process (ED_DMSO+SGHP)</vt:lpstr>
      <vt:lpstr>Economic Analysis</vt:lpstr>
      <vt:lpstr>Heat Integration</vt:lpstr>
      <vt:lpstr>Conventional Process (DMSO_ED+HI)</vt:lpstr>
      <vt:lpstr>HPAD Design (ED_DMSO_HI+HPAD)</vt:lpstr>
      <vt:lpstr>SGHP Process (ED_DMSO_HI+SGHP)</vt:lpstr>
      <vt:lpstr>Economic Analysis</vt:lpstr>
      <vt:lpstr>Conclusions</vt:lpstr>
      <vt:lpstr>CO2 emission</vt:lpstr>
      <vt:lpstr>Energy Cost</vt:lpstr>
      <vt:lpstr>Carbon Abatement Cost</vt:lpstr>
      <vt:lpstr>Overall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羅翊心</dc:creator>
  <cp:lastModifiedBy>翊心 羅</cp:lastModifiedBy>
  <cp:revision>763</cp:revision>
  <dcterms:created xsi:type="dcterms:W3CDTF">2024-11-12T05:54:00Z</dcterms:created>
  <dcterms:modified xsi:type="dcterms:W3CDTF">2025-07-10T07:47:11Z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4E0A5A8FCD34412195B1F0F4BE9B3158_13</vt:lpwstr>
  </property>
  <property fmtid="{D5CDD505-2E9C-101B-9397-08002B2CF9AE}" pid="3" name="KSOProductBuildVer">
    <vt:lpwstr>1033-12.2.0.21546</vt:lpwstr>
  </property>
</Properties>
</file>