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8BA767-0884-4A5F-9D14-12B58356B2C0}">
  <a:tblStyle styleId="{8F8BA767-0884-4A5F-9D14-12B58356B2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411b064043254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411b064043254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411b064043254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411b064043254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411b064043254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411b064043254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411b064043254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411b064043254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411b064043254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411b064043254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411b064043254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411b064043254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411b064043254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411b064043254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233fb1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233fb1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233fb13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233fb13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411b064043254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b411b064043254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f67be7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f67be7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411b064043254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411b064043254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b411b064043254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b411b064043254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element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411b064043254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411b064043254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element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b411b064043254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b411b064043254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element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b411b064043254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b411b064043254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element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b411b064043254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b411b064043254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b411b064043254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b411b064043254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411b064043254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411b064043254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b411b064043254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b411b064043254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233fb1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233fb1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33fb1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33fb1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411b064043254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411b064043254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411b064043254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411b064043254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411b064043254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411b064043254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411b064043254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411b064043254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variables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411b064043254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411b064043254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4.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ootstrap-vue.js.org/docs/components/alert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ootstrap-vue.js.org/docs/components/layou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Open-source_software" TargetMode="External"/><Relationship Id="rId4" Type="http://schemas.openxmlformats.org/officeDocument/2006/relationships/hyperlink" Target="https://en.wikipedia.org/wiki/JavaScript_framework" TargetMode="External"/><Relationship Id="rId5" Type="http://schemas.openxmlformats.org/officeDocument/2006/relationships/hyperlink" Target="https://en.wikipedia.org/wiki/User_interface" TargetMode="External"/><Relationship Id="rId6" Type="http://schemas.openxmlformats.org/officeDocument/2006/relationships/hyperlink" Target="https://en.wikipedia.org/wiki/Single-page_application" TargetMode="External"/><Relationship Id="rId7" Type="http://schemas.openxmlformats.org/officeDocument/2006/relationships/hyperlink" Target="https://vuejs.org/v2/guide/comparis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uejs.org/v2/guide/instance.html#Lifecycle-Diagram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96663" y="1974563"/>
            <a:ext cx="3122400" cy="9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B883"/>
                </a:solidFill>
              </a:rPr>
              <a:t>Vue.js</a:t>
            </a:r>
            <a:endParaRPr>
              <a:solidFill>
                <a:srgbClr val="42B88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1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5394"/>
                </a:solidFill>
              </a:rPr>
              <a:t>The Progressive JavaScript Framework</a:t>
            </a:r>
            <a:endParaRPr sz="3000">
              <a:solidFill>
                <a:srgbClr val="0B5394"/>
              </a:solidFill>
            </a:endParaRPr>
          </a:p>
        </p:txBody>
      </p:sp>
      <p:pic>
        <p:nvPicPr>
          <p:cNvPr descr="vue logo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38" y="1143650"/>
            <a:ext cx="2571725" cy="25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044450"/>
            <a:ext cx="8520600" cy="3528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397250"/>
            <a:ext cx="4822800" cy="30294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irstName: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'Foo Bar'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watch: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70550"/>
            <a:ext cx="85206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/>
              <a:t>Computed vs Watched property</a:t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134500" y="1397250"/>
            <a:ext cx="3697800" cy="30294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computed: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957400"/>
            <a:ext cx="4724700" cy="33267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Computed setter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computed: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fullName: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getter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setter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newValue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newValue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70550"/>
            <a:ext cx="85206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/>
              <a:t>Computed vs Watched property</a:t>
            </a:r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5036425" y="957400"/>
            <a:ext cx="3795900" cy="33267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about watcher?</a:t>
            </a:r>
            <a:endParaRPr sz="1800"/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This is most useful when you want to perform asynchronous or expensive operations in response to changing data.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Style Binding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7488900" cy="18906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"static"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// Object syntax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active: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isActive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'text-danger'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hasError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}"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activeColor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'px'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}"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// Array syntax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="[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isActive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activeClass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]"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="[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baseStyles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overridingStyles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]"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Rendering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4260300" cy="11226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v-else-if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v-else-if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v-else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Not A/B/C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2000" y="1152475"/>
            <a:ext cx="4260300" cy="11226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v-show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v-show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2409825"/>
            <a:ext cx="8520600" cy="25581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-if vs v-show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v-if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is “</a:t>
            </a:r>
            <a:r>
              <a:rPr lang="en" sz="1200">
                <a:solidFill>
                  <a:srgbClr val="00FF00"/>
                </a:solidFill>
              </a:rPr>
              <a:t>real</a:t>
            </a:r>
            <a:r>
              <a:rPr lang="en" sz="1200">
                <a:solidFill>
                  <a:srgbClr val="FFFFFF"/>
                </a:solidFill>
              </a:rPr>
              <a:t>” conditional rendering because it ensures that event listeners and child components inside the conditional block are properly destroyed and re-created during toggles.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v-if</a:t>
            </a:r>
            <a:r>
              <a:rPr lang="en" sz="1200">
                <a:solidFill>
                  <a:srgbClr val="FFFFFF"/>
                </a:solidFill>
              </a:rPr>
              <a:t> is also </a:t>
            </a:r>
            <a:r>
              <a:rPr lang="en" sz="1200">
                <a:solidFill>
                  <a:srgbClr val="00FF00"/>
                </a:solidFill>
              </a:rPr>
              <a:t>lazy</a:t>
            </a:r>
            <a:r>
              <a:rPr lang="en" sz="1200">
                <a:solidFill>
                  <a:srgbClr val="FFFFFF"/>
                </a:solidFill>
              </a:rPr>
              <a:t>: if the condition is false on initial render, it will not do anything - the conditional block won’t be rendered until the condition becomes true for the first time.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comparison,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v-show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is much simpler - the element is always rendered regardless of initial condition, with CSS-based toggling.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Generally speaking,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v-if</a:t>
            </a:r>
            <a:r>
              <a:rPr lang="en" sz="1200">
                <a:solidFill>
                  <a:srgbClr val="FFFFFF"/>
                </a:solidFill>
              </a:rPr>
              <a:t> has </a:t>
            </a:r>
            <a:r>
              <a:rPr lang="en" sz="1200">
                <a:solidFill>
                  <a:srgbClr val="00FF00"/>
                </a:solidFill>
              </a:rPr>
              <a:t>higher toggle costs</a:t>
            </a:r>
            <a:r>
              <a:rPr lang="en" sz="1200">
                <a:solidFill>
                  <a:srgbClr val="FFFFFF"/>
                </a:solidFill>
              </a:rPr>
              <a:t> while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v-show</a:t>
            </a:r>
            <a:r>
              <a:rPr lang="en" sz="1200">
                <a:solidFill>
                  <a:srgbClr val="FFFFFF"/>
                </a:solidFill>
              </a:rPr>
              <a:t> has </a:t>
            </a:r>
            <a:r>
              <a:rPr lang="en" sz="1200">
                <a:solidFill>
                  <a:srgbClr val="00FF00"/>
                </a:solidFill>
              </a:rPr>
              <a:t>higher initial render costs</a:t>
            </a:r>
            <a:r>
              <a:rPr lang="en" sz="1200">
                <a:solidFill>
                  <a:srgbClr val="FFFFFF"/>
                </a:solidFill>
              </a:rPr>
              <a:t>. So prefer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v-show</a:t>
            </a:r>
            <a:r>
              <a:rPr lang="en" sz="1200">
                <a:solidFill>
                  <a:srgbClr val="FFFFFF"/>
                </a:solidFill>
              </a:rPr>
              <a:t> if you need to toggle something very often, and prefer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v-if</a:t>
            </a:r>
            <a:r>
              <a:rPr lang="en" sz="1200">
                <a:solidFill>
                  <a:srgbClr val="FFFFFF"/>
                </a:solidFill>
              </a:rPr>
              <a:t> if the condition is unlikely to change at runtime.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Rendering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7488900" cy="38742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"example-1"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"example-2"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 - 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v-for also works with Objects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350" y="1152475"/>
            <a:ext cx="1178250" cy="15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5817600" cy="38742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 say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Add 1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Say hi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'what'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Say what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254650" y="1152475"/>
            <a:ext cx="2577600" cy="38742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Other events: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change,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click,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mouseover,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mouseout,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keydown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Input Bindings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362500" cy="3874200"/>
          </a:xfrm>
          <a:prstGeom prst="rect">
            <a:avLst/>
          </a:prstGeom>
          <a:ln cap="flat" cmpd="sng" w="9525">
            <a:solidFill>
              <a:srgbClr val="42B9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 Input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"edit me"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 Area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"add multiple lines"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picked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picked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Please select one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7952B3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lang="en" sz="2300">
                <a:solidFill>
                  <a:srgbClr val="42B883"/>
                </a:solidFill>
                <a:latin typeface="Roboto"/>
                <a:ea typeface="Roboto"/>
                <a:cs typeface="Roboto"/>
                <a:sym typeface="Roboto"/>
              </a:rPr>
              <a:t>Vue</a:t>
            </a:r>
            <a:endParaRPr sz="2300">
              <a:solidFill>
                <a:srgbClr val="42B88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7B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Bootstrap v4</a:t>
            </a:r>
            <a:r>
              <a:rPr lang="en" sz="1400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 the world's most popular framework for building responsive, mobile-first sites.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vue add bootstrap-vue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C757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7952B3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lang="en" sz="2300">
                <a:solidFill>
                  <a:srgbClr val="42B883"/>
                </a:solidFill>
                <a:latin typeface="Roboto"/>
                <a:ea typeface="Roboto"/>
                <a:cs typeface="Roboto"/>
                <a:sym typeface="Roboto"/>
              </a:rPr>
              <a:t>Vue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132450" y="4547800"/>
            <a:ext cx="8520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other components, see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https://bootstrap-vue.js.org/docs/components/alert</a:t>
            </a:r>
            <a:endParaRPr sz="1400">
              <a:solidFill>
                <a:srgbClr val="6C757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125" y="445026"/>
            <a:ext cx="4375550" cy="4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CSS is a language that describes the style of an HTML document.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CSS describes how HTML elements should be displayed.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25" y="379212"/>
            <a:ext cx="3296575" cy="43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65200" y="2720625"/>
            <a:ext cx="8613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"my-button"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"blue-border white-text"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"en-us"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16500" y="1980325"/>
            <a:ext cx="430200" cy="42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1238875" y="2000425"/>
            <a:ext cx="430200" cy="38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3271250" y="1980325"/>
            <a:ext cx="669900" cy="42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3" name="Google Shape;193;p32"/>
          <p:cNvCxnSpPr>
            <a:stCxn id="190" idx="2"/>
          </p:cNvCxnSpPr>
          <p:nvPr/>
        </p:nvCxnSpPr>
        <p:spPr>
          <a:xfrm>
            <a:off x="331600" y="2401525"/>
            <a:ext cx="513000" cy="42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stCxn id="191" idx="2"/>
          </p:cNvCxnSpPr>
          <p:nvPr/>
        </p:nvCxnSpPr>
        <p:spPr>
          <a:xfrm flipH="1">
            <a:off x="1368775" y="2381425"/>
            <a:ext cx="85200" cy="3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2"/>
          <p:cNvCxnSpPr>
            <a:stCxn id="192" idx="2"/>
          </p:cNvCxnSpPr>
          <p:nvPr/>
        </p:nvCxnSpPr>
        <p:spPr>
          <a:xfrm flipH="1">
            <a:off x="3303800" y="2401525"/>
            <a:ext cx="302400" cy="38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2"/>
          <p:cNvSpPr txBox="1"/>
          <p:nvPr/>
        </p:nvSpPr>
        <p:spPr>
          <a:xfrm>
            <a:off x="5901825" y="1980325"/>
            <a:ext cx="1607400" cy="42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Other attributes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7" name="Google Shape;197;p32"/>
          <p:cNvCxnSpPr>
            <a:stCxn id="196" idx="2"/>
          </p:cNvCxnSpPr>
          <p:nvPr/>
        </p:nvCxnSpPr>
        <p:spPr>
          <a:xfrm flipH="1">
            <a:off x="6391725" y="2401525"/>
            <a:ext cx="313800" cy="44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86950"/>
            <a:ext cx="2367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tag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body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button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hr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991050" y="1286950"/>
            <a:ext cx="2367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#my-button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#animal-table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5571825" y="1286950"/>
            <a:ext cx="32187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.red-background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.pretty-button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.align-content-center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</a:t>
            </a:r>
            <a:endParaRPr/>
          </a:p>
        </p:txBody>
      </p:sp>
      <p:graphicFrame>
        <p:nvGraphicFramePr>
          <p:cNvPr id="211" name="Google Shape;211;p34"/>
          <p:cNvGraphicFramePr/>
          <p:nvPr/>
        </p:nvGraphicFramePr>
        <p:xfrm>
          <a:off x="4148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{8F8BA767-0884-4A5F-9D14-12B58356B2C0}</a:tableStyleId>
              </a:tblPr>
              <a:tblGrid>
                <a:gridCol w="1910475"/>
                <a:gridCol w="61126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.class1.class2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Selects all elements with both </a:t>
                      </a:r>
                      <a:r>
                        <a:rPr i="1"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class1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and </a:t>
                      </a:r>
                      <a:r>
                        <a:rPr i="1"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class2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set within its class attribute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elector1, selector2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all elements of selector1 and selector2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selector1 selector2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Selects all elements with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selector2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that is a descendant of an element with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selector1 &gt; selector2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Selects all elements with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selector2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that are direct children of an element with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selector1 + selector2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Selects all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selector2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elements that are placed immediately after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selector1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selector1 ~ selector2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Selects all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selector2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elements that are placed after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selector1</a:t>
                      </a:r>
                      <a:r>
                        <a:rPr lang="en" sz="115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elements and have the same parent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197413" y="-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</a:t>
            </a:r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16388" y="4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{8F8BA767-0884-4A5F-9D14-12B58356B2C0}</a:tableStyleId>
              </a:tblPr>
              <a:tblGrid>
                <a:gridCol w="2152150"/>
                <a:gridCol w="6759075"/>
              </a:tblGrid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[type]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76200" marB="76200" marR="76200" marL="76200"/>
                </a:tc>
              </a:tr>
              <a:tr h="6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[attr=value]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 whose value is exactly value.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[type=password]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76200" marB="76200" marR="76200" marL="76200"/>
                </a:tc>
              </a:tr>
              <a:tr h="6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[attr~=value]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 whose value is a whitespace-separated list of words, one of which is exactly value.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div[lang~="en-us"]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will select </a:t>
                      </a: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&lt;div lang="en-us en-gb en-au en-nz"&gt;Hello World!&lt;/div&gt;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[attr|=value]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 whose value can be exactly value or can begin with value immediately followed by a hyphen, - (U+002D). It is often used for language subcode matches.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div[lang|="zh"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] will select both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&lt;div lang="zh-CN"&gt;世界您好！&lt;/div&gt;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&lt;div lang="zh-TW"&gt;世界您好！&lt;/div&gt;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[attr^=value]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 whose value is prefixed (preceded) by value.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a[href^="https"]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[attr$=value]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 whose value is suffixed (followed) by value.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a[href$=".org"]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[attr*=value]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Represents elements with an attribute name of attr whose value contains at least one occurrence of value within the string.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a[href*="example"]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97413" y="-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323150" y="901025"/>
            <a:ext cx="4371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lement:enabled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element:disabled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element:focus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element:hover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element:link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element:visited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element:active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element:first-child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element:last-child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element:nth-child(n)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element::after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element::before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element::selection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many more...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Text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412200" y="1115050"/>
            <a:ext cx="66579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font-family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font-style(normal,italic)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font-weight(normal, bold, lighter, bolder, 100-900)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text-transform(none, uppercase, lowercase, capitalize,full-width)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text-decoration(none, underline, overline, line-through)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text-shadow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text-align(center, left, right, justify)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more...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Boxes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412200" y="980650"/>
            <a:ext cx="66579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padding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border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border-width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border-style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border-color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border-radius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box-shadow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background-color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background-image(url, linear-gradient, radio-gradient)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background-repeat(no-repeat, repeat-x, repeat-y, repeat)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background-position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overflow(scroll, visible, hidden)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object-fit(cover, contain, fill, none, scale-down)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more...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926" y="4"/>
            <a:ext cx="5302075" cy="2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Layout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412200" y="1115050"/>
            <a:ext cx="66579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https://bootstrap-vue.js.org/docs/components/layout</a:t>
            </a:r>
            <a:r>
              <a:rPr lang="en">
                <a:solidFill>
                  <a:srgbClr val="FFFFFF"/>
                </a:solidFill>
              </a:rPr>
              <a:t> for more detail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25" y="0"/>
            <a:ext cx="5122474" cy="10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269300" y="242375"/>
            <a:ext cx="44523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3px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purple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8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Vue.js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7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An </a:t>
            </a:r>
            <a:r>
              <a:rPr lang="en" sz="1400">
                <a:solidFill>
                  <a:srgbClr val="FFFFFF"/>
                </a:solidFill>
                <a:uFill>
                  <a:noFill/>
                </a:uFill>
                <a:hlinkClick r:id="rId3"/>
              </a:rPr>
              <a:t>open-source</a:t>
            </a: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  <a:uFill>
                  <a:noFill/>
                </a:uFill>
                <a:hlinkClick r:id="rId4"/>
              </a:rPr>
              <a:t>JavaScript framework</a:t>
            </a:r>
            <a:r>
              <a:rPr lang="en" sz="1400">
                <a:solidFill>
                  <a:srgbClr val="FFFFFF"/>
                </a:solidFill>
              </a:rPr>
              <a:t> for building </a:t>
            </a:r>
            <a:r>
              <a:rPr lang="en" sz="1400">
                <a:solidFill>
                  <a:srgbClr val="FFFFFF"/>
                </a:solidFill>
                <a:uFill>
                  <a:noFill/>
                </a:uFill>
                <a:hlinkClick r:id="rId5"/>
              </a:rPr>
              <a:t>user interfaces</a:t>
            </a:r>
            <a:r>
              <a:rPr lang="en" sz="1400">
                <a:solidFill>
                  <a:srgbClr val="FFFFFF"/>
                </a:solidFill>
              </a:rPr>
              <a:t> and </a:t>
            </a:r>
            <a:r>
              <a:rPr lang="en" sz="1400">
                <a:solidFill>
                  <a:srgbClr val="FFFFFF"/>
                </a:solidFill>
                <a:uFill>
                  <a:noFill/>
                </a:uFill>
                <a:hlinkClick r:id="rId6"/>
              </a:rPr>
              <a:t>single-page applications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Virtual DOM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Component-based UI development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Easy learning curve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Lightweight and fast</a:t>
            </a:r>
            <a:endParaRPr sz="1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For Vue compare with other frameworks, see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https://vuejs.org/v2/guide/comparison.html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Start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00100"/>
            <a:ext cx="85206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8D49"/>
                </a:solidFill>
                <a:latin typeface="Courier New"/>
                <a:ea typeface="Courier New"/>
                <a:cs typeface="Courier New"/>
                <a:sym typeface="Courier New"/>
              </a:rPr>
              <a:t>&gt; npm install -g @vue/cli</a:t>
            </a:r>
            <a:endParaRPr sz="1400">
              <a:solidFill>
                <a:srgbClr val="F08D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08D49"/>
                </a:solidFill>
                <a:latin typeface="Courier New"/>
                <a:ea typeface="Courier New"/>
                <a:cs typeface="Courier New"/>
                <a:sym typeface="Courier New"/>
              </a:rPr>
              <a:t>&gt; vue ui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 preset -&gt; Manual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Router, Linter/Formatter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Unit test, e2e test if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Compiles and hot-reloads for development</a:t>
            </a:r>
            <a:endParaRPr b="1" sz="1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 npm run serve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Livecycle Hooks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https://vuejs.org/v2/guide/instance.html#Lifecycle-Diagram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beforeCreate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beforeMount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mounted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beforeUpdate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beforeDestroy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destroyed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301" y="0"/>
            <a:ext cx="2030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B883"/>
              </a:buClr>
              <a:buSzPts val="1800"/>
              <a:buAutoNum type="arabicPeriod"/>
            </a:pPr>
            <a:r>
              <a:rPr lang="en">
                <a:solidFill>
                  <a:srgbClr val="42B883"/>
                </a:solidFill>
              </a:rPr>
              <a:t>Template</a:t>
            </a:r>
            <a:endParaRPr>
              <a:solidFill>
                <a:srgbClr val="42B88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Html-base syntax that define the DOM rendered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2B883"/>
              </a:buClr>
              <a:buSzPts val="1800"/>
              <a:buAutoNum type="arabicPeriod"/>
            </a:pPr>
            <a:r>
              <a:rPr lang="en">
                <a:solidFill>
                  <a:srgbClr val="42B883"/>
                </a:solidFill>
              </a:rPr>
              <a:t>Script</a:t>
            </a:r>
            <a:endParaRPr>
              <a:solidFill>
                <a:srgbClr val="42B88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Data, methods, lifecycle hooks in 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2B883"/>
              </a:buClr>
              <a:buSzPts val="1800"/>
              <a:buAutoNum type="arabicPeriod"/>
            </a:pPr>
            <a:r>
              <a:rPr lang="en">
                <a:solidFill>
                  <a:srgbClr val="42B883"/>
                </a:solidFill>
              </a:rPr>
              <a:t>Style </a:t>
            </a:r>
            <a:endParaRPr>
              <a:solidFill>
                <a:srgbClr val="42B88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css file that style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34650" y="120625"/>
            <a:ext cx="8770200" cy="1974900"/>
          </a:xfrm>
          <a:prstGeom prst="rect">
            <a:avLst/>
          </a:prstGeom>
          <a:noFill/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"about text-left pl-5"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"py-3"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Message: {{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Using mustaches: {{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rawHtml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Using v-html directive: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v-html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rawHtml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"blue-border green-background-and-white-text"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Say Hi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134650" y="2095450"/>
            <a:ext cx="5412900" cy="2917200"/>
          </a:xfrm>
          <a:prstGeom prst="rect">
            <a:avLst/>
          </a:prstGeom>
          <a:noFill/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rawHtml: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'&lt;span style="color: red;"&gt;This should be red&lt;/span&gt;'</a:t>
            </a:r>
            <a:endParaRPr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mounted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mounted'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" name="Google Shape;93;p19"/>
          <p:cNvSpPr txBox="1"/>
          <p:nvPr/>
        </p:nvSpPr>
        <p:spPr>
          <a:xfrm>
            <a:off x="5547550" y="2095450"/>
            <a:ext cx="3357300" cy="2917200"/>
          </a:xfrm>
          <a:prstGeom prst="rect">
            <a:avLst/>
          </a:prstGeom>
          <a:noFill/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.blue-border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3px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.green-background-and-white-text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25" y="1"/>
            <a:ext cx="4341075" cy="13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919050"/>
            <a:ext cx="5593500" cy="5865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Message: 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973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505550"/>
            <a:ext cx="5593500" cy="5865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v-html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rawHtml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73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092050"/>
            <a:ext cx="5593500" cy="7593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Attributes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dynamicId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isButtonDisabled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73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3437850"/>
            <a:ext cx="5593500" cy="12525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javascript expression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'list-'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973B7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851350"/>
            <a:ext cx="5593500" cy="5865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Arguments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link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2973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12375"/>
            <a:ext cx="85206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Template Syntax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5905200" y="919050"/>
            <a:ext cx="3154200" cy="37713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Shorthands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v-bind shorthand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full syntax --&gt;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v-bind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shorthand --&gt;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v-on shorthand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full syntax --&gt;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v-on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shorthand --&gt;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973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73425"/>
            <a:ext cx="8520600" cy="3528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}}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2973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26225"/>
            <a:ext cx="8520600" cy="13764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computed: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 computed getter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reversedMessage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`this` points to the vm instance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2978375"/>
            <a:ext cx="8520600" cy="20844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methods: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reverseMessage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this will execute every time method get called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computed: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 now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this computed property will never update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202625"/>
            <a:ext cx="8520600" cy="352800"/>
          </a:xfrm>
          <a:prstGeom prst="rect">
            <a:avLst/>
          </a:prstGeom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Computed reversed message: "{{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reversedMessage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-80675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/>
              <a:t>Computed Properties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468672"/>
            <a:ext cx="8520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/>
              <a:t>Computed Caching vs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